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668" r:id="rId2"/>
    <p:sldId id="669" r:id="rId3"/>
    <p:sldId id="670" r:id="rId4"/>
    <p:sldId id="603" r:id="rId5"/>
    <p:sldId id="604" r:id="rId6"/>
    <p:sldId id="606" r:id="rId7"/>
    <p:sldId id="607" r:id="rId8"/>
    <p:sldId id="608" r:id="rId9"/>
    <p:sldId id="609" r:id="rId10"/>
    <p:sldId id="663" r:id="rId11"/>
    <p:sldId id="610" r:id="rId12"/>
    <p:sldId id="611" r:id="rId13"/>
    <p:sldId id="612" r:id="rId14"/>
    <p:sldId id="613" r:id="rId15"/>
    <p:sldId id="614" r:id="rId16"/>
    <p:sldId id="615" r:id="rId17"/>
    <p:sldId id="673" r:id="rId18"/>
    <p:sldId id="616" r:id="rId19"/>
    <p:sldId id="617" r:id="rId20"/>
    <p:sldId id="618" r:id="rId21"/>
    <p:sldId id="619" r:id="rId22"/>
    <p:sldId id="621" r:id="rId23"/>
    <p:sldId id="620" r:id="rId24"/>
    <p:sldId id="622" r:id="rId25"/>
    <p:sldId id="625" r:id="rId26"/>
    <p:sldId id="628" r:id="rId27"/>
    <p:sldId id="631" r:id="rId28"/>
    <p:sldId id="634" r:id="rId29"/>
    <p:sldId id="637" r:id="rId30"/>
    <p:sldId id="638" r:id="rId31"/>
    <p:sldId id="640" r:id="rId32"/>
    <p:sldId id="639" r:id="rId33"/>
    <p:sldId id="641" r:id="rId34"/>
    <p:sldId id="672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4" r:id="rId47"/>
    <p:sldId id="655" r:id="rId48"/>
    <p:sldId id="674" r:id="rId49"/>
    <p:sldId id="656" r:id="rId50"/>
    <p:sldId id="657" r:id="rId51"/>
    <p:sldId id="658" r:id="rId52"/>
    <p:sldId id="659" r:id="rId53"/>
    <p:sldId id="660" r:id="rId54"/>
    <p:sldId id="533" r:id="rId55"/>
  </p:sldIdLst>
  <p:sldSz cx="9144000" cy="6858000" type="screen4x3"/>
  <p:notesSz cx="9296400" cy="7010400"/>
  <p:custDataLst>
    <p:tags r:id="rId58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42"/>
    <a:srgbClr val="F7BB43"/>
    <a:srgbClr val="F4A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1" autoAdjust="0"/>
    <p:restoredTop sz="98995" autoAdjust="0"/>
  </p:normalViewPr>
  <p:slideViewPr>
    <p:cSldViewPr>
      <p:cViewPr varScale="1">
        <p:scale>
          <a:sx n="92" d="100"/>
          <a:sy n="92" d="100"/>
        </p:scale>
        <p:origin x="15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1B4BC-F815-41DA-9880-81C157309C46}" type="datetimeFigureOut">
              <a:rPr lang="es-CL" smtClean="0"/>
              <a:pPr/>
              <a:t>16-03-2015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D33C4-07FF-4021-80CD-39F0D13DD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592308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404E4-3043-4774-9459-F710263E7975}" type="datetimeFigureOut">
              <a:rPr lang="es-ES" smtClean="0"/>
              <a:pPr/>
              <a:t>16/03/2015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22AA-526E-4AB9-9B82-07F0B433AE3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5821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22AA-526E-4AB9-9B82-07F0B433AE36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85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D22AA-526E-4AB9-9B82-07F0B433AE36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11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C82A-4FB0-4E3A-920C-F331E0B1AC22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D9E6E-5756-4505-8F6D-0633968BBC1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239E7-BCCC-4A65-9448-86579BAB2F9A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9033-2FFD-4B1D-AAB3-F8FED25D8C9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E9AD-64CD-48CE-AEE0-C4FD3483DCED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A754-E584-4009-8BB5-9ABA7FABE2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5B02-4081-45B6-B780-B45934E68032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75B8E-D5D6-43BB-9D6A-D8A737BC88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EAD6-CCE4-4F45-B5A1-54BE4AE4D0F5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EFE3D-391F-42B1-BAA7-A9CA5EDBD5B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6CA9D-1124-4C80-986A-50A836E97E71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2294-706C-4307-BF98-2959CDCA89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603F-7A2D-489D-BF0C-CF8522F20075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E7C3-D733-4450-94D1-2E86FAFFDBF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92F1-28DE-4154-A52F-61A69440CE06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6FD2-44E5-40B4-BC75-FC0991B04AB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AB1F5-749E-457F-907C-2549F2F546B2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8883-CC26-4649-95BE-AEDB0563E2C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7D5C0-3C03-41AB-BE24-4CD2082CBF1C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2DAD-6420-444A-9918-F0C4E3B8610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726E6-CA35-4032-BEF3-BF2022135476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DDAE-8B45-48F7-AC91-05501B55E82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2863E-C4C1-4D74-B09A-E175BB3FDF49}" type="datetime1">
              <a:rPr lang="es-ES" smtClean="0"/>
              <a:pPr>
                <a:defRPr/>
              </a:pPr>
              <a:t>16/03/2015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E4833E-DFBD-4CDF-831F-C3FD46E8895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l/url?sa=i&amp;rct=j&amp;q=&amp;esrc=s&amp;frm=1&amp;source=images&amp;cd=&amp;cad=rja&amp;docid=YZ1XsdDb_4kYfM&amp;tbnid=VYSMAK5VHddrBM:&amp;ved=0CAUQjRw&amp;url=http://www.michiganemploymentlawadvisor.com/technology-employment-issues/employees-the-weakest-link-in-the-company-data-security-defense/&amp;ei=Pu6jUffQDJPU9AS58YAQ&amp;bvm=bv.47008514,d.dmQ&amp;psig=AFQjCNESnxCD0bSFKXV1UYtGltrjO1UgGg&amp;ust=1369784199998119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l/url?sa=i&amp;rct=j&amp;q=&amp;esrc=s&amp;frm=1&amp;source=images&amp;cd=&amp;cad=rja&amp;docid=rxFZ5DmitK96-M&amp;tbnid=JQJAwH2hMIwp7M:&amp;ved=0CAUQjRw&amp;url=http://es.123rf.com/photo_2459098_lineas-hidraulicas.html&amp;ei=KjycUYDpBIiE9gSPr4CoBQ&amp;bvm=bv.46751780,d.dmQ&amp;psig=AFQjCNEC932lGZFUqmBdV9Sx4JfdJVA6LQ&amp;ust=136927991073620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l/url?sa=i&amp;rct=j&amp;q=&amp;esrc=s&amp;frm=1&amp;source=images&amp;cd=&amp;cad=rja&amp;docid=rxFZ5DmitK96-M&amp;tbnid=JQJAwH2hMIwp7M:&amp;ved=0CAUQjRw&amp;url=http://es.123rf.com/photo_2459098_lineas-hidraulicas.html&amp;ei=KjycUYDpBIiE9gSPr4CoBQ&amp;bvm=bv.46751780,d.dmQ&amp;psig=AFQjCNEC932lGZFUqmBdV9Sx4JfdJVA6LQ&amp;ust=136927991073620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l/url?sa=i&amp;rct=j&amp;q=&amp;esrc=s&amp;frm=1&amp;source=images&amp;cd=&amp;cad=rja&amp;docid=EEgWT8yoJlvt9M&amp;tbnid=mgwSmn5aTS-64M:&amp;ved=0CAUQjRw&amp;url=http://french.alibaba.com/product-gs/hydraulic-steering-gear-243058967.html&amp;ei=z1ScUYX6KIq08QS4tIHACg&amp;bvm=bv.46751780,d.dmQ&amp;psig=AFQjCNEmG5J8CUw5VDxiWugVNtmhrLUfbQ&amp;ust=13692862060406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l/url?sa=i&amp;rct=j&amp;q=&amp;esrc=s&amp;frm=1&amp;source=images&amp;cd=&amp;cad=rja&amp;uact=8&amp;docid=KyBItz3bgvHdvM&amp;tbnid=IlP31O_uuXaCHM:&amp;ved=0CAUQjRw&amp;url=http://www.designworldonline.com/efficient-mobile-hydraulic-systems/&amp;ei=seZXU6GUCMLjsATguYHYAQ&amp;psig=AFQjCNH4pFrYK88MmpXNPFGX4o5yxMcFXw&amp;ust=139835542657404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l/url?sa=i&amp;rct=j&amp;q=&amp;esrc=s&amp;frm=1&amp;source=images&amp;cd=&amp;cad=rja&amp;docid=_DV-kGx61Q060M&amp;tbnid=QvG5itPhSQhgkM:&amp;ved=0CAUQjRw&amp;url=http://www.indiamart.com/jenil-schlauche-enterprise/products.html&amp;ei=lZWhUdHaJ4TO9QT02ICIBw&amp;bvm=bv.47008514,d.dmQ&amp;psig=AFQjCNHpig5whgQ9EVbJ00sBBlcsHeOjJw&amp;ust=1369630414249808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l/url?sa=i&amp;rct=j&amp;q=&amp;esrc=s&amp;frm=1&amp;source=images&amp;cd=&amp;cad=rja&amp;docid=rxFZ5DmitK96-M&amp;tbnid=JQJAwH2hMIwp7M:&amp;ved=0CAUQjRw&amp;url=http://es.123rf.com/photo_2459098_lineas-hidraulicas.html&amp;ei=KjycUYDpBIiE9gSPr4CoBQ&amp;bvm=bv.46751780,d.dmQ&amp;psig=AFQjCNEC932lGZFUqmBdV9Sx4JfdJVA6LQ&amp;ust=136927991073620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l/url?sa=i&amp;rct=j&amp;q=&amp;esrc=s&amp;frm=1&amp;source=images&amp;cd=&amp;cad=rja&amp;docid=DwV_RQ3EgRn9nM&amp;tbnid=mAkpfMOH9RGG4M:&amp;ved=0CAUQjRw&amp;url=http://www.directindustry.es/prod/eaton-hydraulics/racores-con-anillos-de-acero-7323-525748.html&amp;ei=EAzfUahlyfSJArzbgBg&amp;bvm=bv.49147516,d.cGE&amp;psig=AFQjCNEbAie7x5rkI-WDRMU9Smz_dN3UzA&amp;ust=1373658443331478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l/url?sa=i&amp;rct=j&amp;q=&amp;esrc=s&amp;frm=1&amp;source=images&amp;cd=&amp;cad=rja&amp;docid=5qS-Ko3z_r8qwM&amp;tbnid=wmgBspSsjPrajM:&amp;ved=0CAUQjRw&amp;url=http://www.hoseandfittingsetc.com/technical-info/parker-guide-4400-b1/&amp;ei=jcSjUezHC4LC9QTL-oCABQ&amp;bvm=bv.47008514,d.dmQ&amp;psig=AFQjCNHNZ-daw_6nZ6ivFhhkQ-Nmk8_9AQ&amp;ust=136977355257896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l/url?sa=i&amp;rct=j&amp;q=&amp;esrc=s&amp;frm=1&amp;source=images&amp;cd=&amp;cad=rja&amp;docid=-f6af51VmvhlLM&amp;tbnid=Li1tCqZyJ8rDnM:&amp;ved=0CAUQjRw&amp;url=http://recalfreno.com/es/productos/8&amp;ei=UvS1UZPsN4jTigK-4IB4&amp;bvm=bv.47534661,d.cGE&amp;psig=AFQjCNFtiNa6qpjRy0ITv8kcBUJzN6FRFQ&amp;ust=137096541643996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l/url?sa=i&amp;rct=j&amp;q=&amp;esrc=s&amp;frm=1&amp;source=images&amp;cd=&amp;cad=rja&amp;docid=5DRfkhfojDshdM&amp;tbnid=bFeiOMxLkAWTIM:&amp;ved=0CAUQjRw&amp;url=http://www.triadtechnologies.com/&amp;ei=uy2cUYv6JpHO8wSyo4F4&amp;psig=AFQjCNEK1mjj8oeOIHXQNvXJ54SCD1zkCw&amp;ust=1369275929757382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l/url?sa=i&amp;rct=j&amp;q=&amp;esrc=s&amp;frm=1&amp;source=images&amp;cd=&amp;cad=rja&amp;docid=F_c9-hgzeGpLVM&amp;tbnid=YAaSX1X09FZS-M:&amp;ved=0CAUQjRw&amp;url=http://www.fluidpowersafety.com/fpsi_alert-14.html&amp;ei=FhikUfmgFJHs8gT704DQCA&amp;bvm=bv.47008514,d.eWU&amp;psig=AFQjCNFlK2Lid-Sl_w2LPq9SpR0A0UTlrQ&amp;ust=1369794961692435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l/url?sa=i&amp;rct=j&amp;q=&amp;esrc=s&amp;frm=1&amp;source=images&amp;cd=&amp;cad=rja&amp;docid=bh62i_lkkueyFM&amp;tbnid=vJT-z3HztsuEYM:&amp;ved=0CAUQjRw&amp;url=http://es.made-in-china.com/co_nbmingrun/product_Hydraulic-Adapter-for-JIC-Male-74-deg-Cone-Bspt-Male-1JT-_hrgynrigg.html&amp;ei=1Hy3UdHECIPU9ASS3YHQAw&amp;bvm=bv.47534661,d.eWU&amp;psig=AFQjCNGqV6qdASQX6DZdoOhv3RydDzO2wA&amp;ust=137106591284968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google.cl/url?sa=i&amp;rct=j&amp;q=&amp;esrc=s&amp;frm=1&amp;source=images&amp;cd=&amp;cad=rja&amp;docid=9WEZu84PDrgtbM&amp;tbnid=CmJq6o1gYsiOIM:&amp;ved=0CAUQjRw&amp;url=http://www.directindustry.es/prod/midwest-control-products/adaptadores-hidraulicos-39916-583685.html&amp;ei=an63UefCEpC08QSy54GQAg&amp;bvm=bv.47534661,d.eWU&amp;psig=AFQjCNGqV6qdASQX6DZdoOhv3RydDzO2wA&amp;ust=137106591284968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B7FeeYhckkxC2M&amp;tbnid=yNFJxbVfwDT1fM:&amp;ved=0CAUQjRw&amp;url=http://spanish.alibaba.com/product-gs/74degree-jic-swivel-female-thread-bspt-male-hydraulic-adapter-324055973.html&amp;ei=qd2jUd2gC5Sa9QSg1YCIAg&amp;bvm=bv.47008514,d.dmQ&amp;psig=AFQjCNFWBUy7vNOfROk_8bDzCZOwFvDpcw&amp;ust=1369779995757998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l/url?sa=i&amp;rct=j&amp;q=&amp;esrc=s&amp;frm=1&amp;source=images&amp;cd=&amp;cad=rja&amp;docid=-f6af51VmvhlLM&amp;tbnid=Li1tCqZyJ8rDnM:&amp;ved=0CAUQjRw&amp;url=http://recalfreno.com/es/productos/8&amp;ei=eDq2UbCrDIWtigLhz4DADw&amp;bvm=bv.47534661,d.cGE&amp;psig=AFQjCNGQQAPVScuAzsin-LcrZrH3MjpNaw&amp;ust=137098338601416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hyperlink" Target="http://www.google.cl/url?sa=i&amp;rct=j&amp;q=&amp;esrc=s&amp;frm=1&amp;source=images&amp;cd=&amp;cad=rja&amp;docid=EdEwEaFdIyeiuM&amp;tbnid=pSll66CJE3JyOM:&amp;ved=0CAUQjRw&amp;url=http://www.covalcagroup.com/productos.php?id=311&amp;cat=7&amp;ei=HYK3UeDQLJSG9QTBnIGQDQ&amp;bvm=bv.47534661,d.eWU&amp;psig=AFQjCNFSbQWCXLUM6a7cmIe_OKHSfJwZBA&amp;ust=1371067289628593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uact=8&amp;docid=Wy9vCGhu14-KxM&amp;tbnid=PromZHfHSPUm7M:&amp;ved=0CAUQjRw&amp;url=http://www.stainlesssteelfittings.com/O_Ring_Boss_ORB_to_Pipe_Adapter_stainless_6401_p/ss-6401.htm&amp;ei=IVDqU7iSB8HooASQ74HACA&amp;psig=AFQjCNGVnZrUedfhnxEcpI9yHazjeZjrqw&amp;ust=1407951255181251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l/url?sa=i&amp;rct=j&amp;q=&amp;esrc=s&amp;frm=1&amp;source=images&amp;cd=&amp;cad=rja&amp;docid=4IoPMfCfaFZ2cM&amp;tbnid=8z8vMe8nWy9pBM:&amp;ved=0CAUQjRw&amp;url=http://www.seicohidraulica.com/birdas.html&amp;ei=bSekUYi-BZKc8wS754CQAw&amp;psig=AFQjCNFYDruMzQyKdk8TR4zdhI0aUpzQ7g&amp;ust=136979880272539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l/url?sa=i&amp;rct=j&amp;q=&amp;esrc=s&amp;frm=1&amp;source=images&amp;cd=&amp;cad=rja&amp;docid=5DRfkhfojDshdM&amp;tbnid=bFeiOMxLkAWTIM:&amp;ved=0CAUQjRw&amp;url=http://www.triadtechnologies.com/&amp;ei=uy2cUYv6JpHO8wSyo4F4&amp;psig=AFQjCNEK1mjj8oeOIHXQNvXJ54SCD1zkCw&amp;ust=1369275929757382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l/url?sa=i&amp;rct=j&amp;q=&amp;esrc=s&amp;frm=1&amp;source=images&amp;cd=&amp;cad=rja&amp;docid=XwVu8J2dQJ7t9M&amp;tbnid=XW1AY-G4sklP_M:&amp;ved=0CAUQjRw&amp;url=http://www.diytrade.com/china/pd/1252352/AS_568_O_Ring.html&amp;ei=V4a3UeC0IYbY9ASQroAI&amp;psig=AFQjCNGroP1KP1ZoHe4UkqoXjnwb958Xhg&amp;ust=1371068365700717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l/url?sa=i&amp;rct=j&amp;q=&amp;esrc=s&amp;frm=1&amp;source=images&amp;cd=&amp;cad=rja&amp;docid=DS8dhBmAjyiHAM&amp;tbnid=S-jJIvPv32-vSM:&amp;ved=0CAUQjRw&amp;url=http://manguerasdesoledad.com.mx/sellos&amp;ei=kEG7Uab-KrOMyAHU-ICoAg&amp;bvm=bv.47883778,d.aWc&amp;psig=AFQjCNHnrSGFv_RLzkhCGOEr7AlomPK-iQ&amp;ust=1371312841988230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l/url?sa=i&amp;rct=j&amp;q=&amp;esrc=s&amp;frm=1&amp;source=images&amp;cd=&amp;cad=rja&amp;docid=X4RAOeioBd7zyM&amp;tbnid=yOBOt_ybB3h8tM:&amp;ved=0CAUQjRw&amp;url=http://articulo.mercadolibre.cl/MLC-406595438-juegos-de-empaquetaduras-de-culata-tusk-_JM&amp;ei=WZnwUYntC4WSiALA5oCwBQ&amp;bvm=bv.49784469,d.cGE&amp;psig=AFQjCNF3mIs4TdwWqxvBsiKZHKS9PNsxAw&amp;ust=1374808654281171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0tzCaT8EPwgRuM&amp;tbnid=0jbKG5o_wuVB9M:&amp;ved=0CAUQjRw&amp;url=http://www.colemanequip.com/Case-650G-Crawler-Dozer-Parts/Pictorial-Index-zw/PICTORIAL-INDEX-CRAWLER-HYDRAULIC-CIRCUITS-TRANSMISSION-SUPPLY-RETURN-AND-COOLING-LINES-nmC4/&amp;ei=Pi6cUfDHIIPY9ATuzoGwAg&amp;bvm=bv.46751780,d.dmQ&amp;psig=AFQjCNEEQ-HfttHvmipp4qmYy937DHzTKQ&amp;ust=136927584731938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l/url?sa=i&amp;rct=j&amp;q=&amp;esrc=s&amp;frm=1&amp;source=images&amp;cd=&amp;cad=rja&amp;docid=yWgEcGjqUEP0sM&amp;tbnid=vt8-YA9voN0uDM:&amp;ved=0CAUQjRw&amp;url=http://tercerciclo2009-2011crariberadeljucar.blogspot.com/2010/10/el-aparato-circulatorio-humano_26.html&amp;ei=mDGcUbXTI5Pa9QT_0IHoDw&amp;bvm=bv.46751780,d.dmQ&amp;psig=AFQjCNEeqRokGjedpWFe9C1zZah0Zah56w&amp;ust=1369277044450164" TargetMode="Externa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l/url?sa=i&amp;rct=j&amp;q=&amp;esrc=s&amp;frm=1&amp;source=images&amp;cd=&amp;cad=rja&amp;docid=cFICtZx6v29Q8M&amp;tbnid=nqKCdl_vTg8MNM:&amp;ved=0CAUQjRw&amp;url=http://marinespecialtieshawaii.com/parker-marine-hoses-and-fittings/&amp;ei=wd-jUZTQL5SY9QT0sIGYBg&amp;bvm=bv.47008514,d.dmQ&amp;psig=AFQjCNHNZ-daw_6nZ6ivFhhkQ-Nmk8_9AQ&amp;ust=136977355257896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507576" y="2064911"/>
            <a:ext cx="738490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BÁSICA  2014</a:t>
            </a:r>
            <a:endParaRPr lang="es-ES" sz="3600" b="1" dirty="0" smtClean="0"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979712" y="4366845"/>
            <a:ext cx="291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 2      </a:t>
            </a:r>
          </a:p>
          <a:p>
            <a:pPr algn="r"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Componentes 6</a:t>
            </a:r>
          </a:p>
        </p:txBody>
      </p:sp>
      <p:pic>
        <p:nvPicPr>
          <p:cNvPr id="74754" name="Picture 2" descr=" MECANICA  DIESEL – OLEOHIDRAULICA MAQUINARIAS PESADA  Y CAMIONES. - Otros Servicios - Todo Ch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861048"/>
            <a:ext cx="2386551" cy="2088232"/>
          </a:xfrm>
          <a:prstGeom prst="rect">
            <a:avLst/>
          </a:prstGeom>
          <a:noFill/>
        </p:spPr>
      </p:pic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  UNIDAD 2 PPT 6</a:t>
            </a:r>
            <a:endParaRPr lang="es-CL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1619672" y="1268760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UNIONES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25956" name="Picture 4" descr="http://www.michiganemploymentlawadvisor.com/Weak%20Lin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4601" b="17082"/>
          <a:stretch>
            <a:fillRect/>
          </a:stretch>
        </p:blipFill>
        <p:spPr bwMode="auto">
          <a:xfrm>
            <a:off x="2771800" y="4149080"/>
            <a:ext cx="4248472" cy="1869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20 CuadroTexto"/>
          <p:cNvSpPr txBox="1"/>
          <p:nvPr/>
        </p:nvSpPr>
        <p:spPr>
          <a:xfrm>
            <a:off x="1691680" y="1988840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Así como una cadena es tan fuerte como el más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débil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sus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eslabones, un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 hidráulico es capaz de soportar tanta presión como el componente más sencillo que lo conforma.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1619672" y="1844824"/>
            <a:ext cx="6552728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Las uniones son los elementos que conectan los componentes, permitiendo al fluido, estar presente en la totalidad del sistema.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5220072" y="4410685"/>
            <a:ext cx="5040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21 Rectángulo"/>
          <p:cNvSpPr/>
          <p:nvPr/>
        </p:nvSpPr>
        <p:spPr>
          <a:xfrm>
            <a:off x="4716016" y="5949280"/>
            <a:ext cx="415606" cy="540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4" name="23 Elipse"/>
          <p:cNvSpPr/>
          <p:nvPr/>
        </p:nvSpPr>
        <p:spPr>
          <a:xfrm>
            <a:off x="3139452" y="4149080"/>
            <a:ext cx="1128074" cy="2701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9876" name="Picture 4" descr="CASE D100  BACKHOE HYDRAULIC CONNECTING LINES, USED ON 380 CK LOADER BACKHOE"/>
          <p:cNvPicPr>
            <a:picLocks noChangeAspect="1" noChangeArrowheads="1"/>
          </p:cNvPicPr>
          <p:nvPr/>
        </p:nvPicPr>
        <p:blipFill>
          <a:blip r:embed="rId3" cstate="print"/>
          <a:srcRect l="1890" r="5501" b="5698"/>
          <a:stretch>
            <a:fillRect/>
          </a:stretch>
        </p:blipFill>
        <p:spPr bwMode="auto">
          <a:xfrm>
            <a:off x="2568805" y="3284985"/>
            <a:ext cx="4321043" cy="3168352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2555776" y="3356992"/>
            <a:ext cx="237626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Rectángulo"/>
          <p:cNvSpPr/>
          <p:nvPr/>
        </p:nvSpPr>
        <p:spPr>
          <a:xfrm>
            <a:off x="1619672" y="1268760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UNIONES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187624" y="980728"/>
            <a:ext cx="6985000" cy="40318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UNIONES:</a:t>
            </a:r>
            <a:endParaRPr lang="es-ES" sz="3200" b="1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Century Gothic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A.-   LÍNEAS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HIDRÁULICAS.</a:t>
            </a:r>
            <a:endParaRPr lang="es-ES" sz="3200" b="1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4" descr="http://us.123rf.com/400wm/400/400/skm2000/skm20000801/skm2000080100039/2459098-lineas-hidraulic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522" r="15088"/>
          <a:stretch>
            <a:fillRect/>
          </a:stretch>
        </p:blipFill>
        <p:spPr bwMode="auto">
          <a:xfrm>
            <a:off x="4788024" y="2324817"/>
            <a:ext cx="3168352" cy="349973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1259632" y="2754794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La elección de las líneas depende principalmente del caudal, de la presión y de la temperatura de trabajo del fluido hidráulico.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259632" y="4021321"/>
            <a:ext cx="69127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 la línea hidráulica es  de diámetro insuficiente, estrangula el paso del aceite, lo sobre calienta y causa pérdidas de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presión. Por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otro lado un diámetro   excesivo puede hacer que resulte débil la presión para los requerimientos del sistema.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971600" y="1551100"/>
            <a:ext cx="77768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cree Ud. que sucederá si se instala una línea hidráulica de un diámetro muy pequeño en un sistema?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115616" y="2060848"/>
            <a:ext cx="7416824" cy="174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0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s-ES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Son las encargadas de suministrar un conducto para que el fluido se desplace a las unidades hidráulicas y regrese al depósito de abastecimiento.</a:t>
            </a: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</p:txBody>
      </p:sp>
      <p:pic>
        <p:nvPicPr>
          <p:cNvPr id="20" name="19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485"/>
          <a:stretch>
            <a:fillRect/>
          </a:stretch>
        </p:blipFill>
        <p:spPr bwMode="auto">
          <a:xfrm>
            <a:off x="1187624" y="3501008"/>
            <a:ext cx="32403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4644008" y="3933056"/>
            <a:ext cx="3960440" cy="178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es-ES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  líneas hidráulicas  pueden  ser rígidas o flexibles ya sean tuberías o mangueras respectivamente</a:t>
            </a:r>
            <a:r>
              <a:rPr lang="es-ES" sz="20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619672" y="1435931"/>
            <a:ext cx="4572000" cy="480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A.- Líneas hidráulicas: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619672" y="2204864"/>
            <a:ext cx="6912768" cy="397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Tipos. 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a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.-  Rígidas  o  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Tuberías:</a:t>
            </a: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lvl="2" indent="17463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Construcción.</a:t>
            </a: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lvl="2" indent="17463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  Ubicación en el 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sistema.</a:t>
            </a: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lvl="2" indent="-228600">
              <a:lnSpc>
                <a:spcPct val="150000"/>
              </a:lnSpc>
              <a:spcAft>
                <a:spcPts val="0"/>
              </a:spcAft>
            </a:pP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742950" lvl="1" indent="-28575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   b.-  Flexibles  o  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Mangueras:</a:t>
            </a: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lvl="2" indent="17463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Construcción.</a:t>
            </a: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lvl="2" indent="17463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  Ubicación en el </a:t>
            </a: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sistema.</a:t>
            </a:r>
            <a:endParaRPr lang="es-CL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143000" lvl="2" indent="17463">
              <a:lnSpc>
                <a:spcPct val="150000"/>
              </a:lnSpc>
              <a:spcAft>
                <a:spcPts val="0"/>
              </a:spcAft>
              <a:buFont typeface="Wingdings"/>
              <a:buChar char=""/>
            </a:pPr>
            <a:r>
              <a:rPr lang="es-CL" dirty="0" smtClean="0">
                <a:latin typeface="Arial" pitchFamily="34" charset="0"/>
                <a:ea typeface="Times New Roman"/>
                <a:cs typeface="Arial" pitchFamily="34" charset="0"/>
              </a:rPr>
              <a:t>  Conveniencia de utilización. </a:t>
            </a:r>
            <a:endParaRPr lang="es-CL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19672" y="1507939"/>
            <a:ext cx="4572000" cy="4809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A.- Líneas hidráulicas: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75656" y="1853099"/>
            <a:ext cx="6912769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kumimoji="0" lang="es-CL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Un tubería o cañería hidráulica, es una línea hidráulica rígida, generalmente hecha de aleación de aluminio o acero. </a:t>
            </a:r>
          </a:p>
        </p:txBody>
      </p:sp>
      <p:pic>
        <p:nvPicPr>
          <p:cNvPr id="17" name="1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2322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Rectángulo"/>
          <p:cNvSpPr/>
          <p:nvPr/>
        </p:nvSpPr>
        <p:spPr>
          <a:xfrm>
            <a:off x="1475656" y="1340768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TUBERÍAS </a:t>
            </a: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HIDRÁULICAS.</a:t>
            </a:r>
            <a:endParaRPr lang="es-C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554" name="Picture 2" descr="Hydraulic Steel Pipe Assemblie"/>
          <p:cNvPicPr>
            <a:picLocks noChangeAspect="1" noChangeArrowheads="1"/>
          </p:cNvPicPr>
          <p:nvPr/>
        </p:nvPicPr>
        <p:blipFill>
          <a:blip r:embed="rId3" cstate="print"/>
          <a:srcRect l="20113" t="14199" r="1948" b="15657"/>
          <a:stretch>
            <a:fillRect/>
          </a:stretch>
        </p:blipFill>
        <p:spPr bwMode="auto">
          <a:xfrm>
            <a:off x="5252076" y="2780928"/>
            <a:ext cx="2560284" cy="216024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1907704" y="5514039"/>
            <a:ext cx="2736304" cy="8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identifican según su diámetro exterior.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 r="67062" b="12129"/>
          <a:stretch>
            <a:fillRect/>
          </a:stretch>
        </p:blipFill>
        <p:spPr bwMode="auto">
          <a:xfrm>
            <a:off x="1907704" y="3284984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187624" y="4050938"/>
            <a:ext cx="7056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También se utilizan cuando requieren menos espacio que las mangueras y pueden conectarse firmemente a la máquina, dando mayor protección y una mejor apariencia general.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475656" y="1479092"/>
            <a:ext cx="66967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¿ En </a:t>
            </a: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qué </a:t>
            </a: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casos se utilizan las líneas hidráulicas rígidas o tuberías hidráulicas?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87624" y="2574414"/>
            <a:ext cx="705678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Se utilizan para conectar los componentes que no rozan unos con otros o se encuentran fijos en  un sistema hidráulico.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pic>
        <p:nvPicPr>
          <p:cNvPr id="2052" name="Picture 4" descr="http://us.123rf.com/400wm/400/400/skm2000/skm20000801/skm2000080100039/2459098-lineas-hidraulic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667"/>
          <a:stretch>
            <a:fillRect/>
          </a:stretch>
        </p:blipFill>
        <p:spPr bwMode="auto">
          <a:xfrm>
            <a:off x="2457583" y="2492895"/>
            <a:ext cx="4850721" cy="3811281"/>
          </a:xfrm>
          <a:prstGeom prst="rect">
            <a:avLst/>
          </a:prstGeom>
          <a:noFill/>
        </p:spPr>
      </p:pic>
      <p:sp>
        <p:nvSpPr>
          <p:cNvPr id="17" name="16 Elipse"/>
          <p:cNvSpPr/>
          <p:nvPr/>
        </p:nvSpPr>
        <p:spPr>
          <a:xfrm>
            <a:off x="2195736" y="2276872"/>
            <a:ext cx="5544616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1475656" y="1340768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TUBERÍAS </a:t>
            </a: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HIDRÁULICAS.</a:t>
            </a:r>
            <a:endParaRPr lang="es-C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331640" y="2420888"/>
            <a:ext cx="7200800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Estas líneas  hidráulicas se usan en los casos en que se necesita flexibilidad, como cuando los componentes rozan unos con otros o están en movimiento.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7106" name="Picture 2" descr="http://img.alibaba.com/photo/243058967/hydraulic_steering_ge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653" r="3889" b="2174"/>
          <a:stretch>
            <a:fillRect/>
          </a:stretch>
        </p:blipFill>
        <p:spPr bwMode="auto">
          <a:xfrm>
            <a:off x="2699792" y="3933056"/>
            <a:ext cx="4195666" cy="2736304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1331640" y="1340768"/>
            <a:ext cx="69127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 En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qué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situaciones se utilizan las líneas hidráulicas flexibles o mangueras hidráulicas?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designworldonline.com/uploads/ImageGallery/feb-off-1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3140968"/>
            <a:ext cx="3814051" cy="303896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403648" y="1556792"/>
            <a:ext cx="6985000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2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03648" y="3317503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Identificar las secciones que conforman </a:t>
            </a:r>
          </a:p>
          <a:p>
            <a:pPr lvl="0" indent="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 sistema oleohidráulico básico y sus </a:t>
            </a:r>
          </a:p>
          <a:p>
            <a:pPr lvl="0" indent="450850"/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respectivos componentes 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2575065"/>
            <a:ext cx="7056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Conviene utilizar una línea flexible o manguera debido a que absorben la vibración o efecto pulsativo que se produce a la salida de las bombas, también resisten las variaciones de presión y facilitan su montaje y desmontaje. </a:t>
            </a:r>
          </a:p>
        </p:txBody>
      </p:sp>
      <p:pic>
        <p:nvPicPr>
          <p:cNvPr id="16386" name="Picture 2" descr="http://3.imimg.com/data3/CB/DF/DIR-3314927/files-writeable-uploads-hostgator54391-image-hydraulicpowerpack1-250x2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217"/>
          <a:stretch>
            <a:fillRect/>
          </a:stretch>
        </p:blipFill>
        <p:spPr bwMode="auto">
          <a:xfrm>
            <a:off x="3923928" y="4509120"/>
            <a:ext cx="2304381" cy="187220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31640" y="1414400"/>
            <a:ext cx="73448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tipo de línea hidráulica cree Ud. que conviene utilizar a la salida de la bomba hidráulica ?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1893748"/>
            <a:ext cx="5832648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Para la correcta elección de una Línea Flexible además de tomar en cuenta parámetros como la </a:t>
            </a:r>
            <a:r>
              <a:rPr kumimoji="0" lang="es-CL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presión,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 caudal y la  temperatura de trabajo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, debemos considerar, el tipo de fluido y el radio de curvatura al ser instalada. </a:t>
            </a: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19 Imagen"/>
          <p:cNvPicPr/>
          <p:nvPr/>
        </p:nvPicPr>
        <p:blipFill>
          <a:blip r:embed="rId2" cstate="print"/>
          <a:srcRect l="57548" t="54353" r="30033" b="19758"/>
          <a:stretch>
            <a:fillRect/>
          </a:stretch>
        </p:blipFill>
        <p:spPr bwMode="auto">
          <a:xfrm>
            <a:off x="7236296" y="1628800"/>
            <a:ext cx="15841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1187624" y="4162437"/>
            <a:ext cx="7416824" cy="1282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Siempre se debe mantener un radio de curvatura lo más amplio posible, con el fin de evitar el colapso o restricción del fluido.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 l="65869" t="10514" r="1200" b="5097"/>
          <a:stretch>
            <a:fillRect/>
          </a:stretch>
        </p:blipFill>
        <p:spPr bwMode="auto">
          <a:xfrm>
            <a:off x="6588224" y="5157192"/>
            <a:ext cx="1611179" cy="143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Rectángulo"/>
          <p:cNvSpPr/>
          <p:nvPr/>
        </p:nvSpPr>
        <p:spPr>
          <a:xfrm>
            <a:off x="1691680" y="5446965"/>
            <a:ext cx="4572000" cy="8672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Recuerde también que se identifican según su diámetro interior.   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331640" y="1340768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MANGUERAS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  <p:pic>
        <p:nvPicPr>
          <p:cNvPr id="2052" name="Picture 4" descr="http://us.123rf.com/400wm/400/400/skm2000/skm20000801/skm2000080100039/2459098-lineas-hidraulic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065"/>
          <a:stretch>
            <a:fillRect/>
          </a:stretch>
        </p:blipFill>
        <p:spPr bwMode="auto">
          <a:xfrm>
            <a:off x="3059832" y="2564904"/>
            <a:ext cx="4104456" cy="3240360"/>
          </a:xfrm>
          <a:prstGeom prst="rect">
            <a:avLst/>
          </a:prstGeom>
          <a:noFill/>
        </p:spPr>
      </p:pic>
      <p:sp>
        <p:nvSpPr>
          <p:cNvPr id="15" name="14 Elipse"/>
          <p:cNvSpPr/>
          <p:nvPr/>
        </p:nvSpPr>
        <p:spPr>
          <a:xfrm>
            <a:off x="2699792" y="3429000"/>
            <a:ext cx="4824536" cy="25922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1331640" y="1340768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MANGUERAS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23</a:t>
            </a:fld>
            <a:endParaRPr lang="es-ES" dirty="0"/>
          </a:p>
        </p:txBody>
      </p:sp>
      <p:pic>
        <p:nvPicPr>
          <p:cNvPr id="20" name="19 Imagen"/>
          <p:cNvPicPr/>
          <p:nvPr/>
        </p:nvPicPr>
        <p:blipFill>
          <a:blip r:embed="rId2" cstate="print">
            <a:clrChange>
              <a:clrFrom>
                <a:srgbClr val="9E9689"/>
              </a:clrFrom>
              <a:clrTo>
                <a:srgbClr val="9E9689">
                  <a:alpha val="0"/>
                </a:srgbClr>
              </a:clrTo>
            </a:clrChange>
            <a:lum bright="10000" contrast="10000"/>
          </a:blip>
          <a:srcRect l="55181" t="19086" r="6564" b="27317"/>
          <a:stretch>
            <a:fillRect/>
          </a:stretch>
        </p:blipFill>
        <p:spPr bwMode="auto">
          <a:xfrm>
            <a:off x="5076056" y="2348880"/>
            <a:ext cx="36004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1535895" y="1844824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Construcción.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043608" y="2204864"/>
            <a:ext cx="381642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kumimoji="0" lang="es-CL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Tubo interno  compuesto de caucho resistente al fluido.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endParaRPr kumimoji="0" lang="es-CL" sz="8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Refuerzo de capas de fibra textil y mallas de acero entregando resistencia y flexibilidad.</a:t>
            </a:r>
          </a:p>
          <a:p>
            <a:pPr lvl="0" algn="just">
              <a:lnSpc>
                <a:spcPct val="150000"/>
              </a:lnSpc>
            </a:pPr>
            <a:endParaRPr lang="es-CL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 Cubierta de tela engomada con refuerzo al daño ambiental y al roce.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4932040" y="2708920"/>
            <a:ext cx="18722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331640" y="1340768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MANGUERAS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1414537" y="2132856"/>
            <a:ext cx="5821759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   Según su ubicación cumplen diferentes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   funciones y se clasifican en: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1475656" y="3389601"/>
            <a:ext cx="69847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Línea de alimentación o 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succión.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presión.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retorno.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Líneas alternas o de 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trabajo.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drenaje.</a:t>
            </a:r>
            <a:endParaRPr lang="es-CL" sz="20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clrChange>
              <a:clrFrom>
                <a:srgbClr val="F79647"/>
              </a:clrFrom>
              <a:clrTo>
                <a:srgbClr val="F796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954" r="5563" b="5245"/>
          <a:stretch>
            <a:fillRect/>
          </a:stretch>
        </p:blipFill>
        <p:spPr bwMode="auto">
          <a:xfrm>
            <a:off x="1547664" y="2348880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5508104" y="4509120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alimentación o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succión.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presión.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retorno.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alternas o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trabajo.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drenaje.</a:t>
            </a:r>
            <a:endParaRPr lang="es-CL" sz="16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187624" y="2852936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es-CL" b="1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R: </a:t>
            </a:r>
            <a:r>
              <a:rPr lang="es-CL" b="1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Línea de alimentación</a:t>
            </a:r>
          </a:p>
          <a:p>
            <a:pPr marL="342900" lvl="0" indent="-342900">
              <a:spcAft>
                <a:spcPts val="0"/>
              </a:spcAft>
            </a:pPr>
            <a:r>
              <a:rPr lang="es-CL" b="1" dirty="0" smtClean="0">
                <a:solidFill>
                  <a:srgbClr val="00B050"/>
                </a:solidFill>
                <a:latin typeface="Arial" pitchFamily="34" charset="0"/>
                <a:ea typeface="Times New Roman"/>
                <a:cs typeface="Arial" pitchFamily="34" charset="0"/>
              </a:rPr>
              <a:t>    o succión.  </a:t>
            </a:r>
          </a:p>
        </p:txBody>
      </p:sp>
      <p:sp>
        <p:nvSpPr>
          <p:cNvPr id="23" name="22 Elipse"/>
          <p:cNvSpPr/>
          <p:nvPr/>
        </p:nvSpPr>
        <p:spPr>
          <a:xfrm>
            <a:off x="2699792" y="5157192"/>
            <a:ext cx="792088" cy="1152128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368152" y="1767124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nombre le asignaría Ud. A la línea destacada en color verde? </a:t>
            </a:r>
            <a:endParaRPr lang="es-CL" sz="2400" dirty="0"/>
          </a:p>
        </p:txBody>
      </p:sp>
      <p:sp>
        <p:nvSpPr>
          <p:cNvPr id="9" name="8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clrChange>
              <a:clrFrom>
                <a:srgbClr val="F79647"/>
              </a:clrFrom>
              <a:clrTo>
                <a:srgbClr val="F796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954" r="5563" b="5245"/>
          <a:stretch>
            <a:fillRect/>
          </a:stretch>
        </p:blipFill>
        <p:spPr bwMode="auto">
          <a:xfrm>
            <a:off x="1547664" y="2348880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827584" y="2777153"/>
            <a:ext cx="26340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es-CL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R: </a:t>
            </a:r>
            <a:r>
              <a:rPr lang="es-CL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Líneas de presión</a:t>
            </a:r>
          </a:p>
        </p:txBody>
      </p:sp>
      <p:sp>
        <p:nvSpPr>
          <p:cNvPr id="20" name="19 Elipse"/>
          <p:cNvSpPr/>
          <p:nvPr/>
        </p:nvSpPr>
        <p:spPr>
          <a:xfrm>
            <a:off x="1907704" y="3429000"/>
            <a:ext cx="2592288" cy="18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68152" y="1767124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nombre le asignaría Ud. A las líneas destacadas en color rojo? </a:t>
            </a:r>
            <a:endParaRPr lang="es-CL" sz="2400" dirty="0"/>
          </a:p>
        </p:txBody>
      </p:sp>
      <p:sp>
        <p:nvSpPr>
          <p:cNvPr id="12" name="11 Rectángulo"/>
          <p:cNvSpPr/>
          <p:nvPr/>
        </p:nvSpPr>
        <p:spPr>
          <a:xfrm>
            <a:off x="5508104" y="4509120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alimentación o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succión.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presión.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retorno.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alternas o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trabajo.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drenaje.</a:t>
            </a:r>
            <a:endParaRPr lang="es-CL" sz="16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clrChange>
              <a:clrFrom>
                <a:srgbClr val="F79647"/>
              </a:clrFrom>
              <a:clrTo>
                <a:srgbClr val="F796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954" r="5563" b="5245"/>
          <a:stretch>
            <a:fillRect/>
          </a:stretch>
        </p:blipFill>
        <p:spPr bwMode="auto">
          <a:xfrm>
            <a:off x="1547664" y="2348880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1115616" y="2852936"/>
            <a:ext cx="24288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R</a:t>
            </a:r>
            <a:r>
              <a:rPr lang="es-CL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es-CL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CL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Líneas de retorno</a:t>
            </a:r>
          </a:p>
        </p:txBody>
      </p:sp>
      <p:sp>
        <p:nvSpPr>
          <p:cNvPr id="20" name="19 Elipse"/>
          <p:cNvSpPr/>
          <p:nvPr/>
        </p:nvSpPr>
        <p:spPr>
          <a:xfrm rot="2005092">
            <a:off x="3617526" y="3441075"/>
            <a:ext cx="1794792" cy="308699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08104" y="4509120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alimentación o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succión.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presión.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retorno.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alternas o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trabajo.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drenaje.</a:t>
            </a:r>
            <a:endParaRPr lang="es-CL" sz="16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8152" y="1767124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nombre le asignaría Ud. A las líneas destacadas en color azul? </a:t>
            </a:r>
            <a:endParaRPr lang="es-CL" sz="2400" dirty="0"/>
          </a:p>
        </p:txBody>
      </p:sp>
      <p:sp>
        <p:nvSpPr>
          <p:cNvPr id="11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clrChange>
              <a:clrFrom>
                <a:srgbClr val="F79647"/>
              </a:clrFrom>
              <a:clrTo>
                <a:srgbClr val="F796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954" r="5563" b="5245"/>
          <a:stretch>
            <a:fillRect/>
          </a:stretch>
        </p:blipFill>
        <p:spPr bwMode="auto">
          <a:xfrm>
            <a:off x="1547664" y="2348880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17" name="16 Elipse"/>
          <p:cNvSpPr/>
          <p:nvPr/>
        </p:nvSpPr>
        <p:spPr>
          <a:xfrm rot="16200000">
            <a:off x="4608004" y="1952836"/>
            <a:ext cx="1728193" cy="2952326"/>
          </a:xfrm>
          <a:prstGeom prst="ellipse">
            <a:avLst/>
          </a:prstGeom>
          <a:noFill/>
          <a:ln w="76200">
            <a:solidFill>
              <a:srgbClr val="F8C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Rectángulo"/>
          <p:cNvSpPr/>
          <p:nvPr/>
        </p:nvSpPr>
        <p:spPr>
          <a:xfrm>
            <a:off x="1187624" y="2998693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</a:pPr>
            <a:r>
              <a:rPr lang="es-CL" b="1" dirty="0" smtClean="0">
                <a:solidFill>
                  <a:srgbClr val="F8C842"/>
                </a:solidFill>
                <a:latin typeface="Arial" pitchFamily="34" charset="0"/>
                <a:ea typeface="Times New Roman"/>
                <a:cs typeface="Arial" pitchFamily="34" charset="0"/>
              </a:rPr>
              <a:t>R: </a:t>
            </a:r>
            <a:r>
              <a:rPr lang="es-CL" b="1" dirty="0" smtClean="0">
                <a:solidFill>
                  <a:srgbClr val="F8C842"/>
                </a:solidFill>
                <a:latin typeface="Arial" pitchFamily="34" charset="0"/>
                <a:ea typeface="Times New Roman"/>
                <a:cs typeface="Arial" pitchFamily="34" charset="0"/>
              </a:rPr>
              <a:t>Líneas alternas o de trabajo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508104" y="4509120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alimentación o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succión.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presión.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retorno.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alternas o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trabajo.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drenaje.</a:t>
            </a:r>
            <a:endParaRPr lang="es-CL" sz="16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8152" y="1767124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nombre le asignaría Ud. A las líneas destacadas en color amarillo? </a:t>
            </a:r>
            <a:endParaRPr lang="es-CL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D:\Material_Formativa\F110_ Curso de Hidráulica Básica (CHB) 2011\CHB_ Plataforma Online\CHB_ Módulo 2\CHB_ Imágenes Modulo 2\Imagen Mod2_ Secciones_ Color.jpg"/>
          <p:cNvPicPr/>
          <p:nvPr/>
        </p:nvPicPr>
        <p:blipFill>
          <a:blip r:embed="rId2" cstate="print">
            <a:clrChange>
              <a:clrFrom>
                <a:srgbClr val="F79647"/>
              </a:clrFrom>
              <a:clrTo>
                <a:srgbClr val="F796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4954" r="5563" b="5245"/>
          <a:stretch>
            <a:fillRect/>
          </a:stretch>
        </p:blipFill>
        <p:spPr bwMode="auto">
          <a:xfrm>
            <a:off x="1547664" y="2348880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1331640" y="2900457"/>
            <a:ext cx="2592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R</a:t>
            </a:r>
            <a:r>
              <a:rPr lang="es-CL" b="1" dirty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es-CL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s-CL" b="1" dirty="0" smtClean="0">
                <a:solidFill>
                  <a:srgbClr val="0070C0"/>
                </a:solidFill>
                <a:latin typeface="Arial" pitchFamily="34" charset="0"/>
                <a:ea typeface="Times New Roman"/>
                <a:cs typeface="Arial" pitchFamily="34" charset="0"/>
              </a:rPr>
              <a:t>Línea de drenaje</a:t>
            </a:r>
          </a:p>
        </p:txBody>
      </p:sp>
      <p:cxnSp>
        <p:nvCxnSpPr>
          <p:cNvPr id="22" name="21 Conector angular"/>
          <p:cNvCxnSpPr/>
          <p:nvPr/>
        </p:nvCxnSpPr>
        <p:spPr>
          <a:xfrm rot="16200000" flipH="1">
            <a:off x="3167844" y="5553236"/>
            <a:ext cx="720080" cy="360040"/>
          </a:xfrm>
          <a:prstGeom prst="bentConnector3">
            <a:avLst>
              <a:gd name="adj1" fmla="val 65326"/>
            </a:avLst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3131840" y="5229200"/>
            <a:ext cx="792088" cy="11521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368152" y="1767124"/>
            <a:ext cx="7236296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¿Qué nombre le asignaría Ud. A la línea destacada en color azul segmentado? </a:t>
            </a:r>
            <a:endParaRPr lang="es-CL" sz="2400" dirty="0"/>
          </a:p>
        </p:txBody>
      </p:sp>
      <p:sp>
        <p:nvSpPr>
          <p:cNvPr id="14" name="13 Rectángulo"/>
          <p:cNvSpPr/>
          <p:nvPr/>
        </p:nvSpPr>
        <p:spPr>
          <a:xfrm>
            <a:off x="5508104" y="4509120"/>
            <a:ext cx="3491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alimentación o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succión.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presión.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retorno.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Líneas alternas o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trabajo.</a:t>
            </a:r>
            <a:endParaRPr lang="es-CL" sz="16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Courier New"/>
              <a:buChar char="o"/>
            </a:pP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Línea de </a:t>
            </a:r>
            <a:r>
              <a:rPr lang="es-CL" sz="1600" dirty="0" smtClean="0">
                <a:latin typeface="Arial" pitchFamily="34" charset="0"/>
                <a:ea typeface="Times New Roman"/>
                <a:cs typeface="Arial" pitchFamily="34" charset="0"/>
              </a:rPr>
              <a:t>drenaje.</a:t>
            </a:r>
            <a:endParaRPr lang="es-CL" sz="1600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621249"/>
            <a:ext cx="619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2 - 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trabajará en el siguiente orden:</a:t>
            </a: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2708920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L" dirty="0" smtClean="0"/>
              <a:t>Secciones de un Sistema </a:t>
            </a:r>
            <a:r>
              <a:rPr lang="es-CL" dirty="0" smtClean="0"/>
              <a:t>Oleohidráulico.</a:t>
            </a:r>
            <a:endParaRPr lang="es-CL" dirty="0" smtClean="0"/>
          </a:p>
          <a:p>
            <a:pPr marL="342900" indent="-342900">
              <a:buAutoNum type="arabicPeriod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 smtClean="0"/>
              <a:t>Sección de </a:t>
            </a:r>
            <a:r>
              <a:rPr lang="es-CL" dirty="0" smtClean="0"/>
              <a:t>Generación.</a:t>
            </a:r>
            <a:endParaRPr lang="es-CL" dirty="0" smtClean="0"/>
          </a:p>
          <a:p>
            <a:pPr marL="342900" indent="-342900">
              <a:buAutoNum type="arabicPeriod" startAt="2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/>
              <a:t>Sección de </a:t>
            </a:r>
            <a:r>
              <a:rPr lang="es-CL" dirty="0" smtClean="0"/>
              <a:t>Control.</a:t>
            </a:r>
            <a:endParaRPr lang="es-CL" dirty="0" smtClean="0"/>
          </a:p>
          <a:p>
            <a:pPr marL="342900" indent="-342900">
              <a:buAutoNum type="arabicPeriod" startAt="2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/>
              <a:t>Sección </a:t>
            </a:r>
            <a:r>
              <a:rPr lang="es-CL" dirty="0" smtClean="0"/>
              <a:t> </a:t>
            </a:r>
            <a:r>
              <a:rPr lang="es-CL" dirty="0" smtClean="0"/>
              <a:t>Actuadora.</a:t>
            </a:r>
            <a:endParaRPr lang="es-CL" dirty="0" smtClean="0"/>
          </a:p>
          <a:p>
            <a:pPr marL="342900" indent="-342900">
              <a:buAutoNum type="arabicPeriod" startAt="2"/>
            </a:pPr>
            <a:endParaRPr lang="es-CL" dirty="0" smtClean="0"/>
          </a:p>
          <a:p>
            <a:pPr marL="342900" indent="-342900">
              <a:buAutoNum type="arabicPeriod" startAt="2"/>
            </a:pPr>
            <a:r>
              <a:rPr lang="es-CL" dirty="0" smtClean="0"/>
              <a:t>Accesorios.</a:t>
            </a:r>
            <a:endParaRPr lang="es-CL" dirty="0" smtClean="0"/>
          </a:p>
          <a:p>
            <a:pPr marL="342900" indent="-342900"/>
            <a:endParaRPr lang="es-CL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s-CL" b="1" dirty="0" smtClean="0">
                <a:solidFill>
                  <a:srgbClr val="C00000"/>
                </a:solidFill>
              </a:rPr>
              <a:t> Uniones y </a:t>
            </a:r>
            <a:r>
              <a:rPr lang="es-CL" b="1" dirty="0" smtClean="0">
                <a:solidFill>
                  <a:srgbClr val="C00000"/>
                </a:solidFill>
              </a:rPr>
              <a:t>Conectores.</a:t>
            </a:r>
            <a:endParaRPr lang="es-CL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 startAt="6"/>
            </a:pPr>
            <a:endParaRPr lang="es-CL" dirty="0" smtClean="0"/>
          </a:p>
          <a:p>
            <a:pPr marL="342900" indent="-342900">
              <a:buAutoNum type="arabicPeriod" startAt="6"/>
            </a:pPr>
            <a:r>
              <a:rPr lang="es-CL" dirty="0" smtClean="0"/>
              <a:t>Fluidos </a:t>
            </a:r>
            <a:r>
              <a:rPr lang="es-CL" dirty="0" smtClean="0"/>
              <a:t>Oleohidráulicos.</a:t>
            </a:r>
            <a:endParaRPr lang="es-CL" dirty="0" smtClean="0"/>
          </a:p>
          <a:p>
            <a:pPr marL="342900" indent="-342900">
              <a:buAutoNum type="arabicPeriod" startAt="6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21" name="20 Rectángulo"/>
          <p:cNvSpPr/>
          <p:nvPr/>
        </p:nvSpPr>
        <p:spPr>
          <a:xfrm>
            <a:off x="1527422" y="198884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Montaje.</a:t>
            </a:r>
            <a:endParaRPr lang="es-CL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475656" y="2420888"/>
            <a:ext cx="691276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Debido a que una de las funciones más recurrentes para mantenedores que se inician en el área hidráulica es el desmontaje e instalación para el reemplazo de componentes y sus líneas , es que presentamos algunas pautas de carácter general para la instalación de líneas hidráulicas.  </a:t>
            </a:r>
          </a:p>
          <a:p>
            <a:pPr algn="just"/>
            <a:endParaRPr lang="es-CL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endParaRPr lang="es-CL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NOTA: Recuerde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siempre guiarse por las indicaciones del fabricante del equipo.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475656" y="1268760"/>
            <a:ext cx="4536504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LÍNEAS  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61123"/>
              </p:ext>
            </p:extLst>
          </p:nvPr>
        </p:nvGraphicFramePr>
        <p:xfrm>
          <a:off x="1331640" y="2708920"/>
          <a:ext cx="6840760" cy="3804920"/>
        </p:xfrm>
        <a:graphic>
          <a:graphicData uri="http://schemas.openxmlformats.org/drawingml/2006/table">
            <a:tbl>
              <a:tblPr/>
              <a:tblGrid>
                <a:gridCol w="2808312"/>
                <a:gridCol w="4032448"/>
              </a:tblGrid>
              <a:tr h="3312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b="0" dirty="0"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R:   </a:t>
                      </a:r>
                      <a:r>
                        <a:rPr lang="es-ES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Radios de curva más amplios, evitan el colapso y restricciones del flujo en las líneas, en este caso la instalación correcta es la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B. </a:t>
                      </a:r>
                      <a:endParaRPr lang="es-CL" sz="18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CL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CL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0968"/>
            <a:ext cx="3312418" cy="293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87624" y="1268760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1.-   ¿Cuál de las siguientes instalaciones le parece la más adecuada y por qué?</a:t>
            </a:r>
            <a:endParaRPr lang="es-CL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27984" y="35010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27984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B</a:t>
            </a:r>
            <a:endParaRPr lang="es-CL" b="1" dirty="0"/>
          </a:p>
        </p:txBody>
      </p:sp>
      <p:sp>
        <p:nvSpPr>
          <p:cNvPr id="12" name="11 Rectángulo"/>
          <p:cNvSpPr/>
          <p:nvPr/>
        </p:nvSpPr>
        <p:spPr>
          <a:xfrm>
            <a:off x="5940152" y="3356992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5940152" y="4941168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90890"/>
              </p:ext>
            </p:extLst>
          </p:nvPr>
        </p:nvGraphicFramePr>
        <p:xfrm>
          <a:off x="1475656" y="2276872"/>
          <a:ext cx="6840760" cy="4216400"/>
        </p:xfrm>
        <a:graphic>
          <a:graphicData uri="http://schemas.openxmlformats.org/drawingml/2006/table">
            <a:tbl>
              <a:tblPr/>
              <a:tblGrid>
                <a:gridCol w="4104456"/>
                <a:gridCol w="2736304"/>
              </a:tblGrid>
              <a:tr h="4032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000" b="0" dirty="0"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R: 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Una </a:t>
                      </a:r>
                      <a:r>
                        <a:rPr lang="es-ES" sz="1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manguera se debilita cuando se instala 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torcida como en la figura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     En </a:t>
                      </a:r>
                      <a:r>
                        <a:rPr lang="es-ES" sz="1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este caso, es la presión la que tiende a desprender la conexión de la manguera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Para </a:t>
                      </a:r>
                      <a:r>
                        <a:rPr lang="es-ES" sz="18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evitar la torsión de la manguera se deben instalar juntas 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giratorias, razón por la que la instalación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 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es la más adecuada.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CL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0" dirty="0">
                          <a:latin typeface="Verdana"/>
                          <a:ea typeface="Times New Roman"/>
                          <a:cs typeface="Times New Roman"/>
                        </a:rPr>
                        <a:t>                  </a:t>
                      </a:r>
                      <a:endParaRPr lang="es-CL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6156175" y="2996953"/>
          <a:ext cx="2129867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n de mapa de bits" r:id="rId3" imgW="2362530" imgH="4780952" progId="PBrush">
                  <p:embed/>
                </p:oleObj>
              </mc:Choice>
              <mc:Fallback>
                <p:oleObj name="Imagen de mapa de bits" r:id="rId3" imgW="2362530" imgH="4780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2996953"/>
                        <a:ext cx="2129867" cy="3384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87624" y="1268760"/>
            <a:ext cx="7236296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2.-   ¿Cuál de las siguientes instalaciones le parece la más adecuada y por qué?</a:t>
            </a:r>
            <a:endParaRPr lang="es-CL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79613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96136" y="5013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B</a:t>
            </a:r>
            <a:endParaRPr lang="es-CL" b="1" dirty="0"/>
          </a:p>
        </p:txBody>
      </p:sp>
      <p:sp>
        <p:nvSpPr>
          <p:cNvPr id="11" name="10 Rectángulo"/>
          <p:cNvSpPr/>
          <p:nvPr/>
        </p:nvSpPr>
        <p:spPr>
          <a:xfrm>
            <a:off x="6228184" y="2780928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6732240" y="436510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33</a:t>
            </a:fld>
            <a:endParaRPr lang="es-ES" dirty="0"/>
          </a:p>
        </p:txBody>
      </p:sp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56872"/>
              </p:ext>
            </p:extLst>
          </p:nvPr>
        </p:nvGraphicFramePr>
        <p:xfrm>
          <a:off x="1331640" y="2708920"/>
          <a:ext cx="7128792" cy="3408680"/>
        </p:xfrm>
        <a:graphic>
          <a:graphicData uri="http://schemas.openxmlformats.org/drawingml/2006/table">
            <a:tbl>
              <a:tblPr/>
              <a:tblGrid>
                <a:gridCol w="3131576"/>
                <a:gridCol w="3997216"/>
              </a:tblGrid>
              <a:tr h="3312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 smtClean="0">
                        <a:latin typeface="Verdana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R: </a:t>
                      </a:r>
                      <a:r>
                        <a:rPr lang="es-ES" sz="18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s-ES" sz="18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as figuras del bloque </a:t>
                      </a:r>
                      <a:r>
                        <a:rPr lang="es-ES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r>
                        <a:rPr lang="es-ES" sz="18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son las más adecuadas. Evite líneas de tubos rectas,  tuberías rectas son sometidas a tensión y posibilitan la aparición de fugas de aceite en la uniones , </a:t>
                      </a:r>
                      <a:endParaRPr lang="es-CL" sz="18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800" dirty="0"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56271" marR="56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4644008" y="2780928"/>
          <a:ext cx="3672408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n de mapa de bits" r:id="rId3" imgW="3914286" imgH="4123810" progId="PBrush">
                  <p:embed/>
                </p:oleObj>
              </mc:Choice>
              <mc:Fallback>
                <p:oleObj name="Imagen de mapa de bits" r:id="rId3" imgW="3914286" imgH="412381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780928"/>
                        <a:ext cx="3672408" cy="3168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87624" y="1268760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3.-   ¿Cuál de las siguientes instalaciones le parecen las más adecuadas y por qué?</a:t>
            </a:r>
            <a:endParaRPr lang="es-CL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860032" y="29249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88224" y="29249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B</a:t>
            </a:r>
            <a:endParaRPr lang="es-CL" b="1" dirty="0"/>
          </a:p>
        </p:txBody>
      </p:sp>
      <p:sp>
        <p:nvSpPr>
          <p:cNvPr id="12" name="11 Rectángulo"/>
          <p:cNvSpPr/>
          <p:nvPr/>
        </p:nvSpPr>
        <p:spPr>
          <a:xfrm>
            <a:off x="5220072" y="2924944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7020272" y="2852936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187624" y="980729"/>
            <a:ext cx="698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Unidad 2 </a:t>
            </a: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COMPONENTES.</a:t>
            </a: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44008" y="278092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A.- LÍNEAS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HIDRÁULICAS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35696" y="3573016"/>
            <a:ext cx="2085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UNIONES</a:t>
            </a:r>
          </a:p>
        </p:txBody>
      </p:sp>
      <p:sp>
        <p:nvSpPr>
          <p:cNvPr id="8" name="7 Abrir llave"/>
          <p:cNvSpPr/>
          <p:nvPr/>
        </p:nvSpPr>
        <p:spPr>
          <a:xfrm>
            <a:off x="4067944" y="2636912"/>
            <a:ext cx="432048" cy="2736304"/>
          </a:xfrm>
          <a:prstGeom prst="leftBrace">
            <a:avLst>
              <a:gd name="adj1" fmla="val 74015"/>
              <a:gd name="adj2" fmla="val 436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4499992" y="450912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B.- CONECTORES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HIDRÁULICOS</a:t>
            </a: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CuadroTexto"/>
          <p:cNvSpPr txBox="1"/>
          <p:nvPr/>
        </p:nvSpPr>
        <p:spPr>
          <a:xfrm>
            <a:off x="1187624" y="1196752"/>
            <a:ext cx="6985000" cy="46935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Unidad 2 COMPONENTES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UNIONES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B.- CONECTORES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     HIDRÁULICOS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8242" name="Picture 2" descr="http://img.directindustry.es/images_di/photo-g/racor-con-anillo-de-acero-7323-250458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716016" y="2564904"/>
            <a:ext cx="3816424" cy="338437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35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36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259632" y="2916669"/>
            <a:ext cx="7344816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Son estos conectores los que mantienen la presión del sistema evitando las fugas, a la vez que lo protegen del ingreso de polvo, humedad, aire y suciedad.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La selección adecuada de conexiones, la correcta instalación de las mismas y un buen mantenimiento, son fundamentales para garantizar que el sistema se mantenga sellado o libre de fugas.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368152" y="1767124"/>
            <a:ext cx="723629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¿Según usted,  cuál es la importancia de los conectores o conexiones hidráulicas?</a:t>
            </a:r>
            <a:endParaRPr lang="es-CL" sz="2400" dirty="0"/>
          </a:p>
        </p:txBody>
      </p:sp>
      <p:sp>
        <p:nvSpPr>
          <p:cNvPr id="9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37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763688" y="1916832"/>
            <a:ext cx="5616624" cy="382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</a:pP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 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Fitting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 o tuerca </a:t>
            </a:r>
            <a:r>
              <a:rPr lang="es-CL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atornillable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Bridas (conexión con abrazaderas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).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Hermeticidad de una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conexión: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Sellos u 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obturadores.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914400" lvl="1" indent="-45720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Juntas herméticas (tóricas u </a:t>
            </a:r>
            <a:r>
              <a:rPr lang="es-CL" sz="2000" dirty="0" err="1" smtClean="0">
                <a:latin typeface="Arial" pitchFamily="34" charset="0"/>
                <a:ea typeface="Times New Roman"/>
                <a:cs typeface="Arial" pitchFamily="34" charset="0"/>
              </a:rPr>
              <a:t>o`ring</a:t>
            </a:r>
            <a:r>
              <a:rPr lang="es-CL" sz="2000" dirty="0" smtClean="0">
                <a:latin typeface="Arial" pitchFamily="34" charset="0"/>
                <a:ea typeface="Times New Roman"/>
                <a:cs typeface="Arial" pitchFamily="34" charset="0"/>
              </a:rPr>
              <a:t>).</a:t>
            </a:r>
            <a:endParaRPr lang="es-CL" sz="20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38</a:t>
            </a:fld>
            <a:endParaRPr lang="es-ES" dirty="0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403648" y="2132856"/>
            <a:ext cx="70567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Existe una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gran diversidad de conectores  recibiendo distintos nombres, tales como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fittings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racores, adaptadores, niples, etc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s-ES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ambién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los hay del tipo fijo o 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removibles. </a:t>
            </a:r>
            <a:endParaRPr kumimoji="0" lang="es-ES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4691" name="Picture 3" descr="http://www.hoseandfittingsetc.com/Portals/79679/images/parker-tue-fitti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77072"/>
            <a:ext cx="3096344" cy="2360623"/>
          </a:xfrm>
          <a:prstGeom prst="rect">
            <a:avLst/>
          </a:prstGeom>
          <a:noFill/>
        </p:spPr>
      </p:pic>
      <p:sp>
        <p:nvSpPr>
          <p:cNvPr id="20" name="19 Rectángulo"/>
          <p:cNvSpPr/>
          <p:nvPr/>
        </p:nvSpPr>
        <p:spPr>
          <a:xfrm>
            <a:off x="4716016" y="458112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404040"/>
                </a:solidFill>
                <a:latin typeface="Arial" pitchFamily="34" charset="0"/>
                <a:ea typeface="Times New Roman" pitchFamily="18" charset="0"/>
                <a:cs typeface="Verdana" pitchFamily="34" charset="0"/>
              </a:rPr>
              <a:t>  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Algunos de ellos permiten conectar elementos movibles, otros conectan tubos o mangueras con componentes fijos.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39</a:t>
            </a:fld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15616" y="1700808"/>
            <a:ext cx="74888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En general, los conectores o terminales se pueden identiﬁcar por su aspecto visual, su superﬁcie de sellado o estanqueidad  y  por su tipo o forma de rosca.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779912" y="3618890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El sellado se produce cuando el conector  macho 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se conecta o acopla con el conector hembra  </a:t>
            </a:r>
            <a:r>
              <a:rPr lang="es-C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produciendo un sellado hermético por los hilos o roscas, por el contacto de sus caras en ángulos o comprimiendo un sello.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22" name="Picture 2" descr="http://recalfreno.com/assets/public/images/catalog/prod_16_big.jpg?13410138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738" t="9618" r="8191" b="9589"/>
          <a:stretch>
            <a:fillRect/>
          </a:stretch>
        </p:blipFill>
        <p:spPr bwMode="auto">
          <a:xfrm>
            <a:off x="1043608" y="3645024"/>
            <a:ext cx="2372991" cy="216024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547664" y="55892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915816" y="33569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B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1403424" y="1772816"/>
            <a:ext cx="6985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Unidad  2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COMPONENTES 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UNIONES  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Century Gothic" pitchFamily="34" charset="0"/>
              </a:rPr>
              <a:t>CONECTORES </a:t>
            </a:r>
            <a:endParaRPr lang="es-E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http://www.triadtechnologies.com/customer/tritec/images/slideshow/connect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067105" cy="2039626"/>
          </a:xfrm>
          <a:prstGeom prst="rect">
            <a:avLst/>
          </a:prstGeom>
          <a:noFill/>
        </p:spPr>
      </p:pic>
      <p:sp>
        <p:nvSpPr>
          <p:cNvPr id="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40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331640" y="2348880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De la correcta elección y montaje de la conexión de estos terminales depende en gran medida la hermeticidad o sellado del sistema hidráulico.  </a:t>
            </a:r>
          </a:p>
          <a:p>
            <a:pPr algn="just"/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Por otra parte una mala elección,   conexión o mezcla de diferentes tipos de conectores, pude afectar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gravemente incluso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causando un accidente.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16 Imagen" descr="http://www.fluidpowertrainingsystems.com.au/images_fpti/Safety%20Products/Irreconcilable_Differences.jpg"/>
          <p:cNvPicPr/>
          <p:nvPr/>
        </p:nvPicPr>
        <p:blipFill>
          <a:blip r:embed="rId2" cstate="print"/>
          <a:srcRect l="7309" t="5815" r="7417" b="8895"/>
          <a:stretch>
            <a:fillRect/>
          </a:stretch>
        </p:blipFill>
        <p:spPr bwMode="auto">
          <a:xfrm>
            <a:off x="5292080" y="2276872"/>
            <a:ext cx="331236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41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pic>
        <p:nvPicPr>
          <p:cNvPr id="22" name="irc_mi" descr="http://www.fluidpowersafety.com/images/ppoweracc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8803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331640" y="2348880"/>
            <a:ext cx="3528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De la correcta elección y montaje de la conexión de estos terminales depende en gran medida la hermeticidad o sellado del sistema hidráulico.  </a:t>
            </a:r>
          </a:p>
          <a:p>
            <a:pPr algn="just"/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Por otra parte una mala elección,   conexión o mezcla de diferentes tipos de conectores, pude afectar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gravemente incluso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causando un accidente.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27584" y="22768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9525">
              <a:tabLst>
                <a:tab pos="177800" algn="l"/>
                <a:tab pos="266700" algn="l"/>
                <a:tab pos="355600" algn="l"/>
                <a:tab pos="365125" algn="l"/>
                <a:tab pos="457200" algn="l"/>
                <a:tab pos="1168400" algn="l"/>
              </a:tabLs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Existe una gran diversidad de conectores, debido principalmente   a que cada país fabricante estableció sus propias normas.</a:t>
            </a:r>
          </a:p>
        </p:txBody>
      </p:sp>
      <p:pic>
        <p:nvPicPr>
          <p:cNvPr id="129026" name="Picture 2" descr="http://image.made-in-china.com/2f0j00JBeaPCCMlvig/Hydraulic-Adapter-for-JIC-Male-74-deg-Cone-Bspt-Male-1JT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667" t="10000" r="6667" b="20000"/>
          <a:stretch>
            <a:fillRect/>
          </a:stretch>
        </p:blipFill>
        <p:spPr bwMode="auto">
          <a:xfrm>
            <a:off x="2823234" y="4941168"/>
            <a:ext cx="1604750" cy="1296144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899592" y="33569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88900" algn="just">
              <a:tabLst>
                <a:tab pos="177800" algn="l"/>
                <a:tab pos="35560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En la actualidad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éstas 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tienden a normalizarse en una sola, por lo que es común encontrar adaptaciones y mezclas de las distintas normas en un mismo conector.</a:t>
            </a:r>
          </a:p>
        </p:txBody>
      </p:sp>
      <p:pic>
        <p:nvPicPr>
          <p:cNvPr id="129028" name="Picture 4" descr="http://img.directindustry.es/images_di/photo-g/adaptador-hidraulico-39916-278375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6385" r="6778"/>
          <a:stretch>
            <a:fillRect/>
          </a:stretch>
        </p:blipFill>
        <p:spPr bwMode="auto">
          <a:xfrm>
            <a:off x="5580112" y="3140968"/>
            <a:ext cx="3090887" cy="28083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42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899592" y="2276872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68300">
              <a:lnSpc>
                <a:spcPct val="150000"/>
              </a:lnSpc>
              <a:tabLst>
                <a:tab pos="177800" algn="l"/>
                <a:tab pos="35560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ES" sz="2000" dirty="0" smtClean="0"/>
              <a:t>     A continuación se presenta  un listado con las </a:t>
            </a:r>
            <a:r>
              <a:rPr lang="es-ES" sz="2000" dirty="0" smtClean="0"/>
              <a:t>normas  </a:t>
            </a:r>
            <a:r>
              <a:rPr lang="es-ES" sz="2000" dirty="0" smtClean="0"/>
              <a:t>más comunes estandarizadas de conexiones.  </a:t>
            </a: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1259632" y="4026550"/>
            <a:ext cx="5040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kumimoji="0" lang="es-CL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Terminales  DIN  </a:t>
            </a:r>
            <a:r>
              <a:rPr lang="es-CL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norma  ALEMANA. </a:t>
            </a:r>
            <a:endParaRPr kumimoji="0" lang="es-C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259632" y="4565681"/>
            <a:ext cx="756084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CL" sz="1600" dirty="0" smtClean="0">
                <a:latin typeface="Arial" pitchFamily="34" charset="0"/>
                <a:ea typeface="Calibri"/>
                <a:cs typeface="Arial" pitchFamily="34" charset="0"/>
              </a:rPr>
              <a:t>Terminales  BSP  norma </a:t>
            </a:r>
            <a:r>
              <a:rPr lang="es-CL" sz="1600" dirty="0" smtClean="0">
                <a:latin typeface="Arial" pitchFamily="34" charset="0"/>
                <a:ea typeface="Calibri"/>
                <a:cs typeface="Arial" pitchFamily="34" charset="0"/>
              </a:rPr>
              <a:t>BRITANICA.</a:t>
            </a:r>
            <a:r>
              <a:rPr lang="es-CL" sz="1600" dirty="0" smtClean="0"/>
              <a:t>   </a:t>
            </a:r>
            <a:r>
              <a:rPr lang="es-CL" sz="1600" dirty="0" smtClean="0"/>
              <a:t>También conocida como </a:t>
            </a:r>
            <a:r>
              <a:rPr lang="es-CL" sz="1600" dirty="0" err="1" smtClean="0"/>
              <a:t>Whitworth</a:t>
            </a:r>
            <a:r>
              <a:rPr lang="es-CL" sz="1600" dirty="0" smtClean="0"/>
              <a:t>. </a:t>
            </a:r>
            <a:r>
              <a:rPr lang="es-CL" sz="1600" dirty="0" smtClean="0">
                <a:latin typeface="Arial" pitchFamily="34" charset="0"/>
                <a:ea typeface="Calibri"/>
                <a:cs typeface="Arial" pitchFamily="34" charset="0"/>
              </a:rPr>
              <a:t>  </a:t>
            </a:r>
            <a:endParaRPr lang="es-CL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259632" y="5141745"/>
            <a:ext cx="396044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CL" sz="1600" dirty="0" smtClean="0">
                <a:latin typeface="Arial" pitchFamily="34" charset="0"/>
                <a:ea typeface="Calibri"/>
                <a:cs typeface="Arial" pitchFamily="34" charset="0"/>
              </a:rPr>
              <a:t>  Terminales Gas norma  </a:t>
            </a:r>
            <a:r>
              <a:rPr lang="es-CL" sz="1600" dirty="0" smtClean="0">
                <a:latin typeface="Arial" pitchFamily="34" charset="0"/>
                <a:ea typeface="Calibri"/>
                <a:cs typeface="Arial" pitchFamily="34" charset="0"/>
              </a:rPr>
              <a:t>FRANCESA. </a:t>
            </a:r>
            <a:endParaRPr lang="es-CL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259632" y="3485561"/>
            <a:ext cx="648072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s-ES" sz="1600" dirty="0" smtClean="0"/>
              <a:t>Terminales   NPT y  </a:t>
            </a:r>
            <a:r>
              <a:rPr lang="es-CL" sz="1600" dirty="0" smtClean="0"/>
              <a:t>JIC corresponden a la </a:t>
            </a:r>
            <a:r>
              <a:rPr lang="es-ES" sz="1600" dirty="0" smtClean="0"/>
              <a:t> norma  </a:t>
            </a:r>
            <a:r>
              <a:rPr lang="es-ES" sz="1600" dirty="0" smtClean="0"/>
              <a:t>AMERICANA.</a:t>
            </a:r>
            <a:endParaRPr lang="es-CL" sz="1600" u="sng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259632" y="5826750"/>
            <a:ext cx="7416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ü"/>
            </a:pPr>
            <a:r>
              <a:rPr lang="es-CL" sz="1600" dirty="0" smtClean="0"/>
              <a:t>Terminales JIS  norma JAPONESA con  características similares a los  </a:t>
            </a:r>
            <a:r>
              <a:rPr lang="es-CL" sz="1600" dirty="0" smtClean="0"/>
              <a:t>JIC.</a:t>
            </a:r>
            <a:endParaRPr lang="es-CL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43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44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795971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547664" y="2492896"/>
            <a:ext cx="63732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indent="-368300">
              <a:buFont typeface="Wingdings" pitchFamily="2" charset="2"/>
              <a:buNone/>
              <a:tabLst>
                <a:tab pos="177800" algn="l"/>
                <a:tab pos="35560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Las conexiones más utilizadas son :</a:t>
            </a:r>
          </a:p>
          <a:p>
            <a:pPr marL="723900" indent="-368300">
              <a:buFont typeface="Wingdings" pitchFamily="2" charset="2"/>
              <a:buNone/>
              <a:tabLst>
                <a:tab pos="177800" algn="l"/>
                <a:tab pos="35560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3900" indent="80963">
              <a:lnSpc>
                <a:spcPct val="150000"/>
              </a:lnSpc>
              <a:buFont typeface="Wingdings" pitchFamily="2" charset="2"/>
              <a:buChar char="ü"/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Rosca S.A.E. JIC 37°Jic 45</a:t>
            </a: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°.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3900" indent="80963">
              <a:lnSpc>
                <a:spcPct val="150000"/>
              </a:lnSpc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723900" indent="80963">
              <a:lnSpc>
                <a:spcPct val="150000"/>
              </a:lnSpc>
              <a:buFont typeface="Wingdings" pitchFamily="2" charset="2"/>
              <a:buChar char="ü"/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Rosca recta SAE O”</a:t>
            </a:r>
            <a:r>
              <a:rPr lang="pt-BR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Ring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723900" indent="80963">
              <a:lnSpc>
                <a:spcPct val="150000"/>
              </a:lnSpc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E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3900" indent="80963">
              <a:lnSpc>
                <a:spcPct val="150000"/>
              </a:lnSpc>
              <a:buFont typeface="Wingdings" pitchFamily="2" charset="2"/>
              <a:buChar char="ü"/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Rosca NPT,  Rosca de tubo.</a:t>
            </a:r>
          </a:p>
          <a:p>
            <a:pPr marL="723900" indent="80963">
              <a:lnSpc>
                <a:spcPct val="150000"/>
              </a:lnSpc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23900" indent="80963">
              <a:lnSpc>
                <a:spcPct val="150000"/>
              </a:lnSpc>
              <a:buFont typeface="Wingdings" pitchFamily="2" charset="2"/>
              <a:buChar char="ü"/>
              <a:tabLst>
                <a:tab pos="355600" algn="l"/>
                <a:tab pos="450850" algn="l"/>
                <a:tab pos="457200" algn="l"/>
                <a:tab pos="723900" algn="l"/>
                <a:tab pos="990600" algn="l"/>
                <a:tab pos="1079500" algn="l"/>
                <a:tab pos="1168400" algn="l"/>
              </a:tabLst>
            </a:pP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Brida o Flange Código   61 –   </a:t>
            </a:r>
            <a:r>
              <a:rPr lang="pt-B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62.    </a:t>
            </a:r>
            <a:endParaRPr lang="pt-BR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45</a:t>
            </a:fld>
            <a:endParaRPr lang="es-ES" dirty="0"/>
          </a:p>
        </p:txBody>
      </p:sp>
      <p:sp>
        <p:nvSpPr>
          <p:cNvPr id="17" name="Rectangle 4"/>
          <p:cNvSpPr txBox="1">
            <a:spLocks noRot="1" noChangeArrowheads="1"/>
          </p:cNvSpPr>
          <p:nvPr/>
        </p:nvSpPr>
        <p:spPr bwMode="auto">
          <a:xfrm>
            <a:off x="107504" y="2564904"/>
            <a:ext cx="4668906" cy="53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s-E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Rosca    JIC    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0" name="Rectangle 5"/>
          <p:cNvSpPr txBox="1">
            <a:spLocks noRot="1" noChangeArrowheads="1"/>
          </p:cNvSpPr>
          <p:nvPr/>
        </p:nvSpPr>
        <p:spPr bwMode="auto">
          <a:xfrm>
            <a:off x="1259632" y="3068960"/>
            <a:ext cx="3960440" cy="29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 flipV="1">
            <a:off x="3362371" y="303081"/>
            <a:ext cx="5923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s-CL"/>
          </a:p>
        </p:txBody>
      </p:sp>
      <p:pic>
        <p:nvPicPr>
          <p:cNvPr id="23" name="22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24975" r="7689" b="14482"/>
          <a:stretch>
            <a:fillRect/>
          </a:stretch>
        </p:blipFill>
        <p:spPr bwMode="auto">
          <a:xfrm flipV="1">
            <a:off x="4427984" y="2564904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 descr="http://img.alibaba.com/photo/324055973/74degree_JIC_swivel_female_thread_BSPT_male_hydraulic_adap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8" r="27099" b="2919"/>
          <a:stretch>
            <a:fillRect/>
          </a:stretch>
        </p:blipFill>
        <p:spPr bwMode="auto">
          <a:xfrm>
            <a:off x="6895853" y="1922576"/>
            <a:ext cx="1708595" cy="2364778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1331640" y="4964975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Este tipo de conectores son con ángulo de asiento de metal con metal.  La junta sella donde coinciden las dos caras anguladas del terminal macho y del terminal hembra. 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1259632" y="350100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principal característica de este conector es su ángulo en el extremo ( 37° o 45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°). 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3490" name="Picture 2" descr="10691N SAE (JIC) 37° Swiv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772816"/>
            <a:ext cx="2160240" cy="3110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46</a:t>
            </a:fld>
            <a:endParaRPr lang="es-ES" dirty="0"/>
          </a:p>
        </p:txBody>
      </p:sp>
      <p:pic>
        <p:nvPicPr>
          <p:cNvPr id="17" name="16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448272" cy="196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259632" y="2607295"/>
            <a:ext cx="3759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t-BR" sz="2400" dirty="0"/>
              <a:t>Rosca recta SAE </a:t>
            </a:r>
            <a:r>
              <a:rPr lang="pt-BR" sz="2400" dirty="0" smtClean="0"/>
              <a:t>O”</a:t>
            </a:r>
            <a:r>
              <a:rPr lang="pt-BR" sz="2400" dirty="0" err="1" smtClean="0"/>
              <a:t>Ring</a:t>
            </a:r>
            <a:r>
              <a:rPr lang="pt-BR" sz="2400" dirty="0" smtClean="0"/>
              <a:t>.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21" name="20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1547664" y="4298613"/>
            <a:ext cx="61206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Este tipo de mecanismo de sellado debe ser la elección preferida para aplicaciones de alta presión. </a:t>
            </a:r>
          </a:p>
          <a:p>
            <a:pPr lvl="0" algn="just"/>
            <a:endParaRPr lang="es-CL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/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El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sellado se produce cuando el terminal macho se comprime contra el correspondiente terminal hembra comprimiendo el </a:t>
            </a:r>
            <a:r>
              <a:rPr kumimoji="0" lang="es-C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O’ring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1403648" y="33569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La principal característica de este conector es que posee un sello tipo </a:t>
            </a:r>
            <a:r>
              <a:rPr lang="es-CL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O”ring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5652120" y="3501008"/>
            <a:ext cx="129614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47</a:t>
            </a:fld>
            <a:endParaRPr lang="es-E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47664" y="2636912"/>
            <a:ext cx="2088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s-ES" sz="2400" dirty="0"/>
              <a:t>La rosca </a:t>
            </a:r>
            <a:r>
              <a:rPr lang="es-ES" sz="2400" dirty="0" smtClean="0"/>
              <a:t>NPT</a:t>
            </a:r>
            <a:endParaRPr lang="pt-BR" sz="2400" dirty="0"/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1115616" y="4509120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La principal característica de este conector es su hilo en forma cónica.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El sellado se produce por el acoplamiento de los bordes en ángulos de las roscas cuando el terminal macho se rosca en el terminal hembra, este conector se conoce  a menudo como  hilo cónico.</a:t>
            </a:r>
          </a:p>
        </p:txBody>
      </p:sp>
      <p:pic>
        <p:nvPicPr>
          <p:cNvPr id="125955" name="Picture 3" descr="http://recalfreno.com/assets/public/images/catalog/prod_16_big.jpg?13410138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738" t="9618" r="8191" b="7665"/>
          <a:stretch>
            <a:fillRect/>
          </a:stretch>
        </p:blipFill>
        <p:spPr bwMode="auto">
          <a:xfrm>
            <a:off x="3635896" y="2348880"/>
            <a:ext cx="2749701" cy="2042627"/>
          </a:xfrm>
          <a:prstGeom prst="rect">
            <a:avLst/>
          </a:prstGeom>
          <a:noFill/>
        </p:spPr>
      </p:pic>
      <p:pic>
        <p:nvPicPr>
          <p:cNvPr id="124930" name="Picture 2" descr="http://www.covalcagroup.com/images/productos/122B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227" t="24192" r="14035" b="27425"/>
          <a:stretch>
            <a:fillRect/>
          </a:stretch>
        </p:blipFill>
        <p:spPr bwMode="auto">
          <a:xfrm>
            <a:off x="6570222" y="2852936"/>
            <a:ext cx="2106234" cy="129614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s://encrypted-tbn2.gstatic.com/images?q=tbn:ANd9GcSu9dETUt5K_M-5x7Rf910-7V87i1mSUwTNculfOzFIOkbYqga-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975279">
            <a:off x="1094352" y="3774099"/>
            <a:ext cx="2516497" cy="202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6" name="Picture 10" descr="https://encrypted-tbn2.gstatic.com/images?q=tbn:ANd9GcRJ4Xgg_vm2yAcBS1HMp1WoIXn4_xhH4jdTsq64l5Sg64xFnx6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3907" t="20861" r="7285" b="23510"/>
          <a:stretch>
            <a:fillRect/>
          </a:stretch>
        </p:blipFill>
        <p:spPr bwMode="auto">
          <a:xfrm>
            <a:off x="3779912" y="4005064"/>
            <a:ext cx="2244249" cy="1584176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48</a:t>
            </a:fld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82" name="Picture 6" descr="https://encrypted-tbn3.gstatic.com/images?q=tbn:ANd9GcQwXg0kFVrlMtP8abFkVYtf-cEdzRctAlaX-pwtPkBeF6uJ6806jQ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084168" y="3933056"/>
            <a:ext cx="2181075" cy="1678405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1043608" y="1389971"/>
            <a:ext cx="7488832" cy="123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0" indent="-173038">
              <a:lnSpc>
                <a:spcPct val="115000"/>
              </a:lnSpc>
              <a:spcAft>
                <a:spcPts val="1000"/>
              </a:spcAft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Existe un grupo de conectores que son una mezcla de los anteriores y se utilizan como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adaptadores. </a:t>
            </a:r>
            <a:r>
              <a:rPr lang="es-C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egún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los conectores que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estudiamos. ¿Qué </a:t>
            </a:r>
            <a:r>
              <a:rPr lang="es-C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adaptadores son los que se presentan a continuación? </a:t>
            </a:r>
            <a:endParaRPr lang="es-C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12160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SAE – JIC </a:t>
            </a:r>
            <a:endParaRPr lang="es-CL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067944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NPT  – JIC   </a:t>
            </a:r>
            <a:endParaRPr lang="es-CL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475656" y="29969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SAE – NPT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0518E-7 L 0.2677 0.40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8363E-6 L -0.25208 0.39847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1503 L 0.07083 0.392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22" grpId="0"/>
      <p:bldP spid="22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49</a:t>
            </a:fld>
            <a:endParaRPr lang="es-ES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67744" y="2564904"/>
            <a:ext cx="1728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pt-BR" sz="2400" dirty="0" smtClean="0"/>
              <a:t>Bridas</a:t>
            </a:r>
            <a:r>
              <a:rPr lang="pt-BR" dirty="0" smtClean="0"/>
              <a:t> </a:t>
            </a:r>
            <a:endParaRPr lang="pt-BR" dirty="0"/>
          </a:p>
          <a:p>
            <a:endParaRPr lang="es-ES" dirty="0"/>
          </a:p>
        </p:txBody>
      </p:sp>
      <p:pic>
        <p:nvPicPr>
          <p:cNvPr id="123906" name="Picture 2" descr="http://www.seicohidraulica.com/images/bann_bird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556" r="41132" b="5556"/>
          <a:stretch>
            <a:fillRect/>
          </a:stretch>
        </p:blipFill>
        <p:spPr bwMode="auto">
          <a:xfrm>
            <a:off x="4932040" y="1700808"/>
            <a:ext cx="3384376" cy="1750539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971600" y="3726755"/>
            <a:ext cx="7848872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Se usan para conectar líneas  de alta presión a bombas, motores hidráulicos y cilindros.  El sellado se realiza mediante compresión de la junta tórica  (empaquetadura) en la cara de la cabeza de la brida contra la superﬁcie de la conexión.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Los terminales en brida se dividen generalmente en dos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clases:</a:t>
            </a:r>
            <a:r>
              <a:rPr kumimoji="0" lang="es-C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terminales con Códigos 61 para 3000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PSI y 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62 para 6000 </a:t>
            </a:r>
            <a:r>
              <a:rPr kumimoji="0" lang="es-C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PSI. </a:t>
            </a: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1.  Tipos de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conectores: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4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31640" y="1484784"/>
            <a:ext cx="698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Objetivo :</a:t>
            </a:r>
            <a:endParaRPr lang="es-ES" b="1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43608" y="2269222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100"/>
            </a:pPr>
            <a:r>
              <a:rPr lang="es-CL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Identificar las diferentes uniones y conectores  hidráulicos de un sistema, reconociendo las funciones, características y  usos de los distintos tipos. </a:t>
            </a:r>
            <a:endParaRPr lang="es-CL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www.triadtechnologies.com/customer/tritec/images/slideshow/connector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067105" cy="203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img.diytrade.com/cdimg/314084/2803987/0/1160211888/AS-568_O-R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3456384" cy="2876084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50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2.  Obturadores (sellos o juntas </a:t>
            </a:r>
            <a:r>
              <a:rPr lang="es-CL" sz="2400" dirty="0" err="1" smtClean="0">
                <a:latin typeface="Arial" pitchFamily="34" charset="0"/>
                <a:ea typeface="Times New Roman"/>
                <a:cs typeface="Arial" pitchFamily="34" charset="0"/>
              </a:rPr>
              <a:t>tóricas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): 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331640" y="2420888"/>
            <a:ext cx="7127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Un obturador tiene por función evitar escapes en las uniones, juntas fijas o móviles y también impedir que entre polvo y suciedad al sistema.</a:t>
            </a:r>
          </a:p>
          <a:p>
            <a:pPr lvl="0" algn="just"/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endParaRPr kumimoji="0" lang="es-E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364088" y="3212976"/>
            <a:ext cx="15121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5652120" y="5741640"/>
            <a:ext cx="1512168" cy="56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51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2.  Obturadores (sellos o juntas </a:t>
            </a:r>
            <a:r>
              <a:rPr lang="es-CL" sz="2400" dirty="0" err="1" smtClean="0">
                <a:latin typeface="Arial" pitchFamily="34" charset="0"/>
                <a:ea typeface="Times New Roman"/>
                <a:cs typeface="Arial" pitchFamily="34" charset="0"/>
              </a:rPr>
              <a:t>tóricas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):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331640" y="2420888"/>
            <a:ext cx="7127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Su composición puede ser de caucho natural, caucho sintético, cuero, metal o teflón.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pic>
        <p:nvPicPr>
          <p:cNvPr id="118786" name="Picture 2" descr="http://manguerasdesoledad.com.mx/3609/img/sellos-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76" t="4791" r="1130" b="6077"/>
          <a:stretch>
            <a:fillRect/>
          </a:stretch>
        </p:blipFill>
        <p:spPr bwMode="auto">
          <a:xfrm>
            <a:off x="3347863" y="3068960"/>
            <a:ext cx="4366303" cy="331236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52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2.  Obturadores (sellos o juntas </a:t>
            </a:r>
            <a:r>
              <a:rPr lang="es-CL" sz="2400" dirty="0" err="1" smtClean="0">
                <a:latin typeface="Arial" pitchFamily="34" charset="0"/>
                <a:ea typeface="Times New Roman"/>
                <a:cs typeface="Arial" pitchFamily="34" charset="0"/>
              </a:rPr>
              <a:t>tóricas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): 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475656" y="2348880"/>
            <a:ext cx="655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Los obturadores se pueden clasificar de acuerdo a su uso:</a:t>
            </a:r>
          </a:p>
          <a:p>
            <a:pPr lvl="0" algn="just" eaLnBrk="0" hangingPunct="0"/>
            <a:endParaRPr lang="es-CL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Empaquetaduras: son aquellos obturadores que evitan escapes de fluido entre dos partes fijas o estacionarias.</a:t>
            </a:r>
          </a:p>
          <a:p>
            <a:pPr algn="just" eaLnBrk="0" hangingPunct="0"/>
            <a:endParaRPr lang="es-E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hangingPunct="0"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Empaques: son aquellos obturadores que evitan escapes de fluido entre una parte fija y una móvil.</a:t>
            </a:r>
            <a:endParaRPr lang="es-CL" dirty="0"/>
          </a:p>
        </p:txBody>
      </p:sp>
      <p:sp>
        <p:nvSpPr>
          <p:cNvPr id="20" name="19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pic>
        <p:nvPicPr>
          <p:cNvPr id="121858" name="Picture 2" descr="http://img2.mlstatic.com/juegos-de-empaquetaduras-de-culata-tusk_MLC-O-3549550942_1220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2553"/>
          <a:stretch>
            <a:fillRect/>
          </a:stretch>
        </p:blipFill>
        <p:spPr bwMode="auto">
          <a:xfrm>
            <a:off x="3131840" y="4365104"/>
            <a:ext cx="3528392" cy="208823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53</a:t>
            </a:fld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1187624" y="1772816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2.  Obturadores (sellos o juntas </a:t>
            </a:r>
            <a:r>
              <a:rPr lang="es-CL" sz="2400" dirty="0" err="1" smtClean="0">
                <a:latin typeface="Arial" pitchFamily="34" charset="0"/>
                <a:ea typeface="Times New Roman"/>
                <a:cs typeface="Arial" pitchFamily="34" charset="0"/>
              </a:rPr>
              <a:t>tóricas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): 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1331640" y="2564904"/>
            <a:ext cx="28803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              T</a:t>
            </a:r>
            <a:r>
              <a:rPr kumimoji="0" lang="es-ES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ambién los obturadores o sellos se conocen como sellos tipo O u O´ring.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331639" y="4653136"/>
            <a:ext cx="7272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Anillos de apoyo: son aquellos elementos que acompañan al obturador, ya sea empaque o empaquetadura, en uno o en ambos lados para evitar que este sufra extrusión. </a:t>
            </a:r>
          </a:p>
          <a:p>
            <a:pPr lvl="0" algn="just" eaLnBrk="0" hangingPunct="0"/>
            <a:r>
              <a:rPr lang="es-E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Es decir, protegen al obturador proporcionándole una resistencia adicional a la torcedura .</a:t>
            </a:r>
          </a:p>
        </p:txBody>
      </p:sp>
      <p:pic>
        <p:nvPicPr>
          <p:cNvPr id="20" name="19 Imagen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499993" y="234888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1187624" y="1268760"/>
            <a:ext cx="74888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B.- CONECTORES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HIDRÁULICOS.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7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-16860" y="0"/>
            <a:ext cx="7556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F7BB43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-23823" y="1166486"/>
            <a:ext cx="8820150" cy="71438"/>
          </a:xfrm>
          <a:prstGeom prst="round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sp>
        <p:nvSpPr>
          <p:cNvPr id="19458" name="AutoShape 2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9460" name="AutoShape 4" descr="data:image/jpeg;base64,/9j/4AAQSkZJRgABAQAAAQABAAD/2wCEAAkGBhQSEBUUExQVFRUWFx8XGRgYGCAXHxkcGBoeGBseGBobHCYeGhkjGRgWIC8gIykpLCwtHB4xNTAqNyYrLCkBCQoKDgwOGg8PGiolHyUsLCw1MjQtLS0sLywqKiwsLC01KSwuLCwsKSksLCwpLCwsLCwsLCwsLCwsLCwsLCwpLP/AABEIANgA6QMBIgACEQEDEQH/xAAcAAEAAgMBAQEAAAAAAAAAAAAABQYDBAcCCAH/xABDEAACAQIEBAQDBQQIBQUBAAABAhEAAwQSITEFBkFREyJhcQcygRRCUpGhI2KxwRUzQ3JzgpLwg5Oz0fE0U6PS4hf/xAAaAQEAAwEBAQAAAAAAAAAAAAAAAQIEAwUG/8QALxEAAgIBBAEBBQkAAwAAAAAAAAECEQMEEiExQVEFE3GB8CIyYZGhscHR8RSy4f/aAAwDAQACEQMRAD8A7jSlKAUpSgFKUoBSlKAUpX4TQH7SgNKAUpXi9cyqSegmobpWwe6VWsBzaXDZlA8xVTm0aNNgCZ/dAJ/jW353BdiNBIDT/wBNWgf5mY+21ZY6vHOO6J0eKSdMmqVW+ElrviDKgNt8pjOkz5hBDfhI9q28Wr20LGRHa8zegADLqSYAFTDUb4b64+vwDhTomaVF8Jx7EhLgbOV8QfKYUmFDFT830Ew0TBNSlaIy3KyjVClKVYgUpSgFKUoBSlKAUpSgFKUoBSlKAUpSgFK1eJ44WbTOSun4jAJ7TFRmD5ttHCpiLzJaD/KA+edY8ugLE9gKpvW7b5JriydrmXxxW59nsFCQquxcKSDqAFOnQEke5FSvGOdbhWUy4W1/7l4Tcb/Dtfzafaq1gMSMYWS1bxGIzMM91iDMTvJCoNtBXHUZJRhcFb44+ZeEU3y6J34OYXELhLj3y2S64a0GMmIgkSTCkxA9CetdAqP4BgDZw1u2QAVEQNf9mpCu0G3FNqikuxVX5wvxbfNcAUgIEMjV9ATlMnzHYgjQ1PYriSWzDEkxMKCxiYmBrvVE4vx6ze4jYLMVsJ+1LFDBayWVQTGgzknWNqxavLGUfdqXN/kdsUWnuox8N5Es4m0tu8XBSWDIY1nzTI9dPrUlxPkrB28NNpblttFDeLcRt9ZGeJgHpWDG8yph1LW3toHLhDcYpPooiRqRvEdqrPAeIxMRc8xJL3FQSphvD0jKXPzTLRJrzcOaGPT7atq+fmzRKMpTu+DofL19LVhRJLOMzDMpIIVV1JbXRR3nWsl639oILaIHyqk9gZZo6zoI6f3tNTlvib3L9ywyqbdu2jAwZltSCT5T3EVs37VpVJNtWPjkKoUSxJMAT/HoJPStWOTngh6NftRykqm/UlOG4QImkkt5mY7kx19hAA6ACtutLhGFyW9ycxzegnoo6AAfUyetbtepi+4vgZpdilKV0IFKUoBSlKAUpSgFKUoBSlKAUJpXO/ifi7r3bOHS+LNtlZrhzGTGwyqCxA3OoGoEyRToF1scew73TZS9ba6oJKBgSI309KiOPc92bAISLr7CD5Z9W6n0UE+1ch4RyqLT+NdueGNSuZYJB/DbkmfUn86siWS6q2BA1lWv3o2B3VplY2yhfyrhkzwgrbOkcbZvYniGMv2y93Ig82ZnVfkIPkt2mmNO7AtGvSq5b44i/wDpky5QAcRdE5RIXTSEUSNFGg6VvvhkskZrpxd52CKp0RWY75SSx21O1RXEOJW7cC9ZLQmZ1yr5STlXMG20A0Gu9edLXbpLYrs7rDS5L9wT4YWyRexl44pzrAJFv+OZ/qQPSrzh8MttQqKqqNlUAAewGlc9+DnMni2HwzfNaMpt8kgEaDWGkydTmro1euq8GVilKE1JBSPivjXsYRL1v5hdVWIE+Vg07EHUgDQ1znilvE/sQckgXDcDZSAVukZtdJOZfMu8z3jtXEjhr9trV17bKwgjOAR6ggyCO9U0rh+GqExF0M6FvCJ8zZCfLCj5fLlUnQGO0AebrIQhHeo22/1p0aMTbdWR+G4JdxWETxFy3JYhrk+QMMobLu5iCBIE+mhksHwjCYG3ld1grlm6wMrIaAD0zAH3qu8U+INy5K2VNofi0Zj/ACX9arN6+SxZmLud2Yz/AB3rxseCTTi3S7pc/wCfXBqc12dUtc14dTCYi2s6/NE6QDr6AV7t8bsls63rRbvnU7mTGukkCY3gdq5DcuHrr/v3rLwvgtzFXVtWlDO3fZR1LdgK7f8ACXCjllfpyU96/MUd54FjTcVhIIWII9alKhOU+VbeBs5E8ztBuOd2b26KNgKm697TwljxqMnbRjm1KTaFKx3cQqxmYCdBJiTvA7n2qLw/Ndh8S2HUsXQhWMeUMRmyzMzG+mldyhMUpUff4tlxCWcjnOCQ4jKIkmdZG1VlJR7JSskKUqNx/MmGsf1t+0h7FxP+mZqxBJVE8y8y2sDZ8a9my5gvlEmT2HXY1HXPiHhtrS3r39y00f6nyiqrz7jXx+EKmy1rIwZMzAkttqFmBlLaT27VxzZo4obpPjgvCLk6ReeW+a8PjkZrDE5CAwIKlSRIkH+I7Gpiqr8O+UUwOFEFmuXgr3CY3y6KsfdEn11NWquq5RRilKVIFc75o5Ov+PdxFhUAgsCXZyIWTkSNCSDoDXRKVWUdyolOjjvAOTMXiRnu2ws/2l7Nt+7a0Lf5oHvWmeY8OlzFWXa/dS0AFcZUE7NGXRBmEKNdz2rtjjQ18+cxW7LY64qEixaaPKJz3o1JjYKZJYmNI0zTWTPihKOxrjv8jrCTu0ZV4rcFu54FkWiV8jli1w/il310B2ECe9aDYiyLBQk+Ic2ZrmhuMd4Y7+WYB9K3L3MltrY1/ZbBjvBaDpvq01V8aDexVu0TANwJttnYKdBuRP1ivPwY3llVUjROW1epu8H4zdwha5autbnQsOqyDroeqivpXh2K8WzbuDXOitO/zAH+dfMwwDNFkKS7sUQbZmLZVAJ/f01r6L5S4OcLgbFhjLW7YVoMidzHpJNe4YiXrFifkb2rLSoktyaCdM47d4fiGwzIt6dCpi6pBJM7kgxoTOp26GrBzLwxMTxrCWiQvh4Z7jNlRiZORQQ4ZWAJJgjqYqwc0oqocrJbuOCAxUb6ebXqBInfWuL/AGUXMfd/bXSVuHK6mHLZuhYkiCu/YTWOGZKcoSfSOjjwmvJa+ZOWRh7x8EoGtk3S2UKSqgFQcoCglidgBp6Go/h/LuMxtq9iVuSCSHDswzFBMqCCCADA1HWtzmDjL3VSyzy5yqzuQoIGgJYwIJ1J061dcFzFh8HhraPbdLYAXNKOGJEySrmSxk/WvOwOOfJJydLk0zuEVXZXOQeR7WJwxu4lSTnKplOXygCSSsEnNmGvapzEca4dwe4bWVkZ1DmAXJElRqWncHTasvCfiZw9ybaObeU5QptlRPULlBBOo0Heud884nD4vFG8Dc0IUxeXI6Id10JU5RMe9exjxwhFV36mSUnJlqx/xtsKD4Vi4/8AeYJ/DMajeHfEjH8QZkw1gqF+YoJidszNopMHWq7w/k64ym6lqzlM5FfXSdDLky35bzA0rY4Fw98KGe8i5XZVZiRlO86Kd5gTHWqy1EYq+/5JWNsnzy+2bxMXiEsNtJvZrh9JDEa7aEfXrCWMdawuNtXbQLhLkvLFjqoBA88FjLkz1I7VFY7iOHv3WUWRaCynklWLSdWIPYaCe89K8thzh7TlmLglbqsRBI1BmNNCBVIahSmoyTTa+uSXBqNpl0ufEt8Qzi0jCT5RngqAAIyrEmZJJJGtaeN5yxFlEW5cdGPmXw0UkgiAASpXMASDGsnWoPgOIuw62cALiSqm5bVidNczEq41zAnYdhUvgOB/aWQgW0YubYSQbhIcS5VUXKqhSZMaT3rjmz5Iz27OPW1yXjCLV2eMNaxuOUMLGJvgk63cQUt6GNFWFP8A5qZ4f8Pcb0+x4UfuJnb8zoa6Vg8Ktq2qIIVQFHsKzV6CTrk4N+hRbPwwzf1+MxFz0SLQ/JZqY4byDg7Hy22PfNcYz01EwfqKsVKOEZcNBNro8WbIRQqiFUQB2Ar3SlWIFKUoBSlKA0uN4oW8Nec7LbY7xsp61838ORWwwVrjTeLMRGxUlQwM7EFgZ7CvoLnXh5v8PxFpQCz2yFB08266+4FcZt8s3rKLadpKToIIUsczAHrr1rzddqY4uL5/00YcbkV5eHjP53IVlFv5VHl+6AJ0On561auB8FOF41bNxVKYdrSXCWJytiEYW2JPUHKOw033qV5Z5EvYi4rP5LSkMWKg5oPyrI69+n6VKYvk7EWcPxi+xLNeueLZUeZosObqNp1OgC7jLV9HKU47miMqSdIpN3g1w8YXDpAKYuFkx5Q/iz/pQn619C1X8Dy9Yu37WPKEX2tg7mAWQCcpA82U5Z/SrBW84ClKUBUOe8IbhtwYyhiYGYx6KN9a4/exxsXsQ66hbwEQBplPeSDBYb9K6F8RebbXjGyjsHtqAzoYyl83lPeMqk+setULivLdw3vKCUuqug6kLpHsDrPqa8S1DVT3uk/4o2VeNUb3BVts4a+wzNLsrSAltfvGRHmYFQCRoPWs3MH2G7ZzWEy6kC4BAJCmBB6Tp7V65b+HRx1vMSgNp/CuWyzWmGQg5XhGG0bjqdorU5x5SXBXsrXQs2XvquaQDb8qoGIUnMxiAumtdJ6KU5rInRVZUltZAcHJe3esyi/2illG8ZWGaJAZdNTEE961ReXD31EK+UENCwIO4gj5td/QdquzcgX2wWHx2BE3Hth3t/ekrBNvNofNLR66TAqX+GnwrKh7/ELQJdSi2XAYgEgl2/C2kCNRrXoLG9zbfD8HFyVFXs82X7ZkEXEywkj7sz0G+kH2rR4Zgb/FcSuHViLebMx3Cz8xidYWYHsPvTUtjPhLxAXGt2lmyzEqzOoAWTlz6zmiJAB1mJrp/wAPuRBw6zDMLl5vmYCABM5V6xO5Op02AAFYaeMX18PwDyNlB5v5HsYNsLZQs3iByzudSVjLtGgJn85rI3CRcscOu3HZvtLJbZTAACsqjLpvA1J37VZfi/gn8GziEE+C5DH8KuBqf3ZUAn96q7yXiWx1/AWEB8LAJnuP0LzKidpkJA6w56V3cE6vwUtlg4By3h14ji8Nct+IqhL1sXCWEN82hMEyVEkTpV8wuAt2hFu2iD91Qv8AAVU+F3fF49imXVbOGSyxH4mYPE94Bq502ruhbFKUqxApSlAKUpQClKUApSlAa3EPkPuK5dzOXS5euKRCo5j1CkiZPeP1rpPFeIW1K2y6h2BYLOpC7mOwka+tUji9nMzqBmLEgLvJOgGums18v7Yybc0PPg9DSr7DKDypxjHXi6/b8QoRJGVw4HSDmMD6VIYX4iYnDteTEYu+WFv9lCW/nIDDPKnywa6LwLlzAYmyH+yWFfZwqBNf8saHetDnHlPhuFwtzEPhLbMsKoJbVmIVR82u+3p0r6GDWSClF8MxP7Lpo5w3xd4kgn7RbYf4S/yUVmwfxs4gWALWCJ62j/JhU1wnlnCcS4beaxhrOGxNswxIdgBGaVBfQldAdYIrV5C+HdpuJYi1eIuJhhlIggOWJAIIIIAyk/Wr067ItE0/xMxj37iYb7NdtooYPct3LUiBOnidDI+lZOE/EvH3cSLTYfDm2pm5eTxMirGYnMdJjYdatNvkjB2ryLbsKgZXzZSwzRliTMnc1UPiJxCzg7Jw2GGQOc7+YnoF6k7hAPZf3q4Z5yxw4fL4XxLwSk/wOf8AED9ou4jEvIDXGyCSPMxzT9ARP0FSHJ2Ov3rqWzdfIkQOyg6xpOugk6AE9xUTg8HcxBSys6yzEfdES594AHvFXzGcGa19nvYa0M9oBTbmC6EDyzsWH++leXqM0Yz93k53dei44/M0Qi2rXgt3Dj4PH79pflxGFS+R+/bbwp+q1j+IHwxXiV21dF42mUeG3lzApJbyiRDAk67a+lbHKfDMRdxl7H4q34LPbWzZsyGKW1OYlyNJZo/XbSrjXvIxGvw/BLZs27SfLbRUHsoAH8K2KUqQKUpQH4ygiDqDVCs8scRwWezw98N9nuOzp4obNZzbgQIcA7TPrV+pQEJynywuCsFMxuXHY3Lt1t7jtuT2HQD+ZNTdKUApSlAKUpQClKUApSlAK83GgExMCY716pQHPPsbrw37Xo+LxIW87MYABEqkn5bVtWgAdfU1AcA4o93HWUzEk3VJE6+WWPl7Qs1Lc8cNv4eMpLYZmJygH9mWYtl3Plk6dOmmlanLPDmRvGHlMEIYkiRBI100kfU14Wuy4seVTyI+g0sIrSypq/rguGMt/ZMT4yj9ldMOB0Y6z9d/fN3FeubXNy34JgWbqFXudVzAwUJkAiJmNN5EVTUxt24uS5cnLsGnQiRoM0AiTW9cutdt+G5VlAykEkCJB0IOxgGvOye1Ix3Rx2lL9H5+T7+PxPPlpZSS55JPgtlcHYWyhm3d3GrEFrcErG+ozGe7Edqjvhs2biPEmPUofzNw1lt2SMsBPLtDEEdNwJpgQcI169aRQ1zzXIctmyyRAKwPmO0VfR+2I4k4ZW36df2c3o5+qLPzDxJbGW4xAyo/XX7uw69vciuHcy3WuDx7phrrZgJiEG30JgD0AqT4txu5xDHF3kWba+HBgeVYa5sYzM+VfyqG4xhmvX1GZCimG8w+Y65YmYAgdoBrbl1O/On0kr+vxJhjqD9Ta5P8W3av4soSghAToGZySQD1CqsmrXw/mg3DbLKoLFdm7kDtU9zbgXvcFwyWhNwiwQo66ANHspY/SqG/ArmHUC4WE766exjTpU6zFhlOLn6G/QQWSDXmzvdKiOVL918JaN4EPl67kD5SexIipevci7Vnizjtk4+gpSlSVFKUoBSlKAUpSgFKUoBSlKAUpSgFKUoBSlKArPxJvFOF32BIIC6j/EWqByfzA1y0HYaFih7SsSV/1DSrz8VGjhOI/wAn/UWua8pI/wDQ7vbykpiC5B6gZQR6TXke1MMcmOq5tI1aabjItfGcGMpuoCSBJC65h3A6mKreF5uw/iBM5kkKQVPXbXbSf41McD44ZFu6RJAMjaWAYdBAIP51p818JFpHvWyAAJy5VgGRtK7GvlY44Qm8OZO+lz/4z0XJtbo9G1j+KW8OQLrFZ2JViD7EAifSq5xPnoksuGUNl+8wOsdY6INdT/5x8Q4q+Jt2QCVS4FzqSDoDpl6yddeke06eN5ae1bLJcUWzICkEMJ1g6a6iK36TR6eDj777z8eP2OGTJN3t6IXieKzsltCWW2vnYaZ2Y5nPtJIH51N8j4BcXjkBgWLE37zb5iSPL65mKJHUKar2Ctr4bbl82UA7MTEnuQvXpqO9dF+HvLZw1k3LnzXDOX0G0+us+k16uo1OPSY3J810vV+pwhB5GX3HcVYgmdT8q9EHr3b/AGNtY2xicLbdTjLttJ86JcMZ4Pza/dB/M/rqXbj3HyWxmbOivrEZ+kgaeUEnsI7iq78XcKt3HIviFfDthcrLKgGGGQqc0mdQewisuhw5NXk/5Wo6XS8fEvlmsS2QOojnHBRP2qxBE/1i7fnROcMEVzDFWI/xFn8pn9K+e15duZWbzgDYFDJ6CPP+pIqV5dsCzJcXBMeYWg/tBNyRv0Ir6RSMNHaMTzvhUttcDllTcqp/IFoBJkbHqKkeEcYt4lM9uY9RG+tcfu2LeIDKbl5dNMyG2vvrfuFmBgxpW3ydz9bwOHewbV0vnLLMNKkKNYyxEGAAdeoopEUddxeLS0he4wVRuTsPevVi+rqGUypEgjqK5/8A/wBGW9Nt7GZCpaAN41ykExmImAOoia3sH8RbSKqNYxAgACFBkKI2zaVVTe6vBNcF2pVTX4jWT/YYr/lf/qsifEKwf7LE/wDKP/eullSa4vxuzhUz33FtJjMdp3r94TxqziUz2Li3FBg5TMHeCOhjvXOPidjVx+EUWluKbT54dCuaRlgfnM+nrUz8JOVXwmFa5caXxGV8v4VUHLJO7HMSfpXGGWMpuKfXj8i7i0k6L3SlK7lBSlKAUpSgFKVB80cb+zoDr3MRO4UAT+8wJ9FaqZJqEdzJSt0TlKovBebMTiL4KpmteGjEAquXxFzDMTq3UaenrWTjnHcdas3bgTDW1RSZa67nbfKLYE+k1nergjosUiQ+IeD8bh11M2XNl8wGbZgdBIk6d65raQ4PBrhrc3M19GLsyJq5BVQA7SDlHmmKicNzrf8ADa0bi3rVrDlsrp+zkFVGUwrkZWPXrWjxTmC4mIKpkVXs2iwCKZBtKYkgtlGYwJ61iyylmyV0u/mv9O0UoKz3zLinw7Wri7AvZYA7hDmTbqUcEe3arhwDja4m1lYhpXr95diCO/QiqrxS14/D2yiSqqw662WNl/8A42Q1XuXeIPZcKCcpO4E5SOoHX1FcfaGgjnx7o8SROHM4un0SlrGAY5QBCC5CgaQCfbtGv8akOMozX7oMm0oy28rBhuCSY9NBp3qDsXYxLS2VwYU9Mwb8ulXTD8LxZUsUESZJIXbXtEDvVNVBwcZKuq5dcl8btNMqd4C01q8tuEQy2oAILZQANdSNSda7NwbA/aCCDFqASw2jcBfUj8t/fkXMnDb6hPEKQWhQuUs2bymAup7a1auCcdfC4c4O39qvKQdMiJlzDVVYlio1+lUy4MWTZPO+r4Xn5hSkrUC+8s2Q1zxAIUlrvsHOW2PpbVfzr1zLw7hnnxGLWyxA1LNJOXQBVnU6AQBXGMZib17FWrd4EgMUNssRlDDLuDoyqBlYbH00rR5hwNyzdZrigB28kwSFG2X8IVYWBppXtQzQtQVW1a+BkcH2dSxHLvDcZhmOHw/hMCQGINvUDbrI17VGWeHWUItvw+wVTKDcV2csTA1T7pMzuetQ/DeZbyW1OYXEnNlgAzsfMPedutZuJc13kw73SoQX2y2kMk+QAM0iNJge5I6GsPvMzlKKq7r5evxO22NJ+P5NrjVzDZhaw2GtpcMguAXK9IVQ2rkmIOg9dqquOwZUDxVaUOsjKSBpMdxIkVN8E5SuX8Be4j/VtmJFpJAK22IukzqD8xAG2X1qwXuHfbuFDFM8XbIZbkgHxPDJSSejFIJPUmtUcGSFJSbXTvv42c3OL8ERwTinDWVoWzauqAFYuykkgz/WOymNK/eIYA3mV0OwysbcbKRGYqzKNC2uh06zUt8LsBZvYd7SXrlm5bY51Tw4cHZvNbJIjQiTHpIq8cP5Ot2VKK75GcOy+UBiIicqjTyroI2rPk0+e/szf6F45IeURvBfh5Y8BPGFw3CJY+K6xOoEBo0ECt4cgYUbC6P+M/8A9qsdK9SMaSRnbsg7XJ1hRH7QiZguW/jrUrgsILVtUWcqiBJkxWelVjihGTmkrfklybVNilKV0KilKUApSlAKonNN/wAXFC04AVVZwMx8wQFWkRA1uKd/u1e653zDcZeI3FJAVrBZJj5iRIBO2imdhJWeleZ7Tb9w6+uDRp/vkVwHFPhrd0qVEFFJIzQPFvaadQIr3xrjD37F1PEzr4TsQEyxlGmv1NbXKKKpv5SGUtIIM6F7h19ZJn1qZxOIS7bdAytpBAYGOmoG3WvCn7QhCEsbjz6mxYW2pWcM5b8UXsQbIY3PAfKEXOZzpssGazcets2NfOTnFq0GBEGTZQtPYzOlamK5Zxqu+SxiBqRIBAInuNwdP0qOwd9lFy5mJMDU6ntBn0/lX0GOMZz3xafH9f0YpNpU/UvHLDKysknVoM6R4yeGYjoHCGe5qm/0XdV8zmQrRIadR2qV5VxzNfKkznQgQIg/Os6b5kFS3HLMlgi6uwcf8SCI7nMWHpGtaPurk59lUtZg0wII6/Xv6CZ9Ku+EtXmtKVtFwtsAtceCVMGLS/dUwYMT1OsVW8JgD4tsOAEa4ULOSqyNG8w23B96t3NDrawtu2oLx5Fk7BVyydddQD9PevM1mfdOGOFW334NOKFJtkDy5D4v9oQuUMRB+UmTCjrAJge1WDAc727aAWbYUuM7SwPhICAC7DTOQNjrPrVL4YCGYiTlMgAwSw2g9KsfA+RfteKu2GK2LiqlwozMVuBlDBlyNBgMDp6+td8+mx6h7H2jnDJKHJq4pvteNHhsA+gUsQsmMyjeASCoE6TpPWo/jWFxN/EJZFu8zgwqshUsdzAYTHp0FY+MW0sXrtj+0tYoWiRPntpIkkkx5lUxPUdq+jOD8t2LBD20OcrGZ3a4VXfKpdiVX0EbVqw4I44peUqOc5uTbOJYIjAYl7d+2txcrQrkkC4IVhK9AynpqpU/emofj3FrmPviLYy21CJbtrlUCTlVR6se86n0ruXNnw+sY45m8rnc6kEgRJAZTMACQdomYEeOUPh3ZwQBMXbgMhsuUL7AknN0zEk+1d9vN0UslOV+BDDYCzhmAOS2FfqCx1f6Fi1cuFrG58VwrC2wV8UFrjELkRohtTMMqpMA+m9dpqu8wco+NeTEWLpw+JQZfEVcwZfwupIzD/esCLEFawPBlwPFcBYtGScK63T1YLmbMfdyfyA6V0eq3y3yd9nuviL15sTibgym6wyhV/CignKJA6/lVkqQKUpQClKUApSlAKUpQClKUArnHPJVOJ2bmhzWjbj1DT9Pmt10euM8148riLruWIt3JUZZKxcBcREw6KB2BVTsSRi1sHkxbF5O2F1KyNw99wt9rF427WjqFVDJZfGAllMZfEC6djULyngfCvg27zoX8jlABIJB3IJiRvE+tbj4kjBaDKX80dsxkD6LA+lR/Cr37SywzQWU6jWQ+U+neuUMEY4pJpdfsvPqXlN7kXC5cQHEsrW5IVMysQRILHNMQZmI3iqTj+C2FtkpmIaAfNM+g7a1bcbctMmL1MKAxV7cQwQ5dQxmT7AetU3g+LUoiMkyxg5iI1Oum+01m9jwqEn8P+qOmrql8yR5bwtpLiowDNMq2oyt6RBI/vT0qyXcEhIYqJUFQdZAbcDWqcb2W4YmbbjUkddtelS2K5oC6spA3+Vv9xXt7YtVJGK34JK/YQ2fBKjw5kDsZmQx1BknWetVbi3AspLB5QKTDkzp0B2I23qaw3FPEXMo0O0gifzrHfxA1zFNAZWZJB8uwmR5tv8AsahYsaX2UkN0vLIXg/Kt6/aF221rUnysxnTTaI/Wpbi9nH2TYxFzwrRsKLS3VuZGIBJAMmGaCw9t5qM4Uy4VnNu6wB+7Gg9djrWxxvjv2qzaS8zZSxZYGUzGWW0iIP61VQ5sncSOM4faxOK+1NoXYXGVQArNoZ269e5nvV+T4g3v3f8ATXKcBdFkQLkjsR/2J19qmF4sV0yho3ynNHuBrXZUU5Oscuc6G9dFu5AzfKRpr2PvVur59wvMf7VVQQ+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+VYtLg9zL7Kaj+PP1wjvknvjz2RY4eMztJljtoOp962DiLrESR5QFHl2+tauN4kLajQMTr2FaL8yuF0tpJO5JP6T/OvSuJlpkpdtOx1Zj/AL/hX6yBBoAO/T+FQb8bvMPmC+ygfrvUdY4lcz5ixY/vGR+VRvRNF5FzCq+HPjoyuGN5WWAkaAST5gQZiDtWVsfgDiLYXwLdkKwuCdGJjISOsQ220/Wug8r/AA6w9zhaJiLKeLeTNcuBV8QFznADEEqQCB9K578UPhVa4fhkv4d7rg3Mj5ypyhgSpGVR1Ea9xVVaJdM9hcFevHJct2La2iYRc2a4NRoD1GkjT26whsA6xrG8enSqzgcQymVgaRWRcXcQjK51PeahOmS+iwGy0QTI7ETVn5V+IF/B2hYyq1sMSMvlYZjJgtmWPTLVZ5Qs3sZjLWHlYcnM2X5VUFmOkdB1rqL/AAZUgRiTm6k2xH0GeR+ZrpaZSmc8t4oPjGuagXMSjwYJGa6G1IABOu8V9GVx3iXw28DE4ZBiJ8VgSfDiClxAMvn/AHp17V16xbKqAWLECCxgE+pygCfYCoJMlKUoBSlKAUpSgFKUoBSlKAUpSgFfjCv2lAaWIwjHZoqmcZ+GKXmVkSxbIYMT4IYtBmDqBlPURr3roFKAr5wd5VABGgjQQNOw6D0qn8wYjNilw7sDcdRAPaH0PSTI03M108ioy7y1hmYs1i0SdyUUn9RQHEeIfDi5mMOQvQFc0ekyKwXfhwxA/aNmG/k0P0mR+Zrv/wDR6xECK/DwxO1RRNnDeF8h+G2a4Tcj7pWB9RJmp7h/BsLaYMMLbzAyDkB1+uldSPCU7V5/oa3+EUogr1jmsgRlNeeLcRt4uw9i8hNu4IPQjqCD0IIBB7irJ/Q1v8Ip/RFv8IqQcct/B60W8uLcL2NoE/nnA/Stq/8ABiwWBt4u4BABDW1b3ghliT6V1scLTtXscPTtUUgU/krkzDcOLOrPdusMpdgBCzJCqNpIE6nYVbhxJO9ZBgl7U+xr2qQUnm/mOwmPwQNxZDHNqPJL2yC+vlHlbftV7VgRprWE4C31RT7gGsyoAIAgUB6pSlAKUpQClKUApSlAKUpQClKUApSlAKUpQClKUApSlAKUpQClKUApSlAKUpQClKUApSlAKUpQClKUApSlAKUpQClKUB//2Q=="/>
          <p:cNvSpPr>
            <a:spLocks noChangeAspect="1" noChangeArrowheads="1"/>
          </p:cNvSpPr>
          <p:nvPr/>
        </p:nvSpPr>
        <p:spPr bwMode="auto">
          <a:xfrm>
            <a:off x="155575" y="-982663"/>
            <a:ext cx="2219325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8738" y="190721"/>
            <a:ext cx="673879" cy="88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187624" y="1628801"/>
            <a:ext cx="738490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 DE LA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OLEOHIDRÁULICA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BÁSICA 2014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Líneas  y  Conectores.</a:t>
            </a:r>
            <a:endParaRPr lang="es-ES" sz="2000" b="1" dirty="0" smtClean="0"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-18752" y="266391"/>
            <a:ext cx="492443" cy="62373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</a:rPr>
              <a:t>A D O T E C   2 0 1 4</a:t>
            </a:r>
            <a:endParaRPr lang="es-CL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635896" y="501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Unidad  2      </a:t>
            </a:r>
          </a:p>
          <a:p>
            <a:pPr algn="r">
              <a:defRPr/>
            </a:pPr>
            <a:r>
              <a:rPr lang="es-E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Componentes 6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08883-CC26-4649-95BE-AEDB0563E2C3}" type="slidenum">
              <a:rPr lang="es-ES" smtClean="0"/>
              <a:pPr>
                <a:defRPr/>
              </a:pPr>
              <a:t>54</a:t>
            </a:fld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24128" y="6834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  UNIDAD 2 PPT 6</a:t>
            </a:r>
            <a:endParaRPr lang="es-CL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/>
          <p:cNvSpPr txBox="1"/>
          <p:nvPr/>
        </p:nvSpPr>
        <p:spPr>
          <a:xfrm>
            <a:off x="3923928" y="2420888"/>
            <a:ext cx="4824536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Como en el sistema circulatorio </a:t>
            </a:r>
          </a:p>
          <a:p>
            <a:pPr>
              <a:lnSpc>
                <a:spcPct val="150000"/>
              </a:lnSpc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cuerpo Humano.</a:t>
            </a: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971600" y="1412776"/>
            <a:ext cx="70567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que los distintos componentes de un sistema puedan ejercer sus funciones,  requieren estar interconectados.</a:t>
            </a:r>
          </a:p>
          <a:p>
            <a:pPr algn="just">
              <a:spcAft>
                <a:spcPts val="0"/>
              </a:spcAft>
            </a:pP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24" name="23 Elipse"/>
          <p:cNvSpPr/>
          <p:nvPr/>
        </p:nvSpPr>
        <p:spPr>
          <a:xfrm>
            <a:off x="3139452" y="4149080"/>
            <a:ext cx="1128074" cy="27018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Picture 2" descr="http://www.colemanequip.com/CASE/Images/650G/CASE-650G-Pictorial-Index-PICTORIAL-INDEX-CRAWLER-HYDRAULIC-CIRCUITS-TRANSMISSION-SUPPLY-RETURN-AND-COOLING-LINES-n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" r="3962" b="13437"/>
          <a:stretch>
            <a:fillRect/>
          </a:stretch>
        </p:blipFill>
        <p:spPr bwMode="auto">
          <a:xfrm>
            <a:off x="1547664" y="3212976"/>
            <a:ext cx="2491476" cy="2156085"/>
          </a:xfrm>
          <a:prstGeom prst="rect">
            <a:avLst/>
          </a:prstGeom>
          <a:noFill/>
        </p:spPr>
      </p:pic>
      <p:pic>
        <p:nvPicPr>
          <p:cNvPr id="23" name="Picture 4" descr="http://3.bp.blogspot.com/_zCrkguznQv8/TMagHOtaiiI/AAAAAAAAAZU/vtm4aWk0wWU/s400/APARATO+CIRCULATORI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10000"/>
          </a:blip>
          <a:srcRect l="10080" t="1924" r="11801" b="1894"/>
          <a:stretch>
            <a:fillRect/>
          </a:stretch>
        </p:blipFill>
        <p:spPr bwMode="auto">
          <a:xfrm>
            <a:off x="6012160" y="3573016"/>
            <a:ext cx="2016224" cy="2341421"/>
          </a:xfrm>
          <a:prstGeom prst="rect">
            <a:avLst/>
          </a:prstGeom>
          <a:noFill/>
        </p:spPr>
      </p:pic>
      <p:sp>
        <p:nvSpPr>
          <p:cNvPr id="25" name="24 Rectángulo"/>
          <p:cNvSpPr/>
          <p:nvPr/>
        </p:nvSpPr>
        <p:spPr>
          <a:xfrm>
            <a:off x="1259632" y="5373216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sz="2000" dirty="0" smtClean="0">
                <a:latin typeface="Arial" pitchFamily="34" charset="0"/>
                <a:ea typeface="Calibri"/>
                <a:cs typeface="Arial" pitchFamily="34" charset="0"/>
              </a:rPr>
              <a:t>   </a:t>
            </a: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 mismo ocurre con el sistema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hidráulico de una máquina.</a:t>
            </a:r>
            <a:endParaRPr lang="es-C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0.gstatic.com/images?q=tbn:ANd9GcQvuk5A5iqhMXnVzkwfxrj02OLLwPPIMFakOaTZVv9uYzGLi1np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751">
            <a:off x="4806163" y="3179055"/>
            <a:ext cx="1723734" cy="1475459"/>
          </a:xfrm>
          <a:prstGeom prst="rect">
            <a:avLst/>
          </a:prstGeom>
          <a:noFill/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1619672" y="1268760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UNIONES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547664" y="177281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   </a:t>
            </a:r>
            <a:r>
              <a:rPr lang="es-CL" sz="2400" dirty="0" smtClean="0"/>
              <a:t>Dentro de las </a:t>
            </a:r>
            <a:r>
              <a:rPr lang="es-CL" sz="2400" b="1" dirty="0" smtClean="0"/>
              <a:t>uniones hidráulicas </a:t>
            </a:r>
            <a:r>
              <a:rPr lang="es-CL" sz="2400" dirty="0" smtClean="0"/>
              <a:t>podemos encontrar : </a:t>
            </a:r>
            <a:endParaRPr lang="es-CL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619672" y="328498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L" sz="2400" dirty="0" smtClean="0"/>
              <a:t>  Las Líneas.  </a:t>
            </a:r>
            <a:endParaRPr lang="es-CL" sz="2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619672" y="508518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L" sz="2400" dirty="0" smtClean="0"/>
              <a:t>  Los </a:t>
            </a:r>
            <a:r>
              <a:rPr lang="es-CL" sz="2400" dirty="0" smtClean="0"/>
              <a:t>Conectores.. </a:t>
            </a:r>
            <a:endParaRPr lang="es-CL" sz="2400" dirty="0"/>
          </a:p>
        </p:txBody>
      </p:sp>
      <p:pic>
        <p:nvPicPr>
          <p:cNvPr id="88066" name="Picture 2" descr="http://marinespecialtieshawaii.com/wp-content/uploads/2013/03/Parker-Marine-Hoses-Fitting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2162"/>
          <a:stretch>
            <a:fillRect/>
          </a:stretch>
        </p:blipFill>
        <p:spPr bwMode="auto">
          <a:xfrm>
            <a:off x="4596023" y="2636912"/>
            <a:ext cx="2208225" cy="82817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7704" y="6084585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NOTA: </a:t>
            </a:r>
            <a:r>
              <a:rPr lang="es-CL" sz="1600" dirty="0" smtClean="0"/>
              <a:t>Las líneas pueden ser mangueras o tuberías y los conectores son la uniones.   </a:t>
            </a:r>
            <a:endParaRPr lang="es-CL" sz="1600" dirty="0"/>
          </a:p>
        </p:txBody>
      </p:sp>
      <p:pic>
        <p:nvPicPr>
          <p:cNvPr id="11" name="Picture 2" descr="http://marinespecialtieshawaii.com/wp-content/uploads/2013/03/Parker-Marine-Hoses-Fitting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40226"/>
          <a:stretch>
            <a:fillRect/>
          </a:stretch>
        </p:blipFill>
        <p:spPr bwMode="auto">
          <a:xfrm>
            <a:off x="4283968" y="4581128"/>
            <a:ext cx="2930681" cy="134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1619672" y="1268760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UNIONES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403648" y="3501008"/>
            <a:ext cx="655272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Por tratarse  de elementos sencillos y de menor costo, en ocasiones no son considerados muy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importantes,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embargo,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ellos soportan la misma presión como el resto de los componentes, y determinan la resistencia del sistema.  </a:t>
            </a:r>
          </a:p>
          <a:p>
            <a:pPr algn="just"/>
            <a:endParaRPr lang="es-CL" dirty="0" smtClean="0"/>
          </a:p>
        </p:txBody>
      </p:sp>
      <p:sp>
        <p:nvSpPr>
          <p:cNvPr id="17" name="16 CuadroTexto"/>
          <p:cNvSpPr txBox="1"/>
          <p:nvPr/>
        </p:nvSpPr>
        <p:spPr>
          <a:xfrm>
            <a:off x="1403648" y="1916832"/>
            <a:ext cx="6480720" cy="132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Estas uniones permiten mantener la estanqueidad o el sellado necesario para evitar que el fluido presurizado salga del sistema.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5D9E6E-5756-4505-8F6D-0633968BBC1C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24" name="23 Rectángulo"/>
          <p:cNvSpPr/>
          <p:nvPr/>
        </p:nvSpPr>
        <p:spPr>
          <a:xfrm>
            <a:off x="1619672" y="1268760"/>
            <a:ext cx="5821759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UNIONES </a:t>
            </a:r>
            <a:r>
              <a:rPr lang="es-CL" sz="2400" dirty="0" smtClean="0">
                <a:latin typeface="Arial" pitchFamily="34" charset="0"/>
                <a:ea typeface="Times New Roman"/>
                <a:cs typeface="Arial" pitchFamily="34" charset="0"/>
              </a:rPr>
              <a:t>HIDRÁULICAS.</a:t>
            </a:r>
            <a:endParaRPr lang="es-CL" sz="2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18786" name="Imagen 1"/>
          <p:cNvPicPr>
            <a:picLocks noChangeAspect="1" noChangeArrowheads="1"/>
          </p:cNvPicPr>
          <p:nvPr/>
        </p:nvPicPr>
        <p:blipFill>
          <a:blip r:embed="rId2" cstate="print"/>
          <a:srcRect l="21294" t="6558" r="26588" b="15836"/>
          <a:stretch>
            <a:fillRect/>
          </a:stretch>
        </p:blipFill>
        <p:spPr bwMode="auto">
          <a:xfrm>
            <a:off x="2699792" y="4869160"/>
            <a:ext cx="1602987" cy="1648081"/>
          </a:xfrm>
          <a:prstGeom prst="rect">
            <a:avLst/>
          </a:prstGeom>
          <a:noFill/>
        </p:spPr>
      </p:pic>
      <p:pic>
        <p:nvPicPr>
          <p:cNvPr id="118785" name="Imagen 4"/>
          <p:cNvPicPr>
            <a:picLocks noChangeAspect="1" noChangeArrowheads="1"/>
          </p:cNvPicPr>
          <p:nvPr/>
        </p:nvPicPr>
        <p:blipFill>
          <a:blip r:embed="rId3" cstate="print"/>
          <a:srcRect l="23169" t="5737" r="26282" b="14743"/>
          <a:stretch>
            <a:fillRect/>
          </a:stretch>
        </p:blipFill>
        <p:spPr bwMode="auto">
          <a:xfrm>
            <a:off x="5508104" y="4941168"/>
            <a:ext cx="1498834" cy="1556482"/>
          </a:xfrm>
          <a:prstGeom prst="rect">
            <a:avLst/>
          </a:prstGeom>
          <a:noFill/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43608" y="1796331"/>
            <a:ext cx="7344816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¿ Qué consecuencia tiene el que una manguera sea muy débil en un sistema? </a:t>
            </a:r>
            <a:endParaRPr lang="es-CL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35696" y="5486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OLEOHIDRÁULICA BÁSICA</a:t>
            </a:r>
            <a:endParaRPr lang="es-CL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 Elipse"/>
          <p:cNvSpPr>
            <a:spLocks noChangeArrowheads="1"/>
          </p:cNvSpPr>
          <p:nvPr/>
        </p:nvSpPr>
        <p:spPr bwMode="auto">
          <a:xfrm>
            <a:off x="7884368" y="188640"/>
            <a:ext cx="827534" cy="792088"/>
          </a:xfrm>
          <a:prstGeom prst="ellipse">
            <a:avLst/>
          </a:prstGeom>
          <a:solidFill>
            <a:srgbClr val="E36C0A"/>
          </a:solidFill>
          <a:ln w="76200">
            <a:solidFill>
              <a:srgbClr val="97470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L" sz="2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115616" y="275479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R: </a:t>
            </a:r>
            <a:r>
              <a:rPr lang="es-C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un sistema hidráulico podemos tener una poderosa bomba hidráulica y un robusto cilindro actuador, pero si lo unimos con una débil manguera hidráulica o un conector  en mal estado, colapsará el sistema. </a:t>
            </a:r>
            <a:endParaRPr lang="es-C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8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18519</TotalTime>
  <Words>2701</Words>
  <Application>Microsoft Office PowerPoint</Application>
  <PresentationFormat>Presentación en pantalla (4:3)</PresentationFormat>
  <Paragraphs>429</Paragraphs>
  <Slides>54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Arial</vt:lpstr>
      <vt:lpstr>Calibri</vt:lpstr>
      <vt:lpstr>Century Gothic</vt:lpstr>
      <vt:lpstr>Courier New</vt:lpstr>
      <vt:lpstr>Times New Roman</vt:lpstr>
      <vt:lpstr>Verdana</vt:lpstr>
      <vt:lpstr>Wingdings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ALARCON YEVENES</dc:creator>
  <cp:lastModifiedBy>Cristian Pedernera</cp:lastModifiedBy>
  <cp:revision>1284</cp:revision>
  <dcterms:created xsi:type="dcterms:W3CDTF">2011-09-13T13:37:51Z</dcterms:created>
  <dcterms:modified xsi:type="dcterms:W3CDTF">2015-03-16T11:54:16Z</dcterms:modified>
</cp:coreProperties>
</file>