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480" r:id="rId2"/>
    <p:sldId id="481" r:id="rId3"/>
    <p:sldId id="483" r:id="rId4"/>
    <p:sldId id="482" r:id="rId5"/>
    <p:sldId id="488" r:id="rId6"/>
    <p:sldId id="502" r:id="rId7"/>
    <p:sldId id="523" r:id="rId8"/>
    <p:sldId id="525" r:id="rId9"/>
    <p:sldId id="521" r:id="rId10"/>
    <p:sldId id="522" r:id="rId11"/>
    <p:sldId id="524" r:id="rId12"/>
    <p:sldId id="509" r:id="rId13"/>
    <p:sldId id="510" r:id="rId14"/>
    <p:sldId id="512" r:id="rId15"/>
    <p:sldId id="527" r:id="rId16"/>
    <p:sldId id="508" r:id="rId17"/>
    <p:sldId id="513" r:id="rId18"/>
    <p:sldId id="507" r:id="rId19"/>
    <p:sldId id="516" r:id="rId20"/>
    <p:sldId id="517" r:id="rId21"/>
    <p:sldId id="515" r:id="rId22"/>
    <p:sldId id="529" r:id="rId23"/>
    <p:sldId id="433" r:id="rId24"/>
  </p:sldIdLst>
  <p:sldSz cx="9144000" cy="6858000" type="screen4x3"/>
  <p:notesSz cx="9296400" cy="7010400"/>
  <p:defaultTextStyle>
    <a:defPPr>
      <a:defRPr lang="es-C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. Teresa Dittborn" initials="MTD" lastIdx="1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716" autoAdjust="0"/>
    <p:restoredTop sz="94609" autoAdjust="0"/>
  </p:normalViewPr>
  <p:slideViewPr>
    <p:cSldViewPr>
      <p:cViewPr varScale="1">
        <p:scale>
          <a:sx n="92" d="100"/>
          <a:sy n="92" d="100"/>
        </p:scale>
        <p:origin x="1722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28440" cy="350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5265810" y="0"/>
            <a:ext cx="4028440" cy="350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128BCBE-CAB8-4640-A2F6-2247F8BA0A2C}" type="datetimeFigureOut">
              <a:rPr lang="es-CL"/>
              <a:pPr>
                <a:defRPr/>
              </a:pPr>
              <a:t>17-03-2015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1" y="6658443"/>
            <a:ext cx="4028440" cy="350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5265810" y="6658443"/>
            <a:ext cx="4028440" cy="350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18F4E1A-770F-4549-B1BE-A7C0793AC885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911209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28440" cy="35076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5265810" y="0"/>
            <a:ext cx="4028440" cy="35076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C1869E6-EB9D-433A-AD79-F44C19BEB95B}" type="datetimeFigureOut">
              <a:rPr lang="es-CL"/>
              <a:pPr>
                <a:defRPr/>
              </a:pPr>
              <a:t>17-03-2015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s-CL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929641" y="3330421"/>
            <a:ext cx="7437120" cy="3154441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CL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1" y="6658443"/>
            <a:ext cx="4028440" cy="35076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5265810" y="6658443"/>
            <a:ext cx="4028440" cy="35076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2AB5988-11D3-42CD-8E79-9B06B956C4F7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728224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AB5988-11D3-42CD-8E79-9B06B956C4F7}" type="slidenum">
              <a:rPr lang="es-CL" smtClean="0"/>
              <a:pPr>
                <a:defRPr/>
              </a:pPr>
              <a:t>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12334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0087C-4FB1-4BB6-B1B8-79B25ABEEF82}" type="datetime1">
              <a:rPr lang="es-CL"/>
              <a:pPr>
                <a:defRPr/>
              </a:pPr>
              <a:t>17-03-2015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D63663-D062-46EF-81B6-41C7B732272F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74831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3D4517-F4D3-42E8-8CA3-6237244A5E63}" type="datetime1">
              <a:rPr lang="es-CL"/>
              <a:pPr>
                <a:defRPr/>
              </a:pPr>
              <a:t>17-03-2015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F8DD3-86CD-4474-A838-99360B24445A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81505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798176-F70E-442D-B6C0-A5AB2D2D1FB9}" type="datetime1">
              <a:rPr lang="es-CL"/>
              <a:pPr>
                <a:defRPr/>
              </a:pPr>
              <a:t>17-03-2015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6610E-BFF7-47E9-9BF0-CF0DB27BEA97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69316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9DA63D-BB00-4E2B-BD75-CF79CDC0885D}" type="datetime1">
              <a:rPr lang="es-CL"/>
              <a:pPr>
                <a:defRPr/>
              </a:pPr>
              <a:t>17-03-2015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FD22B2-3B28-4A58-8FAE-E6A4E021830D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92411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F4502-30BF-40C3-88B7-E356226FE5B4}" type="datetime1">
              <a:rPr lang="es-CL"/>
              <a:pPr>
                <a:defRPr/>
              </a:pPr>
              <a:t>17-03-2015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C45A4A-E62D-459F-B4FC-16F8076575E2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24211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D385A5-EC2F-49DE-8A46-5DECB10992E7}" type="datetime1">
              <a:rPr lang="es-CL"/>
              <a:pPr>
                <a:defRPr/>
              </a:pPr>
              <a:t>17-03-2015</a:t>
            </a:fld>
            <a:endParaRPr lang="es-CL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8725C7-1112-49DB-A38C-7C6C27D4574E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88957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4A2A77-CDC4-486B-845F-AA5828836AD8}" type="datetime1">
              <a:rPr lang="es-CL"/>
              <a:pPr>
                <a:defRPr/>
              </a:pPr>
              <a:t>17-03-2015</a:t>
            </a:fld>
            <a:endParaRPr lang="es-CL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3B9FC3-BFEE-4F92-86B5-ECF6742107DA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92164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AF911-5241-48B2-A492-9E1A9A756EF4}" type="datetime1">
              <a:rPr lang="es-CL"/>
              <a:pPr>
                <a:defRPr/>
              </a:pPr>
              <a:t>17-03-2015</a:t>
            </a:fld>
            <a:endParaRPr lang="es-CL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B02DBF-59E7-4842-80D5-80DBE32D1EE0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71566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F91F3-3E98-4AE4-8289-83991ACD65B9}" type="datetime1">
              <a:rPr lang="es-CL"/>
              <a:pPr>
                <a:defRPr/>
              </a:pPr>
              <a:t>17-03-2015</a:t>
            </a:fld>
            <a:endParaRPr lang="es-CL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8CDEF-6AD3-4A3E-9B91-28DE7BDB052F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23407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BFFA3-DE71-44AB-ACBD-FCC7E21DD392}" type="datetime1">
              <a:rPr lang="es-CL"/>
              <a:pPr>
                <a:defRPr/>
              </a:pPr>
              <a:t>17-03-2015</a:t>
            </a:fld>
            <a:endParaRPr lang="es-CL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56BA9-056C-43FA-84A9-17FEBC71A67A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54750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L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C46918-1807-46D5-A355-419CFCD9E7D3}" type="datetime1">
              <a:rPr lang="es-CL"/>
              <a:pPr>
                <a:defRPr/>
              </a:pPr>
              <a:t>17-03-2015</a:t>
            </a:fld>
            <a:endParaRPr lang="es-CL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078E96-EBA8-4E37-A7B8-16CBC2344BE4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04614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L" smtClean="0"/>
              <a:t>Haga clic para modificar el estilo de título del patrón</a:t>
            </a:r>
            <a:endParaRPr lang="es-CL" altLang="es-CL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L" smtClean="0"/>
              <a:t>Haga clic para modificar el estilo de texto del patrón</a:t>
            </a:r>
          </a:p>
          <a:p>
            <a:pPr lvl="1"/>
            <a:r>
              <a:rPr lang="es-ES" altLang="es-CL" smtClean="0"/>
              <a:t>Segundo nivel</a:t>
            </a:r>
          </a:p>
          <a:p>
            <a:pPr lvl="2"/>
            <a:r>
              <a:rPr lang="es-ES" altLang="es-CL" smtClean="0"/>
              <a:t>Tercer nivel</a:t>
            </a:r>
          </a:p>
          <a:p>
            <a:pPr lvl="3"/>
            <a:r>
              <a:rPr lang="es-ES" altLang="es-CL" smtClean="0"/>
              <a:t>Cuarto nivel</a:t>
            </a:r>
          </a:p>
          <a:p>
            <a:pPr lvl="4"/>
            <a:r>
              <a:rPr lang="es-ES" altLang="es-CL" smtClean="0"/>
              <a:t>Quinto nivel</a:t>
            </a:r>
            <a:endParaRPr lang="es-CL" altLang="es-CL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EBC7695-F301-452B-8AB0-C13A4C57EF08}" type="datetime1">
              <a:rPr lang="es-CL"/>
              <a:pPr>
                <a:defRPr/>
              </a:pPr>
              <a:t>17-03-2015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5807D43-8909-4076-BDB0-177CD5966232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l/url?sa=i&amp;rct=j&amp;q=&amp;esrc=s&amp;frm=1&amp;source=images&amp;cd=&amp;cad=rja&amp;docid=RqavZyRzKS3lnM&amp;tbnid=bbOZZkdcq_oZcM:&amp;ved=0CAUQjRw&amp;url=http://www.alpemetrologia.com/evolucion-alpe-metrologia.php&amp;ei=ycrIUqmNEaa_sQSnsYKwDA&amp;bvm=bv.58187178,d.eW0&amp;psig=AFQjCNGtIgsprc4CxICCyUk0q38csTlr6g&amp;ust=1388977026312853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commons.wikimedia.org/wiki/File:Micr%C3%B3metro_Da.svg" TargetMode="Externa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commons.wikimedia.org/wiki/File:Micr%C3%B3metro_Da.svg" TargetMode="Externa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commons.wikimedia.org/wiki/File:Micr%C3%B3metro_Da.svg" TargetMode="Externa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commons.wikimedia.org/wiki/File:Micr%C3%B3metro_Da.svg" TargetMode="Externa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hyperlink" Target="http://www.google.cl/url?sa=i&amp;rct=j&amp;q=&amp;esrc=s&amp;frm=1&amp;source=images&amp;cd=&amp;cad=rja&amp;uact=8&amp;docid=ulN5CyN1NNzV8M&amp;tbnid=qkzoXxbPo1z2gM:&amp;ved=0CAUQjRw&amp;url=http://www.andorinhaferramentas.com.br/?page_id=70&amp;ei=KzNEU8eaIM-_sQS3u4Fo&amp;bvm=bv.64367178,d.dmQ&amp;psig=AFQjCNEwpOyGF-J1PlovCg6xPEJHDIJSiw&amp;ust=1397064688797355" TargetMode="Externa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-17463" y="0"/>
            <a:ext cx="755651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srgbClr val="F7BB43"/>
              </a:solidFill>
            </a:endParaRPr>
          </a:p>
        </p:txBody>
      </p:sp>
      <p:sp>
        <p:nvSpPr>
          <p:cNvPr id="18" name="17 Rectángulo redondeado"/>
          <p:cNvSpPr/>
          <p:nvPr/>
        </p:nvSpPr>
        <p:spPr>
          <a:xfrm>
            <a:off x="-23813" y="1166813"/>
            <a:ext cx="8820151" cy="71437"/>
          </a:xfrm>
          <a:prstGeom prst="roundRect">
            <a:avLst/>
          </a:prstGeom>
          <a:solidFill>
            <a:schemeClr val="tx1">
              <a:lumMod val="95000"/>
              <a:lumOff val="5000"/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2053" name="AutoShape 2" descr="data:image/jpeg;base64,/9j/4AAQSkZJRgABAQAAAQABAAD/2wCEAAkGBhQSEBUUExQVFRUWFx8XGRgYGCAXHxkcGBoeGBseGBobHCYeGhkjGRgWIC8gIykpLCwtHB4xNTAqNyYrLCkBCQoKDgwOGg8PGiolHyUsLCw1MjQtLS0sLywqKiwsLC01KSwuLCwsKSksLCwpLCwsLCwsLCwsLCwsLCwsLCwpLP/AABEIANgA6QMBIgACEQEDEQH/xAAcAAEAAgMBAQEAAAAAAAAAAAAABQYDBAcCCAH/xABDEAACAQIEBAQDBQQIBQUBAAABAhEAAwQSITEFBkFREyJhcQcygRRCUpGhI2KxwRUzQ3JzgpLwg5Oz0fE0U6PS4hf/xAAaAQEAAwEBAQAAAAAAAAAAAAAAAQIEAwUG/8QALxEAAgIBBAEBBQkAAwAAAAAAAAECEQMEEiExQVEFE3GB8CIyYZGhscHR8RSy4f/aAAwDAQACEQMRAD8A7jSlKAUpSgFKUoBSlKAUpX4TQH7SgNKAUpXi9cyqSegmobpWwe6VWsBzaXDZlA8xVTm0aNNgCZ/dAJ/jW353BdiNBIDT/wBNWgf5mY+21ZY6vHOO6J0eKSdMmqVW+ElrviDKgNt8pjOkz5hBDfhI9q28Wr20LGRHa8zegADLqSYAFTDUb4b64+vwDhTomaVF8Jx7EhLgbOV8QfKYUmFDFT830Ew0TBNSlaIy3KyjVClKVYgUpSgFKUoBSlKAUpSgFKUoBSlKAUpSgFK1eJ44WbTOSun4jAJ7TFRmD5ttHCpiLzJaD/KA+edY8ugLE9gKpvW7b5JriydrmXxxW59nsFCQquxcKSDqAFOnQEke5FSvGOdbhWUy4W1/7l4Tcb/Dtfzafaq1gMSMYWS1bxGIzMM91iDMTvJCoNtBXHUZJRhcFb44+ZeEU3y6J34OYXELhLj3y2S64a0GMmIgkSTCkxA9CetdAqP4BgDZw1u2QAVEQNf9mpCu0G3FNqikuxVX5wvxbfNcAUgIEMjV9ATlMnzHYgjQ1PYriSWzDEkxMKCxiYmBrvVE4vx6ze4jYLMVsJ+1LFDBayWVQTGgzknWNqxavLGUfdqXN/kdsUWnuox8N5Es4m0tu8XBSWDIY1nzTI9dPrUlxPkrB28NNpblttFDeLcRt9ZGeJgHpWDG8yph1LW3toHLhDcYpPooiRqRvEdqrPAeIxMRc8xJL3FQSphvD0jKXPzTLRJrzcOaGPT7atq+fmzRKMpTu+DofL19LVhRJLOMzDMpIIVV1JbXRR3nWsl639oILaIHyqk9gZZo6zoI6f3tNTlvib3L9ywyqbdu2jAwZltSCT5T3EVs37VpVJNtWPjkKoUSxJMAT/HoJPStWOTngh6NftRykqm/UlOG4QImkkt5mY7kx19hAA6ACtutLhGFyW9ycxzegnoo6AAfUyetbtepi+4vgZpdilKV0IFKUoBSlKAUpSgFKUoBSlKAUJpXO/ifi7r3bOHS+LNtlZrhzGTGwyqCxA3OoGoEyRToF1scew73TZS9ba6oJKBgSI309KiOPc92bAISLr7CD5Z9W6n0UE+1ch4RyqLT+NdueGNSuZYJB/DbkmfUn86siWS6q2BA1lWv3o2B3VplY2yhfyrhkzwgrbOkcbZvYniGMv2y93Ig82ZnVfkIPkt2mmNO7AtGvSq5b44i/wDpky5QAcRdE5RIXTSEUSNFGg6VvvhkskZrpxd52CKp0RWY75SSx21O1RXEOJW7cC9ZLQmZ1yr5STlXMG20A0Gu9edLXbpLYrs7rDS5L9wT4YWyRexl44pzrAJFv+OZ/qQPSrzh8MttQqKqqNlUAAewGlc9+DnMni2HwzfNaMpt8kgEaDWGkydTmro1euq8GVilKE1JBSPivjXsYRL1v5hdVWIE+Vg07EHUgDQ1znilvE/sQckgXDcDZSAVukZtdJOZfMu8z3jtXEjhr9trV17bKwgjOAR6ggyCO9U0rh+GqExF0M6FvCJ8zZCfLCj5fLlUnQGO0AebrIQhHeo22/1p0aMTbdWR+G4JdxWETxFy3JYhrk+QMMobLu5iCBIE+mhksHwjCYG3ld1grlm6wMrIaAD0zAH3qu8U+INy5K2VNofi0Zj/ACX9arN6+SxZmLud2Yz/AB3rxseCTTi3S7pc/wCfXBqc12dUtc14dTCYi2s6/NE6QDr6AV7t8bsls63rRbvnU7mTGukkCY3gdq5DcuHrr/v3rLwvgtzFXVtWlDO3fZR1LdgK7f8ACXCjllfpyU96/MUd54FjTcVhIIWII9alKhOU+VbeBs5E8ztBuOd2b26KNgKm697TwljxqMnbRjm1KTaFKx3cQqxmYCdBJiTvA7n2qLw/Ndh8S2HUsXQhWMeUMRmyzMzG+mldyhMUpUff4tlxCWcjnOCQ4jKIkmdZG1VlJR7JSskKUqNx/MmGsf1t+0h7FxP+mZqxBJVE8y8y2sDZ8a9my5gvlEmT2HXY1HXPiHhtrS3r39y00f6nyiqrz7jXx+EKmy1rIwZMzAkttqFmBlLaT27VxzZo4obpPjgvCLk6ReeW+a8PjkZrDE5CAwIKlSRIkH+I7Gpiqr8O+UUwOFEFmuXgr3CY3y6KsfdEn11NWquq5RRilKVIFc75o5Ov+PdxFhUAgsCXZyIWTkSNCSDoDXRKVWUdyolOjjvAOTMXiRnu2ws/2l7Nt+7a0Lf5oHvWmeY8OlzFWXa/dS0AFcZUE7NGXRBmEKNdz2rtjjQ18+cxW7LY64qEixaaPKJz3o1JjYKZJYmNI0zTWTPihKOxrjv8jrCTu0ZV4rcFu54FkWiV8jli1w/il310B2ECe9aDYiyLBQk+Ic2ZrmhuMd4Y7+WYB9K3L3MltrY1/ZbBjvBaDpvq01V8aDexVu0TANwJttnYKdBuRP1ivPwY3llVUjROW1epu8H4zdwha5autbnQsOqyDroeqivpXh2K8WzbuDXOitO/zAH+dfMwwDNFkKS7sUQbZmLZVAJ/f01r6L5S4OcLgbFhjLW7YVoMidzHpJNe4YiXrFifkb2rLSoktyaCdM47d4fiGwzIt6dCpi6pBJM7kgxoTOp26GrBzLwxMTxrCWiQvh4Z7jNlRiZORQQ4ZWAJJgjqYqwc0oqocrJbuOCAxUb6ebXqBInfWuL/AGUXMfd/bXSVuHK6mHLZuhYkiCu/YTWOGZKcoSfSOjjwmvJa+ZOWRh7x8EoGtk3S2UKSqgFQcoCglidgBp6Go/h/LuMxtq9iVuSCSHDswzFBMqCCCADA1HWtzmDjL3VSyzy5yqzuQoIGgJYwIJ1J061dcFzFh8HhraPbdLYAXNKOGJEySrmSxk/WvOwOOfJJydLk0zuEVXZXOQeR7WJwxu4lSTnKplOXygCSSsEnNmGvapzEca4dwe4bWVkZ1DmAXJElRqWncHTasvCfiZw9ybaObeU5QptlRPULlBBOo0Heud884nD4vFG8Dc0IUxeXI6Id10JU5RMe9exjxwhFV36mSUnJlqx/xtsKD4Vi4/8AeYJ/DMajeHfEjH8QZkw1gqF+YoJidszNopMHWq7w/k64ym6lqzlM5FfXSdDLky35bzA0rY4Fw98KGe8i5XZVZiRlO86Kd5gTHWqy1EYq+/5JWNsnzy+2bxMXiEsNtJvZrh9JDEa7aEfXrCWMdawuNtXbQLhLkvLFjqoBA88FjLkz1I7VFY7iOHv3WUWRaCynklWLSdWIPYaCe89K8thzh7TlmLglbqsRBI1BmNNCBVIahSmoyTTa+uSXBqNpl0ufEt8Qzi0jCT5RngqAAIyrEmZJJJGtaeN5yxFlEW5cdGPmXw0UkgiAASpXMASDGsnWoPgOIuw62cALiSqm5bVidNczEq41zAnYdhUvgOB/aWQgW0YubYSQbhIcS5VUXKqhSZMaT3rjmz5Iz27OPW1yXjCLV2eMNaxuOUMLGJvgk63cQUt6GNFWFP8A5qZ4f8Pcb0+x4UfuJnb8zoa6Vg8Ktq2qIIVQFHsKzV6CTrk4N+hRbPwwzf1+MxFz0SLQ/JZqY4byDg7Hy22PfNcYz01EwfqKsVKOEZcNBNro8WbIRQqiFUQB2Ar3SlWIFKUoBSlKA0uN4oW8Nec7LbY7xsp61838ORWwwVrjTeLMRGxUlQwM7EFgZ7CvoLnXh5v8PxFpQCz2yFB08266+4FcZt8s3rKLadpKToIIUsczAHrr1rzddqY4uL5/00YcbkV5eHjP53IVlFv5VHl+6AJ0On561auB8FOF41bNxVKYdrSXCWJytiEYW2JPUHKOw033qV5Z5EvYi4rP5LSkMWKg5oPyrI69+n6VKYvk7EWcPxi+xLNeueLZUeZosObqNp1OgC7jLV9HKU47miMqSdIpN3g1w8YXDpAKYuFkx5Q/iz/pQn619C1X8Dy9Yu37WPKEX2tg7mAWQCcpA82U5Z/SrBW84ClKUBUOe8IbhtwYyhiYGYx6KN9a4/exxsXsQ66hbwEQBplPeSDBYb9K6F8RebbXjGyjsHtqAzoYyl83lPeMqk+setULivLdw3vKCUuqug6kLpHsDrPqa8S1DVT3uk/4o2VeNUb3BVts4a+wzNLsrSAltfvGRHmYFQCRoPWs3MH2G7ZzWEy6kC4BAJCmBB6Tp7V65b+HRx1vMSgNp/CuWyzWmGQg5XhGG0bjqdorU5x5SXBXsrXQs2XvquaQDb8qoGIUnMxiAumtdJ6KU5rInRVZUltZAcHJe3esyi/2illG8ZWGaJAZdNTEE961ReXD31EK+UENCwIO4gj5td/QdquzcgX2wWHx2BE3Hth3t/ekrBNvNofNLR66TAqX+GnwrKh7/ELQJdSi2XAYgEgl2/C2kCNRrXoLG9zbfD8HFyVFXs82X7ZkEXEywkj7sz0G+kH2rR4Zgb/FcSuHViLebMx3Cz8xidYWYHsPvTUtjPhLxAXGt2lmyzEqzOoAWTlz6zmiJAB1mJrp/wAPuRBw6zDMLl5vmYCABM5V6xO5Op02AAFYaeMX18PwDyNlB5v5HsYNsLZQs3iByzudSVjLtGgJn85rI3CRcscOu3HZvtLJbZTAACsqjLpvA1J37VZfi/gn8GziEE+C5DH8KuBqf3ZUAn96q7yXiWx1/AWEB8LAJnuP0LzKidpkJA6w56V3cE6vwUtlg4By3h14ji8Nct+IqhL1sXCWEN82hMEyVEkTpV8wuAt2hFu2iD91Qv8AAVU+F3fF49imXVbOGSyxH4mYPE94Bq502ruhbFKUqxApSlAKUpQClKUApSlAa3EPkPuK5dzOXS5euKRCo5j1CkiZPeP1rpPFeIW1K2y6h2BYLOpC7mOwka+tUji9nMzqBmLEgLvJOgGums18v7Yybc0PPg9DSr7DKDypxjHXi6/b8QoRJGVw4HSDmMD6VIYX4iYnDteTEYu+WFv9lCW/nIDDPKnywa6LwLlzAYmyH+yWFfZwqBNf8saHetDnHlPhuFwtzEPhLbMsKoJbVmIVR82u+3p0r6GDWSClF8MxP7Lpo5w3xd4kgn7RbYf4S/yUVmwfxs4gWALWCJ62j/JhU1wnlnCcS4beaxhrOGxNswxIdgBGaVBfQldAdYIrV5C+HdpuJYi1eIuJhhlIggOWJAIIIIAyk/Wr067ItE0/xMxj37iYb7NdtooYPct3LUiBOnidDI+lZOE/EvH3cSLTYfDm2pm5eTxMirGYnMdJjYdatNvkjB2ryLbsKgZXzZSwzRliTMnc1UPiJxCzg7Jw2GGQOc7+YnoF6k7hAPZf3q4Z5yxw4fL4XxLwSk/wOf8AED9ou4jEvIDXGyCSPMxzT9ARP0FSHJ2Ov3rqWzdfIkQOyg6xpOugk6AE9xUTg8HcxBSys6yzEfdES594AHvFXzGcGa19nvYa0M9oBTbmC6EDyzsWH++leXqM0Yz93k53dei44/M0Qi2rXgt3Dj4PH79pflxGFS+R+/bbwp+q1j+IHwxXiV21dF42mUeG3lzApJbyiRDAk67a+lbHKfDMRdxl7H4q34LPbWzZsyGKW1OYlyNJZo/XbSrjXvIxGvw/BLZs27SfLbRUHsoAH8K2KUqQKUpQH4ygiDqDVCs8scRwWezw98N9nuOzp4obNZzbgQIcA7TPrV+pQEJynywuCsFMxuXHY3Lt1t7jtuT2HQD+ZNTdKUApSlAKUpQClKUApSlAK83GgExMCY716pQHPPsbrw37Xo+LxIW87MYABEqkn5bVtWgAdfU1AcA4o93HWUzEk3VJE6+WWPl7Qs1Lc8cNv4eMpLYZmJygH9mWYtl3Plk6dOmmlanLPDmRvGHlMEIYkiRBI100kfU14Wuy4seVTyI+g0sIrSypq/rguGMt/ZMT4yj9ldMOB0Y6z9d/fN3FeubXNy34JgWbqFXudVzAwUJkAiJmNN5EVTUxt24uS5cnLsGnQiRoM0AiTW9cutdt+G5VlAykEkCJB0IOxgGvOye1Ix3Rx2lL9H5+T7+PxPPlpZSS55JPgtlcHYWyhm3d3GrEFrcErG+ozGe7Edqjvhs2biPEmPUofzNw1lt2SMsBPLtDEEdNwJpgQcI169aRQ1zzXIctmyyRAKwPmO0VfR+2I4k4ZW36df2c3o5+qLPzDxJbGW4xAyo/XX7uw69vciuHcy3WuDx7phrrZgJiEG30JgD0AqT4txu5xDHF3kWba+HBgeVYa5sYzM+VfyqG4xhmvX1GZCimG8w+Y65YmYAgdoBrbl1O/On0kr+vxJhjqD9Ta5P8W3av4soSghAToGZySQD1CqsmrXw/mg3DbLKoLFdm7kDtU9zbgXvcFwyWhNwiwQo66ANHspY/SqG/ArmHUC4WE766exjTpU6zFhlOLn6G/QQWSDXmzvdKiOVL918JaN4EPl67kD5SexIipevci7Vnizjtk4+gpSlSVFKUoBSlKAUpSgFKUoBSlKAUpSgFKUoBSlKArPxJvFOF32BIIC6j/EWqByfzA1y0HYaFih7SsSV/1DSrz8VGjhOI/wAn/UWua8pI/wDQ7vbykpiC5B6gZQR6TXke1MMcmOq5tI1aabjItfGcGMpuoCSBJC65h3A6mKreF5uw/iBM5kkKQVPXbXbSf41McD44ZFu6RJAMjaWAYdBAIP51p818JFpHvWyAAJy5VgGRtK7GvlY44Qm8OZO+lz/4z0XJtbo9G1j+KW8OQLrFZ2JViD7EAifSq5xPnoksuGUNl+8wOsdY6INdT/5x8Q4q+Jt2QCVS4FzqSDoDpl6yddeke06eN5ae1bLJcUWzICkEMJ1g6a6iK36TR6eDj777z8eP2OGTJN3t6IXieKzsltCWW2vnYaZ2Y5nPtJIH51N8j4BcXjkBgWLE37zb5iSPL65mKJHUKar2Ctr4bbl82UA7MTEnuQvXpqO9dF+HvLZw1k3LnzXDOX0G0+us+k16uo1OPSY3J810vV+pwhB5GX3HcVYgmdT8q9EHr3b/AGNtY2xicLbdTjLttJ86JcMZ4Pza/dB/M/rqXbj3HyWxmbOivrEZ+kgaeUEnsI7iq78XcKt3HIviFfDthcrLKgGGGQqc0mdQewisuhw5NXk/5Wo6XS8fEvlmsS2QOojnHBRP2qxBE/1i7fnROcMEVzDFWI/xFn8pn9K+e15duZWbzgDYFDJ6CPP+pIqV5dsCzJcXBMeYWg/tBNyRv0Ir6RSMNHaMTzvhUttcDllTcqp/IFoBJkbHqKkeEcYt4lM9uY9RG+tcfu2LeIDKbl5dNMyG2vvrfuFmBgxpW3ydz9bwOHewbV0vnLLMNKkKNYyxEGAAdeoopEUddxeLS0he4wVRuTsPevVi+rqGUypEgjqK5/8A/wBGW9Nt7GZCpaAN41ykExmImAOoia3sH8RbSKqNYxAgACFBkKI2zaVVTe6vBNcF2pVTX4jWT/YYr/lf/qsifEKwf7LE/wDKP/eullSa4vxuzhUz33FtJjMdp3r94TxqziUz2Li3FBg5TMHeCOhjvXOPidjVx+EUWluKbT54dCuaRlgfnM+nrUz8JOVXwmFa5caXxGV8v4VUHLJO7HMSfpXGGWMpuKfXj8i7i0k6L3SlK7lBSlKAUpSgFKVB80cb+zoDr3MRO4UAT+8wJ9FaqZJqEdzJSt0TlKovBebMTiL4KpmteGjEAquXxFzDMTq3UaenrWTjnHcdas3bgTDW1RSZa67nbfKLYE+k1nergjosUiQ+IeD8bh11M2XNl8wGbZgdBIk6d65raQ4PBrhrc3M19GLsyJq5BVQA7SDlHmmKicNzrf8ADa0bi3rVrDlsrp+zkFVGUwrkZWPXrWjxTmC4mIKpkVXs2iwCKZBtKYkgtlGYwJ61iyylmyV0u/mv9O0UoKz3zLinw7Wri7AvZYA7hDmTbqUcEe3arhwDja4m1lYhpXr95diCO/QiqrxS14/D2yiSqqw662WNl/8A42Q1XuXeIPZcKCcpO4E5SOoHX1FcfaGgjnx7o8SROHM4un0SlrGAY5QBCC5CgaQCfbtGv8akOMozX7oMm0oy28rBhuCSY9NBp3qDsXYxLS2VwYU9Mwb8ulXTD8LxZUsUESZJIXbXtEDvVNVBwcZKuq5dcl8btNMqd4C01q8tuEQy2oAILZQANdSNSda7NwbA/aCCDFqASw2jcBfUj8t/fkXMnDb6hPEKQWhQuUs2bymAup7a1auCcdfC4c4O39qvKQdMiJlzDVVYlio1+lUy4MWTZPO+r4Xn5hSkrUC+8s2Q1zxAIUlrvsHOW2PpbVfzr1zLw7hnnxGLWyxA1LNJOXQBVnU6AQBXGMZib17FWrd4EgMUNssRlDDLuDoyqBlYbH00rR5hwNyzdZrigB28kwSFG2X8IVYWBppXtQzQtQVW1a+BkcH2dSxHLvDcZhmOHw/hMCQGINvUDbrI17VGWeHWUItvw+wVTKDcV2csTA1T7pMzuetQ/DeZbyW1OYXEnNlgAzsfMPedutZuJc13kw73SoQX2y2kMk+QAM0iNJge5I6GsPvMzlKKq7r5evxO22NJ+P5NrjVzDZhaw2GtpcMguAXK9IVQ2rkmIOg9dqquOwZUDxVaUOsjKSBpMdxIkVN8E5SuX8Be4j/VtmJFpJAK22IukzqD8xAG2X1qwXuHfbuFDFM8XbIZbkgHxPDJSSejFIJPUmtUcGSFJSbXTvv42c3OL8ERwTinDWVoWzauqAFYuykkgz/WOymNK/eIYA3mV0OwysbcbKRGYqzKNC2uh06zUt8LsBZvYd7SXrlm5bY51Tw4cHZvNbJIjQiTHpIq8cP5Ot2VKK75GcOy+UBiIicqjTyroI2rPk0+e/szf6F45IeURvBfh5Y8BPGFw3CJY+K6xOoEBo0ECt4cgYUbC6P+M/8A9qsdK9SMaSRnbsg7XJ1hRH7QiZguW/jrUrgsILVtUWcqiBJkxWelVjihGTmkrfklybVNilKV0KilKUApSlAKonNN/wAXFC04AVVZwMx8wQFWkRA1uKd/u1e653zDcZeI3FJAVrBZJj5iRIBO2imdhJWeleZ7Tb9w6+uDRp/vkVwHFPhrd0qVEFFJIzQPFvaadQIr3xrjD37F1PEzr4TsQEyxlGmv1NbXKKKpv5SGUtIIM6F7h19ZJn1qZxOIS7bdAytpBAYGOmoG3WvCn7QhCEsbjz6mxYW2pWcM5b8UXsQbIY3PAfKEXOZzpssGazcets2NfOTnFq0GBEGTZQtPYzOlamK5Zxqu+SxiBqRIBAInuNwdP0qOwd9lFy5mJMDU6ntBn0/lX0GOMZz3xafH9f0YpNpU/UvHLDKysknVoM6R4yeGYjoHCGe5qm/0XdV8zmQrRIadR2qV5VxzNfKkznQgQIg/Os6b5kFS3HLMlgi6uwcf8SCI7nMWHpGtaPurk59lUtZg0wII6/Xv6CZ9Ku+EtXmtKVtFwtsAtceCVMGLS/dUwYMT1OsVW8JgD4tsOAEa4ULOSqyNG8w23B96t3NDrawtu2oLx5Fk7BVyydddQD9PevM1mfdOGOFW334NOKFJtkDy5D4v9oQuUMRB+UmTCjrAJge1WDAc727aAWbYUuM7SwPhICAC7DTOQNjrPrVL4YCGYiTlMgAwSw2g9KsfA+RfteKu2GK2LiqlwozMVuBlDBlyNBgMDp6+td8+mx6h7H2jnDJKHJq4pvteNHhsA+gUsQsmMyjeASCoE6TpPWo/jWFxN/EJZFu8zgwqshUsdzAYTHp0FY+MW0sXrtj+0tYoWiRPntpIkkkx5lUxPUdq+jOD8t2LBD20OcrGZ3a4VXfKpdiVX0EbVqw4I44peUqOc5uTbOJYIjAYl7d+2txcrQrkkC4IVhK9AynpqpU/emofj3FrmPviLYy21CJbtrlUCTlVR6se86n0ruXNnw+sY45m8rnc6kEgRJAZTMACQdomYEeOUPh3ZwQBMXbgMhsuUL7AknN0zEk+1d9vN0UslOV+BDDYCzhmAOS2FfqCx1f6Fi1cuFrG58VwrC2wV8UFrjELkRohtTMMqpMA+m9dpqu8wco+NeTEWLpw+JQZfEVcwZfwupIzD/esCLEFawPBlwPFcBYtGScK63T1YLmbMfdyfyA6V0eq3y3yd9nuviL15sTibgym6wyhV/CignKJA6/lVkqQKUpQClKUApSlAKUpQClKUArnHPJVOJ2bmhzWjbj1DT9Pmt10euM8148riLruWIt3JUZZKxcBcREw6KB2BVTsSRi1sHkxbF5O2F1KyNw99wt9rF427WjqFVDJZfGAllMZfEC6djULyngfCvg27zoX8jlABIJB3IJiRvE+tbj4kjBaDKX80dsxkD6LA+lR/Cr37SywzQWU6jWQ+U+neuUMEY4pJpdfsvPqXlN7kXC5cQHEsrW5IVMysQRILHNMQZmI3iqTj+C2FtkpmIaAfNM+g7a1bcbctMmL1MKAxV7cQwQ5dQxmT7AetU3g+LUoiMkyxg5iI1Oum+01m9jwqEn8P+qOmrql8yR5bwtpLiowDNMq2oyt6RBI/vT0qyXcEhIYqJUFQdZAbcDWqcb2W4YmbbjUkddtelS2K5oC6spA3+Vv9xXt7YtVJGK34JK/YQ2fBKjw5kDsZmQx1BknWetVbi3AspLB5QKTDkzp0B2I23qaw3FPEXMo0O0gifzrHfxA1zFNAZWZJB8uwmR5tv8AsahYsaX2UkN0vLIXg/Kt6/aF221rUnysxnTTaI/Wpbi9nH2TYxFzwrRsKLS3VuZGIBJAMmGaCw9t5qM4Uy4VnNu6wB+7Gg9djrWxxvjv2qzaS8zZSxZYGUzGWW0iIP61VQ5sncSOM4faxOK+1NoXYXGVQArNoZ269e5nvV+T4g3v3f8ATXKcBdFkQLkjsR/2J19qmF4sV0yho3ynNHuBrXZUU5Oscuc6G9dFu5AzfKRpr2PvVur59wvMf7VVQQ+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+VYtLg9zL7Kaj+PP1wjvknvjz2RY4eMztJljtoOp962DiLrESR5QFHl2+tauN4kLajQMTr2FaL8yuF0tpJO5JP6T/OvSuJlpkpdtOx1Zj/AL/hX6yBBoAO/T+FQb8bvMPmC+ygfrvUdY4lcz5ixY/vGR+VRvRNF5FzCq+HPjoyuGN5WWAkaAST5gQZiDtWVsfgDiLYXwLdkKwuCdGJjISOsQ220/Wug8r/AA6w9zhaJiLKeLeTNcuBV8QFznADEEqQCB9K578UPhVa4fhkv4d7rg3Mj5ypyhgSpGVR1Ea9xVVaJdM9hcFevHJct2La2iYRc2a4NRoD1GkjT26whsA6xrG8enSqzgcQymVgaRWRcXcQjK51PeahOmS+iwGy0QTI7ETVn5V+IF/B2hYyq1sMSMvlYZjJgtmWPTLVZ5Qs3sZjLWHlYcnM2X5VUFmOkdB1rqL/AAZUgRiTm6k2xH0GeR+ZrpaZSmc8t4oPjGuagXMSjwYJGa6G1IABOu8V9GVx3iXw28DE4ZBiJ8VgSfDiClxAMvn/AHp17V16xbKqAWLECCxgE+pygCfYCoJMlKUoBSlKAUpSgFKUoBSlKAUpSgFfjCv2lAaWIwjHZoqmcZ+GKXmVkSxbIYMT4IYtBmDqBlPURr3roFKAr5wd5VABGgjQQNOw6D0qn8wYjNilw7sDcdRAPaH0PSTI03M108ioy7y1hmYs1i0SdyUUn9RQHEeIfDi5mMOQvQFc0ekyKwXfhwxA/aNmG/k0P0mR+Zrv/wDR6xECK/DwxO1RRNnDeF8h+G2a4Tcj7pWB9RJmp7h/BsLaYMMLbzAyDkB1+uldSPCU7V5/oa3+EUogr1jmsgRlNeeLcRt4uw9i8hNu4IPQjqCD0IIBB7irJ/Q1v8Ip/RFv8IqQcct/B60W8uLcL2NoE/nnA/Stq/8ABiwWBt4u4BABDW1b3ghliT6V1scLTtXscPTtUUgU/krkzDcOLOrPdusMpdgBCzJCqNpIE6nYVbhxJO9ZBgl7U+xr2qQUnm/mOwmPwQNxZDHNqPJL2yC+vlHlbftV7VgRprWE4C31RT7gGsyoAIAgUB6pSlAKUpQClKUApSlAKUpQClKUApSlAKUpQClKUApSlAKUpQClKUApSlAKUpQClKUApSlAKUpQClKUApSlAKUpQClKUB//2Q=="/>
          <p:cNvSpPr>
            <a:spLocks noChangeAspect="1" noChangeArrowheads="1"/>
          </p:cNvSpPr>
          <p:nvPr/>
        </p:nvSpPr>
        <p:spPr bwMode="auto">
          <a:xfrm>
            <a:off x="155575" y="-982663"/>
            <a:ext cx="2219325" cy="205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s-ES" altLang="es-CL" dirty="0"/>
          </a:p>
        </p:txBody>
      </p:sp>
      <p:sp>
        <p:nvSpPr>
          <p:cNvPr id="2054" name="AutoShape 4" descr="data:image/jpeg;base64,/9j/4AAQSkZJRgABAQAAAQABAAD/2wCEAAkGBhQSEBUUExQVFRUWFx8XGRgYGCAXHxkcGBoeGBseGBobHCYeGhkjGRgWIC8gIykpLCwtHB4xNTAqNyYrLCkBCQoKDgwOGg8PGiolHyUsLCw1MjQtLS0sLywqKiwsLC01KSwuLCwsKSksLCwpLCwsLCwsLCwsLCwsLCwsLCwpLP/AABEIANgA6QMBIgACEQEDEQH/xAAcAAEAAgMBAQEAAAAAAAAAAAAABQYDBAcCCAH/xABDEAACAQIEBAQDBQQIBQUBAAABAhEAAwQSITEFBkFREyJhcQcygRRCUpGhI2KxwRUzQ3JzgpLwg5Oz0fE0U6PS4hf/xAAaAQEAAwEBAQAAAAAAAAAAAAAAAQIEAwUG/8QALxEAAgIBBAEBBQkAAwAAAAAAAAECEQMEEiExQVEFE3GB8CIyYZGhscHR8RSy4f/aAAwDAQACEQMRAD8A7jSlKAUpSgFKUoBSlKAUpX4TQH7SgNKAUpXi9cyqSegmobpWwe6VWsBzaXDZlA8xVTm0aNNgCZ/dAJ/jW353BdiNBIDT/wBNWgf5mY+21ZY6vHOO6J0eKSdMmqVW+ElrviDKgNt8pjOkz5hBDfhI9q28Wr20LGRHa8zegADLqSYAFTDUb4b64+vwDhTomaVF8Jx7EhLgbOV8QfKYUmFDFT830Ew0TBNSlaIy3KyjVClKVYgUpSgFKUoBSlKAUpSgFKUoBSlKAUpSgFK1eJ44WbTOSun4jAJ7TFRmD5ttHCpiLzJaD/KA+edY8ugLE9gKpvW7b5JriydrmXxxW59nsFCQquxcKSDqAFOnQEke5FSvGOdbhWUy4W1/7l4Tcb/Dtfzafaq1gMSMYWS1bxGIzMM91iDMTvJCoNtBXHUZJRhcFb44+ZeEU3y6J34OYXELhLj3y2S64a0GMmIgkSTCkxA9CetdAqP4BgDZw1u2QAVEQNf9mpCu0G3FNqikuxVX5wvxbfNcAUgIEMjV9ATlMnzHYgjQ1PYriSWzDEkxMKCxiYmBrvVE4vx6ze4jYLMVsJ+1LFDBayWVQTGgzknWNqxavLGUfdqXN/kdsUWnuox8N5Es4m0tu8XBSWDIY1nzTI9dPrUlxPkrB28NNpblttFDeLcRt9ZGeJgHpWDG8yph1LW3toHLhDcYpPooiRqRvEdqrPAeIxMRc8xJL3FQSphvD0jKXPzTLRJrzcOaGPT7atq+fmzRKMpTu+DofL19LVhRJLOMzDMpIIVV1JbXRR3nWsl639oILaIHyqk9gZZo6zoI6f3tNTlvib3L9ywyqbdu2jAwZltSCT5T3EVs37VpVJNtWPjkKoUSxJMAT/HoJPStWOTngh6NftRykqm/UlOG4QImkkt5mY7kx19hAA6ACtutLhGFyW9ycxzegnoo6AAfUyetbtepi+4vgZpdilKV0IFKUoBSlKAUpSgFKUoBSlKAUJpXO/ifi7r3bOHS+LNtlZrhzGTGwyqCxA3OoGoEyRToF1scew73TZS9ba6oJKBgSI309KiOPc92bAISLr7CD5Z9W6n0UE+1ch4RyqLT+NdueGNSuZYJB/DbkmfUn86siWS6q2BA1lWv3o2B3VplY2yhfyrhkzwgrbOkcbZvYniGMv2y93Ig82ZnVfkIPkt2mmNO7AtGvSq5b44i/wDpky5QAcRdE5RIXTSEUSNFGg6VvvhkskZrpxd52CKp0RWY75SSx21O1RXEOJW7cC9ZLQmZ1yr5STlXMG20A0Gu9edLXbpLYrs7rDS5L9wT4YWyRexl44pzrAJFv+OZ/qQPSrzh8MttQqKqqNlUAAewGlc9+DnMni2HwzfNaMpt8kgEaDWGkydTmro1euq8GVilKE1JBSPivjXsYRL1v5hdVWIE+Vg07EHUgDQ1znilvE/sQckgXDcDZSAVukZtdJOZfMu8z3jtXEjhr9trV17bKwgjOAR6ggyCO9U0rh+GqExF0M6FvCJ8zZCfLCj5fLlUnQGO0AebrIQhHeo22/1p0aMTbdWR+G4JdxWETxFy3JYhrk+QMMobLu5iCBIE+mhksHwjCYG3ld1grlm6wMrIaAD0zAH3qu8U+INy5K2VNofi0Zj/ACX9arN6+SxZmLud2Yz/AB3rxseCTTi3S7pc/wCfXBqc12dUtc14dTCYi2s6/NE6QDr6AV7t8bsls63rRbvnU7mTGukkCY3gdq5DcuHrr/v3rLwvgtzFXVtWlDO3fZR1LdgK7f8ACXCjllfpyU96/MUd54FjTcVhIIWII9alKhOU+VbeBs5E8ztBuOd2b26KNgKm697TwljxqMnbRjm1KTaFKx3cQqxmYCdBJiTvA7n2qLw/Ndh8S2HUsXQhWMeUMRmyzMzG+mldyhMUpUff4tlxCWcjnOCQ4jKIkmdZG1VlJR7JSskKUqNx/MmGsf1t+0h7FxP+mZqxBJVE8y8y2sDZ8a9my5gvlEmT2HXY1HXPiHhtrS3r39y00f6nyiqrz7jXx+EKmy1rIwZMzAkttqFmBlLaT27VxzZo4obpPjgvCLk6ReeW+a8PjkZrDE5CAwIKlSRIkH+I7Gpiqr8O+UUwOFEFmuXgr3CY3y6KsfdEn11NWquq5RRilKVIFc75o5Ov+PdxFhUAgsCXZyIWTkSNCSDoDXRKVWUdyolOjjvAOTMXiRnu2ws/2l7Nt+7a0Lf5oHvWmeY8OlzFWXa/dS0AFcZUE7NGXRBmEKNdz2rtjjQ18+cxW7LY64qEixaaPKJz3o1JjYKZJYmNI0zTWTPihKOxrjv8jrCTu0ZV4rcFu54FkWiV8jli1w/il310B2ECe9aDYiyLBQk+Ic2ZrmhuMd4Y7+WYB9K3L3MltrY1/ZbBjvBaDpvq01V8aDexVu0TANwJttnYKdBuRP1ivPwY3llVUjROW1epu8H4zdwha5autbnQsOqyDroeqivpXh2K8WzbuDXOitO/zAH+dfMwwDNFkKS7sUQbZmLZVAJ/f01r6L5S4OcLgbFhjLW7YVoMidzHpJNe4YiXrFifkb2rLSoktyaCdM47d4fiGwzIt6dCpi6pBJM7kgxoTOp26GrBzLwxMTxrCWiQvh4Z7jNlRiZORQQ4ZWAJJgjqYqwc0oqocrJbuOCAxUb6ebXqBInfWuL/AGUXMfd/bXSVuHK6mHLZuhYkiCu/YTWOGZKcoSfSOjjwmvJa+ZOWRh7x8EoGtk3S2UKSqgFQcoCglidgBp6Go/h/LuMxtq9iVuSCSHDswzFBMqCCCADA1HWtzmDjL3VSyzy5yqzuQoIGgJYwIJ1J061dcFzFh8HhraPbdLYAXNKOGJEySrmSxk/WvOwOOfJJydLk0zuEVXZXOQeR7WJwxu4lSTnKplOXygCSSsEnNmGvapzEca4dwe4bWVkZ1DmAXJElRqWncHTasvCfiZw9ybaObeU5QptlRPULlBBOo0Heud884nD4vFG8Dc0IUxeXI6Id10JU5RMe9exjxwhFV36mSUnJlqx/xtsKD4Vi4/8AeYJ/DMajeHfEjH8QZkw1gqF+YoJidszNopMHWq7w/k64ym6lqzlM5FfXSdDLky35bzA0rY4Fw98KGe8i5XZVZiRlO86Kd5gTHWqy1EYq+/5JWNsnzy+2bxMXiEsNtJvZrh9JDEa7aEfXrCWMdawuNtXbQLhLkvLFjqoBA88FjLkz1I7VFY7iOHv3WUWRaCynklWLSdWIPYaCe89K8thzh7TlmLglbqsRBI1BmNNCBVIahSmoyTTa+uSXBqNpl0ufEt8Qzi0jCT5RngqAAIyrEmZJJJGtaeN5yxFlEW5cdGPmXw0UkgiAASpXMASDGsnWoPgOIuw62cALiSqm5bVidNczEq41zAnYdhUvgOB/aWQgW0YubYSQbhIcS5VUXKqhSZMaT3rjmz5Iz27OPW1yXjCLV2eMNaxuOUMLGJvgk63cQUt6GNFWFP8A5qZ4f8Pcb0+x4UfuJnb8zoa6Vg8Ktq2qIIVQFHsKzV6CTrk4N+hRbPwwzf1+MxFz0SLQ/JZqY4byDg7Hy22PfNcYz01EwfqKsVKOEZcNBNro8WbIRQqiFUQB2Ar3SlWIFKUoBSlKA0uN4oW8Nec7LbY7xsp61838ORWwwVrjTeLMRGxUlQwM7EFgZ7CvoLnXh5v8PxFpQCz2yFB08266+4FcZt8s3rKLadpKToIIUsczAHrr1rzddqY4uL5/00YcbkV5eHjP53IVlFv5VHl+6AJ0On561auB8FOF41bNxVKYdrSXCWJytiEYW2JPUHKOw033qV5Z5EvYi4rP5LSkMWKg5oPyrI69+n6VKYvk7EWcPxi+xLNeueLZUeZosObqNp1OgC7jLV9HKU47miMqSdIpN3g1w8YXDpAKYuFkx5Q/iz/pQn619C1X8Dy9Yu37WPKEX2tg7mAWQCcpA82U5Z/SrBW84ClKUBUOe8IbhtwYyhiYGYx6KN9a4/exxsXsQ66hbwEQBplPeSDBYb9K6F8RebbXjGyjsHtqAzoYyl83lPeMqk+setULivLdw3vKCUuqug6kLpHsDrPqa8S1DVT3uk/4o2VeNUb3BVts4a+wzNLsrSAltfvGRHmYFQCRoPWs3MH2G7ZzWEy6kC4BAJCmBB6Tp7V65b+HRx1vMSgNp/CuWyzWmGQg5XhGG0bjqdorU5x5SXBXsrXQs2XvquaQDb8qoGIUnMxiAumtdJ6KU5rInRVZUltZAcHJe3esyi/2illG8ZWGaJAZdNTEE961ReXD31EK+UENCwIO4gj5td/QdquzcgX2wWHx2BE3Hth3t/ekrBNvNofNLR66TAqX+GnwrKh7/ELQJdSi2XAYgEgl2/C2kCNRrXoLG9zbfD8HFyVFXs82X7ZkEXEywkj7sz0G+kH2rR4Zgb/FcSuHViLebMx3Cz8xidYWYHsPvTUtjPhLxAXGt2lmyzEqzOoAWTlz6zmiJAB1mJrp/wAPuRBw6zDMLl5vmYCABM5V6xO5Op02AAFYaeMX18PwDyNlB5v5HsYNsLZQs3iByzudSVjLtGgJn85rI3CRcscOu3HZvtLJbZTAACsqjLpvA1J37VZfi/gn8GziEE+C5DH8KuBqf3ZUAn96q7yXiWx1/AWEB8LAJnuP0LzKidpkJA6w56V3cE6vwUtlg4By3h14ji8Nct+IqhL1sXCWEN82hMEyVEkTpV8wuAt2hFu2iD91Qv8AAVU+F3fF49imXVbOGSyxH4mYPE94Bq502ruhbFKUqxApSlAKUpQClKUApSlAa3EPkPuK5dzOXS5euKRCo5j1CkiZPeP1rpPFeIW1K2y6h2BYLOpC7mOwka+tUji9nMzqBmLEgLvJOgGums18v7Yybc0PPg9DSr7DKDypxjHXi6/b8QoRJGVw4HSDmMD6VIYX4iYnDteTEYu+WFv9lCW/nIDDPKnywa6LwLlzAYmyH+yWFfZwqBNf8saHetDnHlPhuFwtzEPhLbMsKoJbVmIVR82u+3p0r6GDWSClF8MxP7Lpo5w3xd4kgn7RbYf4S/yUVmwfxs4gWALWCJ62j/JhU1wnlnCcS4beaxhrOGxNswxIdgBGaVBfQldAdYIrV5C+HdpuJYi1eIuJhhlIggOWJAIIIIAyk/Wr067ItE0/xMxj37iYb7NdtooYPct3LUiBOnidDI+lZOE/EvH3cSLTYfDm2pm5eTxMirGYnMdJjYdatNvkjB2ryLbsKgZXzZSwzRliTMnc1UPiJxCzg7Jw2GGQOc7+YnoF6k7hAPZf3q4Z5yxw4fL4XxLwSk/wOf8AED9ou4jEvIDXGyCSPMxzT9ARP0FSHJ2Ov3rqWzdfIkQOyg6xpOugk6AE9xUTg8HcxBSys6yzEfdES594AHvFXzGcGa19nvYa0M9oBTbmC6EDyzsWH++leXqM0Yz93k53dei44/M0Qi2rXgt3Dj4PH79pflxGFS+R+/bbwp+q1j+IHwxXiV21dF42mUeG3lzApJbyiRDAk67a+lbHKfDMRdxl7H4q34LPbWzZsyGKW1OYlyNJZo/XbSrjXvIxGvw/BLZs27SfLbRUHsoAH8K2KUqQKUpQH4ygiDqDVCs8scRwWezw98N9nuOzp4obNZzbgQIcA7TPrV+pQEJynywuCsFMxuXHY3Lt1t7jtuT2HQD+ZNTdKUApSlAKUpQClKUApSlAK83GgExMCY716pQHPPsbrw37Xo+LxIW87MYABEqkn5bVtWgAdfU1AcA4o93HWUzEk3VJE6+WWPl7Qs1Lc8cNv4eMpLYZmJygH9mWYtl3Plk6dOmmlanLPDmRvGHlMEIYkiRBI100kfU14Wuy4seVTyI+g0sIrSypq/rguGMt/ZMT4yj9ldMOB0Y6z9d/fN3FeubXNy34JgWbqFXudVzAwUJkAiJmNN5EVTUxt24uS5cnLsGnQiRoM0AiTW9cutdt+G5VlAykEkCJB0IOxgGvOye1Ix3Rx2lL9H5+T7+PxPPlpZSS55JPgtlcHYWyhm3d3GrEFrcErG+ozGe7Edqjvhs2biPEmPUofzNw1lt2SMsBPLtDEEdNwJpgQcI169aRQ1zzXIctmyyRAKwPmO0VfR+2I4k4ZW36df2c3o5+qLPzDxJbGW4xAyo/XX7uw69vciuHcy3WuDx7phrrZgJiEG30JgD0AqT4txu5xDHF3kWba+HBgeVYa5sYzM+VfyqG4xhmvX1GZCimG8w+Y65YmYAgdoBrbl1O/On0kr+vxJhjqD9Ta5P8W3av4soSghAToGZySQD1CqsmrXw/mg3DbLKoLFdm7kDtU9zbgXvcFwyWhNwiwQo66ANHspY/SqG/ArmHUC4WE766exjTpU6zFhlOLn6G/QQWSDXmzvdKiOVL918JaN4EPl67kD5SexIipevci7Vnizjtk4+gpSlSVFKUoBSlKAUpSgFKUoBSlKAUpSgFKUoBSlKArPxJvFOF32BIIC6j/EWqByfzA1y0HYaFih7SsSV/1DSrz8VGjhOI/wAn/UWua8pI/wDQ7vbykpiC5B6gZQR6TXke1MMcmOq5tI1aabjItfGcGMpuoCSBJC65h3A6mKreF5uw/iBM5kkKQVPXbXbSf41McD44ZFu6RJAMjaWAYdBAIP51p818JFpHvWyAAJy5VgGRtK7GvlY44Qm8OZO+lz/4z0XJtbo9G1j+KW8OQLrFZ2JViD7EAifSq5xPnoksuGUNl+8wOsdY6INdT/5x8Q4q+Jt2QCVS4FzqSDoDpl6yddeke06eN5ae1bLJcUWzICkEMJ1g6a6iK36TR6eDj777z8eP2OGTJN3t6IXieKzsltCWW2vnYaZ2Y5nPtJIH51N8j4BcXjkBgWLE37zb5iSPL65mKJHUKar2Ctr4bbl82UA7MTEnuQvXpqO9dF+HvLZw1k3LnzXDOX0G0+us+k16uo1OPSY3J810vV+pwhB5GX3HcVYgmdT8q9EHr3b/AGNtY2xicLbdTjLttJ86JcMZ4Pza/dB/M/rqXbj3HyWxmbOivrEZ+kgaeUEnsI7iq78XcKt3HIviFfDthcrLKgGGGQqc0mdQewisuhw5NXk/5Wo6XS8fEvlmsS2QOojnHBRP2qxBE/1i7fnROcMEVzDFWI/xFn8pn9K+e15duZWbzgDYFDJ6CPP+pIqV5dsCzJcXBMeYWg/tBNyRv0Ir6RSMNHaMTzvhUttcDllTcqp/IFoBJkbHqKkeEcYt4lM9uY9RG+tcfu2LeIDKbl5dNMyG2vvrfuFmBgxpW3ydz9bwOHewbV0vnLLMNKkKNYyxEGAAdeoopEUddxeLS0he4wVRuTsPevVi+rqGUypEgjqK5/8A/wBGW9Nt7GZCpaAN41ykExmImAOoia3sH8RbSKqNYxAgACFBkKI2zaVVTe6vBNcF2pVTX4jWT/YYr/lf/qsifEKwf7LE/wDKP/eullSa4vxuzhUz33FtJjMdp3r94TxqziUz2Li3FBg5TMHeCOhjvXOPidjVx+EUWluKbT54dCuaRlgfnM+nrUz8JOVXwmFa5caXxGV8v4VUHLJO7HMSfpXGGWMpuKfXj8i7i0k6L3SlK7lBSlKAUpSgFKVB80cb+zoDr3MRO4UAT+8wJ9FaqZJqEdzJSt0TlKovBebMTiL4KpmteGjEAquXxFzDMTq3UaenrWTjnHcdas3bgTDW1RSZa67nbfKLYE+k1nergjosUiQ+IeD8bh11M2XNl8wGbZgdBIk6d65raQ4PBrhrc3M19GLsyJq5BVQA7SDlHmmKicNzrf8ADa0bi3rVrDlsrp+zkFVGUwrkZWPXrWjxTmC4mIKpkVXs2iwCKZBtKYkgtlGYwJ61iyylmyV0u/mv9O0UoKz3zLinw7Wri7AvZYA7hDmTbqUcEe3arhwDja4m1lYhpXr95diCO/QiqrxS14/D2yiSqqw662WNl/8A42Q1XuXeIPZcKCcpO4E5SOoHX1FcfaGgjnx7o8SROHM4un0SlrGAY5QBCC5CgaQCfbtGv8akOMozX7oMm0oy28rBhuCSY9NBp3qDsXYxLS2VwYU9Mwb8ulXTD8LxZUsUESZJIXbXtEDvVNVBwcZKuq5dcl8btNMqd4C01q8tuEQy2oAILZQANdSNSda7NwbA/aCCDFqASw2jcBfUj8t/fkXMnDb6hPEKQWhQuUs2bymAup7a1auCcdfC4c4O39qvKQdMiJlzDVVYlio1+lUy4MWTZPO+r4Xn5hSkrUC+8s2Q1zxAIUlrvsHOW2PpbVfzr1zLw7hnnxGLWyxA1LNJOXQBVnU6AQBXGMZib17FWrd4EgMUNssRlDDLuDoyqBlYbH00rR5hwNyzdZrigB28kwSFG2X8IVYWBppXtQzQtQVW1a+BkcH2dSxHLvDcZhmOHw/hMCQGINvUDbrI17VGWeHWUItvw+wVTKDcV2csTA1T7pMzuetQ/DeZbyW1OYXEnNlgAzsfMPedutZuJc13kw73SoQX2y2kMk+QAM0iNJge5I6GsPvMzlKKq7r5evxO22NJ+P5NrjVzDZhaw2GtpcMguAXK9IVQ2rkmIOg9dqquOwZUDxVaUOsjKSBpMdxIkVN8E5SuX8Be4j/VtmJFpJAK22IukzqD8xAG2X1qwXuHfbuFDFM8XbIZbkgHxPDJSSejFIJPUmtUcGSFJSbXTvv42c3OL8ERwTinDWVoWzauqAFYuykkgz/WOymNK/eIYA3mV0OwysbcbKRGYqzKNC2uh06zUt8LsBZvYd7SXrlm5bY51Tw4cHZvNbJIjQiTHpIq8cP5Ot2VKK75GcOy+UBiIicqjTyroI2rPk0+e/szf6F45IeURvBfh5Y8BPGFw3CJY+K6xOoEBo0ECt4cgYUbC6P+M/8A9qsdK9SMaSRnbsg7XJ1hRH7QiZguW/jrUrgsILVtUWcqiBJkxWelVjihGTmkrfklybVNilKV0KilKUApSlAKonNN/wAXFC04AVVZwMx8wQFWkRA1uKd/u1e653zDcZeI3FJAVrBZJj5iRIBO2imdhJWeleZ7Tb9w6+uDRp/vkVwHFPhrd0qVEFFJIzQPFvaadQIr3xrjD37F1PEzr4TsQEyxlGmv1NbXKKKpv5SGUtIIM6F7h19ZJn1qZxOIS7bdAytpBAYGOmoG3WvCn7QhCEsbjz6mxYW2pWcM5b8UXsQbIY3PAfKEXOZzpssGazcets2NfOTnFq0GBEGTZQtPYzOlamK5Zxqu+SxiBqRIBAInuNwdP0qOwd9lFy5mJMDU6ntBn0/lX0GOMZz3xafH9f0YpNpU/UvHLDKysknVoM6R4yeGYjoHCGe5qm/0XdV8zmQrRIadR2qV5VxzNfKkznQgQIg/Os6b5kFS3HLMlgi6uwcf8SCI7nMWHpGtaPurk59lUtZg0wII6/Xv6CZ9Ku+EtXmtKVtFwtsAtceCVMGLS/dUwYMT1OsVW8JgD4tsOAEa4ULOSqyNG8w23B96t3NDrawtu2oLx5Fk7BVyydddQD9PevM1mfdOGOFW334NOKFJtkDy5D4v9oQuUMRB+UmTCjrAJge1WDAc727aAWbYUuM7SwPhICAC7DTOQNjrPrVL4YCGYiTlMgAwSw2g9KsfA+RfteKu2GK2LiqlwozMVuBlDBlyNBgMDp6+td8+mx6h7H2jnDJKHJq4pvteNHhsA+gUsQsmMyjeASCoE6TpPWo/jWFxN/EJZFu8zgwqshUsdzAYTHp0FY+MW0sXrtj+0tYoWiRPntpIkkkx5lUxPUdq+jOD8t2LBD20OcrGZ3a4VXfKpdiVX0EbVqw4I44peUqOc5uTbOJYIjAYl7d+2txcrQrkkC4IVhK9AynpqpU/emofj3FrmPviLYy21CJbtrlUCTlVR6se86n0ruXNnw+sY45m8rnc6kEgRJAZTMACQdomYEeOUPh3ZwQBMXbgMhsuUL7AknN0zEk+1d9vN0UslOV+BDDYCzhmAOS2FfqCx1f6Fi1cuFrG58VwrC2wV8UFrjELkRohtTMMqpMA+m9dpqu8wco+NeTEWLpw+JQZfEVcwZfwupIzD/esCLEFawPBlwPFcBYtGScK63T1YLmbMfdyfyA6V0eq3y3yd9nuviL15sTibgym6wyhV/CignKJA6/lVkqQKUpQClKUApSlAKUpQClKUArnHPJVOJ2bmhzWjbj1DT9Pmt10euM8148riLruWIt3JUZZKxcBcREw6KB2BVTsSRi1sHkxbF5O2F1KyNw99wt9rF427WjqFVDJZfGAllMZfEC6djULyngfCvg27zoX8jlABIJB3IJiRvE+tbj4kjBaDKX80dsxkD6LA+lR/Cr37SywzQWU6jWQ+U+neuUMEY4pJpdfsvPqXlN7kXC5cQHEsrW5IVMysQRILHNMQZmI3iqTj+C2FtkpmIaAfNM+g7a1bcbctMmL1MKAxV7cQwQ5dQxmT7AetU3g+LUoiMkyxg5iI1Oum+01m9jwqEn8P+qOmrql8yR5bwtpLiowDNMq2oyt6RBI/vT0qyXcEhIYqJUFQdZAbcDWqcb2W4YmbbjUkddtelS2K5oC6spA3+Vv9xXt7YtVJGK34JK/YQ2fBKjw5kDsZmQx1BknWetVbi3AspLB5QKTDkzp0B2I23qaw3FPEXMo0O0gifzrHfxA1zFNAZWZJB8uwmR5tv8AsahYsaX2UkN0vLIXg/Kt6/aF221rUnysxnTTaI/Wpbi9nH2TYxFzwrRsKLS3VuZGIBJAMmGaCw9t5qM4Uy4VnNu6wB+7Gg9djrWxxvjv2qzaS8zZSxZYGUzGWW0iIP61VQ5sncSOM4faxOK+1NoXYXGVQArNoZ269e5nvV+T4g3v3f8ATXKcBdFkQLkjsR/2J19qmF4sV0yho3ynNHuBrXZUU5Oscuc6G9dFu5AzfKRpr2PvVur59wvMf7VVQQ+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+VYtLg9zL7Kaj+PP1wjvknvjz2RY4eMztJljtoOp962DiLrESR5QFHl2+tauN4kLajQMTr2FaL8yuF0tpJO5JP6T/OvSuJlpkpdtOx1Zj/AL/hX6yBBoAO/T+FQb8bvMPmC+ygfrvUdY4lcz5ixY/vGR+VRvRNF5FzCq+HPjoyuGN5WWAkaAST5gQZiDtWVsfgDiLYXwLdkKwuCdGJjISOsQ220/Wug8r/AA6w9zhaJiLKeLeTNcuBV8QFznADEEqQCB9K578UPhVa4fhkv4d7rg3Mj5ypyhgSpGVR1Ea9xVVaJdM9hcFevHJct2La2iYRc2a4NRoD1GkjT26whsA6xrG8enSqzgcQymVgaRWRcXcQjK51PeahOmS+iwGy0QTI7ETVn5V+IF/B2hYyq1sMSMvlYZjJgtmWPTLVZ5Qs3sZjLWHlYcnM2X5VUFmOkdB1rqL/AAZUgRiTm6k2xH0GeR+ZrpaZSmc8t4oPjGuagXMSjwYJGa6G1IABOu8V9GVx3iXw28DE4ZBiJ8VgSfDiClxAMvn/AHp17V16xbKqAWLECCxgE+pygCfYCoJMlKUoBSlKAUpSgFKUoBSlKAUpSgFfjCv2lAaWIwjHZoqmcZ+GKXmVkSxbIYMT4IYtBmDqBlPURr3roFKAr5wd5VABGgjQQNOw6D0qn8wYjNilw7sDcdRAPaH0PSTI03M108ioy7y1hmYs1i0SdyUUn9RQHEeIfDi5mMOQvQFc0ekyKwXfhwxA/aNmG/k0P0mR+Zrv/wDR6xECK/DwxO1RRNnDeF8h+G2a4Tcj7pWB9RJmp7h/BsLaYMMLbzAyDkB1+uldSPCU7V5/oa3+EUogr1jmsgRlNeeLcRt4uw9i8hNu4IPQjqCD0IIBB7irJ/Q1v8Ip/RFv8IqQcct/B60W8uLcL2NoE/nnA/Stq/8ABiwWBt4u4BABDW1b3ghliT6V1scLTtXscPTtUUgU/krkzDcOLOrPdusMpdgBCzJCqNpIE6nYVbhxJO9ZBgl7U+xr2qQUnm/mOwmPwQNxZDHNqPJL2yC+vlHlbftV7VgRprWE4C31RT7gGsyoAIAgUB6pSlAKUpQClKUApSlAKUpQClKUApSlAKUpQClKUApSlAKUpQClKUApSlAKUpQClKUApSlAKUpQClKUApSlAKUpQClKUB//2Q=="/>
          <p:cNvSpPr>
            <a:spLocks noChangeAspect="1" noChangeArrowheads="1"/>
          </p:cNvSpPr>
          <p:nvPr/>
        </p:nvSpPr>
        <p:spPr bwMode="auto">
          <a:xfrm>
            <a:off x="155575" y="-982663"/>
            <a:ext cx="2219325" cy="205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s-ES" altLang="es-CL" dirty="0"/>
          </a:p>
        </p:txBody>
      </p:sp>
      <p:pic>
        <p:nvPicPr>
          <p:cNvPr id="205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50" y="190500"/>
            <a:ext cx="674688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13 CuadroTexto"/>
          <p:cNvSpPr txBox="1"/>
          <p:nvPr/>
        </p:nvSpPr>
        <p:spPr>
          <a:xfrm>
            <a:off x="-18752" y="266391"/>
            <a:ext cx="492443" cy="6237312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>
              <a:defRPr/>
            </a:pPr>
            <a:r>
              <a:rPr lang="es-CL" sz="2000" dirty="0">
                <a:solidFill>
                  <a:schemeClr val="bg1">
                    <a:lumMod val="50000"/>
                  </a:schemeClr>
                </a:solidFill>
              </a:rPr>
              <a:t>A D O T E C   2 0 1 4</a:t>
            </a:r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FF1406-7941-4167-A629-7B86536A5A13}" type="slidenum">
              <a:rPr lang="es-CL" smtClean="0"/>
              <a:pPr>
                <a:defRPr/>
              </a:pPr>
              <a:t>1</a:t>
            </a:fld>
            <a:endParaRPr lang="es-CL" dirty="0"/>
          </a:p>
        </p:txBody>
      </p:sp>
      <p:sp>
        <p:nvSpPr>
          <p:cNvPr id="12" name="11 Rectángulo"/>
          <p:cNvSpPr/>
          <p:nvPr/>
        </p:nvSpPr>
        <p:spPr>
          <a:xfrm>
            <a:off x="2771800" y="4749130"/>
            <a:ext cx="579573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endParaRPr lang="es-ES" sz="2400" b="1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Unidad </a:t>
            </a:r>
            <a:r>
              <a:rPr lang="es-E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 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Instrumentos de Medición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Micrómetro </a:t>
            </a:r>
            <a:endParaRPr lang="es-ES" sz="2400" b="1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6" name="Picture 4" descr="http://www.alpemetrologia.com/imgs/grandeQuienesSomos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204864"/>
            <a:ext cx="3986212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14 CuadroTexto"/>
          <p:cNvSpPr txBox="1"/>
          <p:nvPr/>
        </p:nvSpPr>
        <p:spPr>
          <a:xfrm>
            <a:off x="5724128" y="683404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 smtClean="0">
                <a:solidFill>
                  <a:schemeClr val="bg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MMB  UNIDAD 3 PPT 4 </a:t>
            </a:r>
            <a:endParaRPr lang="es-CL" b="1" dirty="0">
              <a:solidFill>
                <a:schemeClr val="bg1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3314" name="Picture 2" descr="http://www.educacontic.es/sites/default/files/blog/27870/640px-MicroB_53.svg_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640" y="4581128"/>
            <a:ext cx="3456384" cy="17281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4955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ecured.cu/images/4/4a/Micrometro.PNG"/>
          <p:cNvPicPr>
            <a:picLocks noChangeAspect="1" noChangeArrowheads="1"/>
          </p:cNvPicPr>
          <p:nvPr/>
        </p:nvPicPr>
        <p:blipFill>
          <a:blip r:embed="rId2" cstate="print"/>
          <a:srcRect l="6610" t="19149" r="9112" b="12766"/>
          <a:stretch>
            <a:fillRect/>
          </a:stretch>
        </p:blipFill>
        <p:spPr bwMode="auto">
          <a:xfrm rot="20276379">
            <a:off x="1027808" y="4370022"/>
            <a:ext cx="2742327" cy="1720676"/>
          </a:xfrm>
          <a:prstGeom prst="rect">
            <a:avLst/>
          </a:prstGeom>
          <a:noFill/>
        </p:spPr>
      </p:pic>
      <p:pic>
        <p:nvPicPr>
          <p:cNvPr id="6" name="Picture 12" descr="http://www.sumicali.com/photos/micrometro-exterior-103-177.jpg"/>
          <p:cNvPicPr>
            <a:picLocks noChangeAspect="1" noChangeArrowheads="1"/>
          </p:cNvPicPr>
          <p:nvPr/>
        </p:nvPicPr>
        <p:blipFill>
          <a:blip r:embed="rId3" cstate="print"/>
          <a:srcRect l="2966" b="5468"/>
          <a:stretch>
            <a:fillRect/>
          </a:stretch>
        </p:blipFill>
        <p:spPr bwMode="auto">
          <a:xfrm rot="19339433">
            <a:off x="6135968" y="4598348"/>
            <a:ext cx="2732677" cy="1245926"/>
          </a:xfrm>
          <a:prstGeom prst="rect">
            <a:avLst/>
          </a:prstGeom>
          <a:noFill/>
        </p:spPr>
      </p:pic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648136-31E3-4AD4-BEC1-9417FCF8D563}" type="slidenum">
              <a:rPr lang="es-CL" smtClean="0"/>
              <a:pPr>
                <a:defRPr/>
              </a:pPr>
              <a:t>10</a:t>
            </a:fld>
            <a:endParaRPr lang="es-CL"/>
          </a:p>
        </p:txBody>
      </p:sp>
      <p:sp>
        <p:nvSpPr>
          <p:cNvPr id="3" name="2 Rectángulo"/>
          <p:cNvSpPr/>
          <p:nvPr/>
        </p:nvSpPr>
        <p:spPr>
          <a:xfrm>
            <a:off x="899592" y="1715324"/>
            <a:ext cx="79928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es-E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Los micrómetros, según su construcción  puede alcanzar altos grados de precisión, como por ejemplo:</a:t>
            </a: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s-E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centésimas o milésimas de mm   (0,01mm  ó 0,001mm</a:t>
            </a:r>
            <a:r>
              <a:rPr lang="es-E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). </a:t>
            </a:r>
            <a:endParaRPr lang="es-ES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s-E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centésimas o milésimas de pulgadas (0,01 “ ó  0,001 </a:t>
            </a:r>
            <a:r>
              <a:rPr lang="es-E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“).</a:t>
            </a:r>
            <a:endParaRPr lang="es-ES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" name="Picture 14" descr="http://www.martinsperes.com.br/loja/produto/GRD_251_micrometro_externo_0,001.jpg"/>
          <p:cNvPicPr>
            <a:picLocks noChangeAspect="1" noChangeArrowheads="1"/>
          </p:cNvPicPr>
          <p:nvPr/>
        </p:nvPicPr>
        <p:blipFill>
          <a:blip r:embed="rId4" cstate="print"/>
          <a:srcRect t="19000" b="24643"/>
          <a:stretch>
            <a:fillRect/>
          </a:stretch>
        </p:blipFill>
        <p:spPr bwMode="auto">
          <a:xfrm rot="19281970">
            <a:off x="3497407" y="4671503"/>
            <a:ext cx="2671282" cy="1126940"/>
          </a:xfrm>
          <a:prstGeom prst="rect">
            <a:avLst/>
          </a:prstGeom>
          <a:noFill/>
        </p:spPr>
      </p:pic>
      <p:sp>
        <p:nvSpPr>
          <p:cNvPr id="8" name="7 Rectángulo"/>
          <p:cNvSpPr/>
          <p:nvPr/>
        </p:nvSpPr>
        <p:spPr>
          <a:xfrm>
            <a:off x="1115616" y="6309320"/>
            <a:ext cx="17187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0,01 de mm</a:t>
            </a:r>
            <a:endParaRPr lang="es-CL" b="1" dirty="0"/>
          </a:p>
        </p:txBody>
      </p:sp>
      <p:sp>
        <p:nvSpPr>
          <p:cNvPr id="9" name="8 Rectángulo"/>
          <p:cNvSpPr/>
          <p:nvPr/>
        </p:nvSpPr>
        <p:spPr>
          <a:xfrm>
            <a:off x="3697865" y="6309320"/>
            <a:ext cx="18822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0,001 de mm</a:t>
            </a:r>
            <a:endParaRPr lang="es-CL" b="1" dirty="0"/>
          </a:p>
        </p:txBody>
      </p:sp>
      <p:sp>
        <p:nvSpPr>
          <p:cNvPr id="10" name="9 Rectángulo"/>
          <p:cNvSpPr/>
          <p:nvPr/>
        </p:nvSpPr>
        <p:spPr>
          <a:xfrm>
            <a:off x="6459486" y="6309320"/>
            <a:ext cx="1136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0,001 “</a:t>
            </a:r>
            <a:endParaRPr lang="es-CL" b="1" dirty="0"/>
          </a:p>
        </p:txBody>
      </p:sp>
      <p:sp>
        <p:nvSpPr>
          <p:cNvPr id="11" name="10 Rectángulo"/>
          <p:cNvSpPr/>
          <p:nvPr/>
        </p:nvSpPr>
        <p:spPr>
          <a:xfrm>
            <a:off x="805064" y="3356992"/>
            <a:ext cx="8087416" cy="411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95250">
              <a:lnSpc>
                <a:spcPct val="150000"/>
              </a:lnSpc>
              <a:spcAft>
                <a:spcPts val="0"/>
              </a:spcAft>
            </a:pPr>
            <a:r>
              <a:rPr lang="es-ES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 mm dividido en mil partes ,  se conoce como 1 micra o micrón(1µ)</a:t>
            </a:r>
            <a:endParaRPr lang="es-CL" sz="16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1115616" y="1372706"/>
            <a:ext cx="77768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ES" sz="20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MICRÓMETRO – Tipos (según grado de precisión</a:t>
            </a:r>
            <a:r>
              <a:rPr lang="es-ES" sz="20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). </a:t>
            </a:r>
            <a:endParaRPr lang="es-CL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648136-31E3-4AD4-BEC1-9417FCF8D563}" type="slidenum">
              <a:rPr lang="es-CL" smtClean="0"/>
              <a:pPr>
                <a:defRPr/>
              </a:pPr>
              <a:t>11</a:t>
            </a:fld>
            <a:endParaRPr lang="es-CL"/>
          </a:p>
        </p:txBody>
      </p:sp>
      <p:sp>
        <p:nvSpPr>
          <p:cNvPr id="3" name="2 Rectángulo"/>
          <p:cNvSpPr/>
          <p:nvPr/>
        </p:nvSpPr>
        <p:spPr>
          <a:xfrm>
            <a:off x="1475656" y="1927680"/>
            <a:ext cx="7056784" cy="781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es-E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También podemos encontrar micrómetros de medición mecánica,  analógica y digital.  </a:t>
            </a:r>
            <a:endParaRPr lang="es-CL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2" name="Picture 12" descr="http://www.sumicali.com/photos/micrometro-exterior-103-1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708920"/>
            <a:ext cx="3846581" cy="1800200"/>
          </a:xfrm>
          <a:prstGeom prst="rect">
            <a:avLst/>
          </a:prstGeom>
          <a:noFill/>
        </p:spPr>
      </p:pic>
      <p:pic>
        <p:nvPicPr>
          <p:cNvPr id="45065" name="Picture 9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 l="13555" t="30140" r="19479" b="21626"/>
          <a:stretch>
            <a:fillRect/>
          </a:stretch>
        </p:blipFill>
        <p:spPr bwMode="auto">
          <a:xfrm>
            <a:off x="2810008" y="3789040"/>
            <a:ext cx="4210264" cy="1704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6" name="Picture 10"/>
          <p:cNvPicPr>
            <a:picLocks noChangeAspect="1" noChangeArrowheads="1"/>
          </p:cNvPicPr>
          <p:nvPr/>
        </p:nvPicPr>
        <p:blipFill>
          <a:blip r:embed="rId4" cstate="print"/>
          <a:srcRect l="744" t="23422" r="5725" b="14563"/>
          <a:stretch>
            <a:fillRect/>
          </a:stretch>
        </p:blipFill>
        <p:spPr bwMode="auto">
          <a:xfrm>
            <a:off x="4679504" y="4941168"/>
            <a:ext cx="4464496" cy="1664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Rectángulo"/>
          <p:cNvSpPr/>
          <p:nvPr/>
        </p:nvSpPr>
        <p:spPr>
          <a:xfrm>
            <a:off x="1115616" y="1372706"/>
            <a:ext cx="77768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ES" sz="20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MICRÓMETRO – Tipos (analógicos o digitales</a:t>
            </a:r>
            <a:r>
              <a:rPr lang="es-ES" sz="20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).</a:t>
            </a:r>
            <a:endParaRPr lang="es-CL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648136-31E3-4AD4-BEC1-9417FCF8D563}" type="slidenum">
              <a:rPr lang="es-CL" smtClean="0"/>
              <a:pPr>
                <a:defRPr/>
              </a:pPr>
              <a:t>12</a:t>
            </a:fld>
            <a:endParaRPr lang="es-CL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043608" y="1721132"/>
            <a:ext cx="748883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      </a:t>
            </a:r>
            <a:r>
              <a:rPr lang="es-CL" dirty="0">
                <a:latin typeface="Verdana" pitchFamily="34" charset="0"/>
                <a:ea typeface="Verdana" pitchFamily="34" charset="0"/>
                <a:cs typeface="Verdana" pitchFamily="34" charset="0"/>
              </a:rPr>
              <a:t>E</a:t>
            </a:r>
            <a:r>
              <a:rPr kumimoji="0" lang="es-C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l micrómetro</a:t>
            </a:r>
            <a:r>
              <a:rPr kumimoji="0" lang="es-CL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exterior de o a 25mm que muestra la figura se </a:t>
            </a:r>
            <a:r>
              <a:rPr lang="es-CL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compone principalmente de </a:t>
            </a:r>
            <a:r>
              <a:rPr kumimoji="0" lang="es-C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7 partes:</a:t>
            </a:r>
            <a:endParaRPr kumimoji="0" lang="es-CL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800" b="0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urier New" pitchFamily="49" charset="0"/>
                <a:cs typeface="Arial" pitchFamily="34" charset="0"/>
                <a:hlinkClick r:id="rId2"/>
              </a:rPr>
              <a:t>  </a:t>
            </a:r>
            <a:endParaRPr kumimoji="0" lang="es-CL" sz="1800" b="0" i="0" u="none" strike="noStrike" cap="none" normalizeH="0" baseline="0" dirty="0" smtClean="0">
              <a:ln>
                <a:noFill/>
              </a:ln>
              <a:solidFill>
                <a:srgbClr val="808080"/>
              </a:solidFill>
              <a:effectLst/>
              <a:latin typeface="Courier New" pitchFamily="49" charset="0"/>
              <a:cs typeface="Arial" pitchFamily="34" charset="0"/>
            </a:endParaRPr>
          </a:p>
        </p:txBody>
      </p:sp>
      <p:pic>
        <p:nvPicPr>
          <p:cNvPr id="6" name="Picture 2" descr="Micrómetro Da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2700" r="4151"/>
          <a:stretch>
            <a:fillRect/>
          </a:stretch>
        </p:blipFill>
        <p:spPr bwMode="auto">
          <a:xfrm>
            <a:off x="1708475" y="2924944"/>
            <a:ext cx="6175893" cy="3315072"/>
          </a:xfrm>
          <a:prstGeom prst="rect">
            <a:avLst/>
          </a:prstGeom>
          <a:noFill/>
        </p:spPr>
      </p:pic>
      <p:sp>
        <p:nvSpPr>
          <p:cNvPr id="9" name="8 Rectángulo"/>
          <p:cNvSpPr/>
          <p:nvPr/>
        </p:nvSpPr>
        <p:spPr>
          <a:xfrm>
            <a:off x="1115616" y="1372706"/>
            <a:ext cx="77768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ES" sz="20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MICRÓMETRO – </a:t>
            </a:r>
            <a:r>
              <a:rPr lang="es-ES" sz="20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Partes. </a:t>
            </a:r>
            <a:endParaRPr lang="es-CL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648136-31E3-4AD4-BEC1-9417FCF8D563}" type="slidenum">
              <a:rPr lang="es-CL" smtClean="0"/>
              <a:pPr>
                <a:defRPr/>
              </a:pPr>
              <a:t>13</a:t>
            </a:fld>
            <a:endParaRPr lang="es-CL"/>
          </a:p>
        </p:txBody>
      </p:sp>
      <p:sp>
        <p:nvSpPr>
          <p:cNvPr id="3" name="2 Rectángulo"/>
          <p:cNvSpPr/>
          <p:nvPr/>
        </p:nvSpPr>
        <p:spPr>
          <a:xfrm>
            <a:off x="1259632" y="2852936"/>
            <a:ext cx="748883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CL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1.-  Cuerpo</a:t>
            </a:r>
            <a:r>
              <a:rPr lang="es-CL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: constituye el armazón  en forma de U del   </a:t>
            </a:r>
          </a:p>
          <a:p>
            <a:pPr lvl="0"/>
            <a:r>
              <a:rPr lang="es-CL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 micrómetro,  suele tener unas plaquitas de aislante  </a:t>
            </a:r>
          </a:p>
          <a:p>
            <a:pPr lvl="0"/>
            <a:r>
              <a:rPr lang="es-CL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 térmico para evitar la variación de medida por dilatación.</a:t>
            </a:r>
          </a:p>
          <a:p>
            <a:pPr lvl="0"/>
            <a:endParaRPr lang="es-CL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/>
            <a:endParaRPr lang="es-CL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 indent="-457200" eaLnBrk="0" hangingPunct="0"/>
            <a:r>
              <a:rPr lang="es-CL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2.-  Tope fijo</a:t>
            </a:r>
            <a:r>
              <a:rPr lang="es-CL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: determina el punto cero de la medida; suele ser de  metal duro para evitar el desgaste.</a:t>
            </a:r>
          </a:p>
          <a:p>
            <a:pPr lvl="1" eaLnBrk="0" hangingPunct="0"/>
            <a:endParaRPr lang="es-CL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 eaLnBrk="0" hangingPunct="0"/>
            <a:endParaRPr lang="es-CL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 indent="-457200" eaLnBrk="0" hangingPunct="0"/>
            <a:r>
              <a:rPr lang="es-CL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3.-  Espiga o husillo</a:t>
            </a:r>
            <a:r>
              <a:rPr lang="es-CL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: elemento móvil que determina la lectura del micrómetro; la punta suele también tener la superficie en metal duro para evitar desgaste.</a:t>
            </a:r>
          </a:p>
        </p:txBody>
      </p:sp>
      <p:pic>
        <p:nvPicPr>
          <p:cNvPr id="4" name="Picture 2" descr="Micrómetro Da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2700" r="4151"/>
          <a:stretch>
            <a:fillRect/>
          </a:stretch>
        </p:blipFill>
        <p:spPr bwMode="auto">
          <a:xfrm>
            <a:off x="5292080" y="548680"/>
            <a:ext cx="3600400" cy="1932609"/>
          </a:xfrm>
          <a:prstGeom prst="rect">
            <a:avLst/>
          </a:prstGeom>
          <a:noFill/>
        </p:spPr>
      </p:pic>
      <p:sp>
        <p:nvSpPr>
          <p:cNvPr id="8" name="7 Rectángulo"/>
          <p:cNvSpPr/>
          <p:nvPr/>
        </p:nvSpPr>
        <p:spPr>
          <a:xfrm>
            <a:off x="1115616" y="1372706"/>
            <a:ext cx="77768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ES" sz="20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MICRÓMETRO – </a:t>
            </a:r>
            <a:r>
              <a:rPr lang="es-ES" sz="20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Partes. </a:t>
            </a:r>
            <a:endParaRPr lang="es-CL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475656" y="1988840"/>
            <a:ext cx="31646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CL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Partes del </a:t>
            </a:r>
            <a:r>
              <a:rPr lang="es-CL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micrómetro.</a:t>
            </a:r>
            <a:endParaRPr lang="es-CL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648136-31E3-4AD4-BEC1-9417FCF8D563}" type="slidenum">
              <a:rPr lang="es-CL" smtClean="0"/>
              <a:pPr>
                <a:defRPr/>
              </a:pPr>
              <a:t>14</a:t>
            </a:fld>
            <a:endParaRPr lang="es-CL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115616" y="2831445"/>
            <a:ext cx="7704856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4</a:t>
            </a:r>
            <a:r>
              <a:rPr kumimoji="0" lang="es-C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r>
              <a:rPr kumimoji="0" lang="es-CL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Palanca de fijación</a:t>
            </a:r>
            <a:r>
              <a:rPr kumimoji="0" lang="es-C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  <a:r>
              <a:rPr kumimoji="0" lang="es-CL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este freno, </a:t>
            </a:r>
            <a:r>
              <a:rPr kumimoji="0" lang="es-C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permite bloquear el desplazamiento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CL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</a:t>
            </a:r>
            <a:r>
              <a:rPr kumimoji="0" lang="es-C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de la espiga.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5. Trinquete</a:t>
            </a:r>
            <a:r>
              <a:rPr kumimoji="0" lang="es-C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: limita la fuerza ejercida al realizar la medición.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 indent="-457200" eaLnBrk="0" hangingPunct="0"/>
            <a:r>
              <a:rPr kumimoji="0" lang="es-CL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6. Tambor </a:t>
            </a:r>
            <a:r>
              <a:rPr lang="es-CL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 nonio móvil:</a:t>
            </a:r>
            <a:r>
              <a:rPr kumimoji="0" lang="es-C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contiene</a:t>
            </a:r>
            <a:r>
              <a:rPr kumimoji="0" lang="es-CL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una </a:t>
            </a:r>
            <a:r>
              <a:rPr kumimoji="0" lang="es-C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kumimoji="0" lang="es-CL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escala móvil que posee </a:t>
            </a:r>
            <a:r>
              <a:rPr kumimoji="0" lang="es-C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50 </a:t>
            </a:r>
            <a:r>
              <a:rPr lang="es-CL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divisiones. Al </a:t>
            </a:r>
            <a:r>
              <a:rPr lang="es-CL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mover el tambor móvil avanza la espiga.</a:t>
            </a:r>
            <a:endParaRPr kumimoji="0" lang="es-C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 indent="-457200" eaLnBrk="0" hangingPunct="0"/>
            <a:r>
              <a:rPr kumimoji="0" lang="es-CL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7. Tambor  </a:t>
            </a:r>
            <a:r>
              <a:rPr lang="es-CL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 escala fija</a:t>
            </a:r>
            <a:r>
              <a:rPr lang="es-CL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kumimoji="0" lang="es-C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: </a:t>
            </a:r>
            <a:r>
              <a:rPr lang="es-CL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</a:t>
            </a:r>
            <a:r>
              <a:rPr kumimoji="0" lang="es-C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ontiene una escala fija graduada</a:t>
            </a:r>
            <a:r>
              <a:rPr lang="es-CL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CL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de </a:t>
            </a:r>
            <a:r>
              <a:rPr kumimoji="0" lang="es-C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0 a 25 mm.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475656" y="1988840"/>
            <a:ext cx="31646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CL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Partes del </a:t>
            </a:r>
            <a:r>
              <a:rPr lang="es-CL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micrómetro.</a:t>
            </a:r>
            <a:endParaRPr lang="es-CL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1115616" y="1372706"/>
            <a:ext cx="77768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ES" sz="20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MICRÓMETRO – </a:t>
            </a:r>
            <a:r>
              <a:rPr lang="es-ES" sz="20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Partes. </a:t>
            </a:r>
            <a:endParaRPr lang="es-CL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" name="Picture 2" descr="Micrómetro Da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2700" r="4151"/>
          <a:stretch>
            <a:fillRect/>
          </a:stretch>
        </p:blipFill>
        <p:spPr bwMode="auto">
          <a:xfrm>
            <a:off x="5292080" y="548680"/>
            <a:ext cx="3600400" cy="19326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648136-31E3-4AD4-BEC1-9417FCF8D563}" type="slidenum">
              <a:rPr lang="es-CL" smtClean="0"/>
              <a:pPr>
                <a:defRPr/>
              </a:pPr>
              <a:t>15</a:t>
            </a:fld>
            <a:endParaRPr lang="es-CL"/>
          </a:p>
        </p:txBody>
      </p:sp>
      <p:sp>
        <p:nvSpPr>
          <p:cNvPr id="5" name="4 Rectángulo"/>
          <p:cNvSpPr/>
          <p:nvPr/>
        </p:nvSpPr>
        <p:spPr>
          <a:xfrm>
            <a:off x="1475656" y="1844824"/>
            <a:ext cx="600196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s-CL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Ahora que conoce las partes del micrómetro,</a:t>
            </a:r>
          </a:p>
          <a:p>
            <a:pPr lvl="0">
              <a:lnSpc>
                <a:spcPct val="150000"/>
              </a:lnSpc>
            </a:pPr>
            <a:r>
              <a:rPr lang="es-CL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i</a:t>
            </a:r>
            <a:r>
              <a:rPr lang="es-CL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dentifíquelas </a:t>
            </a:r>
            <a:r>
              <a:rPr lang="es-CL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en esta imagen.</a:t>
            </a:r>
          </a:p>
        </p:txBody>
      </p:sp>
      <p:pic>
        <p:nvPicPr>
          <p:cNvPr id="6" name="Picture 2" descr="Micrómetro Da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2700" r="4151"/>
          <a:stretch>
            <a:fillRect/>
          </a:stretch>
        </p:blipFill>
        <p:spPr bwMode="auto">
          <a:xfrm>
            <a:off x="2051720" y="3356992"/>
            <a:ext cx="5231812" cy="2808312"/>
          </a:xfrm>
          <a:prstGeom prst="rect">
            <a:avLst/>
          </a:prstGeom>
          <a:noFill/>
        </p:spPr>
      </p:pic>
      <p:sp>
        <p:nvSpPr>
          <p:cNvPr id="8" name="1 Elipse"/>
          <p:cNvSpPr>
            <a:spLocks noChangeArrowheads="1"/>
          </p:cNvSpPr>
          <p:nvPr/>
        </p:nvSpPr>
        <p:spPr bwMode="auto">
          <a:xfrm>
            <a:off x="7812088" y="188913"/>
            <a:ext cx="684212" cy="719137"/>
          </a:xfrm>
          <a:prstGeom prst="ellipse">
            <a:avLst/>
          </a:prstGeom>
          <a:solidFill>
            <a:srgbClr val="E36C0A"/>
          </a:solidFill>
          <a:ln w="76200">
            <a:solidFill>
              <a:srgbClr val="974706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es-CL" altLang="es-CL" sz="2900" dirty="0">
                <a:solidFill>
                  <a:srgbClr val="FFFFFF"/>
                </a:solidFill>
                <a:latin typeface="Calibri" pitchFamily="34" charset="0"/>
              </a:rPr>
              <a:t>?</a:t>
            </a:r>
            <a:endParaRPr lang="es-CL" altLang="es-CL" dirty="0"/>
          </a:p>
        </p:txBody>
      </p:sp>
      <p:sp>
        <p:nvSpPr>
          <p:cNvPr id="10" name="9 Rectángulo"/>
          <p:cNvSpPr/>
          <p:nvPr/>
        </p:nvSpPr>
        <p:spPr>
          <a:xfrm>
            <a:off x="1619672" y="6156012"/>
            <a:ext cx="11063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Cuerpo</a:t>
            </a:r>
            <a:endParaRPr lang="es-CL" dirty="0"/>
          </a:p>
        </p:txBody>
      </p:sp>
      <p:sp>
        <p:nvSpPr>
          <p:cNvPr id="11" name="10 Rectángulo"/>
          <p:cNvSpPr/>
          <p:nvPr/>
        </p:nvSpPr>
        <p:spPr>
          <a:xfrm>
            <a:off x="1547664" y="3419708"/>
            <a:ext cx="13227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Tope fijo</a:t>
            </a:r>
            <a:endParaRPr lang="es-CL" dirty="0"/>
          </a:p>
        </p:txBody>
      </p:sp>
      <p:sp>
        <p:nvSpPr>
          <p:cNvPr id="12" name="11 Rectángulo"/>
          <p:cNvSpPr/>
          <p:nvPr/>
        </p:nvSpPr>
        <p:spPr>
          <a:xfrm>
            <a:off x="3275856" y="2987660"/>
            <a:ext cx="10342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Espiga</a:t>
            </a:r>
            <a:endParaRPr lang="es-CL" dirty="0"/>
          </a:p>
        </p:txBody>
      </p:sp>
      <p:sp>
        <p:nvSpPr>
          <p:cNvPr id="13" name="12 Rectángulo"/>
          <p:cNvSpPr/>
          <p:nvPr/>
        </p:nvSpPr>
        <p:spPr>
          <a:xfrm>
            <a:off x="4788024" y="3429000"/>
            <a:ext cx="26308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Palanca de fijación</a:t>
            </a:r>
            <a:endParaRPr lang="es-CL" dirty="0"/>
          </a:p>
        </p:txBody>
      </p:sp>
      <p:sp>
        <p:nvSpPr>
          <p:cNvPr id="14" name="13 Rectángulo"/>
          <p:cNvSpPr/>
          <p:nvPr/>
        </p:nvSpPr>
        <p:spPr>
          <a:xfrm>
            <a:off x="7308304" y="4941168"/>
            <a:ext cx="14414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Trinquete</a:t>
            </a:r>
            <a:endParaRPr lang="es-CL" dirty="0"/>
          </a:p>
        </p:txBody>
      </p:sp>
      <p:sp>
        <p:nvSpPr>
          <p:cNvPr id="15" name="14 Rectángulo"/>
          <p:cNvSpPr/>
          <p:nvPr/>
        </p:nvSpPr>
        <p:spPr>
          <a:xfrm>
            <a:off x="6012160" y="5661248"/>
            <a:ext cx="17780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Tambor o </a:t>
            </a:r>
          </a:p>
          <a:p>
            <a:r>
              <a:rPr lang="es-CL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nonio móvil </a:t>
            </a:r>
            <a:endParaRPr lang="es-CL" dirty="0"/>
          </a:p>
        </p:txBody>
      </p:sp>
      <p:sp>
        <p:nvSpPr>
          <p:cNvPr id="16" name="15 Rectángulo"/>
          <p:cNvSpPr/>
          <p:nvPr/>
        </p:nvSpPr>
        <p:spPr>
          <a:xfrm>
            <a:off x="4211960" y="5661248"/>
            <a:ext cx="15808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Tambor  o </a:t>
            </a:r>
          </a:p>
          <a:p>
            <a:r>
              <a:rPr lang="es-CL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escala fija</a:t>
            </a:r>
            <a:r>
              <a:rPr lang="es-CL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es-CL" dirty="0"/>
          </a:p>
        </p:txBody>
      </p:sp>
      <p:sp>
        <p:nvSpPr>
          <p:cNvPr id="17" name="16 Rectángulo"/>
          <p:cNvSpPr/>
          <p:nvPr/>
        </p:nvSpPr>
        <p:spPr>
          <a:xfrm>
            <a:off x="1115616" y="1372706"/>
            <a:ext cx="77768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ES" sz="20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MICRÓMETRO – </a:t>
            </a:r>
            <a:r>
              <a:rPr lang="es-ES" sz="20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Partes. </a:t>
            </a:r>
            <a:endParaRPr lang="es-CL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648136-31E3-4AD4-BEC1-9417FCF8D563}" type="slidenum">
              <a:rPr lang="es-CL" smtClean="0"/>
              <a:pPr>
                <a:defRPr/>
              </a:pPr>
              <a:t>16</a:t>
            </a:fld>
            <a:endParaRPr lang="es-CL"/>
          </a:p>
        </p:txBody>
      </p:sp>
      <p:sp>
        <p:nvSpPr>
          <p:cNvPr id="5" name="4 Rectángulo"/>
          <p:cNvSpPr/>
          <p:nvPr/>
        </p:nvSpPr>
        <p:spPr>
          <a:xfrm>
            <a:off x="1187624" y="2060848"/>
            <a:ext cx="62664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Lectura del micrómetro exterior de 0 a </a:t>
            </a:r>
            <a:r>
              <a:rPr lang="es-E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25mm.</a:t>
            </a:r>
            <a:endParaRPr lang="es-ES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1043608" y="2492896"/>
            <a:ext cx="7776864" cy="133882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En el tambor fijo del instrumento hay una escala que tiene dos graduaciones, una en su parte superior que es en  milímetros, y otra en su parte inferior graduada en medios 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milímetros.</a:t>
            </a:r>
            <a:endParaRPr lang="es-ES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" name="BLOGGER_PHOTO_ID_5368095722130679810" descr="Uso+Micr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4077072"/>
            <a:ext cx="4824536" cy="2520280"/>
          </a:xfrm>
          <a:prstGeom prst="rect">
            <a:avLst/>
          </a:prstGeom>
          <a:noFill/>
        </p:spPr>
      </p:pic>
      <p:sp>
        <p:nvSpPr>
          <p:cNvPr id="11" name="10 Elipse"/>
          <p:cNvSpPr/>
          <p:nvPr/>
        </p:nvSpPr>
        <p:spPr>
          <a:xfrm>
            <a:off x="4572000" y="4077072"/>
            <a:ext cx="720080" cy="43204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" name="11 Elipse"/>
          <p:cNvSpPr/>
          <p:nvPr/>
        </p:nvSpPr>
        <p:spPr>
          <a:xfrm>
            <a:off x="3851920" y="4365104"/>
            <a:ext cx="864096" cy="43204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12 Rectángulo"/>
          <p:cNvSpPr/>
          <p:nvPr/>
        </p:nvSpPr>
        <p:spPr>
          <a:xfrm>
            <a:off x="1115616" y="1372706"/>
            <a:ext cx="77768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ES" sz="20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MICRÓMETRO – </a:t>
            </a:r>
            <a:r>
              <a:rPr lang="es-ES" sz="20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Partes. </a:t>
            </a:r>
            <a:endParaRPr lang="es-CL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648136-31E3-4AD4-BEC1-9417FCF8D563}" type="slidenum">
              <a:rPr lang="es-CL" smtClean="0"/>
              <a:pPr>
                <a:defRPr/>
              </a:pPr>
              <a:t>17</a:t>
            </a:fld>
            <a:endParaRPr lang="es-CL"/>
          </a:p>
        </p:txBody>
      </p:sp>
      <p:sp>
        <p:nvSpPr>
          <p:cNvPr id="4" name="3 Rectángulo"/>
          <p:cNvSpPr/>
          <p:nvPr/>
        </p:nvSpPr>
        <p:spPr>
          <a:xfrm>
            <a:off x="1115616" y="2051263"/>
            <a:ext cx="777686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La lectura de la medición es una </a:t>
            </a:r>
            <a:r>
              <a:rPr lang="es-E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suma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de lo que indica la </a:t>
            </a:r>
            <a:r>
              <a:rPr lang="es-E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escala fija 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(superior e inferior) más la que indica la </a:t>
            </a:r>
            <a:r>
              <a:rPr lang="es-E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escala móvil.</a:t>
            </a:r>
          </a:p>
          <a:p>
            <a:pPr>
              <a:lnSpc>
                <a:spcPct val="150000"/>
              </a:lnSpc>
            </a:pPr>
            <a:r>
              <a:rPr lang="es-E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Cada división de la escala móvil, en este caso equivale a 0,01 mm*</a:t>
            </a:r>
          </a:p>
          <a:p>
            <a:pPr>
              <a:lnSpc>
                <a:spcPct val="150000"/>
              </a:lnSpc>
            </a:pPr>
            <a:endParaRPr lang="es-E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092379" y="4077072"/>
            <a:ext cx="37444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*Explicación:</a:t>
            </a:r>
          </a:p>
          <a:p>
            <a:pPr>
              <a:lnSpc>
                <a:spcPct val="150000"/>
              </a:lnSpc>
            </a:pPr>
            <a:r>
              <a:rPr lang="es-E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Al girar el tambor móvil  toda una vuelta se desplaza 0,5 mm. Este tambor móvil trae 50 divisiones por lo que cada línea equivale a 0,01 </a:t>
            </a:r>
            <a:r>
              <a:rPr lang="es-ES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mm.</a:t>
            </a:r>
            <a:endParaRPr lang="es-ES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" name="BLOGGER_PHOTO_ID_5368095722130679810" descr="Uso+Micr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4077072"/>
            <a:ext cx="3816424" cy="2249984"/>
          </a:xfrm>
          <a:prstGeom prst="rect">
            <a:avLst/>
          </a:prstGeom>
          <a:noFill/>
        </p:spPr>
      </p:pic>
      <p:sp>
        <p:nvSpPr>
          <p:cNvPr id="10" name="9 Rectángulo"/>
          <p:cNvSpPr/>
          <p:nvPr/>
        </p:nvSpPr>
        <p:spPr>
          <a:xfrm>
            <a:off x="1115616" y="1372706"/>
            <a:ext cx="777686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ES" sz="20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MICRÓMETRO – Lectura de </a:t>
            </a:r>
            <a:r>
              <a:rPr lang="es-ES" sz="20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medidas. </a:t>
            </a:r>
            <a:endParaRPr lang="es-ES" sz="2000" b="1" dirty="0" smtClea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spcAft>
                <a:spcPts val="0"/>
              </a:spcAft>
            </a:pPr>
            <a:r>
              <a:rPr lang="es-ES" sz="14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(micrómetro exterior 0 a 25 mm) </a:t>
            </a:r>
            <a:endParaRPr lang="es-CL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648136-31E3-4AD4-BEC1-9417FCF8D563}" type="slidenum">
              <a:rPr lang="es-CL" smtClean="0"/>
              <a:pPr>
                <a:defRPr/>
              </a:pPr>
              <a:t>18</a:t>
            </a:fld>
            <a:endParaRPr lang="es-CL"/>
          </a:p>
        </p:txBody>
      </p:sp>
      <p:pic>
        <p:nvPicPr>
          <p:cNvPr id="3074" name="Picture 2" descr="http://www.educacontic.es/sites/default/files/blog/27870/640px-MicroB_53.svg_.png"/>
          <p:cNvPicPr>
            <a:picLocks noChangeAspect="1" noChangeArrowheads="1"/>
          </p:cNvPicPr>
          <p:nvPr/>
        </p:nvPicPr>
        <p:blipFill>
          <a:blip r:embed="rId2" cstate="print"/>
          <a:srcRect r="12917"/>
          <a:stretch>
            <a:fillRect/>
          </a:stretch>
        </p:blipFill>
        <p:spPr bwMode="auto">
          <a:xfrm>
            <a:off x="1979712" y="2963004"/>
            <a:ext cx="6948264" cy="3894996"/>
          </a:xfrm>
          <a:prstGeom prst="rect">
            <a:avLst/>
          </a:prstGeom>
          <a:noFill/>
        </p:spPr>
      </p:pic>
      <p:sp>
        <p:nvSpPr>
          <p:cNvPr id="8" name="7 Rectángulo"/>
          <p:cNvSpPr/>
          <p:nvPr/>
        </p:nvSpPr>
        <p:spPr>
          <a:xfrm>
            <a:off x="1187624" y="2060848"/>
            <a:ext cx="75608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CL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Ejemplo:</a:t>
            </a:r>
          </a:p>
          <a:p>
            <a:pPr>
              <a:lnSpc>
                <a:spcPct val="150000"/>
              </a:lnSpc>
            </a:pPr>
            <a:r>
              <a:rPr lang="es-CL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Escala fija + escala móvil    9,5   +  0,11* = </a:t>
            </a:r>
            <a:r>
              <a:rPr lang="es-CL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9,61 mm</a:t>
            </a:r>
            <a:r>
              <a:rPr lang="es-CL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es-CL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 flipV="1">
            <a:off x="3779912" y="3068960"/>
            <a:ext cx="432048" cy="22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9 Rectángulo"/>
          <p:cNvSpPr/>
          <p:nvPr/>
        </p:nvSpPr>
        <p:spPr>
          <a:xfrm>
            <a:off x="1115616" y="1372706"/>
            <a:ext cx="777686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ES" sz="20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MICRÓMETRO – Lectura de </a:t>
            </a:r>
            <a:r>
              <a:rPr lang="es-ES" sz="20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medidas. </a:t>
            </a:r>
            <a:endParaRPr lang="es-ES" sz="2000" b="1" dirty="0" smtClea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spcAft>
                <a:spcPts val="0"/>
              </a:spcAft>
            </a:pPr>
            <a:r>
              <a:rPr lang="es-ES" sz="14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(micrómetro exterior 0 a 25 mm) </a:t>
            </a:r>
            <a:endParaRPr lang="es-CL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5940152" y="5157192"/>
            <a:ext cx="248478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s-CL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Escala móvil</a:t>
            </a:r>
            <a:r>
              <a:rPr lang="es-CL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: </a:t>
            </a:r>
            <a:endParaRPr lang="es-CL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s-CL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11 implica  0,11mm </a:t>
            </a:r>
            <a:endParaRPr lang="es-CL" sz="1400" dirty="0"/>
          </a:p>
        </p:txBody>
      </p:sp>
      <p:cxnSp>
        <p:nvCxnSpPr>
          <p:cNvPr id="12" name="11 Conector recto de flecha"/>
          <p:cNvCxnSpPr/>
          <p:nvPr/>
        </p:nvCxnSpPr>
        <p:spPr>
          <a:xfrm>
            <a:off x="4788024" y="2924944"/>
            <a:ext cx="792088" cy="7920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 de flecha"/>
          <p:cNvCxnSpPr/>
          <p:nvPr/>
        </p:nvCxnSpPr>
        <p:spPr>
          <a:xfrm>
            <a:off x="5724128" y="2996952"/>
            <a:ext cx="288032" cy="86409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648136-31E3-4AD4-BEC1-9417FCF8D563}" type="slidenum">
              <a:rPr lang="es-CL" smtClean="0"/>
              <a:pPr>
                <a:defRPr/>
              </a:pPr>
              <a:t>19</a:t>
            </a:fld>
            <a:endParaRPr lang="es-CL"/>
          </a:p>
        </p:txBody>
      </p:sp>
      <p:pic>
        <p:nvPicPr>
          <p:cNvPr id="35842" name="Picture 2" descr="http://upload.wikimedia.org/wikipedia/commons/thumb/4/4e/Micr%C3%B3metro_D5_0237.svg/1280px-Micr%C3%B3metro_D5_0237.svg.png"/>
          <p:cNvPicPr>
            <a:picLocks noChangeAspect="1" noChangeArrowheads="1"/>
          </p:cNvPicPr>
          <p:nvPr/>
        </p:nvPicPr>
        <p:blipFill>
          <a:blip r:embed="rId2" cstate="print"/>
          <a:srcRect r="16198"/>
          <a:stretch>
            <a:fillRect/>
          </a:stretch>
        </p:blipFill>
        <p:spPr bwMode="auto">
          <a:xfrm>
            <a:off x="2123728" y="3212976"/>
            <a:ext cx="6408712" cy="3655690"/>
          </a:xfrm>
          <a:prstGeom prst="rect">
            <a:avLst/>
          </a:prstGeom>
          <a:noFill/>
        </p:spPr>
      </p:pic>
      <p:sp>
        <p:nvSpPr>
          <p:cNvPr id="6" name="5 Rectángulo"/>
          <p:cNvSpPr/>
          <p:nvPr/>
        </p:nvSpPr>
        <p:spPr>
          <a:xfrm>
            <a:off x="899592" y="1988591"/>
            <a:ext cx="4392488" cy="50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s-ES" sz="2000" b="1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Ejercicio N° 1</a:t>
            </a:r>
            <a:endParaRPr lang="es-CL" sz="20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3491880" y="3212976"/>
            <a:ext cx="504056" cy="27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1 Elipse"/>
          <p:cNvSpPr>
            <a:spLocks noChangeArrowheads="1"/>
          </p:cNvSpPr>
          <p:nvPr/>
        </p:nvSpPr>
        <p:spPr bwMode="auto">
          <a:xfrm>
            <a:off x="7812088" y="188913"/>
            <a:ext cx="684212" cy="719137"/>
          </a:xfrm>
          <a:prstGeom prst="ellipse">
            <a:avLst/>
          </a:prstGeom>
          <a:solidFill>
            <a:srgbClr val="E36C0A"/>
          </a:solidFill>
          <a:ln w="76200">
            <a:solidFill>
              <a:srgbClr val="974706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es-CL" altLang="es-CL" sz="2900" dirty="0">
                <a:solidFill>
                  <a:srgbClr val="FFFFFF"/>
                </a:solidFill>
                <a:latin typeface="Calibri" pitchFamily="34" charset="0"/>
              </a:rPr>
              <a:t>?</a:t>
            </a:r>
            <a:endParaRPr lang="es-CL" altLang="es-CL" dirty="0"/>
          </a:p>
        </p:txBody>
      </p:sp>
      <p:sp>
        <p:nvSpPr>
          <p:cNvPr id="10" name="9 Rectángulo"/>
          <p:cNvSpPr/>
          <p:nvPr/>
        </p:nvSpPr>
        <p:spPr>
          <a:xfrm>
            <a:off x="827584" y="2433662"/>
            <a:ext cx="75608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CL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Escala fija(superior e inferior) + escala móvil </a:t>
            </a:r>
          </a:p>
          <a:p>
            <a:pPr>
              <a:lnSpc>
                <a:spcPct val="150000"/>
              </a:lnSpc>
            </a:pPr>
            <a:r>
              <a:rPr lang="es-CL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        		       2 + 0, 37 = </a:t>
            </a:r>
            <a:r>
              <a:rPr lang="es-CL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2,37 mm</a:t>
            </a:r>
            <a:r>
              <a:rPr lang="es-CL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es-CL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5508104" y="5229200"/>
            <a:ext cx="345638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CL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CL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Escala móvil</a:t>
            </a:r>
            <a:r>
              <a:rPr lang="es-CL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: </a:t>
            </a:r>
            <a:r>
              <a:rPr lang="es-CL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37 implica  0,37mm </a:t>
            </a:r>
            <a:endParaRPr lang="es-CL" sz="1400" dirty="0"/>
          </a:p>
        </p:txBody>
      </p:sp>
      <p:sp>
        <p:nvSpPr>
          <p:cNvPr id="12" name="11 Rectángulo"/>
          <p:cNvSpPr/>
          <p:nvPr/>
        </p:nvSpPr>
        <p:spPr>
          <a:xfrm>
            <a:off x="1115616" y="1372706"/>
            <a:ext cx="777686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ES" sz="20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MICRÓMETRO – Lectura de </a:t>
            </a:r>
            <a:r>
              <a:rPr lang="es-ES" sz="20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medidas. </a:t>
            </a:r>
            <a:endParaRPr lang="es-ES" sz="2000" b="1" dirty="0" smtClea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spcAft>
                <a:spcPts val="0"/>
              </a:spcAft>
            </a:pPr>
            <a:r>
              <a:rPr lang="es-ES" sz="14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(micrómetro exterior 0 a 25 mm) </a:t>
            </a:r>
            <a:endParaRPr lang="es-CL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-17463" y="0"/>
            <a:ext cx="755651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srgbClr val="F7BB43"/>
              </a:solidFill>
            </a:endParaRPr>
          </a:p>
        </p:txBody>
      </p:sp>
      <p:sp>
        <p:nvSpPr>
          <p:cNvPr id="18" name="17 Rectángulo redondeado"/>
          <p:cNvSpPr/>
          <p:nvPr/>
        </p:nvSpPr>
        <p:spPr>
          <a:xfrm>
            <a:off x="-23813" y="1166813"/>
            <a:ext cx="8820151" cy="71437"/>
          </a:xfrm>
          <a:prstGeom prst="roundRect">
            <a:avLst/>
          </a:prstGeom>
          <a:solidFill>
            <a:schemeClr val="tx1">
              <a:lumMod val="95000"/>
              <a:lumOff val="5000"/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2053" name="AutoShape 2" descr="data:image/jpeg;base64,/9j/4AAQSkZJRgABAQAAAQABAAD/2wCEAAkGBhQSEBUUExQVFRUWFx8XGRgYGCAXHxkcGBoeGBseGBobHCYeGhkjGRgWIC8gIykpLCwtHB4xNTAqNyYrLCkBCQoKDgwOGg8PGiolHyUsLCw1MjQtLS0sLywqKiwsLC01KSwuLCwsKSksLCwpLCwsLCwsLCwsLCwsLCwsLCwpLP/AABEIANgA6QMBIgACEQEDEQH/xAAcAAEAAgMBAQEAAAAAAAAAAAAABQYDBAcCCAH/xABDEAACAQIEBAQDBQQIBQUBAAABAhEAAwQSITEFBkFREyJhcQcygRRCUpGhI2KxwRUzQ3JzgpLwg5Oz0fE0U6PS4hf/xAAaAQEAAwEBAQAAAAAAAAAAAAAAAQIEAwUG/8QALxEAAgIBBAEBBQkAAwAAAAAAAAECEQMEEiExQVEFE3GB8CIyYZGhscHR8RSy4f/aAAwDAQACEQMRAD8A7jSlKAUpSgFKUoBSlKAUpX4TQH7SgNKAUpXi9cyqSegmobpWwe6VWsBzaXDZlA8xVTm0aNNgCZ/dAJ/jW353BdiNBIDT/wBNWgf5mY+21ZY6vHOO6J0eKSdMmqVW+ElrviDKgNt8pjOkz5hBDfhI9q28Wr20LGRHa8zegADLqSYAFTDUb4b64+vwDhTomaVF8Jx7EhLgbOV8QfKYUmFDFT830Ew0TBNSlaIy3KyjVClKVYgUpSgFKUoBSlKAUpSgFKUoBSlKAUpSgFK1eJ44WbTOSun4jAJ7TFRmD5ttHCpiLzJaD/KA+edY8ugLE9gKpvW7b5JriydrmXxxW59nsFCQquxcKSDqAFOnQEke5FSvGOdbhWUy4W1/7l4Tcb/Dtfzafaq1gMSMYWS1bxGIzMM91iDMTvJCoNtBXHUZJRhcFb44+ZeEU3y6J34OYXELhLj3y2S64a0GMmIgkSTCkxA9CetdAqP4BgDZw1u2QAVEQNf9mpCu0G3FNqikuxVX5wvxbfNcAUgIEMjV9ATlMnzHYgjQ1PYriSWzDEkxMKCxiYmBrvVE4vx6ze4jYLMVsJ+1LFDBayWVQTGgzknWNqxavLGUfdqXN/kdsUWnuox8N5Es4m0tu8XBSWDIY1nzTI9dPrUlxPkrB28NNpblttFDeLcRt9ZGeJgHpWDG8yph1LW3toHLhDcYpPooiRqRvEdqrPAeIxMRc8xJL3FQSphvD0jKXPzTLRJrzcOaGPT7atq+fmzRKMpTu+DofL19LVhRJLOMzDMpIIVV1JbXRR3nWsl639oILaIHyqk9gZZo6zoI6f3tNTlvib3L9ywyqbdu2jAwZltSCT5T3EVs37VpVJNtWPjkKoUSxJMAT/HoJPStWOTngh6NftRykqm/UlOG4QImkkt5mY7kx19hAA6ACtutLhGFyW9ycxzegnoo6AAfUyetbtepi+4vgZpdilKV0IFKUoBSlKAUpSgFKUoBSlKAUJpXO/ifi7r3bOHS+LNtlZrhzGTGwyqCxA3OoGoEyRToF1scew73TZS9ba6oJKBgSI309KiOPc92bAISLr7CD5Z9W6n0UE+1ch4RyqLT+NdueGNSuZYJB/DbkmfUn86siWS6q2BA1lWv3o2B3VplY2yhfyrhkzwgrbOkcbZvYniGMv2y93Ig82ZnVfkIPkt2mmNO7AtGvSq5b44i/wDpky5QAcRdE5RIXTSEUSNFGg6VvvhkskZrpxd52CKp0RWY75SSx21O1RXEOJW7cC9ZLQmZ1yr5STlXMG20A0Gu9edLXbpLYrs7rDS5L9wT4YWyRexl44pzrAJFv+OZ/qQPSrzh8MttQqKqqNlUAAewGlc9+DnMni2HwzfNaMpt8kgEaDWGkydTmro1euq8GVilKE1JBSPivjXsYRL1v5hdVWIE+Vg07EHUgDQ1znilvE/sQckgXDcDZSAVukZtdJOZfMu8z3jtXEjhr9trV17bKwgjOAR6ggyCO9U0rh+GqExF0M6FvCJ8zZCfLCj5fLlUnQGO0AebrIQhHeo22/1p0aMTbdWR+G4JdxWETxFy3JYhrk+QMMobLu5iCBIE+mhksHwjCYG3ld1grlm6wMrIaAD0zAH3qu8U+INy5K2VNofi0Zj/ACX9arN6+SxZmLud2Yz/AB3rxseCTTi3S7pc/wCfXBqc12dUtc14dTCYi2s6/NE6QDr6AV7t8bsls63rRbvnU7mTGukkCY3gdq5DcuHrr/v3rLwvgtzFXVtWlDO3fZR1LdgK7f8ACXCjllfpyU96/MUd54FjTcVhIIWII9alKhOU+VbeBs5E8ztBuOd2b26KNgKm697TwljxqMnbRjm1KTaFKx3cQqxmYCdBJiTvA7n2qLw/Ndh8S2HUsXQhWMeUMRmyzMzG+mldyhMUpUff4tlxCWcjnOCQ4jKIkmdZG1VlJR7JSskKUqNx/MmGsf1t+0h7FxP+mZqxBJVE8y8y2sDZ8a9my5gvlEmT2HXY1HXPiHhtrS3r39y00f6nyiqrz7jXx+EKmy1rIwZMzAkttqFmBlLaT27VxzZo4obpPjgvCLk6ReeW+a8PjkZrDE5CAwIKlSRIkH+I7Gpiqr8O+UUwOFEFmuXgr3CY3y6KsfdEn11NWquq5RRilKVIFc75o5Ov+PdxFhUAgsCXZyIWTkSNCSDoDXRKVWUdyolOjjvAOTMXiRnu2ws/2l7Nt+7a0Lf5oHvWmeY8OlzFWXa/dS0AFcZUE7NGXRBmEKNdz2rtjjQ18+cxW7LY64qEixaaPKJz3o1JjYKZJYmNI0zTWTPihKOxrjv8jrCTu0ZV4rcFu54FkWiV8jli1w/il310B2ECe9aDYiyLBQk+Ic2ZrmhuMd4Y7+WYB9K3L3MltrY1/ZbBjvBaDpvq01V8aDexVu0TANwJttnYKdBuRP1ivPwY3llVUjROW1epu8H4zdwha5autbnQsOqyDroeqivpXh2K8WzbuDXOitO/zAH+dfMwwDNFkKS7sUQbZmLZVAJ/f01r6L5S4OcLgbFhjLW7YVoMidzHpJNe4YiXrFifkb2rLSoktyaCdM47d4fiGwzIt6dCpi6pBJM7kgxoTOp26GrBzLwxMTxrCWiQvh4Z7jNlRiZORQQ4ZWAJJgjqYqwc0oqocrJbuOCAxUb6ebXqBInfWuL/AGUXMfd/bXSVuHK6mHLZuhYkiCu/YTWOGZKcoSfSOjjwmvJa+ZOWRh7x8EoGtk3S2UKSqgFQcoCglidgBp6Go/h/LuMxtq9iVuSCSHDswzFBMqCCCADA1HWtzmDjL3VSyzy5yqzuQoIGgJYwIJ1J061dcFzFh8HhraPbdLYAXNKOGJEySrmSxk/WvOwOOfJJydLk0zuEVXZXOQeR7WJwxu4lSTnKplOXygCSSsEnNmGvapzEca4dwe4bWVkZ1DmAXJElRqWncHTasvCfiZw9ybaObeU5QptlRPULlBBOo0Heud884nD4vFG8Dc0IUxeXI6Id10JU5RMe9exjxwhFV36mSUnJlqx/xtsKD4Vi4/8AeYJ/DMajeHfEjH8QZkw1gqF+YoJidszNopMHWq7w/k64ym6lqzlM5FfXSdDLky35bzA0rY4Fw98KGe8i5XZVZiRlO86Kd5gTHWqy1EYq+/5JWNsnzy+2bxMXiEsNtJvZrh9JDEa7aEfXrCWMdawuNtXbQLhLkvLFjqoBA88FjLkz1I7VFY7iOHv3WUWRaCynklWLSdWIPYaCe89K8thzh7TlmLglbqsRBI1BmNNCBVIahSmoyTTa+uSXBqNpl0ufEt8Qzi0jCT5RngqAAIyrEmZJJJGtaeN5yxFlEW5cdGPmXw0UkgiAASpXMASDGsnWoPgOIuw62cALiSqm5bVidNczEq41zAnYdhUvgOB/aWQgW0YubYSQbhIcS5VUXKqhSZMaT3rjmz5Iz27OPW1yXjCLV2eMNaxuOUMLGJvgk63cQUt6GNFWFP8A5qZ4f8Pcb0+x4UfuJnb8zoa6Vg8Ktq2qIIVQFHsKzV6CTrk4N+hRbPwwzf1+MxFz0SLQ/JZqY4byDg7Hy22PfNcYz01EwfqKsVKOEZcNBNro8WbIRQqiFUQB2Ar3SlWIFKUoBSlKA0uN4oW8Nec7LbY7xsp61838ORWwwVrjTeLMRGxUlQwM7EFgZ7CvoLnXh5v8PxFpQCz2yFB08266+4FcZt8s3rKLadpKToIIUsczAHrr1rzddqY4uL5/00YcbkV5eHjP53IVlFv5VHl+6AJ0On561auB8FOF41bNxVKYdrSXCWJytiEYW2JPUHKOw033qV5Z5EvYi4rP5LSkMWKg5oPyrI69+n6VKYvk7EWcPxi+xLNeueLZUeZosObqNp1OgC7jLV9HKU47miMqSdIpN3g1w8YXDpAKYuFkx5Q/iz/pQn619C1X8Dy9Yu37WPKEX2tg7mAWQCcpA82U5Z/SrBW84ClKUBUOe8IbhtwYyhiYGYx6KN9a4/exxsXsQ66hbwEQBplPeSDBYb9K6F8RebbXjGyjsHtqAzoYyl83lPeMqk+setULivLdw3vKCUuqug6kLpHsDrPqa8S1DVT3uk/4o2VeNUb3BVts4a+wzNLsrSAltfvGRHmYFQCRoPWs3MH2G7ZzWEy6kC4BAJCmBB6Tp7V65b+HRx1vMSgNp/CuWyzWmGQg5XhGG0bjqdorU5x5SXBXsrXQs2XvquaQDb8qoGIUnMxiAumtdJ6KU5rInRVZUltZAcHJe3esyi/2illG8ZWGaJAZdNTEE961ReXD31EK+UENCwIO4gj5td/QdquzcgX2wWHx2BE3Hth3t/ekrBNvNofNLR66TAqX+GnwrKh7/ELQJdSi2XAYgEgl2/C2kCNRrXoLG9zbfD8HFyVFXs82X7ZkEXEywkj7sz0G+kH2rR4Zgb/FcSuHViLebMx3Cz8xidYWYHsPvTUtjPhLxAXGt2lmyzEqzOoAWTlz6zmiJAB1mJrp/wAPuRBw6zDMLl5vmYCABM5V6xO5Op02AAFYaeMX18PwDyNlB5v5HsYNsLZQs3iByzudSVjLtGgJn85rI3CRcscOu3HZvtLJbZTAACsqjLpvA1J37VZfi/gn8GziEE+C5DH8KuBqf3ZUAn96q7yXiWx1/AWEB8LAJnuP0LzKidpkJA6w56V3cE6vwUtlg4By3h14ji8Nct+IqhL1sXCWEN82hMEyVEkTpV8wuAt2hFu2iD91Qv8AAVU+F3fF49imXVbOGSyxH4mYPE94Bq502ruhbFKUqxApSlAKUpQClKUApSlAa3EPkPuK5dzOXS5euKRCo5j1CkiZPeP1rpPFeIW1K2y6h2BYLOpC7mOwka+tUji9nMzqBmLEgLvJOgGums18v7Yybc0PPg9DSr7DKDypxjHXi6/b8QoRJGVw4HSDmMD6VIYX4iYnDteTEYu+WFv9lCW/nIDDPKnywa6LwLlzAYmyH+yWFfZwqBNf8saHetDnHlPhuFwtzEPhLbMsKoJbVmIVR82u+3p0r6GDWSClF8MxP7Lpo5w3xd4kgn7RbYf4S/yUVmwfxs4gWALWCJ62j/JhU1wnlnCcS4beaxhrOGxNswxIdgBGaVBfQldAdYIrV5C+HdpuJYi1eIuJhhlIggOWJAIIIIAyk/Wr067ItE0/xMxj37iYb7NdtooYPct3LUiBOnidDI+lZOE/EvH3cSLTYfDm2pm5eTxMirGYnMdJjYdatNvkjB2ryLbsKgZXzZSwzRliTMnc1UPiJxCzg7Jw2GGQOc7+YnoF6k7hAPZf3q4Z5yxw4fL4XxLwSk/wOf8AED9ou4jEvIDXGyCSPMxzT9ARP0FSHJ2Ov3rqWzdfIkQOyg6xpOugk6AE9xUTg8HcxBSys6yzEfdES594AHvFXzGcGa19nvYa0M9oBTbmC6EDyzsWH++leXqM0Yz93k53dei44/M0Qi2rXgt3Dj4PH79pflxGFS+R+/bbwp+q1j+IHwxXiV21dF42mUeG3lzApJbyiRDAk67a+lbHKfDMRdxl7H4q34LPbWzZsyGKW1OYlyNJZo/XbSrjXvIxGvw/BLZs27SfLbRUHsoAH8K2KUqQKUpQH4ygiDqDVCs8scRwWezw98N9nuOzp4obNZzbgQIcA7TPrV+pQEJynywuCsFMxuXHY3Lt1t7jtuT2HQD+ZNTdKUApSlAKUpQClKUApSlAK83GgExMCY716pQHPPsbrw37Xo+LxIW87MYABEqkn5bVtWgAdfU1AcA4o93HWUzEk3VJE6+WWPl7Qs1Lc8cNv4eMpLYZmJygH9mWYtl3Plk6dOmmlanLPDmRvGHlMEIYkiRBI100kfU14Wuy4seVTyI+g0sIrSypq/rguGMt/ZMT4yj9ldMOB0Y6z9d/fN3FeubXNy34JgWbqFXudVzAwUJkAiJmNN5EVTUxt24uS5cnLsGnQiRoM0AiTW9cutdt+G5VlAykEkCJB0IOxgGvOye1Ix3Rx2lL9H5+T7+PxPPlpZSS55JPgtlcHYWyhm3d3GrEFrcErG+ozGe7Edqjvhs2biPEmPUofzNw1lt2SMsBPLtDEEdNwJpgQcI169aRQ1zzXIctmyyRAKwPmO0VfR+2I4k4ZW36df2c3o5+qLPzDxJbGW4xAyo/XX7uw69vciuHcy3WuDx7phrrZgJiEG30JgD0AqT4txu5xDHF3kWba+HBgeVYa5sYzM+VfyqG4xhmvX1GZCimG8w+Y65YmYAgdoBrbl1O/On0kr+vxJhjqD9Ta5P8W3av4soSghAToGZySQD1CqsmrXw/mg3DbLKoLFdm7kDtU9zbgXvcFwyWhNwiwQo66ANHspY/SqG/ArmHUC4WE766exjTpU6zFhlOLn6G/QQWSDXmzvdKiOVL918JaN4EPl67kD5SexIipevci7Vnizjtk4+gpSlSVFKUoBSlKAUpSgFKUoBSlKAUpSgFKUoBSlKArPxJvFOF32BIIC6j/EWqByfzA1y0HYaFih7SsSV/1DSrz8VGjhOI/wAn/UWua8pI/wDQ7vbykpiC5B6gZQR6TXke1MMcmOq5tI1aabjItfGcGMpuoCSBJC65h3A6mKreF5uw/iBM5kkKQVPXbXbSf41McD44ZFu6RJAMjaWAYdBAIP51p818JFpHvWyAAJy5VgGRtK7GvlY44Qm8OZO+lz/4z0XJtbo9G1j+KW8OQLrFZ2JViD7EAifSq5xPnoksuGUNl+8wOsdY6INdT/5x8Q4q+Jt2QCVS4FzqSDoDpl6yddeke06eN5ae1bLJcUWzICkEMJ1g6a6iK36TR6eDj777z8eP2OGTJN3t6IXieKzsltCWW2vnYaZ2Y5nPtJIH51N8j4BcXjkBgWLE37zb5iSPL65mKJHUKar2Ctr4bbl82UA7MTEnuQvXpqO9dF+HvLZw1k3LnzXDOX0G0+us+k16uo1OPSY3J810vV+pwhB5GX3HcVYgmdT8q9EHr3b/AGNtY2xicLbdTjLttJ86JcMZ4Pza/dB/M/rqXbj3HyWxmbOivrEZ+kgaeUEnsI7iq78XcKt3HIviFfDthcrLKgGGGQqc0mdQewisuhw5NXk/5Wo6XS8fEvlmsS2QOojnHBRP2qxBE/1i7fnROcMEVzDFWI/xFn8pn9K+e15duZWbzgDYFDJ6CPP+pIqV5dsCzJcXBMeYWg/tBNyRv0Ir6RSMNHaMTzvhUttcDllTcqp/IFoBJkbHqKkeEcYt4lM9uY9RG+tcfu2LeIDKbl5dNMyG2vvrfuFmBgxpW3ydz9bwOHewbV0vnLLMNKkKNYyxEGAAdeoopEUddxeLS0he4wVRuTsPevVi+rqGUypEgjqK5/8A/wBGW9Nt7GZCpaAN41ykExmImAOoia3sH8RbSKqNYxAgACFBkKI2zaVVTe6vBNcF2pVTX4jWT/YYr/lf/qsifEKwf7LE/wDKP/eullSa4vxuzhUz33FtJjMdp3r94TxqziUz2Li3FBg5TMHeCOhjvXOPidjVx+EUWluKbT54dCuaRlgfnM+nrUz8JOVXwmFa5caXxGV8v4VUHLJO7HMSfpXGGWMpuKfXj8i7i0k6L3SlK7lBSlKAUpSgFKVB80cb+zoDr3MRO4UAT+8wJ9FaqZJqEdzJSt0TlKovBebMTiL4KpmteGjEAquXxFzDMTq3UaenrWTjnHcdas3bgTDW1RSZa67nbfKLYE+k1nergjosUiQ+IeD8bh11M2XNl8wGbZgdBIk6d65raQ4PBrhrc3M19GLsyJq5BVQA7SDlHmmKicNzrf8ADa0bi3rVrDlsrp+zkFVGUwrkZWPXrWjxTmC4mIKpkVXs2iwCKZBtKYkgtlGYwJ61iyylmyV0u/mv9O0UoKz3zLinw7Wri7AvZYA7hDmTbqUcEe3arhwDja4m1lYhpXr95diCO/QiqrxS14/D2yiSqqw662WNl/8A42Q1XuXeIPZcKCcpO4E5SOoHX1FcfaGgjnx7o8SROHM4un0SlrGAY5QBCC5CgaQCfbtGv8akOMozX7oMm0oy28rBhuCSY9NBp3qDsXYxLS2VwYU9Mwb8ulXTD8LxZUsUESZJIXbXtEDvVNVBwcZKuq5dcl8btNMqd4C01q8tuEQy2oAILZQANdSNSda7NwbA/aCCDFqASw2jcBfUj8t/fkXMnDb6hPEKQWhQuUs2bymAup7a1auCcdfC4c4O39qvKQdMiJlzDVVYlio1+lUy4MWTZPO+r4Xn5hSkrUC+8s2Q1zxAIUlrvsHOW2PpbVfzr1zLw7hnnxGLWyxA1LNJOXQBVnU6AQBXGMZib17FWrd4EgMUNssRlDDLuDoyqBlYbH00rR5hwNyzdZrigB28kwSFG2X8IVYWBppXtQzQtQVW1a+BkcH2dSxHLvDcZhmOHw/hMCQGINvUDbrI17VGWeHWUItvw+wVTKDcV2csTA1T7pMzuetQ/DeZbyW1OYXEnNlgAzsfMPedutZuJc13kw73SoQX2y2kMk+QAM0iNJge5I6GsPvMzlKKq7r5evxO22NJ+P5NrjVzDZhaw2GtpcMguAXK9IVQ2rkmIOg9dqquOwZUDxVaUOsjKSBpMdxIkVN8E5SuX8Be4j/VtmJFpJAK22IukzqD8xAG2X1qwXuHfbuFDFM8XbIZbkgHxPDJSSejFIJPUmtUcGSFJSbXTvv42c3OL8ERwTinDWVoWzauqAFYuykkgz/WOymNK/eIYA3mV0OwysbcbKRGYqzKNC2uh06zUt8LsBZvYd7SXrlm5bY51Tw4cHZvNbJIjQiTHpIq8cP5Ot2VKK75GcOy+UBiIicqjTyroI2rPk0+e/szf6F45IeURvBfh5Y8BPGFw3CJY+K6xOoEBo0ECt4cgYUbC6P+M/8A9qsdK9SMaSRnbsg7XJ1hRH7QiZguW/jrUrgsILVtUWcqiBJkxWelVjihGTmkrfklybVNilKV0KilKUApSlAKonNN/wAXFC04AVVZwMx8wQFWkRA1uKd/u1e653zDcZeI3FJAVrBZJj5iRIBO2imdhJWeleZ7Tb9w6+uDRp/vkVwHFPhrd0qVEFFJIzQPFvaadQIr3xrjD37F1PEzr4TsQEyxlGmv1NbXKKKpv5SGUtIIM6F7h19ZJn1qZxOIS7bdAytpBAYGOmoG3WvCn7QhCEsbjz6mxYW2pWcM5b8UXsQbIY3PAfKEXOZzpssGazcets2NfOTnFq0GBEGTZQtPYzOlamK5Zxqu+SxiBqRIBAInuNwdP0qOwd9lFy5mJMDU6ntBn0/lX0GOMZz3xafH9f0YpNpU/UvHLDKysknVoM6R4yeGYjoHCGe5qm/0XdV8zmQrRIadR2qV5VxzNfKkznQgQIg/Os6b5kFS3HLMlgi6uwcf8SCI7nMWHpGtaPurk59lUtZg0wII6/Xv6CZ9Ku+EtXmtKVtFwtsAtceCVMGLS/dUwYMT1OsVW8JgD4tsOAEa4ULOSqyNG8w23B96t3NDrawtu2oLx5Fk7BVyydddQD9PevM1mfdOGOFW334NOKFJtkDy5D4v9oQuUMRB+UmTCjrAJge1WDAc727aAWbYUuM7SwPhICAC7DTOQNjrPrVL4YCGYiTlMgAwSw2g9KsfA+RfteKu2GK2LiqlwozMVuBlDBlyNBgMDp6+td8+mx6h7H2jnDJKHJq4pvteNHhsA+gUsQsmMyjeASCoE6TpPWo/jWFxN/EJZFu8zgwqshUsdzAYTHp0FY+MW0sXrtj+0tYoWiRPntpIkkkx5lUxPUdq+jOD8t2LBD20OcrGZ3a4VXfKpdiVX0EbVqw4I44peUqOc5uTbOJYIjAYl7d+2txcrQrkkC4IVhK9AynpqpU/emofj3FrmPviLYy21CJbtrlUCTlVR6se86n0ruXNnw+sY45m8rnc6kEgRJAZTMACQdomYEeOUPh3ZwQBMXbgMhsuUL7AknN0zEk+1d9vN0UslOV+BDDYCzhmAOS2FfqCx1f6Fi1cuFrG58VwrC2wV8UFrjELkRohtTMMqpMA+m9dpqu8wco+NeTEWLpw+JQZfEVcwZfwupIzD/esCLEFawPBlwPFcBYtGScK63T1YLmbMfdyfyA6V0eq3y3yd9nuviL15sTibgym6wyhV/CignKJA6/lVkqQKUpQClKUApSlAKUpQClKUArnHPJVOJ2bmhzWjbj1DT9Pmt10euM8148riLruWIt3JUZZKxcBcREw6KB2BVTsSRi1sHkxbF5O2F1KyNw99wt9rF427WjqFVDJZfGAllMZfEC6djULyngfCvg27zoX8jlABIJB3IJiRvE+tbj4kjBaDKX80dsxkD6LA+lR/Cr37SywzQWU6jWQ+U+neuUMEY4pJpdfsvPqXlN7kXC5cQHEsrW5IVMysQRILHNMQZmI3iqTj+C2FtkpmIaAfNM+g7a1bcbctMmL1MKAxV7cQwQ5dQxmT7AetU3g+LUoiMkyxg5iI1Oum+01m9jwqEn8P+qOmrql8yR5bwtpLiowDNMq2oyt6RBI/vT0qyXcEhIYqJUFQdZAbcDWqcb2W4YmbbjUkddtelS2K5oC6spA3+Vv9xXt7YtVJGK34JK/YQ2fBKjw5kDsZmQx1BknWetVbi3AspLB5QKTDkzp0B2I23qaw3FPEXMo0O0gifzrHfxA1zFNAZWZJB8uwmR5tv8AsahYsaX2UkN0vLIXg/Kt6/aF221rUnysxnTTaI/Wpbi9nH2TYxFzwrRsKLS3VuZGIBJAMmGaCw9t5qM4Uy4VnNu6wB+7Gg9djrWxxvjv2qzaS8zZSxZYGUzGWW0iIP61VQ5sncSOM4faxOK+1NoXYXGVQArNoZ269e5nvV+T4g3v3f8ATXKcBdFkQLkjsR/2J19qmF4sV0yho3ynNHuBrXZUU5Oscuc6G9dFu5AzfKRpr2PvVur59wvMf7VVQQ+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+VYtLg9zL7Kaj+PP1wjvknvjz2RY4eMztJljtoOp962DiLrESR5QFHl2+tauN4kLajQMTr2FaL8yuF0tpJO5JP6T/OvSuJlpkpdtOx1Zj/AL/hX6yBBoAO/T+FQb8bvMPmC+ygfrvUdY4lcz5ixY/vGR+VRvRNF5FzCq+HPjoyuGN5WWAkaAST5gQZiDtWVsfgDiLYXwLdkKwuCdGJjISOsQ220/Wug8r/AA6w9zhaJiLKeLeTNcuBV8QFznADEEqQCB9K578UPhVa4fhkv4d7rg3Mj5ypyhgSpGVR1Ea9xVVaJdM9hcFevHJct2La2iYRc2a4NRoD1GkjT26whsA6xrG8enSqzgcQymVgaRWRcXcQjK51PeahOmS+iwGy0QTI7ETVn5V+IF/B2hYyq1sMSMvlYZjJgtmWPTLVZ5Qs3sZjLWHlYcnM2X5VUFmOkdB1rqL/AAZUgRiTm6k2xH0GeR+ZrpaZSmc8t4oPjGuagXMSjwYJGa6G1IABOu8V9GVx3iXw28DE4ZBiJ8VgSfDiClxAMvn/AHp17V16xbKqAWLECCxgE+pygCfYCoJMlKUoBSlKAUpSgFKUoBSlKAUpSgFfjCv2lAaWIwjHZoqmcZ+GKXmVkSxbIYMT4IYtBmDqBlPURr3roFKAr5wd5VABGgjQQNOw6D0qn8wYjNilw7sDcdRAPaH0PSTI03M108ioy7y1hmYs1i0SdyUUn9RQHEeIfDi5mMOQvQFc0ekyKwXfhwxA/aNmG/k0P0mR+Zrv/wDR6xECK/DwxO1RRNnDeF8h+G2a4Tcj7pWB9RJmp7h/BsLaYMMLbzAyDkB1+uldSPCU7V5/oa3+EUogr1jmsgRlNeeLcRt4uw9i8hNu4IPQjqCD0IIBB7irJ/Q1v8Ip/RFv8IqQcct/B60W8uLcL2NoE/nnA/Stq/8ABiwWBt4u4BABDW1b3ghliT6V1scLTtXscPTtUUgU/krkzDcOLOrPdusMpdgBCzJCqNpIE6nYVbhxJO9ZBgl7U+xr2qQUnm/mOwmPwQNxZDHNqPJL2yC+vlHlbftV7VgRprWE4C31RT7gGsyoAIAgUB6pSlAKUpQClKUApSlAKUpQClKUApSlAKUpQClKUApSlAKUpQClKUApSlAKUpQClKUApSlAKUpQClKUApSlAKUpQClKUB//2Q=="/>
          <p:cNvSpPr>
            <a:spLocks noChangeAspect="1" noChangeArrowheads="1"/>
          </p:cNvSpPr>
          <p:nvPr/>
        </p:nvSpPr>
        <p:spPr bwMode="auto">
          <a:xfrm>
            <a:off x="155575" y="-982663"/>
            <a:ext cx="2219325" cy="205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s-ES" altLang="es-CL" dirty="0"/>
          </a:p>
        </p:txBody>
      </p:sp>
      <p:sp>
        <p:nvSpPr>
          <p:cNvPr id="2054" name="AutoShape 4" descr="data:image/jpeg;base64,/9j/4AAQSkZJRgABAQAAAQABAAD/2wCEAAkGBhQSEBUUExQVFRUWFx8XGRgYGCAXHxkcGBoeGBseGBobHCYeGhkjGRgWIC8gIykpLCwtHB4xNTAqNyYrLCkBCQoKDgwOGg8PGiolHyUsLCw1MjQtLS0sLywqKiwsLC01KSwuLCwsKSksLCwpLCwsLCwsLCwsLCwsLCwsLCwpLP/AABEIANgA6QMBIgACEQEDEQH/xAAcAAEAAgMBAQEAAAAAAAAAAAAABQYDBAcCCAH/xABDEAACAQIEBAQDBQQIBQUBAAABAhEAAwQSITEFBkFREyJhcQcygRRCUpGhI2KxwRUzQ3JzgpLwg5Oz0fE0U6PS4hf/xAAaAQEAAwEBAQAAAAAAAAAAAAAAAQIEAwUG/8QALxEAAgIBBAEBBQkAAwAAAAAAAAECEQMEEiExQVEFE3GB8CIyYZGhscHR8RSy4f/aAAwDAQACEQMRAD8A7jSlKAUpSgFKUoBSlKAUpX4TQH7SgNKAUpXi9cyqSegmobpWwe6VWsBzaXDZlA8xVTm0aNNgCZ/dAJ/jW353BdiNBIDT/wBNWgf5mY+21ZY6vHOO6J0eKSdMmqVW+ElrviDKgNt8pjOkz5hBDfhI9q28Wr20LGRHa8zegADLqSYAFTDUb4b64+vwDhTomaVF8Jx7EhLgbOV8QfKYUmFDFT830Ew0TBNSlaIy3KyjVClKVYgUpSgFKUoBSlKAUpSgFKUoBSlKAUpSgFK1eJ44WbTOSun4jAJ7TFRmD5ttHCpiLzJaD/KA+edY8ugLE9gKpvW7b5JriydrmXxxW59nsFCQquxcKSDqAFOnQEke5FSvGOdbhWUy4W1/7l4Tcb/Dtfzafaq1gMSMYWS1bxGIzMM91iDMTvJCoNtBXHUZJRhcFb44+ZeEU3y6J34OYXELhLj3y2S64a0GMmIgkSTCkxA9CetdAqP4BgDZw1u2QAVEQNf9mpCu0G3FNqikuxVX5wvxbfNcAUgIEMjV9ATlMnzHYgjQ1PYriSWzDEkxMKCxiYmBrvVE4vx6ze4jYLMVsJ+1LFDBayWVQTGgzknWNqxavLGUfdqXN/kdsUWnuox8N5Es4m0tu8XBSWDIY1nzTI9dPrUlxPkrB28NNpblttFDeLcRt9ZGeJgHpWDG8yph1LW3toHLhDcYpPooiRqRvEdqrPAeIxMRc8xJL3FQSphvD0jKXPzTLRJrzcOaGPT7atq+fmzRKMpTu+DofL19LVhRJLOMzDMpIIVV1JbXRR3nWsl639oILaIHyqk9gZZo6zoI6f3tNTlvib3L9ywyqbdu2jAwZltSCT5T3EVs37VpVJNtWPjkKoUSxJMAT/HoJPStWOTngh6NftRykqm/UlOG4QImkkt5mY7kx19hAA6ACtutLhGFyW9ycxzegnoo6AAfUyetbtepi+4vgZpdilKV0IFKUoBSlKAUpSgFKUoBSlKAUJpXO/ifi7r3bOHS+LNtlZrhzGTGwyqCxA3OoGoEyRToF1scew73TZS9ba6oJKBgSI309KiOPc92bAISLr7CD5Z9W6n0UE+1ch4RyqLT+NdueGNSuZYJB/DbkmfUn86siWS6q2BA1lWv3o2B3VplY2yhfyrhkzwgrbOkcbZvYniGMv2y93Ig82ZnVfkIPkt2mmNO7AtGvSq5b44i/wDpky5QAcRdE5RIXTSEUSNFGg6VvvhkskZrpxd52CKp0RWY75SSx21O1RXEOJW7cC9ZLQmZ1yr5STlXMG20A0Gu9edLXbpLYrs7rDS5L9wT4YWyRexl44pzrAJFv+OZ/qQPSrzh8MttQqKqqNlUAAewGlc9+DnMni2HwzfNaMpt8kgEaDWGkydTmro1euq8GVilKE1JBSPivjXsYRL1v5hdVWIE+Vg07EHUgDQ1znilvE/sQckgXDcDZSAVukZtdJOZfMu8z3jtXEjhr9trV17bKwgjOAR6ggyCO9U0rh+GqExF0M6FvCJ8zZCfLCj5fLlUnQGO0AebrIQhHeo22/1p0aMTbdWR+G4JdxWETxFy3JYhrk+QMMobLu5iCBIE+mhksHwjCYG3ld1grlm6wMrIaAD0zAH3qu8U+INy5K2VNofi0Zj/ACX9arN6+SxZmLud2Yz/AB3rxseCTTi3S7pc/wCfXBqc12dUtc14dTCYi2s6/NE6QDr6AV7t8bsls63rRbvnU7mTGukkCY3gdq5DcuHrr/v3rLwvgtzFXVtWlDO3fZR1LdgK7f8ACXCjllfpyU96/MUd54FjTcVhIIWII9alKhOU+VbeBs5E8ztBuOd2b26KNgKm697TwljxqMnbRjm1KTaFKx3cQqxmYCdBJiTvA7n2qLw/Ndh8S2HUsXQhWMeUMRmyzMzG+mldyhMUpUff4tlxCWcjnOCQ4jKIkmdZG1VlJR7JSskKUqNx/MmGsf1t+0h7FxP+mZqxBJVE8y8y2sDZ8a9my5gvlEmT2HXY1HXPiHhtrS3r39y00f6nyiqrz7jXx+EKmy1rIwZMzAkttqFmBlLaT27VxzZo4obpPjgvCLk6ReeW+a8PjkZrDE5CAwIKlSRIkH+I7Gpiqr8O+UUwOFEFmuXgr3CY3y6KsfdEn11NWquq5RRilKVIFc75o5Ov+PdxFhUAgsCXZyIWTkSNCSDoDXRKVWUdyolOjjvAOTMXiRnu2ws/2l7Nt+7a0Lf5oHvWmeY8OlzFWXa/dS0AFcZUE7NGXRBmEKNdz2rtjjQ18+cxW7LY64qEixaaPKJz3o1JjYKZJYmNI0zTWTPihKOxrjv8jrCTu0ZV4rcFu54FkWiV8jli1w/il310B2ECe9aDYiyLBQk+Ic2ZrmhuMd4Y7+WYB9K3L3MltrY1/ZbBjvBaDpvq01V8aDexVu0TANwJttnYKdBuRP1ivPwY3llVUjROW1epu8H4zdwha5autbnQsOqyDroeqivpXh2K8WzbuDXOitO/zAH+dfMwwDNFkKS7sUQbZmLZVAJ/f01r6L5S4OcLgbFhjLW7YVoMidzHpJNe4YiXrFifkb2rLSoktyaCdM47d4fiGwzIt6dCpi6pBJM7kgxoTOp26GrBzLwxMTxrCWiQvh4Z7jNlRiZORQQ4ZWAJJgjqYqwc0oqocrJbuOCAxUb6ebXqBInfWuL/AGUXMfd/bXSVuHK6mHLZuhYkiCu/YTWOGZKcoSfSOjjwmvJa+ZOWRh7x8EoGtk3S2UKSqgFQcoCglidgBp6Go/h/LuMxtq9iVuSCSHDswzFBMqCCCADA1HWtzmDjL3VSyzy5yqzuQoIGgJYwIJ1J061dcFzFh8HhraPbdLYAXNKOGJEySrmSxk/WvOwOOfJJydLk0zuEVXZXOQeR7WJwxu4lSTnKplOXygCSSsEnNmGvapzEca4dwe4bWVkZ1DmAXJElRqWncHTasvCfiZw9ybaObeU5QptlRPULlBBOo0Heud884nD4vFG8Dc0IUxeXI6Id10JU5RMe9exjxwhFV36mSUnJlqx/xtsKD4Vi4/8AeYJ/DMajeHfEjH8QZkw1gqF+YoJidszNopMHWq7w/k64ym6lqzlM5FfXSdDLky35bzA0rY4Fw98KGe8i5XZVZiRlO86Kd5gTHWqy1EYq+/5JWNsnzy+2bxMXiEsNtJvZrh9JDEa7aEfXrCWMdawuNtXbQLhLkvLFjqoBA88FjLkz1I7VFY7iOHv3WUWRaCynklWLSdWIPYaCe89K8thzh7TlmLglbqsRBI1BmNNCBVIahSmoyTTa+uSXBqNpl0ufEt8Qzi0jCT5RngqAAIyrEmZJJJGtaeN5yxFlEW5cdGPmXw0UkgiAASpXMASDGsnWoPgOIuw62cALiSqm5bVidNczEq41zAnYdhUvgOB/aWQgW0YubYSQbhIcS5VUXKqhSZMaT3rjmz5Iz27OPW1yXjCLV2eMNaxuOUMLGJvgk63cQUt6GNFWFP8A5qZ4f8Pcb0+x4UfuJnb8zoa6Vg8Ktq2qIIVQFHsKzV6CTrk4N+hRbPwwzf1+MxFz0SLQ/JZqY4byDg7Hy22PfNcYz01EwfqKsVKOEZcNBNro8WbIRQqiFUQB2Ar3SlWIFKUoBSlKA0uN4oW8Nec7LbY7xsp61838ORWwwVrjTeLMRGxUlQwM7EFgZ7CvoLnXh5v8PxFpQCz2yFB08266+4FcZt8s3rKLadpKToIIUsczAHrr1rzddqY4uL5/00YcbkV5eHjP53IVlFv5VHl+6AJ0On561auB8FOF41bNxVKYdrSXCWJytiEYW2JPUHKOw033qV5Z5EvYi4rP5LSkMWKg5oPyrI69+n6VKYvk7EWcPxi+xLNeueLZUeZosObqNp1OgC7jLV9HKU47miMqSdIpN3g1w8YXDpAKYuFkx5Q/iz/pQn619C1X8Dy9Yu37WPKEX2tg7mAWQCcpA82U5Z/SrBW84ClKUBUOe8IbhtwYyhiYGYx6KN9a4/exxsXsQ66hbwEQBplPeSDBYb9K6F8RebbXjGyjsHtqAzoYyl83lPeMqk+setULivLdw3vKCUuqug6kLpHsDrPqa8S1DVT3uk/4o2VeNUb3BVts4a+wzNLsrSAltfvGRHmYFQCRoPWs3MH2G7ZzWEy6kC4BAJCmBB6Tp7V65b+HRx1vMSgNp/CuWyzWmGQg5XhGG0bjqdorU5x5SXBXsrXQs2XvquaQDb8qoGIUnMxiAumtdJ6KU5rInRVZUltZAcHJe3esyi/2illG8ZWGaJAZdNTEE961ReXD31EK+UENCwIO4gj5td/QdquzcgX2wWHx2BE3Hth3t/ekrBNvNofNLR66TAqX+GnwrKh7/ELQJdSi2XAYgEgl2/C2kCNRrXoLG9zbfD8HFyVFXs82X7ZkEXEywkj7sz0G+kH2rR4Zgb/FcSuHViLebMx3Cz8xidYWYHsPvTUtjPhLxAXGt2lmyzEqzOoAWTlz6zmiJAB1mJrp/wAPuRBw6zDMLl5vmYCABM5V6xO5Op02AAFYaeMX18PwDyNlB5v5HsYNsLZQs3iByzudSVjLtGgJn85rI3CRcscOu3HZvtLJbZTAACsqjLpvA1J37VZfi/gn8GziEE+C5DH8KuBqf3ZUAn96q7yXiWx1/AWEB8LAJnuP0LzKidpkJA6w56V3cE6vwUtlg4By3h14ji8Nct+IqhL1sXCWEN82hMEyVEkTpV8wuAt2hFu2iD91Qv8AAVU+F3fF49imXVbOGSyxH4mYPE94Bq502ruhbFKUqxApSlAKUpQClKUApSlAa3EPkPuK5dzOXS5euKRCo5j1CkiZPeP1rpPFeIW1K2y6h2BYLOpC7mOwka+tUji9nMzqBmLEgLvJOgGums18v7Yybc0PPg9DSr7DKDypxjHXi6/b8QoRJGVw4HSDmMD6VIYX4iYnDteTEYu+WFv9lCW/nIDDPKnywa6LwLlzAYmyH+yWFfZwqBNf8saHetDnHlPhuFwtzEPhLbMsKoJbVmIVR82u+3p0r6GDWSClF8MxP7Lpo5w3xd4kgn7RbYf4S/yUVmwfxs4gWALWCJ62j/JhU1wnlnCcS4beaxhrOGxNswxIdgBGaVBfQldAdYIrV5C+HdpuJYi1eIuJhhlIggOWJAIIIIAyk/Wr067ItE0/xMxj37iYb7NdtooYPct3LUiBOnidDI+lZOE/EvH3cSLTYfDm2pm5eTxMirGYnMdJjYdatNvkjB2ryLbsKgZXzZSwzRliTMnc1UPiJxCzg7Jw2GGQOc7+YnoF6k7hAPZf3q4Z5yxw4fL4XxLwSk/wOf8AED9ou4jEvIDXGyCSPMxzT9ARP0FSHJ2Ov3rqWzdfIkQOyg6xpOugk6AE9xUTg8HcxBSys6yzEfdES594AHvFXzGcGa19nvYa0M9oBTbmC6EDyzsWH++leXqM0Yz93k53dei44/M0Qi2rXgt3Dj4PH79pflxGFS+R+/bbwp+q1j+IHwxXiV21dF42mUeG3lzApJbyiRDAk67a+lbHKfDMRdxl7H4q34LPbWzZsyGKW1OYlyNJZo/XbSrjXvIxGvw/BLZs27SfLbRUHsoAH8K2KUqQKUpQH4ygiDqDVCs8scRwWezw98N9nuOzp4obNZzbgQIcA7TPrV+pQEJynywuCsFMxuXHY3Lt1t7jtuT2HQD+ZNTdKUApSlAKUpQClKUApSlAK83GgExMCY716pQHPPsbrw37Xo+LxIW87MYABEqkn5bVtWgAdfU1AcA4o93HWUzEk3VJE6+WWPl7Qs1Lc8cNv4eMpLYZmJygH9mWYtl3Plk6dOmmlanLPDmRvGHlMEIYkiRBI100kfU14Wuy4seVTyI+g0sIrSypq/rguGMt/ZMT4yj9ldMOB0Y6z9d/fN3FeubXNy34JgWbqFXudVzAwUJkAiJmNN5EVTUxt24uS5cnLsGnQiRoM0AiTW9cutdt+G5VlAykEkCJB0IOxgGvOye1Ix3Rx2lL9H5+T7+PxPPlpZSS55JPgtlcHYWyhm3d3GrEFrcErG+ozGe7Edqjvhs2biPEmPUofzNw1lt2SMsBPLtDEEdNwJpgQcI169aRQ1zzXIctmyyRAKwPmO0VfR+2I4k4ZW36df2c3o5+qLPzDxJbGW4xAyo/XX7uw69vciuHcy3WuDx7phrrZgJiEG30JgD0AqT4txu5xDHF3kWba+HBgeVYa5sYzM+VfyqG4xhmvX1GZCimG8w+Y65YmYAgdoBrbl1O/On0kr+vxJhjqD9Ta5P8W3av4soSghAToGZySQD1CqsmrXw/mg3DbLKoLFdm7kDtU9zbgXvcFwyWhNwiwQo66ANHspY/SqG/ArmHUC4WE766exjTpU6zFhlOLn6G/QQWSDXmzvdKiOVL918JaN4EPl67kD5SexIipevci7Vnizjtk4+gpSlSVFKUoBSlKAUpSgFKUoBSlKAUpSgFKUoBSlKArPxJvFOF32BIIC6j/EWqByfzA1y0HYaFih7SsSV/1DSrz8VGjhOI/wAn/UWua8pI/wDQ7vbykpiC5B6gZQR6TXke1MMcmOq5tI1aabjItfGcGMpuoCSBJC65h3A6mKreF5uw/iBM5kkKQVPXbXbSf41McD44ZFu6RJAMjaWAYdBAIP51p818JFpHvWyAAJy5VgGRtK7GvlY44Qm8OZO+lz/4z0XJtbo9G1j+KW8OQLrFZ2JViD7EAifSq5xPnoksuGUNl+8wOsdY6INdT/5x8Q4q+Jt2QCVS4FzqSDoDpl6yddeke06eN5ae1bLJcUWzICkEMJ1g6a6iK36TR6eDj777z8eP2OGTJN3t6IXieKzsltCWW2vnYaZ2Y5nPtJIH51N8j4BcXjkBgWLE37zb5iSPL65mKJHUKar2Ctr4bbl82UA7MTEnuQvXpqO9dF+HvLZw1k3LnzXDOX0G0+us+k16uo1OPSY3J810vV+pwhB5GX3HcVYgmdT8q9EHr3b/AGNtY2xicLbdTjLttJ86JcMZ4Pza/dB/M/rqXbj3HyWxmbOivrEZ+kgaeUEnsI7iq78XcKt3HIviFfDthcrLKgGGGQqc0mdQewisuhw5NXk/5Wo6XS8fEvlmsS2QOojnHBRP2qxBE/1i7fnROcMEVzDFWI/xFn8pn9K+e15duZWbzgDYFDJ6CPP+pIqV5dsCzJcXBMeYWg/tBNyRv0Ir6RSMNHaMTzvhUttcDllTcqp/IFoBJkbHqKkeEcYt4lM9uY9RG+tcfu2LeIDKbl5dNMyG2vvrfuFmBgxpW3ydz9bwOHewbV0vnLLMNKkKNYyxEGAAdeoopEUddxeLS0he4wVRuTsPevVi+rqGUypEgjqK5/8A/wBGW9Nt7GZCpaAN41ykExmImAOoia3sH8RbSKqNYxAgACFBkKI2zaVVTe6vBNcF2pVTX4jWT/YYr/lf/qsifEKwf7LE/wDKP/eullSa4vxuzhUz33FtJjMdp3r94TxqziUz2Li3FBg5TMHeCOhjvXOPidjVx+EUWluKbT54dCuaRlgfnM+nrUz8JOVXwmFa5caXxGV8v4VUHLJO7HMSfpXGGWMpuKfXj8i7i0k6L3SlK7lBSlKAUpSgFKVB80cb+zoDr3MRO4UAT+8wJ9FaqZJqEdzJSt0TlKovBebMTiL4KpmteGjEAquXxFzDMTq3UaenrWTjnHcdas3bgTDW1RSZa67nbfKLYE+k1nergjosUiQ+IeD8bh11M2XNl8wGbZgdBIk6d65raQ4PBrhrc3M19GLsyJq5BVQA7SDlHmmKicNzrf8ADa0bi3rVrDlsrp+zkFVGUwrkZWPXrWjxTmC4mIKpkVXs2iwCKZBtKYkgtlGYwJ61iyylmyV0u/mv9O0UoKz3zLinw7Wri7AvZYA7hDmTbqUcEe3arhwDja4m1lYhpXr95diCO/QiqrxS14/D2yiSqqw662WNl/8A42Q1XuXeIPZcKCcpO4E5SOoHX1FcfaGgjnx7o8SROHM4un0SlrGAY5QBCC5CgaQCfbtGv8akOMozX7oMm0oy28rBhuCSY9NBp3qDsXYxLS2VwYU9Mwb8ulXTD8LxZUsUESZJIXbXtEDvVNVBwcZKuq5dcl8btNMqd4C01q8tuEQy2oAILZQANdSNSda7NwbA/aCCDFqASw2jcBfUj8t/fkXMnDb6hPEKQWhQuUs2bymAup7a1auCcdfC4c4O39qvKQdMiJlzDVVYlio1+lUy4MWTZPO+r4Xn5hSkrUC+8s2Q1zxAIUlrvsHOW2PpbVfzr1zLw7hnnxGLWyxA1LNJOXQBVnU6AQBXGMZib17FWrd4EgMUNssRlDDLuDoyqBlYbH00rR5hwNyzdZrigB28kwSFG2X8IVYWBppXtQzQtQVW1a+BkcH2dSxHLvDcZhmOHw/hMCQGINvUDbrI17VGWeHWUItvw+wVTKDcV2csTA1T7pMzuetQ/DeZbyW1OYXEnNlgAzsfMPedutZuJc13kw73SoQX2y2kMk+QAM0iNJge5I6GsPvMzlKKq7r5evxO22NJ+P5NrjVzDZhaw2GtpcMguAXK9IVQ2rkmIOg9dqquOwZUDxVaUOsjKSBpMdxIkVN8E5SuX8Be4j/VtmJFpJAK22IukzqD8xAG2X1qwXuHfbuFDFM8XbIZbkgHxPDJSSejFIJPUmtUcGSFJSbXTvv42c3OL8ERwTinDWVoWzauqAFYuykkgz/WOymNK/eIYA3mV0OwysbcbKRGYqzKNC2uh06zUt8LsBZvYd7SXrlm5bY51Tw4cHZvNbJIjQiTHpIq8cP5Ot2VKK75GcOy+UBiIicqjTyroI2rPk0+e/szf6F45IeURvBfh5Y8BPGFw3CJY+K6xOoEBo0ECt4cgYUbC6P+M/8A9qsdK9SMaSRnbsg7XJ1hRH7QiZguW/jrUrgsILVtUWcqiBJkxWelVjihGTmkrfklybVNilKV0KilKUApSlAKonNN/wAXFC04AVVZwMx8wQFWkRA1uKd/u1e653zDcZeI3FJAVrBZJj5iRIBO2imdhJWeleZ7Tb9w6+uDRp/vkVwHFPhrd0qVEFFJIzQPFvaadQIr3xrjD37F1PEzr4TsQEyxlGmv1NbXKKKpv5SGUtIIM6F7h19ZJn1qZxOIS7bdAytpBAYGOmoG3WvCn7QhCEsbjz6mxYW2pWcM5b8UXsQbIY3PAfKEXOZzpssGazcets2NfOTnFq0GBEGTZQtPYzOlamK5Zxqu+SxiBqRIBAInuNwdP0qOwd9lFy5mJMDU6ntBn0/lX0GOMZz3xafH9f0YpNpU/UvHLDKysknVoM6R4yeGYjoHCGe5qm/0XdV8zmQrRIadR2qV5VxzNfKkznQgQIg/Os6b5kFS3HLMlgi6uwcf8SCI7nMWHpGtaPurk59lUtZg0wII6/Xv6CZ9Ku+EtXmtKVtFwtsAtceCVMGLS/dUwYMT1OsVW8JgD4tsOAEa4ULOSqyNG8w23B96t3NDrawtu2oLx5Fk7BVyydddQD9PevM1mfdOGOFW334NOKFJtkDy5D4v9oQuUMRB+UmTCjrAJge1WDAc727aAWbYUuM7SwPhICAC7DTOQNjrPrVL4YCGYiTlMgAwSw2g9KsfA+RfteKu2GK2LiqlwozMVuBlDBlyNBgMDp6+td8+mx6h7H2jnDJKHJq4pvteNHhsA+gUsQsmMyjeASCoE6TpPWo/jWFxN/EJZFu8zgwqshUsdzAYTHp0FY+MW0sXrtj+0tYoWiRPntpIkkkx5lUxPUdq+jOD8t2LBD20OcrGZ3a4VXfKpdiVX0EbVqw4I44peUqOc5uTbOJYIjAYl7d+2txcrQrkkC4IVhK9AynpqpU/emofj3FrmPviLYy21CJbtrlUCTlVR6se86n0ruXNnw+sY45m8rnc6kEgRJAZTMACQdomYEeOUPh3ZwQBMXbgMhsuUL7AknN0zEk+1d9vN0UslOV+BDDYCzhmAOS2FfqCx1f6Fi1cuFrG58VwrC2wV8UFrjELkRohtTMMqpMA+m9dpqu8wco+NeTEWLpw+JQZfEVcwZfwupIzD/esCLEFawPBlwPFcBYtGScK63T1YLmbMfdyfyA6V0eq3y3yd9nuviL15sTibgym6wyhV/CignKJA6/lVkqQKUpQClKUApSlAKUpQClKUArnHPJVOJ2bmhzWjbj1DT9Pmt10euM8148riLruWIt3JUZZKxcBcREw6KB2BVTsSRi1sHkxbF5O2F1KyNw99wt9rF427WjqFVDJZfGAllMZfEC6djULyngfCvg27zoX8jlABIJB3IJiRvE+tbj4kjBaDKX80dsxkD6LA+lR/Cr37SywzQWU6jWQ+U+neuUMEY4pJpdfsvPqXlN7kXC5cQHEsrW5IVMysQRILHNMQZmI3iqTj+C2FtkpmIaAfNM+g7a1bcbctMmL1MKAxV7cQwQ5dQxmT7AetU3g+LUoiMkyxg5iI1Oum+01m9jwqEn8P+qOmrql8yR5bwtpLiowDNMq2oyt6RBI/vT0qyXcEhIYqJUFQdZAbcDWqcb2W4YmbbjUkddtelS2K5oC6spA3+Vv9xXt7YtVJGK34JK/YQ2fBKjw5kDsZmQx1BknWetVbi3AspLB5QKTDkzp0B2I23qaw3FPEXMo0O0gifzrHfxA1zFNAZWZJB8uwmR5tv8AsahYsaX2UkN0vLIXg/Kt6/aF221rUnysxnTTaI/Wpbi9nH2TYxFzwrRsKLS3VuZGIBJAMmGaCw9t5qM4Uy4VnNu6wB+7Gg9djrWxxvjv2qzaS8zZSxZYGUzGWW0iIP61VQ5sncSOM4faxOK+1NoXYXGVQArNoZ269e5nvV+T4g3v3f8ATXKcBdFkQLkjsR/2J19qmF4sV0yho3ynNHuBrXZUU5Oscuc6G9dFu5AzfKRpr2PvVur59wvMf7VVQQ+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+VYtLg9zL7Kaj+PP1wjvknvjz2RY4eMztJljtoOp962DiLrESR5QFHl2+tauN4kLajQMTr2FaL8yuF0tpJO5JP6T/OvSuJlpkpdtOx1Zj/AL/hX6yBBoAO/T+FQb8bvMPmC+ygfrvUdY4lcz5ixY/vGR+VRvRNF5FzCq+HPjoyuGN5WWAkaAST5gQZiDtWVsfgDiLYXwLdkKwuCdGJjISOsQ220/Wug8r/AA6w9zhaJiLKeLeTNcuBV8QFznADEEqQCB9K578UPhVa4fhkv4d7rg3Mj5ypyhgSpGVR1Ea9xVVaJdM9hcFevHJct2La2iYRc2a4NRoD1GkjT26whsA6xrG8enSqzgcQymVgaRWRcXcQjK51PeahOmS+iwGy0QTI7ETVn5V+IF/B2hYyq1sMSMvlYZjJgtmWPTLVZ5Qs3sZjLWHlYcnM2X5VUFmOkdB1rqL/AAZUgRiTm6k2xH0GeR+ZrpaZSmc8t4oPjGuagXMSjwYJGa6G1IABOu8V9GVx3iXw28DE4ZBiJ8VgSfDiClxAMvn/AHp17V16xbKqAWLECCxgE+pygCfYCoJMlKUoBSlKAUpSgFKUoBSlKAUpSgFfjCv2lAaWIwjHZoqmcZ+GKXmVkSxbIYMT4IYtBmDqBlPURr3roFKAr5wd5VABGgjQQNOw6D0qn8wYjNilw7sDcdRAPaH0PSTI03M108ioy7y1hmYs1i0SdyUUn9RQHEeIfDi5mMOQvQFc0ekyKwXfhwxA/aNmG/k0P0mR+Zrv/wDR6xECK/DwxO1RRNnDeF8h+G2a4Tcj7pWB9RJmp7h/BsLaYMMLbzAyDkB1+uldSPCU7V5/oa3+EUogr1jmsgRlNeeLcRt4uw9i8hNu4IPQjqCD0IIBB7irJ/Q1v8Ip/RFv8IqQcct/B60W8uLcL2NoE/nnA/Stq/8ABiwWBt4u4BABDW1b3ghliT6V1scLTtXscPTtUUgU/krkzDcOLOrPdusMpdgBCzJCqNpIE6nYVbhxJO9ZBgl7U+xr2qQUnm/mOwmPwQNxZDHNqPJL2yC+vlHlbftV7VgRprWE4C31RT7gGsyoAIAgUB6pSlAKUpQClKUApSlAKUpQClKUApSlAKUpQClKUApSlAKUpQClKUApSlAKUpQClKUApSlAKUpQClKUApSlAKUpQClKUB//2Q=="/>
          <p:cNvSpPr>
            <a:spLocks noChangeAspect="1" noChangeArrowheads="1"/>
          </p:cNvSpPr>
          <p:nvPr/>
        </p:nvSpPr>
        <p:spPr bwMode="auto">
          <a:xfrm>
            <a:off x="155575" y="-982663"/>
            <a:ext cx="2219325" cy="205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s-ES" altLang="es-CL" dirty="0"/>
          </a:p>
        </p:txBody>
      </p:sp>
      <p:pic>
        <p:nvPicPr>
          <p:cNvPr id="205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50" y="190500"/>
            <a:ext cx="674688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13 CuadroTexto"/>
          <p:cNvSpPr txBox="1"/>
          <p:nvPr/>
        </p:nvSpPr>
        <p:spPr>
          <a:xfrm>
            <a:off x="-18752" y="266391"/>
            <a:ext cx="492443" cy="6237312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>
              <a:defRPr/>
            </a:pPr>
            <a:r>
              <a:rPr lang="es-CL" sz="2000" dirty="0">
                <a:solidFill>
                  <a:schemeClr val="bg1">
                    <a:lumMod val="50000"/>
                  </a:schemeClr>
                </a:solidFill>
              </a:rPr>
              <a:t>A D O T E C   2 0 1 4</a:t>
            </a:r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FF1406-7941-4167-A629-7B86536A5A13}" type="slidenum">
              <a:rPr lang="es-CL" smtClean="0"/>
              <a:pPr>
                <a:defRPr/>
              </a:pPr>
              <a:t>2</a:t>
            </a:fld>
            <a:endParaRPr lang="es-CL" dirty="0"/>
          </a:p>
        </p:txBody>
      </p:sp>
      <p:sp>
        <p:nvSpPr>
          <p:cNvPr id="17" name="16 Rectángulo"/>
          <p:cNvSpPr/>
          <p:nvPr/>
        </p:nvSpPr>
        <p:spPr>
          <a:xfrm>
            <a:off x="899592" y="3483005"/>
            <a:ext cx="50405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Módulo</a:t>
            </a:r>
          </a:p>
          <a:p>
            <a:pPr>
              <a:defRPr/>
            </a:pPr>
            <a:r>
              <a:rPr lang="es-ES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Metrología</a:t>
            </a:r>
            <a:endParaRPr lang="es-ES" sz="28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1 Abrir llave"/>
          <p:cNvSpPr/>
          <p:nvPr/>
        </p:nvSpPr>
        <p:spPr>
          <a:xfrm>
            <a:off x="3491880" y="2132856"/>
            <a:ext cx="648072" cy="3672408"/>
          </a:xfrm>
          <a:prstGeom prst="leftBrace">
            <a:avLst>
              <a:gd name="adj1" fmla="val 24853"/>
              <a:gd name="adj2" fmla="val 50000"/>
            </a:avLst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" name="2 CuadroTexto"/>
          <p:cNvSpPr txBox="1"/>
          <p:nvPr/>
        </p:nvSpPr>
        <p:spPr>
          <a:xfrm>
            <a:off x="4283968" y="1844824"/>
            <a:ext cx="2736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Unidad 1 </a:t>
            </a:r>
            <a:r>
              <a:rPr lang="es-CL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Fundamentos</a:t>
            </a:r>
            <a:endParaRPr lang="es-CL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4211960" y="3645024"/>
            <a:ext cx="2736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Unidad 2 </a:t>
            </a:r>
          </a:p>
          <a:p>
            <a:r>
              <a:rPr lang="es-CL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Torque</a:t>
            </a:r>
            <a:endParaRPr lang="es-CL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4283968" y="5229200"/>
            <a:ext cx="4139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Unidad 3</a:t>
            </a:r>
          </a:p>
          <a:p>
            <a:r>
              <a:rPr lang="es-CL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Instrumentos de Medición</a:t>
            </a:r>
            <a:endParaRPr lang="es-CL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9913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648136-31E3-4AD4-BEC1-9417FCF8D563}" type="slidenum">
              <a:rPr lang="es-CL" smtClean="0"/>
              <a:pPr>
                <a:defRPr/>
              </a:pPr>
              <a:t>20</a:t>
            </a:fld>
            <a:endParaRPr lang="es-CL"/>
          </a:p>
        </p:txBody>
      </p:sp>
      <p:pic>
        <p:nvPicPr>
          <p:cNvPr id="34818" name="Picture 2" descr="http://upload.wikimedia.org/wikipedia/commons/thumb/8/80/Micr%C3%B3metro_D5_0948.svg/1280px-Micr%C3%B3metro_D5_0948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104" y="3185592"/>
            <a:ext cx="7682432" cy="3672408"/>
          </a:xfrm>
          <a:prstGeom prst="rect">
            <a:avLst/>
          </a:prstGeom>
          <a:noFill/>
        </p:spPr>
      </p:pic>
      <p:sp>
        <p:nvSpPr>
          <p:cNvPr id="4" name="3 Rectángulo"/>
          <p:cNvSpPr/>
          <p:nvPr/>
        </p:nvSpPr>
        <p:spPr>
          <a:xfrm>
            <a:off x="899592" y="1988840"/>
            <a:ext cx="439248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s-ES" sz="2000" b="1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Ejercicio N° 2</a:t>
            </a:r>
            <a:endParaRPr lang="es-CL" sz="20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3419872" y="3140968"/>
            <a:ext cx="504056" cy="27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1 Elipse"/>
          <p:cNvSpPr>
            <a:spLocks noChangeArrowheads="1"/>
          </p:cNvSpPr>
          <p:nvPr/>
        </p:nvSpPr>
        <p:spPr bwMode="auto">
          <a:xfrm>
            <a:off x="7812088" y="188913"/>
            <a:ext cx="684212" cy="719137"/>
          </a:xfrm>
          <a:prstGeom prst="ellipse">
            <a:avLst/>
          </a:prstGeom>
          <a:solidFill>
            <a:srgbClr val="E36C0A"/>
          </a:solidFill>
          <a:ln w="76200">
            <a:solidFill>
              <a:srgbClr val="974706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es-CL" altLang="es-CL" sz="2900" dirty="0">
                <a:solidFill>
                  <a:srgbClr val="FFFFFF"/>
                </a:solidFill>
                <a:latin typeface="Calibri" pitchFamily="34" charset="0"/>
              </a:rPr>
              <a:t>?</a:t>
            </a:r>
            <a:endParaRPr lang="es-CL" altLang="es-CL" dirty="0"/>
          </a:p>
        </p:txBody>
      </p:sp>
      <p:sp>
        <p:nvSpPr>
          <p:cNvPr id="13" name="12 Rectángulo"/>
          <p:cNvSpPr/>
          <p:nvPr/>
        </p:nvSpPr>
        <p:spPr>
          <a:xfrm>
            <a:off x="827584" y="2577678"/>
            <a:ext cx="75608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CL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Escala fija (superior e inferior) + escala móvil </a:t>
            </a:r>
          </a:p>
          <a:p>
            <a:pPr>
              <a:lnSpc>
                <a:spcPct val="150000"/>
              </a:lnSpc>
            </a:pPr>
            <a:r>
              <a:rPr lang="es-CL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                                     9 + 0,48 = </a:t>
            </a:r>
            <a:r>
              <a:rPr lang="es-CL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9,48 mm</a:t>
            </a:r>
            <a:r>
              <a:rPr lang="es-CL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es-CL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5508104" y="5229200"/>
            <a:ext cx="345638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CL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CL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Escala móvil</a:t>
            </a:r>
            <a:r>
              <a:rPr lang="es-CL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: </a:t>
            </a:r>
            <a:r>
              <a:rPr lang="es-CL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48 implica  0,48mm </a:t>
            </a:r>
            <a:endParaRPr lang="es-CL" sz="1400" dirty="0"/>
          </a:p>
        </p:txBody>
      </p:sp>
      <p:sp>
        <p:nvSpPr>
          <p:cNvPr id="15" name="14 Rectángulo"/>
          <p:cNvSpPr/>
          <p:nvPr/>
        </p:nvSpPr>
        <p:spPr>
          <a:xfrm>
            <a:off x="1115616" y="1372706"/>
            <a:ext cx="777686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ES" sz="20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MICRÓMETRO – Lectura de </a:t>
            </a:r>
            <a:r>
              <a:rPr lang="es-ES" sz="20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medidas. </a:t>
            </a:r>
            <a:endParaRPr lang="es-ES" sz="2000" b="1" dirty="0" smtClea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spcAft>
                <a:spcPts val="0"/>
              </a:spcAft>
            </a:pPr>
            <a:r>
              <a:rPr lang="es-ES" sz="14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(micrómetro exterior 0 a 25 mm) </a:t>
            </a:r>
            <a:endParaRPr lang="es-CL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648136-31E3-4AD4-BEC1-9417FCF8D563}" type="slidenum">
              <a:rPr lang="es-CL" smtClean="0"/>
              <a:pPr>
                <a:defRPr/>
              </a:pPr>
              <a:t>21</a:t>
            </a:fld>
            <a:endParaRPr lang="es-CL"/>
          </a:p>
        </p:txBody>
      </p:sp>
      <p:pic>
        <p:nvPicPr>
          <p:cNvPr id="36866" name="Picture 2" descr="http://upload.wikimedia.org/wikipedia/commons/thumb/f/f8/Micr%C3%B3metro_D5_0474.svg/1280px-Micr%C3%B3metro_D5_0474.svg.png"/>
          <p:cNvPicPr>
            <a:picLocks noChangeAspect="1" noChangeArrowheads="1"/>
          </p:cNvPicPr>
          <p:nvPr/>
        </p:nvPicPr>
        <p:blipFill>
          <a:blip r:embed="rId2" cstate="print"/>
          <a:srcRect l="1545" t="1616" r="14278" b="3068"/>
          <a:stretch>
            <a:fillRect/>
          </a:stretch>
        </p:blipFill>
        <p:spPr bwMode="auto">
          <a:xfrm>
            <a:off x="2123728" y="3272433"/>
            <a:ext cx="6408712" cy="3468935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3491880" y="3212976"/>
            <a:ext cx="504056" cy="27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5 Rectángulo"/>
          <p:cNvSpPr/>
          <p:nvPr/>
        </p:nvSpPr>
        <p:spPr>
          <a:xfrm>
            <a:off x="899592" y="1988840"/>
            <a:ext cx="439248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s-ES" sz="2000" b="1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Ejercicio N° 3</a:t>
            </a:r>
            <a:endParaRPr lang="es-CL" sz="20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9" name="1 Elipse"/>
          <p:cNvSpPr>
            <a:spLocks noChangeArrowheads="1"/>
          </p:cNvSpPr>
          <p:nvPr/>
        </p:nvSpPr>
        <p:spPr bwMode="auto">
          <a:xfrm>
            <a:off x="7812088" y="188913"/>
            <a:ext cx="684212" cy="719137"/>
          </a:xfrm>
          <a:prstGeom prst="ellipse">
            <a:avLst/>
          </a:prstGeom>
          <a:solidFill>
            <a:srgbClr val="E36C0A"/>
          </a:solidFill>
          <a:ln w="76200">
            <a:solidFill>
              <a:srgbClr val="974706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es-CL" altLang="es-CL" sz="2900" dirty="0">
                <a:solidFill>
                  <a:srgbClr val="FFFFFF"/>
                </a:solidFill>
                <a:latin typeface="Calibri" pitchFamily="34" charset="0"/>
              </a:rPr>
              <a:t>?</a:t>
            </a:r>
            <a:endParaRPr lang="es-CL" altLang="es-CL" dirty="0"/>
          </a:p>
        </p:txBody>
      </p:sp>
      <p:sp>
        <p:nvSpPr>
          <p:cNvPr id="10" name="9 Rectángulo"/>
          <p:cNvSpPr/>
          <p:nvPr/>
        </p:nvSpPr>
        <p:spPr>
          <a:xfrm>
            <a:off x="827584" y="2564904"/>
            <a:ext cx="75608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CL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Escala fija (superior e inferior) + escala móvil </a:t>
            </a:r>
          </a:p>
          <a:p>
            <a:pPr>
              <a:lnSpc>
                <a:spcPct val="150000"/>
              </a:lnSpc>
            </a:pPr>
            <a:r>
              <a:rPr lang="es-CL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                                  4,5 + 0,24 = </a:t>
            </a:r>
            <a:r>
              <a:rPr lang="es-CL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4,74 mm</a:t>
            </a:r>
            <a:r>
              <a:rPr lang="es-CL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es-CL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1115616" y="1372706"/>
            <a:ext cx="777686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ES" sz="20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MICRÓMETRO – Lectura de </a:t>
            </a:r>
            <a:r>
              <a:rPr lang="es-ES" sz="20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medidas. </a:t>
            </a:r>
            <a:endParaRPr lang="es-ES" sz="2000" b="1" dirty="0" smtClea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spcAft>
                <a:spcPts val="0"/>
              </a:spcAft>
            </a:pPr>
            <a:r>
              <a:rPr lang="es-ES" sz="14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(micrómetro exterior 0 a 25 mm) </a:t>
            </a:r>
            <a:endParaRPr lang="es-CL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5508104" y="5225425"/>
            <a:ext cx="345638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CL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CL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Escala móvil</a:t>
            </a:r>
            <a:r>
              <a:rPr lang="es-CL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: </a:t>
            </a:r>
            <a:r>
              <a:rPr lang="es-CL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24 implica  0,24mm </a:t>
            </a:r>
            <a:endParaRPr lang="es-CL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648136-31E3-4AD4-BEC1-9417FCF8D563}" type="slidenum">
              <a:rPr lang="es-CL" smtClean="0"/>
              <a:pPr>
                <a:defRPr/>
              </a:pPr>
              <a:t>22</a:t>
            </a:fld>
            <a:endParaRPr lang="es-CL"/>
          </a:p>
        </p:txBody>
      </p:sp>
      <p:sp>
        <p:nvSpPr>
          <p:cNvPr id="5" name="4 Rectángulo"/>
          <p:cNvSpPr/>
          <p:nvPr/>
        </p:nvSpPr>
        <p:spPr>
          <a:xfrm>
            <a:off x="3491880" y="3212976"/>
            <a:ext cx="504056" cy="27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043608" y="2189182"/>
            <a:ext cx="734481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hangingPunct="0">
              <a:buFont typeface="Wingdings" pitchFamily="2" charset="2"/>
              <a:buChar char="ü"/>
            </a:pPr>
            <a:r>
              <a:rPr kumimoji="0" lang="es-CO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sz="1600" dirty="0" smtClean="0"/>
              <a:t>Siempre, pero </a:t>
            </a:r>
            <a:r>
              <a:rPr lang="es-ES" sz="1600" b="1" dirty="0" smtClean="0"/>
              <a:t>SIEMPRE </a:t>
            </a:r>
            <a:r>
              <a:rPr lang="es-ES" sz="1600" dirty="0" smtClean="0"/>
              <a:t>hay que verificar que cuando los topes estén juntos  la escala marca 0 absoluto. </a:t>
            </a:r>
          </a:p>
          <a:p>
            <a:pPr lvl="0" algn="just" eaLnBrk="0" hangingPunct="0"/>
            <a:endParaRPr lang="es-ES" sz="1600" dirty="0" smtClean="0"/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es-CO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Úselo sólo para aquellas mediciones donde se requiera gran precisión recordar que es un equipo delicado y costoso</a:t>
            </a:r>
            <a:r>
              <a:rPr kumimoji="0" lang="es-CO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</a:p>
        </p:txBody>
      </p:sp>
      <p:sp>
        <p:nvSpPr>
          <p:cNvPr id="2" name="1 Rectángulo"/>
          <p:cNvSpPr/>
          <p:nvPr/>
        </p:nvSpPr>
        <p:spPr>
          <a:xfrm>
            <a:off x="1043608" y="3645024"/>
            <a:ext cx="74168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hangingPunct="0">
              <a:lnSpc>
                <a:spcPct val="150000"/>
              </a:lnSpc>
              <a:buFont typeface="Wingdings" pitchFamily="2" charset="2"/>
              <a:buChar char="ü"/>
            </a:pPr>
            <a:r>
              <a:rPr lang="es-CO" sz="16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Cuando se va a medir, verifique que tiene el certificado de calibración al día.  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043608" y="4169985"/>
            <a:ext cx="72008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hangingPunct="0">
              <a:buFont typeface="Wingdings" pitchFamily="2" charset="2"/>
              <a:buChar char="ü"/>
            </a:pPr>
            <a:r>
              <a:rPr kumimoji="0" lang="es-CO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</a:t>
            </a: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No olvide que la temperatura de referencia es de 20° C. Si la pieza que va a medir está   caliente se debe dejar enfriar y luego tomar la lectura ya que se puede producir dilatación o contracción de la pieza a medir o del </a:t>
            </a: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instrumento.</a:t>
            </a:r>
            <a:endParaRPr lang="es-E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eaLnBrk="0" hangingPunct="0"/>
            <a:endParaRPr lang="es-E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eaLnBrk="0" hangingPunct="0">
              <a:buFont typeface="Wingdings" pitchFamily="2" charset="2"/>
              <a:buChar char="ü"/>
            </a:pP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Siempre limpie muy bien las piezas a medir. Una pequeña partícula extraña    </a:t>
            </a:r>
          </a:p>
          <a:p>
            <a:pPr lvl="0" algn="just" eaLnBrk="0" hangingPunct="0"/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genera un gran error cuando se miden décimas o centésimas de </a:t>
            </a: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milímetro.  </a:t>
            </a:r>
            <a:endParaRPr kumimoji="0" lang="es-CO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1115616" y="1372706"/>
            <a:ext cx="77768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ES" sz="20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MICRÓMETRO – Recomendaciones de </a:t>
            </a:r>
            <a:r>
              <a:rPr lang="es-ES" sz="20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uso.</a:t>
            </a:r>
            <a:endParaRPr lang="es-CL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7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 l="26838" t="27188" r="33868" b="24578"/>
          <a:stretch>
            <a:fillRect/>
          </a:stretch>
        </p:blipFill>
        <p:spPr bwMode="auto">
          <a:xfrm flipH="1">
            <a:off x="3140290" y="1484784"/>
            <a:ext cx="5726840" cy="3760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Rectángulo"/>
          <p:cNvSpPr/>
          <p:nvPr/>
        </p:nvSpPr>
        <p:spPr>
          <a:xfrm>
            <a:off x="-17463" y="0"/>
            <a:ext cx="755651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srgbClr val="F7BB43"/>
              </a:solidFill>
            </a:endParaRPr>
          </a:p>
        </p:txBody>
      </p:sp>
      <p:sp>
        <p:nvSpPr>
          <p:cNvPr id="18" name="17 Rectángulo redondeado"/>
          <p:cNvSpPr/>
          <p:nvPr/>
        </p:nvSpPr>
        <p:spPr>
          <a:xfrm>
            <a:off x="-23813" y="1166813"/>
            <a:ext cx="8820151" cy="71437"/>
          </a:xfrm>
          <a:prstGeom prst="roundRect">
            <a:avLst/>
          </a:prstGeom>
          <a:solidFill>
            <a:schemeClr val="tx1">
              <a:lumMod val="95000"/>
              <a:lumOff val="5000"/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29701" name="AutoShape 2" descr="data:image/jpeg;base64,/9j/4AAQSkZJRgABAQAAAQABAAD/2wCEAAkGBhQSEBUUExQVFRUWFx8XGRgYGCAXHxkcGBoeGBseGBobHCYeGhkjGRgWIC8gIykpLCwtHB4xNTAqNyYrLCkBCQoKDgwOGg8PGiolHyUsLCw1MjQtLS0sLywqKiwsLC01KSwuLCwsKSksLCwpLCwsLCwsLCwsLCwsLCwsLCwpLP/AABEIANgA6QMBIgACEQEDEQH/xAAcAAEAAgMBAQEAAAAAAAAAAAAABQYDBAcCCAH/xABDEAACAQIEBAQDBQQIBQUBAAABAhEAAwQSITEFBkFREyJhcQcygRRCUpGhI2KxwRUzQ3JzgpLwg5Oz0fE0U6PS4hf/xAAaAQEAAwEBAQAAAAAAAAAAAAAAAQIEAwUG/8QALxEAAgIBBAEBBQkAAwAAAAAAAAECEQMEEiExQVEFE3GB8CIyYZGhscHR8RSy4f/aAAwDAQACEQMRAD8A7jSlKAUpSgFKUoBSlKAUpX4TQH7SgNKAUpXi9cyqSegmobpWwe6VWsBzaXDZlA8xVTm0aNNgCZ/dAJ/jW353BdiNBIDT/wBNWgf5mY+21ZY6vHOO6J0eKSdMmqVW+ElrviDKgNt8pjOkz5hBDfhI9q28Wr20LGRHa8zegADLqSYAFTDUb4b64+vwDhTomaVF8Jx7EhLgbOV8QfKYUmFDFT830Ew0TBNSlaIy3KyjVClKVYgUpSgFKUoBSlKAUpSgFKUoBSlKAUpSgFK1eJ44WbTOSun4jAJ7TFRmD5ttHCpiLzJaD/KA+edY8ugLE9gKpvW7b5JriydrmXxxW59nsFCQquxcKSDqAFOnQEke5FSvGOdbhWUy4W1/7l4Tcb/Dtfzafaq1gMSMYWS1bxGIzMM91iDMTvJCoNtBXHUZJRhcFb44+ZeEU3y6J34OYXELhLj3y2S64a0GMmIgkSTCkxA9CetdAqP4BgDZw1u2QAVEQNf9mpCu0G3FNqikuxVX5wvxbfNcAUgIEMjV9ATlMnzHYgjQ1PYriSWzDEkxMKCxiYmBrvVE4vx6ze4jYLMVsJ+1LFDBayWVQTGgzknWNqxavLGUfdqXN/kdsUWnuox8N5Es4m0tu8XBSWDIY1nzTI9dPrUlxPkrB28NNpblttFDeLcRt9ZGeJgHpWDG8yph1LW3toHLhDcYpPooiRqRvEdqrPAeIxMRc8xJL3FQSphvD0jKXPzTLRJrzcOaGPT7atq+fmzRKMpTu+DofL19LVhRJLOMzDMpIIVV1JbXRR3nWsl639oILaIHyqk9gZZo6zoI6f3tNTlvib3L9ywyqbdu2jAwZltSCT5T3EVs37VpVJNtWPjkKoUSxJMAT/HoJPStWOTngh6NftRykqm/UlOG4QImkkt5mY7kx19hAA6ACtutLhGFyW9ycxzegnoo6AAfUyetbtepi+4vgZpdilKV0IFKUoBSlKAUpSgFKUoBSlKAUJpXO/ifi7r3bOHS+LNtlZrhzGTGwyqCxA3OoGoEyRToF1scew73TZS9ba6oJKBgSI309KiOPc92bAISLr7CD5Z9W6n0UE+1ch4RyqLT+NdueGNSuZYJB/DbkmfUn86siWS6q2BA1lWv3o2B3VplY2yhfyrhkzwgrbOkcbZvYniGMv2y93Ig82ZnVfkIPkt2mmNO7AtGvSq5b44i/wDpky5QAcRdE5RIXTSEUSNFGg6VvvhkskZrpxd52CKp0RWY75SSx21O1RXEOJW7cC9ZLQmZ1yr5STlXMG20A0Gu9edLXbpLYrs7rDS5L9wT4YWyRexl44pzrAJFv+OZ/qQPSrzh8MttQqKqqNlUAAewGlc9+DnMni2HwzfNaMpt8kgEaDWGkydTmro1euq8GVilKE1JBSPivjXsYRL1v5hdVWIE+Vg07EHUgDQ1znilvE/sQckgXDcDZSAVukZtdJOZfMu8z3jtXEjhr9trV17bKwgjOAR6ggyCO9U0rh+GqExF0M6FvCJ8zZCfLCj5fLlUnQGO0AebrIQhHeo22/1p0aMTbdWR+G4JdxWETxFy3JYhrk+QMMobLu5iCBIE+mhksHwjCYG3ld1grlm6wMrIaAD0zAH3qu8U+INy5K2VNofi0Zj/ACX9arN6+SxZmLud2Yz/AB3rxseCTTi3S7pc/wCfXBqc12dUtc14dTCYi2s6/NE6QDr6AV7t8bsls63rRbvnU7mTGukkCY3gdq5DcuHrr/v3rLwvgtzFXVtWlDO3fZR1LdgK7f8ACXCjllfpyU96/MUd54FjTcVhIIWII9alKhOU+VbeBs5E8ztBuOd2b26KNgKm697TwljxqMnbRjm1KTaFKx3cQqxmYCdBJiTvA7n2qLw/Ndh8S2HUsXQhWMeUMRmyzMzG+mldyhMUpUff4tlxCWcjnOCQ4jKIkmdZG1VlJR7JSskKUqNx/MmGsf1t+0h7FxP+mZqxBJVE8y8y2sDZ8a9my5gvlEmT2HXY1HXPiHhtrS3r39y00f6nyiqrz7jXx+EKmy1rIwZMzAkttqFmBlLaT27VxzZo4obpPjgvCLk6ReeW+a8PjkZrDE5CAwIKlSRIkH+I7Gpiqr8O+UUwOFEFmuXgr3CY3y6KsfdEn11NWquq5RRilKVIFc75o5Ov+PdxFhUAgsCXZyIWTkSNCSDoDXRKVWUdyolOjjvAOTMXiRnu2ws/2l7Nt+7a0Lf5oHvWmeY8OlzFWXa/dS0AFcZUE7NGXRBmEKNdz2rtjjQ18+cxW7LY64qEixaaPKJz3o1JjYKZJYmNI0zTWTPihKOxrjv8jrCTu0ZV4rcFu54FkWiV8jli1w/il310B2ECe9aDYiyLBQk+Ic2ZrmhuMd4Y7+WYB9K3L3MltrY1/ZbBjvBaDpvq01V8aDexVu0TANwJttnYKdBuRP1ivPwY3llVUjROW1epu8H4zdwha5autbnQsOqyDroeqivpXh2K8WzbuDXOitO/zAH+dfMwwDNFkKS7sUQbZmLZVAJ/f01r6L5S4OcLgbFhjLW7YVoMidzHpJNe4YiXrFifkb2rLSoktyaCdM47d4fiGwzIt6dCpi6pBJM7kgxoTOp26GrBzLwxMTxrCWiQvh4Z7jNlRiZORQQ4ZWAJJgjqYqwc0oqocrJbuOCAxUb6ebXqBInfWuL/AGUXMfd/bXSVuHK6mHLZuhYkiCu/YTWOGZKcoSfSOjjwmvJa+ZOWRh7x8EoGtk3S2UKSqgFQcoCglidgBp6Go/h/LuMxtq9iVuSCSHDswzFBMqCCCADA1HWtzmDjL3VSyzy5yqzuQoIGgJYwIJ1J061dcFzFh8HhraPbdLYAXNKOGJEySrmSxk/WvOwOOfJJydLk0zuEVXZXOQeR7WJwxu4lSTnKplOXygCSSsEnNmGvapzEca4dwe4bWVkZ1DmAXJElRqWncHTasvCfiZw9ybaObeU5QptlRPULlBBOo0Heud884nD4vFG8Dc0IUxeXI6Id10JU5RMe9exjxwhFV36mSUnJlqx/xtsKD4Vi4/8AeYJ/DMajeHfEjH8QZkw1gqF+YoJidszNopMHWq7w/k64ym6lqzlM5FfXSdDLky35bzA0rY4Fw98KGe8i5XZVZiRlO86Kd5gTHWqy1EYq+/5JWNsnzy+2bxMXiEsNtJvZrh9JDEa7aEfXrCWMdawuNtXbQLhLkvLFjqoBA88FjLkz1I7VFY7iOHv3WUWRaCynklWLSdWIPYaCe89K8thzh7TlmLglbqsRBI1BmNNCBVIahSmoyTTa+uSXBqNpl0ufEt8Qzi0jCT5RngqAAIyrEmZJJJGtaeN5yxFlEW5cdGPmXw0UkgiAASpXMASDGsnWoPgOIuw62cALiSqm5bVidNczEq41zAnYdhUvgOB/aWQgW0YubYSQbhIcS5VUXKqhSZMaT3rjmz5Iz27OPW1yXjCLV2eMNaxuOUMLGJvgk63cQUt6GNFWFP8A5qZ4f8Pcb0+x4UfuJnb8zoa6Vg8Ktq2qIIVQFHsKzV6CTrk4N+hRbPwwzf1+MxFz0SLQ/JZqY4byDg7Hy22PfNcYz01EwfqKsVKOEZcNBNro8WbIRQqiFUQB2Ar3SlWIFKUoBSlKA0uN4oW8Nec7LbY7xsp61838ORWwwVrjTeLMRGxUlQwM7EFgZ7CvoLnXh5v8PxFpQCz2yFB08266+4FcZt8s3rKLadpKToIIUsczAHrr1rzddqY4uL5/00YcbkV5eHjP53IVlFv5VHl+6AJ0On561auB8FOF41bNxVKYdrSXCWJytiEYW2JPUHKOw033qV5Z5EvYi4rP5LSkMWKg5oPyrI69+n6VKYvk7EWcPxi+xLNeueLZUeZosObqNp1OgC7jLV9HKU47miMqSdIpN3g1w8YXDpAKYuFkx5Q/iz/pQn619C1X8Dy9Yu37WPKEX2tg7mAWQCcpA82U5Z/SrBW84ClKUBUOe8IbhtwYyhiYGYx6KN9a4/exxsXsQ66hbwEQBplPeSDBYb9K6F8RebbXjGyjsHtqAzoYyl83lPeMqk+setULivLdw3vKCUuqug6kLpHsDrPqa8S1DVT3uk/4o2VeNUb3BVts4a+wzNLsrSAltfvGRHmYFQCRoPWs3MH2G7ZzWEy6kC4BAJCmBB6Tp7V65b+HRx1vMSgNp/CuWyzWmGQg5XhGG0bjqdorU5x5SXBXsrXQs2XvquaQDb8qoGIUnMxiAumtdJ6KU5rInRVZUltZAcHJe3esyi/2illG8ZWGaJAZdNTEE961ReXD31EK+UENCwIO4gj5td/QdquzcgX2wWHx2BE3Hth3t/ekrBNvNofNLR66TAqX+GnwrKh7/ELQJdSi2XAYgEgl2/C2kCNRrXoLG9zbfD8HFyVFXs82X7ZkEXEywkj7sz0G+kH2rR4Zgb/FcSuHViLebMx3Cz8xidYWYHsPvTUtjPhLxAXGt2lmyzEqzOoAWTlz6zmiJAB1mJrp/wAPuRBw6zDMLl5vmYCABM5V6xO5Op02AAFYaeMX18PwDyNlB5v5HsYNsLZQs3iByzudSVjLtGgJn85rI3CRcscOu3HZvtLJbZTAACsqjLpvA1J37VZfi/gn8GziEE+C5DH8KuBqf3ZUAn96q7yXiWx1/AWEB8LAJnuP0LzKidpkJA6w56V3cE6vwUtlg4By3h14ji8Nct+IqhL1sXCWEN82hMEyVEkTpV8wuAt2hFu2iD91Qv8AAVU+F3fF49imXVbOGSyxH4mYPE94Bq502ruhbFKUqxApSlAKUpQClKUApSlAa3EPkPuK5dzOXS5euKRCo5j1CkiZPeP1rpPFeIW1K2y6h2BYLOpC7mOwka+tUji9nMzqBmLEgLvJOgGums18v7Yybc0PPg9DSr7DKDypxjHXi6/b8QoRJGVw4HSDmMD6VIYX4iYnDteTEYu+WFv9lCW/nIDDPKnywa6LwLlzAYmyH+yWFfZwqBNf8saHetDnHlPhuFwtzEPhLbMsKoJbVmIVR82u+3p0r6GDWSClF8MxP7Lpo5w3xd4kgn7RbYf4S/yUVmwfxs4gWALWCJ62j/JhU1wnlnCcS4beaxhrOGxNswxIdgBGaVBfQldAdYIrV5C+HdpuJYi1eIuJhhlIggOWJAIIIIAyk/Wr067ItE0/xMxj37iYb7NdtooYPct3LUiBOnidDI+lZOE/EvH3cSLTYfDm2pm5eTxMirGYnMdJjYdatNvkjB2ryLbsKgZXzZSwzRliTMnc1UPiJxCzg7Jw2GGQOc7+YnoF6k7hAPZf3q4Z5yxw4fL4XxLwSk/wOf8AED9ou4jEvIDXGyCSPMxzT9ARP0FSHJ2Ov3rqWzdfIkQOyg6xpOugk6AE9xUTg8HcxBSys6yzEfdES594AHvFXzGcGa19nvYa0M9oBTbmC6EDyzsWH++leXqM0Yz93k53dei44/M0Qi2rXgt3Dj4PH79pflxGFS+R+/bbwp+q1j+IHwxXiV21dF42mUeG3lzApJbyiRDAk67a+lbHKfDMRdxl7H4q34LPbWzZsyGKW1OYlyNJZo/XbSrjXvIxGvw/BLZs27SfLbRUHsoAH8K2KUqQKUpQH4ygiDqDVCs8scRwWezw98N9nuOzp4obNZzbgQIcA7TPrV+pQEJynywuCsFMxuXHY3Lt1t7jtuT2HQD+ZNTdKUApSlAKUpQClKUApSlAK83GgExMCY716pQHPPsbrw37Xo+LxIW87MYABEqkn5bVtWgAdfU1AcA4o93HWUzEk3VJE6+WWPl7Qs1Lc8cNv4eMpLYZmJygH9mWYtl3Plk6dOmmlanLPDmRvGHlMEIYkiRBI100kfU14Wuy4seVTyI+g0sIrSypq/rguGMt/ZMT4yj9ldMOB0Y6z9d/fN3FeubXNy34JgWbqFXudVzAwUJkAiJmNN5EVTUxt24uS5cnLsGnQiRoM0AiTW9cutdt+G5VlAykEkCJB0IOxgGvOye1Ix3Rx2lL9H5+T7+PxPPlpZSS55JPgtlcHYWyhm3d3GrEFrcErG+ozGe7Edqjvhs2biPEmPUofzNw1lt2SMsBPLtDEEdNwJpgQcI169aRQ1zzXIctmyyRAKwPmO0VfR+2I4k4ZW36df2c3o5+qLPzDxJbGW4xAyo/XX7uw69vciuHcy3WuDx7phrrZgJiEG30JgD0AqT4txu5xDHF3kWba+HBgeVYa5sYzM+VfyqG4xhmvX1GZCimG8w+Y65YmYAgdoBrbl1O/On0kr+vxJhjqD9Ta5P8W3av4soSghAToGZySQD1CqsmrXw/mg3DbLKoLFdm7kDtU9zbgXvcFwyWhNwiwQo66ANHspY/SqG/ArmHUC4WE766exjTpU6zFhlOLn6G/QQWSDXmzvdKiOVL918JaN4EPl67kD5SexIipevci7Vnizjtk4+gpSlSVFKUoBSlKAUpSgFKUoBSlKAUpSgFKUoBSlKArPxJvFOF32BIIC6j/EWqByfzA1y0HYaFih7SsSV/1DSrz8VGjhOI/wAn/UWua8pI/wDQ7vbykpiC5B6gZQR6TXke1MMcmOq5tI1aabjItfGcGMpuoCSBJC65h3A6mKreF5uw/iBM5kkKQVPXbXbSf41McD44ZFu6RJAMjaWAYdBAIP51p818JFpHvWyAAJy5VgGRtK7GvlY44Qm8OZO+lz/4z0XJtbo9G1j+KW8OQLrFZ2JViD7EAifSq5xPnoksuGUNl+8wOsdY6INdT/5x8Q4q+Jt2QCVS4FzqSDoDpl6yddeke06eN5ae1bLJcUWzICkEMJ1g6a6iK36TR6eDj777z8eP2OGTJN3t6IXieKzsltCWW2vnYaZ2Y5nPtJIH51N8j4BcXjkBgWLE37zb5iSPL65mKJHUKar2Ctr4bbl82UA7MTEnuQvXpqO9dF+HvLZw1k3LnzXDOX0G0+us+k16uo1OPSY3J810vV+pwhB5GX3HcVYgmdT8q9EHr3b/AGNtY2xicLbdTjLttJ86JcMZ4Pza/dB/M/rqXbj3HyWxmbOivrEZ+kgaeUEnsI7iq78XcKt3HIviFfDthcrLKgGGGQqc0mdQewisuhw5NXk/5Wo6XS8fEvlmsS2QOojnHBRP2qxBE/1i7fnROcMEVzDFWI/xFn8pn9K+e15duZWbzgDYFDJ6CPP+pIqV5dsCzJcXBMeYWg/tBNyRv0Ir6RSMNHaMTzvhUttcDllTcqp/IFoBJkbHqKkeEcYt4lM9uY9RG+tcfu2LeIDKbl5dNMyG2vvrfuFmBgxpW3ydz9bwOHewbV0vnLLMNKkKNYyxEGAAdeoopEUddxeLS0he4wVRuTsPevVi+rqGUypEgjqK5/8A/wBGW9Nt7GZCpaAN41ykExmImAOoia3sH8RbSKqNYxAgACFBkKI2zaVVTe6vBNcF2pVTX4jWT/YYr/lf/qsifEKwf7LE/wDKP/eullSa4vxuzhUz33FtJjMdp3r94TxqziUz2Li3FBg5TMHeCOhjvXOPidjVx+EUWluKbT54dCuaRlgfnM+nrUz8JOVXwmFa5caXxGV8v4VUHLJO7HMSfpXGGWMpuKfXj8i7i0k6L3SlK7lBSlKAUpSgFKVB80cb+zoDr3MRO4UAT+8wJ9FaqZJqEdzJSt0TlKovBebMTiL4KpmteGjEAquXxFzDMTq3UaenrWTjnHcdas3bgTDW1RSZa67nbfKLYE+k1nergjosUiQ+IeD8bh11M2XNl8wGbZgdBIk6d65raQ4PBrhrc3M19GLsyJq5BVQA7SDlHmmKicNzrf8ADa0bi3rVrDlsrp+zkFVGUwrkZWPXrWjxTmC4mIKpkVXs2iwCKZBtKYkgtlGYwJ61iyylmyV0u/mv9O0UoKz3zLinw7Wri7AvZYA7hDmTbqUcEe3arhwDja4m1lYhpXr95diCO/QiqrxS14/D2yiSqqw662WNl/8A42Q1XuXeIPZcKCcpO4E5SOoHX1FcfaGgjnx7o8SROHM4un0SlrGAY5QBCC5CgaQCfbtGv8akOMozX7oMm0oy28rBhuCSY9NBp3qDsXYxLS2VwYU9Mwb8ulXTD8LxZUsUESZJIXbXtEDvVNVBwcZKuq5dcl8btNMqd4C01q8tuEQy2oAILZQANdSNSda7NwbA/aCCDFqASw2jcBfUj8t/fkXMnDb6hPEKQWhQuUs2bymAup7a1auCcdfC4c4O39qvKQdMiJlzDVVYlio1+lUy4MWTZPO+r4Xn5hSkrUC+8s2Q1zxAIUlrvsHOW2PpbVfzr1zLw7hnnxGLWyxA1LNJOXQBVnU6AQBXGMZib17FWrd4EgMUNssRlDDLuDoyqBlYbH00rR5hwNyzdZrigB28kwSFG2X8IVYWBppXtQzQtQVW1a+BkcH2dSxHLvDcZhmOHw/hMCQGINvUDbrI17VGWeHWUItvw+wVTKDcV2csTA1T7pMzuetQ/DeZbyW1OYXEnNlgAzsfMPedutZuJc13kw73SoQX2y2kMk+QAM0iNJge5I6GsPvMzlKKq7r5evxO22NJ+P5NrjVzDZhaw2GtpcMguAXK9IVQ2rkmIOg9dqquOwZUDxVaUOsjKSBpMdxIkVN8E5SuX8Be4j/VtmJFpJAK22IukzqD8xAG2X1qwXuHfbuFDFM8XbIZbkgHxPDJSSejFIJPUmtUcGSFJSbXTvv42c3OL8ERwTinDWVoWzauqAFYuykkgz/WOymNK/eIYA3mV0OwysbcbKRGYqzKNC2uh06zUt8LsBZvYd7SXrlm5bY51Tw4cHZvNbJIjQiTHpIq8cP5Ot2VKK75GcOy+UBiIicqjTyroI2rPk0+e/szf6F45IeURvBfh5Y8BPGFw3CJY+K6xOoEBo0ECt4cgYUbC6P+M/8A9qsdK9SMaSRnbsg7XJ1hRH7QiZguW/jrUrgsILVtUWcqiBJkxWelVjihGTmkrfklybVNilKV0KilKUApSlAKonNN/wAXFC04AVVZwMx8wQFWkRA1uKd/u1e653zDcZeI3FJAVrBZJj5iRIBO2imdhJWeleZ7Tb9w6+uDRp/vkVwHFPhrd0qVEFFJIzQPFvaadQIr3xrjD37F1PEzr4TsQEyxlGmv1NbXKKKpv5SGUtIIM6F7h19ZJn1qZxOIS7bdAytpBAYGOmoG3WvCn7QhCEsbjz6mxYW2pWcM5b8UXsQbIY3PAfKEXOZzpssGazcets2NfOTnFq0GBEGTZQtPYzOlamK5Zxqu+SxiBqRIBAInuNwdP0qOwd9lFy5mJMDU6ntBn0/lX0GOMZz3xafH9f0YpNpU/UvHLDKysknVoM6R4yeGYjoHCGe5qm/0XdV8zmQrRIadR2qV5VxzNfKkznQgQIg/Os6b5kFS3HLMlgi6uwcf8SCI7nMWHpGtaPurk59lUtZg0wII6/Xv6CZ9Ku+EtXmtKVtFwtsAtceCVMGLS/dUwYMT1OsVW8JgD4tsOAEa4ULOSqyNG8w23B96t3NDrawtu2oLx5Fk7BVyydddQD9PevM1mfdOGOFW334NOKFJtkDy5D4v9oQuUMRB+UmTCjrAJge1WDAc727aAWbYUuM7SwPhICAC7DTOQNjrPrVL4YCGYiTlMgAwSw2g9KsfA+RfteKu2GK2LiqlwozMVuBlDBlyNBgMDp6+td8+mx6h7H2jnDJKHJq4pvteNHhsA+gUsQsmMyjeASCoE6TpPWo/jWFxN/EJZFu8zgwqshUsdzAYTHp0FY+MW0sXrtj+0tYoWiRPntpIkkkx5lUxPUdq+jOD8t2LBD20OcrGZ3a4VXfKpdiVX0EbVqw4I44peUqOc5uTbOJYIjAYl7d+2txcrQrkkC4IVhK9AynpqpU/emofj3FrmPviLYy21CJbtrlUCTlVR6se86n0ruXNnw+sY45m8rnc6kEgRJAZTMACQdomYEeOUPh3ZwQBMXbgMhsuUL7AknN0zEk+1d9vN0UslOV+BDDYCzhmAOS2FfqCx1f6Fi1cuFrG58VwrC2wV8UFrjELkRohtTMMqpMA+m9dpqu8wco+NeTEWLpw+JQZfEVcwZfwupIzD/esCLEFawPBlwPFcBYtGScK63T1YLmbMfdyfyA6V0eq3y3yd9nuviL15sTibgym6wyhV/CignKJA6/lVkqQKUpQClKUApSlAKUpQClKUArnHPJVOJ2bmhzWjbj1DT9Pmt10euM8148riLruWIt3JUZZKxcBcREw6KB2BVTsSRi1sHkxbF5O2F1KyNw99wt9rF427WjqFVDJZfGAllMZfEC6djULyngfCvg27zoX8jlABIJB3IJiRvE+tbj4kjBaDKX80dsxkD6LA+lR/Cr37SywzQWU6jWQ+U+neuUMEY4pJpdfsvPqXlN7kXC5cQHEsrW5IVMysQRILHNMQZmI3iqTj+C2FtkpmIaAfNM+g7a1bcbctMmL1MKAxV7cQwQ5dQxmT7AetU3g+LUoiMkyxg5iI1Oum+01m9jwqEn8P+qOmrql8yR5bwtpLiowDNMq2oyt6RBI/vT0qyXcEhIYqJUFQdZAbcDWqcb2W4YmbbjUkddtelS2K5oC6spA3+Vv9xXt7YtVJGK34JK/YQ2fBKjw5kDsZmQx1BknWetVbi3AspLB5QKTDkzp0B2I23qaw3FPEXMo0O0gifzrHfxA1zFNAZWZJB8uwmR5tv8AsahYsaX2UkN0vLIXg/Kt6/aF221rUnysxnTTaI/Wpbi9nH2TYxFzwrRsKLS3VuZGIBJAMmGaCw9t5qM4Uy4VnNu6wB+7Gg9djrWxxvjv2qzaS8zZSxZYGUzGWW0iIP61VQ5sncSOM4faxOK+1NoXYXGVQArNoZ269e5nvV+T4g3v3f8ATXKcBdFkQLkjsR/2J19qmF4sV0yho3ynNHuBrXZUU5Oscuc6G9dFu5AzfKRpr2PvVur59wvMf7VVQQ+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+VYtLg9zL7Kaj+PP1wjvknvjz2RY4eMztJljtoOp962DiLrESR5QFHl2+tauN4kLajQMTr2FaL8yuF0tpJO5JP6T/OvSuJlpkpdtOx1Zj/AL/hX6yBBoAO/T+FQb8bvMPmC+ygfrvUdY4lcz5ixY/vGR+VRvRNF5FzCq+HPjoyuGN5WWAkaAST5gQZiDtWVsfgDiLYXwLdkKwuCdGJjISOsQ220/Wug8r/AA6w9zhaJiLKeLeTNcuBV8QFznADEEqQCB9K578UPhVa4fhkv4d7rg3Mj5ypyhgSpGVR1Ea9xVVaJdM9hcFevHJct2La2iYRc2a4NRoD1GkjT26whsA6xrG8enSqzgcQymVgaRWRcXcQjK51PeahOmS+iwGy0QTI7ETVn5V+IF/B2hYyq1sMSMvlYZjJgtmWPTLVZ5Qs3sZjLWHlYcnM2X5VUFmOkdB1rqL/AAZUgRiTm6k2xH0GeR+ZrpaZSmc8t4oPjGuagXMSjwYJGa6G1IABOu8V9GVx3iXw28DE4ZBiJ8VgSfDiClxAMvn/AHp17V16xbKqAWLECCxgE+pygCfYCoJMlKUoBSlKAUpSgFKUoBSlKAUpSgFfjCv2lAaWIwjHZoqmcZ+GKXmVkSxbIYMT4IYtBmDqBlPURr3roFKAr5wd5VABGgjQQNOw6D0qn8wYjNilw7sDcdRAPaH0PSTI03M108ioy7y1hmYs1i0SdyUUn9RQHEeIfDi5mMOQvQFc0ekyKwXfhwxA/aNmG/k0P0mR+Zrv/wDR6xECK/DwxO1RRNnDeF8h+G2a4Tcj7pWB9RJmp7h/BsLaYMMLbzAyDkB1+uldSPCU7V5/oa3+EUogr1jmsgRlNeeLcRt4uw9i8hNu4IPQjqCD0IIBB7irJ/Q1v8Ip/RFv8IqQcct/B60W8uLcL2NoE/nnA/Stq/8ABiwWBt4u4BABDW1b3ghliT6V1scLTtXscPTtUUgU/krkzDcOLOrPdusMpdgBCzJCqNpIE6nYVbhxJO9ZBgl7U+xr2qQUnm/mOwmPwQNxZDHNqPJL2yC+vlHlbftV7VgRprWE4C31RT7gGsyoAIAgUB6pSlAKUpQClKUApSlAKUpQClKUApSlAKUpQClKUApSlAKUpQClKUApSlAKUpQClKUApSlAKUpQClKUApSlAKUpQClKUB//2Q=="/>
          <p:cNvSpPr>
            <a:spLocks noChangeAspect="1" noChangeArrowheads="1"/>
          </p:cNvSpPr>
          <p:nvPr/>
        </p:nvSpPr>
        <p:spPr bwMode="auto">
          <a:xfrm>
            <a:off x="155575" y="-982663"/>
            <a:ext cx="2219325" cy="205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s-ES" altLang="es-CL"/>
          </a:p>
        </p:txBody>
      </p:sp>
      <p:sp>
        <p:nvSpPr>
          <p:cNvPr id="29702" name="AutoShape 4" descr="data:image/jpeg;base64,/9j/4AAQSkZJRgABAQAAAQABAAD/2wCEAAkGBhQSEBUUExQVFRUWFx8XGRgYGCAXHxkcGBoeGBseGBobHCYeGhkjGRgWIC8gIykpLCwtHB4xNTAqNyYrLCkBCQoKDgwOGg8PGiolHyUsLCw1MjQtLS0sLywqKiwsLC01KSwuLCwsKSksLCwpLCwsLCwsLCwsLCwsLCwsLCwpLP/AABEIANgA6QMBIgACEQEDEQH/xAAcAAEAAgMBAQEAAAAAAAAAAAAABQYDBAcCCAH/xABDEAACAQIEBAQDBQQIBQUBAAABAhEAAwQSITEFBkFREyJhcQcygRRCUpGhI2KxwRUzQ3JzgpLwg5Oz0fE0U6PS4hf/xAAaAQEAAwEBAQAAAAAAAAAAAAAAAQIEAwUG/8QALxEAAgIBBAEBBQkAAwAAAAAAAAECEQMEEiExQVEFE3GB8CIyYZGhscHR8RSy4f/aAAwDAQACEQMRAD8A7jSlKAUpSgFKUoBSlKAUpX4TQH7SgNKAUpXi9cyqSegmobpWwe6VWsBzaXDZlA8xVTm0aNNgCZ/dAJ/jW353BdiNBIDT/wBNWgf5mY+21ZY6vHOO6J0eKSdMmqVW+ElrviDKgNt8pjOkz5hBDfhI9q28Wr20LGRHa8zegADLqSYAFTDUb4b64+vwDhTomaVF8Jx7EhLgbOV8QfKYUmFDFT830Ew0TBNSlaIy3KyjVClKVYgUpSgFKUoBSlKAUpSgFKUoBSlKAUpSgFK1eJ44WbTOSun4jAJ7TFRmD5ttHCpiLzJaD/KA+edY8ugLE9gKpvW7b5JriydrmXxxW59nsFCQquxcKSDqAFOnQEke5FSvGOdbhWUy4W1/7l4Tcb/Dtfzafaq1gMSMYWS1bxGIzMM91iDMTvJCoNtBXHUZJRhcFb44+ZeEU3y6J34OYXELhLj3y2S64a0GMmIgkSTCkxA9CetdAqP4BgDZw1u2QAVEQNf9mpCu0G3FNqikuxVX5wvxbfNcAUgIEMjV9ATlMnzHYgjQ1PYriSWzDEkxMKCxiYmBrvVE4vx6ze4jYLMVsJ+1LFDBayWVQTGgzknWNqxavLGUfdqXN/kdsUWnuox8N5Es4m0tu8XBSWDIY1nzTI9dPrUlxPkrB28NNpblttFDeLcRt9ZGeJgHpWDG8yph1LW3toHLhDcYpPooiRqRvEdqrPAeIxMRc8xJL3FQSphvD0jKXPzTLRJrzcOaGPT7atq+fmzRKMpTu+DofL19LVhRJLOMzDMpIIVV1JbXRR3nWsl639oILaIHyqk9gZZo6zoI6f3tNTlvib3L9ywyqbdu2jAwZltSCT5T3EVs37VpVJNtWPjkKoUSxJMAT/HoJPStWOTngh6NftRykqm/UlOG4QImkkt5mY7kx19hAA6ACtutLhGFyW9ycxzegnoo6AAfUyetbtepi+4vgZpdilKV0IFKUoBSlKAUpSgFKUoBSlKAUJpXO/ifi7r3bOHS+LNtlZrhzGTGwyqCxA3OoGoEyRToF1scew73TZS9ba6oJKBgSI309KiOPc92bAISLr7CD5Z9W6n0UE+1ch4RyqLT+NdueGNSuZYJB/DbkmfUn86siWS6q2BA1lWv3o2B3VplY2yhfyrhkzwgrbOkcbZvYniGMv2y93Ig82ZnVfkIPkt2mmNO7AtGvSq5b44i/wDpky5QAcRdE5RIXTSEUSNFGg6VvvhkskZrpxd52CKp0RWY75SSx21O1RXEOJW7cC9ZLQmZ1yr5STlXMG20A0Gu9edLXbpLYrs7rDS5L9wT4YWyRexl44pzrAJFv+OZ/qQPSrzh8MttQqKqqNlUAAewGlc9+DnMni2HwzfNaMpt8kgEaDWGkydTmro1euq8GVilKE1JBSPivjXsYRL1v5hdVWIE+Vg07EHUgDQ1znilvE/sQckgXDcDZSAVukZtdJOZfMu8z3jtXEjhr9trV17bKwgjOAR6ggyCO9U0rh+GqExF0M6FvCJ8zZCfLCj5fLlUnQGO0AebrIQhHeo22/1p0aMTbdWR+G4JdxWETxFy3JYhrk+QMMobLu5iCBIE+mhksHwjCYG3ld1grlm6wMrIaAD0zAH3qu8U+INy5K2VNofi0Zj/ACX9arN6+SxZmLud2Yz/AB3rxseCTTi3S7pc/wCfXBqc12dUtc14dTCYi2s6/NE6QDr6AV7t8bsls63rRbvnU7mTGukkCY3gdq5DcuHrr/v3rLwvgtzFXVtWlDO3fZR1LdgK7f8ACXCjllfpyU96/MUd54FjTcVhIIWII9alKhOU+VbeBs5E8ztBuOd2b26KNgKm697TwljxqMnbRjm1KTaFKx3cQqxmYCdBJiTvA7n2qLw/Ndh8S2HUsXQhWMeUMRmyzMzG+mldyhMUpUff4tlxCWcjnOCQ4jKIkmdZG1VlJR7JSskKUqNx/MmGsf1t+0h7FxP+mZqxBJVE8y8y2sDZ8a9my5gvlEmT2HXY1HXPiHhtrS3r39y00f6nyiqrz7jXx+EKmy1rIwZMzAkttqFmBlLaT27VxzZo4obpPjgvCLk6ReeW+a8PjkZrDE5CAwIKlSRIkH+I7Gpiqr8O+UUwOFEFmuXgr3CY3y6KsfdEn11NWquq5RRilKVIFc75o5Ov+PdxFhUAgsCXZyIWTkSNCSDoDXRKVWUdyolOjjvAOTMXiRnu2ws/2l7Nt+7a0Lf5oHvWmeY8OlzFWXa/dS0AFcZUE7NGXRBmEKNdz2rtjjQ18+cxW7LY64qEixaaPKJz3o1JjYKZJYmNI0zTWTPihKOxrjv8jrCTu0ZV4rcFu54FkWiV8jli1w/il310B2ECe9aDYiyLBQk+Ic2ZrmhuMd4Y7+WYB9K3L3MltrY1/ZbBjvBaDpvq01V8aDexVu0TANwJttnYKdBuRP1ivPwY3llVUjROW1epu8H4zdwha5autbnQsOqyDroeqivpXh2K8WzbuDXOitO/zAH+dfMwwDNFkKS7sUQbZmLZVAJ/f01r6L5S4OcLgbFhjLW7YVoMidzHpJNe4YiXrFifkb2rLSoktyaCdM47d4fiGwzIt6dCpi6pBJM7kgxoTOp26GrBzLwxMTxrCWiQvh4Z7jNlRiZORQQ4ZWAJJgjqYqwc0oqocrJbuOCAxUb6ebXqBInfWuL/AGUXMfd/bXSVuHK6mHLZuhYkiCu/YTWOGZKcoSfSOjjwmvJa+ZOWRh7x8EoGtk3S2UKSqgFQcoCglidgBp6Go/h/LuMxtq9iVuSCSHDswzFBMqCCCADA1HWtzmDjL3VSyzy5yqzuQoIGgJYwIJ1J061dcFzFh8HhraPbdLYAXNKOGJEySrmSxk/WvOwOOfJJydLk0zuEVXZXOQeR7WJwxu4lSTnKplOXygCSSsEnNmGvapzEca4dwe4bWVkZ1DmAXJElRqWncHTasvCfiZw9ybaObeU5QptlRPULlBBOo0Heud884nD4vFG8Dc0IUxeXI6Id10JU5RMe9exjxwhFV36mSUnJlqx/xtsKD4Vi4/8AeYJ/DMajeHfEjH8QZkw1gqF+YoJidszNopMHWq7w/k64ym6lqzlM5FfXSdDLky35bzA0rY4Fw98KGe8i5XZVZiRlO86Kd5gTHWqy1EYq+/5JWNsnzy+2bxMXiEsNtJvZrh9JDEa7aEfXrCWMdawuNtXbQLhLkvLFjqoBA88FjLkz1I7VFY7iOHv3WUWRaCynklWLSdWIPYaCe89K8thzh7TlmLglbqsRBI1BmNNCBVIahSmoyTTa+uSXBqNpl0ufEt8Qzi0jCT5RngqAAIyrEmZJJJGtaeN5yxFlEW5cdGPmXw0UkgiAASpXMASDGsnWoPgOIuw62cALiSqm5bVidNczEq41zAnYdhUvgOB/aWQgW0YubYSQbhIcS5VUXKqhSZMaT3rjmz5Iz27OPW1yXjCLV2eMNaxuOUMLGJvgk63cQUt6GNFWFP8A5qZ4f8Pcb0+x4UfuJnb8zoa6Vg8Ktq2qIIVQFHsKzV6CTrk4N+hRbPwwzf1+MxFz0SLQ/JZqY4byDg7Hy22PfNcYz01EwfqKsVKOEZcNBNro8WbIRQqiFUQB2Ar3SlWIFKUoBSlKA0uN4oW8Nec7LbY7xsp61838ORWwwVrjTeLMRGxUlQwM7EFgZ7CvoLnXh5v8PxFpQCz2yFB08266+4FcZt8s3rKLadpKToIIUsczAHrr1rzddqY4uL5/00YcbkV5eHjP53IVlFv5VHl+6AJ0On561auB8FOF41bNxVKYdrSXCWJytiEYW2JPUHKOw033qV5Z5EvYi4rP5LSkMWKg5oPyrI69+n6VKYvk7EWcPxi+xLNeueLZUeZosObqNp1OgC7jLV9HKU47miMqSdIpN3g1w8YXDpAKYuFkx5Q/iz/pQn619C1X8Dy9Yu37WPKEX2tg7mAWQCcpA82U5Z/SrBW84ClKUBUOe8IbhtwYyhiYGYx6KN9a4/exxsXsQ66hbwEQBplPeSDBYb9K6F8RebbXjGyjsHtqAzoYyl83lPeMqk+setULivLdw3vKCUuqug6kLpHsDrPqa8S1DVT3uk/4o2VeNUb3BVts4a+wzNLsrSAltfvGRHmYFQCRoPWs3MH2G7ZzWEy6kC4BAJCmBB6Tp7V65b+HRx1vMSgNp/CuWyzWmGQg5XhGG0bjqdorU5x5SXBXsrXQs2XvquaQDb8qoGIUnMxiAumtdJ6KU5rInRVZUltZAcHJe3esyi/2illG8ZWGaJAZdNTEE961ReXD31EK+UENCwIO4gj5td/QdquzcgX2wWHx2BE3Hth3t/ekrBNvNofNLR66TAqX+GnwrKh7/ELQJdSi2XAYgEgl2/C2kCNRrXoLG9zbfD8HFyVFXs82X7ZkEXEywkj7sz0G+kH2rR4Zgb/FcSuHViLebMx3Cz8xidYWYHsPvTUtjPhLxAXGt2lmyzEqzOoAWTlz6zmiJAB1mJrp/wAPuRBw6zDMLl5vmYCABM5V6xO5Op02AAFYaeMX18PwDyNlB5v5HsYNsLZQs3iByzudSVjLtGgJn85rI3CRcscOu3HZvtLJbZTAACsqjLpvA1J37VZfi/gn8GziEE+C5DH8KuBqf3ZUAn96q7yXiWx1/AWEB8LAJnuP0LzKidpkJA6w56V3cE6vwUtlg4By3h14ji8Nct+IqhL1sXCWEN82hMEyVEkTpV8wuAt2hFu2iD91Qv8AAVU+F3fF49imXVbOGSyxH4mYPE94Bq502ruhbFKUqxApSlAKUpQClKUApSlAa3EPkPuK5dzOXS5euKRCo5j1CkiZPeP1rpPFeIW1K2y6h2BYLOpC7mOwka+tUji9nMzqBmLEgLvJOgGums18v7Yybc0PPg9DSr7DKDypxjHXi6/b8QoRJGVw4HSDmMD6VIYX4iYnDteTEYu+WFv9lCW/nIDDPKnywa6LwLlzAYmyH+yWFfZwqBNf8saHetDnHlPhuFwtzEPhLbMsKoJbVmIVR82u+3p0r6GDWSClF8MxP7Lpo5w3xd4kgn7RbYf4S/yUVmwfxs4gWALWCJ62j/JhU1wnlnCcS4beaxhrOGxNswxIdgBGaVBfQldAdYIrV5C+HdpuJYi1eIuJhhlIggOWJAIIIIAyk/Wr067ItE0/xMxj37iYb7NdtooYPct3LUiBOnidDI+lZOE/EvH3cSLTYfDm2pm5eTxMirGYnMdJjYdatNvkjB2ryLbsKgZXzZSwzRliTMnc1UPiJxCzg7Jw2GGQOc7+YnoF6k7hAPZf3q4Z5yxw4fL4XxLwSk/wOf8AED9ou4jEvIDXGyCSPMxzT9ARP0FSHJ2Ov3rqWzdfIkQOyg6xpOugk6AE9xUTg8HcxBSys6yzEfdES594AHvFXzGcGa19nvYa0M9oBTbmC6EDyzsWH++leXqM0Yz93k53dei44/M0Qi2rXgt3Dj4PH79pflxGFS+R+/bbwp+q1j+IHwxXiV21dF42mUeG3lzApJbyiRDAk67a+lbHKfDMRdxl7H4q34LPbWzZsyGKW1OYlyNJZo/XbSrjXvIxGvw/BLZs27SfLbRUHsoAH8K2KUqQKUpQH4ygiDqDVCs8scRwWezw98N9nuOzp4obNZzbgQIcA7TPrV+pQEJynywuCsFMxuXHY3Lt1t7jtuT2HQD+ZNTdKUApSlAKUpQClKUApSlAK83GgExMCY716pQHPPsbrw37Xo+LxIW87MYABEqkn5bVtWgAdfU1AcA4o93HWUzEk3VJE6+WWPl7Qs1Lc8cNv4eMpLYZmJygH9mWYtl3Plk6dOmmlanLPDmRvGHlMEIYkiRBI100kfU14Wuy4seVTyI+g0sIrSypq/rguGMt/ZMT4yj9ldMOB0Y6z9d/fN3FeubXNy34JgWbqFXudVzAwUJkAiJmNN5EVTUxt24uS5cnLsGnQiRoM0AiTW9cutdt+G5VlAykEkCJB0IOxgGvOye1Ix3Rx2lL9H5+T7+PxPPlpZSS55JPgtlcHYWyhm3d3GrEFrcErG+ozGe7Edqjvhs2biPEmPUofzNw1lt2SMsBPLtDEEdNwJpgQcI169aRQ1zzXIctmyyRAKwPmO0VfR+2I4k4ZW36df2c3o5+qLPzDxJbGW4xAyo/XX7uw69vciuHcy3WuDx7phrrZgJiEG30JgD0AqT4txu5xDHF3kWba+HBgeVYa5sYzM+VfyqG4xhmvX1GZCimG8w+Y65YmYAgdoBrbl1O/On0kr+vxJhjqD9Ta5P8W3av4soSghAToGZySQD1CqsmrXw/mg3DbLKoLFdm7kDtU9zbgXvcFwyWhNwiwQo66ANHspY/SqG/ArmHUC4WE766exjTpU6zFhlOLn6G/QQWSDXmzvdKiOVL918JaN4EPl67kD5SexIipevci7Vnizjtk4+gpSlSVFKUoBSlKAUpSgFKUoBSlKAUpSgFKUoBSlKArPxJvFOF32BIIC6j/EWqByfzA1y0HYaFih7SsSV/1DSrz8VGjhOI/wAn/UWua8pI/wDQ7vbykpiC5B6gZQR6TXke1MMcmOq5tI1aabjItfGcGMpuoCSBJC65h3A6mKreF5uw/iBM5kkKQVPXbXbSf41McD44ZFu6RJAMjaWAYdBAIP51p818JFpHvWyAAJy5VgGRtK7GvlY44Qm8OZO+lz/4z0XJtbo9G1j+KW8OQLrFZ2JViD7EAifSq5xPnoksuGUNl+8wOsdY6INdT/5x8Q4q+Jt2QCVS4FzqSDoDpl6yddeke06eN5ae1bLJcUWzICkEMJ1g6a6iK36TR6eDj777z8eP2OGTJN3t6IXieKzsltCWW2vnYaZ2Y5nPtJIH51N8j4BcXjkBgWLE37zb5iSPL65mKJHUKar2Ctr4bbl82UA7MTEnuQvXpqO9dF+HvLZw1k3LnzXDOX0G0+us+k16uo1OPSY3J810vV+pwhB5GX3HcVYgmdT8q9EHr3b/AGNtY2xicLbdTjLttJ86JcMZ4Pza/dB/M/rqXbj3HyWxmbOivrEZ+kgaeUEnsI7iq78XcKt3HIviFfDthcrLKgGGGQqc0mdQewisuhw5NXk/5Wo6XS8fEvlmsS2QOojnHBRP2qxBE/1i7fnROcMEVzDFWI/xFn8pn9K+e15duZWbzgDYFDJ6CPP+pIqV5dsCzJcXBMeYWg/tBNyRv0Ir6RSMNHaMTzvhUttcDllTcqp/IFoBJkbHqKkeEcYt4lM9uY9RG+tcfu2LeIDKbl5dNMyG2vvrfuFmBgxpW3ydz9bwOHewbV0vnLLMNKkKNYyxEGAAdeoopEUddxeLS0he4wVRuTsPevVi+rqGUypEgjqK5/8A/wBGW9Nt7GZCpaAN41ykExmImAOoia3sH8RbSKqNYxAgACFBkKI2zaVVTe6vBNcF2pVTX4jWT/YYr/lf/qsifEKwf7LE/wDKP/eullSa4vxuzhUz33FtJjMdp3r94TxqziUz2Li3FBg5TMHeCOhjvXOPidjVx+EUWluKbT54dCuaRlgfnM+nrUz8JOVXwmFa5caXxGV8v4VUHLJO7HMSfpXGGWMpuKfXj8i7i0k6L3SlK7lBSlKAUpSgFKVB80cb+zoDr3MRO4UAT+8wJ9FaqZJqEdzJSt0TlKovBebMTiL4KpmteGjEAquXxFzDMTq3UaenrWTjnHcdas3bgTDW1RSZa67nbfKLYE+k1nergjosUiQ+IeD8bh11M2XNl8wGbZgdBIk6d65raQ4PBrhrc3M19GLsyJq5BVQA7SDlHmmKicNzrf8ADa0bi3rVrDlsrp+zkFVGUwrkZWPXrWjxTmC4mIKpkVXs2iwCKZBtKYkgtlGYwJ61iyylmyV0u/mv9O0UoKz3zLinw7Wri7AvZYA7hDmTbqUcEe3arhwDja4m1lYhpXr95diCO/QiqrxS14/D2yiSqqw662WNl/8A42Q1XuXeIPZcKCcpO4E5SOoHX1FcfaGgjnx7o8SROHM4un0SlrGAY5QBCC5CgaQCfbtGv8akOMozX7oMm0oy28rBhuCSY9NBp3qDsXYxLS2VwYU9Mwb8ulXTD8LxZUsUESZJIXbXtEDvVNVBwcZKuq5dcl8btNMqd4C01q8tuEQy2oAILZQANdSNSda7NwbA/aCCDFqASw2jcBfUj8t/fkXMnDb6hPEKQWhQuUs2bymAup7a1auCcdfC4c4O39qvKQdMiJlzDVVYlio1+lUy4MWTZPO+r4Xn5hSkrUC+8s2Q1zxAIUlrvsHOW2PpbVfzr1zLw7hnnxGLWyxA1LNJOXQBVnU6AQBXGMZib17FWrd4EgMUNssRlDDLuDoyqBlYbH00rR5hwNyzdZrigB28kwSFG2X8IVYWBppXtQzQtQVW1a+BkcH2dSxHLvDcZhmOHw/hMCQGINvUDbrI17VGWeHWUItvw+wVTKDcV2csTA1T7pMzuetQ/DeZbyW1OYXEnNlgAzsfMPedutZuJc13kw73SoQX2y2kMk+QAM0iNJge5I6GsPvMzlKKq7r5evxO22NJ+P5NrjVzDZhaw2GtpcMguAXK9IVQ2rkmIOg9dqquOwZUDxVaUOsjKSBpMdxIkVN8E5SuX8Be4j/VtmJFpJAK22IukzqD8xAG2X1qwXuHfbuFDFM8XbIZbkgHxPDJSSejFIJPUmtUcGSFJSbXTvv42c3OL8ERwTinDWVoWzauqAFYuykkgz/WOymNK/eIYA3mV0OwysbcbKRGYqzKNC2uh06zUt8LsBZvYd7SXrlm5bY51Tw4cHZvNbJIjQiTHpIq8cP5Ot2VKK75GcOy+UBiIicqjTyroI2rPk0+e/szf6F45IeURvBfh5Y8BPGFw3CJY+K6xOoEBo0ECt4cgYUbC6P+M/8A9qsdK9SMaSRnbsg7XJ1hRH7QiZguW/jrUrgsILVtUWcqiBJkxWelVjihGTmkrfklybVNilKV0KilKUApSlAKonNN/wAXFC04AVVZwMx8wQFWkRA1uKd/u1e653zDcZeI3FJAVrBZJj5iRIBO2imdhJWeleZ7Tb9w6+uDRp/vkVwHFPhrd0qVEFFJIzQPFvaadQIr3xrjD37F1PEzr4TsQEyxlGmv1NbXKKKpv5SGUtIIM6F7h19ZJn1qZxOIS7bdAytpBAYGOmoG3WvCn7QhCEsbjz6mxYW2pWcM5b8UXsQbIY3PAfKEXOZzpssGazcets2NfOTnFq0GBEGTZQtPYzOlamK5Zxqu+SxiBqRIBAInuNwdP0qOwd9lFy5mJMDU6ntBn0/lX0GOMZz3xafH9f0YpNpU/UvHLDKysknVoM6R4yeGYjoHCGe5qm/0XdV8zmQrRIadR2qV5VxzNfKkznQgQIg/Os6b5kFS3HLMlgi6uwcf8SCI7nMWHpGtaPurk59lUtZg0wII6/Xv6CZ9Ku+EtXmtKVtFwtsAtceCVMGLS/dUwYMT1OsVW8JgD4tsOAEa4ULOSqyNG8w23B96t3NDrawtu2oLx5Fk7BVyydddQD9PevM1mfdOGOFW334NOKFJtkDy5D4v9oQuUMRB+UmTCjrAJge1WDAc727aAWbYUuM7SwPhICAC7DTOQNjrPrVL4YCGYiTlMgAwSw2g9KsfA+RfteKu2GK2LiqlwozMVuBlDBlyNBgMDp6+td8+mx6h7H2jnDJKHJq4pvteNHhsA+gUsQsmMyjeASCoE6TpPWo/jWFxN/EJZFu8zgwqshUsdzAYTHp0FY+MW0sXrtj+0tYoWiRPntpIkkkx5lUxPUdq+jOD8t2LBD20OcrGZ3a4VXfKpdiVX0EbVqw4I44peUqOc5uTbOJYIjAYl7d+2txcrQrkkC4IVhK9AynpqpU/emofj3FrmPviLYy21CJbtrlUCTlVR6se86n0ruXNnw+sY45m8rnc6kEgRJAZTMACQdomYEeOUPh3ZwQBMXbgMhsuUL7AknN0zEk+1d9vN0UslOV+BDDYCzhmAOS2FfqCx1f6Fi1cuFrG58VwrC2wV8UFrjELkRohtTMMqpMA+m9dpqu8wco+NeTEWLpw+JQZfEVcwZfwupIzD/esCLEFawPBlwPFcBYtGScK63T1YLmbMfdyfyA6V0eq3y3yd9nuviL15sTibgym6wyhV/CignKJA6/lVkqQKUpQClKUApSlAKUpQClKUArnHPJVOJ2bmhzWjbj1DT9Pmt10euM8148riLruWIt3JUZZKxcBcREw6KB2BVTsSRi1sHkxbF5O2F1KyNw99wt9rF427WjqFVDJZfGAllMZfEC6djULyngfCvg27zoX8jlABIJB3IJiRvE+tbj4kjBaDKX80dsxkD6LA+lR/Cr37SywzQWU6jWQ+U+neuUMEY4pJpdfsvPqXlN7kXC5cQHEsrW5IVMysQRILHNMQZmI3iqTj+C2FtkpmIaAfNM+g7a1bcbctMmL1MKAxV7cQwQ5dQxmT7AetU3g+LUoiMkyxg5iI1Oum+01m9jwqEn8P+qOmrql8yR5bwtpLiowDNMq2oyt6RBI/vT0qyXcEhIYqJUFQdZAbcDWqcb2W4YmbbjUkddtelS2K5oC6spA3+Vv9xXt7YtVJGK34JK/YQ2fBKjw5kDsZmQx1BknWetVbi3AspLB5QKTDkzp0B2I23qaw3FPEXMo0O0gifzrHfxA1zFNAZWZJB8uwmR5tv8AsahYsaX2UkN0vLIXg/Kt6/aF221rUnysxnTTaI/Wpbi9nH2TYxFzwrRsKLS3VuZGIBJAMmGaCw9t5qM4Uy4VnNu6wB+7Gg9djrWxxvjv2qzaS8zZSxZYGUzGWW0iIP61VQ5sncSOM4faxOK+1NoXYXGVQArNoZ269e5nvV+T4g3v3f8ATXKcBdFkQLkjsR/2J19qmF4sV0yho3ynNHuBrXZUU5Oscuc6G9dFu5AzfKRpr2PvVur59wvMf7VVQQ+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+VYtLg9zL7Kaj+PP1wjvknvjz2RY4eMztJljtoOp962DiLrESR5QFHl2+tauN4kLajQMTr2FaL8yuF0tpJO5JP6T/OvSuJlpkpdtOx1Zj/AL/hX6yBBoAO/T+FQb8bvMPmC+ygfrvUdY4lcz5ixY/vGR+VRvRNF5FzCq+HPjoyuGN5WWAkaAST5gQZiDtWVsfgDiLYXwLdkKwuCdGJjISOsQ220/Wug8r/AA6w9zhaJiLKeLeTNcuBV8QFznADEEqQCB9K578UPhVa4fhkv4d7rg3Mj5ypyhgSpGVR1Ea9xVVaJdM9hcFevHJct2La2iYRc2a4NRoD1GkjT26whsA6xrG8enSqzgcQymVgaRWRcXcQjK51PeahOmS+iwGy0QTI7ETVn5V+IF/B2hYyq1sMSMvlYZjJgtmWPTLVZ5Qs3sZjLWHlYcnM2X5VUFmOkdB1rqL/AAZUgRiTm6k2xH0GeR+ZrpaZSmc8t4oPjGuagXMSjwYJGa6G1IABOu8V9GVx3iXw28DE4ZBiJ8VgSfDiClxAMvn/AHp17V16xbKqAWLECCxgE+pygCfYCoJMlKUoBSlKAUpSgFKUoBSlKAUpSgFfjCv2lAaWIwjHZoqmcZ+GKXmVkSxbIYMT4IYtBmDqBlPURr3roFKAr5wd5VABGgjQQNOw6D0qn8wYjNilw7sDcdRAPaH0PSTI03M108ioy7y1hmYs1i0SdyUUn9RQHEeIfDi5mMOQvQFc0ekyKwXfhwxA/aNmG/k0P0mR+Zrv/wDR6xECK/DwxO1RRNnDeF8h+G2a4Tcj7pWB9RJmp7h/BsLaYMMLbzAyDkB1+uldSPCU7V5/oa3+EUogr1jmsgRlNeeLcRt4uw9i8hNu4IPQjqCD0IIBB7irJ/Q1v8Ip/RFv8IqQcct/B60W8uLcL2NoE/nnA/Stq/8ABiwWBt4u4BABDW1b3ghliT6V1scLTtXscPTtUUgU/krkzDcOLOrPdusMpdgBCzJCqNpIE6nYVbhxJO9ZBgl7U+xr2qQUnm/mOwmPwQNxZDHNqPJL2yC+vlHlbftV7VgRprWE4C31RT7gGsyoAIAgUB6pSlAKUpQClKUApSlAKUpQClKUApSlAKUpQClKUApSlAKUpQClKUApSlAKUpQClKUApSlAKUpQClKUApSlAKUpQClKUB//2Q=="/>
          <p:cNvSpPr>
            <a:spLocks noChangeAspect="1" noChangeArrowheads="1"/>
          </p:cNvSpPr>
          <p:nvPr/>
        </p:nvSpPr>
        <p:spPr bwMode="auto">
          <a:xfrm>
            <a:off x="155575" y="-982663"/>
            <a:ext cx="2219325" cy="205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s-ES" altLang="es-CL"/>
          </a:p>
        </p:txBody>
      </p:sp>
      <p:pic>
        <p:nvPicPr>
          <p:cNvPr id="29703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50" y="190500"/>
            <a:ext cx="674688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14 CuadroTexto"/>
          <p:cNvSpPr txBox="1"/>
          <p:nvPr/>
        </p:nvSpPr>
        <p:spPr>
          <a:xfrm>
            <a:off x="1042988" y="2438400"/>
            <a:ext cx="7385050" cy="169277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32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400" b="1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Fin de la </a:t>
            </a:r>
            <a:endParaRPr lang="es-ES" sz="24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presentación</a:t>
            </a:r>
            <a:endParaRPr lang="es-ES" sz="2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-18752" y="266391"/>
            <a:ext cx="492443" cy="6237312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>
              <a:defRPr/>
            </a:pPr>
            <a:r>
              <a:rPr lang="es-CL" sz="2000" dirty="0">
                <a:solidFill>
                  <a:schemeClr val="bg1">
                    <a:lumMod val="50000"/>
                  </a:schemeClr>
                </a:solidFill>
              </a:rPr>
              <a:t>A D O T E C   2 0 1 4</a:t>
            </a:r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EF2DAE-7891-401B-9BCC-BB7F5FA53728}" type="slidenum">
              <a:rPr lang="es-CL" smtClean="0"/>
              <a:pPr>
                <a:defRPr/>
              </a:pPr>
              <a:t>23</a:t>
            </a:fld>
            <a:endParaRPr lang="es-CL"/>
          </a:p>
        </p:txBody>
      </p:sp>
      <p:sp>
        <p:nvSpPr>
          <p:cNvPr id="19" name="18 CuadroTexto"/>
          <p:cNvSpPr txBox="1"/>
          <p:nvPr/>
        </p:nvSpPr>
        <p:spPr>
          <a:xfrm>
            <a:off x="1187624" y="4941168"/>
            <a:ext cx="27363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Unidad 3</a:t>
            </a:r>
          </a:p>
          <a:p>
            <a:r>
              <a:rPr lang="es-CL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Instrumentos de Medición</a:t>
            </a:r>
            <a:endParaRPr lang="es-CL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4860032" y="5517232"/>
            <a:ext cx="26885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MICRÓMETRO </a:t>
            </a:r>
            <a:endParaRPr lang="es-ES" sz="2400" b="1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5724128" y="683404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 smtClean="0">
                <a:solidFill>
                  <a:schemeClr val="bg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MMB  UNIDAD 3 PPT 4 </a:t>
            </a:r>
            <a:endParaRPr lang="es-CL" b="1" dirty="0">
              <a:solidFill>
                <a:schemeClr val="bg1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368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-17463" y="0"/>
            <a:ext cx="755651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srgbClr val="F7BB43"/>
              </a:solidFill>
            </a:endParaRPr>
          </a:p>
        </p:txBody>
      </p:sp>
      <p:sp>
        <p:nvSpPr>
          <p:cNvPr id="18" name="17 Rectángulo redondeado"/>
          <p:cNvSpPr/>
          <p:nvPr/>
        </p:nvSpPr>
        <p:spPr>
          <a:xfrm>
            <a:off x="-23813" y="1166813"/>
            <a:ext cx="8820151" cy="71437"/>
          </a:xfrm>
          <a:prstGeom prst="roundRect">
            <a:avLst/>
          </a:prstGeom>
          <a:solidFill>
            <a:schemeClr val="tx1">
              <a:lumMod val="95000"/>
              <a:lumOff val="5000"/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2053" name="AutoShape 2" descr="data:image/jpeg;base64,/9j/4AAQSkZJRgABAQAAAQABAAD/2wCEAAkGBhQSEBUUExQVFRUWFx8XGRgYGCAXHxkcGBoeGBseGBobHCYeGhkjGRgWIC8gIykpLCwtHB4xNTAqNyYrLCkBCQoKDgwOGg8PGiolHyUsLCw1MjQtLS0sLywqKiwsLC01KSwuLCwsKSksLCwpLCwsLCwsLCwsLCwsLCwsLCwpLP/AABEIANgA6QMBIgACEQEDEQH/xAAcAAEAAgMBAQEAAAAAAAAAAAAABQYDBAcCCAH/xABDEAACAQIEBAQDBQQIBQUBAAABAhEAAwQSITEFBkFREyJhcQcygRRCUpGhI2KxwRUzQ3JzgpLwg5Oz0fE0U6PS4hf/xAAaAQEAAwEBAQAAAAAAAAAAAAAAAQIEAwUG/8QALxEAAgIBBAEBBQkAAwAAAAAAAAECEQMEEiExQVEFE3GB8CIyYZGhscHR8RSy4f/aAAwDAQACEQMRAD8A7jSlKAUpSgFKUoBSlKAUpX4TQH7SgNKAUpXi9cyqSegmobpWwe6VWsBzaXDZlA8xVTm0aNNgCZ/dAJ/jW353BdiNBIDT/wBNWgf5mY+21ZY6vHOO6J0eKSdMmqVW+ElrviDKgNt8pjOkz5hBDfhI9q28Wr20LGRHa8zegADLqSYAFTDUb4b64+vwDhTomaVF8Jx7EhLgbOV8QfKYUmFDFT830Ew0TBNSlaIy3KyjVClKVYgUpSgFKUoBSlKAUpSgFKUoBSlKAUpSgFK1eJ44WbTOSun4jAJ7TFRmD5ttHCpiLzJaD/KA+edY8ugLE9gKpvW7b5JriydrmXxxW59nsFCQquxcKSDqAFOnQEke5FSvGOdbhWUy4W1/7l4Tcb/Dtfzafaq1gMSMYWS1bxGIzMM91iDMTvJCoNtBXHUZJRhcFb44+ZeEU3y6J34OYXELhLj3y2S64a0GMmIgkSTCkxA9CetdAqP4BgDZw1u2QAVEQNf9mpCu0G3FNqikuxVX5wvxbfNcAUgIEMjV9ATlMnzHYgjQ1PYriSWzDEkxMKCxiYmBrvVE4vx6ze4jYLMVsJ+1LFDBayWVQTGgzknWNqxavLGUfdqXN/kdsUWnuox8N5Es4m0tu8XBSWDIY1nzTI9dPrUlxPkrB28NNpblttFDeLcRt9ZGeJgHpWDG8yph1LW3toHLhDcYpPooiRqRvEdqrPAeIxMRc8xJL3FQSphvD0jKXPzTLRJrzcOaGPT7atq+fmzRKMpTu+DofL19LVhRJLOMzDMpIIVV1JbXRR3nWsl639oILaIHyqk9gZZo6zoI6f3tNTlvib3L9ywyqbdu2jAwZltSCT5T3EVs37VpVJNtWPjkKoUSxJMAT/HoJPStWOTngh6NftRykqm/UlOG4QImkkt5mY7kx19hAA6ACtutLhGFyW9ycxzegnoo6AAfUyetbtepi+4vgZpdilKV0IFKUoBSlKAUpSgFKUoBSlKAUJpXO/ifi7r3bOHS+LNtlZrhzGTGwyqCxA3OoGoEyRToF1scew73TZS9ba6oJKBgSI309KiOPc92bAISLr7CD5Z9W6n0UE+1ch4RyqLT+NdueGNSuZYJB/DbkmfUn86siWS6q2BA1lWv3o2B3VplY2yhfyrhkzwgrbOkcbZvYniGMv2y93Ig82ZnVfkIPkt2mmNO7AtGvSq5b44i/wDpky5QAcRdE5RIXTSEUSNFGg6VvvhkskZrpxd52CKp0RWY75SSx21O1RXEOJW7cC9ZLQmZ1yr5STlXMG20A0Gu9edLXbpLYrs7rDS5L9wT4YWyRexl44pzrAJFv+OZ/qQPSrzh8MttQqKqqNlUAAewGlc9+DnMni2HwzfNaMpt8kgEaDWGkydTmro1euq8GVilKE1JBSPivjXsYRL1v5hdVWIE+Vg07EHUgDQ1znilvE/sQckgXDcDZSAVukZtdJOZfMu8z3jtXEjhr9trV17bKwgjOAR6ggyCO9U0rh+GqExF0M6FvCJ8zZCfLCj5fLlUnQGO0AebrIQhHeo22/1p0aMTbdWR+G4JdxWETxFy3JYhrk+QMMobLu5iCBIE+mhksHwjCYG3ld1grlm6wMrIaAD0zAH3qu8U+INy5K2VNofi0Zj/ACX9arN6+SxZmLud2Yz/AB3rxseCTTi3S7pc/wCfXBqc12dUtc14dTCYi2s6/NE6QDr6AV7t8bsls63rRbvnU7mTGukkCY3gdq5DcuHrr/v3rLwvgtzFXVtWlDO3fZR1LdgK7f8ACXCjllfpyU96/MUd54FjTcVhIIWII9alKhOU+VbeBs5E8ztBuOd2b26KNgKm697TwljxqMnbRjm1KTaFKx3cQqxmYCdBJiTvA7n2qLw/Ndh8S2HUsXQhWMeUMRmyzMzG+mldyhMUpUff4tlxCWcjnOCQ4jKIkmdZG1VlJR7JSskKUqNx/MmGsf1t+0h7FxP+mZqxBJVE8y8y2sDZ8a9my5gvlEmT2HXY1HXPiHhtrS3r39y00f6nyiqrz7jXx+EKmy1rIwZMzAkttqFmBlLaT27VxzZo4obpPjgvCLk6ReeW+a8PjkZrDE5CAwIKlSRIkH+I7Gpiqr8O+UUwOFEFmuXgr3CY3y6KsfdEn11NWquq5RRilKVIFc75o5Ov+PdxFhUAgsCXZyIWTkSNCSDoDXRKVWUdyolOjjvAOTMXiRnu2ws/2l7Nt+7a0Lf5oHvWmeY8OlzFWXa/dS0AFcZUE7NGXRBmEKNdz2rtjjQ18+cxW7LY64qEixaaPKJz3o1JjYKZJYmNI0zTWTPihKOxrjv8jrCTu0ZV4rcFu54FkWiV8jli1w/il310B2ECe9aDYiyLBQk+Ic2ZrmhuMd4Y7+WYB9K3L3MltrY1/ZbBjvBaDpvq01V8aDexVu0TANwJttnYKdBuRP1ivPwY3llVUjROW1epu8H4zdwha5autbnQsOqyDroeqivpXh2K8WzbuDXOitO/zAH+dfMwwDNFkKS7sUQbZmLZVAJ/f01r6L5S4OcLgbFhjLW7YVoMidzHpJNe4YiXrFifkb2rLSoktyaCdM47d4fiGwzIt6dCpi6pBJM7kgxoTOp26GrBzLwxMTxrCWiQvh4Z7jNlRiZORQQ4ZWAJJgjqYqwc0oqocrJbuOCAxUb6ebXqBInfWuL/AGUXMfd/bXSVuHK6mHLZuhYkiCu/YTWOGZKcoSfSOjjwmvJa+ZOWRh7x8EoGtk3S2UKSqgFQcoCglidgBp6Go/h/LuMxtq9iVuSCSHDswzFBMqCCCADA1HWtzmDjL3VSyzy5yqzuQoIGgJYwIJ1J061dcFzFh8HhraPbdLYAXNKOGJEySrmSxk/WvOwOOfJJydLk0zuEVXZXOQeR7WJwxu4lSTnKplOXygCSSsEnNmGvapzEca4dwe4bWVkZ1DmAXJElRqWncHTasvCfiZw9ybaObeU5QptlRPULlBBOo0Heud884nD4vFG8Dc0IUxeXI6Id10JU5RMe9exjxwhFV36mSUnJlqx/xtsKD4Vi4/8AeYJ/DMajeHfEjH8QZkw1gqF+YoJidszNopMHWq7w/k64ym6lqzlM5FfXSdDLky35bzA0rY4Fw98KGe8i5XZVZiRlO86Kd5gTHWqy1EYq+/5JWNsnzy+2bxMXiEsNtJvZrh9JDEa7aEfXrCWMdawuNtXbQLhLkvLFjqoBA88FjLkz1I7VFY7iOHv3WUWRaCynklWLSdWIPYaCe89K8thzh7TlmLglbqsRBI1BmNNCBVIahSmoyTTa+uSXBqNpl0ufEt8Qzi0jCT5RngqAAIyrEmZJJJGtaeN5yxFlEW5cdGPmXw0UkgiAASpXMASDGsnWoPgOIuw62cALiSqm5bVidNczEq41zAnYdhUvgOB/aWQgW0YubYSQbhIcS5VUXKqhSZMaT3rjmz5Iz27OPW1yXjCLV2eMNaxuOUMLGJvgk63cQUt6GNFWFP8A5qZ4f8Pcb0+x4UfuJnb8zoa6Vg8Ktq2qIIVQFHsKzV6CTrk4N+hRbPwwzf1+MxFz0SLQ/JZqY4byDg7Hy22PfNcYz01EwfqKsVKOEZcNBNro8WbIRQqiFUQB2Ar3SlWIFKUoBSlKA0uN4oW8Nec7LbY7xsp61838ORWwwVrjTeLMRGxUlQwM7EFgZ7CvoLnXh5v8PxFpQCz2yFB08266+4FcZt8s3rKLadpKToIIUsczAHrr1rzddqY4uL5/00YcbkV5eHjP53IVlFv5VHl+6AJ0On561auB8FOF41bNxVKYdrSXCWJytiEYW2JPUHKOw033qV5Z5EvYi4rP5LSkMWKg5oPyrI69+n6VKYvk7EWcPxi+xLNeueLZUeZosObqNp1OgC7jLV9HKU47miMqSdIpN3g1w8YXDpAKYuFkx5Q/iz/pQn619C1X8Dy9Yu37WPKEX2tg7mAWQCcpA82U5Z/SrBW84ClKUBUOe8IbhtwYyhiYGYx6KN9a4/exxsXsQ66hbwEQBplPeSDBYb9K6F8RebbXjGyjsHtqAzoYyl83lPeMqk+setULivLdw3vKCUuqug6kLpHsDrPqa8S1DVT3uk/4o2VeNUb3BVts4a+wzNLsrSAltfvGRHmYFQCRoPWs3MH2G7ZzWEy6kC4BAJCmBB6Tp7V65b+HRx1vMSgNp/CuWyzWmGQg5XhGG0bjqdorU5x5SXBXsrXQs2XvquaQDb8qoGIUnMxiAumtdJ6KU5rInRVZUltZAcHJe3esyi/2illG8ZWGaJAZdNTEE961ReXD31EK+UENCwIO4gj5td/QdquzcgX2wWHx2BE3Hth3t/ekrBNvNofNLR66TAqX+GnwrKh7/ELQJdSi2XAYgEgl2/C2kCNRrXoLG9zbfD8HFyVFXs82X7ZkEXEywkj7sz0G+kH2rR4Zgb/FcSuHViLebMx3Cz8xidYWYHsPvTUtjPhLxAXGt2lmyzEqzOoAWTlz6zmiJAB1mJrp/wAPuRBw6zDMLl5vmYCABM5V6xO5Op02AAFYaeMX18PwDyNlB5v5HsYNsLZQs3iByzudSVjLtGgJn85rI3CRcscOu3HZvtLJbZTAACsqjLpvA1J37VZfi/gn8GziEE+C5DH8KuBqf3ZUAn96q7yXiWx1/AWEB8LAJnuP0LzKidpkJA6w56V3cE6vwUtlg4By3h14ji8Nct+IqhL1sXCWEN82hMEyVEkTpV8wuAt2hFu2iD91Qv8AAVU+F3fF49imXVbOGSyxH4mYPE94Bq502ruhbFKUqxApSlAKUpQClKUApSlAa3EPkPuK5dzOXS5euKRCo5j1CkiZPeP1rpPFeIW1K2y6h2BYLOpC7mOwka+tUji9nMzqBmLEgLvJOgGums18v7Yybc0PPg9DSr7DKDypxjHXi6/b8QoRJGVw4HSDmMD6VIYX4iYnDteTEYu+WFv9lCW/nIDDPKnywa6LwLlzAYmyH+yWFfZwqBNf8saHetDnHlPhuFwtzEPhLbMsKoJbVmIVR82u+3p0r6GDWSClF8MxP7Lpo5w3xd4kgn7RbYf4S/yUVmwfxs4gWALWCJ62j/JhU1wnlnCcS4beaxhrOGxNswxIdgBGaVBfQldAdYIrV5C+HdpuJYi1eIuJhhlIggOWJAIIIIAyk/Wr067ItE0/xMxj37iYb7NdtooYPct3LUiBOnidDI+lZOE/EvH3cSLTYfDm2pm5eTxMirGYnMdJjYdatNvkjB2ryLbsKgZXzZSwzRliTMnc1UPiJxCzg7Jw2GGQOc7+YnoF6k7hAPZf3q4Z5yxw4fL4XxLwSk/wOf8AED9ou4jEvIDXGyCSPMxzT9ARP0FSHJ2Ov3rqWzdfIkQOyg6xpOugk6AE9xUTg8HcxBSys6yzEfdES594AHvFXzGcGa19nvYa0M9oBTbmC6EDyzsWH++leXqM0Yz93k53dei44/M0Qi2rXgt3Dj4PH79pflxGFS+R+/bbwp+q1j+IHwxXiV21dF42mUeG3lzApJbyiRDAk67a+lbHKfDMRdxl7H4q34LPbWzZsyGKW1OYlyNJZo/XbSrjXvIxGvw/BLZs27SfLbRUHsoAH8K2KUqQKUpQH4ygiDqDVCs8scRwWezw98N9nuOzp4obNZzbgQIcA7TPrV+pQEJynywuCsFMxuXHY3Lt1t7jtuT2HQD+ZNTdKUApSlAKUpQClKUApSlAK83GgExMCY716pQHPPsbrw37Xo+LxIW87MYABEqkn5bVtWgAdfU1AcA4o93HWUzEk3VJE6+WWPl7Qs1Lc8cNv4eMpLYZmJygH9mWYtl3Plk6dOmmlanLPDmRvGHlMEIYkiRBI100kfU14Wuy4seVTyI+g0sIrSypq/rguGMt/ZMT4yj9ldMOB0Y6z9d/fN3FeubXNy34JgWbqFXudVzAwUJkAiJmNN5EVTUxt24uS5cnLsGnQiRoM0AiTW9cutdt+G5VlAykEkCJB0IOxgGvOye1Ix3Rx2lL9H5+T7+PxPPlpZSS55JPgtlcHYWyhm3d3GrEFrcErG+ozGe7Edqjvhs2biPEmPUofzNw1lt2SMsBPLtDEEdNwJpgQcI169aRQ1zzXIctmyyRAKwPmO0VfR+2I4k4ZW36df2c3o5+qLPzDxJbGW4xAyo/XX7uw69vciuHcy3WuDx7phrrZgJiEG30JgD0AqT4txu5xDHF3kWba+HBgeVYa5sYzM+VfyqG4xhmvX1GZCimG8w+Y65YmYAgdoBrbl1O/On0kr+vxJhjqD9Ta5P8W3av4soSghAToGZySQD1CqsmrXw/mg3DbLKoLFdm7kDtU9zbgXvcFwyWhNwiwQo66ANHspY/SqG/ArmHUC4WE766exjTpU6zFhlOLn6G/QQWSDXmzvdKiOVL918JaN4EPl67kD5SexIipevci7Vnizjtk4+gpSlSVFKUoBSlKAUpSgFKUoBSlKAUpSgFKUoBSlKArPxJvFOF32BIIC6j/EWqByfzA1y0HYaFih7SsSV/1DSrz8VGjhOI/wAn/UWua8pI/wDQ7vbykpiC5B6gZQR6TXke1MMcmOq5tI1aabjItfGcGMpuoCSBJC65h3A6mKreF5uw/iBM5kkKQVPXbXbSf41McD44ZFu6RJAMjaWAYdBAIP51p818JFpHvWyAAJy5VgGRtK7GvlY44Qm8OZO+lz/4z0XJtbo9G1j+KW8OQLrFZ2JViD7EAifSq5xPnoksuGUNl+8wOsdY6INdT/5x8Q4q+Jt2QCVS4FzqSDoDpl6yddeke06eN5ae1bLJcUWzICkEMJ1g6a6iK36TR6eDj777z8eP2OGTJN3t6IXieKzsltCWW2vnYaZ2Y5nPtJIH51N8j4BcXjkBgWLE37zb5iSPL65mKJHUKar2Ctr4bbl82UA7MTEnuQvXpqO9dF+HvLZw1k3LnzXDOX0G0+us+k16uo1OPSY3J810vV+pwhB5GX3HcVYgmdT8q9EHr3b/AGNtY2xicLbdTjLttJ86JcMZ4Pza/dB/M/rqXbj3HyWxmbOivrEZ+kgaeUEnsI7iq78XcKt3HIviFfDthcrLKgGGGQqc0mdQewisuhw5NXk/5Wo6XS8fEvlmsS2QOojnHBRP2qxBE/1i7fnROcMEVzDFWI/xFn8pn9K+e15duZWbzgDYFDJ6CPP+pIqV5dsCzJcXBMeYWg/tBNyRv0Ir6RSMNHaMTzvhUttcDllTcqp/IFoBJkbHqKkeEcYt4lM9uY9RG+tcfu2LeIDKbl5dNMyG2vvrfuFmBgxpW3ydz9bwOHewbV0vnLLMNKkKNYyxEGAAdeoopEUddxeLS0he4wVRuTsPevVi+rqGUypEgjqK5/8A/wBGW9Nt7GZCpaAN41ykExmImAOoia3sH8RbSKqNYxAgACFBkKI2zaVVTe6vBNcF2pVTX4jWT/YYr/lf/qsifEKwf7LE/wDKP/eullSa4vxuzhUz33FtJjMdp3r94TxqziUz2Li3FBg5TMHeCOhjvXOPidjVx+EUWluKbT54dCuaRlgfnM+nrUz8JOVXwmFa5caXxGV8v4VUHLJO7HMSfpXGGWMpuKfXj8i7i0k6L3SlK7lBSlKAUpSgFKVB80cb+zoDr3MRO4UAT+8wJ9FaqZJqEdzJSt0TlKovBebMTiL4KpmteGjEAquXxFzDMTq3UaenrWTjnHcdas3bgTDW1RSZa67nbfKLYE+k1nergjosUiQ+IeD8bh11M2XNl8wGbZgdBIk6d65raQ4PBrhrc3M19GLsyJq5BVQA7SDlHmmKicNzrf8ADa0bi3rVrDlsrp+zkFVGUwrkZWPXrWjxTmC4mIKpkVXs2iwCKZBtKYkgtlGYwJ61iyylmyV0u/mv9O0UoKz3zLinw7Wri7AvZYA7hDmTbqUcEe3arhwDja4m1lYhpXr95diCO/QiqrxS14/D2yiSqqw662WNl/8A42Q1XuXeIPZcKCcpO4E5SOoHX1FcfaGgjnx7o8SROHM4un0SlrGAY5QBCC5CgaQCfbtGv8akOMozX7oMm0oy28rBhuCSY9NBp3qDsXYxLS2VwYU9Mwb8ulXTD8LxZUsUESZJIXbXtEDvVNVBwcZKuq5dcl8btNMqd4C01q8tuEQy2oAILZQANdSNSda7NwbA/aCCDFqASw2jcBfUj8t/fkXMnDb6hPEKQWhQuUs2bymAup7a1auCcdfC4c4O39qvKQdMiJlzDVVYlio1+lUy4MWTZPO+r4Xn5hSkrUC+8s2Q1zxAIUlrvsHOW2PpbVfzr1zLw7hnnxGLWyxA1LNJOXQBVnU6AQBXGMZib17FWrd4EgMUNssRlDDLuDoyqBlYbH00rR5hwNyzdZrigB28kwSFG2X8IVYWBppXtQzQtQVW1a+BkcH2dSxHLvDcZhmOHw/hMCQGINvUDbrI17VGWeHWUItvw+wVTKDcV2csTA1T7pMzuetQ/DeZbyW1OYXEnNlgAzsfMPedutZuJc13kw73SoQX2y2kMk+QAM0iNJge5I6GsPvMzlKKq7r5evxO22NJ+P5NrjVzDZhaw2GtpcMguAXK9IVQ2rkmIOg9dqquOwZUDxVaUOsjKSBpMdxIkVN8E5SuX8Be4j/VtmJFpJAK22IukzqD8xAG2X1qwXuHfbuFDFM8XbIZbkgHxPDJSSejFIJPUmtUcGSFJSbXTvv42c3OL8ERwTinDWVoWzauqAFYuykkgz/WOymNK/eIYA3mV0OwysbcbKRGYqzKNC2uh06zUt8LsBZvYd7SXrlm5bY51Tw4cHZvNbJIjQiTHpIq8cP5Ot2VKK75GcOy+UBiIicqjTyroI2rPk0+e/szf6F45IeURvBfh5Y8BPGFw3CJY+K6xOoEBo0ECt4cgYUbC6P+M/8A9qsdK9SMaSRnbsg7XJ1hRH7QiZguW/jrUrgsILVtUWcqiBJkxWelVjihGTmkrfklybVNilKV0KilKUApSlAKonNN/wAXFC04AVVZwMx8wQFWkRA1uKd/u1e653zDcZeI3FJAVrBZJj5iRIBO2imdhJWeleZ7Tb9w6+uDRp/vkVwHFPhrd0qVEFFJIzQPFvaadQIr3xrjD37F1PEzr4TsQEyxlGmv1NbXKKKpv5SGUtIIM6F7h19ZJn1qZxOIS7bdAytpBAYGOmoG3WvCn7QhCEsbjz6mxYW2pWcM5b8UXsQbIY3PAfKEXOZzpssGazcets2NfOTnFq0GBEGTZQtPYzOlamK5Zxqu+SxiBqRIBAInuNwdP0qOwd9lFy5mJMDU6ntBn0/lX0GOMZz3xafH9f0YpNpU/UvHLDKysknVoM6R4yeGYjoHCGe5qm/0XdV8zmQrRIadR2qV5VxzNfKkznQgQIg/Os6b5kFS3HLMlgi6uwcf8SCI7nMWHpGtaPurk59lUtZg0wII6/Xv6CZ9Ku+EtXmtKVtFwtsAtceCVMGLS/dUwYMT1OsVW8JgD4tsOAEa4ULOSqyNG8w23B96t3NDrawtu2oLx5Fk7BVyydddQD9PevM1mfdOGOFW334NOKFJtkDy5D4v9oQuUMRB+UmTCjrAJge1WDAc727aAWbYUuM7SwPhICAC7DTOQNjrPrVL4YCGYiTlMgAwSw2g9KsfA+RfteKu2GK2LiqlwozMVuBlDBlyNBgMDp6+td8+mx6h7H2jnDJKHJq4pvteNHhsA+gUsQsmMyjeASCoE6TpPWo/jWFxN/EJZFu8zgwqshUsdzAYTHp0FY+MW0sXrtj+0tYoWiRPntpIkkkx5lUxPUdq+jOD8t2LBD20OcrGZ3a4VXfKpdiVX0EbVqw4I44peUqOc5uTbOJYIjAYl7d+2txcrQrkkC4IVhK9AynpqpU/emofj3FrmPviLYy21CJbtrlUCTlVR6se86n0ruXNnw+sY45m8rnc6kEgRJAZTMACQdomYEeOUPh3ZwQBMXbgMhsuUL7AknN0zEk+1d9vN0UslOV+BDDYCzhmAOS2FfqCx1f6Fi1cuFrG58VwrC2wV8UFrjELkRohtTMMqpMA+m9dpqu8wco+NeTEWLpw+JQZfEVcwZfwupIzD/esCLEFawPBlwPFcBYtGScK63T1YLmbMfdyfyA6V0eq3y3yd9nuviL15sTibgym6wyhV/CignKJA6/lVkqQKUpQClKUApSlAKUpQClKUArnHPJVOJ2bmhzWjbj1DT9Pmt10euM8148riLruWIt3JUZZKxcBcREw6KB2BVTsSRi1sHkxbF5O2F1KyNw99wt9rF427WjqFVDJZfGAllMZfEC6djULyngfCvg27zoX8jlABIJB3IJiRvE+tbj4kjBaDKX80dsxkD6LA+lR/Cr37SywzQWU6jWQ+U+neuUMEY4pJpdfsvPqXlN7kXC5cQHEsrW5IVMysQRILHNMQZmI3iqTj+C2FtkpmIaAfNM+g7a1bcbctMmL1MKAxV7cQwQ5dQxmT7AetU3g+LUoiMkyxg5iI1Oum+01m9jwqEn8P+qOmrql8yR5bwtpLiowDNMq2oyt6RBI/vT0qyXcEhIYqJUFQdZAbcDWqcb2W4YmbbjUkddtelS2K5oC6spA3+Vv9xXt7YtVJGK34JK/YQ2fBKjw5kDsZmQx1BknWetVbi3AspLB5QKTDkzp0B2I23qaw3FPEXMo0O0gifzrHfxA1zFNAZWZJB8uwmR5tv8AsahYsaX2UkN0vLIXg/Kt6/aF221rUnysxnTTaI/Wpbi9nH2TYxFzwrRsKLS3VuZGIBJAMmGaCw9t5qM4Uy4VnNu6wB+7Gg9djrWxxvjv2qzaS8zZSxZYGUzGWW0iIP61VQ5sncSOM4faxOK+1NoXYXGVQArNoZ269e5nvV+T4g3v3f8ATXKcBdFkQLkjsR/2J19qmF4sV0yho3ynNHuBrXZUU5Oscuc6G9dFu5AzfKRpr2PvVur59wvMf7VVQQ+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+VYtLg9zL7Kaj+PP1wjvknvjz2RY4eMztJljtoOp962DiLrESR5QFHl2+tauN4kLajQMTr2FaL8yuF0tpJO5JP6T/OvSuJlpkpdtOx1Zj/AL/hX6yBBoAO/T+FQb8bvMPmC+ygfrvUdY4lcz5ixY/vGR+VRvRNF5FzCq+HPjoyuGN5WWAkaAST5gQZiDtWVsfgDiLYXwLdkKwuCdGJjISOsQ220/Wug8r/AA6w9zhaJiLKeLeTNcuBV8QFznADEEqQCB9K578UPhVa4fhkv4d7rg3Mj5ypyhgSpGVR1Ea9xVVaJdM9hcFevHJct2La2iYRc2a4NRoD1GkjT26whsA6xrG8enSqzgcQymVgaRWRcXcQjK51PeahOmS+iwGy0QTI7ETVn5V+IF/B2hYyq1sMSMvlYZjJgtmWPTLVZ5Qs3sZjLWHlYcnM2X5VUFmOkdB1rqL/AAZUgRiTm6k2xH0GeR+ZrpaZSmc8t4oPjGuagXMSjwYJGa6G1IABOu8V9GVx3iXw28DE4ZBiJ8VgSfDiClxAMvn/AHp17V16xbKqAWLECCxgE+pygCfYCoJMlKUoBSlKAUpSgFKUoBSlKAUpSgFfjCv2lAaWIwjHZoqmcZ+GKXmVkSxbIYMT4IYtBmDqBlPURr3roFKAr5wd5VABGgjQQNOw6D0qn8wYjNilw7sDcdRAPaH0PSTI03M108ioy7y1hmYs1i0SdyUUn9RQHEeIfDi5mMOQvQFc0ekyKwXfhwxA/aNmG/k0P0mR+Zrv/wDR6xECK/DwxO1RRNnDeF8h+G2a4Tcj7pWB9RJmp7h/BsLaYMMLbzAyDkB1+uldSPCU7V5/oa3+EUogr1jmsgRlNeeLcRt4uw9i8hNu4IPQjqCD0IIBB7irJ/Q1v8Ip/RFv8IqQcct/B60W8uLcL2NoE/nnA/Stq/8ABiwWBt4u4BABDW1b3ghliT6V1scLTtXscPTtUUgU/krkzDcOLOrPdusMpdgBCzJCqNpIE6nYVbhxJO9ZBgl7U+xr2qQUnm/mOwmPwQNxZDHNqPJL2yC+vlHlbftV7VgRprWE4C31RT7gGsyoAIAgUB6pSlAKUpQClKUApSlAKUpQClKUApSlAKUpQClKUApSlAKUpQClKUApSlAKUpQClKUApSlAKUpQClKUApSlAKUpQClKUB//2Q=="/>
          <p:cNvSpPr>
            <a:spLocks noChangeAspect="1" noChangeArrowheads="1"/>
          </p:cNvSpPr>
          <p:nvPr/>
        </p:nvSpPr>
        <p:spPr bwMode="auto">
          <a:xfrm>
            <a:off x="155575" y="-982663"/>
            <a:ext cx="2219325" cy="205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s-ES" altLang="es-CL" dirty="0"/>
          </a:p>
        </p:txBody>
      </p:sp>
      <p:sp>
        <p:nvSpPr>
          <p:cNvPr id="2054" name="AutoShape 4" descr="data:image/jpeg;base64,/9j/4AAQSkZJRgABAQAAAQABAAD/2wCEAAkGBhQSEBUUExQVFRUWFx8XGRgYGCAXHxkcGBoeGBseGBobHCYeGhkjGRgWIC8gIykpLCwtHB4xNTAqNyYrLCkBCQoKDgwOGg8PGiolHyUsLCw1MjQtLS0sLywqKiwsLC01KSwuLCwsKSksLCwpLCwsLCwsLCwsLCwsLCwsLCwpLP/AABEIANgA6QMBIgACEQEDEQH/xAAcAAEAAgMBAQEAAAAAAAAAAAAABQYDBAcCCAH/xABDEAACAQIEBAQDBQQIBQUBAAABAhEAAwQSITEFBkFREyJhcQcygRRCUpGhI2KxwRUzQ3JzgpLwg5Oz0fE0U6PS4hf/xAAaAQEAAwEBAQAAAAAAAAAAAAAAAQIEAwUG/8QALxEAAgIBBAEBBQkAAwAAAAAAAAECEQMEEiExQVEFE3GB8CIyYZGhscHR8RSy4f/aAAwDAQACEQMRAD8A7jSlKAUpSgFKUoBSlKAUpX4TQH7SgNKAUpXi9cyqSegmobpWwe6VWsBzaXDZlA8xVTm0aNNgCZ/dAJ/jW353BdiNBIDT/wBNWgf5mY+21ZY6vHOO6J0eKSdMmqVW+ElrviDKgNt8pjOkz5hBDfhI9q28Wr20LGRHa8zegADLqSYAFTDUb4b64+vwDhTomaVF8Jx7EhLgbOV8QfKYUmFDFT830Ew0TBNSlaIy3KyjVClKVYgUpSgFKUoBSlKAUpSgFKUoBSlKAUpSgFK1eJ44WbTOSun4jAJ7TFRmD5ttHCpiLzJaD/KA+edY8ugLE9gKpvW7b5JriydrmXxxW59nsFCQquxcKSDqAFOnQEke5FSvGOdbhWUy4W1/7l4Tcb/Dtfzafaq1gMSMYWS1bxGIzMM91iDMTvJCoNtBXHUZJRhcFb44+ZeEU3y6J34OYXELhLj3y2S64a0GMmIgkSTCkxA9CetdAqP4BgDZw1u2QAVEQNf9mpCu0G3FNqikuxVX5wvxbfNcAUgIEMjV9ATlMnzHYgjQ1PYriSWzDEkxMKCxiYmBrvVE4vx6ze4jYLMVsJ+1LFDBayWVQTGgzknWNqxavLGUfdqXN/kdsUWnuox8N5Es4m0tu8XBSWDIY1nzTI9dPrUlxPkrB28NNpblttFDeLcRt9ZGeJgHpWDG8yph1LW3toHLhDcYpPooiRqRvEdqrPAeIxMRc8xJL3FQSphvD0jKXPzTLRJrzcOaGPT7atq+fmzRKMpTu+DofL19LVhRJLOMzDMpIIVV1JbXRR3nWsl639oILaIHyqk9gZZo6zoI6f3tNTlvib3L9ywyqbdu2jAwZltSCT5T3EVs37VpVJNtWPjkKoUSxJMAT/HoJPStWOTngh6NftRykqm/UlOG4QImkkt5mY7kx19hAA6ACtutLhGFyW9ycxzegnoo6AAfUyetbtepi+4vgZpdilKV0IFKUoBSlKAUpSgFKUoBSlKAUJpXO/ifi7r3bOHS+LNtlZrhzGTGwyqCxA3OoGoEyRToF1scew73TZS9ba6oJKBgSI309KiOPc92bAISLr7CD5Z9W6n0UE+1ch4RyqLT+NdueGNSuZYJB/DbkmfUn86siWS6q2BA1lWv3o2B3VplY2yhfyrhkzwgrbOkcbZvYniGMv2y93Ig82ZnVfkIPkt2mmNO7AtGvSq5b44i/wDpky5QAcRdE5RIXTSEUSNFGg6VvvhkskZrpxd52CKp0RWY75SSx21O1RXEOJW7cC9ZLQmZ1yr5STlXMG20A0Gu9edLXbpLYrs7rDS5L9wT4YWyRexl44pzrAJFv+OZ/qQPSrzh8MttQqKqqNlUAAewGlc9+DnMni2HwzfNaMpt8kgEaDWGkydTmro1euq8GVilKE1JBSPivjXsYRL1v5hdVWIE+Vg07EHUgDQ1znilvE/sQckgXDcDZSAVukZtdJOZfMu8z3jtXEjhr9trV17bKwgjOAR6ggyCO9U0rh+GqExF0M6FvCJ8zZCfLCj5fLlUnQGO0AebrIQhHeo22/1p0aMTbdWR+G4JdxWETxFy3JYhrk+QMMobLu5iCBIE+mhksHwjCYG3ld1grlm6wMrIaAD0zAH3qu8U+INy5K2VNofi0Zj/ACX9arN6+SxZmLud2Yz/AB3rxseCTTi3S7pc/wCfXBqc12dUtc14dTCYi2s6/NE6QDr6AV7t8bsls63rRbvnU7mTGukkCY3gdq5DcuHrr/v3rLwvgtzFXVtWlDO3fZR1LdgK7f8ACXCjllfpyU96/MUd54FjTcVhIIWII9alKhOU+VbeBs5E8ztBuOd2b26KNgKm697TwljxqMnbRjm1KTaFKx3cQqxmYCdBJiTvA7n2qLw/Ndh8S2HUsXQhWMeUMRmyzMzG+mldyhMUpUff4tlxCWcjnOCQ4jKIkmdZG1VlJR7JSskKUqNx/MmGsf1t+0h7FxP+mZqxBJVE8y8y2sDZ8a9my5gvlEmT2HXY1HXPiHhtrS3r39y00f6nyiqrz7jXx+EKmy1rIwZMzAkttqFmBlLaT27VxzZo4obpPjgvCLk6ReeW+a8PjkZrDE5CAwIKlSRIkH+I7Gpiqr8O+UUwOFEFmuXgr3CY3y6KsfdEn11NWquq5RRilKVIFc75o5Ov+PdxFhUAgsCXZyIWTkSNCSDoDXRKVWUdyolOjjvAOTMXiRnu2ws/2l7Nt+7a0Lf5oHvWmeY8OlzFWXa/dS0AFcZUE7NGXRBmEKNdz2rtjjQ18+cxW7LY64qEixaaPKJz3o1JjYKZJYmNI0zTWTPihKOxrjv8jrCTu0ZV4rcFu54FkWiV8jli1w/il310B2ECe9aDYiyLBQk+Ic2ZrmhuMd4Y7+WYB9K3L3MltrY1/ZbBjvBaDpvq01V8aDexVu0TANwJttnYKdBuRP1ivPwY3llVUjROW1epu8H4zdwha5autbnQsOqyDroeqivpXh2K8WzbuDXOitO/zAH+dfMwwDNFkKS7sUQbZmLZVAJ/f01r6L5S4OcLgbFhjLW7YVoMidzHpJNe4YiXrFifkb2rLSoktyaCdM47d4fiGwzIt6dCpi6pBJM7kgxoTOp26GrBzLwxMTxrCWiQvh4Z7jNlRiZORQQ4ZWAJJgjqYqwc0oqocrJbuOCAxUb6ebXqBInfWuL/AGUXMfd/bXSVuHK6mHLZuhYkiCu/YTWOGZKcoSfSOjjwmvJa+ZOWRh7x8EoGtk3S2UKSqgFQcoCglidgBp6Go/h/LuMxtq9iVuSCSHDswzFBMqCCCADA1HWtzmDjL3VSyzy5yqzuQoIGgJYwIJ1J061dcFzFh8HhraPbdLYAXNKOGJEySrmSxk/WvOwOOfJJydLk0zuEVXZXOQeR7WJwxu4lSTnKplOXygCSSsEnNmGvapzEca4dwe4bWVkZ1DmAXJElRqWncHTasvCfiZw9ybaObeU5QptlRPULlBBOo0Heud884nD4vFG8Dc0IUxeXI6Id10JU5RMe9exjxwhFV36mSUnJlqx/xtsKD4Vi4/8AeYJ/DMajeHfEjH8QZkw1gqF+YoJidszNopMHWq7w/k64ym6lqzlM5FfXSdDLky35bzA0rY4Fw98KGe8i5XZVZiRlO86Kd5gTHWqy1EYq+/5JWNsnzy+2bxMXiEsNtJvZrh9JDEa7aEfXrCWMdawuNtXbQLhLkvLFjqoBA88FjLkz1I7VFY7iOHv3WUWRaCynklWLSdWIPYaCe89K8thzh7TlmLglbqsRBI1BmNNCBVIahSmoyTTa+uSXBqNpl0ufEt8Qzi0jCT5RngqAAIyrEmZJJJGtaeN5yxFlEW5cdGPmXw0UkgiAASpXMASDGsnWoPgOIuw62cALiSqm5bVidNczEq41zAnYdhUvgOB/aWQgW0YubYSQbhIcS5VUXKqhSZMaT3rjmz5Iz27OPW1yXjCLV2eMNaxuOUMLGJvgk63cQUt6GNFWFP8A5qZ4f8Pcb0+x4UfuJnb8zoa6Vg8Ktq2qIIVQFHsKzV6CTrk4N+hRbPwwzf1+MxFz0SLQ/JZqY4byDg7Hy22PfNcYz01EwfqKsVKOEZcNBNro8WbIRQqiFUQB2Ar3SlWIFKUoBSlKA0uN4oW8Nec7LbY7xsp61838ORWwwVrjTeLMRGxUlQwM7EFgZ7CvoLnXh5v8PxFpQCz2yFB08266+4FcZt8s3rKLadpKToIIUsczAHrr1rzddqY4uL5/00YcbkV5eHjP53IVlFv5VHl+6AJ0On561auB8FOF41bNxVKYdrSXCWJytiEYW2JPUHKOw033qV5Z5EvYi4rP5LSkMWKg5oPyrI69+n6VKYvk7EWcPxi+xLNeueLZUeZosObqNp1OgC7jLV9HKU47miMqSdIpN3g1w8YXDpAKYuFkx5Q/iz/pQn619C1X8Dy9Yu37WPKEX2tg7mAWQCcpA82U5Z/SrBW84ClKUBUOe8IbhtwYyhiYGYx6KN9a4/exxsXsQ66hbwEQBplPeSDBYb9K6F8RebbXjGyjsHtqAzoYyl83lPeMqk+setULivLdw3vKCUuqug6kLpHsDrPqa8S1DVT3uk/4o2VeNUb3BVts4a+wzNLsrSAltfvGRHmYFQCRoPWs3MH2G7ZzWEy6kC4BAJCmBB6Tp7V65b+HRx1vMSgNp/CuWyzWmGQg5XhGG0bjqdorU5x5SXBXsrXQs2XvquaQDb8qoGIUnMxiAumtdJ6KU5rInRVZUltZAcHJe3esyi/2illG8ZWGaJAZdNTEE961ReXD31EK+UENCwIO4gj5td/QdquzcgX2wWHx2BE3Hth3t/ekrBNvNofNLR66TAqX+GnwrKh7/ELQJdSi2XAYgEgl2/C2kCNRrXoLG9zbfD8HFyVFXs82X7ZkEXEywkj7sz0G+kH2rR4Zgb/FcSuHViLebMx3Cz8xidYWYHsPvTUtjPhLxAXGt2lmyzEqzOoAWTlz6zmiJAB1mJrp/wAPuRBw6zDMLl5vmYCABM5V6xO5Op02AAFYaeMX18PwDyNlB5v5HsYNsLZQs3iByzudSVjLtGgJn85rI3CRcscOu3HZvtLJbZTAACsqjLpvA1J37VZfi/gn8GziEE+C5DH8KuBqf3ZUAn96q7yXiWx1/AWEB8LAJnuP0LzKidpkJA6w56V3cE6vwUtlg4By3h14ji8Nct+IqhL1sXCWEN82hMEyVEkTpV8wuAt2hFu2iD91Qv8AAVU+F3fF49imXVbOGSyxH4mYPE94Bq502ruhbFKUqxApSlAKUpQClKUApSlAa3EPkPuK5dzOXS5euKRCo5j1CkiZPeP1rpPFeIW1K2y6h2BYLOpC7mOwka+tUji9nMzqBmLEgLvJOgGums18v7Yybc0PPg9DSr7DKDypxjHXi6/b8QoRJGVw4HSDmMD6VIYX4iYnDteTEYu+WFv9lCW/nIDDPKnywa6LwLlzAYmyH+yWFfZwqBNf8saHetDnHlPhuFwtzEPhLbMsKoJbVmIVR82u+3p0r6GDWSClF8MxP7Lpo5w3xd4kgn7RbYf4S/yUVmwfxs4gWALWCJ62j/JhU1wnlnCcS4beaxhrOGxNswxIdgBGaVBfQldAdYIrV5C+HdpuJYi1eIuJhhlIggOWJAIIIIAyk/Wr067ItE0/xMxj37iYb7NdtooYPct3LUiBOnidDI+lZOE/EvH3cSLTYfDm2pm5eTxMirGYnMdJjYdatNvkjB2ryLbsKgZXzZSwzRliTMnc1UPiJxCzg7Jw2GGQOc7+YnoF6k7hAPZf3q4Z5yxw4fL4XxLwSk/wOf8AED9ou4jEvIDXGyCSPMxzT9ARP0FSHJ2Ov3rqWzdfIkQOyg6xpOugk6AE9xUTg8HcxBSys6yzEfdES594AHvFXzGcGa19nvYa0M9oBTbmC6EDyzsWH++leXqM0Yz93k53dei44/M0Qi2rXgt3Dj4PH79pflxGFS+R+/bbwp+q1j+IHwxXiV21dF42mUeG3lzApJbyiRDAk67a+lbHKfDMRdxl7H4q34LPbWzZsyGKW1OYlyNJZo/XbSrjXvIxGvw/BLZs27SfLbRUHsoAH8K2KUqQKUpQH4ygiDqDVCs8scRwWezw98N9nuOzp4obNZzbgQIcA7TPrV+pQEJynywuCsFMxuXHY3Lt1t7jtuT2HQD+ZNTdKUApSlAKUpQClKUApSlAK83GgExMCY716pQHPPsbrw37Xo+LxIW87MYABEqkn5bVtWgAdfU1AcA4o93HWUzEk3VJE6+WWPl7Qs1Lc8cNv4eMpLYZmJygH9mWYtl3Plk6dOmmlanLPDmRvGHlMEIYkiRBI100kfU14Wuy4seVTyI+g0sIrSypq/rguGMt/ZMT4yj9ldMOB0Y6z9d/fN3FeubXNy34JgWbqFXudVzAwUJkAiJmNN5EVTUxt24uS5cnLsGnQiRoM0AiTW9cutdt+G5VlAykEkCJB0IOxgGvOye1Ix3Rx2lL9H5+T7+PxPPlpZSS55JPgtlcHYWyhm3d3GrEFrcErG+ozGe7Edqjvhs2biPEmPUofzNw1lt2SMsBPLtDEEdNwJpgQcI169aRQ1zzXIctmyyRAKwPmO0VfR+2I4k4ZW36df2c3o5+qLPzDxJbGW4xAyo/XX7uw69vciuHcy3WuDx7phrrZgJiEG30JgD0AqT4txu5xDHF3kWba+HBgeVYa5sYzM+VfyqG4xhmvX1GZCimG8w+Y65YmYAgdoBrbl1O/On0kr+vxJhjqD9Ta5P8W3av4soSghAToGZySQD1CqsmrXw/mg3DbLKoLFdm7kDtU9zbgXvcFwyWhNwiwQo66ANHspY/SqG/ArmHUC4WE766exjTpU6zFhlOLn6G/QQWSDXmzvdKiOVL918JaN4EPl67kD5SexIipevci7Vnizjtk4+gpSlSVFKUoBSlKAUpSgFKUoBSlKAUpSgFKUoBSlKArPxJvFOF32BIIC6j/EWqByfzA1y0HYaFih7SsSV/1DSrz8VGjhOI/wAn/UWua8pI/wDQ7vbykpiC5B6gZQR6TXke1MMcmOq5tI1aabjItfGcGMpuoCSBJC65h3A6mKreF5uw/iBM5kkKQVPXbXbSf41McD44ZFu6RJAMjaWAYdBAIP51p818JFpHvWyAAJy5VgGRtK7GvlY44Qm8OZO+lz/4z0XJtbo9G1j+KW8OQLrFZ2JViD7EAifSq5xPnoksuGUNl+8wOsdY6INdT/5x8Q4q+Jt2QCVS4FzqSDoDpl6yddeke06eN5ae1bLJcUWzICkEMJ1g6a6iK36TR6eDj777z8eP2OGTJN3t6IXieKzsltCWW2vnYaZ2Y5nPtJIH51N8j4BcXjkBgWLE37zb5iSPL65mKJHUKar2Ctr4bbl82UA7MTEnuQvXpqO9dF+HvLZw1k3LnzXDOX0G0+us+k16uo1OPSY3J810vV+pwhB5GX3HcVYgmdT8q9EHr3b/AGNtY2xicLbdTjLttJ86JcMZ4Pza/dB/M/rqXbj3HyWxmbOivrEZ+kgaeUEnsI7iq78XcKt3HIviFfDthcrLKgGGGQqc0mdQewisuhw5NXk/5Wo6XS8fEvlmsS2QOojnHBRP2qxBE/1i7fnROcMEVzDFWI/xFn8pn9K+e15duZWbzgDYFDJ6CPP+pIqV5dsCzJcXBMeYWg/tBNyRv0Ir6RSMNHaMTzvhUttcDllTcqp/IFoBJkbHqKkeEcYt4lM9uY9RG+tcfu2LeIDKbl5dNMyG2vvrfuFmBgxpW3ydz9bwOHewbV0vnLLMNKkKNYyxEGAAdeoopEUddxeLS0he4wVRuTsPevVi+rqGUypEgjqK5/8A/wBGW9Nt7GZCpaAN41ykExmImAOoia3sH8RbSKqNYxAgACFBkKI2zaVVTe6vBNcF2pVTX4jWT/YYr/lf/qsifEKwf7LE/wDKP/eullSa4vxuzhUz33FtJjMdp3r94TxqziUz2Li3FBg5TMHeCOhjvXOPidjVx+EUWluKbT54dCuaRlgfnM+nrUz8JOVXwmFa5caXxGV8v4VUHLJO7HMSfpXGGWMpuKfXj8i7i0k6L3SlK7lBSlKAUpSgFKVB80cb+zoDr3MRO4UAT+8wJ9FaqZJqEdzJSt0TlKovBebMTiL4KpmteGjEAquXxFzDMTq3UaenrWTjnHcdas3bgTDW1RSZa67nbfKLYE+k1nergjosUiQ+IeD8bh11M2XNl8wGbZgdBIk6d65raQ4PBrhrc3M19GLsyJq5BVQA7SDlHmmKicNzrf8ADa0bi3rVrDlsrp+zkFVGUwrkZWPXrWjxTmC4mIKpkVXs2iwCKZBtKYkgtlGYwJ61iyylmyV0u/mv9O0UoKz3zLinw7Wri7AvZYA7hDmTbqUcEe3arhwDja4m1lYhpXr95diCO/QiqrxS14/D2yiSqqw662WNl/8A42Q1XuXeIPZcKCcpO4E5SOoHX1FcfaGgjnx7o8SROHM4un0SlrGAY5QBCC5CgaQCfbtGv8akOMozX7oMm0oy28rBhuCSY9NBp3qDsXYxLS2VwYU9Mwb8ulXTD8LxZUsUESZJIXbXtEDvVNVBwcZKuq5dcl8btNMqd4C01q8tuEQy2oAILZQANdSNSda7NwbA/aCCDFqASw2jcBfUj8t/fkXMnDb6hPEKQWhQuUs2bymAup7a1auCcdfC4c4O39qvKQdMiJlzDVVYlio1+lUy4MWTZPO+r4Xn5hSkrUC+8s2Q1zxAIUlrvsHOW2PpbVfzr1zLw7hnnxGLWyxA1LNJOXQBVnU6AQBXGMZib17FWrd4EgMUNssRlDDLuDoyqBlYbH00rR5hwNyzdZrigB28kwSFG2X8IVYWBppXtQzQtQVW1a+BkcH2dSxHLvDcZhmOHw/hMCQGINvUDbrI17VGWeHWUItvw+wVTKDcV2csTA1T7pMzuetQ/DeZbyW1OYXEnNlgAzsfMPedutZuJc13kw73SoQX2y2kMk+QAM0iNJge5I6GsPvMzlKKq7r5evxO22NJ+P5NrjVzDZhaw2GtpcMguAXK9IVQ2rkmIOg9dqquOwZUDxVaUOsjKSBpMdxIkVN8E5SuX8Be4j/VtmJFpJAK22IukzqD8xAG2X1qwXuHfbuFDFM8XbIZbkgHxPDJSSejFIJPUmtUcGSFJSbXTvv42c3OL8ERwTinDWVoWzauqAFYuykkgz/WOymNK/eIYA3mV0OwysbcbKRGYqzKNC2uh06zUt8LsBZvYd7SXrlm5bY51Tw4cHZvNbJIjQiTHpIq8cP5Ot2VKK75GcOy+UBiIicqjTyroI2rPk0+e/szf6F45IeURvBfh5Y8BPGFw3CJY+K6xOoEBo0ECt4cgYUbC6P+M/8A9qsdK9SMaSRnbsg7XJ1hRH7QiZguW/jrUrgsILVtUWcqiBJkxWelVjihGTmkrfklybVNilKV0KilKUApSlAKonNN/wAXFC04AVVZwMx8wQFWkRA1uKd/u1e653zDcZeI3FJAVrBZJj5iRIBO2imdhJWeleZ7Tb9w6+uDRp/vkVwHFPhrd0qVEFFJIzQPFvaadQIr3xrjD37F1PEzr4TsQEyxlGmv1NbXKKKpv5SGUtIIM6F7h19ZJn1qZxOIS7bdAytpBAYGOmoG3WvCn7QhCEsbjz6mxYW2pWcM5b8UXsQbIY3PAfKEXOZzpssGazcets2NfOTnFq0GBEGTZQtPYzOlamK5Zxqu+SxiBqRIBAInuNwdP0qOwd9lFy5mJMDU6ntBn0/lX0GOMZz3xafH9f0YpNpU/UvHLDKysknVoM6R4yeGYjoHCGe5qm/0XdV8zmQrRIadR2qV5VxzNfKkznQgQIg/Os6b5kFS3HLMlgi6uwcf8SCI7nMWHpGtaPurk59lUtZg0wII6/Xv6CZ9Ku+EtXmtKVtFwtsAtceCVMGLS/dUwYMT1OsVW8JgD4tsOAEa4ULOSqyNG8w23B96t3NDrawtu2oLx5Fk7BVyydddQD9PevM1mfdOGOFW334NOKFJtkDy5D4v9oQuUMRB+UmTCjrAJge1WDAc727aAWbYUuM7SwPhICAC7DTOQNjrPrVL4YCGYiTlMgAwSw2g9KsfA+RfteKu2GK2LiqlwozMVuBlDBlyNBgMDp6+td8+mx6h7H2jnDJKHJq4pvteNHhsA+gUsQsmMyjeASCoE6TpPWo/jWFxN/EJZFu8zgwqshUsdzAYTHp0FY+MW0sXrtj+0tYoWiRPntpIkkkx5lUxPUdq+jOD8t2LBD20OcrGZ3a4VXfKpdiVX0EbVqw4I44peUqOc5uTbOJYIjAYl7d+2txcrQrkkC4IVhK9AynpqpU/emofj3FrmPviLYy21CJbtrlUCTlVR6se86n0ruXNnw+sY45m8rnc6kEgRJAZTMACQdomYEeOUPh3ZwQBMXbgMhsuUL7AknN0zEk+1d9vN0UslOV+BDDYCzhmAOS2FfqCx1f6Fi1cuFrG58VwrC2wV8UFrjELkRohtTMMqpMA+m9dpqu8wco+NeTEWLpw+JQZfEVcwZfwupIzD/esCLEFawPBlwPFcBYtGScK63T1YLmbMfdyfyA6V0eq3y3yd9nuviL15sTibgym6wyhV/CignKJA6/lVkqQKUpQClKUApSlAKUpQClKUArnHPJVOJ2bmhzWjbj1DT9Pmt10euM8148riLruWIt3JUZZKxcBcREw6KB2BVTsSRi1sHkxbF5O2F1KyNw99wt9rF427WjqFVDJZfGAllMZfEC6djULyngfCvg27zoX8jlABIJB3IJiRvE+tbj4kjBaDKX80dsxkD6LA+lR/Cr37SywzQWU6jWQ+U+neuUMEY4pJpdfsvPqXlN7kXC5cQHEsrW5IVMysQRILHNMQZmI3iqTj+C2FtkpmIaAfNM+g7a1bcbctMmL1MKAxV7cQwQ5dQxmT7AetU3g+LUoiMkyxg5iI1Oum+01m9jwqEn8P+qOmrql8yR5bwtpLiowDNMq2oyt6RBI/vT0qyXcEhIYqJUFQdZAbcDWqcb2W4YmbbjUkddtelS2K5oC6spA3+Vv9xXt7YtVJGK34JK/YQ2fBKjw5kDsZmQx1BknWetVbi3AspLB5QKTDkzp0B2I23qaw3FPEXMo0O0gifzrHfxA1zFNAZWZJB8uwmR5tv8AsahYsaX2UkN0vLIXg/Kt6/aF221rUnysxnTTaI/Wpbi9nH2TYxFzwrRsKLS3VuZGIBJAMmGaCw9t5qM4Uy4VnNu6wB+7Gg9djrWxxvjv2qzaS8zZSxZYGUzGWW0iIP61VQ5sncSOM4faxOK+1NoXYXGVQArNoZ269e5nvV+T4g3v3f8ATXKcBdFkQLkjsR/2J19qmF4sV0yho3ynNHuBrXZUU5Oscuc6G9dFu5AzfKRpr2PvVur59wvMf7VVQQ+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+VYtLg9zL7Kaj+PP1wjvknvjz2RY4eMztJljtoOp962DiLrESR5QFHl2+tauN4kLajQMTr2FaL8yuF0tpJO5JP6T/OvSuJlpkpdtOx1Zj/AL/hX6yBBoAO/T+FQb8bvMPmC+ygfrvUdY4lcz5ixY/vGR+VRvRNF5FzCq+HPjoyuGN5WWAkaAST5gQZiDtWVsfgDiLYXwLdkKwuCdGJjISOsQ220/Wug8r/AA6w9zhaJiLKeLeTNcuBV8QFznADEEqQCB9K578UPhVa4fhkv4d7rg3Mj5ypyhgSpGVR1Ea9xVVaJdM9hcFevHJct2La2iYRc2a4NRoD1GkjT26whsA6xrG8enSqzgcQymVgaRWRcXcQjK51PeahOmS+iwGy0QTI7ETVn5V+IF/B2hYyq1sMSMvlYZjJgtmWPTLVZ5Qs3sZjLWHlYcnM2X5VUFmOkdB1rqL/AAZUgRiTm6k2xH0GeR+ZrpaZSmc8t4oPjGuagXMSjwYJGa6G1IABOu8V9GVx3iXw28DE4ZBiJ8VgSfDiClxAMvn/AHp17V16xbKqAWLECCxgE+pygCfYCoJMlKUoBSlKAUpSgFKUoBSlKAUpSgFfjCv2lAaWIwjHZoqmcZ+GKXmVkSxbIYMT4IYtBmDqBlPURr3roFKAr5wd5VABGgjQQNOw6D0qn8wYjNilw7sDcdRAPaH0PSTI03M108ioy7y1hmYs1i0SdyUUn9RQHEeIfDi5mMOQvQFc0ekyKwXfhwxA/aNmG/k0P0mR+Zrv/wDR6xECK/DwxO1RRNnDeF8h+G2a4Tcj7pWB9RJmp7h/BsLaYMMLbzAyDkB1+uldSPCU7V5/oa3+EUogr1jmsgRlNeeLcRt4uw9i8hNu4IPQjqCD0IIBB7irJ/Q1v8Ip/RFv8IqQcct/B60W8uLcL2NoE/nnA/Stq/8ABiwWBt4u4BABDW1b3ghliT6V1scLTtXscPTtUUgU/krkzDcOLOrPdusMpdgBCzJCqNpIE6nYVbhxJO9ZBgl7U+xr2qQUnm/mOwmPwQNxZDHNqPJL2yC+vlHlbftV7VgRprWE4C31RT7gGsyoAIAgUB6pSlAKUpQClKUApSlAKUpQClKUApSlAKUpQClKUApSlAKUpQClKUApSlAKUpQClKUApSlAKUpQClKUApSlAKUpQClKUB//2Q=="/>
          <p:cNvSpPr>
            <a:spLocks noChangeAspect="1" noChangeArrowheads="1"/>
          </p:cNvSpPr>
          <p:nvPr/>
        </p:nvSpPr>
        <p:spPr bwMode="auto">
          <a:xfrm>
            <a:off x="155575" y="-982663"/>
            <a:ext cx="2219325" cy="205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s-ES" altLang="es-CL" dirty="0"/>
          </a:p>
        </p:txBody>
      </p:sp>
      <p:pic>
        <p:nvPicPr>
          <p:cNvPr id="205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50" y="190500"/>
            <a:ext cx="674688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13 CuadroTexto"/>
          <p:cNvSpPr txBox="1"/>
          <p:nvPr/>
        </p:nvSpPr>
        <p:spPr>
          <a:xfrm>
            <a:off x="-18752" y="266391"/>
            <a:ext cx="492443" cy="6237312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>
              <a:defRPr/>
            </a:pPr>
            <a:r>
              <a:rPr lang="es-CL" sz="2000" dirty="0">
                <a:solidFill>
                  <a:schemeClr val="bg1">
                    <a:lumMod val="50000"/>
                  </a:schemeClr>
                </a:solidFill>
              </a:rPr>
              <a:t>A D O T E C   2 0 1 4</a:t>
            </a:r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FF1406-7941-4167-A629-7B86536A5A13}" type="slidenum">
              <a:rPr lang="es-CL" smtClean="0"/>
              <a:pPr>
                <a:defRPr/>
              </a:pPr>
              <a:t>3</a:t>
            </a:fld>
            <a:endParaRPr lang="es-CL" dirty="0"/>
          </a:p>
        </p:txBody>
      </p:sp>
      <p:sp>
        <p:nvSpPr>
          <p:cNvPr id="17" name="16 Rectángulo"/>
          <p:cNvSpPr/>
          <p:nvPr/>
        </p:nvSpPr>
        <p:spPr>
          <a:xfrm>
            <a:off x="1092882" y="3483005"/>
            <a:ext cx="21829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Unidad 3</a:t>
            </a:r>
          </a:p>
          <a:p>
            <a:pPr>
              <a:defRPr/>
            </a:pPr>
            <a:r>
              <a:rPr lang="es-ES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Inst. de medición</a:t>
            </a:r>
            <a:endParaRPr lang="es-ES" sz="2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1 Abrir llave"/>
          <p:cNvSpPr/>
          <p:nvPr/>
        </p:nvSpPr>
        <p:spPr>
          <a:xfrm>
            <a:off x="2915816" y="1844824"/>
            <a:ext cx="826120" cy="3744416"/>
          </a:xfrm>
          <a:prstGeom prst="leftBrace">
            <a:avLst>
              <a:gd name="adj1" fmla="val 24853"/>
              <a:gd name="adj2" fmla="val 53545"/>
            </a:avLst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" name="2 CuadroTexto"/>
          <p:cNvSpPr txBox="1"/>
          <p:nvPr/>
        </p:nvSpPr>
        <p:spPr>
          <a:xfrm>
            <a:off x="3707904" y="1844824"/>
            <a:ext cx="4752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3.1 Instrumentos de medición.</a:t>
            </a:r>
            <a:endParaRPr lang="es-CL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3707904" y="3573016"/>
            <a:ext cx="4824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3.2  Pie de metro.</a:t>
            </a:r>
            <a:endParaRPr lang="es-CL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3779912" y="5157192"/>
            <a:ext cx="2736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3.3 </a:t>
            </a:r>
            <a:r>
              <a:rPr lang="es-CL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Micrómetro. </a:t>
            </a:r>
            <a:endParaRPr lang="es-CL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991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1331640" y="1484784"/>
            <a:ext cx="590465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En esta unidad de instrumentos de medición  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esperamos lograr: </a:t>
            </a:r>
            <a:endParaRPr lang="es-ES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777946-190F-4AAA-AFBA-8EEBCA772354}" type="slidenum">
              <a:rPr lang="es-CL" smtClean="0"/>
              <a:pPr>
                <a:defRPr/>
              </a:pPr>
              <a:t>4</a:t>
            </a:fld>
            <a:endParaRPr lang="es-CL"/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971600" y="2743468"/>
            <a:ext cx="4176464" cy="3277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0488" algn="l"/>
              </a:tabLst>
            </a:pPr>
            <a:r>
              <a:rPr lang="es-CL" dirty="0" smtClean="0">
                <a:latin typeface="Verdana" pitchFamily="34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kumimoji="0" lang="es-C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 Utilizar pertinentemente  instrumentos de medici</a:t>
            </a:r>
            <a:r>
              <a:rPr kumimoji="0" lang="es-C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es-C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n de longitudes asociadas a la mantenci</a:t>
            </a:r>
            <a:r>
              <a:rPr kumimoji="0" lang="es-C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es-C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n de equipo y maquinaria pesada, interpretando adecuadamente las lecturas de las medidas obtenidas. </a:t>
            </a:r>
            <a:endParaRPr kumimoji="0" lang="es-C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endParaRPr kumimoji="0" lang="es-C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43326" t="29228" r="20239" b="27712"/>
          <a:stretch>
            <a:fillRect/>
          </a:stretch>
        </p:blipFill>
        <p:spPr bwMode="auto">
          <a:xfrm>
            <a:off x="5436096" y="2276872"/>
            <a:ext cx="3323446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9405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648136-31E3-4AD4-BEC1-9417FCF8D563}" type="slidenum">
              <a:rPr lang="es-CL" smtClean="0"/>
              <a:pPr>
                <a:defRPr/>
              </a:pPr>
              <a:t>5</a:t>
            </a:fld>
            <a:endParaRPr lang="es-CL"/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187624" y="3052410"/>
            <a:ext cx="756084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0488" algn="l"/>
              </a:tabLst>
            </a:pPr>
            <a:r>
              <a:rPr kumimoji="0" lang="es-C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es-C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0488" algn="l"/>
              </a:tabLst>
            </a:pPr>
            <a:r>
              <a:rPr kumimoji="0" lang="es-C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s-C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endParaRPr kumimoji="0" lang="es-C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endParaRPr kumimoji="0" lang="es-C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331640" y="1484784"/>
            <a:ext cx="5904656" cy="4517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Objetivos </a:t>
            </a:r>
            <a:r>
              <a:rPr lang="es-E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específicos:</a:t>
            </a:r>
            <a:endParaRPr lang="es-ES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971600" y="2440359"/>
            <a:ext cx="66247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17475" algn="just">
              <a:tabLst>
                <a:tab pos="90488" algn="l"/>
              </a:tabLst>
            </a:pPr>
            <a:r>
              <a:rPr lang="es-CL" dirty="0" smtClean="0">
                <a:latin typeface="Verdana" pitchFamily="34" charset="0"/>
                <a:ea typeface="Calibri" pitchFamily="34" charset="0"/>
                <a:cs typeface="Times New Roman" pitchFamily="18" charset="0"/>
              </a:rPr>
              <a:t>Identificar </a:t>
            </a:r>
            <a:r>
              <a:rPr lang="es-CL" dirty="0" smtClean="0">
                <a:latin typeface="Verdana" pitchFamily="34" charset="0"/>
                <a:ea typeface="Calibri" pitchFamily="34" charset="0"/>
                <a:cs typeface="Times New Roman" pitchFamily="18" charset="0"/>
              </a:rPr>
              <a:t>al micrometro como instrumento de     precisión y sus  partes y piezas.</a:t>
            </a:r>
          </a:p>
          <a:p>
            <a:pPr lvl="0" indent="117475" algn="just">
              <a:tabLst>
                <a:tab pos="90488" algn="l"/>
              </a:tabLst>
            </a:pPr>
            <a:endParaRPr lang="es-CL" dirty="0">
              <a:latin typeface="Verdana" pitchFamily="34" charset="0"/>
              <a:ea typeface="Calibri" pitchFamily="34" charset="0"/>
              <a:cs typeface="Times New Roman" pitchFamily="18" charset="0"/>
            </a:endParaRPr>
          </a:p>
          <a:p>
            <a:pPr lvl="0" indent="117475" algn="just">
              <a:tabLst>
                <a:tab pos="90488" algn="l"/>
              </a:tabLst>
            </a:pPr>
            <a:endParaRPr lang="es-CL" dirty="0" smtClean="0">
              <a:latin typeface="Verdana" pitchFamily="34" charset="0"/>
              <a:ea typeface="Calibri" pitchFamily="34" charset="0"/>
              <a:cs typeface="Times New Roman" pitchFamily="18" charset="0"/>
            </a:endParaRPr>
          </a:p>
          <a:p>
            <a:pPr lvl="0" indent="117475" algn="just">
              <a:tabLst>
                <a:tab pos="90488" algn="l"/>
              </a:tabLst>
            </a:pPr>
            <a:r>
              <a:rPr lang="es-CL" dirty="0" smtClean="0">
                <a:latin typeface="Verdana" pitchFamily="34" charset="0"/>
                <a:ea typeface="Calibri" pitchFamily="34" charset="0"/>
                <a:cs typeface="Times New Roman" pitchFamily="18" charset="0"/>
              </a:rPr>
              <a:t>Interpretar </a:t>
            </a:r>
            <a:r>
              <a:rPr lang="es-CL" dirty="0" smtClean="0">
                <a:latin typeface="Verdana" pitchFamily="34" charset="0"/>
                <a:ea typeface="Calibri" pitchFamily="34" charset="0"/>
                <a:cs typeface="Times New Roman" pitchFamily="18" charset="0"/>
              </a:rPr>
              <a:t>las medidas obtenidas en una medición.</a:t>
            </a:r>
            <a:endParaRPr lang="es-CL" dirty="0">
              <a:latin typeface="Verdana" pitchFamily="34" charset="0"/>
              <a:ea typeface="Calibri" pitchFamily="34" charset="0"/>
              <a:cs typeface="Times New Roman" pitchFamily="18" charset="0"/>
            </a:endParaRPr>
          </a:p>
          <a:p>
            <a:pPr lvl="0" indent="117475" algn="just">
              <a:tabLst>
                <a:tab pos="90488" algn="l"/>
              </a:tabLst>
            </a:pPr>
            <a:r>
              <a:rPr lang="es-CL" dirty="0" smtClean="0">
                <a:latin typeface="Verdana" pitchFamily="34" charset="0"/>
                <a:ea typeface="Calibri" pitchFamily="34" charset="0"/>
                <a:cs typeface="Times New Roman" pitchFamily="18" charset="0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648136-31E3-4AD4-BEC1-9417FCF8D563}" type="slidenum">
              <a:rPr lang="es-CL" smtClean="0"/>
              <a:pPr>
                <a:defRPr/>
              </a:pPr>
              <a:t>6</a:t>
            </a:fld>
            <a:endParaRPr lang="es-CL"/>
          </a:p>
        </p:txBody>
      </p:sp>
      <p:sp>
        <p:nvSpPr>
          <p:cNvPr id="3" name="2 Rectángulo"/>
          <p:cNvSpPr/>
          <p:nvPr/>
        </p:nvSpPr>
        <p:spPr>
          <a:xfrm>
            <a:off x="1475656" y="1628800"/>
            <a:ext cx="7128792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0"/>
              </a:spcAft>
            </a:pPr>
            <a:endParaRPr lang="es-ES" sz="800" dirty="0" smtClean="0">
              <a:solidFill>
                <a:srgbClr val="333333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es-CL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El </a:t>
            </a:r>
            <a:r>
              <a:rPr lang="es-CL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micrómetro</a:t>
            </a:r>
            <a:r>
              <a:rPr lang="es-CL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(del griego </a:t>
            </a:r>
            <a:r>
              <a:rPr lang="es-CL" sz="16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micros</a:t>
            </a:r>
            <a:r>
              <a:rPr lang="es-CL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pequeño, y </a:t>
            </a:r>
            <a:r>
              <a:rPr lang="es-CL" sz="16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metros</a:t>
            </a:r>
            <a:r>
              <a:rPr lang="es-CL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medición), también llamado </a:t>
            </a:r>
            <a:r>
              <a:rPr lang="es-CL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Tornillo de Palmer, </a:t>
            </a:r>
            <a:r>
              <a:rPr lang="es-CL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</a:t>
            </a:r>
            <a:r>
              <a:rPr lang="es-E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 un instrumento de medición ampliamente utilizado para </a:t>
            </a:r>
            <a:r>
              <a:rPr lang="es-ES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medir  pequeñas dimensiones</a:t>
            </a:r>
            <a:r>
              <a:rPr lang="es-E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 con un  grado de precisión superior al pie de metro.  Existen distintos tipos, dependiendo de la medida que se requiere efectuar. </a:t>
            </a:r>
            <a:endParaRPr lang="es-CL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Picture 47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 l="26838" t="27188" r="33868" b="24578"/>
          <a:stretch>
            <a:fillRect/>
          </a:stretch>
        </p:blipFill>
        <p:spPr bwMode="auto">
          <a:xfrm flipH="1">
            <a:off x="3131840" y="4365104"/>
            <a:ext cx="3744416" cy="2176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1115616" y="1372706"/>
            <a:ext cx="70567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ES" sz="20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MICRÓMETRO  - </a:t>
            </a:r>
            <a:r>
              <a:rPr lang="es-ES" sz="20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Aplicación. </a:t>
            </a:r>
            <a:endParaRPr lang="es-CL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648136-31E3-4AD4-BEC1-9417FCF8D563}" type="slidenum">
              <a:rPr lang="es-CL" smtClean="0"/>
              <a:pPr>
                <a:defRPr/>
              </a:pPr>
              <a:t>7</a:t>
            </a:fld>
            <a:endParaRPr lang="es-CL"/>
          </a:p>
        </p:txBody>
      </p:sp>
      <p:sp>
        <p:nvSpPr>
          <p:cNvPr id="3" name="2 Rectángulo"/>
          <p:cNvSpPr/>
          <p:nvPr/>
        </p:nvSpPr>
        <p:spPr>
          <a:xfrm>
            <a:off x="1475656" y="1783664"/>
            <a:ext cx="70567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es-E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Según el tipo de medida que se requiere efectuar, es el micrómetro que hay que utilizar.</a:t>
            </a:r>
            <a:endParaRPr lang="es-CL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8" name="Picture 2" descr="http://www.ecured.cu/images/4/4a/Micrometro.PNG"/>
          <p:cNvPicPr>
            <a:picLocks noChangeAspect="1" noChangeArrowheads="1"/>
          </p:cNvPicPr>
          <p:nvPr/>
        </p:nvPicPr>
        <p:blipFill>
          <a:blip r:embed="rId3" cstate="print"/>
          <a:srcRect l="6610" t="19149" r="9113" b="12766"/>
          <a:stretch>
            <a:fillRect/>
          </a:stretch>
        </p:blipFill>
        <p:spPr bwMode="auto">
          <a:xfrm rot="20831532">
            <a:off x="952885" y="2934994"/>
            <a:ext cx="2194148" cy="1376720"/>
          </a:xfrm>
          <a:prstGeom prst="rect">
            <a:avLst/>
          </a:prstGeom>
          <a:noFill/>
        </p:spPr>
      </p:pic>
      <p:pic>
        <p:nvPicPr>
          <p:cNvPr id="6" name="Picture 8" descr="http://www.bakergauges.com/images/DEPTH%20MICROMETER%20New.jpg"/>
          <p:cNvPicPr>
            <a:picLocks noChangeAspect="1" noChangeArrowheads="1"/>
          </p:cNvPicPr>
          <p:nvPr/>
        </p:nvPicPr>
        <p:blipFill>
          <a:blip r:embed="rId4" cstate="print">
            <a:lum contrast="40000"/>
          </a:blip>
          <a:srcRect/>
          <a:stretch>
            <a:fillRect/>
          </a:stretch>
        </p:blipFill>
        <p:spPr bwMode="auto">
          <a:xfrm rot="21230553">
            <a:off x="1427386" y="4718345"/>
            <a:ext cx="2653198" cy="1759298"/>
          </a:xfrm>
          <a:prstGeom prst="rect">
            <a:avLst/>
          </a:prstGeom>
          <a:noFill/>
        </p:spPr>
      </p:pic>
      <p:pic>
        <p:nvPicPr>
          <p:cNvPr id="10" name="irc_mi" descr="159219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 t="48148"/>
          <a:stretch>
            <a:fillRect/>
          </a:stretch>
        </p:blipFill>
        <p:spPr bwMode="auto">
          <a:xfrm>
            <a:off x="5148063" y="2924944"/>
            <a:ext cx="3403429" cy="1296144"/>
          </a:xfrm>
          <a:prstGeom prst="rect">
            <a:avLst/>
          </a:prstGeom>
          <a:noFill/>
        </p:spPr>
      </p:pic>
      <p:pic>
        <p:nvPicPr>
          <p:cNvPr id="11" name="Picture 2" descr="http://www.starrett.com.ar/catalogo/imgprod/maximo/1919/micrometro-de-interiores-con-rango-de-medicion-fija-serie-824-125-150mm.jpg"/>
          <p:cNvPicPr>
            <a:picLocks noChangeAspect="1" noChangeArrowheads="1"/>
          </p:cNvPicPr>
          <p:nvPr/>
        </p:nvPicPr>
        <p:blipFill>
          <a:blip r:embed="rId7" cstate="print"/>
          <a:srcRect l="9450" t="31834" r="5501" b="35058"/>
          <a:stretch>
            <a:fillRect/>
          </a:stretch>
        </p:blipFill>
        <p:spPr bwMode="auto">
          <a:xfrm>
            <a:off x="5364088" y="4005064"/>
            <a:ext cx="2736304" cy="864096"/>
          </a:xfrm>
          <a:prstGeom prst="rect">
            <a:avLst/>
          </a:prstGeom>
          <a:noFill/>
        </p:spPr>
      </p:pic>
      <p:sp>
        <p:nvSpPr>
          <p:cNvPr id="12" name="11 Rectángulo"/>
          <p:cNvSpPr/>
          <p:nvPr/>
        </p:nvSpPr>
        <p:spPr>
          <a:xfrm>
            <a:off x="2195736" y="3429000"/>
            <a:ext cx="27831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Micrómetro exterior</a:t>
            </a:r>
          </a:p>
          <a:p>
            <a:r>
              <a:rPr lang="es-ES" b="1" dirty="0" smtClean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medidas externas</a:t>
            </a:r>
            <a:endParaRPr lang="es-CL" b="1" dirty="0"/>
          </a:p>
        </p:txBody>
      </p:sp>
      <p:sp>
        <p:nvSpPr>
          <p:cNvPr id="13" name="12 Rectángulo"/>
          <p:cNvSpPr/>
          <p:nvPr/>
        </p:nvSpPr>
        <p:spPr>
          <a:xfrm>
            <a:off x="5522570" y="5085184"/>
            <a:ext cx="27190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Micrómetro interior</a:t>
            </a:r>
          </a:p>
          <a:p>
            <a:r>
              <a:rPr lang="es-ES" b="1" dirty="0" smtClean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medidas  internas</a:t>
            </a:r>
            <a:endParaRPr lang="es-CL" b="1" dirty="0"/>
          </a:p>
        </p:txBody>
      </p:sp>
      <p:sp>
        <p:nvSpPr>
          <p:cNvPr id="14" name="13 Rectángulo"/>
          <p:cNvSpPr/>
          <p:nvPr/>
        </p:nvSpPr>
        <p:spPr>
          <a:xfrm>
            <a:off x="2987824" y="5661248"/>
            <a:ext cx="21419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Micrómetro de </a:t>
            </a:r>
          </a:p>
          <a:p>
            <a:r>
              <a:rPr lang="es-ES" b="1" dirty="0" smtClean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profundidades</a:t>
            </a:r>
            <a:endParaRPr lang="es-CL" b="1" dirty="0"/>
          </a:p>
        </p:txBody>
      </p:sp>
      <p:sp>
        <p:nvSpPr>
          <p:cNvPr id="15" name="14 Rectángulo"/>
          <p:cNvSpPr/>
          <p:nvPr/>
        </p:nvSpPr>
        <p:spPr>
          <a:xfrm>
            <a:off x="7092280" y="3933056"/>
            <a:ext cx="1008112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6" name="15 Rectángulo"/>
          <p:cNvSpPr/>
          <p:nvPr/>
        </p:nvSpPr>
        <p:spPr>
          <a:xfrm>
            <a:off x="1115616" y="1372706"/>
            <a:ext cx="77768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ES" sz="20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MICRÓMETRO – Tipos (según medidas a efectuar</a:t>
            </a:r>
            <a:r>
              <a:rPr lang="es-ES" sz="20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). </a:t>
            </a:r>
            <a:endParaRPr lang="es-CL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648136-31E3-4AD4-BEC1-9417FCF8D563}" type="slidenum">
              <a:rPr lang="es-CL" smtClean="0"/>
              <a:pPr>
                <a:defRPr/>
              </a:pPr>
              <a:t>8</a:t>
            </a:fld>
            <a:endParaRPr lang="es-CL"/>
          </a:p>
        </p:txBody>
      </p:sp>
      <p:sp>
        <p:nvSpPr>
          <p:cNvPr id="3" name="2 Rectángulo"/>
          <p:cNvSpPr/>
          <p:nvPr/>
        </p:nvSpPr>
        <p:spPr>
          <a:xfrm>
            <a:off x="1475656" y="1783664"/>
            <a:ext cx="70567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es-ES" sz="16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</a:t>
            </a:r>
            <a:r>
              <a:rPr lang="es-ES" sz="1600" dirty="0" smtClean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etermine de qué tipo de medición se muestra en cada imagen:    </a:t>
            </a:r>
            <a:r>
              <a:rPr lang="es-ES" sz="16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</a:t>
            </a:r>
            <a:r>
              <a:rPr lang="es-ES" sz="1600" dirty="0" smtClean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xterna, interna o profundidad. </a:t>
            </a:r>
            <a:endParaRPr lang="es-CL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7380312" y="5445224"/>
            <a:ext cx="11865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externa</a:t>
            </a:r>
            <a:endParaRPr lang="es-CL" b="1" dirty="0"/>
          </a:p>
        </p:txBody>
      </p:sp>
      <p:sp>
        <p:nvSpPr>
          <p:cNvPr id="13" name="12 Rectángulo"/>
          <p:cNvSpPr/>
          <p:nvPr/>
        </p:nvSpPr>
        <p:spPr>
          <a:xfrm>
            <a:off x="5393793" y="5517232"/>
            <a:ext cx="11224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interna</a:t>
            </a:r>
            <a:endParaRPr lang="es-CL" b="1" dirty="0"/>
          </a:p>
        </p:txBody>
      </p:sp>
      <p:sp>
        <p:nvSpPr>
          <p:cNvPr id="14" name="13 Rectángulo"/>
          <p:cNvSpPr/>
          <p:nvPr/>
        </p:nvSpPr>
        <p:spPr>
          <a:xfrm>
            <a:off x="2987824" y="5661248"/>
            <a:ext cx="17668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profundidad</a:t>
            </a:r>
            <a:endParaRPr lang="es-CL" b="1" dirty="0"/>
          </a:p>
        </p:txBody>
      </p:sp>
      <p:pic>
        <p:nvPicPr>
          <p:cNvPr id="15" name="Picture 4" descr="http://www.starrett.com.ar/catalogo/imgprod/maximo/2856/bloques-paralelos-ajustable-95-a-127mm.jpg"/>
          <p:cNvPicPr>
            <a:picLocks noChangeAspect="1" noChangeArrowheads="1"/>
          </p:cNvPicPr>
          <p:nvPr/>
        </p:nvPicPr>
        <p:blipFill>
          <a:blip r:embed="rId2" cstate="print">
            <a:lum bright="20000" contrast="30000"/>
          </a:blip>
          <a:srcRect l="10786" t="35891" r="16560" b="4017"/>
          <a:stretch>
            <a:fillRect/>
          </a:stretch>
        </p:blipFill>
        <p:spPr bwMode="auto">
          <a:xfrm>
            <a:off x="7020272" y="3573016"/>
            <a:ext cx="1934925" cy="1621153"/>
          </a:xfrm>
          <a:prstGeom prst="rect">
            <a:avLst/>
          </a:prstGeom>
          <a:noFill/>
        </p:spPr>
      </p:pic>
      <p:pic>
        <p:nvPicPr>
          <p:cNvPr id="16" name="Picture 8" descr="http://www.starrett.com.ar/catalogo/imgprod/maximo/1935/micrometro-de-profundidad-serie-440-0-150mm.jpg"/>
          <p:cNvPicPr>
            <a:picLocks noChangeAspect="1" noChangeArrowheads="1"/>
          </p:cNvPicPr>
          <p:nvPr/>
        </p:nvPicPr>
        <p:blipFill>
          <a:blip r:embed="rId3" cstate="print">
            <a:lum bright="20000" contrast="40000"/>
          </a:blip>
          <a:srcRect/>
          <a:stretch>
            <a:fillRect/>
          </a:stretch>
        </p:blipFill>
        <p:spPr bwMode="auto">
          <a:xfrm>
            <a:off x="2987824" y="2924944"/>
            <a:ext cx="1677157" cy="2448272"/>
          </a:xfrm>
          <a:prstGeom prst="rect">
            <a:avLst/>
          </a:prstGeom>
          <a:noFill/>
        </p:spPr>
      </p:pic>
      <p:pic>
        <p:nvPicPr>
          <p:cNvPr id="18" name="Picture 6" descr="https://encrypted-tbn2.gstatic.com/images?q=tbn:ANd9GcSlxcBBxcR1h3rSn3xBABSnRHHydFdjUV7eUb-hd8ERlAe3c1-WMA"/>
          <p:cNvPicPr>
            <a:picLocks noChangeAspect="1" noChangeArrowheads="1"/>
          </p:cNvPicPr>
          <p:nvPr/>
        </p:nvPicPr>
        <p:blipFill>
          <a:blip r:embed="rId4" cstate="print">
            <a:lum bright="20000" contrast="30000"/>
          </a:blip>
          <a:srcRect/>
          <a:stretch>
            <a:fillRect/>
          </a:stretch>
        </p:blipFill>
        <p:spPr bwMode="auto">
          <a:xfrm>
            <a:off x="5148064" y="3501008"/>
            <a:ext cx="1680220" cy="1728192"/>
          </a:xfrm>
          <a:prstGeom prst="rect">
            <a:avLst/>
          </a:prstGeom>
          <a:noFill/>
        </p:spPr>
      </p:pic>
      <p:pic>
        <p:nvPicPr>
          <p:cNvPr id="19" name="Picture 2" descr="Micrómetro de interior / analógico Adolf Würth GmbH &amp; Co. KG"/>
          <p:cNvPicPr>
            <a:picLocks noChangeAspect="1" noChangeArrowheads="1"/>
          </p:cNvPicPr>
          <p:nvPr/>
        </p:nvPicPr>
        <p:blipFill>
          <a:blip r:embed="rId5" cstate="print"/>
          <a:srcRect l="3024" t="9539" r="4745" b="14146"/>
          <a:stretch>
            <a:fillRect/>
          </a:stretch>
        </p:blipFill>
        <p:spPr bwMode="auto">
          <a:xfrm rot="16200000">
            <a:off x="197219" y="3339285"/>
            <a:ext cx="3312368" cy="1907622"/>
          </a:xfrm>
          <a:prstGeom prst="rect">
            <a:avLst/>
          </a:prstGeom>
          <a:noFill/>
        </p:spPr>
      </p:pic>
      <p:sp>
        <p:nvSpPr>
          <p:cNvPr id="20" name="19 Rectángulo"/>
          <p:cNvSpPr/>
          <p:nvPr/>
        </p:nvSpPr>
        <p:spPr>
          <a:xfrm>
            <a:off x="1259632" y="6093296"/>
            <a:ext cx="11224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interna</a:t>
            </a:r>
            <a:endParaRPr lang="es-CL" b="1" dirty="0"/>
          </a:p>
        </p:txBody>
      </p:sp>
      <p:sp>
        <p:nvSpPr>
          <p:cNvPr id="21" name="20 Rectángulo"/>
          <p:cNvSpPr/>
          <p:nvPr/>
        </p:nvSpPr>
        <p:spPr>
          <a:xfrm>
            <a:off x="1187624" y="2780928"/>
            <a:ext cx="648072" cy="18722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7" name="1 Elipse"/>
          <p:cNvSpPr>
            <a:spLocks noChangeArrowheads="1"/>
          </p:cNvSpPr>
          <p:nvPr/>
        </p:nvSpPr>
        <p:spPr bwMode="auto">
          <a:xfrm>
            <a:off x="7812088" y="188913"/>
            <a:ext cx="684212" cy="719137"/>
          </a:xfrm>
          <a:prstGeom prst="ellipse">
            <a:avLst/>
          </a:prstGeom>
          <a:solidFill>
            <a:srgbClr val="E36C0A"/>
          </a:solidFill>
          <a:ln w="76200">
            <a:solidFill>
              <a:srgbClr val="974706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es-CL" altLang="es-CL" sz="2900" dirty="0">
                <a:solidFill>
                  <a:srgbClr val="FFFFFF"/>
                </a:solidFill>
                <a:latin typeface="Calibri" pitchFamily="34" charset="0"/>
              </a:rPr>
              <a:t>?</a:t>
            </a:r>
            <a:endParaRPr lang="es-CL" altLang="es-CL" dirty="0"/>
          </a:p>
        </p:txBody>
      </p:sp>
      <p:sp>
        <p:nvSpPr>
          <p:cNvPr id="23" name="22 Rectángulo"/>
          <p:cNvSpPr/>
          <p:nvPr/>
        </p:nvSpPr>
        <p:spPr>
          <a:xfrm>
            <a:off x="1115616" y="1372706"/>
            <a:ext cx="77768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ES" sz="20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MICRÓMETRO – Tipos (según medidas a efectuar</a:t>
            </a:r>
            <a:r>
              <a:rPr lang="es-ES" sz="20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). </a:t>
            </a:r>
            <a:endParaRPr lang="es-CL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648136-31E3-4AD4-BEC1-9417FCF8D563}" type="slidenum">
              <a:rPr lang="es-CL" smtClean="0"/>
              <a:pPr>
                <a:defRPr/>
              </a:pPr>
              <a:t>9</a:t>
            </a:fld>
            <a:endParaRPr lang="es-CL"/>
          </a:p>
        </p:txBody>
      </p:sp>
      <p:sp>
        <p:nvSpPr>
          <p:cNvPr id="3" name="2 Rectángulo"/>
          <p:cNvSpPr/>
          <p:nvPr/>
        </p:nvSpPr>
        <p:spPr>
          <a:xfrm>
            <a:off x="1475656" y="1702365"/>
            <a:ext cx="70567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es-ES" sz="1600" dirty="0" smtClean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Los tornillos </a:t>
            </a:r>
            <a:r>
              <a:rPr lang="es-ES" sz="16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</a:t>
            </a:r>
            <a:r>
              <a:rPr lang="es-ES" sz="1600" dirty="0" smtClean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icrométricos o micrómetros expresan las medidas  en el Sistema Internacional en milímetros o en el Sistema Inglés en pulgadas,  dependiendo de su fabricación.    </a:t>
            </a:r>
            <a:endParaRPr lang="es-CL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Picture 12" descr="http://www.sumicali.com/photos/micrometro-exterior-103-177.jpg"/>
          <p:cNvPicPr>
            <a:picLocks noChangeAspect="1" noChangeArrowheads="1"/>
          </p:cNvPicPr>
          <p:nvPr/>
        </p:nvPicPr>
        <p:blipFill>
          <a:blip r:embed="rId2" cstate="print"/>
          <a:srcRect l="3427" t="5287" b="4029"/>
          <a:stretch>
            <a:fillRect/>
          </a:stretch>
        </p:blipFill>
        <p:spPr bwMode="auto">
          <a:xfrm rot="20031473">
            <a:off x="1290605" y="3867256"/>
            <a:ext cx="3831990" cy="1684012"/>
          </a:xfrm>
          <a:prstGeom prst="rect">
            <a:avLst/>
          </a:prstGeom>
          <a:noFill/>
        </p:spPr>
      </p:pic>
      <p:sp>
        <p:nvSpPr>
          <p:cNvPr id="6" name="5 Elipse"/>
          <p:cNvSpPr/>
          <p:nvPr/>
        </p:nvSpPr>
        <p:spPr>
          <a:xfrm rot="19926314">
            <a:off x="1910753" y="5326374"/>
            <a:ext cx="1183758" cy="61484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9" name="Picture 10" descr="103-1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052950">
            <a:off x="4485731" y="3883384"/>
            <a:ext cx="3798237" cy="1680720"/>
          </a:xfrm>
          <a:prstGeom prst="rect">
            <a:avLst/>
          </a:prstGeom>
          <a:noFill/>
        </p:spPr>
      </p:pic>
      <p:sp>
        <p:nvSpPr>
          <p:cNvPr id="8" name="7 Elipse"/>
          <p:cNvSpPr/>
          <p:nvPr/>
        </p:nvSpPr>
        <p:spPr>
          <a:xfrm rot="20040611">
            <a:off x="5060971" y="5364091"/>
            <a:ext cx="1224944" cy="54248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9 Rectángulo"/>
          <p:cNvSpPr/>
          <p:nvPr/>
        </p:nvSpPr>
        <p:spPr>
          <a:xfrm>
            <a:off x="4644008" y="6228020"/>
            <a:ext cx="31683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Sistema  Internacional</a:t>
            </a:r>
            <a:endParaRPr lang="es-CL" b="1" dirty="0"/>
          </a:p>
        </p:txBody>
      </p:sp>
      <p:sp>
        <p:nvSpPr>
          <p:cNvPr id="11" name="10 Rectángulo"/>
          <p:cNvSpPr/>
          <p:nvPr/>
        </p:nvSpPr>
        <p:spPr>
          <a:xfrm>
            <a:off x="1403648" y="6228020"/>
            <a:ext cx="2520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Sistema  Inglés</a:t>
            </a:r>
            <a:endParaRPr lang="es-CL" b="1" dirty="0"/>
          </a:p>
        </p:txBody>
      </p:sp>
      <p:sp>
        <p:nvSpPr>
          <p:cNvPr id="13" name="12 Rectángulo"/>
          <p:cNvSpPr/>
          <p:nvPr/>
        </p:nvSpPr>
        <p:spPr>
          <a:xfrm>
            <a:off x="1115616" y="1372706"/>
            <a:ext cx="77768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ES" sz="20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MICRÓMETRO –Tipos (según el sistema de </a:t>
            </a:r>
            <a:r>
              <a:rPr lang="es-ES" sz="20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medidas). </a:t>
            </a:r>
            <a:endParaRPr lang="es-CL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/>
      <p:bldP spid="11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10408</TotalTime>
  <Words>1074</Words>
  <Application>Microsoft Office PowerPoint</Application>
  <PresentationFormat>Presentación en pantalla (4:3)</PresentationFormat>
  <Paragraphs>182</Paragraphs>
  <Slides>23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31" baseType="lpstr">
      <vt:lpstr>Arial</vt:lpstr>
      <vt:lpstr>Calibri</vt:lpstr>
      <vt:lpstr>Century Gothic</vt:lpstr>
      <vt:lpstr>Courier New</vt:lpstr>
      <vt:lpstr>Times New Roman</vt:lpstr>
      <vt:lpstr>Verdana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M. Teresa Dittborn</dc:creator>
  <cp:lastModifiedBy>Cristian Pedernera</cp:lastModifiedBy>
  <cp:revision>422</cp:revision>
  <cp:lastPrinted>2014-11-06T16:16:15Z</cp:lastPrinted>
  <dcterms:created xsi:type="dcterms:W3CDTF">2013-12-27T17:15:53Z</dcterms:created>
  <dcterms:modified xsi:type="dcterms:W3CDTF">2015-03-17T14:36:29Z</dcterms:modified>
</cp:coreProperties>
</file>