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420" r:id="rId2"/>
    <p:sldId id="440" r:id="rId3"/>
    <p:sldId id="467" r:id="rId4"/>
    <p:sldId id="466" r:id="rId5"/>
    <p:sldId id="443" r:id="rId6"/>
    <p:sldId id="498" r:id="rId7"/>
    <p:sldId id="499" r:id="rId8"/>
    <p:sldId id="497" r:id="rId9"/>
    <p:sldId id="459" r:id="rId10"/>
    <p:sldId id="501" r:id="rId11"/>
    <p:sldId id="496" r:id="rId12"/>
    <p:sldId id="478" r:id="rId13"/>
    <p:sldId id="463" r:id="rId14"/>
    <p:sldId id="502" r:id="rId15"/>
    <p:sldId id="486" r:id="rId16"/>
    <p:sldId id="487" r:id="rId17"/>
    <p:sldId id="489" r:id="rId18"/>
    <p:sldId id="462" r:id="rId19"/>
    <p:sldId id="447" r:id="rId20"/>
    <p:sldId id="448" r:id="rId21"/>
    <p:sldId id="490" r:id="rId22"/>
    <p:sldId id="479" r:id="rId23"/>
    <p:sldId id="484" r:id="rId24"/>
    <p:sldId id="474" r:id="rId25"/>
    <p:sldId id="475" r:id="rId26"/>
    <p:sldId id="485" r:id="rId27"/>
    <p:sldId id="491" r:id="rId28"/>
    <p:sldId id="492" r:id="rId29"/>
    <p:sldId id="477" r:id="rId30"/>
    <p:sldId id="445" r:id="rId31"/>
    <p:sldId id="431" r:id="rId32"/>
    <p:sldId id="493" r:id="rId33"/>
    <p:sldId id="471" r:id="rId34"/>
    <p:sldId id="503" r:id="rId35"/>
    <p:sldId id="504" r:id="rId36"/>
    <p:sldId id="505" r:id="rId37"/>
    <p:sldId id="433" r:id="rId38"/>
  </p:sldIdLst>
  <p:sldSz cx="9144000" cy="6858000" type="screen4x3"/>
  <p:notesSz cx="7010400" cy="9296400"/>
  <p:defaultTextStyle>
    <a:defPPr>
      <a:defRPr lang="es-C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 Teresa Dittborn" initials="MTD" lastIdx="1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67" autoAdjust="0"/>
    <p:restoredTop sz="94640" autoAdjust="0"/>
  </p:normalViewPr>
  <p:slideViewPr>
    <p:cSldViewPr>
      <p:cViewPr varScale="1">
        <p:scale>
          <a:sx n="87" d="100"/>
          <a:sy n="87" d="100"/>
        </p:scale>
        <p:origin x="1860" y="90"/>
      </p:cViewPr>
      <p:guideLst>
        <p:guide orient="horz" pos="2160"/>
        <p:guide pos="2880"/>
      </p:guideLst>
    </p:cSldViewPr>
  </p:slideViewPr>
  <p:notesTextViewPr>
    <p:cViewPr>
      <p:scale>
        <a:sx n="1" d="1"/>
        <a:sy n="1" d="1"/>
      </p:scale>
      <p:origin x="0" y="0"/>
    </p:cViewPr>
  </p:notesTextViewPr>
  <p:sorterViewPr>
    <p:cViewPr>
      <p:scale>
        <a:sx n="100" d="100"/>
        <a:sy n="100" d="100"/>
      </p:scale>
      <p:origin x="0" y="1289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0"/>
            <a:ext cx="3037840" cy="465138"/>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s-CL"/>
          </a:p>
        </p:txBody>
      </p:sp>
      <p:sp>
        <p:nvSpPr>
          <p:cNvPr id="3" name="2 Marcador de fecha"/>
          <p:cNvSpPr>
            <a:spLocks noGrp="1"/>
          </p:cNvSpPr>
          <p:nvPr>
            <p:ph type="dt" sz="quarter" idx="1"/>
          </p:nvPr>
        </p:nvSpPr>
        <p:spPr>
          <a:xfrm>
            <a:off x="3970939" y="0"/>
            <a:ext cx="3037840" cy="465138"/>
          </a:xfrm>
          <a:prstGeom prst="rect">
            <a:avLst/>
          </a:prstGeom>
        </p:spPr>
        <p:txBody>
          <a:bodyPr vert="horz" lIns="91440" tIns="45720" rIns="91440" bIns="45720" rtlCol="0"/>
          <a:lstStyle>
            <a:lvl1pPr algn="r">
              <a:defRPr sz="1200">
                <a:latin typeface="Arial" charset="0"/>
                <a:cs typeface="Arial" charset="0"/>
              </a:defRPr>
            </a:lvl1pPr>
          </a:lstStyle>
          <a:p>
            <a:pPr>
              <a:defRPr/>
            </a:pPr>
            <a:fld id="{B128BCBE-CAB8-4640-A2F6-2247F8BA0A2C}" type="datetimeFigureOut">
              <a:rPr lang="es-CL"/>
              <a:pPr>
                <a:defRPr/>
              </a:pPr>
              <a:t>17-03-2015</a:t>
            </a:fld>
            <a:endParaRPr lang="es-CL"/>
          </a:p>
        </p:txBody>
      </p:sp>
      <p:sp>
        <p:nvSpPr>
          <p:cNvPr id="4" name="3 Marcador de pie de página"/>
          <p:cNvSpPr>
            <a:spLocks noGrp="1"/>
          </p:cNvSpPr>
          <p:nvPr>
            <p:ph type="ftr" sz="quarter" idx="2"/>
          </p:nvPr>
        </p:nvSpPr>
        <p:spPr>
          <a:xfrm>
            <a:off x="1" y="8829675"/>
            <a:ext cx="3037840" cy="465138"/>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s-CL"/>
          </a:p>
        </p:txBody>
      </p:sp>
      <p:sp>
        <p:nvSpPr>
          <p:cNvPr id="5" name="4 Marcador de número de diapositiva"/>
          <p:cNvSpPr>
            <a:spLocks noGrp="1"/>
          </p:cNvSpPr>
          <p:nvPr>
            <p:ph type="sldNum" sz="quarter" idx="3"/>
          </p:nvPr>
        </p:nvSpPr>
        <p:spPr>
          <a:xfrm>
            <a:off x="3970939" y="8829675"/>
            <a:ext cx="3037840" cy="465138"/>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D18F4E1A-770F-4549-B1BE-A7C0793AC885}" type="slidenum">
              <a:rPr lang="es-CL"/>
              <a:pPr>
                <a:defRPr/>
              </a:pPr>
              <a:t>‹Nº›</a:t>
            </a:fld>
            <a:endParaRPr lang="es-CL"/>
          </a:p>
        </p:txBody>
      </p:sp>
    </p:spTree>
    <p:extLst>
      <p:ext uri="{BB962C8B-B14F-4D97-AF65-F5344CB8AC3E}">
        <p14:creationId xmlns:p14="http://schemas.microsoft.com/office/powerpoint/2010/main" val="11911209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0"/>
            <a:ext cx="3037840" cy="465138"/>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s-CL"/>
          </a:p>
        </p:txBody>
      </p:sp>
      <p:sp>
        <p:nvSpPr>
          <p:cNvPr id="3" name="2 Marcador de fecha"/>
          <p:cNvSpPr>
            <a:spLocks noGrp="1"/>
          </p:cNvSpPr>
          <p:nvPr>
            <p:ph type="dt" idx="1"/>
          </p:nvPr>
        </p:nvSpPr>
        <p:spPr>
          <a:xfrm>
            <a:off x="3970939" y="0"/>
            <a:ext cx="3037840" cy="465138"/>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6C1869E6-EB9D-433A-AD79-F44C19BEB95B}" type="datetimeFigureOut">
              <a:rPr lang="es-CL"/>
              <a:pPr>
                <a:defRPr/>
              </a:pPr>
              <a:t>17-03-2015</a:t>
            </a:fld>
            <a:endParaRPr lang="es-CL"/>
          </a:p>
        </p:txBody>
      </p:sp>
      <p:sp>
        <p:nvSpPr>
          <p:cNvPr id="4" name="3 Marcador de imagen de diapositiva"/>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s-CL" noProof="0"/>
          </a:p>
        </p:txBody>
      </p:sp>
      <p:sp>
        <p:nvSpPr>
          <p:cNvPr id="5" name="4 Marcador de notas"/>
          <p:cNvSpPr>
            <a:spLocks noGrp="1"/>
          </p:cNvSpPr>
          <p:nvPr>
            <p:ph type="body" sz="quarter" idx="3"/>
          </p:nvPr>
        </p:nvSpPr>
        <p:spPr>
          <a:xfrm>
            <a:off x="701041" y="4416427"/>
            <a:ext cx="5608320" cy="4183063"/>
          </a:xfrm>
          <a:prstGeom prst="rect">
            <a:avLst/>
          </a:prstGeom>
        </p:spPr>
        <p:txBody>
          <a:bodyPr vert="horz" lIns="93177" tIns="46589" rIns="93177" bIns="46589"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CL" noProof="0"/>
          </a:p>
        </p:txBody>
      </p:sp>
      <p:sp>
        <p:nvSpPr>
          <p:cNvPr id="6" name="5 Marcador de pie de página"/>
          <p:cNvSpPr>
            <a:spLocks noGrp="1"/>
          </p:cNvSpPr>
          <p:nvPr>
            <p:ph type="ftr" sz="quarter" idx="4"/>
          </p:nvPr>
        </p:nvSpPr>
        <p:spPr>
          <a:xfrm>
            <a:off x="1" y="8829675"/>
            <a:ext cx="3037840" cy="465138"/>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s-CL"/>
          </a:p>
        </p:txBody>
      </p:sp>
      <p:sp>
        <p:nvSpPr>
          <p:cNvPr id="7" name="6 Marcador de número de diapositiva"/>
          <p:cNvSpPr>
            <a:spLocks noGrp="1"/>
          </p:cNvSpPr>
          <p:nvPr>
            <p:ph type="sldNum" sz="quarter" idx="5"/>
          </p:nvPr>
        </p:nvSpPr>
        <p:spPr>
          <a:xfrm>
            <a:off x="3970939" y="8829675"/>
            <a:ext cx="3037840" cy="465138"/>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82AB5988-11D3-42CD-8E79-9B06B956C4F7}" type="slidenum">
              <a:rPr lang="es-CL"/>
              <a:pPr>
                <a:defRPr/>
              </a:pPr>
              <a:t>‹Nº›</a:t>
            </a:fld>
            <a:endParaRPr lang="es-CL"/>
          </a:p>
        </p:txBody>
      </p:sp>
    </p:spTree>
    <p:extLst>
      <p:ext uri="{BB962C8B-B14F-4D97-AF65-F5344CB8AC3E}">
        <p14:creationId xmlns:p14="http://schemas.microsoft.com/office/powerpoint/2010/main" val="26728224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pPr>
              <a:defRPr/>
            </a:pPr>
            <a:fld id="{82AB5988-11D3-42CD-8E79-9B06B956C4F7}" type="slidenum">
              <a:rPr lang="es-CL" smtClean="0"/>
              <a:pPr>
                <a:defRPr/>
              </a:pPr>
              <a:t>18</a:t>
            </a:fld>
            <a:endParaRPr lang="es-CL"/>
          </a:p>
        </p:txBody>
      </p:sp>
    </p:spTree>
    <p:extLst>
      <p:ext uri="{BB962C8B-B14F-4D97-AF65-F5344CB8AC3E}">
        <p14:creationId xmlns:p14="http://schemas.microsoft.com/office/powerpoint/2010/main" val="1550873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lvl1pPr>
              <a:defRPr/>
            </a:lvl1pPr>
          </a:lstStyle>
          <a:p>
            <a:pPr>
              <a:defRPr/>
            </a:pPr>
            <a:fld id="{A5B0087C-4FB1-4BB6-B1B8-79B25ABEEF82}" type="datetime1">
              <a:rPr lang="es-CL"/>
              <a:pPr>
                <a:defRPr/>
              </a:pPr>
              <a:t>17-03-2015</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2DD63663-D062-46EF-81B6-41C7B732272F}" type="slidenum">
              <a:rPr lang="es-CL"/>
              <a:pPr>
                <a:defRPr/>
              </a:pPr>
              <a:t>‹Nº›</a:t>
            </a:fld>
            <a:endParaRPr lang="es-CL"/>
          </a:p>
        </p:txBody>
      </p:sp>
    </p:spTree>
    <p:extLst>
      <p:ext uri="{BB962C8B-B14F-4D97-AF65-F5344CB8AC3E}">
        <p14:creationId xmlns:p14="http://schemas.microsoft.com/office/powerpoint/2010/main" val="3974831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913D4517-F4D3-42E8-8CA3-6237244A5E63}" type="datetime1">
              <a:rPr lang="es-CL"/>
              <a:pPr>
                <a:defRPr/>
              </a:pPr>
              <a:t>17-03-2015</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1F4F8DD3-86CD-4474-A838-99360B24445A}" type="slidenum">
              <a:rPr lang="es-CL"/>
              <a:pPr>
                <a:defRPr/>
              </a:pPr>
              <a:t>‹Nº›</a:t>
            </a:fld>
            <a:endParaRPr lang="es-CL"/>
          </a:p>
        </p:txBody>
      </p:sp>
    </p:spTree>
    <p:extLst>
      <p:ext uri="{BB962C8B-B14F-4D97-AF65-F5344CB8AC3E}">
        <p14:creationId xmlns:p14="http://schemas.microsoft.com/office/powerpoint/2010/main" val="3681505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41798176-F70E-442D-B6C0-A5AB2D2D1FB9}" type="datetime1">
              <a:rPr lang="es-CL"/>
              <a:pPr>
                <a:defRPr/>
              </a:pPr>
              <a:t>17-03-2015</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8596610E-BFF7-47E9-9BF0-CF0DB27BEA97}" type="slidenum">
              <a:rPr lang="es-CL"/>
              <a:pPr>
                <a:defRPr/>
              </a:pPr>
              <a:t>‹Nº›</a:t>
            </a:fld>
            <a:endParaRPr lang="es-CL"/>
          </a:p>
        </p:txBody>
      </p:sp>
    </p:spTree>
    <p:extLst>
      <p:ext uri="{BB962C8B-B14F-4D97-AF65-F5344CB8AC3E}">
        <p14:creationId xmlns:p14="http://schemas.microsoft.com/office/powerpoint/2010/main" val="2669316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649DA63D-BB00-4E2B-BD75-CF79CDC0885D}" type="datetime1">
              <a:rPr lang="es-CL"/>
              <a:pPr>
                <a:defRPr/>
              </a:pPr>
              <a:t>17-03-2015</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D0FD22B2-3B28-4A58-8FAE-E6A4E021830D}" type="slidenum">
              <a:rPr lang="es-CL"/>
              <a:pPr>
                <a:defRPr/>
              </a:pPr>
              <a:t>‹Nº›</a:t>
            </a:fld>
            <a:endParaRPr lang="es-CL"/>
          </a:p>
        </p:txBody>
      </p:sp>
    </p:spTree>
    <p:extLst>
      <p:ext uri="{BB962C8B-B14F-4D97-AF65-F5344CB8AC3E}">
        <p14:creationId xmlns:p14="http://schemas.microsoft.com/office/powerpoint/2010/main" val="2392411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94CF4502-30BF-40C3-88B7-E356226FE5B4}" type="datetime1">
              <a:rPr lang="es-CL"/>
              <a:pPr>
                <a:defRPr/>
              </a:pPr>
              <a:t>17-03-2015</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42C45A4A-E62D-459F-B4FC-16F8076575E2}" type="slidenum">
              <a:rPr lang="es-CL"/>
              <a:pPr>
                <a:defRPr/>
              </a:pPr>
              <a:t>‹Nº›</a:t>
            </a:fld>
            <a:endParaRPr lang="es-CL"/>
          </a:p>
        </p:txBody>
      </p:sp>
    </p:spTree>
    <p:extLst>
      <p:ext uri="{BB962C8B-B14F-4D97-AF65-F5344CB8AC3E}">
        <p14:creationId xmlns:p14="http://schemas.microsoft.com/office/powerpoint/2010/main" val="924211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3 Marcador de fecha"/>
          <p:cNvSpPr>
            <a:spLocks noGrp="1"/>
          </p:cNvSpPr>
          <p:nvPr>
            <p:ph type="dt" sz="half" idx="10"/>
          </p:nvPr>
        </p:nvSpPr>
        <p:spPr/>
        <p:txBody>
          <a:bodyPr/>
          <a:lstStyle>
            <a:lvl1pPr>
              <a:defRPr/>
            </a:lvl1pPr>
          </a:lstStyle>
          <a:p>
            <a:pPr>
              <a:defRPr/>
            </a:pPr>
            <a:fld id="{55D385A5-EC2F-49DE-8A46-5DECB10992E7}" type="datetime1">
              <a:rPr lang="es-CL"/>
              <a:pPr>
                <a:defRPr/>
              </a:pPr>
              <a:t>17-03-2015</a:t>
            </a:fld>
            <a:endParaRPr lang="es-CL"/>
          </a:p>
        </p:txBody>
      </p:sp>
      <p:sp>
        <p:nvSpPr>
          <p:cNvPr id="6" name="4 Marcador de pie de página"/>
          <p:cNvSpPr>
            <a:spLocks noGrp="1"/>
          </p:cNvSpPr>
          <p:nvPr>
            <p:ph type="ftr" sz="quarter" idx="11"/>
          </p:nvPr>
        </p:nvSpPr>
        <p:spPr/>
        <p:txBody>
          <a:bodyPr/>
          <a:lstStyle>
            <a:lvl1pPr>
              <a:defRPr/>
            </a:lvl1pPr>
          </a:lstStyle>
          <a:p>
            <a:pPr>
              <a:defRPr/>
            </a:pPr>
            <a:endParaRPr lang="es-CL"/>
          </a:p>
        </p:txBody>
      </p:sp>
      <p:sp>
        <p:nvSpPr>
          <p:cNvPr id="7" name="5 Marcador de número de diapositiva"/>
          <p:cNvSpPr>
            <a:spLocks noGrp="1"/>
          </p:cNvSpPr>
          <p:nvPr>
            <p:ph type="sldNum" sz="quarter" idx="12"/>
          </p:nvPr>
        </p:nvSpPr>
        <p:spPr/>
        <p:txBody>
          <a:bodyPr/>
          <a:lstStyle>
            <a:lvl1pPr>
              <a:defRPr/>
            </a:lvl1pPr>
          </a:lstStyle>
          <a:p>
            <a:pPr>
              <a:defRPr/>
            </a:pPr>
            <a:fld id="{518725C7-1112-49DB-A38C-7C6C27D4574E}" type="slidenum">
              <a:rPr lang="es-CL"/>
              <a:pPr>
                <a:defRPr/>
              </a:pPr>
              <a:t>‹Nº›</a:t>
            </a:fld>
            <a:endParaRPr lang="es-CL"/>
          </a:p>
        </p:txBody>
      </p:sp>
    </p:spTree>
    <p:extLst>
      <p:ext uri="{BB962C8B-B14F-4D97-AF65-F5344CB8AC3E}">
        <p14:creationId xmlns:p14="http://schemas.microsoft.com/office/powerpoint/2010/main" val="1688957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3 Marcador de fecha"/>
          <p:cNvSpPr>
            <a:spLocks noGrp="1"/>
          </p:cNvSpPr>
          <p:nvPr>
            <p:ph type="dt" sz="half" idx="10"/>
          </p:nvPr>
        </p:nvSpPr>
        <p:spPr/>
        <p:txBody>
          <a:bodyPr/>
          <a:lstStyle>
            <a:lvl1pPr>
              <a:defRPr/>
            </a:lvl1pPr>
          </a:lstStyle>
          <a:p>
            <a:pPr>
              <a:defRPr/>
            </a:pPr>
            <a:fld id="{874A2A77-CDC4-486B-845F-AA5828836AD8}" type="datetime1">
              <a:rPr lang="es-CL"/>
              <a:pPr>
                <a:defRPr/>
              </a:pPr>
              <a:t>17-03-2015</a:t>
            </a:fld>
            <a:endParaRPr lang="es-CL"/>
          </a:p>
        </p:txBody>
      </p:sp>
      <p:sp>
        <p:nvSpPr>
          <p:cNvPr id="8" name="4 Marcador de pie de página"/>
          <p:cNvSpPr>
            <a:spLocks noGrp="1"/>
          </p:cNvSpPr>
          <p:nvPr>
            <p:ph type="ftr" sz="quarter" idx="11"/>
          </p:nvPr>
        </p:nvSpPr>
        <p:spPr/>
        <p:txBody>
          <a:bodyPr/>
          <a:lstStyle>
            <a:lvl1pPr>
              <a:defRPr/>
            </a:lvl1pPr>
          </a:lstStyle>
          <a:p>
            <a:pPr>
              <a:defRPr/>
            </a:pPr>
            <a:endParaRPr lang="es-CL"/>
          </a:p>
        </p:txBody>
      </p:sp>
      <p:sp>
        <p:nvSpPr>
          <p:cNvPr id="9" name="5 Marcador de número de diapositiva"/>
          <p:cNvSpPr>
            <a:spLocks noGrp="1"/>
          </p:cNvSpPr>
          <p:nvPr>
            <p:ph type="sldNum" sz="quarter" idx="12"/>
          </p:nvPr>
        </p:nvSpPr>
        <p:spPr/>
        <p:txBody>
          <a:bodyPr/>
          <a:lstStyle>
            <a:lvl1pPr>
              <a:defRPr/>
            </a:lvl1pPr>
          </a:lstStyle>
          <a:p>
            <a:pPr>
              <a:defRPr/>
            </a:pPr>
            <a:fld id="{A23B9FC3-BFEE-4F92-86B5-ECF6742107DA}" type="slidenum">
              <a:rPr lang="es-CL"/>
              <a:pPr>
                <a:defRPr/>
              </a:pPr>
              <a:t>‹Nº›</a:t>
            </a:fld>
            <a:endParaRPr lang="es-CL"/>
          </a:p>
        </p:txBody>
      </p:sp>
    </p:spTree>
    <p:extLst>
      <p:ext uri="{BB962C8B-B14F-4D97-AF65-F5344CB8AC3E}">
        <p14:creationId xmlns:p14="http://schemas.microsoft.com/office/powerpoint/2010/main" val="1692164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3 Marcador de fecha"/>
          <p:cNvSpPr>
            <a:spLocks noGrp="1"/>
          </p:cNvSpPr>
          <p:nvPr>
            <p:ph type="dt" sz="half" idx="10"/>
          </p:nvPr>
        </p:nvSpPr>
        <p:spPr/>
        <p:txBody>
          <a:bodyPr/>
          <a:lstStyle>
            <a:lvl1pPr>
              <a:defRPr/>
            </a:lvl1pPr>
          </a:lstStyle>
          <a:p>
            <a:pPr>
              <a:defRPr/>
            </a:pPr>
            <a:fld id="{5B3AF911-5241-48B2-A492-9E1A9A756EF4}" type="datetime1">
              <a:rPr lang="es-CL"/>
              <a:pPr>
                <a:defRPr/>
              </a:pPr>
              <a:t>17-03-2015</a:t>
            </a:fld>
            <a:endParaRPr lang="es-CL"/>
          </a:p>
        </p:txBody>
      </p:sp>
      <p:sp>
        <p:nvSpPr>
          <p:cNvPr id="4" name="4 Marcador de pie de página"/>
          <p:cNvSpPr>
            <a:spLocks noGrp="1"/>
          </p:cNvSpPr>
          <p:nvPr>
            <p:ph type="ftr" sz="quarter" idx="11"/>
          </p:nvPr>
        </p:nvSpPr>
        <p:spPr/>
        <p:txBody>
          <a:bodyPr/>
          <a:lstStyle>
            <a:lvl1pPr>
              <a:defRPr/>
            </a:lvl1pPr>
          </a:lstStyle>
          <a:p>
            <a:pPr>
              <a:defRPr/>
            </a:pPr>
            <a:endParaRPr lang="es-CL"/>
          </a:p>
        </p:txBody>
      </p:sp>
      <p:sp>
        <p:nvSpPr>
          <p:cNvPr id="5" name="5 Marcador de número de diapositiva"/>
          <p:cNvSpPr>
            <a:spLocks noGrp="1"/>
          </p:cNvSpPr>
          <p:nvPr>
            <p:ph type="sldNum" sz="quarter" idx="12"/>
          </p:nvPr>
        </p:nvSpPr>
        <p:spPr/>
        <p:txBody>
          <a:bodyPr/>
          <a:lstStyle>
            <a:lvl1pPr>
              <a:defRPr/>
            </a:lvl1pPr>
          </a:lstStyle>
          <a:p>
            <a:pPr>
              <a:defRPr/>
            </a:pPr>
            <a:fld id="{25B02DBF-59E7-4842-80D5-80DBE32D1EE0}" type="slidenum">
              <a:rPr lang="es-CL"/>
              <a:pPr>
                <a:defRPr/>
              </a:pPr>
              <a:t>‹Nº›</a:t>
            </a:fld>
            <a:endParaRPr lang="es-CL"/>
          </a:p>
        </p:txBody>
      </p:sp>
    </p:spTree>
    <p:extLst>
      <p:ext uri="{BB962C8B-B14F-4D97-AF65-F5344CB8AC3E}">
        <p14:creationId xmlns:p14="http://schemas.microsoft.com/office/powerpoint/2010/main" val="3571566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FDEF91F3-3E98-4AE4-8289-83991ACD65B9}" type="datetime1">
              <a:rPr lang="es-CL"/>
              <a:pPr>
                <a:defRPr/>
              </a:pPr>
              <a:t>17-03-2015</a:t>
            </a:fld>
            <a:endParaRPr lang="es-CL"/>
          </a:p>
        </p:txBody>
      </p:sp>
      <p:sp>
        <p:nvSpPr>
          <p:cNvPr id="3" name="4 Marcador de pie de página"/>
          <p:cNvSpPr>
            <a:spLocks noGrp="1"/>
          </p:cNvSpPr>
          <p:nvPr>
            <p:ph type="ftr" sz="quarter" idx="11"/>
          </p:nvPr>
        </p:nvSpPr>
        <p:spPr/>
        <p:txBody>
          <a:bodyPr/>
          <a:lstStyle>
            <a:lvl1pPr>
              <a:defRPr/>
            </a:lvl1pPr>
          </a:lstStyle>
          <a:p>
            <a:pPr>
              <a:defRPr/>
            </a:pPr>
            <a:endParaRPr lang="es-CL"/>
          </a:p>
        </p:txBody>
      </p:sp>
      <p:sp>
        <p:nvSpPr>
          <p:cNvPr id="4" name="5 Marcador de número de diapositiva"/>
          <p:cNvSpPr>
            <a:spLocks noGrp="1"/>
          </p:cNvSpPr>
          <p:nvPr>
            <p:ph type="sldNum" sz="quarter" idx="12"/>
          </p:nvPr>
        </p:nvSpPr>
        <p:spPr/>
        <p:txBody>
          <a:bodyPr/>
          <a:lstStyle>
            <a:lvl1pPr>
              <a:defRPr/>
            </a:lvl1pPr>
          </a:lstStyle>
          <a:p>
            <a:pPr>
              <a:defRPr/>
            </a:pPr>
            <a:fld id="{B478CDEF-6AD3-4A3E-9B91-28DE7BDB052F}" type="slidenum">
              <a:rPr lang="es-CL"/>
              <a:pPr>
                <a:defRPr/>
              </a:pPr>
              <a:t>‹Nº›</a:t>
            </a:fld>
            <a:endParaRPr lang="es-CL"/>
          </a:p>
        </p:txBody>
      </p:sp>
    </p:spTree>
    <p:extLst>
      <p:ext uri="{BB962C8B-B14F-4D97-AF65-F5344CB8AC3E}">
        <p14:creationId xmlns:p14="http://schemas.microsoft.com/office/powerpoint/2010/main" val="3623407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FDABFFA3-DE71-44AB-ACBD-FCC7E21DD392}" type="datetime1">
              <a:rPr lang="es-CL"/>
              <a:pPr>
                <a:defRPr/>
              </a:pPr>
              <a:t>17-03-2015</a:t>
            </a:fld>
            <a:endParaRPr lang="es-CL"/>
          </a:p>
        </p:txBody>
      </p:sp>
      <p:sp>
        <p:nvSpPr>
          <p:cNvPr id="6" name="4 Marcador de pie de página"/>
          <p:cNvSpPr>
            <a:spLocks noGrp="1"/>
          </p:cNvSpPr>
          <p:nvPr>
            <p:ph type="ftr" sz="quarter" idx="11"/>
          </p:nvPr>
        </p:nvSpPr>
        <p:spPr/>
        <p:txBody>
          <a:bodyPr/>
          <a:lstStyle>
            <a:lvl1pPr>
              <a:defRPr/>
            </a:lvl1pPr>
          </a:lstStyle>
          <a:p>
            <a:pPr>
              <a:defRPr/>
            </a:pPr>
            <a:endParaRPr lang="es-CL"/>
          </a:p>
        </p:txBody>
      </p:sp>
      <p:sp>
        <p:nvSpPr>
          <p:cNvPr id="7" name="5 Marcador de número de diapositiva"/>
          <p:cNvSpPr>
            <a:spLocks noGrp="1"/>
          </p:cNvSpPr>
          <p:nvPr>
            <p:ph type="sldNum" sz="quarter" idx="12"/>
          </p:nvPr>
        </p:nvSpPr>
        <p:spPr/>
        <p:txBody>
          <a:bodyPr/>
          <a:lstStyle>
            <a:lvl1pPr>
              <a:defRPr/>
            </a:lvl1pPr>
          </a:lstStyle>
          <a:p>
            <a:pPr>
              <a:defRPr/>
            </a:pPr>
            <a:fld id="{4AA56BA9-056C-43FA-84A9-17FEBC71A67A}" type="slidenum">
              <a:rPr lang="es-CL"/>
              <a:pPr>
                <a:defRPr/>
              </a:pPr>
              <a:t>‹Nº›</a:t>
            </a:fld>
            <a:endParaRPr lang="es-CL"/>
          </a:p>
        </p:txBody>
      </p:sp>
    </p:spTree>
    <p:extLst>
      <p:ext uri="{BB962C8B-B14F-4D97-AF65-F5344CB8AC3E}">
        <p14:creationId xmlns:p14="http://schemas.microsoft.com/office/powerpoint/2010/main" val="2154750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L"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C2C46918-1807-46D5-A355-419CFCD9E7D3}" type="datetime1">
              <a:rPr lang="es-CL"/>
              <a:pPr>
                <a:defRPr/>
              </a:pPr>
              <a:t>17-03-2015</a:t>
            </a:fld>
            <a:endParaRPr lang="es-CL"/>
          </a:p>
        </p:txBody>
      </p:sp>
      <p:sp>
        <p:nvSpPr>
          <p:cNvPr id="6" name="4 Marcador de pie de página"/>
          <p:cNvSpPr>
            <a:spLocks noGrp="1"/>
          </p:cNvSpPr>
          <p:nvPr>
            <p:ph type="ftr" sz="quarter" idx="11"/>
          </p:nvPr>
        </p:nvSpPr>
        <p:spPr/>
        <p:txBody>
          <a:bodyPr/>
          <a:lstStyle>
            <a:lvl1pPr>
              <a:defRPr/>
            </a:lvl1pPr>
          </a:lstStyle>
          <a:p>
            <a:pPr>
              <a:defRPr/>
            </a:pPr>
            <a:endParaRPr lang="es-CL"/>
          </a:p>
        </p:txBody>
      </p:sp>
      <p:sp>
        <p:nvSpPr>
          <p:cNvPr id="7" name="5 Marcador de número de diapositiva"/>
          <p:cNvSpPr>
            <a:spLocks noGrp="1"/>
          </p:cNvSpPr>
          <p:nvPr>
            <p:ph type="sldNum" sz="quarter" idx="12"/>
          </p:nvPr>
        </p:nvSpPr>
        <p:spPr/>
        <p:txBody>
          <a:bodyPr/>
          <a:lstStyle>
            <a:lvl1pPr>
              <a:defRPr/>
            </a:lvl1pPr>
          </a:lstStyle>
          <a:p>
            <a:pPr>
              <a:defRPr/>
            </a:pPr>
            <a:fld id="{21078E96-EBA8-4E37-A7B8-16CBC2344BE4}" type="slidenum">
              <a:rPr lang="es-CL"/>
              <a:pPr>
                <a:defRPr/>
              </a:pPr>
              <a:t>‹Nº›</a:t>
            </a:fld>
            <a:endParaRPr lang="es-CL"/>
          </a:p>
        </p:txBody>
      </p:sp>
    </p:spTree>
    <p:extLst>
      <p:ext uri="{BB962C8B-B14F-4D97-AF65-F5344CB8AC3E}">
        <p14:creationId xmlns:p14="http://schemas.microsoft.com/office/powerpoint/2010/main" val="704614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CL" smtClean="0"/>
              <a:t>Haga clic para modificar el estilo de título del patrón</a:t>
            </a:r>
            <a:endParaRPr lang="es-CL" altLang="es-CL" smtClean="0"/>
          </a:p>
        </p:txBody>
      </p:sp>
      <p:sp>
        <p:nvSpPr>
          <p:cNvPr id="1027"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L" smtClean="0"/>
              <a:t>Haga clic para modificar el estilo de texto del patrón</a:t>
            </a:r>
          </a:p>
          <a:p>
            <a:pPr lvl="1"/>
            <a:r>
              <a:rPr lang="es-ES" altLang="es-CL" smtClean="0"/>
              <a:t>Segundo nivel</a:t>
            </a:r>
          </a:p>
          <a:p>
            <a:pPr lvl="2"/>
            <a:r>
              <a:rPr lang="es-ES" altLang="es-CL" smtClean="0"/>
              <a:t>Tercer nivel</a:t>
            </a:r>
          </a:p>
          <a:p>
            <a:pPr lvl="3"/>
            <a:r>
              <a:rPr lang="es-ES" altLang="es-CL" smtClean="0"/>
              <a:t>Cuarto nivel</a:t>
            </a:r>
          </a:p>
          <a:p>
            <a:pPr lvl="4"/>
            <a:r>
              <a:rPr lang="es-ES" altLang="es-CL" smtClean="0"/>
              <a:t>Quinto nivel</a:t>
            </a:r>
            <a:endParaRPr lang="es-CL" altLang="es-CL"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EBC7695-F301-452B-8AB0-C13A4C57EF08}" type="datetime1">
              <a:rPr lang="es-CL"/>
              <a:pPr>
                <a:defRPr/>
              </a:pPr>
              <a:t>17-03-2015</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5807D43-8909-4076-BDB0-177CD5966232}" type="slidenum">
              <a:rPr lang="es-CL"/>
              <a:pPr>
                <a:defRPr/>
              </a:pPr>
              <a:t>‹Nº›</a:t>
            </a:fld>
            <a:endParaRPr lang="es-C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cl/url?sa=i&amp;rct=j&amp;q=&amp;esrc=s&amp;frm=1&amp;source=images&amp;cd=&amp;cad=rja&amp;docid=RqavZyRzKS3lnM&amp;tbnid=bbOZZkdcq_oZcM:&amp;ved=0CAUQjRw&amp;url=http://www.alpemetrologia.com/evolucion-alpe-metrologia.php&amp;ei=ycrIUqmNEaa_sQSnsYKwDA&amp;bvm=bv.58187178,d.eW0&amp;psig=AFQjCNGtIgsprc4CxICCyUk0q38csTlr6g&amp;ust=1388977026312853"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www.google.cl/url?sa=i&amp;rct=j&amp;q=&amp;esrc=s&amp;frm=1&amp;source=images&amp;cd=&amp;cad=rja&amp;uact=8&amp;docid=yyQQxjA6qd1DBM&amp;tbnid=zRAD5wR3GpPREM:&amp;ved=0CAUQjRw&amp;url=http://www.ebay.com/sch/i.html?_kw=sae+2+bolt&amp;ei=_jrhU7DAGcXaoATr94GgBQ&amp;bvm=bv.72197243,d.cWc&amp;psig=AFQjCNHcqzuG81-S89Lf-ICwYDoCEhSBkQ&amp;ust=1407356005330109" TargetMode="Externa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www.google.cl/url?sa=i&amp;rct=j&amp;q=&amp;esrc=s&amp;frm=1&amp;source=images&amp;cd=&amp;cad=rja&amp;uact=8&amp;docid=yyQQxjA6qd1DBM&amp;tbnid=zRAD5wR3GpPREM:&amp;ved=0CAUQjRw&amp;url=http://www.ebay.com/sch/i.html?_kw=sae+2+bolt&amp;ei=_jrhU7DAGcXaoATr94GgBQ&amp;bvm=bv.72197243,d.cWc&amp;psig=AFQjCNHcqzuG81-S89Lf-ICwYDoCEhSBkQ&amp;ust=1407356005330109" TargetMode="External"/><Relationship Id="rId2" Type="http://schemas.openxmlformats.org/officeDocument/2006/relationships/image" Target="../media/image33.jpeg"/><Relationship Id="rId1" Type="http://schemas.openxmlformats.org/officeDocument/2006/relationships/slideLayout" Target="../slideLayouts/slideLayout1.xml"/><Relationship Id="rId4" Type="http://schemas.openxmlformats.org/officeDocument/2006/relationships/image" Target="../media/image36.jpe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 Id="rId5" Type="http://schemas.microsoft.com/office/2007/relationships/hdphoto" Target="../media/hdphoto2.wdp"/><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jpeg"/><Relationship Id="rId1" Type="http://schemas.openxmlformats.org/officeDocument/2006/relationships/slideLayout" Target="../slideLayouts/slideLayout1.xml"/><Relationship Id="rId5" Type="http://schemas.openxmlformats.org/officeDocument/2006/relationships/image" Target="../media/image10.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17463" y="0"/>
            <a:ext cx="755651"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rgbClr val="F7BB43"/>
              </a:solidFill>
            </a:endParaRPr>
          </a:p>
        </p:txBody>
      </p:sp>
      <p:sp>
        <p:nvSpPr>
          <p:cNvPr id="18" name="17 Rectángulo redondeado"/>
          <p:cNvSpPr/>
          <p:nvPr/>
        </p:nvSpPr>
        <p:spPr>
          <a:xfrm>
            <a:off x="-23813" y="1166813"/>
            <a:ext cx="8820151" cy="71437"/>
          </a:xfrm>
          <a:prstGeom prst="roundRect">
            <a:avLst/>
          </a:prstGeom>
          <a:solidFill>
            <a:schemeClr val="tx1">
              <a:lumMod val="95000"/>
              <a:lumOff val="5000"/>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2053"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dirty="0"/>
          </a:p>
        </p:txBody>
      </p:sp>
      <p:sp>
        <p:nvSpPr>
          <p:cNvPr id="2054"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dirty="0"/>
          </a:p>
        </p:txBody>
      </p:sp>
      <p:pic>
        <p:nvPicPr>
          <p:cNvPr id="2055" name="Picture 1"/>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8050" y="190500"/>
            <a:ext cx="674688"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13 CuadroTexto"/>
          <p:cNvSpPr txBox="1"/>
          <p:nvPr/>
        </p:nvSpPr>
        <p:spPr>
          <a:xfrm>
            <a:off x="-18752" y="266391"/>
            <a:ext cx="492443" cy="6237312"/>
          </a:xfrm>
          <a:prstGeom prst="rect">
            <a:avLst/>
          </a:prstGeom>
          <a:noFill/>
        </p:spPr>
        <p:txBody>
          <a:bodyPr vert="vert270">
            <a:spAutoFit/>
          </a:bodyPr>
          <a:lstStyle/>
          <a:p>
            <a:pPr>
              <a:defRPr/>
            </a:pPr>
            <a:r>
              <a:rPr lang="es-CL" sz="2000" dirty="0">
                <a:solidFill>
                  <a:schemeClr val="bg1">
                    <a:lumMod val="50000"/>
                  </a:schemeClr>
                </a:solidFill>
              </a:rPr>
              <a:t>A D O T E C   2 0 1 4</a:t>
            </a:r>
          </a:p>
        </p:txBody>
      </p:sp>
      <p:sp>
        <p:nvSpPr>
          <p:cNvPr id="13" name="12 Marcador de número de diapositiva"/>
          <p:cNvSpPr>
            <a:spLocks noGrp="1"/>
          </p:cNvSpPr>
          <p:nvPr>
            <p:ph type="sldNum" sz="quarter" idx="12"/>
          </p:nvPr>
        </p:nvSpPr>
        <p:spPr/>
        <p:txBody>
          <a:bodyPr/>
          <a:lstStyle/>
          <a:p>
            <a:pPr>
              <a:defRPr/>
            </a:pPr>
            <a:fld id="{05FF1406-7941-4167-A629-7B86536A5A13}" type="slidenum">
              <a:rPr lang="es-CL" smtClean="0"/>
              <a:pPr>
                <a:defRPr/>
              </a:pPr>
              <a:t>1</a:t>
            </a:fld>
            <a:endParaRPr lang="es-CL" dirty="0"/>
          </a:p>
        </p:txBody>
      </p:sp>
      <p:sp>
        <p:nvSpPr>
          <p:cNvPr id="12" name="11 Rectángulo"/>
          <p:cNvSpPr/>
          <p:nvPr/>
        </p:nvSpPr>
        <p:spPr>
          <a:xfrm>
            <a:off x="4499992" y="4509120"/>
            <a:ext cx="3491483" cy="830997"/>
          </a:xfrm>
          <a:prstGeom prst="rect">
            <a:avLst/>
          </a:prstGeom>
        </p:spPr>
        <p:txBody>
          <a:bodyPr wrap="square">
            <a:spAutoFit/>
          </a:bodyPr>
          <a:lstStyle/>
          <a:p>
            <a:pPr fontAlgn="auto">
              <a:spcBef>
                <a:spcPts val="0"/>
              </a:spcBef>
              <a:spcAft>
                <a:spcPts val="0"/>
              </a:spcAft>
              <a:defRPr/>
            </a:pPr>
            <a:r>
              <a:rPr lang="es-ES" sz="2400" b="1" dirty="0" smtClean="0">
                <a:solidFill>
                  <a:schemeClr val="tx1">
                    <a:lumMod val="75000"/>
                    <a:lumOff val="25000"/>
                  </a:schemeClr>
                </a:solidFill>
                <a:latin typeface="Verdana" pitchFamily="34" charset="0"/>
                <a:ea typeface="Verdana" pitchFamily="34" charset="0"/>
                <a:cs typeface="Verdana" pitchFamily="34" charset="0"/>
              </a:rPr>
              <a:t>Unidad 2  TORQUE </a:t>
            </a:r>
          </a:p>
          <a:p>
            <a:pPr algn="r" fontAlgn="auto">
              <a:spcBef>
                <a:spcPts val="0"/>
              </a:spcBef>
              <a:spcAft>
                <a:spcPts val="0"/>
              </a:spcAft>
              <a:defRPr/>
            </a:pPr>
            <a:r>
              <a:rPr lang="es-ES" sz="2400" b="1" dirty="0" smtClean="0">
                <a:solidFill>
                  <a:schemeClr val="tx1">
                    <a:lumMod val="75000"/>
                    <a:lumOff val="25000"/>
                  </a:schemeClr>
                </a:solidFill>
                <a:latin typeface="Verdana" pitchFamily="34" charset="0"/>
                <a:ea typeface="Verdana" pitchFamily="34" charset="0"/>
                <a:cs typeface="Verdana" pitchFamily="34" charset="0"/>
              </a:rPr>
              <a:t>3 Torques </a:t>
            </a:r>
            <a:endParaRPr lang="es-ES" sz="2400" b="1" dirty="0">
              <a:solidFill>
                <a:schemeClr val="tx1">
                  <a:lumMod val="75000"/>
                  <a:lumOff val="25000"/>
                </a:schemeClr>
              </a:solidFill>
              <a:latin typeface="Verdana" pitchFamily="34" charset="0"/>
              <a:ea typeface="Verdana" pitchFamily="34" charset="0"/>
              <a:cs typeface="Verdana" pitchFamily="34" charset="0"/>
            </a:endParaRPr>
          </a:p>
        </p:txBody>
      </p:sp>
      <p:pic>
        <p:nvPicPr>
          <p:cNvPr id="16" name="Picture 4" descr="http://www.alpemetrologia.com/imgs/grandeQuienesSomos.jpg">
            <a:hlinkClick r:id="rId3"/>
          </p:cNvPr>
          <p:cNvPicPr>
            <a:picLocks noChangeAspect="1" noChangeArrowheads="1"/>
          </p:cNvPicPr>
          <p:nvPr/>
        </p:nvPicPr>
        <p:blipFill>
          <a:blip r:embed="rId4" cstate="print">
            <a:lum bright="-10000"/>
            <a:extLst>
              <a:ext uri="{28A0092B-C50C-407E-A947-70E740481C1C}">
                <a14:useLocalDpi xmlns:a14="http://schemas.microsoft.com/office/drawing/2010/main" val="0"/>
              </a:ext>
            </a:extLst>
          </a:blip>
          <a:srcRect/>
          <a:stretch>
            <a:fillRect/>
          </a:stretch>
        </p:blipFill>
        <p:spPr bwMode="auto">
          <a:xfrm>
            <a:off x="3923928" y="2132856"/>
            <a:ext cx="3986212"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CuadroTexto"/>
          <p:cNvSpPr txBox="1"/>
          <p:nvPr/>
        </p:nvSpPr>
        <p:spPr>
          <a:xfrm>
            <a:off x="5580112" y="683404"/>
            <a:ext cx="3096344" cy="369332"/>
          </a:xfrm>
          <a:prstGeom prst="rect">
            <a:avLst/>
          </a:prstGeom>
          <a:noFill/>
        </p:spPr>
        <p:txBody>
          <a:bodyPr wrap="square" rtlCol="0">
            <a:spAutoFit/>
          </a:bodyPr>
          <a:lstStyle/>
          <a:p>
            <a:r>
              <a:rPr lang="es-CL" b="1" dirty="0" smtClean="0">
                <a:solidFill>
                  <a:schemeClr val="bg1">
                    <a:lumMod val="75000"/>
                  </a:schemeClr>
                </a:solidFill>
                <a:latin typeface="Verdana" pitchFamily="34" charset="0"/>
                <a:ea typeface="Verdana" pitchFamily="34" charset="0"/>
                <a:cs typeface="Verdana" pitchFamily="34" charset="0"/>
              </a:rPr>
              <a:t>MMB  UNIDAD 2 PPT 3</a:t>
            </a:r>
            <a:endParaRPr lang="es-CL" b="1" dirty="0">
              <a:solidFill>
                <a:schemeClr val="bg1">
                  <a:lumMod val="75000"/>
                </a:schemeClr>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2495538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a:defRPr/>
            </a:pPr>
            <a:fld id="{B478CDEF-6AD3-4A3E-9B91-28DE7BDB052F}" type="slidenum">
              <a:rPr lang="es-CL" smtClean="0"/>
              <a:pPr>
                <a:defRPr/>
              </a:pPr>
              <a:t>10</a:t>
            </a:fld>
            <a:endParaRPr lang="es-CL"/>
          </a:p>
        </p:txBody>
      </p:sp>
      <p:sp>
        <p:nvSpPr>
          <p:cNvPr id="3" name="2 CuadroTexto"/>
          <p:cNvSpPr txBox="1"/>
          <p:nvPr/>
        </p:nvSpPr>
        <p:spPr>
          <a:xfrm>
            <a:off x="899592" y="1899805"/>
            <a:ext cx="7560840" cy="1938992"/>
          </a:xfrm>
          <a:prstGeom prst="rect">
            <a:avLst/>
          </a:prstGeom>
          <a:noFill/>
        </p:spPr>
        <p:txBody>
          <a:bodyPr wrap="square">
            <a:spAutoFit/>
          </a:bodyPr>
          <a:lstStyle/>
          <a:p>
            <a:pPr fontAlgn="auto">
              <a:lnSpc>
                <a:spcPct val="150000"/>
              </a:lnSpc>
              <a:spcBef>
                <a:spcPts val="0"/>
              </a:spcBef>
              <a:spcAft>
                <a:spcPts val="0"/>
              </a:spcAft>
              <a:defRPr/>
            </a:pPr>
            <a:r>
              <a:rPr lang="es-ES" sz="1600" dirty="0" smtClean="0">
                <a:latin typeface="Verdana" pitchFamily="34" charset="0"/>
                <a:ea typeface="Verdana" pitchFamily="34" charset="0"/>
                <a:cs typeface="Verdana" pitchFamily="34" charset="0"/>
              </a:rPr>
              <a:t>  Una aplicación de torque en mecánica hace referencia </a:t>
            </a:r>
            <a:r>
              <a:rPr lang="es-ES" sz="1600" dirty="0">
                <a:latin typeface="Verdana" pitchFamily="34" charset="0"/>
                <a:ea typeface="Verdana" pitchFamily="34" charset="0"/>
                <a:cs typeface="Verdana" pitchFamily="34" charset="0"/>
              </a:rPr>
              <a:t>a</a:t>
            </a:r>
            <a:r>
              <a:rPr lang="es-ES" sz="1600" dirty="0" smtClean="0">
                <a:latin typeface="Verdana" pitchFamily="34" charset="0"/>
                <a:ea typeface="Verdana" pitchFamily="34" charset="0"/>
                <a:cs typeface="Verdana" pitchFamily="34" charset="0"/>
              </a:rPr>
              <a:t>l </a:t>
            </a:r>
            <a:r>
              <a:rPr lang="es-ES" sz="1600" b="1" dirty="0" smtClean="0">
                <a:latin typeface="Verdana" pitchFamily="34" charset="0"/>
                <a:ea typeface="Verdana" pitchFamily="34" charset="0"/>
                <a:cs typeface="Verdana" pitchFamily="34" charset="0"/>
              </a:rPr>
              <a:t>apriete de pernos</a:t>
            </a:r>
            <a:r>
              <a:rPr lang="es-ES" sz="1600" dirty="0" smtClean="0">
                <a:latin typeface="Verdana" pitchFamily="34" charset="0"/>
                <a:ea typeface="Verdana" pitchFamily="34" charset="0"/>
                <a:cs typeface="Verdana" pitchFamily="34" charset="0"/>
              </a:rPr>
              <a:t>. </a:t>
            </a:r>
            <a:r>
              <a:rPr lang="es-CL" sz="1600" dirty="0" smtClean="0">
                <a:latin typeface="Verdana" pitchFamily="34" charset="0"/>
                <a:ea typeface="Verdana" pitchFamily="34" charset="0"/>
                <a:cs typeface="Verdana" pitchFamily="34" charset="0"/>
              </a:rPr>
              <a:t>Para apretar un perno o tuerca, éste debe girar y para esto debe recibir un torque, en ese torque tiene una intensidad que depende de la cantidad de </a:t>
            </a:r>
            <a:r>
              <a:rPr lang="es-CL" sz="1600" dirty="0">
                <a:latin typeface="Verdana" pitchFamily="34" charset="0"/>
                <a:ea typeface="Verdana" pitchFamily="34" charset="0"/>
                <a:cs typeface="Verdana" pitchFamily="34" charset="0"/>
              </a:rPr>
              <a:t>la fuerza como </a:t>
            </a:r>
            <a:r>
              <a:rPr lang="es-CL" sz="1600" dirty="0" smtClean="0">
                <a:latin typeface="Verdana" pitchFamily="34" charset="0"/>
                <a:ea typeface="Verdana" pitchFamily="34" charset="0"/>
                <a:cs typeface="Verdana" pitchFamily="34" charset="0"/>
              </a:rPr>
              <a:t>la </a:t>
            </a:r>
            <a:r>
              <a:rPr lang="es-CL" sz="1600" dirty="0">
                <a:latin typeface="Verdana" pitchFamily="34" charset="0"/>
                <a:ea typeface="Verdana" pitchFamily="34" charset="0"/>
                <a:cs typeface="Verdana" pitchFamily="34" charset="0"/>
              </a:rPr>
              <a:t>distancia </a:t>
            </a:r>
            <a:r>
              <a:rPr lang="es-CL" sz="1600" dirty="0" smtClean="0">
                <a:latin typeface="Verdana" pitchFamily="34" charset="0"/>
                <a:ea typeface="Verdana" pitchFamily="34" charset="0"/>
                <a:cs typeface="Verdana" pitchFamily="34" charset="0"/>
              </a:rPr>
              <a:t>desde la </a:t>
            </a:r>
            <a:r>
              <a:rPr lang="es-CL" sz="1600" dirty="0" smtClean="0">
                <a:latin typeface="Verdana" pitchFamily="34" charset="0"/>
                <a:ea typeface="Verdana" pitchFamily="34" charset="0"/>
                <a:cs typeface="Verdana" pitchFamily="34" charset="0"/>
              </a:rPr>
              <a:t>cual </a:t>
            </a:r>
            <a:r>
              <a:rPr lang="es-CL" sz="1600" dirty="0" smtClean="0">
                <a:latin typeface="Verdana" pitchFamily="34" charset="0"/>
                <a:ea typeface="Verdana" pitchFamily="34" charset="0"/>
                <a:cs typeface="Verdana" pitchFamily="34" charset="0"/>
              </a:rPr>
              <a:t>se aplica respecto al centro del perno.</a:t>
            </a:r>
            <a:r>
              <a:rPr lang="es-ES" sz="1600" b="1" dirty="0" smtClean="0">
                <a:latin typeface="Verdana" pitchFamily="34" charset="0"/>
                <a:ea typeface="Verdana" pitchFamily="34" charset="0"/>
                <a:cs typeface="Verdana" pitchFamily="34" charset="0"/>
              </a:rPr>
              <a:t> </a:t>
            </a:r>
            <a:endParaRPr lang="es-ES" sz="1600" b="1" dirty="0">
              <a:latin typeface="Verdana" pitchFamily="34" charset="0"/>
              <a:ea typeface="Verdana" pitchFamily="34" charset="0"/>
              <a:cs typeface="Verdana" pitchFamily="34" charset="0"/>
            </a:endParaRPr>
          </a:p>
        </p:txBody>
      </p:sp>
      <p:pic>
        <p:nvPicPr>
          <p:cNvPr id="5126" name="Picture 6" descr="Colección de imágen - cicatrizarse, de, ingeniero, apretar, perno, en, gearbox, cubierta, en, fábrica. Fotosearch - Buscar fotos e imágenes y fotos Clip Art"/>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957827" y="4205055"/>
            <a:ext cx="2062446" cy="2320289"/>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Banco de Fotografías - cicatrizarse, de, ingeniero, apretar, perno, en, gearbox, cubierta, en, fábrica. Fotosearch - Buscar fotos e imágenes y murales de pared, imágenes y fotos de Clip-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67744" y="4221088"/>
            <a:ext cx="2016224" cy="2286950"/>
          </a:xfrm>
          <a:prstGeom prst="rect">
            <a:avLst/>
          </a:prstGeom>
          <a:noFill/>
          <a:extLst>
            <a:ext uri="{909E8E84-426E-40DD-AFC4-6F175D3DCCD1}">
              <a14:hiddenFill xmlns:a14="http://schemas.microsoft.com/office/drawing/2010/main">
                <a:solidFill>
                  <a:srgbClr val="FFFFFF"/>
                </a:solidFill>
              </a14:hiddenFill>
            </a:ext>
          </a:extLst>
        </p:spPr>
      </p:pic>
      <p:sp>
        <p:nvSpPr>
          <p:cNvPr id="12" name="11 CuadroTexto"/>
          <p:cNvSpPr txBox="1"/>
          <p:nvPr/>
        </p:nvSpPr>
        <p:spPr>
          <a:xfrm>
            <a:off x="1115616" y="1340768"/>
            <a:ext cx="3240360" cy="369332"/>
          </a:xfrm>
          <a:prstGeom prst="rect">
            <a:avLst/>
          </a:prstGeom>
          <a:noFill/>
        </p:spPr>
        <p:txBody>
          <a:bodyPr wrap="square" rtlCol="0">
            <a:spAutoFit/>
          </a:bodyPr>
          <a:lstStyle/>
          <a:p>
            <a:r>
              <a:rPr lang="es-MX" b="1" dirty="0">
                <a:latin typeface="Verdana" pitchFamily="34" charset="0"/>
                <a:ea typeface="Verdana" pitchFamily="34" charset="0"/>
                <a:cs typeface="Verdana" pitchFamily="34" charset="0"/>
              </a:rPr>
              <a:t>Torque – </a:t>
            </a:r>
            <a:r>
              <a:rPr lang="es-MX" b="1" dirty="0" smtClean="0">
                <a:latin typeface="Verdana" pitchFamily="34" charset="0"/>
                <a:ea typeface="Verdana" pitchFamily="34" charset="0"/>
                <a:cs typeface="Verdana" pitchFamily="34" charset="0"/>
              </a:rPr>
              <a:t> en </a:t>
            </a:r>
            <a:r>
              <a:rPr lang="es-MX" b="1" dirty="0" smtClean="0">
                <a:latin typeface="Verdana" pitchFamily="34" charset="0"/>
                <a:ea typeface="Verdana" pitchFamily="34" charset="0"/>
                <a:cs typeface="Verdana" pitchFamily="34" charset="0"/>
              </a:rPr>
              <a:t>mecánica.</a:t>
            </a:r>
            <a:endParaRPr lang="es-CL" b="1" dirty="0"/>
          </a:p>
        </p:txBody>
      </p:sp>
    </p:spTree>
    <p:extLst>
      <p:ext uri="{BB962C8B-B14F-4D97-AF65-F5344CB8AC3E}">
        <p14:creationId xmlns:p14="http://schemas.microsoft.com/office/powerpoint/2010/main" val="22878705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899592" y="1484784"/>
            <a:ext cx="7992888" cy="507831"/>
          </a:xfrm>
          <a:prstGeom prst="rect">
            <a:avLst/>
          </a:prstGeom>
          <a:noFill/>
        </p:spPr>
        <p:txBody>
          <a:bodyPr wrap="square">
            <a:spAutoFit/>
          </a:bodyPr>
          <a:lstStyle/>
          <a:p>
            <a:pPr fontAlgn="auto">
              <a:lnSpc>
                <a:spcPct val="150000"/>
              </a:lnSpc>
              <a:spcBef>
                <a:spcPts val="0"/>
              </a:spcBef>
              <a:spcAft>
                <a:spcPts val="0"/>
              </a:spcAft>
              <a:defRPr/>
            </a:pPr>
            <a:r>
              <a:rPr lang="es-ES" b="1" dirty="0" smtClean="0">
                <a:latin typeface="Verdana" pitchFamily="34" charset="0"/>
                <a:ea typeface="Verdana" pitchFamily="34" charset="0"/>
                <a:cs typeface="Verdana" pitchFamily="34" charset="0"/>
              </a:rPr>
              <a:t>En mecánica ¿qué se entiende por torque ?</a:t>
            </a:r>
            <a:endParaRPr lang="es-ES" b="1" dirty="0">
              <a:latin typeface="Verdana" pitchFamily="34" charset="0"/>
              <a:ea typeface="Verdana" pitchFamily="34" charset="0"/>
              <a:cs typeface="Verdana" pitchFamily="34" charset="0"/>
            </a:endParaRPr>
          </a:p>
        </p:txBody>
      </p:sp>
      <p:sp>
        <p:nvSpPr>
          <p:cNvPr id="7" name="6 Marcador de número de diapositiva"/>
          <p:cNvSpPr>
            <a:spLocks noGrp="1"/>
          </p:cNvSpPr>
          <p:nvPr>
            <p:ph type="sldNum" sz="quarter" idx="12"/>
          </p:nvPr>
        </p:nvSpPr>
        <p:spPr/>
        <p:txBody>
          <a:bodyPr/>
          <a:lstStyle/>
          <a:p>
            <a:pPr>
              <a:defRPr/>
            </a:pPr>
            <a:fld id="{E4777946-190F-4AAA-AFBA-8EEBCA772354}" type="slidenum">
              <a:rPr lang="es-CL" smtClean="0"/>
              <a:pPr>
                <a:defRPr/>
              </a:pPr>
              <a:t>11</a:t>
            </a:fld>
            <a:endParaRPr lang="es-CL"/>
          </a:p>
        </p:txBody>
      </p:sp>
      <p:sp>
        <p:nvSpPr>
          <p:cNvPr id="5" name="1 Elipse"/>
          <p:cNvSpPr>
            <a:spLocks noChangeArrowheads="1"/>
          </p:cNvSpPr>
          <p:nvPr/>
        </p:nvSpPr>
        <p:spPr bwMode="auto">
          <a:xfrm>
            <a:off x="7812360" y="260648"/>
            <a:ext cx="684212" cy="719137"/>
          </a:xfrm>
          <a:prstGeom prst="ellipse">
            <a:avLst/>
          </a:prstGeom>
          <a:solidFill>
            <a:srgbClr val="E36C0A"/>
          </a:solidFill>
          <a:ln w="76200">
            <a:solidFill>
              <a:srgbClr val="974706"/>
            </a:solidFill>
            <a:round/>
            <a:headEnd/>
            <a:tailEnd/>
          </a:ln>
        </p:spPr>
        <p:txBody>
          <a:bodyPr anchor="ctr"/>
          <a:lstStyle>
            <a:defPPr>
              <a:defRPr lang="es-C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1" hangingPunct="1">
              <a:spcAft>
                <a:spcPts val="1000"/>
              </a:spcAft>
            </a:pPr>
            <a:r>
              <a:rPr lang="es-CL" altLang="es-CL" sz="2900" dirty="0">
                <a:solidFill>
                  <a:srgbClr val="FFFFFF"/>
                </a:solidFill>
                <a:latin typeface="Calibri" pitchFamily="34" charset="0"/>
              </a:rPr>
              <a:t>?</a:t>
            </a:r>
            <a:endParaRPr lang="es-CL" altLang="es-CL" dirty="0"/>
          </a:p>
        </p:txBody>
      </p:sp>
      <p:sp>
        <p:nvSpPr>
          <p:cNvPr id="6" name="3 Rectángulo"/>
          <p:cNvSpPr>
            <a:spLocks noChangeArrowheads="1"/>
          </p:cNvSpPr>
          <p:nvPr/>
        </p:nvSpPr>
        <p:spPr bwMode="auto">
          <a:xfrm>
            <a:off x="1476375" y="2204863"/>
            <a:ext cx="6840538" cy="1150571"/>
          </a:xfrm>
          <a:prstGeom prst="rect">
            <a:avLst/>
          </a:prstGeom>
          <a:noFill/>
          <a:ln w="9525">
            <a:noFill/>
            <a:miter lim="800000"/>
            <a:headEnd/>
            <a:tailEnd/>
          </a:ln>
        </p:spPr>
        <p:txBody>
          <a:bodyPr wrap="square">
            <a:spAutoFit/>
          </a:bodyPr>
          <a:lstStyle/>
          <a:p>
            <a:pPr>
              <a:lnSpc>
                <a:spcPct val="150000"/>
              </a:lnSpc>
            </a:pPr>
            <a:r>
              <a:rPr lang="es-MX" sz="1600" dirty="0" smtClean="0">
                <a:latin typeface="Verdana" pitchFamily="34" charset="0"/>
              </a:rPr>
              <a:t>En </a:t>
            </a:r>
            <a:r>
              <a:rPr lang="es-MX" sz="1600" dirty="0">
                <a:latin typeface="Verdana" pitchFamily="34" charset="0"/>
              </a:rPr>
              <a:t>mecánica el </a:t>
            </a:r>
            <a:r>
              <a:rPr lang="es-MX" sz="1600" b="1" dirty="0">
                <a:latin typeface="Verdana" pitchFamily="34" charset="0"/>
              </a:rPr>
              <a:t>torque</a:t>
            </a:r>
            <a:r>
              <a:rPr lang="es-MX" sz="1600" dirty="0">
                <a:latin typeface="Verdana" pitchFamily="34" charset="0"/>
              </a:rPr>
              <a:t> se conoce como el apriete controlado que se da a un perno o tuerca con una llave  especial, según una tabla o lo que indica el manual</a:t>
            </a:r>
            <a:r>
              <a:rPr lang="es-MX" sz="1600" dirty="0" smtClean="0">
                <a:latin typeface="Verdana" pitchFamily="34" charset="0"/>
              </a:rPr>
              <a:t>.</a:t>
            </a:r>
            <a:endParaRPr lang="es-MX" sz="1600" dirty="0">
              <a:latin typeface="Verdana" pitchFamily="34" charset="0"/>
            </a:endParaRPr>
          </a:p>
        </p:txBody>
      </p:sp>
      <p:pic>
        <p:nvPicPr>
          <p:cNvPr id="9" name="8 Imagen"/>
          <p:cNvPicPr/>
          <p:nvPr/>
        </p:nvPicPr>
        <p:blipFill>
          <a:blip r:embed="rId2" cstate="print">
            <a:lum/>
          </a:blip>
          <a:srcRect l="15052" t="5556" r="15724" b="6018"/>
          <a:stretch>
            <a:fillRect/>
          </a:stretch>
        </p:blipFill>
        <p:spPr bwMode="auto">
          <a:xfrm>
            <a:off x="2555776" y="4365104"/>
            <a:ext cx="3733552" cy="2268187"/>
          </a:xfrm>
          <a:prstGeom prst="rect">
            <a:avLst/>
          </a:prstGeom>
          <a:noFill/>
          <a:ln w="9525">
            <a:noFill/>
            <a:miter lim="800000"/>
            <a:headEnd/>
            <a:tailEnd/>
          </a:ln>
        </p:spPr>
      </p:pic>
    </p:spTree>
    <p:extLst>
      <p:ext uri="{BB962C8B-B14F-4D97-AF65-F5344CB8AC3E}">
        <p14:creationId xmlns:p14="http://schemas.microsoft.com/office/powerpoint/2010/main" val="2325306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899592" y="1484784"/>
            <a:ext cx="7992888" cy="507831"/>
          </a:xfrm>
          <a:prstGeom prst="rect">
            <a:avLst/>
          </a:prstGeom>
          <a:noFill/>
        </p:spPr>
        <p:txBody>
          <a:bodyPr wrap="square">
            <a:spAutoFit/>
          </a:bodyPr>
          <a:lstStyle/>
          <a:p>
            <a:pPr fontAlgn="auto">
              <a:lnSpc>
                <a:spcPct val="150000"/>
              </a:lnSpc>
              <a:spcBef>
                <a:spcPts val="0"/>
              </a:spcBef>
              <a:spcAft>
                <a:spcPts val="0"/>
              </a:spcAft>
              <a:defRPr/>
            </a:pPr>
            <a:r>
              <a:rPr lang="es-ES" b="1" dirty="0" smtClean="0">
                <a:latin typeface="Verdana" pitchFamily="34" charset="0"/>
                <a:ea typeface="Verdana" pitchFamily="34" charset="0"/>
                <a:cs typeface="Verdana" pitchFamily="34" charset="0"/>
              </a:rPr>
              <a:t>2.- ¿En qué unidad de medida se expresa el torque?</a:t>
            </a:r>
            <a:endParaRPr lang="es-ES" b="1" dirty="0">
              <a:latin typeface="Verdana" pitchFamily="34" charset="0"/>
              <a:ea typeface="Verdana" pitchFamily="34" charset="0"/>
              <a:cs typeface="Verdana" pitchFamily="34" charset="0"/>
            </a:endParaRPr>
          </a:p>
        </p:txBody>
      </p:sp>
      <p:sp>
        <p:nvSpPr>
          <p:cNvPr id="7" name="6 Marcador de número de diapositiva"/>
          <p:cNvSpPr>
            <a:spLocks noGrp="1"/>
          </p:cNvSpPr>
          <p:nvPr>
            <p:ph type="sldNum" sz="quarter" idx="12"/>
          </p:nvPr>
        </p:nvSpPr>
        <p:spPr>
          <a:xfrm>
            <a:off x="6516216" y="6243409"/>
            <a:ext cx="2133600" cy="365125"/>
          </a:xfrm>
        </p:spPr>
        <p:txBody>
          <a:bodyPr/>
          <a:lstStyle/>
          <a:p>
            <a:pPr>
              <a:defRPr/>
            </a:pPr>
            <a:fld id="{E4777946-190F-4AAA-AFBA-8EEBCA772354}" type="slidenum">
              <a:rPr lang="es-CL" smtClean="0"/>
              <a:pPr>
                <a:defRPr/>
              </a:pPr>
              <a:t>12</a:t>
            </a:fld>
            <a:endParaRPr lang="es-CL"/>
          </a:p>
        </p:txBody>
      </p:sp>
      <p:sp>
        <p:nvSpPr>
          <p:cNvPr id="5" name="1 Elipse"/>
          <p:cNvSpPr>
            <a:spLocks noChangeArrowheads="1"/>
          </p:cNvSpPr>
          <p:nvPr/>
        </p:nvSpPr>
        <p:spPr bwMode="auto">
          <a:xfrm>
            <a:off x="7812360" y="260648"/>
            <a:ext cx="684212" cy="719137"/>
          </a:xfrm>
          <a:prstGeom prst="ellipse">
            <a:avLst/>
          </a:prstGeom>
          <a:solidFill>
            <a:srgbClr val="E36C0A"/>
          </a:solidFill>
          <a:ln w="76200">
            <a:solidFill>
              <a:srgbClr val="974706"/>
            </a:solidFill>
            <a:round/>
            <a:headEnd/>
            <a:tailEnd/>
          </a:ln>
        </p:spPr>
        <p:txBody>
          <a:bodyPr anchor="ctr"/>
          <a:lstStyle>
            <a:defPPr>
              <a:defRPr lang="es-C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1" hangingPunct="1">
              <a:spcAft>
                <a:spcPts val="1000"/>
              </a:spcAft>
            </a:pPr>
            <a:r>
              <a:rPr lang="es-CL" altLang="es-CL" sz="2900" dirty="0">
                <a:solidFill>
                  <a:srgbClr val="FFFFFF"/>
                </a:solidFill>
                <a:latin typeface="Calibri" pitchFamily="34" charset="0"/>
              </a:rPr>
              <a:t>?</a:t>
            </a:r>
            <a:endParaRPr lang="es-CL" altLang="es-CL" dirty="0"/>
          </a:p>
        </p:txBody>
      </p:sp>
      <p:sp>
        <p:nvSpPr>
          <p:cNvPr id="9" name="10 Rectángulo"/>
          <p:cNvSpPr>
            <a:spLocks noChangeArrowheads="1"/>
          </p:cNvSpPr>
          <p:nvPr/>
        </p:nvSpPr>
        <p:spPr bwMode="auto">
          <a:xfrm>
            <a:off x="1259632" y="1988840"/>
            <a:ext cx="7056784" cy="5170646"/>
          </a:xfrm>
          <a:prstGeom prst="rect">
            <a:avLst/>
          </a:prstGeom>
          <a:noFill/>
          <a:ln w="9525">
            <a:noFill/>
            <a:miter lim="800000"/>
            <a:headEnd/>
            <a:tailEnd/>
          </a:ln>
        </p:spPr>
        <p:txBody>
          <a:bodyPr wrap="square">
            <a:spAutoFit/>
          </a:bodyPr>
          <a:lstStyle/>
          <a:p>
            <a:pPr>
              <a:lnSpc>
                <a:spcPct val="150000"/>
              </a:lnSpc>
            </a:pPr>
            <a:r>
              <a:rPr lang="es-MX" sz="1600" dirty="0" smtClean="0">
                <a:latin typeface="Verdana" pitchFamily="34" charset="0"/>
              </a:rPr>
              <a:t>   El cálculo de la intensidad de un </a:t>
            </a:r>
            <a:r>
              <a:rPr lang="es-MX" sz="1600" b="1" dirty="0" smtClean="0">
                <a:latin typeface="Verdana" pitchFamily="34" charset="0"/>
              </a:rPr>
              <a:t>torque</a:t>
            </a:r>
            <a:r>
              <a:rPr lang="es-MX" sz="1600" dirty="0" smtClean="0">
                <a:latin typeface="Verdana" pitchFamily="34" charset="0"/>
              </a:rPr>
              <a:t> siempre considera una unidad de</a:t>
            </a:r>
            <a:r>
              <a:rPr lang="es-MX" sz="1600" b="1" dirty="0" smtClean="0">
                <a:latin typeface="Verdana" pitchFamily="34" charset="0"/>
              </a:rPr>
              <a:t> fuerza </a:t>
            </a:r>
            <a:r>
              <a:rPr lang="es-MX" sz="1600" dirty="0" smtClean="0">
                <a:latin typeface="Verdana" pitchFamily="34" charset="0"/>
              </a:rPr>
              <a:t>y una de </a:t>
            </a:r>
            <a:r>
              <a:rPr lang="es-MX" sz="1600" b="1" dirty="0" smtClean="0">
                <a:latin typeface="Verdana" pitchFamily="34" charset="0"/>
              </a:rPr>
              <a:t>longitud</a:t>
            </a:r>
            <a:r>
              <a:rPr lang="es-MX" sz="1600" dirty="0" smtClean="0">
                <a:latin typeface="Verdana" pitchFamily="34" charset="0"/>
              </a:rPr>
              <a:t>.</a:t>
            </a:r>
          </a:p>
          <a:p>
            <a:pPr>
              <a:lnSpc>
                <a:spcPct val="150000"/>
              </a:lnSpc>
            </a:pPr>
            <a:r>
              <a:rPr lang="es-MX" sz="1600" dirty="0" smtClean="0">
                <a:latin typeface="Verdana" pitchFamily="34" charset="0"/>
              </a:rPr>
              <a:t>	</a:t>
            </a:r>
          </a:p>
          <a:p>
            <a:pPr>
              <a:lnSpc>
                <a:spcPct val="150000"/>
              </a:lnSpc>
            </a:pPr>
            <a:r>
              <a:rPr lang="es-MX" sz="1600" dirty="0" smtClean="0">
                <a:latin typeface="Verdana" pitchFamily="34" charset="0"/>
              </a:rPr>
              <a:t>Las más utilizadas son:</a:t>
            </a:r>
          </a:p>
          <a:p>
            <a:pPr>
              <a:lnSpc>
                <a:spcPct val="150000"/>
              </a:lnSpc>
            </a:pPr>
            <a:r>
              <a:rPr lang="es-MX" sz="1600" dirty="0" smtClean="0">
                <a:latin typeface="Verdana" pitchFamily="34" charset="0"/>
              </a:rPr>
              <a:t>	En el sistema inglés:</a:t>
            </a:r>
          </a:p>
          <a:p>
            <a:pPr>
              <a:lnSpc>
                <a:spcPct val="150000"/>
              </a:lnSpc>
            </a:pPr>
            <a:r>
              <a:rPr lang="es-MX" sz="1600" b="1" dirty="0" smtClean="0">
                <a:latin typeface="Verdana" pitchFamily="34" charset="0"/>
              </a:rPr>
              <a:t>		lb    </a:t>
            </a:r>
            <a:r>
              <a:rPr lang="es-MX" sz="1600" b="1" dirty="0">
                <a:latin typeface="Verdana" pitchFamily="34" charset="0"/>
              </a:rPr>
              <a:t>x    </a:t>
            </a:r>
            <a:r>
              <a:rPr lang="es-MX" sz="1600" b="1" dirty="0" smtClean="0">
                <a:latin typeface="Verdana" pitchFamily="34" charset="0"/>
              </a:rPr>
              <a:t>pulgada ( in )</a:t>
            </a:r>
            <a:endParaRPr lang="es-MX" sz="1600" b="1" dirty="0">
              <a:latin typeface="Verdana" pitchFamily="34" charset="0"/>
            </a:endParaRPr>
          </a:p>
          <a:p>
            <a:pPr>
              <a:lnSpc>
                <a:spcPct val="150000"/>
              </a:lnSpc>
            </a:pPr>
            <a:r>
              <a:rPr lang="es-MX" sz="1600" b="1" dirty="0" smtClean="0">
                <a:latin typeface="Verdana" pitchFamily="34" charset="0"/>
              </a:rPr>
              <a:t>		lb    </a:t>
            </a:r>
            <a:r>
              <a:rPr lang="es-MX" sz="1600" b="1" dirty="0">
                <a:latin typeface="Verdana" pitchFamily="34" charset="0"/>
              </a:rPr>
              <a:t>x    pie </a:t>
            </a:r>
            <a:r>
              <a:rPr lang="es-MX" sz="1600" b="1" dirty="0" smtClean="0">
                <a:latin typeface="Verdana" pitchFamily="34" charset="0"/>
              </a:rPr>
              <a:t> ( ft ) </a:t>
            </a:r>
          </a:p>
          <a:p>
            <a:pPr>
              <a:lnSpc>
                <a:spcPct val="150000"/>
              </a:lnSpc>
            </a:pPr>
            <a:r>
              <a:rPr lang="es-MX" sz="1200" b="1" dirty="0" smtClean="0">
                <a:latin typeface="Verdana" pitchFamily="34" charset="0"/>
              </a:rPr>
              <a:t>NOTA: </a:t>
            </a:r>
            <a:r>
              <a:rPr lang="es-MX" sz="1200" b="1" dirty="0" smtClean="0">
                <a:latin typeface="Verdana" pitchFamily="34" charset="0"/>
              </a:rPr>
              <a:t>En algunos manuales aparece in  que es pulgada en </a:t>
            </a:r>
            <a:r>
              <a:rPr lang="es-MX" sz="1200" b="1" dirty="0" smtClean="0">
                <a:latin typeface="Verdana" pitchFamily="34" charset="0"/>
              </a:rPr>
              <a:t>inglés (</a:t>
            </a:r>
            <a:r>
              <a:rPr lang="es-MX" sz="1200" b="1" dirty="0" err="1" smtClean="0">
                <a:latin typeface="Verdana" pitchFamily="34" charset="0"/>
              </a:rPr>
              <a:t>inch</a:t>
            </a:r>
            <a:r>
              <a:rPr lang="es-MX" sz="1200" b="1" dirty="0" smtClean="0">
                <a:latin typeface="Verdana" pitchFamily="34" charset="0"/>
              </a:rPr>
              <a:t>), </a:t>
            </a:r>
            <a:r>
              <a:rPr lang="es-MX" sz="1200" b="1" dirty="0" smtClean="0">
                <a:latin typeface="Verdana" pitchFamily="34" charset="0"/>
              </a:rPr>
              <a:t>lo mismo pasa con ft </a:t>
            </a:r>
            <a:r>
              <a:rPr lang="es-MX" sz="1200" b="1" dirty="0" smtClean="0">
                <a:latin typeface="Verdana" pitchFamily="34" charset="0"/>
              </a:rPr>
              <a:t>(</a:t>
            </a:r>
            <a:r>
              <a:rPr lang="es-MX" sz="1200" b="1" dirty="0" err="1" smtClean="0">
                <a:latin typeface="Verdana" pitchFamily="34" charset="0"/>
              </a:rPr>
              <a:t>foot</a:t>
            </a:r>
            <a:r>
              <a:rPr lang="es-MX" sz="1200" b="1" dirty="0" smtClean="0">
                <a:latin typeface="Verdana" pitchFamily="34" charset="0"/>
              </a:rPr>
              <a:t>) que es pie.   </a:t>
            </a:r>
            <a:endParaRPr lang="es-MX" sz="1200" b="1" dirty="0">
              <a:latin typeface="Verdana" pitchFamily="34" charset="0"/>
            </a:endParaRPr>
          </a:p>
          <a:p>
            <a:pPr>
              <a:lnSpc>
                <a:spcPct val="150000"/>
              </a:lnSpc>
            </a:pPr>
            <a:endParaRPr lang="es-MX" sz="1600" dirty="0" smtClean="0">
              <a:latin typeface="Verdana" pitchFamily="34" charset="0"/>
            </a:endParaRPr>
          </a:p>
          <a:p>
            <a:pPr>
              <a:lnSpc>
                <a:spcPct val="150000"/>
              </a:lnSpc>
            </a:pPr>
            <a:r>
              <a:rPr lang="es-MX" sz="1600" dirty="0" smtClean="0">
                <a:latin typeface="Verdana" pitchFamily="34" charset="0"/>
              </a:rPr>
              <a:t>	En el sistema internacional:</a:t>
            </a:r>
          </a:p>
          <a:p>
            <a:pPr>
              <a:lnSpc>
                <a:spcPct val="150000"/>
              </a:lnSpc>
            </a:pPr>
            <a:r>
              <a:rPr lang="es-MX" sz="1600" b="1" dirty="0" smtClean="0">
                <a:latin typeface="Verdana" pitchFamily="34" charset="0"/>
              </a:rPr>
              <a:t>		kg     x    mt  </a:t>
            </a:r>
          </a:p>
          <a:p>
            <a:pPr>
              <a:lnSpc>
                <a:spcPct val="150000"/>
              </a:lnSpc>
            </a:pPr>
            <a:r>
              <a:rPr lang="es-MX" sz="1600" b="1" dirty="0" smtClean="0">
                <a:latin typeface="Verdana" pitchFamily="34" charset="0"/>
              </a:rPr>
              <a:t>		N       x   mt</a:t>
            </a:r>
          </a:p>
          <a:p>
            <a:endParaRPr lang="es-MX" dirty="0" smtClean="0">
              <a:latin typeface="Verdana" pitchFamily="34" charset="0"/>
            </a:endParaRPr>
          </a:p>
        </p:txBody>
      </p:sp>
    </p:spTree>
    <p:extLst>
      <p:ext uri="{BB962C8B-B14F-4D97-AF65-F5344CB8AC3E}">
        <p14:creationId xmlns:p14="http://schemas.microsoft.com/office/powerpoint/2010/main" val="2694051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a:defRPr/>
            </a:pPr>
            <a:fld id="{41F0BAEB-A32D-4978-9E8C-16CC7D7CC7CE}" type="slidenum">
              <a:rPr lang="es-CL"/>
              <a:pPr>
                <a:defRPr/>
              </a:pPr>
              <a:t>13</a:t>
            </a:fld>
            <a:endParaRPr lang="es-CL"/>
          </a:p>
        </p:txBody>
      </p:sp>
      <p:sp>
        <p:nvSpPr>
          <p:cNvPr id="16387" name="2 Rectángulo"/>
          <p:cNvSpPr>
            <a:spLocks noChangeArrowheads="1"/>
          </p:cNvSpPr>
          <p:nvPr/>
        </p:nvSpPr>
        <p:spPr bwMode="auto">
          <a:xfrm>
            <a:off x="1187624" y="1340768"/>
            <a:ext cx="7560443" cy="1569660"/>
          </a:xfrm>
          <a:prstGeom prst="rect">
            <a:avLst/>
          </a:prstGeom>
          <a:noFill/>
          <a:ln w="9525">
            <a:noFill/>
            <a:miter lim="800000"/>
            <a:headEnd/>
            <a:tailEnd/>
          </a:ln>
        </p:spPr>
        <p:txBody>
          <a:bodyPr wrap="square">
            <a:spAutoFit/>
          </a:bodyPr>
          <a:lstStyle/>
          <a:p>
            <a:pPr>
              <a:lnSpc>
                <a:spcPct val="150000"/>
              </a:lnSpc>
            </a:pPr>
            <a:r>
              <a:rPr lang="es-CL" sz="1600" dirty="0" smtClean="0">
                <a:latin typeface="Verdana" pitchFamily="34" charset="0"/>
              </a:rPr>
              <a:t>Un fabricante ha establecido para un perno determinado un apriete de 80 lbs/pulg, o sea que el perno debe recibir un </a:t>
            </a:r>
            <a:r>
              <a:rPr lang="es-CL" sz="1600" dirty="0">
                <a:latin typeface="Verdana" pitchFamily="34" charset="0"/>
              </a:rPr>
              <a:t>t</a:t>
            </a:r>
            <a:r>
              <a:rPr lang="es-CL" sz="1600" dirty="0" smtClean="0">
                <a:latin typeface="Verdana" pitchFamily="34" charset="0"/>
              </a:rPr>
              <a:t>orque </a:t>
            </a:r>
            <a:r>
              <a:rPr lang="es-CL" sz="1600" dirty="0">
                <a:latin typeface="Verdana" pitchFamily="34" charset="0"/>
              </a:rPr>
              <a:t>de </a:t>
            </a:r>
            <a:r>
              <a:rPr lang="es-CL" sz="1600" dirty="0" smtClean="0">
                <a:latin typeface="Verdana" pitchFamily="34" charset="0"/>
              </a:rPr>
              <a:t>80 lbs/pulg.</a:t>
            </a:r>
          </a:p>
          <a:p>
            <a:pPr>
              <a:lnSpc>
                <a:spcPct val="150000"/>
              </a:lnSpc>
            </a:pPr>
            <a:endParaRPr lang="es-CL" sz="1600" b="1" dirty="0" smtClean="0">
              <a:latin typeface="Verdana" pitchFamily="34" charset="0"/>
            </a:endParaRPr>
          </a:p>
          <a:p>
            <a:pPr>
              <a:lnSpc>
                <a:spcPct val="150000"/>
              </a:lnSpc>
            </a:pPr>
            <a:r>
              <a:rPr lang="es-CL" sz="1600" b="1" dirty="0" smtClean="0">
                <a:latin typeface="Verdana" pitchFamily="34" charset="0"/>
              </a:rPr>
              <a:t>Indique tres formas de obtener ese torque.</a:t>
            </a:r>
            <a:endParaRPr lang="es-CL" sz="1600" dirty="0" smtClean="0">
              <a:latin typeface="Verdana" pitchFamily="34" charset="0"/>
            </a:endParaRPr>
          </a:p>
        </p:txBody>
      </p:sp>
      <p:pic>
        <p:nvPicPr>
          <p:cNvPr id="7" name="Picture 3" descr="Force on wrench creates torque on bolt"/>
          <p:cNvPicPr>
            <a:picLocks noChangeAspect="1" noChangeArrowheads="1"/>
          </p:cNvPicPr>
          <p:nvPr/>
        </p:nvPicPr>
        <p:blipFill>
          <a:blip r:embed="rId2" cstate="print"/>
          <a:srcRect/>
          <a:stretch>
            <a:fillRect/>
          </a:stretch>
        </p:blipFill>
        <p:spPr bwMode="auto">
          <a:xfrm rot="21349236">
            <a:off x="5502518" y="4814230"/>
            <a:ext cx="2514600" cy="1914525"/>
          </a:xfrm>
          <a:prstGeom prst="rect">
            <a:avLst/>
          </a:prstGeom>
          <a:noFill/>
        </p:spPr>
      </p:pic>
      <p:sp>
        <p:nvSpPr>
          <p:cNvPr id="8" name="7 Abrir llave"/>
          <p:cNvSpPr/>
          <p:nvPr/>
        </p:nvSpPr>
        <p:spPr>
          <a:xfrm rot="17422831">
            <a:off x="6369160" y="5279528"/>
            <a:ext cx="390647" cy="1742435"/>
          </a:xfrm>
          <a:prstGeom prst="leftBrace">
            <a:avLst>
              <a:gd name="adj1" fmla="val 19028"/>
              <a:gd name="adj2" fmla="val 59917"/>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sp>
        <p:nvSpPr>
          <p:cNvPr id="9" name="8 Rectángulo"/>
          <p:cNvSpPr/>
          <p:nvPr/>
        </p:nvSpPr>
        <p:spPr>
          <a:xfrm>
            <a:off x="6321362" y="6269250"/>
            <a:ext cx="312906" cy="400110"/>
          </a:xfrm>
          <a:prstGeom prst="rect">
            <a:avLst/>
          </a:prstGeom>
        </p:spPr>
        <p:txBody>
          <a:bodyPr wrap="none">
            <a:spAutoFit/>
          </a:bodyPr>
          <a:lstStyle/>
          <a:p>
            <a:r>
              <a:rPr lang="es-CL" sz="2000" b="1" dirty="0" smtClean="0">
                <a:latin typeface="Verdana" pitchFamily="34" charset="0"/>
              </a:rPr>
              <a:t>r</a:t>
            </a:r>
            <a:endParaRPr lang="es-CL" sz="2000" dirty="0"/>
          </a:p>
        </p:txBody>
      </p:sp>
      <p:sp>
        <p:nvSpPr>
          <p:cNvPr id="10" name="9 Rectángulo"/>
          <p:cNvSpPr/>
          <p:nvPr/>
        </p:nvSpPr>
        <p:spPr>
          <a:xfrm>
            <a:off x="7416143" y="4939962"/>
            <a:ext cx="413896" cy="369332"/>
          </a:xfrm>
          <a:prstGeom prst="rect">
            <a:avLst/>
          </a:prstGeom>
        </p:spPr>
        <p:txBody>
          <a:bodyPr wrap="none">
            <a:spAutoFit/>
          </a:bodyPr>
          <a:lstStyle/>
          <a:p>
            <a:r>
              <a:rPr lang="es-CL" b="1" dirty="0" smtClean="0">
                <a:latin typeface="Verdana" pitchFamily="34" charset="0"/>
              </a:rPr>
              <a:t>F </a:t>
            </a:r>
            <a:endParaRPr lang="es-CL" dirty="0"/>
          </a:p>
        </p:txBody>
      </p:sp>
      <p:sp>
        <p:nvSpPr>
          <p:cNvPr id="11" name="10 Rectángulo"/>
          <p:cNvSpPr/>
          <p:nvPr/>
        </p:nvSpPr>
        <p:spPr>
          <a:xfrm>
            <a:off x="5220072" y="5605586"/>
            <a:ext cx="301686" cy="400110"/>
          </a:xfrm>
          <a:prstGeom prst="rect">
            <a:avLst/>
          </a:prstGeom>
        </p:spPr>
        <p:txBody>
          <a:bodyPr wrap="none">
            <a:spAutoFit/>
          </a:bodyPr>
          <a:lstStyle/>
          <a:p>
            <a:r>
              <a:rPr lang="es-CL" sz="2000" b="1" dirty="0" smtClean="0">
                <a:latin typeface="Verdana" pitchFamily="34" charset="0"/>
              </a:rPr>
              <a:t>t</a:t>
            </a:r>
            <a:endParaRPr lang="es-CL" sz="2000" dirty="0"/>
          </a:p>
        </p:txBody>
      </p:sp>
      <p:sp>
        <p:nvSpPr>
          <p:cNvPr id="12" name="11 Rectángulo"/>
          <p:cNvSpPr/>
          <p:nvPr/>
        </p:nvSpPr>
        <p:spPr>
          <a:xfrm>
            <a:off x="2187632" y="5723964"/>
            <a:ext cx="2480166" cy="369332"/>
          </a:xfrm>
          <a:prstGeom prst="rect">
            <a:avLst/>
          </a:prstGeom>
        </p:spPr>
        <p:txBody>
          <a:bodyPr wrap="none">
            <a:spAutoFit/>
          </a:bodyPr>
          <a:lstStyle/>
          <a:p>
            <a:r>
              <a:rPr lang="pt-BR" dirty="0" smtClean="0">
                <a:latin typeface="Verdana" pitchFamily="34" charset="0"/>
              </a:rPr>
              <a:t> F x r = 80 lb pulg. </a:t>
            </a:r>
            <a:endParaRPr lang="es-CL" dirty="0"/>
          </a:p>
        </p:txBody>
      </p:sp>
      <p:sp>
        <p:nvSpPr>
          <p:cNvPr id="14" name="1 Elipse"/>
          <p:cNvSpPr>
            <a:spLocks noChangeArrowheads="1"/>
          </p:cNvSpPr>
          <p:nvPr/>
        </p:nvSpPr>
        <p:spPr bwMode="auto">
          <a:xfrm>
            <a:off x="7812360" y="260648"/>
            <a:ext cx="684212" cy="719137"/>
          </a:xfrm>
          <a:prstGeom prst="ellipse">
            <a:avLst/>
          </a:prstGeom>
          <a:solidFill>
            <a:srgbClr val="E36C0A"/>
          </a:solidFill>
          <a:ln w="76200">
            <a:solidFill>
              <a:srgbClr val="974706"/>
            </a:solidFill>
            <a:round/>
            <a:headEnd/>
            <a:tailEnd/>
          </a:ln>
        </p:spPr>
        <p:txBody>
          <a:bodyPr anchor="ctr"/>
          <a:lstStyle>
            <a:defPPr>
              <a:defRPr lang="es-C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1" hangingPunct="1">
              <a:spcAft>
                <a:spcPts val="1000"/>
              </a:spcAft>
            </a:pPr>
            <a:r>
              <a:rPr lang="es-CL" altLang="es-CL" sz="2900" dirty="0">
                <a:solidFill>
                  <a:srgbClr val="FFFFFF"/>
                </a:solidFill>
                <a:latin typeface="Calibri" pitchFamily="34" charset="0"/>
              </a:rPr>
              <a:t>?</a:t>
            </a:r>
            <a:endParaRPr lang="es-CL" altLang="es-CL" dirty="0"/>
          </a:p>
        </p:txBody>
      </p:sp>
      <p:sp>
        <p:nvSpPr>
          <p:cNvPr id="13" name="12 Rectángulo"/>
          <p:cNvSpPr/>
          <p:nvPr/>
        </p:nvSpPr>
        <p:spPr>
          <a:xfrm>
            <a:off x="1187624" y="2996952"/>
            <a:ext cx="7499176" cy="2923877"/>
          </a:xfrm>
          <a:prstGeom prst="rect">
            <a:avLst/>
          </a:prstGeom>
        </p:spPr>
        <p:txBody>
          <a:bodyPr wrap="square">
            <a:spAutoFit/>
          </a:bodyPr>
          <a:lstStyle/>
          <a:p>
            <a:pPr>
              <a:lnSpc>
                <a:spcPct val="150000"/>
              </a:lnSpc>
            </a:pPr>
            <a:r>
              <a:rPr lang="es-CL" sz="1600" dirty="0" smtClean="0">
                <a:latin typeface="Verdana" pitchFamily="34" charset="0"/>
              </a:rPr>
              <a:t>Podría ser una fuerza de :</a:t>
            </a:r>
          </a:p>
          <a:p>
            <a:pPr marL="285750" indent="-285750">
              <a:lnSpc>
                <a:spcPct val="150000"/>
              </a:lnSpc>
              <a:buFont typeface="Arial" panose="020B0604020202020204" pitchFamily="34" charset="0"/>
              <a:buChar char="•"/>
            </a:pPr>
            <a:r>
              <a:rPr lang="es-CL" sz="1600" dirty="0" smtClean="0">
                <a:latin typeface="Verdana" pitchFamily="34" charset="0"/>
              </a:rPr>
              <a:t>8 libras aplicada a una distancia de  una distancia de 10 </a:t>
            </a:r>
            <a:r>
              <a:rPr lang="es-CL" sz="1600" dirty="0" smtClean="0">
                <a:latin typeface="Verdana" pitchFamily="34" charset="0"/>
              </a:rPr>
              <a:t>pulgadas. </a:t>
            </a:r>
            <a:endParaRPr lang="es-CL" sz="1600" dirty="0" smtClean="0">
              <a:latin typeface="Verdana" pitchFamily="34" charset="0"/>
            </a:endParaRPr>
          </a:p>
          <a:p>
            <a:pPr marL="285750" indent="-285750">
              <a:lnSpc>
                <a:spcPct val="150000"/>
              </a:lnSpc>
              <a:buFont typeface="Arial" panose="020B0604020202020204" pitchFamily="34" charset="0"/>
              <a:buChar char="•"/>
            </a:pPr>
            <a:r>
              <a:rPr lang="es-CL" sz="1600" dirty="0" smtClean="0">
                <a:latin typeface="Verdana" pitchFamily="34" charset="0"/>
              </a:rPr>
              <a:t>4 libras aplicada a una distancia de  una distancia de 20 </a:t>
            </a:r>
            <a:r>
              <a:rPr lang="es-CL" sz="1600" dirty="0" smtClean="0">
                <a:latin typeface="Verdana" pitchFamily="34" charset="0"/>
              </a:rPr>
              <a:t>pulgadas. </a:t>
            </a:r>
            <a:endParaRPr lang="es-CL" sz="1600" dirty="0" smtClean="0">
              <a:latin typeface="Verdana" pitchFamily="34" charset="0"/>
            </a:endParaRPr>
          </a:p>
          <a:p>
            <a:pPr marL="285750" indent="-285750">
              <a:lnSpc>
                <a:spcPct val="150000"/>
              </a:lnSpc>
              <a:buFont typeface="Arial" panose="020B0604020202020204" pitchFamily="34" charset="0"/>
              <a:buChar char="•"/>
            </a:pPr>
            <a:r>
              <a:rPr lang="es-CL" sz="1600" dirty="0" smtClean="0">
                <a:latin typeface="Verdana" pitchFamily="34" charset="0"/>
              </a:rPr>
              <a:t>10 libras aplicada a una distancia de  una distancia de 8 </a:t>
            </a:r>
            <a:r>
              <a:rPr lang="es-CL" sz="1600" dirty="0" smtClean="0">
                <a:latin typeface="Verdana" pitchFamily="34" charset="0"/>
              </a:rPr>
              <a:t>pulgadas. </a:t>
            </a:r>
            <a:endParaRPr lang="es-CL" sz="1600" dirty="0" smtClean="0">
              <a:latin typeface="Verdana" pitchFamily="34" charset="0"/>
            </a:endParaRPr>
          </a:p>
          <a:p>
            <a:pPr>
              <a:lnSpc>
                <a:spcPct val="150000"/>
              </a:lnSpc>
            </a:pPr>
            <a:r>
              <a:rPr lang="es-CL" sz="1600" dirty="0" smtClean="0">
                <a:latin typeface="Verdana" pitchFamily="34" charset="0"/>
              </a:rPr>
              <a:t> </a:t>
            </a:r>
          </a:p>
          <a:p>
            <a:pPr>
              <a:lnSpc>
                <a:spcPct val="150000"/>
              </a:lnSpc>
            </a:pPr>
            <a:r>
              <a:rPr lang="es-CL" sz="1600" dirty="0" smtClean="0">
                <a:latin typeface="Verdana" pitchFamily="34" charset="0"/>
              </a:rPr>
              <a:t>En todos los casos anteriores se cumple</a:t>
            </a:r>
          </a:p>
          <a:p>
            <a:pPr>
              <a:lnSpc>
                <a:spcPct val="150000"/>
              </a:lnSpc>
            </a:pPr>
            <a:r>
              <a:rPr lang="es-CL" sz="1600" dirty="0" smtClean="0">
                <a:latin typeface="Verdana" pitchFamily="34" charset="0"/>
              </a:rPr>
              <a:t> que :</a:t>
            </a:r>
          </a:p>
          <a:p>
            <a:endParaRPr lang="es-CL" sz="1600" dirty="0">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a:defRPr/>
            </a:pPr>
            <a:fld id="{41F0BAEB-A32D-4978-9E8C-16CC7D7CC7CE}" type="slidenum">
              <a:rPr lang="es-CL"/>
              <a:pPr>
                <a:defRPr/>
              </a:pPr>
              <a:t>14</a:t>
            </a:fld>
            <a:endParaRPr lang="es-CL"/>
          </a:p>
        </p:txBody>
      </p:sp>
      <p:sp>
        <p:nvSpPr>
          <p:cNvPr id="16387" name="2 Rectángulo"/>
          <p:cNvSpPr>
            <a:spLocks noChangeArrowheads="1"/>
          </p:cNvSpPr>
          <p:nvPr/>
        </p:nvSpPr>
        <p:spPr bwMode="auto">
          <a:xfrm>
            <a:off x="1116013" y="1340768"/>
            <a:ext cx="7560443" cy="1754326"/>
          </a:xfrm>
          <a:prstGeom prst="rect">
            <a:avLst/>
          </a:prstGeom>
          <a:noFill/>
          <a:ln w="9525">
            <a:noFill/>
            <a:miter lim="800000"/>
            <a:headEnd/>
            <a:tailEnd/>
          </a:ln>
        </p:spPr>
        <p:txBody>
          <a:bodyPr wrap="square">
            <a:spAutoFit/>
          </a:bodyPr>
          <a:lstStyle/>
          <a:p>
            <a:pPr>
              <a:lnSpc>
                <a:spcPct val="150000"/>
              </a:lnSpc>
            </a:pPr>
            <a:r>
              <a:rPr lang="es-CL" sz="1600" b="1" dirty="0" smtClean="0">
                <a:latin typeface="Verdana" pitchFamily="34" charset="0"/>
              </a:rPr>
              <a:t>¿Qué torque se aplica sobre un perno , sabiendo que se ejerce una fuerza de 5 libras a una distancia de 12 pulgadas  del centro de giro? </a:t>
            </a:r>
          </a:p>
          <a:p>
            <a:pPr>
              <a:lnSpc>
                <a:spcPct val="150000"/>
              </a:lnSpc>
            </a:pPr>
            <a:endParaRPr lang="es-CL" sz="800" dirty="0" smtClean="0">
              <a:latin typeface="Verdana" pitchFamily="34" charset="0"/>
            </a:endParaRPr>
          </a:p>
          <a:p>
            <a:pPr>
              <a:lnSpc>
                <a:spcPct val="150000"/>
              </a:lnSpc>
            </a:pPr>
            <a:r>
              <a:rPr lang="es-CL" sz="1600" dirty="0" smtClean="0">
                <a:latin typeface="Verdana" pitchFamily="34" charset="0"/>
              </a:rPr>
              <a:t>Colocamos un perno con </a:t>
            </a:r>
            <a:r>
              <a:rPr lang="es-CL" sz="1600" dirty="0">
                <a:latin typeface="Verdana" pitchFamily="34" charset="0"/>
              </a:rPr>
              <a:t>una llave como se muestra en la figura. </a:t>
            </a:r>
            <a:endParaRPr lang="es-CL" sz="1600" dirty="0" smtClean="0">
              <a:latin typeface="Verdana" pitchFamily="34" charset="0"/>
            </a:endParaRPr>
          </a:p>
        </p:txBody>
      </p:sp>
      <p:sp>
        <p:nvSpPr>
          <p:cNvPr id="16389" name="4 Rectángulo"/>
          <p:cNvSpPr>
            <a:spLocks noChangeArrowheads="1"/>
          </p:cNvSpPr>
          <p:nvPr/>
        </p:nvSpPr>
        <p:spPr bwMode="auto">
          <a:xfrm>
            <a:off x="1115616" y="2924944"/>
            <a:ext cx="4824536" cy="4431983"/>
          </a:xfrm>
          <a:prstGeom prst="rect">
            <a:avLst/>
          </a:prstGeom>
          <a:noFill/>
          <a:ln w="9525">
            <a:noFill/>
            <a:miter lim="800000"/>
            <a:headEnd/>
            <a:tailEnd/>
          </a:ln>
        </p:spPr>
        <p:txBody>
          <a:bodyPr wrap="square">
            <a:spAutoFit/>
          </a:bodyPr>
          <a:lstStyle/>
          <a:p>
            <a:pPr>
              <a:lnSpc>
                <a:spcPct val="150000"/>
              </a:lnSpc>
            </a:pPr>
            <a:r>
              <a:rPr lang="pt-BR" sz="1600" dirty="0" smtClean="0">
                <a:latin typeface="Verdana" pitchFamily="34" charset="0"/>
              </a:rPr>
              <a:t>R: se aplica un torque de 60  libras </a:t>
            </a:r>
            <a:r>
              <a:rPr lang="pt-BR" sz="1600" dirty="0" err="1" smtClean="0">
                <a:latin typeface="Verdana" pitchFamily="34" charset="0"/>
              </a:rPr>
              <a:t>pulgada</a:t>
            </a:r>
            <a:r>
              <a:rPr lang="pt-BR" sz="1600" dirty="0" smtClean="0">
                <a:latin typeface="Verdana" pitchFamily="34" charset="0"/>
              </a:rPr>
              <a:t>   </a:t>
            </a:r>
            <a:r>
              <a:rPr lang="pt-BR" sz="1600" dirty="0" smtClean="0">
                <a:latin typeface="Verdana" pitchFamily="34" charset="0"/>
              </a:rPr>
              <a:t>porque:</a:t>
            </a:r>
            <a:endParaRPr lang="pt-BR" sz="1600" dirty="0" smtClean="0">
              <a:latin typeface="Verdana" pitchFamily="34" charset="0"/>
            </a:endParaRPr>
          </a:p>
          <a:p>
            <a:pPr>
              <a:lnSpc>
                <a:spcPct val="150000"/>
              </a:lnSpc>
            </a:pPr>
            <a:r>
              <a:rPr lang="pt-BR" sz="1600" dirty="0" smtClean="0">
                <a:latin typeface="Verdana" pitchFamily="34" charset="0"/>
              </a:rPr>
              <a:t> </a:t>
            </a:r>
          </a:p>
          <a:p>
            <a:pPr>
              <a:lnSpc>
                <a:spcPct val="150000"/>
              </a:lnSpc>
            </a:pPr>
            <a:r>
              <a:rPr lang="pt-BR" sz="2000" b="1" dirty="0" smtClean="0">
                <a:latin typeface="Verdana" pitchFamily="34" charset="0"/>
              </a:rPr>
              <a:t>        t</a:t>
            </a:r>
            <a:r>
              <a:rPr lang="pt-BR" sz="2000" dirty="0" smtClean="0">
                <a:latin typeface="Verdana" pitchFamily="34" charset="0"/>
              </a:rPr>
              <a:t>  </a:t>
            </a:r>
            <a:r>
              <a:rPr lang="pt-BR" dirty="0" smtClean="0">
                <a:latin typeface="Verdana" pitchFamily="34" charset="0"/>
              </a:rPr>
              <a:t>=     </a:t>
            </a:r>
            <a:r>
              <a:rPr lang="pt-BR" b="1" dirty="0" smtClean="0">
                <a:latin typeface="Verdana" pitchFamily="34" charset="0"/>
              </a:rPr>
              <a:t>F      </a:t>
            </a:r>
            <a:r>
              <a:rPr lang="pt-BR" dirty="0" smtClean="0">
                <a:latin typeface="Verdana" pitchFamily="34" charset="0"/>
              </a:rPr>
              <a:t>x    </a:t>
            </a:r>
            <a:r>
              <a:rPr lang="pt-BR" b="1" dirty="0" smtClean="0">
                <a:latin typeface="Verdana" pitchFamily="34" charset="0"/>
              </a:rPr>
              <a:t> r  </a:t>
            </a:r>
          </a:p>
          <a:p>
            <a:pPr>
              <a:lnSpc>
                <a:spcPct val="150000"/>
              </a:lnSpc>
            </a:pPr>
            <a:r>
              <a:rPr lang="pt-BR" sz="2000" dirty="0" smtClean="0">
                <a:latin typeface="Verdana" pitchFamily="34" charset="0"/>
              </a:rPr>
              <a:t>        </a:t>
            </a:r>
            <a:r>
              <a:rPr lang="pt-BR" sz="2000" b="1" dirty="0" smtClean="0">
                <a:latin typeface="Verdana" pitchFamily="34" charset="0"/>
              </a:rPr>
              <a:t>t</a:t>
            </a:r>
            <a:r>
              <a:rPr lang="pt-BR" sz="1600" b="1" dirty="0" smtClean="0">
                <a:latin typeface="Verdana" pitchFamily="34" charset="0"/>
              </a:rPr>
              <a:t> </a:t>
            </a:r>
            <a:r>
              <a:rPr lang="pt-BR" sz="1600" dirty="0" smtClean="0">
                <a:latin typeface="Verdana" pitchFamily="34" charset="0"/>
              </a:rPr>
              <a:t>  </a:t>
            </a:r>
            <a:r>
              <a:rPr lang="pt-BR" dirty="0" smtClean="0">
                <a:latin typeface="Verdana" pitchFamily="34" charset="0"/>
              </a:rPr>
              <a:t>=   5 lb x   12 pulg </a:t>
            </a:r>
          </a:p>
          <a:p>
            <a:pPr>
              <a:lnSpc>
                <a:spcPct val="150000"/>
              </a:lnSpc>
            </a:pPr>
            <a:endParaRPr lang="pt-BR" sz="1600" dirty="0" smtClean="0">
              <a:latin typeface="Verdana" pitchFamily="34" charset="0"/>
            </a:endParaRPr>
          </a:p>
          <a:p>
            <a:pPr>
              <a:lnSpc>
                <a:spcPct val="150000"/>
              </a:lnSpc>
            </a:pPr>
            <a:endParaRPr lang="pt-BR" sz="1600" dirty="0" smtClean="0">
              <a:latin typeface="Verdana" pitchFamily="34" charset="0"/>
            </a:endParaRPr>
          </a:p>
          <a:p>
            <a:pPr>
              <a:lnSpc>
                <a:spcPct val="150000"/>
              </a:lnSpc>
            </a:pPr>
            <a:r>
              <a:rPr lang="pt-BR" sz="1600" dirty="0">
                <a:latin typeface="Verdana" pitchFamily="34" charset="0"/>
              </a:rPr>
              <a:t/>
            </a:r>
            <a:br>
              <a:rPr lang="pt-BR" sz="1600" dirty="0">
                <a:latin typeface="Verdana" pitchFamily="34" charset="0"/>
              </a:rPr>
            </a:br>
            <a:r>
              <a:rPr lang="pt-BR" sz="1600" dirty="0">
                <a:latin typeface="Verdana" pitchFamily="34" charset="0"/>
              </a:rPr>
              <a:t/>
            </a:r>
            <a:br>
              <a:rPr lang="pt-BR" sz="1600" dirty="0">
                <a:latin typeface="Verdana" pitchFamily="34" charset="0"/>
              </a:rPr>
            </a:br>
            <a:r>
              <a:rPr lang="pt-BR" dirty="0">
                <a:latin typeface="Verdana" pitchFamily="34" charset="0"/>
              </a:rPr>
              <a:t/>
            </a:r>
            <a:br>
              <a:rPr lang="pt-BR" dirty="0">
                <a:latin typeface="Verdana" pitchFamily="34" charset="0"/>
              </a:rPr>
            </a:br>
            <a:r>
              <a:rPr lang="pt-BR" dirty="0">
                <a:latin typeface="Verdana" pitchFamily="34" charset="0"/>
              </a:rPr>
              <a:t>      </a:t>
            </a:r>
            <a:endParaRPr lang="es-CL" dirty="0">
              <a:latin typeface="Verdana" pitchFamily="34" charset="0"/>
            </a:endParaRPr>
          </a:p>
        </p:txBody>
      </p:sp>
      <p:pic>
        <p:nvPicPr>
          <p:cNvPr id="7" name="Picture 3" descr="Force on wrench creates torque on bolt"/>
          <p:cNvPicPr>
            <a:picLocks noChangeAspect="1" noChangeArrowheads="1"/>
          </p:cNvPicPr>
          <p:nvPr/>
        </p:nvPicPr>
        <p:blipFill>
          <a:blip r:embed="rId2" cstate="print"/>
          <a:srcRect/>
          <a:stretch>
            <a:fillRect/>
          </a:stretch>
        </p:blipFill>
        <p:spPr bwMode="auto">
          <a:xfrm rot="21349236">
            <a:off x="6167442" y="3717032"/>
            <a:ext cx="2514600" cy="1914525"/>
          </a:xfrm>
          <a:prstGeom prst="rect">
            <a:avLst/>
          </a:prstGeom>
          <a:noFill/>
        </p:spPr>
      </p:pic>
      <p:sp>
        <p:nvSpPr>
          <p:cNvPr id="8" name="7 Abrir llave"/>
          <p:cNvSpPr/>
          <p:nvPr/>
        </p:nvSpPr>
        <p:spPr>
          <a:xfrm rot="17422831">
            <a:off x="6989639" y="4682018"/>
            <a:ext cx="390647" cy="1742435"/>
          </a:xfrm>
          <a:prstGeom prst="leftBrace">
            <a:avLst>
              <a:gd name="adj1" fmla="val 19028"/>
              <a:gd name="adj2" fmla="val 59917"/>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sp>
        <p:nvSpPr>
          <p:cNvPr id="9" name="8 Rectángulo"/>
          <p:cNvSpPr/>
          <p:nvPr/>
        </p:nvSpPr>
        <p:spPr>
          <a:xfrm>
            <a:off x="6959530" y="5877272"/>
            <a:ext cx="312906" cy="400110"/>
          </a:xfrm>
          <a:prstGeom prst="rect">
            <a:avLst/>
          </a:prstGeom>
        </p:spPr>
        <p:txBody>
          <a:bodyPr wrap="none">
            <a:spAutoFit/>
          </a:bodyPr>
          <a:lstStyle/>
          <a:p>
            <a:r>
              <a:rPr lang="es-CL" sz="2000" b="1" dirty="0" smtClean="0">
                <a:latin typeface="Verdana" pitchFamily="34" charset="0"/>
              </a:rPr>
              <a:t>r</a:t>
            </a:r>
            <a:endParaRPr lang="es-CL" sz="2000" dirty="0"/>
          </a:p>
        </p:txBody>
      </p:sp>
      <p:sp>
        <p:nvSpPr>
          <p:cNvPr id="10" name="9 Rectángulo"/>
          <p:cNvSpPr/>
          <p:nvPr/>
        </p:nvSpPr>
        <p:spPr>
          <a:xfrm>
            <a:off x="7967642" y="3717032"/>
            <a:ext cx="413896" cy="369332"/>
          </a:xfrm>
          <a:prstGeom prst="rect">
            <a:avLst/>
          </a:prstGeom>
        </p:spPr>
        <p:txBody>
          <a:bodyPr wrap="none">
            <a:spAutoFit/>
          </a:bodyPr>
          <a:lstStyle/>
          <a:p>
            <a:r>
              <a:rPr lang="es-CL" b="1" dirty="0" smtClean="0">
                <a:latin typeface="Verdana" pitchFamily="34" charset="0"/>
              </a:rPr>
              <a:t>F </a:t>
            </a:r>
            <a:endParaRPr lang="es-CL" dirty="0"/>
          </a:p>
        </p:txBody>
      </p:sp>
      <p:sp>
        <p:nvSpPr>
          <p:cNvPr id="11" name="10 Rectángulo"/>
          <p:cNvSpPr/>
          <p:nvPr/>
        </p:nvSpPr>
        <p:spPr>
          <a:xfrm>
            <a:off x="6311458" y="3356992"/>
            <a:ext cx="301686" cy="400110"/>
          </a:xfrm>
          <a:prstGeom prst="rect">
            <a:avLst/>
          </a:prstGeom>
        </p:spPr>
        <p:txBody>
          <a:bodyPr wrap="none">
            <a:spAutoFit/>
          </a:bodyPr>
          <a:lstStyle/>
          <a:p>
            <a:r>
              <a:rPr lang="es-CL" sz="2000" b="1" dirty="0" smtClean="0">
                <a:latin typeface="Verdana" pitchFamily="34" charset="0"/>
              </a:rPr>
              <a:t>t</a:t>
            </a:r>
            <a:endParaRPr lang="es-CL" sz="2000" dirty="0"/>
          </a:p>
        </p:txBody>
      </p:sp>
      <p:sp>
        <p:nvSpPr>
          <p:cNvPr id="12" name="11 Rectángulo"/>
          <p:cNvSpPr/>
          <p:nvPr/>
        </p:nvSpPr>
        <p:spPr>
          <a:xfrm>
            <a:off x="1835696" y="5189130"/>
            <a:ext cx="2491388" cy="400110"/>
          </a:xfrm>
          <a:prstGeom prst="rect">
            <a:avLst/>
          </a:prstGeom>
        </p:spPr>
        <p:txBody>
          <a:bodyPr wrap="none">
            <a:spAutoFit/>
          </a:bodyPr>
          <a:lstStyle/>
          <a:p>
            <a:r>
              <a:rPr lang="pt-BR" sz="2000" b="1" dirty="0" smtClean="0">
                <a:latin typeface="Verdana" pitchFamily="34" charset="0"/>
              </a:rPr>
              <a:t>t</a:t>
            </a:r>
            <a:r>
              <a:rPr lang="pt-BR" sz="2000" dirty="0" smtClean="0">
                <a:latin typeface="Verdana" pitchFamily="34" charset="0"/>
              </a:rPr>
              <a:t>  </a:t>
            </a:r>
            <a:r>
              <a:rPr lang="pt-BR" dirty="0" smtClean="0">
                <a:latin typeface="Verdana" pitchFamily="34" charset="0"/>
              </a:rPr>
              <a:t>=      </a:t>
            </a:r>
            <a:r>
              <a:rPr lang="pt-BR" dirty="0">
                <a:latin typeface="Verdana" pitchFamily="34" charset="0"/>
              </a:rPr>
              <a:t>6</a:t>
            </a:r>
            <a:r>
              <a:rPr lang="pt-BR" dirty="0" smtClean="0">
                <a:latin typeface="Verdana" pitchFamily="34" charset="0"/>
              </a:rPr>
              <a:t>0 lb pulg </a:t>
            </a:r>
            <a:endParaRPr lang="es-CL" dirty="0"/>
          </a:p>
        </p:txBody>
      </p:sp>
      <p:sp>
        <p:nvSpPr>
          <p:cNvPr id="14" name="1 Elipse"/>
          <p:cNvSpPr>
            <a:spLocks noChangeArrowheads="1"/>
          </p:cNvSpPr>
          <p:nvPr/>
        </p:nvSpPr>
        <p:spPr bwMode="auto">
          <a:xfrm>
            <a:off x="7812360" y="260648"/>
            <a:ext cx="684212" cy="719137"/>
          </a:xfrm>
          <a:prstGeom prst="ellipse">
            <a:avLst/>
          </a:prstGeom>
          <a:solidFill>
            <a:srgbClr val="E36C0A"/>
          </a:solidFill>
          <a:ln w="76200">
            <a:solidFill>
              <a:srgbClr val="974706"/>
            </a:solidFill>
            <a:round/>
            <a:headEnd/>
            <a:tailEnd/>
          </a:ln>
        </p:spPr>
        <p:txBody>
          <a:bodyPr anchor="ctr"/>
          <a:lstStyle>
            <a:defPPr>
              <a:defRPr lang="es-C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1" hangingPunct="1">
              <a:spcAft>
                <a:spcPts val="1000"/>
              </a:spcAft>
            </a:pPr>
            <a:r>
              <a:rPr lang="es-CL" altLang="es-CL" sz="2900" dirty="0">
                <a:solidFill>
                  <a:srgbClr val="FFFFFF"/>
                </a:solidFill>
                <a:latin typeface="Calibri" pitchFamily="34" charset="0"/>
              </a:rPr>
              <a:t>?</a:t>
            </a:r>
            <a:endParaRPr lang="es-CL" altLang="es-CL" dirty="0"/>
          </a:p>
        </p:txBody>
      </p:sp>
    </p:spTree>
    <p:extLst>
      <p:ext uri="{BB962C8B-B14F-4D97-AF65-F5344CB8AC3E}">
        <p14:creationId xmlns:p14="http://schemas.microsoft.com/office/powerpoint/2010/main" val="1823854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CuadroTexto"/>
          <p:cNvSpPr txBox="1"/>
          <p:nvPr/>
        </p:nvSpPr>
        <p:spPr>
          <a:xfrm>
            <a:off x="899592" y="2698072"/>
            <a:ext cx="7992888" cy="3631763"/>
          </a:xfrm>
          <a:prstGeom prst="rect">
            <a:avLst/>
          </a:prstGeom>
          <a:noFill/>
        </p:spPr>
        <p:txBody>
          <a:bodyPr wrap="square">
            <a:spAutoFit/>
          </a:bodyPr>
          <a:lstStyle/>
          <a:p>
            <a:pPr fontAlgn="auto">
              <a:lnSpc>
                <a:spcPct val="150000"/>
              </a:lnSpc>
              <a:spcBef>
                <a:spcPts val="0"/>
              </a:spcBef>
              <a:spcAft>
                <a:spcPts val="0"/>
              </a:spcAft>
              <a:defRPr/>
            </a:pPr>
            <a:r>
              <a:rPr lang="es-ES" sz="1600" dirty="0" smtClean="0">
                <a:latin typeface="Verdana" pitchFamily="34" charset="0"/>
                <a:ea typeface="Verdana" pitchFamily="34" charset="0"/>
                <a:cs typeface="Verdana" pitchFamily="34" charset="0"/>
              </a:rPr>
              <a:t>R</a:t>
            </a:r>
            <a:r>
              <a:rPr lang="es-ES" sz="1600" dirty="0">
                <a:latin typeface="Verdana" pitchFamily="34" charset="0"/>
                <a:ea typeface="Verdana" pitchFamily="34" charset="0"/>
                <a:cs typeface="Verdana" pitchFamily="34" charset="0"/>
              </a:rPr>
              <a:t>:</a:t>
            </a:r>
            <a:r>
              <a:rPr lang="es-ES" sz="1600" dirty="0" smtClean="0">
                <a:latin typeface="Verdana" pitchFamily="34" charset="0"/>
                <a:ea typeface="Verdana" pitchFamily="34" charset="0"/>
                <a:cs typeface="Verdana" pitchFamily="34" charset="0"/>
              </a:rPr>
              <a:t>  </a:t>
            </a:r>
            <a:endParaRPr lang="es-ES" sz="1600" dirty="0" smtClean="0">
              <a:latin typeface="Verdana" pitchFamily="34" charset="0"/>
              <a:ea typeface="Verdana" pitchFamily="34" charset="0"/>
              <a:cs typeface="Verdana" pitchFamily="34" charset="0"/>
            </a:endParaRPr>
          </a:p>
          <a:p>
            <a:pPr fontAlgn="auto">
              <a:lnSpc>
                <a:spcPct val="150000"/>
              </a:lnSpc>
              <a:spcBef>
                <a:spcPts val="0"/>
              </a:spcBef>
              <a:spcAft>
                <a:spcPts val="0"/>
              </a:spcAft>
              <a:defRPr/>
            </a:pPr>
            <a:r>
              <a:rPr lang="es-ES" sz="1600" dirty="0" smtClean="0">
                <a:latin typeface="Verdana" pitchFamily="34" charset="0"/>
                <a:ea typeface="Verdana" pitchFamily="34" charset="0"/>
                <a:cs typeface="Verdana" pitchFamily="34" charset="0"/>
              </a:rPr>
              <a:t>Primero se ordenan los datos:</a:t>
            </a:r>
          </a:p>
          <a:p>
            <a:pPr fontAlgn="auto">
              <a:spcBef>
                <a:spcPts val="0"/>
              </a:spcBef>
              <a:spcAft>
                <a:spcPts val="0"/>
              </a:spcAft>
              <a:defRPr/>
            </a:pPr>
            <a:r>
              <a:rPr lang="es-ES" sz="1600" dirty="0" smtClean="0">
                <a:latin typeface="Verdana" pitchFamily="34" charset="0"/>
                <a:ea typeface="Verdana" pitchFamily="34" charset="0"/>
                <a:cs typeface="Verdana" pitchFamily="34" charset="0"/>
              </a:rPr>
              <a:t>	</a:t>
            </a:r>
            <a:r>
              <a:rPr lang="es-ES" sz="2000" dirty="0" smtClean="0">
                <a:latin typeface="Verdana" pitchFamily="34" charset="0"/>
                <a:ea typeface="Verdana" pitchFamily="34" charset="0"/>
                <a:cs typeface="Verdana" pitchFamily="34" charset="0"/>
              </a:rPr>
              <a:t>t </a:t>
            </a:r>
            <a:r>
              <a:rPr lang="es-ES" sz="1600" dirty="0" smtClean="0">
                <a:latin typeface="Verdana" pitchFamily="34" charset="0"/>
                <a:ea typeface="Verdana" pitchFamily="34" charset="0"/>
                <a:cs typeface="Verdana" pitchFamily="34" charset="0"/>
              </a:rPr>
              <a:t>=  ?</a:t>
            </a:r>
          </a:p>
          <a:p>
            <a:pPr fontAlgn="auto">
              <a:spcBef>
                <a:spcPts val="0"/>
              </a:spcBef>
              <a:spcAft>
                <a:spcPts val="0"/>
              </a:spcAft>
              <a:defRPr/>
            </a:pPr>
            <a:r>
              <a:rPr lang="es-ES" sz="1600" dirty="0" smtClean="0">
                <a:latin typeface="Verdana" pitchFamily="34" charset="0"/>
                <a:ea typeface="Verdana" pitchFamily="34" charset="0"/>
                <a:cs typeface="Verdana" pitchFamily="34" charset="0"/>
              </a:rPr>
              <a:t>	</a:t>
            </a:r>
            <a:r>
              <a:rPr lang="es-ES" sz="2000" dirty="0" smtClean="0">
                <a:latin typeface="Verdana" pitchFamily="34" charset="0"/>
                <a:ea typeface="Verdana" pitchFamily="34" charset="0"/>
                <a:cs typeface="Verdana" pitchFamily="34" charset="0"/>
              </a:rPr>
              <a:t>r</a:t>
            </a:r>
            <a:r>
              <a:rPr lang="es-ES" sz="1600" dirty="0" smtClean="0">
                <a:latin typeface="Verdana" pitchFamily="34" charset="0"/>
                <a:ea typeface="Verdana" pitchFamily="34" charset="0"/>
                <a:cs typeface="Verdana" pitchFamily="34" charset="0"/>
              </a:rPr>
              <a:t> = 2 pie. </a:t>
            </a:r>
          </a:p>
          <a:p>
            <a:pPr fontAlgn="auto">
              <a:spcBef>
                <a:spcPts val="0"/>
              </a:spcBef>
              <a:spcAft>
                <a:spcPts val="0"/>
              </a:spcAft>
              <a:defRPr/>
            </a:pPr>
            <a:r>
              <a:rPr lang="es-ES" sz="1600" dirty="0" smtClean="0">
                <a:latin typeface="Verdana" pitchFamily="34" charset="0"/>
                <a:ea typeface="Verdana" pitchFamily="34" charset="0"/>
                <a:cs typeface="Verdana" pitchFamily="34" charset="0"/>
              </a:rPr>
              <a:t>	F = 18 lb. </a:t>
            </a:r>
          </a:p>
          <a:p>
            <a:pPr fontAlgn="auto">
              <a:spcBef>
                <a:spcPts val="0"/>
              </a:spcBef>
              <a:spcAft>
                <a:spcPts val="0"/>
              </a:spcAft>
              <a:defRPr/>
            </a:pPr>
            <a:endParaRPr lang="es-ES" sz="1600" dirty="0" smtClean="0">
              <a:latin typeface="Verdana" pitchFamily="34" charset="0"/>
              <a:ea typeface="Verdana" pitchFamily="34" charset="0"/>
              <a:cs typeface="Verdana" pitchFamily="34" charset="0"/>
            </a:endParaRPr>
          </a:p>
          <a:p>
            <a:pPr fontAlgn="auto">
              <a:spcBef>
                <a:spcPts val="0"/>
              </a:spcBef>
              <a:spcAft>
                <a:spcPts val="0"/>
              </a:spcAft>
              <a:defRPr/>
            </a:pPr>
            <a:r>
              <a:rPr lang="es-ES" sz="1600" dirty="0" smtClean="0">
                <a:latin typeface="Verdana" pitchFamily="34" charset="0"/>
                <a:ea typeface="Verdana" pitchFamily="34" charset="0"/>
                <a:cs typeface="Verdana" pitchFamily="34" charset="0"/>
              </a:rPr>
              <a:t>Luego se reemplazan los datos en </a:t>
            </a:r>
          </a:p>
          <a:p>
            <a:pPr fontAlgn="auto">
              <a:spcBef>
                <a:spcPts val="0"/>
              </a:spcBef>
              <a:spcAft>
                <a:spcPts val="0"/>
              </a:spcAft>
              <a:defRPr/>
            </a:pPr>
            <a:r>
              <a:rPr lang="es-ES" sz="1600" dirty="0" smtClean="0">
                <a:latin typeface="Verdana" pitchFamily="34" charset="0"/>
                <a:ea typeface="Verdana" pitchFamily="34" charset="0"/>
                <a:cs typeface="Verdana" pitchFamily="34" charset="0"/>
              </a:rPr>
              <a:t>la fórmula</a:t>
            </a:r>
            <a:r>
              <a:rPr lang="es-ES" sz="1600" dirty="0">
                <a:latin typeface="Verdana" pitchFamily="34" charset="0"/>
                <a:ea typeface="Verdana" pitchFamily="34" charset="0"/>
                <a:cs typeface="Verdana" pitchFamily="34" charset="0"/>
              </a:rPr>
              <a:t> </a:t>
            </a:r>
            <a:r>
              <a:rPr lang="es-ES" sz="1600" dirty="0" smtClean="0">
                <a:latin typeface="Verdana" pitchFamily="34" charset="0"/>
                <a:ea typeface="Verdana" pitchFamily="34" charset="0"/>
                <a:cs typeface="Verdana" pitchFamily="34" charset="0"/>
              </a:rPr>
              <a:t>y se calcula:</a:t>
            </a:r>
          </a:p>
          <a:p>
            <a:pPr fontAlgn="auto">
              <a:lnSpc>
                <a:spcPct val="150000"/>
              </a:lnSpc>
              <a:spcBef>
                <a:spcPts val="0"/>
              </a:spcBef>
              <a:spcAft>
                <a:spcPts val="0"/>
              </a:spcAft>
              <a:defRPr/>
            </a:pPr>
            <a:r>
              <a:rPr lang="es-ES" sz="1600" dirty="0" smtClean="0">
                <a:latin typeface="Verdana" pitchFamily="34" charset="0"/>
                <a:ea typeface="Verdana" pitchFamily="34" charset="0"/>
                <a:cs typeface="Verdana" pitchFamily="34" charset="0"/>
              </a:rPr>
              <a:t>	</a:t>
            </a:r>
            <a:r>
              <a:rPr lang="es-ES" sz="2000" dirty="0" smtClean="0">
                <a:latin typeface="Verdana" pitchFamily="34" charset="0"/>
                <a:ea typeface="Verdana" pitchFamily="34" charset="0"/>
                <a:cs typeface="Verdana" pitchFamily="34" charset="0"/>
              </a:rPr>
              <a:t>t</a:t>
            </a:r>
            <a:r>
              <a:rPr lang="es-ES" sz="1600" dirty="0" smtClean="0">
                <a:latin typeface="Verdana" pitchFamily="34" charset="0"/>
                <a:ea typeface="Verdana" pitchFamily="34" charset="0"/>
                <a:cs typeface="Verdana" pitchFamily="34" charset="0"/>
              </a:rPr>
              <a:t> =  F x </a:t>
            </a:r>
            <a:r>
              <a:rPr lang="es-ES" sz="2000" dirty="0" smtClean="0">
                <a:latin typeface="Verdana" pitchFamily="34" charset="0"/>
                <a:ea typeface="Verdana" pitchFamily="34" charset="0"/>
                <a:cs typeface="Verdana" pitchFamily="34" charset="0"/>
              </a:rPr>
              <a:t>r </a:t>
            </a:r>
            <a:r>
              <a:rPr lang="es-ES" sz="2000" dirty="0">
                <a:latin typeface="Verdana" pitchFamily="34" charset="0"/>
                <a:ea typeface="Verdana" pitchFamily="34" charset="0"/>
                <a:cs typeface="Verdana" pitchFamily="34" charset="0"/>
              </a:rPr>
              <a:t>= </a:t>
            </a:r>
            <a:r>
              <a:rPr lang="es-ES" sz="2000" dirty="0" smtClean="0">
                <a:latin typeface="Verdana" pitchFamily="34" charset="0"/>
                <a:ea typeface="Verdana" pitchFamily="34" charset="0"/>
                <a:cs typeface="Verdana" pitchFamily="34" charset="0"/>
              </a:rPr>
              <a:t>18 lb x  2 pie  </a:t>
            </a:r>
            <a:r>
              <a:rPr lang="es-ES" sz="2000" dirty="0">
                <a:latin typeface="Verdana" pitchFamily="34" charset="0"/>
                <a:ea typeface="Verdana" pitchFamily="34" charset="0"/>
                <a:cs typeface="Verdana" pitchFamily="34" charset="0"/>
              </a:rPr>
              <a:t>=  36   </a:t>
            </a:r>
            <a:r>
              <a:rPr lang="es-ES" sz="2000" dirty="0" smtClean="0">
                <a:latin typeface="Verdana" pitchFamily="34" charset="0"/>
                <a:ea typeface="Verdana" pitchFamily="34" charset="0"/>
                <a:cs typeface="Verdana" pitchFamily="34" charset="0"/>
              </a:rPr>
              <a:t>lb pie</a:t>
            </a:r>
            <a:endParaRPr lang="es-ES" sz="2000" dirty="0">
              <a:latin typeface="Verdana" pitchFamily="34" charset="0"/>
              <a:ea typeface="Verdana" pitchFamily="34" charset="0"/>
              <a:cs typeface="Verdana" pitchFamily="34" charset="0"/>
            </a:endParaRPr>
          </a:p>
          <a:p>
            <a:pPr fontAlgn="auto">
              <a:lnSpc>
                <a:spcPct val="150000"/>
              </a:lnSpc>
              <a:spcBef>
                <a:spcPts val="0"/>
              </a:spcBef>
              <a:spcAft>
                <a:spcPts val="0"/>
              </a:spcAft>
              <a:defRPr/>
            </a:pPr>
            <a:r>
              <a:rPr lang="es-ES" sz="1600" dirty="0" smtClean="0">
                <a:latin typeface="Verdana" pitchFamily="34" charset="0"/>
                <a:ea typeface="Verdana" pitchFamily="34" charset="0"/>
                <a:cs typeface="Verdana" pitchFamily="34" charset="0"/>
              </a:rPr>
              <a:t>Se expresa la respuesta:</a:t>
            </a:r>
          </a:p>
          <a:p>
            <a:pPr fontAlgn="auto">
              <a:lnSpc>
                <a:spcPct val="150000"/>
              </a:lnSpc>
              <a:spcBef>
                <a:spcPts val="0"/>
              </a:spcBef>
              <a:spcAft>
                <a:spcPts val="0"/>
              </a:spcAft>
              <a:defRPr/>
            </a:pPr>
            <a:r>
              <a:rPr lang="es-ES" sz="1600" b="1" dirty="0" smtClean="0">
                <a:latin typeface="Verdana" pitchFamily="34" charset="0"/>
                <a:ea typeface="Verdana" pitchFamily="34" charset="0"/>
                <a:cs typeface="Verdana" pitchFamily="34" charset="0"/>
              </a:rPr>
              <a:t> </a:t>
            </a:r>
            <a:endParaRPr lang="es-ES" sz="1600" b="1" dirty="0">
              <a:latin typeface="Verdana" pitchFamily="34" charset="0"/>
              <a:ea typeface="Verdana" pitchFamily="34" charset="0"/>
              <a:cs typeface="Verdana" pitchFamily="34" charset="0"/>
            </a:endParaRPr>
          </a:p>
        </p:txBody>
      </p:sp>
      <p:pic>
        <p:nvPicPr>
          <p:cNvPr id="9" name="Picture 2"/>
          <p:cNvPicPr>
            <a:picLocks noChangeAspect="1" noChangeArrowheads="1"/>
          </p:cNvPicPr>
          <p:nvPr/>
        </p:nvPicPr>
        <p:blipFill>
          <a:blip r:embed="rId2" cstate="print">
            <a:lum bright="10000"/>
          </a:blip>
          <a:srcRect/>
          <a:stretch>
            <a:fillRect/>
          </a:stretch>
        </p:blipFill>
        <p:spPr bwMode="auto">
          <a:xfrm>
            <a:off x="4860032" y="2420888"/>
            <a:ext cx="4176464" cy="2520280"/>
          </a:xfrm>
          <a:prstGeom prst="rect">
            <a:avLst/>
          </a:prstGeom>
          <a:noFill/>
          <a:ln w="9525">
            <a:noFill/>
            <a:miter lim="800000"/>
            <a:headEnd/>
            <a:tailEnd/>
          </a:ln>
        </p:spPr>
      </p:pic>
      <p:sp>
        <p:nvSpPr>
          <p:cNvPr id="8" name="7 CuadroTexto"/>
          <p:cNvSpPr txBox="1"/>
          <p:nvPr/>
        </p:nvSpPr>
        <p:spPr>
          <a:xfrm>
            <a:off x="899592" y="1196752"/>
            <a:ext cx="7992888" cy="411908"/>
          </a:xfrm>
          <a:prstGeom prst="rect">
            <a:avLst/>
          </a:prstGeom>
          <a:noFill/>
        </p:spPr>
        <p:txBody>
          <a:bodyPr wrap="square">
            <a:spAutoFit/>
          </a:bodyPr>
          <a:lstStyle/>
          <a:p>
            <a:pPr fontAlgn="auto">
              <a:lnSpc>
                <a:spcPct val="150000"/>
              </a:lnSpc>
              <a:spcBef>
                <a:spcPts val="0"/>
              </a:spcBef>
              <a:spcAft>
                <a:spcPts val="0"/>
              </a:spcAft>
              <a:defRPr/>
            </a:pPr>
            <a:r>
              <a:rPr lang="es-ES" sz="1600" b="1" dirty="0" smtClean="0">
                <a:latin typeface="Verdana" pitchFamily="34" charset="0"/>
                <a:ea typeface="Verdana" pitchFamily="34" charset="0"/>
                <a:cs typeface="Verdana" pitchFamily="34" charset="0"/>
              </a:rPr>
              <a:t>Ejercicio1.  </a:t>
            </a:r>
            <a:endParaRPr lang="es-ES" sz="1600" b="1" dirty="0" smtClean="0">
              <a:latin typeface="Verdana" pitchFamily="34" charset="0"/>
              <a:ea typeface="Verdana" pitchFamily="34" charset="0"/>
              <a:cs typeface="Verdana" pitchFamily="34" charset="0"/>
            </a:endParaRPr>
          </a:p>
        </p:txBody>
      </p:sp>
      <p:sp>
        <p:nvSpPr>
          <p:cNvPr id="7" name="6 Marcador de número de diapositiva"/>
          <p:cNvSpPr>
            <a:spLocks noGrp="1"/>
          </p:cNvSpPr>
          <p:nvPr>
            <p:ph type="sldNum" sz="quarter" idx="12"/>
          </p:nvPr>
        </p:nvSpPr>
        <p:spPr/>
        <p:txBody>
          <a:bodyPr/>
          <a:lstStyle/>
          <a:p>
            <a:pPr>
              <a:defRPr/>
            </a:pPr>
            <a:fld id="{E4777946-190F-4AAA-AFBA-8EEBCA772354}" type="slidenum">
              <a:rPr lang="es-CL" smtClean="0"/>
              <a:pPr>
                <a:defRPr/>
              </a:pPr>
              <a:t>15</a:t>
            </a:fld>
            <a:endParaRPr lang="es-CL"/>
          </a:p>
        </p:txBody>
      </p:sp>
      <p:sp>
        <p:nvSpPr>
          <p:cNvPr id="5" name="1 Elipse"/>
          <p:cNvSpPr>
            <a:spLocks noChangeArrowheads="1"/>
          </p:cNvSpPr>
          <p:nvPr/>
        </p:nvSpPr>
        <p:spPr bwMode="auto">
          <a:xfrm>
            <a:off x="7812360" y="260648"/>
            <a:ext cx="684212" cy="719137"/>
          </a:xfrm>
          <a:prstGeom prst="ellipse">
            <a:avLst/>
          </a:prstGeom>
          <a:solidFill>
            <a:srgbClr val="E36C0A"/>
          </a:solidFill>
          <a:ln w="76200">
            <a:solidFill>
              <a:srgbClr val="974706"/>
            </a:solidFill>
            <a:round/>
            <a:headEnd/>
            <a:tailEnd/>
          </a:ln>
        </p:spPr>
        <p:txBody>
          <a:bodyPr anchor="ctr"/>
          <a:lstStyle>
            <a:defPPr>
              <a:defRPr lang="es-C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1" hangingPunct="1">
              <a:spcAft>
                <a:spcPts val="1000"/>
              </a:spcAft>
            </a:pPr>
            <a:r>
              <a:rPr lang="es-CL" altLang="es-CL" sz="2900" dirty="0">
                <a:solidFill>
                  <a:srgbClr val="FFFFFF"/>
                </a:solidFill>
                <a:latin typeface="Calibri" pitchFamily="34" charset="0"/>
              </a:rPr>
              <a:t>?</a:t>
            </a:r>
            <a:endParaRPr lang="es-CL" altLang="es-CL" dirty="0"/>
          </a:p>
        </p:txBody>
      </p:sp>
      <p:sp>
        <p:nvSpPr>
          <p:cNvPr id="6" name="5 CuadroTexto"/>
          <p:cNvSpPr txBox="1"/>
          <p:nvPr/>
        </p:nvSpPr>
        <p:spPr>
          <a:xfrm>
            <a:off x="899592" y="1916832"/>
            <a:ext cx="7992888" cy="830997"/>
          </a:xfrm>
          <a:prstGeom prst="rect">
            <a:avLst/>
          </a:prstGeom>
          <a:noFill/>
        </p:spPr>
        <p:txBody>
          <a:bodyPr wrap="square">
            <a:spAutoFit/>
          </a:bodyPr>
          <a:lstStyle/>
          <a:p>
            <a:pPr fontAlgn="auto">
              <a:lnSpc>
                <a:spcPct val="150000"/>
              </a:lnSpc>
              <a:spcBef>
                <a:spcPts val="0"/>
              </a:spcBef>
              <a:spcAft>
                <a:spcPts val="0"/>
              </a:spcAft>
              <a:defRPr/>
            </a:pPr>
            <a:r>
              <a:rPr lang="es-ES" sz="1600" b="1" dirty="0" smtClean="0">
                <a:latin typeface="Verdana" pitchFamily="34" charset="0"/>
                <a:ea typeface="Verdana" pitchFamily="34" charset="0"/>
                <a:cs typeface="Verdana" pitchFamily="34" charset="0"/>
              </a:rPr>
              <a:t>¿Cuál será  el torque resultante , si a una llave de 2 pies se le aplica una fuerza 18 libras en su extremo? </a:t>
            </a:r>
            <a:endParaRPr lang="es-ES" sz="1600" b="1" dirty="0">
              <a:latin typeface="Verdana" pitchFamily="34" charset="0"/>
              <a:ea typeface="Verdana" pitchFamily="34" charset="0"/>
              <a:cs typeface="Verdana" pitchFamily="34" charset="0"/>
            </a:endParaRPr>
          </a:p>
        </p:txBody>
      </p:sp>
      <p:sp>
        <p:nvSpPr>
          <p:cNvPr id="11" name="10 Rectángulo"/>
          <p:cNvSpPr/>
          <p:nvPr/>
        </p:nvSpPr>
        <p:spPr>
          <a:xfrm>
            <a:off x="915459" y="5877272"/>
            <a:ext cx="4714752" cy="338554"/>
          </a:xfrm>
          <a:prstGeom prst="rect">
            <a:avLst/>
          </a:prstGeom>
        </p:spPr>
        <p:txBody>
          <a:bodyPr wrap="none">
            <a:spAutoFit/>
          </a:bodyPr>
          <a:lstStyle/>
          <a:p>
            <a:r>
              <a:rPr lang="es-CL" sz="1600" b="1" dirty="0" smtClean="0">
                <a:latin typeface="Verdana" pitchFamily="34" charset="0"/>
              </a:rPr>
              <a:t>El torque resultante es de 36 libras </a:t>
            </a:r>
            <a:r>
              <a:rPr lang="es-CL" sz="1600" b="1" dirty="0" smtClean="0">
                <a:latin typeface="Verdana" pitchFamily="34" charset="0"/>
              </a:rPr>
              <a:t>pie.</a:t>
            </a:r>
            <a:endParaRPr lang="es-CL" sz="1600" b="1" dirty="0"/>
          </a:p>
        </p:txBody>
      </p:sp>
    </p:spTree>
    <p:extLst>
      <p:ext uri="{BB962C8B-B14F-4D97-AF65-F5344CB8AC3E}">
        <p14:creationId xmlns:p14="http://schemas.microsoft.com/office/powerpoint/2010/main" val="2694051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número de diapositiva"/>
          <p:cNvSpPr>
            <a:spLocks noGrp="1"/>
          </p:cNvSpPr>
          <p:nvPr>
            <p:ph type="sldNum" sz="quarter" idx="12"/>
          </p:nvPr>
        </p:nvSpPr>
        <p:spPr/>
        <p:txBody>
          <a:bodyPr/>
          <a:lstStyle/>
          <a:p>
            <a:pPr>
              <a:defRPr/>
            </a:pPr>
            <a:fld id="{E4777946-190F-4AAA-AFBA-8EEBCA772354}" type="slidenum">
              <a:rPr lang="es-CL" smtClean="0"/>
              <a:pPr>
                <a:defRPr/>
              </a:pPr>
              <a:t>16</a:t>
            </a:fld>
            <a:endParaRPr lang="es-CL"/>
          </a:p>
        </p:txBody>
      </p:sp>
      <p:sp>
        <p:nvSpPr>
          <p:cNvPr id="5" name="1 Elipse"/>
          <p:cNvSpPr>
            <a:spLocks noChangeArrowheads="1"/>
          </p:cNvSpPr>
          <p:nvPr/>
        </p:nvSpPr>
        <p:spPr bwMode="auto">
          <a:xfrm>
            <a:off x="7812360" y="260648"/>
            <a:ext cx="684212" cy="719137"/>
          </a:xfrm>
          <a:prstGeom prst="ellipse">
            <a:avLst/>
          </a:prstGeom>
          <a:solidFill>
            <a:srgbClr val="E36C0A"/>
          </a:solidFill>
          <a:ln w="76200">
            <a:solidFill>
              <a:srgbClr val="974706"/>
            </a:solidFill>
            <a:round/>
            <a:headEnd/>
            <a:tailEnd/>
          </a:ln>
        </p:spPr>
        <p:txBody>
          <a:bodyPr anchor="ctr"/>
          <a:lstStyle>
            <a:defPPr>
              <a:defRPr lang="es-C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1" hangingPunct="1">
              <a:spcAft>
                <a:spcPts val="1000"/>
              </a:spcAft>
            </a:pPr>
            <a:r>
              <a:rPr lang="es-CL" altLang="es-CL" sz="2900" dirty="0">
                <a:solidFill>
                  <a:srgbClr val="FFFFFF"/>
                </a:solidFill>
                <a:latin typeface="Calibri" pitchFamily="34" charset="0"/>
              </a:rPr>
              <a:t>?</a:t>
            </a:r>
            <a:endParaRPr lang="es-CL" altLang="es-CL" dirty="0"/>
          </a:p>
        </p:txBody>
      </p:sp>
      <p:sp>
        <p:nvSpPr>
          <p:cNvPr id="6" name="5 CuadroTexto"/>
          <p:cNvSpPr txBox="1"/>
          <p:nvPr/>
        </p:nvSpPr>
        <p:spPr>
          <a:xfrm>
            <a:off x="899592" y="1589891"/>
            <a:ext cx="7992888" cy="830997"/>
          </a:xfrm>
          <a:prstGeom prst="rect">
            <a:avLst/>
          </a:prstGeom>
          <a:noFill/>
        </p:spPr>
        <p:txBody>
          <a:bodyPr wrap="square">
            <a:spAutoFit/>
          </a:bodyPr>
          <a:lstStyle/>
          <a:p>
            <a:pPr fontAlgn="auto">
              <a:lnSpc>
                <a:spcPct val="150000"/>
              </a:lnSpc>
              <a:spcBef>
                <a:spcPts val="0"/>
              </a:spcBef>
              <a:spcAft>
                <a:spcPts val="0"/>
              </a:spcAft>
              <a:defRPr/>
            </a:pPr>
            <a:r>
              <a:rPr lang="es-ES" sz="1600" b="1" dirty="0" smtClean="0">
                <a:latin typeface="Verdana" pitchFamily="34" charset="0"/>
                <a:ea typeface="Verdana" pitchFamily="34" charset="0"/>
                <a:cs typeface="Verdana" pitchFamily="34" charset="0"/>
              </a:rPr>
              <a:t>¿Cuál será  el torque resultante , si a una llave de 0i5 mt se le aplica una fuerza 46 kg ? </a:t>
            </a:r>
            <a:endParaRPr lang="es-ES" sz="1600" b="1" dirty="0">
              <a:latin typeface="Verdana" pitchFamily="34" charset="0"/>
              <a:ea typeface="Verdana" pitchFamily="34" charset="0"/>
              <a:cs typeface="Verdana" pitchFamily="34" charset="0"/>
            </a:endParaRPr>
          </a:p>
        </p:txBody>
      </p:sp>
      <p:pic>
        <p:nvPicPr>
          <p:cNvPr id="9" name="Picture 2"/>
          <p:cNvPicPr>
            <a:picLocks noChangeAspect="1" noChangeArrowheads="1"/>
          </p:cNvPicPr>
          <p:nvPr/>
        </p:nvPicPr>
        <p:blipFill>
          <a:blip r:embed="rId2" cstate="print">
            <a:lum bright="10000"/>
          </a:blip>
          <a:srcRect/>
          <a:stretch>
            <a:fillRect/>
          </a:stretch>
        </p:blipFill>
        <p:spPr bwMode="auto">
          <a:xfrm>
            <a:off x="6012160" y="2636912"/>
            <a:ext cx="2592288" cy="2520280"/>
          </a:xfrm>
          <a:prstGeom prst="rect">
            <a:avLst/>
          </a:prstGeom>
          <a:noFill/>
          <a:ln w="9525">
            <a:noFill/>
            <a:miter lim="800000"/>
            <a:headEnd/>
            <a:tailEnd/>
          </a:ln>
        </p:spPr>
      </p:pic>
      <p:sp>
        <p:nvSpPr>
          <p:cNvPr id="10" name="9 CuadroTexto"/>
          <p:cNvSpPr txBox="1"/>
          <p:nvPr/>
        </p:nvSpPr>
        <p:spPr>
          <a:xfrm>
            <a:off x="923256" y="2480697"/>
            <a:ext cx="7992888" cy="3108543"/>
          </a:xfrm>
          <a:prstGeom prst="rect">
            <a:avLst/>
          </a:prstGeom>
          <a:noFill/>
        </p:spPr>
        <p:txBody>
          <a:bodyPr wrap="square">
            <a:spAutoFit/>
          </a:bodyPr>
          <a:lstStyle/>
          <a:p>
            <a:pPr fontAlgn="auto">
              <a:lnSpc>
                <a:spcPct val="150000"/>
              </a:lnSpc>
              <a:spcBef>
                <a:spcPts val="0"/>
              </a:spcBef>
              <a:spcAft>
                <a:spcPts val="0"/>
              </a:spcAft>
              <a:defRPr/>
            </a:pPr>
            <a:r>
              <a:rPr lang="es-ES" sz="1600" b="1" dirty="0" smtClean="0">
                <a:latin typeface="Verdana" pitchFamily="34" charset="0"/>
                <a:ea typeface="Verdana" pitchFamily="34" charset="0"/>
                <a:cs typeface="Verdana" pitchFamily="34" charset="0"/>
              </a:rPr>
              <a:t>R</a:t>
            </a:r>
            <a:r>
              <a:rPr lang="es-ES" sz="1600" b="1" dirty="0">
                <a:latin typeface="Verdana" pitchFamily="34" charset="0"/>
                <a:ea typeface="Verdana" pitchFamily="34" charset="0"/>
                <a:cs typeface="Verdana" pitchFamily="34" charset="0"/>
              </a:rPr>
              <a:t>:</a:t>
            </a:r>
            <a:r>
              <a:rPr lang="es-ES" sz="1600" b="1" dirty="0" smtClean="0">
                <a:latin typeface="Verdana" pitchFamily="34" charset="0"/>
                <a:ea typeface="Verdana" pitchFamily="34" charset="0"/>
                <a:cs typeface="Verdana" pitchFamily="34" charset="0"/>
              </a:rPr>
              <a:t> </a:t>
            </a:r>
            <a:r>
              <a:rPr lang="es-ES" sz="1600" dirty="0" smtClean="0">
                <a:latin typeface="Verdana" pitchFamily="34" charset="0"/>
                <a:ea typeface="Verdana" pitchFamily="34" charset="0"/>
                <a:cs typeface="Verdana" pitchFamily="34" charset="0"/>
              </a:rPr>
              <a:t>Primero se ordenan los datos.</a:t>
            </a:r>
          </a:p>
          <a:p>
            <a:pPr fontAlgn="auto">
              <a:spcBef>
                <a:spcPts val="0"/>
              </a:spcBef>
              <a:spcAft>
                <a:spcPts val="0"/>
              </a:spcAft>
              <a:defRPr/>
            </a:pPr>
            <a:r>
              <a:rPr lang="es-ES" sz="1600" dirty="0" smtClean="0">
                <a:latin typeface="Verdana" pitchFamily="34" charset="0"/>
                <a:ea typeface="Verdana" pitchFamily="34" charset="0"/>
                <a:cs typeface="Verdana" pitchFamily="34" charset="0"/>
              </a:rPr>
              <a:t>	</a:t>
            </a:r>
            <a:r>
              <a:rPr lang="es-ES" sz="2000" b="1" dirty="0" smtClean="0">
                <a:latin typeface="Verdana" pitchFamily="34" charset="0"/>
                <a:ea typeface="Verdana" pitchFamily="34" charset="0"/>
                <a:cs typeface="Verdana" pitchFamily="34" charset="0"/>
              </a:rPr>
              <a:t>t</a:t>
            </a:r>
            <a:r>
              <a:rPr lang="es-ES" sz="1600" b="1" dirty="0" smtClean="0">
                <a:latin typeface="Verdana" pitchFamily="34" charset="0"/>
                <a:ea typeface="Verdana" pitchFamily="34" charset="0"/>
                <a:cs typeface="Verdana" pitchFamily="34" charset="0"/>
              </a:rPr>
              <a:t>=  ?</a:t>
            </a:r>
          </a:p>
          <a:p>
            <a:pPr fontAlgn="auto">
              <a:spcBef>
                <a:spcPts val="0"/>
              </a:spcBef>
              <a:spcAft>
                <a:spcPts val="0"/>
              </a:spcAft>
              <a:defRPr/>
            </a:pPr>
            <a:r>
              <a:rPr lang="es-ES" sz="1600" b="1" dirty="0" smtClean="0">
                <a:latin typeface="Verdana" pitchFamily="34" charset="0"/>
                <a:ea typeface="Verdana" pitchFamily="34" charset="0"/>
                <a:cs typeface="Verdana" pitchFamily="34" charset="0"/>
              </a:rPr>
              <a:t>	</a:t>
            </a:r>
            <a:r>
              <a:rPr lang="es-ES" sz="2000" b="1" dirty="0" smtClean="0">
                <a:latin typeface="Verdana" pitchFamily="34" charset="0"/>
                <a:ea typeface="Verdana" pitchFamily="34" charset="0"/>
                <a:cs typeface="Verdana" pitchFamily="34" charset="0"/>
              </a:rPr>
              <a:t>r</a:t>
            </a:r>
            <a:r>
              <a:rPr lang="es-ES" sz="1600" b="1" dirty="0" smtClean="0">
                <a:latin typeface="Verdana" pitchFamily="34" charset="0"/>
                <a:ea typeface="Verdana" pitchFamily="34" charset="0"/>
                <a:cs typeface="Verdana" pitchFamily="34" charset="0"/>
              </a:rPr>
              <a:t> = 0,5 mt. </a:t>
            </a:r>
          </a:p>
          <a:p>
            <a:pPr fontAlgn="auto">
              <a:spcBef>
                <a:spcPts val="0"/>
              </a:spcBef>
              <a:spcAft>
                <a:spcPts val="0"/>
              </a:spcAft>
              <a:defRPr/>
            </a:pPr>
            <a:r>
              <a:rPr lang="es-ES" sz="1600" b="1" dirty="0" smtClean="0">
                <a:latin typeface="Verdana" pitchFamily="34" charset="0"/>
                <a:ea typeface="Verdana" pitchFamily="34" charset="0"/>
                <a:cs typeface="Verdana" pitchFamily="34" charset="0"/>
              </a:rPr>
              <a:t>	F = 46 kg. </a:t>
            </a:r>
          </a:p>
          <a:p>
            <a:pPr fontAlgn="auto">
              <a:spcBef>
                <a:spcPts val="0"/>
              </a:spcBef>
              <a:spcAft>
                <a:spcPts val="0"/>
              </a:spcAft>
              <a:defRPr/>
            </a:pPr>
            <a:r>
              <a:rPr lang="es-ES" sz="1600" dirty="0">
                <a:latin typeface="Verdana" pitchFamily="34" charset="0"/>
                <a:ea typeface="Verdana" pitchFamily="34" charset="0"/>
                <a:cs typeface="Verdana" pitchFamily="34" charset="0"/>
              </a:rPr>
              <a:t>Luego se reemplazan los datos en </a:t>
            </a:r>
          </a:p>
          <a:p>
            <a:pPr fontAlgn="auto">
              <a:spcBef>
                <a:spcPts val="0"/>
              </a:spcBef>
              <a:spcAft>
                <a:spcPts val="0"/>
              </a:spcAft>
              <a:defRPr/>
            </a:pPr>
            <a:r>
              <a:rPr lang="es-ES" sz="1600" dirty="0">
                <a:latin typeface="Verdana" pitchFamily="34" charset="0"/>
                <a:ea typeface="Verdana" pitchFamily="34" charset="0"/>
                <a:cs typeface="Verdana" pitchFamily="34" charset="0"/>
              </a:rPr>
              <a:t>la fórmula y se calcula:</a:t>
            </a:r>
          </a:p>
          <a:p>
            <a:pPr fontAlgn="auto">
              <a:lnSpc>
                <a:spcPct val="150000"/>
              </a:lnSpc>
              <a:spcBef>
                <a:spcPts val="0"/>
              </a:spcBef>
              <a:spcAft>
                <a:spcPts val="0"/>
              </a:spcAft>
              <a:defRPr/>
            </a:pPr>
            <a:r>
              <a:rPr lang="es-ES" sz="2000" dirty="0" smtClean="0">
                <a:latin typeface="Verdana" pitchFamily="34" charset="0"/>
                <a:ea typeface="Verdana" pitchFamily="34" charset="0"/>
                <a:cs typeface="Verdana" pitchFamily="34" charset="0"/>
              </a:rPr>
              <a:t>t</a:t>
            </a:r>
            <a:r>
              <a:rPr lang="es-ES" sz="1600" dirty="0" smtClean="0">
                <a:latin typeface="Verdana" pitchFamily="34" charset="0"/>
                <a:ea typeface="Verdana" pitchFamily="34" charset="0"/>
                <a:cs typeface="Verdana" pitchFamily="34" charset="0"/>
              </a:rPr>
              <a:t> =  F x </a:t>
            </a:r>
            <a:r>
              <a:rPr lang="es-ES" sz="2000" dirty="0" smtClean="0">
                <a:latin typeface="Verdana" pitchFamily="34" charset="0"/>
                <a:ea typeface="Verdana" pitchFamily="34" charset="0"/>
                <a:cs typeface="Verdana" pitchFamily="34" charset="0"/>
              </a:rPr>
              <a:t>r </a:t>
            </a:r>
          </a:p>
          <a:p>
            <a:pPr fontAlgn="auto">
              <a:lnSpc>
                <a:spcPct val="150000"/>
              </a:lnSpc>
              <a:spcBef>
                <a:spcPts val="0"/>
              </a:spcBef>
              <a:spcAft>
                <a:spcPts val="0"/>
              </a:spcAft>
              <a:defRPr/>
            </a:pPr>
            <a:r>
              <a:rPr lang="es-ES" sz="2000" dirty="0" smtClean="0">
                <a:latin typeface="Verdana" pitchFamily="34" charset="0"/>
                <a:ea typeface="Verdana" pitchFamily="34" charset="0"/>
                <a:cs typeface="Verdana" pitchFamily="34" charset="0"/>
              </a:rPr>
              <a:t>t</a:t>
            </a:r>
            <a:r>
              <a:rPr lang="es-ES" sz="1600" dirty="0" smtClean="0">
                <a:latin typeface="Verdana" pitchFamily="34" charset="0"/>
                <a:ea typeface="Verdana" pitchFamily="34" charset="0"/>
                <a:cs typeface="Verdana" pitchFamily="34" charset="0"/>
              </a:rPr>
              <a:t> =  46 kg  x  0,5 mt</a:t>
            </a:r>
            <a:r>
              <a:rPr lang="es-ES" sz="2000" dirty="0" smtClean="0">
                <a:latin typeface="Verdana" pitchFamily="34" charset="0"/>
                <a:ea typeface="Verdana" pitchFamily="34" charset="0"/>
                <a:cs typeface="Verdana" pitchFamily="34" charset="0"/>
              </a:rPr>
              <a:t>  </a:t>
            </a:r>
            <a:r>
              <a:rPr lang="es-ES" sz="1600" dirty="0" smtClean="0">
                <a:latin typeface="Verdana" pitchFamily="34" charset="0"/>
                <a:ea typeface="Verdana" pitchFamily="34" charset="0"/>
                <a:cs typeface="Verdana" pitchFamily="34" charset="0"/>
              </a:rPr>
              <a:t>=  23   kg x mt</a:t>
            </a:r>
          </a:p>
          <a:p>
            <a:pPr fontAlgn="auto">
              <a:lnSpc>
                <a:spcPct val="150000"/>
              </a:lnSpc>
              <a:spcBef>
                <a:spcPts val="0"/>
              </a:spcBef>
              <a:spcAft>
                <a:spcPts val="0"/>
              </a:spcAft>
              <a:defRPr/>
            </a:pPr>
            <a:r>
              <a:rPr lang="es-ES" sz="1600" b="1" dirty="0" smtClean="0">
                <a:latin typeface="Verdana" pitchFamily="34" charset="0"/>
                <a:ea typeface="Verdana" pitchFamily="34" charset="0"/>
                <a:cs typeface="Verdana" pitchFamily="34" charset="0"/>
              </a:rPr>
              <a:t> </a:t>
            </a:r>
            <a:r>
              <a:rPr lang="es-ES" sz="1600" dirty="0">
                <a:latin typeface="Verdana" pitchFamily="34" charset="0"/>
                <a:ea typeface="Verdana" pitchFamily="34" charset="0"/>
                <a:cs typeface="Verdana" pitchFamily="34" charset="0"/>
              </a:rPr>
              <a:t>Se </a:t>
            </a:r>
            <a:r>
              <a:rPr lang="es-ES" sz="1600" dirty="0" smtClean="0">
                <a:latin typeface="Verdana" pitchFamily="34" charset="0"/>
                <a:ea typeface="Verdana" pitchFamily="34" charset="0"/>
                <a:cs typeface="Verdana" pitchFamily="34" charset="0"/>
              </a:rPr>
              <a:t>anota la respuesta:</a:t>
            </a:r>
            <a:endParaRPr lang="es-ES" sz="1600" dirty="0">
              <a:latin typeface="Verdana" pitchFamily="34" charset="0"/>
              <a:ea typeface="Verdana" pitchFamily="34" charset="0"/>
              <a:cs typeface="Verdana" pitchFamily="34" charset="0"/>
            </a:endParaRPr>
          </a:p>
        </p:txBody>
      </p:sp>
      <p:sp>
        <p:nvSpPr>
          <p:cNvPr id="11" name="10 CuadroTexto"/>
          <p:cNvSpPr txBox="1"/>
          <p:nvPr/>
        </p:nvSpPr>
        <p:spPr>
          <a:xfrm>
            <a:off x="899592" y="1196752"/>
            <a:ext cx="7992888" cy="411908"/>
          </a:xfrm>
          <a:prstGeom prst="rect">
            <a:avLst/>
          </a:prstGeom>
          <a:noFill/>
        </p:spPr>
        <p:txBody>
          <a:bodyPr wrap="square">
            <a:spAutoFit/>
          </a:bodyPr>
          <a:lstStyle/>
          <a:p>
            <a:pPr fontAlgn="auto">
              <a:lnSpc>
                <a:spcPct val="150000"/>
              </a:lnSpc>
              <a:spcBef>
                <a:spcPts val="0"/>
              </a:spcBef>
              <a:spcAft>
                <a:spcPts val="0"/>
              </a:spcAft>
              <a:defRPr/>
            </a:pPr>
            <a:r>
              <a:rPr lang="es-ES" sz="1600" b="1" dirty="0" smtClean="0">
                <a:latin typeface="Verdana" pitchFamily="34" charset="0"/>
                <a:ea typeface="Verdana" pitchFamily="34" charset="0"/>
                <a:cs typeface="Verdana" pitchFamily="34" charset="0"/>
              </a:rPr>
              <a:t>Ejercicio2.  </a:t>
            </a:r>
            <a:endParaRPr lang="es-ES" sz="1600" b="1" dirty="0" smtClean="0">
              <a:latin typeface="Verdana" pitchFamily="34" charset="0"/>
              <a:ea typeface="Verdana" pitchFamily="34" charset="0"/>
              <a:cs typeface="Verdana" pitchFamily="34" charset="0"/>
            </a:endParaRPr>
          </a:p>
        </p:txBody>
      </p:sp>
      <p:sp>
        <p:nvSpPr>
          <p:cNvPr id="12" name="11 Rectángulo"/>
          <p:cNvSpPr/>
          <p:nvPr/>
        </p:nvSpPr>
        <p:spPr>
          <a:xfrm>
            <a:off x="2043213" y="5610726"/>
            <a:ext cx="5553123" cy="338554"/>
          </a:xfrm>
          <a:prstGeom prst="rect">
            <a:avLst/>
          </a:prstGeom>
        </p:spPr>
        <p:txBody>
          <a:bodyPr wrap="none">
            <a:spAutoFit/>
          </a:bodyPr>
          <a:lstStyle/>
          <a:p>
            <a:r>
              <a:rPr lang="es-CL" sz="1600" b="1" dirty="0" smtClean="0">
                <a:latin typeface="Verdana" pitchFamily="34" charset="0"/>
              </a:rPr>
              <a:t>El torque resultante es de 23 kilógramo </a:t>
            </a:r>
            <a:r>
              <a:rPr lang="es-CL" sz="1600" b="1" dirty="0" smtClean="0">
                <a:latin typeface="Verdana" pitchFamily="34" charset="0"/>
              </a:rPr>
              <a:t>metro.</a:t>
            </a:r>
            <a:endParaRPr lang="es-CL" sz="1600" b="1" dirty="0"/>
          </a:p>
        </p:txBody>
      </p:sp>
    </p:spTree>
    <p:extLst>
      <p:ext uri="{BB962C8B-B14F-4D97-AF65-F5344CB8AC3E}">
        <p14:creationId xmlns:p14="http://schemas.microsoft.com/office/powerpoint/2010/main" val="2694051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15 Imagen"/>
          <p:cNvPicPr>
            <a:picLocks noChangeAspect="1" noChangeArrowheads="1"/>
          </p:cNvPicPr>
          <p:nvPr/>
        </p:nvPicPr>
        <p:blipFill>
          <a:blip r:embed="rId2" cstate="print"/>
          <a:srcRect l="14273" t="56054" r="49692" b="24399"/>
          <a:stretch>
            <a:fillRect/>
          </a:stretch>
        </p:blipFill>
        <p:spPr bwMode="auto">
          <a:xfrm rot="17568758">
            <a:off x="5923544" y="3226572"/>
            <a:ext cx="2975934" cy="1492837"/>
          </a:xfrm>
          <a:prstGeom prst="rect">
            <a:avLst/>
          </a:prstGeom>
          <a:noFill/>
          <a:ln w="9525">
            <a:noFill/>
            <a:miter lim="800000"/>
            <a:headEnd/>
            <a:tailEnd/>
          </a:ln>
        </p:spPr>
      </p:pic>
      <p:sp>
        <p:nvSpPr>
          <p:cNvPr id="7" name="6 Marcador de número de diapositiva"/>
          <p:cNvSpPr>
            <a:spLocks noGrp="1"/>
          </p:cNvSpPr>
          <p:nvPr>
            <p:ph type="sldNum" sz="quarter" idx="12"/>
          </p:nvPr>
        </p:nvSpPr>
        <p:spPr/>
        <p:txBody>
          <a:bodyPr/>
          <a:lstStyle/>
          <a:p>
            <a:pPr>
              <a:defRPr/>
            </a:pPr>
            <a:fld id="{E4777946-190F-4AAA-AFBA-8EEBCA772354}" type="slidenum">
              <a:rPr lang="es-CL" smtClean="0"/>
              <a:pPr>
                <a:defRPr/>
              </a:pPr>
              <a:t>17</a:t>
            </a:fld>
            <a:endParaRPr lang="es-CL" dirty="0"/>
          </a:p>
        </p:txBody>
      </p:sp>
      <p:sp>
        <p:nvSpPr>
          <p:cNvPr id="5" name="1 Elipse"/>
          <p:cNvSpPr>
            <a:spLocks noChangeArrowheads="1"/>
          </p:cNvSpPr>
          <p:nvPr/>
        </p:nvSpPr>
        <p:spPr bwMode="auto">
          <a:xfrm>
            <a:off x="7812360" y="260648"/>
            <a:ext cx="684212" cy="719137"/>
          </a:xfrm>
          <a:prstGeom prst="ellipse">
            <a:avLst/>
          </a:prstGeom>
          <a:solidFill>
            <a:srgbClr val="E36C0A"/>
          </a:solidFill>
          <a:ln w="76200">
            <a:solidFill>
              <a:srgbClr val="974706"/>
            </a:solidFill>
            <a:round/>
            <a:headEnd/>
            <a:tailEnd/>
          </a:ln>
        </p:spPr>
        <p:txBody>
          <a:bodyPr anchor="ctr"/>
          <a:lstStyle>
            <a:defPPr>
              <a:defRPr lang="es-C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1" hangingPunct="1">
              <a:spcAft>
                <a:spcPts val="1000"/>
              </a:spcAft>
            </a:pPr>
            <a:r>
              <a:rPr lang="es-CL" altLang="es-CL" sz="2900" dirty="0">
                <a:solidFill>
                  <a:srgbClr val="FFFFFF"/>
                </a:solidFill>
                <a:latin typeface="Calibri" pitchFamily="34" charset="0"/>
              </a:rPr>
              <a:t>?</a:t>
            </a:r>
            <a:endParaRPr lang="es-CL" altLang="es-CL" dirty="0"/>
          </a:p>
        </p:txBody>
      </p:sp>
      <p:sp>
        <p:nvSpPr>
          <p:cNvPr id="6" name="5 CuadroTexto"/>
          <p:cNvSpPr txBox="1"/>
          <p:nvPr/>
        </p:nvSpPr>
        <p:spPr>
          <a:xfrm>
            <a:off x="899592" y="1340768"/>
            <a:ext cx="7992888" cy="784574"/>
          </a:xfrm>
          <a:prstGeom prst="rect">
            <a:avLst/>
          </a:prstGeom>
          <a:noFill/>
        </p:spPr>
        <p:txBody>
          <a:bodyPr wrap="square">
            <a:spAutoFit/>
          </a:bodyPr>
          <a:lstStyle/>
          <a:p>
            <a:pPr fontAlgn="auto">
              <a:lnSpc>
                <a:spcPct val="150000"/>
              </a:lnSpc>
              <a:spcBef>
                <a:spcPts val="0"/>
              </a:spcBef>
              <a:spcAft>
                <a:spcPts val="0"/>
              </a:spcAft>
              <a:defRPr/>
            </a:pPr>
            <a:r>
              <a:rPr lang="es-ES" sz="1600" b="1" dirty="0" smtClean="0">
                <a:latin typeface="Verdana" pitchFamily="34" charset="0"/>
                <a:ea typeface="Verdana" pitchFamily="34" charset="0"/>
                <a:cs typeface="Verdana" pitchFamily="34" charset="0"/>
              </a:rPr>
              <a:t>¿Cuál será  el torque resultante , si a una llave de 0,7 mt se le aplica una fuerza 150  </a:t>
            </a:r>
            <a:r>
              <a:rPr lang="es-ES" sz="1600" b="1" dirty="0" err="1" smtClean="0">
                <a:latin typeface="Verdana" pitchFamily="34" charset="0"/>
                <a:ea typeface="Verdana" pitchFamily="34" charset="0"/>
                <a:cs typeface="Verdana" pitchFamily="34" charset="0"/>
              </a:rPr>
              <a:t>Newtons</a:t>
            </a:r>
            <a:r>
              <a:rPr lang="es-ES" sz="1600" dirty="0" smtClean="0">
                <a:latin typeface="Arial" pitchFamily="34" charset="0"/>
                <a:ea typeface="Times New Roman"/>
                <a:cs typeface="Arial" pitchFamily="34" charset="0"/>
              </a:rPr>
              <a:t> </a:t>
            </a:r>
            <a:r>
              <a:rPr lang="es-ES" sz="1600" b="1" dirty="0" smtClean="0">
                <a:latin typeface="Verdana" pitchFamily="34" charset="0"/>
                <a:ea typeface="Verdana" pitchFamily="34" charset="0"/>
                <a:cs typeface="Verdana" pitchFamily="34" charset="0"/>
              </a:rPr>
              <a:t>? </a:t>
            </a:r>
            <a:endParaRPr lang="es-ES" sz="1600" b="1" dirty="0">
              <a:latin typeface="Verdana" pitchFamily="34" charset="0"/>
              <a:ea typeface="Verdana" pitchFamily="34" charset="0"/>
              <a:cs typeface="Verdana" pitchFamily="34" charset="0"/>
            </a:endParaRPr>
          </a:p>
        </p:txBody>
      </p:sp>
      <p:sp>
        <p:nvSpPr>
          <p:cNvPr id="10" name="9 CuadroTexto"/>
          <p:cNvSpPr txBox="1"/>
          <p:nvPr/>
        </p:nvSpPr>
        <p:spPr>
          <a:xfrm>
            <a:off x="971600" y="2204864"/>
            <a:ext cx="7992888" cy="4370427"/>
          </a:xfrm>
          <a:prstGeom prst="rect">
            <a:avLst/>
          </a:prstGeom>
          <a:noFill/>
        </p:spPr>
        <p:txBody>
          <a:bodyPr wrap="square">
            <a:spAutoFit/>
          </a:bodyPr>
          <a:lstStyle/>
          <a:p>
            <a:pPr fontAlgn="auto">
              <a:lnSpc>
                <a:spcPct val="150000"/>
              </a:lnSpc>
              <a:spcBef>
                <a:spcPts val="0"/>
              </a:spcBef>
              <a:spcAft>
                <a:spcPts val="0"/>
              </a:spcAft>
              <a:defRPr/>
            </a:pPr>
            <a:r>
              <a:rPr lang="es-ES" sz="1600" b="1" dirty="0" smtClean="0">
                <a:latin typeface="Verdana" pitchFamily="34" charset="0"/>
                <a:ea typeface="Verdana" pitchFamily="34" charset="0"/>
                <a:cs typeface="Verdana" pitchFamily="34" charset="0"/>
              </a:rPr>
              <a:t>R</a:t>
            </a:r>
            <a:r>
              <a:rPr lang="es-ES" sz="1600" dirty="0">
                <a:latin typeface="Verdana" pitchFamily="34" charset="0"/>
                <a:ea typeface="Verdana" pitchFamily="34" charset="0"/>
                <a:cs typeface="Verdana" pitchFamily="34" charset="0"/>
              </a:rPr>
              <a:t>:</a:t>
            </a:r>
            <a:r>
              <a:rPr lang="es-ES" sz="1600" dirty="0" smtClean="0">
                <a:latin typeface="Verdana" pitchFamily="34" charset="0"/>
                <a:ea typeface="Verdana" pitchFamily="34" charset="0"/>
                <a:cs typeface="Verdana" pitchFamily="34" charset="0"/>
              </a:rPr>
              <a:t> </a:t>
            </a:r>
            <a:r>
              <a:rPr lang="es-ES" sz="1600" dirty="0" smtClean="0">
                <a:latin typeface="Verdana" pitchFamily="34" charset="0"/>
                <a:ea typeface="Verdana" pitchFamily="34" charset="0"/>
                <a:cs typeface="Verdana" pitchFamily="34" charset="0"/>
              </a:rPr>
              <a:t>Primero se ordenan los datos.</a:t>
            </a:r>
          </a:p>
          <a:p>
            <a:pPr fontAlgn="auto">
              <a:spcBef>
                <a:spcPts val="0"/>
              </a:spcBef>
              <a:spcAft>
                <a:spcPts val="0"/>
              </a:spcAft>
              <a:defRPr/>
            </a:pPr>
            <a:r>
              <a:rPr lang="es-ES" sz="1600" dirty="0" smtClean="0">
                <a:latin typeface="Verdana" pitchFamily="34" charset="0"/>
                <a:ea typeface="Verdana" pitchFamily="34" charset="0"/>
                <a:cs typeface="Verdana" pitchFamily="34" charset="0"/>
              </a:rPr>
              <a:t>	</a:t>
            </a:r>
            <a:r>
              <a:rPr lang="es-ES" sz="2000" dirty="0" smtClean="0">
                <a:latin typeface="Verdana" pitchFamily="34" charset="0"/>
                <a:ea typeface="Verdana" pitchFamily="34" charset="0"/>
                <a:cs typeface="Verdana" pitchFamily="34" charset="0"/>
              </a:rPr>
              <a:t>t</a:t>
            </a:r>
            <a:r>
              <a:rPr lang="es-ES" sz="1600" dirty="0" smtClean="0">
                <a:latin typeface="Verdana" pitchFamily="34" charset="0"/>
                <a:ea typeface="Verdana" pitchFamily="34" charset="0"/>
                <a:cs typeface="Verdana" pitchFamily="34" charset="0"/>
              </a:rPr>
              <a:t>=  ?</a:t>
            </a:r>
          </a:p>
          <a:p>
            <a:pPr fontAlgn="auto">
              <a:spcBef>
                <a:spcPts val="0"/>
              </a:spcBef>
              <a:spcAft>
                <a:spcPts val="0"/>
              </a:spcAft>
              <a:defRPr/>
            </a:pPr>
            <a:r>
              <a:rPr lang="es-ES" sz="1600" dirty="0" smtClean="0">
                <a:latin typeface="Verdana" pitchFamily="34" charset="0"/>
                <a:ea typeface="Verdana" pitchFamily="34" charset="0"/>
                <a:cs typeface="Verdana" pitchFamily="34" charset="0"/>
              </a:rPr>
              <a:t>	</a:t>
            </a:r>
            <a:r>
              <a:rPr lang="es-ES" sz="2000" dirty="0" smtClean="0">
                <a:latin typeface="Verdana" pitchFamily="34" charset="0"/>
                <a:ea typeface="Verdana" pitchFamily="34" charset="0"/>
                <a:cs typeface="Verdana" pitchFamily="34" charset="0"/>
              </a:rPr>
              <a:t>r</a:t>
            </a:r>
            <a:r>
              <a:rPr lang="es-ES" sz="1600" dirty="0" smtClean="0">
                <a:latin typeface="Verdana" pitchFamily="34" charset="0"/>
                <a:ea typeface="Verdana" pitchFamily="34" charset="0"/>
                <a:cs typeface="Verdana" pitchFamily="34" charset="0"/>
              </a:rPr>
              <a:t> = 0,7 mt. </a:t>
            </a:r>
          </a:p>
          <a:p>
            <a:pPr fontAlgn="auto">
              <a:spcBef>
                <a:spcPts val="0"/>
              </a:spcBef>
              <a:spcAft>
                <a:spcPts val="0"/>
              </a:spcAft>
              <a:defRPr/>
            </a:pPr>
            <a:r>
              <a:rPr lang="es-ES" sz="1600" dirty="0" smtClean="0">
                <a:latin typeface="Verdana" pitchFamily="34" charset="0"/>
                <a:ea typeface="Verdana" pitchFamily="34" charset="0"/>
                <a:cs typeface="Verdana" pitchFamily="34" charset="0"/>
              </a:rPr>
              <a:t>	F = 150 N. </a:t>
            </a:r>
          </a:p>
          <a:p>
            <a:pPr fontAlgn="auto">
              <a:lnSpc>
                <a:spcPct val="150000"/>
              </a:lnSpc>
              <a:spcBef>
                <a:spcPts val="0"/>
              </a:spcBef>
              <a:spcAft>
                <a:spcPts val="0"/>
              </a:spcAft>
              <a:defRPr/>
            </a:pPr>
            <a:r>
              <a:rPr lang="es-ES" sz="1600" dirty="0" smtClean="0">
                <a:latin typeface="Verdana" pitchFamily="34" charset="0"/>
                <a:ea typeface="Verdana" pitchFamily="34" charset="0"/>
                <a:cs typeface="Verdana" pitchFamily="34" charset="0"/>
              </a:rPr>
              <a:t>Luego </a:t>
            </a:r>
            <a:r>
              <a:rPr lang="es-ES" sz="1600" dirty="0">
                <a:latin typeface="Verdana" pitchFamily="34" charset="0"/>
                <a:ea typeface="Verdana" pitchFamily="34" charset="0"/>
                <a:cs typeface="Verdana" pitchFamily="34" charset="0"/>
              </a:rPr>
              <a:t>se reemplazan los datos en </a:t>
            </a:r>
          </a:p>
          <a:p>
            <a:pPr fontAlgn="auto">
              <a:lnSpc>
                <a:spcPct val="150000"/>
              </a:lnSpc>
              <a:spcBef>
                <a:spcPts val="0"/>
              </a:spcBef>
              <a:spcAft>
                <a:spcPts val="0"/>
              </a:spcAft>
              <a:defRPr/>
            </a:pPr>
            <a:r>
              <a:rPr lang="es-ES" sz="1600" dirty="0">
                <a:latin typeface="Verdana" pitchFamily="34" charset="0"/>
                <a:ea typeface="Verdana" pitchFamily="34" charset="0"/>
                <a:cs typeface="Verdana" pitchFamily="34" charset="0"/>
              </a:rPr>
              <a:t>la fórmula y se calcula:</a:t>
            </a:r>
          </a:p>
          <a:p>
            <a:pPr fontAlgn="auto">
              <a:lnSpc>
                <a:spcPct val="150000"/>
              </a:lnSpc>
              <a:spcBef>
                <a:spcPts val="0"/>
              </a:spcBef>
              <a:spcAft>
                <a:spcPts val="0"/>
              </a:spcAft>
              <a:defRPr/>
            </a:pPr>
            <a:r>
              <a:rPr lang="es-ES" sz="1600" dirty="0" smtClean="0">
                <a:latin typeface="Verdana" pitchFamily="34" charset="0"/>
                <a:ea typeface="Verdana" pitchFamily="34" charset="0"/>
                <a:cs typeface="Verdana" pitchFamily="34" charset="0"/>
              </a:rPr>
              <a:t>	t =  F x r </a:t>
            </a:r>
            <a:r>
              <a:rPr lang="es-ES" sz="1600" dirty="0">
                <a:latin typeface="Verdana" pitchFamily="34" charset="0"/>
                <a:ea typeface="Verdana" pitchFamily="34" charset="0"/>
                <a:cs typeface="Verdana" pitchFamily="34" charset="0"/>
              </a:rPr>
              <a:t>=  150 N  x  0,7 </a:t>
            </a:r>
            <a:r>
              <a:rPr lang="es-ES" sz="1600" dirty="0" err="1">
                <a:latin typeface="Verdana" pitchFamily="34" charset="0"/>
                <a:ea typeface="Verdana" pitchFamily="34" charset="0"/>
                <a:cs typeface="Verdana" pitchFamily="34" charset="0"/>
              </a:rPr>
              <a:t>mt</a:t>
            </a:r>
            <a:r>
              <a:rPr lang="es-ES" sz="1600" dirty="0">
                <a:latin typeface="Verdana" pitchFamily="34" charset="0"/>
                <a:ea typeface="Verdana" pitchFamily="34" charset="0"/>
                <a:cs typeface="Verdana" pitchFamily="34" charset="0"/>
              </a:rPr>
              <a:t>  =  105   N </a:t>
            </a:r>
            <a:r>
              <a:rPr lang="es-ES" sz="1600" dirty="0" err="1">
                <a:latin typeface="Verdana" pitchFamily="34" charset="0"/>
                <a:ea typeface="Verdana" pitchFamily="34" charset="0"/>
                <a:cs typeface="Verdana" pitchFamily="34" charset="0"/>
              </a:rPr>
              <a:t>mt</a:t>
            </a:r>
            <a:endParaRPr lang="es-ES" sz="1600" dirty="0">
              <a:latin typeface="Verdana" pitchFamily="34" charset="0"/>
              <a:ea typeface="Verdana" pitchFamily="34" charset="0"/>
              <a:cs typeface="Verdana" pitchFamily="34" charset="0"/>
            </a:endParaRPr>
          </a:p>
          <a:p>
            <a:pPr fontAlgn="auto">
              <a:lnSpc>
                <a:spcPct val="150000"/>
              </a:lnSpc>
              <a:spcBef>
                <a:spcPts val="0"/>
              </a:spcBef>
              <a:spcAft>
                <a:spcPts val="0"/>
              </a:spcAft>
              <a:defRPr/>
            </a:pPr>
            <a:endParaRPr lang="es-ES" sz="2000" dirty="0" smtClean="0">
              <a:latin typeface="Verdana" pitchFamily="34" charset="0"/>
              <a:ea typeface="Verdana" pitchFamily="34" charset="0"/>
              <a:cs typeface="Verdana" pitchFamily="34" charset="0"/>
            </a:endParaRPr>
          </a:p>
          <a:p>
            <a:pPr fontAlgn="auto">
              <a:lnSpc>
                <a:spcPct val="150000"/>
              </a:lnSpc>
              <a:spcBef>
                <a:spcPts val="0"/>
              </a:spcBef>
              <a:spcAft>
                <a:spcPts val="0"/>
              </a:spcAft>
              <a:defRPr/>
            </a:pPr>
            <a:endParaRPr lang="es-ES" sz="1600" dirty="0" smtClean="0">
              <a:latin typeface="Verdana" pitchFamily="34" charset="0"/>
              <a:ea typeface="Verdana" pitchFamily="34" charset="0"/>
              <a:cs typeface="Verdana" pitchFamily="34" charset="0"/>
            </a:endParaRPr>
          </a:p>
          <a:p>
            <a:pPr fontAlgn="auto">
              <a:lnSpc>
                <a:spcPct val="150000"/>
              </a:lnSpc>
              <a:spcBef>
                <a:spcPts val="0"/>
              </a:spcBef>
              <a:spcAft>
                <a:spcPts val="0"/>
              </a:spcAft>
              <a:defRPr/>
            </a:pPr>
            <a:r>
              <a:rPr lang="es-ES" sz="1600" dirty="0" smtClean="0">
                <a:latin typeface="Verdana" pitchFamily="34" charset="0"/>
                <a:ea typeface="Verdana" pitchFamily="34" charset="0"/>
                <a:cs typeface="Verdana" pitchFamily="34" charset="0"/>
              </a:rPr>
              <a:t>Se </a:t>
            </a:r>
            <a:r>
              <a:rPr lang="es-ES" sz="1600" dirty="0">
                <a:latin typeface="Verdana" pitchFamily="34" charset="0"/>
                <a:ea typeface="Verdana" pitchFamily="34" charset="0"/>
                <a:cs typeface="Verdana" pitchFamily="34" charset="0"/>
              </a:rPr>
              <a:t>anota la respuesta:</a:t>
            </a:r>
          </a:p>
          <a:p>
            <a:pPr fontAlgn="auto">
              <a:lnSpc>
                <a:spcPct val="150000"/>
              </a:lnSpc>
              <a:spcBef>
                <a:spcPts val="0"/>
              </a:spcBef>
              <a:spcAft>
                <a:spcPts val="0"/>
              </a:spcAft>
              <a:defRPr/>
            </a:pPr>
            <a:r>
              <a:rPr lang="es-ES" sz="1600" b="1" dirty="0" smtClean="0">
                <a:latin typeface="Verdana" pitchFamily="34" charset="0"/>
                <a:ea typeface="Verdana" pitchFamily="34" charset="0"/>
                <a:cs typeface="Verdana" pitchFamily="34" charset="0"/>
              </a:rPr>
              <a:t>El torque resultante es de 105 </a:t>
            </a:r>
            <a:r>
              <a:rPr lang="es-ES" sz="1600" b="1" dirty="0" err="1" smtClean="0">
                <a:latin typeface="Verdana" pitchFamily="34" charset="0"/>
                <a:ea typeface="Verdana" pitchFamily="34" charset="0"/>
                <a:cs typeface="Verdana" pitchFamily="34" charset="0"/>
              </a:rPr>
              <a:t>Newtons</a:t>
            </a:r>
            <a:r>
              <a:rPr lang="es-ES" sz="1600" b="1" dirty="0" smtClean="0">
                <a:latin typeface="Verdana" pitchFamily="34" charset="0"/>
                <a:ea typeface="Verdana" pitchFamily="34" charset="0"/>
                <a:cs typeface="Verdana" pitchFamily="34" charset="0"/>
              </a:rPr>
              <a:t> </a:t>
            </a:r>
            <a:r>
              <a:rPr lang="es-ES" sz="1600" b="1" dirty="0" smtClean="0">
                <a:latin typeface="Verdana" pitchFamily="34" charset="0"/>
                <a:ea typeface="Verdana" pitchFamily="34" charset="0"/>
                <a:cs typeface="Verdana" pitchFamily="34" charset="0"/>
              </a:rPr>
              <a:t>metro.  </a:t>
            </a:r>
          </a:p>
          <a:p>
            <a:pPr fontAlgn="auto">
              <a:lnSpc>
                <a:spcPct val="150000"/>
              </a:lnSpc>
              <a:spcBef>
                <a:spcPts val="0"/>
              </a:spcBef>
              <a:spcAft>
                <a:spcPts val="0"/>
              </a:spcAft>
              <a:defRPr/>
            </a:pPr>
            <a:r>
              <a:rPr lang="es-ES" sz="1600" b="1" dirty="0" smtClean="0">
                <a:latin typeface="Verdana" pitchFamily="34" charset="0"/>
                <a:ea typeface="Verdana" pitchFamily="34" charset="0"/>
                <a:cs typeface="Verdana" pitchFamily="34" charset="0"/>
              </a:rPr>
              <a:t> </a:t>
            </a:r>
            <a:endParaRPr lang="es-ES" sz="1600" b="1" dirty="0">
              <a:latin typeface="Verdana" pitchFamily="34" charset="0"/>
              <a:ea typeface="Verdana" pitchFamily="34" charset="0"/>
              <a:cs typeface="Verdana" pitchFamily="34" charset="0"/>
            </a:endParaRPr>
          </a:p>
        </p:txBody>
      </p:sp>
      <p:sp>
        <p:nvSpPr>
          <p:cNvPr id="11" name="10 Rectángulo"/>
          <p:cNvSpPr/>
          <p:nvPr/>
        </p:nvSpPr>
        <p:spPr>
          <a:xfrm rot="1368137">
            <a:off x="7527946" y="3309511"/>
            <a:ext cx="576064" cy="16561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2694051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w="9525">
            <a:noFill/>
            <a:miter lim="800000"/>
            <a:headEnd/>
            <a:tailEnd/>
          </a:ln>
        </p:spPr>
        <p:txBody>
          <a:bodyPr/>
          <a:lstStyle/>
          <a:p>
            <a:endParaRPr lang="es-ES" altLang="es-CL">
              <a:latin typeface="Calibri" pitchFamily="34" charset="0"/>
            </a:endParaRPr>
          </a:p>
        </p:txBody>
      </p:sp>
      <p:sp>
        <p:nvSpPr>
          <p:cNvPr id="15363"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w="9525">
            <a:noFill/>
            <a:miter lim="800000"/>
            <a:headEnd/>
            <a:tailEnd/>
          </a:ln>
        </p:spPr>
        <p:txBody>
          <a:bodyPr/>
          <a:lstStyle/>
          <a:p>
            <a:endParaRPr lang="es-ES" altLang="es-CL">
              <a:latin typeface="Calibri" pitchFamily="34" charset="0"/>
            </a:endParaRPr>
          </a:p>
        </p:txBody>
      </p:sp>
      <p:sp>
        <p:nvSpPr>
          <p:cNvPr id="15" name="14 CuadroTexto"/>
          <p:cNvSpPr txBox="1"/>
          <p:nvPr/>
        </p:nvSpPr>
        <p:spPr>
          <a:xfrm>
            <a:off x="1187450" y="1700808"/>
            <a:ext cx="7385050" cy="584775"/>
          </a:xfrm>
          <a:prstGeom prst="rect">
            <a:avLst/>
          </a:prstGeom>
          <a:noFill/>
        </p:spPr>
        <p:txBody>
          <a:bodyPr wrap="square">
            <a:spAutoFit/>
          </a:bodyPr>
          <a:lstStyle/>
          <a:p>
            <a:pPr fontAlgn="auto">
              <a:spcBef>
                <a:spcPts val="0"/>
              </a:spcBef>
              <a:spcAft>
                <a:spcPts val="0"/>
              </a:spcAft>
              <a:defRPr/>
            </a:pPr>
            <a:endParaRPr lang="es-ES" sz="1600" b="1" dirty="0">
              <a:solidFill>
                <a:schemeClr val="tx1">
                  <a:lumMod val="75000"/>
                  <a:lumOff val="25000"/>
                </a:schemeClr>
              </a:solidFill>
              <a:latin typeface="Verdana" pitchFamily="34" charset="0"/>
              <a:ea typeface="Verdana" pitchFamily="34" charset="0"/>
              <a:cs typeface="Verdana" pitchFamily="34" charset="0"/>
            </a:endParaRPr>
          </a:p>
          <a:p>
            <a:pPr fontAlgn="auto">
              <a:spcBef>
                <a:spcPts val="0"/>
              </a:spcBef>
              <a:spcAft>
                <a:spcPts val="0"/>
              </a:spcAft>
              <a:defRPr/>
            </a:pPr>
            <a:endParaRPr lang="es-ES" sz="1600" b="1" dirty="0">
              <a:solidFill>
                <a:schemeClr val="tx1">
                  <a:lumMod val="65000"/>
                  <a:lumOff val="35000"/>
                </a:schemeClr>
              </a:solidFill>
              <a:latin typeface="Verdana" pitchFamily="34" charset="0"/>
              <a:ea typeface="Verdana" pitchFamily="34" charset="0"/>
              <a:cs typeface="Verdana" pitchFamily="34" charset="0"/>
            </a:endParaRPr>
          </a:p>
        </p:txBody>
      </p:sp>
      <p:sp>
        <p:nvSpPr>
          <p:cNvPr id="14" name="13 Marcador de número de diapositiva"/>
          <p:cNvSpPr>
            <a:spLocks noGrp="1"/>
          </p:cNvSpPr>
          <p:nvPr>
            <p:ph type="sldNum" sz="quarter" idx="12"/>
          </p:nvPr>
        </p:nvSpPr>
        <p:spPr/>
        <p:txBody>
          <a:bodyPr/>
          <a:lstStyle/>
          <a:p>
            <a:pPr>
              <a:defRPr/>
            </a:pPr>
            <a:fld id="{A197ABD3-86D6-413B-8887-61F8401D5CB7}" type="slidenum">
              <a:rPr lang="es-CL"/>
              <a:pPr>
                <a:defRPr/>
              </a:pPr>
              <a:t>18</a:t>
            </a:fld>
            <a:endParaRPr lang="es-CL"/>
          </a:p>
        </p:txBody>
      </p:sp>
      <p:sp>
        <p:nvSpPr>
          <p:cNvPr id="15366" name="3 Título"/>
          <p:cNvSpPr txBox="1">
            <a:spLocks/>
          </p:cNvSpPr>
          <p:nvPr/>
        </p:nvSpPr>
        <p:spPr bwMode="auto">
          <a:xfrm>
            <a:off x="918369" y="1636949"/>
            <a:ext cx="7739062" cy="3097212"/>
          </a:xfrm>
          <a:prstGeom prst="rect">
            <a:avLst/>
          </a:prstGeom>
          <a:noFill/>
          <a:ln w="9525">
            <a:noFill/>
            <a:miter lim="800000"/>
            <a:headEnd/>
            <a:tailEnd/>
          </a:ln>
        </p:spPr>
        <p:txBody>
          <a:bodyPr/>
          <a:lstStyle/>
          <a:p>
            <a:pPr algn="ctr" eaLnBrk="0" hangingPunct="0"/>
            <a:r>
              <a:rPr lang="es-MX" sz="2400">
                <a:latin typeface="Verdana" pitchFamily="34" charset="0"/>
              </a:rPr>
              <a:t> </a:t>
            </a:r>
            <a:r>
              <a:rPr lang="es-MX" sz="3600">
                <a:latin typeface="Verdana" pitchFamily="34" charset="0"/>
              </a:rPr>
              <a:t/>
            </a:r>
            <a:br>
              <a:rPr lang="es-MX" sz="3600">
                <a:latin typeface="Verdana" pitchFamily="34" charset="0"/>
              </a:rPr>
            </a:br>
            <a:endParaRPr lang="es-CL" sz="3600">
              <a:latin typeface="Verdana" pitchFamily="34" charset="0"/>
            </a:endParaRPr>
          </a:p>
        </p:txBody>
      </p:sp>
      <p:sp>
        <p:nvSpPr>
          <p:cNvPr id="15367" name="7 Rectángulo"/>
          <p:cNvSpPr>
            <a:spLocks noChangeArrowheads="1"/>
          </p:cNvSpPr>
          <p:nvPr/>
        </p:nvSpPr>
        <p:spPr bwMode="auto">
          <a:xfrm>
            <a:off x="1258888" y="1412875"/>
            <a:ext cx="7058025" cy="1384300"/>
          </a:xfrm>
          <a:prstGeom prst="rect">
            <a:avLst/>
          </a:prstGeom>
          <a:noFill/>
          <a:ln w="9525">
            <a:noFill/>
            <a:miter lim="800000"/>
            <a:headEnd/>
            <a:tailEnd/>
          </a:ln>
        </p:spPr>
        <p:txBody>
          <a:bodyPr>
            <a:spAutoFit/>
          </a:bodyPr>
          <a:lstStyle/>
          <a:p>
            <a:endParaRPr lang="es-MX" sz="2800">
              <a:latin typeface="Verdana" pitchFamily="34" charset="0"/>
            </a:endParaRPr>
          </a:p>
          <a:p>
            <a:endParaRPr lang="es-MX" sz="2800">
              <a:latin typeface="Verdana" pitchFamily="34" charset="0"/>
            </a:endParaRPr>
          </a:p>
          <a:p>
            <a:pPr>
              <a:buFont typeface="Arial" charset="0"/>
              <a:buChar char="•"/>
            </a:pPr>
            <a:endParaRPr lang="es-MX" sz="2800">
              <a:latin typeface="Verdana" pitchFamily="34" charset="0"/>
            </a:endParaRPr>
          </a:p>
        </p:txBody>
      </p:sp>
      <p:sp>
        <p:nvSpPr>
          <p:cNvPr id="31" name="1 Elipse"/>
          <p:cNvSpPr>
            <a:spLocks noChangeArrowheads="1"/>
          </p:cNvSpPr>
          <p:nvPr/>
        </p:nvSpPr>
        <p:spPr bwMode="auto">
          <a:xfrm>
            <a:off x="7812360" y="260648"/>
            <a:ext cx="684212" cy="719137"/>
          </a:xfrm>
          <a:prstGeom prst="ellipse">
            <a:avLst/>
          </a:prstGeom>
          <a:solidFill>
            <a:srgbClr val="E36C0A"/>
          </a:solidFill>
          <a:ln w="76200">
            <a:solidFill>
              <a:srgbClr val="974706"/>
            </a:solidFill>
            <a:round/>
            <a:headEnd/>
            <a:tailEnd/>
          </a:ln>
        </p:spPr>
        <p:txBody>
          <a:bodyPr anchor="ctr"/>
          <a:lstStyle>
            <a:defPPr>
              <a:defRPr lang="es-C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1" hangingPunct="1">
              <a:spcAft>
                <a:spcPts val="1000"/>
              </a:spcAft>
            </a:pPr>
            <a:r>
              <a:rPr lang="es-CL" altLang="es-CL" sz="2900" dirty="0">
                <a:solidFill>
                  <a:srgbClr val="FFFFFF"/>
                </a:solidFill>
                <a:latin typeface="Calibri" pitchFamily="34" charset="0"/>
              </a:rPr>
              <a:t>?</a:t>
            </a:r>
            <a:endParaRPr lang="es-CL" altLang="es-CL" dirty="0"/>
          </a:p>
        </p:txBody>
      </p:sp>
      <p:pic>
        <p:nvPicPr>
          <p:cNvPr id="32" name="15 Imagen"/>
          <p:cNvPicPr>
            <a:picLocks noChangeAspect="1" noChangeArrowheads="1"/>
          </p:cNvPicPr>
          <p:nvPr/>
        </p:nvPicPr>
        <p:blipFill>
          <a:blip r:embed="rId3" cstate="print"/>
          <a:srcRect l="14273" t="36253" r="49692" b="24399"/>
          <a:stretch>
            <a:fillRect/>
          </a:stretch>
        </p:blipFill>
        <p:spPr bwMode="auto">
          <a:xfrm>
            <a:off x="3131840" y="2204864"/>
            <a:ext cx="3960440" cy="3005005"/>
          </a:xfrm>
          <a:prstGeom prst="rect">
            <a:avLst/>
          </a:prstGeom>
          <a:noFill/>
          <a:ln w="9525">
            <a:noFill/>
            <a:miter lim="800000"/>
            <a:headEnd/>
            <a:tailEnd/>
          </a:ln>
        </p:spPr>
      </p:pic>
      <p:sp>
        <p:nvSpPr>
          <p:cNvPr id="33" name="3 Título"/>
          <p:cNvSpPr txBox="1">
            <a:spLocks/>
          </p:cNvSpPr>
          <p:nvPr/>
        </p:nvSpPr>
        <p:spPr>
          <a:xfrm>
            <a:off x="827584" y="1268760"/>
            <a:ext cx="7776864" cy="936104"/>
          </a:xfrm>
          <a:prstGeom prst="rect">
            <a:avLst/>
          </a:prstGeom>
        </p:spPr>
        <p:txBody>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s-MX" sz="1600" b="1"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rPr>
              <a:t>Observe  las figuras y responda:</a:t>
            </a: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es-CL" sz="1600" b="1"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rPr>
              <a:t>¿ Cómo es el torque en la figura  </a:t>
            </a:r>
            <a:r>
              <a:rPr kumimoji="0" lang="es-CL" sz="2400" b="1"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rPr>
              <a:t>a  </a:t>
            </a:r>
            <a:r>
              <a:rPr kumimoji="0" lang="es-CL" sz="1600" b="1"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rPr>
              <a:t>en relación a la figura </a:t>
            </a:r>
            <a:r>
              <a:rPr kumimoji="0" lang="es-CL" sz="2400" b="1"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rPr>
              <a:t>b </a:t>
            </a:r>
            <a:r>
              <a:rPr kumimoji="0" lang="es-CL" sz="1600" b="1"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rPr>
              <a:t>?</a:t>
            </a:r>
          </a:p>
        </p:txBody>
      </p:sp>
      <p:sp>
        <p:nvSpPr>
          <p:cNvPr id="34" name="33 Rectángulo"/>
          <p:cNvSpPr/>
          <p:nvPr/>
        </p:nvSpPr>
        <p:spPr>
          <a:xfrm>
            <a:off x="4211960" y="3140968"/>
            <a:ext cx="504056"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5" name="34 Rectángulo"/>
          <p:cNvSpPr/>
          <p:nvPr/>
        </p:nvSpPr>
        <p:spPr>
          <a:xfrm>
            <a:off x="5148064" y="4653136"/>
            <a:ext cx="576064"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6" name="3 Título"/>
          <p:cNvSpPr txBox="1">
            <a:spLocks/>
          </p:cNvSpPr>
          <p:nvPr/>
        </p:nvSpPr>
        <p:spPr>
          <a:xfrm>
            <a:off x="991543" y="5194589"/>
            <a:ext cx="7776864" cy="936104"/>
          </a:xfrm>
          <a:prstGeom prst="rect">
            <a:avLst/>
          </a:prstGeom>
        </p:spPr>
        <p:txBody>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s-MX" sz="1600"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rPr>
              <a:t>R: </a:t>
            </a:r>
            <a:r>
              <a:rPr kumimoji="0" lang="es-MX" sz="1600"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rPr>
              <a:t>Ambos torques son iguales ya que, </a:t>
            </a:r>
            <a:r>
              <a:rPr kumimoji="0" lang="es-MX" sz="1600"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rPr>
              <a:t>en la </a:t>
            </a:r>
            <a:r>
              <a:rPr lang="es-MX" sz="1600" dirty="0" smtClean="0">
                <a:latin typeface="Verdana" pitchFamily="34" charset="0"/>
                <a:ea typeface="Verdana" pitchFamily="34" charset="0"/>
                <a:cs typeface="Verdana" pitchFamily="34" charset="0"/>
              </a:rPr>
              <a:t>b</a:t>
            </a:r>
            <a:r>
              <a:rPr lang="es-MX" sz="1600" dirty="0" smtClean="0">
                <a:latin typeface="Verdana" pitchFamily="34" charset="0"/>
                <a:ea typeface="Verdana" pitchFamily="34" charset="0"/>
                <a:cs typeface="Verdana" pitchFamily="34" charset="0"/>
              </a:rPr>
              <a:t>, </a:t>
            </a:r>
            <a:r>
              <a:rPr kumimoji="0" lang="es-MX" sz="1600"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rPr>
              <a:t>la distancia aumentó al doble y la fuerza disminuyó a la </a:t>
            </a:r>
            <a:r>
              <a:rPr kumimoji="0" lang="es-MX" sz="1600"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rPr>
              <a:t>mitad, lo </a:t>
            </a:r>
            <a:r>
              <a:rPr kumimoji="0" lang="es-MX" sz="1600"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rPr>
              <a:t>que hace que r  </a:t>
            </a:r>
            <a:r>
              <a:rPr kumimoji="0" lang="es-MX" sz="1000"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rPr>
              <a:t>x</a:t>
            </a:r>
            <a:r>
              <a:rPr kumimoji="0" lang="es-MX" sz="1600"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rPr>
              <a:t>  F se mantenga igual</a:t>
            </a:r>
            <a:r>
              <a:rPr kumimoji="0" lang="es-MX" sz="1600" i="0" u="none" strike="noStrike" kern="1200" cap="none" spc="0" normalizeH="0" noProof="0" dirty="0" smtClean="0">
                <a:ln>
                  <a:noFill/>
                </a:ln>
                <a:solidFill>
                  <a:schemeClr val="tx1"/>
                </a:solidFill>
                <a:effectLst/>
                <a:uLnTx/>
                <a:uFillTx/>
                <a:latin typeface="Verdana" pitchFamily="34" charset="0"/>
                <a:ea typeface="Verdana" pitchFamily="34" charset="0"/>
                <a:cs typeface="Verdana" pitchFamily="34" charset="0"/>
              </a:rPr>
              <a:t> a 20 lb ft.</a:t>
            </a:r>
            <a:r>
              <a:rPr kumimoji="0" lang="es-MX" sz="1600"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rPr>
              <a:t> </a:t>
            </a:r>
            <a:endParaRPr kumimoji="0" lang="es-CL" sz="1600"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endParaRPr>
          </a:p>
        </p:txBody>
      </p:sp>
      <p:sp>
        <p:nvSpPr>
          <p:cNvPr id="16" name="15 Elipse"/>
          <p:cNvSpPr/>
          <p:nvPr/>
        </p:nvSpPr>
        <p:spPr>
          <a:xfrm>
            <a:off x="4139952" y="2924944"/>
            <a:ext cx="576064" cy="57606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7" name="16 Elipse"/>
          <p:cNvSpPr/>
          <p:nvPr/>
        </p:nvSpPr>
        <p:spPr>
          <a:xfrm>
            <a:off x="5076056" y="4437112"/>
            <a:ext cx="576064" cy="576064"/>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20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2000"/>
                                        <p:tgtEl>
                                          <p:spTgt spid="34"/>
                                        </p:tgtEl>
                                      </p:cBhvr>
                                    </p:animEffect>
                                    <p:set>
                                      <p:cBhvr>
                                        <p:cTn id="12" dur="1" fill="hold">
                                          <p:stCondLst>
                                            <p:cond delay="1999"/>
                                          </p:stCondLst>
                                        </p:cTn>
                                        <p:tgtEl>
                                          <p:spTgt spid="34"/>
                                        </p:tgtEl>
                                        <p:attrNameLst>
                                          <p:attrName>style.visibility</p:attrName>
                                        </p:attrNameLst>
                                      </p:cBhvr>
                                      <p:to>
                                        <p:strVal val="hidden"/>
                                      </p:to>
                                    </p:set>
                                  </p:childTnLst>
                                </p:cTn>
                              </p:par>
                              <p:par>
                                <p:cTn id="13" presetID="55"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1000" fill="hold"/>
                                        <p:tgtEl>
                                          <p:spTgt spid="16"/>
                                        </p:tgtEl>
                                        <p:attrNameLst>
                                          <p:attrName>ppt_w</p:attrName>
                                        </p:attrNameLst>
                                      </p:cBhvr>
                                      <p:tavLst>
                                        <p:tav tm="0">
                                          <p:val>
                                            <p:strVal val="#ppt_w*0.70"/>
                                          </p:val>
                                        </p:tav>
                                        <p:tav tm="100000">
                                          <p:val>
                                            <p:strVal val="#ppt_w"/>
                                          </p:val>
                                        </p:tav>
                                      </p:tavLst>
                                    </p:anim>
                                    <p:anim calcmode="lin" valueType="num">
                                      <p:cBhvr>
                                        <p:cTn id="16" dur="1000" fill="hold"/>
                                        <p:tgtEl>
                                          <p:spTgt spid="16"/>
                                        </p:tgtEl>
                                        <p:attrNameLst>
                                          <p:attrName>ppt_h</p:attrName>
                                        </p:attrNameLst>
                                      </p:cBhvr>
                                      <p:tavLst>
                                        <p:tav tm="0">
                                          <p:val>
                                            <p:strVal val="#ppt_h"/>
                                          </p:val>
                                        </p:tav>
                                        <p:tav tm="100000">
                                          <p:val>
                                            <p:strVal val="#ppt_h"/>
                                          </p:val>
                                        </p:tav>
                                      </p:tavLst>
                                    </p:anim>
                                    <p:animEffect transition="in" filter="fade">
                                      <p:cBhvr>
                                        <p:cTn id="17" dur="1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2000"/>
                                        <p:tgtEl>
                                          <p:spTgt spid="35"/>
                                        </p:tgtEl>
                                      </p:cBhvr>
                                    </p:animEffect>
                                    <p:set>
                                      <p:cBhvr>
                                        <p:cTn id="22" dur="1" fill="hold">
                                          <p:stCondLst>
                                            <p:cond delay="1999"/>
                                          </p:stCondLst>
                                        </p:cTn>
                                        <p:tgtEl>
                                          <p:spTgt spid="35"/>
                                        </p:tgtEl>
                                        <p:attrNameLst>
                                          <p:attrName>style.visibility</p:attrName>
                                        </p:attrNameLst>
                                      </p:cBhvr>
                                      <p:to>
                                        <p:strVal val="hidden"/>
                                      </p:to>
                                    </p:set>
                                  </p:childTnLst>
                                </p:cTn>
                              </p:par>
                              <p:par>
                                <p:cTn id="23" presetID="55"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1000" fill="hold"/>
                                        <p:tgtEl>
                                          <p:spTgt spid="17"/>
                                        </p:tgtEl>
                                        <p:attrNameLst>
                                          <p:attrName>ppt_w</p:attrName>
                                        </p:attrNameLst>
                                      </p:cBhvr>
                                      <p:tavLst>
                                        <p:tav tm="0">
                                          <p:val>
                                            <p:strVal val="#ppt_w*0.70"/>
                                          </p:val>
                                        </p:tav>
                                        <p:tav tm="100000">
                                          <p:val>
                                            <p:strVal val="#ppt_w"/>
                                          </p:val>
                                        </p:tav>
                                      </p:tavLst>
                                    </p:anim>
                                    <p:anim calcmode="lin" valueType="num">
                                      <p:cBhvr>
                                        <p:cTn id="26" dur="1000" fill="hold"/>
                                        <p:tgtEl>
                                          <p:spTgt spid="17"/>
                                        </p:tgtEl>
                                        <p:attrNameLst>
                                          <p:attrName>ppt_h</p:attrName>
                                        </p:attrNameLst>
                                      </p:cBhvr>
                                      <p:tavLst>
                                        <p:tav tm="0">
                                          <p:val>
                                            <p:strVal val="#ppt_h"/>
                                          </p:val>
                                        </p:tav>
                                        <p:tav tm="100000">
                                          <p:val>
                                            <p:strVal val="#ppt_h"/>
                                          </p:val>
                                        </p:tav>
                                      </p:tavLst>
                                    </p:anim>
                                    <p:animEffect transition="in" filter="fade">
                                      <p:cBhvr>
                                        <p:cTn id="2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795" name="Group 27"/>
          <p:cNvGraphicFramePr>
            <a:graphicFrameLocks noGrp="1"/>
          </p:cNvGraphicFramePr>
          <p:nvPr>
            <p:extLst>
              <p:ext uri="{D42A27DB-BD31-4B8C-83A1-F6EECF244321}">
                <p14:modId xmlns:p14="http://schemas.microsoft.com/office/powerpoint/2010/main" val="709806813"/>
              </p:ext>
            </p:extLst>
          </p:nvPr>
        </p:nvGraphicFramePr>
        <p:xfrm>
          <a:off x="1259632" y="1890539"/>
          <a:ext cx="6768926" cy="314325"/>
        </p:xfrm>
        <a:graphic>
          <a:graphicData uri="http://schemas.openxmlformats.org/drawingml/2006/table">
            <a:tbl>
              <a:tblPr/>
              <a:tblGrid>
                <a:gridCol w="6768926"/>
              </a:tblGrid>
              <a:tr h="3143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rgbClr val="FFFFFF"/>
                          </a:solidFill>
                          <a:effectLst/>
                          <a:latin typeface="Verdana" pitchFamily="34" charset="0"/>
                          <a:ea typeface="Times New Roman"/>
                          <a:cs typeface="Arial" charset="0"/>
                        </a:rPr>
                        <a:t>Tabla de Conversi</a:t>
                      </a:r>
                      <a:r>
                        <a:rPr kumimoji="0" lang="es-ES" sz="1200" b="1" i="0" u="none" strike="noStrike" cap="none" normalizeH="0" baseline="0" dirty="0" smtClean="0">
                          <a:ln>
                            <a:noFill/>
                          </a:ln>
                          <a:solidFill>
                            <a:srgbClr val="FFFFFF"/>
                          </a:solidFill>
                          <a:effectLst/>
                          <a:latin typeface="Calibri"/>
                          <a:ea typeface="Times New Roman"/>
                          <a:cs typeface="Arial" charset="0"/>
                        </a:rPr>
                        <a:t>ó</a:t>
                      </a:r>
                      <a:r>
                        <a:rPr kumimoji="0" lang="es-ES" sz="1200" b="1" i="0" u="none" strike="noStrike" cap="none" normalizeH="0" baseline="0" dirty="0" smtClean="0">
                          <a:ln>
                            <a:noFill/>
                          </a:ln>
                          <a:solidFill>
                            <a:srgbClr val="FFFFFF"/>
                          </a:solidFill>
                          <a:effectLst/>
                          <a:latin typeface="Verdana" pitchFamily="34" charset="0"/>
                          <a:ea typeface="Times New Roman"/>
                          <a:cs typeface="Arial" charset="0"/>
                        </a:rPr>
                        <a:t>n de Unidades de Torque </a:t>
                      </a:r>
                      <a:endParaRPr kumimoji="0" lang="es-ES" sz="1800" b="0" i="0" u="none" strike="noStrike" cap="none" normalizeH="0" baseline="0" dirty="0" smtClean="0">
                        <a:ln>
                          <a:noFill/>
                        </a:ln>
                        <a:solidFill>
                          <a:schemeClr val="tx1"/>
                        </a:solidFill>
                        <a:effectLst/>
                        <a:latin typeface="Calibri" pitchFamily="34" charset="0"/>
                        <a:ea typeface="Times New Roman"/>
                        <a:cs typeface="Arial" charset="0"/>
                      </a:endParaRPr>
                    </a:p>
                  </a:txBody>
                  <a:tcPr anchor="ctr" horzOverflow="overflow">
                    <a:lnL cap="flat">
                      <a:noFill/>
                    </a:lnL>
                    <a:lnR cap="flat">
                      <a:noFill/>
                    </a:lnR>
                    <a:lnT cap="flat">
                      <a:noFill/>
                    </a:lnT>
                    <a:lnB cap="flat">
                      <a:noFill/>
                    </a:lnB>
                    <a:lnTlToBr>
                      <a:noFill/>
                    </a:lnTlToBr>
                    <a:lnBlToTr>
                      <a:noFill/>
                    </a:lnBlToTr>
                    <a:solidFill>
                      <a:schemeClr val="bg1">
                        <a:lumMod val="65000"/>
                      </a:schemeClr>
                    </a:solidFill>
                  </a:tcPr>
                </a:tc>
              </a:tr>
            </a:tbl>
          </a:graphicData>
        </a:graphic>
      </p:graphicFrame>
      <p:sp>
        <p:nvSpPr>
          <p:cNvPr id="33800" name="Rectangle 28"/>
          <p:cNvSpPr>
            <a:spLocks noChangeArrowheads="1"/>
          </p:cNvSpPr>
          <p:nvPr/>
        </p:nvSpPr>
        <p:spPr bwMode="auto">
          <a:xfrm>
            <a:off x="0" y="1655763"/>
            <a:ext cx="9144000" cy="0"/>
          </a:xfrm>
          <a:prstGeom prst="rect">
            <a:avLst/>
          </a:prstGeom>
          <a:noFill/>
          <a:ln w="9525">
            <a:noFill/>
            <a:miter lim="800000"/>
            <a:headEnd/>
            <a:tailEnd/>
          </a:ln>
        </p:spPr>
        <p:txBody>
          <a:bodyPr wrap="none" anchor="ctr">
            <a:spAutoFit/>
          </a:bodyPr>
          <a:lstStyle/>
          <a:p>
            <a:endParaRPr lang="en-US" dirty="0"/>
          </a:p>
        </p:txBody>
      </p:sp>
      <p:graphicFrame>
        <p:nvGraphicFramePr>
          <p:cNvPr id="32899" name="Group 131"/>
          <p:cNvGraphicFramePr>
            <a:graphicFrameLocks noGrp="1"/>
          </p:cNvGraphicFramePr>
          <p:nvPr>
            <p:extLst>
              <p:ext uri="{D42A27DB-BD31-4B8C-83A1-F6EECF244321}">
                <p14:modId xmlns:p14="http://schemas.microsoft.com/office/powerpoint/2010/main" val="3619650473"/>
              </p:ext>
            </p:extLst>
          </p:nvPr>
        </p:nvGraphicFramePr>
        <p:xfrm>
          <a:off x="1331467" y="2276872"/>
          <a:ext cx="6840933" cy="4243217"/>
        </p:xfrm>
        <a:graphic>
          <a:graphicData uri="http://schemas.openxmlformats.org/drawingml/2006/table">
            <a:tbl>
              <a:tblPr/>
              <a:tblGrid>
                <a:gridCol w="2952501"/>
                <a:gridCol w="1944216"/>
                <a:gridCol w="1944216"/>
              </a:tblGrid>
              <a:tr h="36513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pitchFamily="34" charset="0"/>
                          <a:ea typeface="Times New Roman"/>
                          <a:cs typeface="Arial" pitchFamily="34" charset="0"/>
                        </a:rPr>
                        <a:t>                Para convertir </a:t>
                      </a:r>
                      <a:endParaRPr kumimoji="0" lang="es-ES" sz="1400" b="0" i="0" u="none" strike="noStrike" cap="none" normalizeH="0" baseline="0" dirty="0" smtClean="0">
                        <a:ln>
                          <a:noFill/>
                        </a:ln>
                        <a:solidFill>
                          <a:schemeClr val="tx1"/>
                        </a:solidFill>
                        <a:effectLst/>
                        <a:latin typeface="Arial" pitchFamily="34" charset="0"/>
                        <a:ea typeface="Times New Roman"/>
                        <a:cs typeface="Arial" pitchFamily="34" charset="0"/>
                      </a:endParaRPr>
                    </a:p>
                  </a:txBody>
                  <a:tcPr anchor="ctr" horzOverflow="overflow">
                    <a:lnL>
                      <a:noFill/>
                    </a:lnL>
                    <a:lnR>
                      <a:noFill/>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pitchFamily="34" charset="0"/>
                          <a:ea typeface="Times New Roman"/>
                          <a:cs typeface="Arial" pitchFamily="34" charset="0"/>
                        </a:rPr>
                        <a:t>            En </a:t>
                      </a:r>
                      <a:endParaRPr kumimoji="0" lang="es-ES" sz="1400" b="0" i="0" u="none" strike="noStrike" cap="none" normalizeH="0" baseline="0" dirty="0" smtClean="0">
                        <a:ln>
                          <a:noFill/>
                        </a:ln>
                        <a:solidFill>
                          <a:schemeClr val="tx1"/>
                        </a:solidFill>
                        <a:effectLst/>
                        <a:latin typeface="Arial" pitchFamily="34" charset="0"/>
                        <a:ea typeface="Times New Roman"/>
                        <a:cs typeface="Arial" pitchFamily="34" charset="0"/>
                      </a:endParaRPr>
                    </a:p>
                  </a:txBody>
                  <a:tcPr anchor="ctr" horzOverflow="overflow">
                    <a:lnL>
                      <a:noFill/>
                    </a:lnL>
                    <a:lnR>
                      <a:noFill/>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pitchFamily="34" charset="0"/>
                          <a:ea typeface="Times New Roman"/>
                          <a:cs typeface="Arial" pitchFamily="34" charset="0"/>
                        </a:rPr>
                        <a:t>   Multiplicar por</a:t>
                      </a:r>
                      <a:endParaRPr kumimoji="0" lang="es-ES" sz="1400" b="0" i="0" u="none" strike="noStrike" cap="none" normalizeH="0" baseline="0" dirty="0" smtClean="0">
                        <a:ln>
                          <a:noFill/>
                        </a:ln>
                        <a:solidFill>
                          <a:schemeClr val="tx1"/>
                        </a:solidFill>
                        <a:effectLst/>
                        <a:latin typeface="Arial" pitchFamily="34" charset="0"/>
                        <a:ea typeface="Times New Roman"/>
                        <a:cs typeface="Arial" pitchFamily="34" charset="0"/>
                      </a:endParaRPr>
                    </a:p>
                  </a:txBody>
                  <a:tcPr anchor="ctr" horzOverflow="overflow">
                    <a:lnL>
                      <a:noFill/>
                    </a:lnL>
                    <a:lnR>
                      <a:noFill/>
                    </a:lnR>
                    <a:lnT>
                      <a:noFill/>
                    </a:lnT>
                    <a:lnB w="12700" cap="flat" cmpd="sng" algn="ctr">
                      <a:noFill/>
                      <a:prstDash val="solid"/>
                      <a:round/>
                      <a:headEnd type="none" w="med" len="med"/>
                      <a:tailEnd type="none" w="med" len="med"/>
                    </a:lnB>
                    <a:lnTlToBr>
                      <a:noFill/>
                    </a:lnTlToBr>
                    <a:lnBlToTr>
                      <a:noFill/>
                    </a:lnBlToTr>
                    <a:noFill/>
                  </a:tcPr>
                </a:tc>
              </a:tr>
              <a:tr h="4349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pitchFamily="34" charset="0"/>
                          <a:ea typeface="Times New Roman"/>
                          <a:cs typeface="Arial" pitchFamily="34" charset="0"/>
                        </a:rPr>
                        <a:t>Sistema Inglés</a:t>
                      </a:r>
                      <a:endParaRPr kumimoji="0" lang="es-ES" sz="1400" b="0" i="0" u="none" strike="noStrike" cap="none" normalizeH="0" baseline="0" dirty="0" smtClean="0">
                        <a:ln>
                          <a:noFill/>
                        </a:ln>
                        <a:solidFill>
                          <a:schemeClr val="tx1"/>
                        </a:solidFill>
                        <a:effectLst/>
                        <a:latin typeface="Arial" pitchFamily="34" charset="0"/>
                        <a:ea typeface="Times New Roman"/>
                        <a:cs typeface="Arial" pitchFamily="34" charset="0"/>
                      </a:endParaRPr>
                    </a:p>
                  </a:txBody>
                  <a:tcPr anchor="ctr" horzOverflow="overflow">
                    <a:lnL>
                      <a:noFill/>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s-CL" sz="12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381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s-CL" sz="12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a:noFill/>
                    </a:lnL>
                    <a:lnR>
                      <a:noFill/>
                    </a:lnR>
                    <a:lnT w="12700" cap="flat" cmpd="sng" algn="ctr">
                      <a:noFill/>
                      <a:prstDash val="solid"/>
                      <a:round/>
                      <a:headEnd type="none" w="med" len="med"/>
                      <a:tailEnd type="none" w="med" len="med"/>
                    </a:lnT>
                    <a:lnB>
                      <a:noFill/>
                    </a:lnB>
                    <a:lnTlToBr>
                      <a:noFill/>
                    </a:lnTlToBr>
                    <a:lnBlToTr>
                      <a:noFill/>
                    </a:lnBlToTr>
                    <a:solidFill>
                      <a:srgbClr val="FFFFCC"/>
                    </a:solidFill>
                  </a:tcPr>
                </a:tc>
              </a:tr>
              <a:tr h="2349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pitchFamily="34" charset="0"/>
                          <a:ea typeface="Times New Roman"/>
                          <a:cs typeface="Arial" pitchFamily="34" charset="0"/>
                        </a:rPr>
                        <a:t>libras pulgada (in lbf)</a:t>
                      </a:r>
                    </a:p>
                  </a:txBody>
                  <a:tcPr anchor="ctr" horzOverflow="overflow">
                    <a:lnL>
                      <a:noFill/>
                    </a:lnL>
                    <a:lnR w="38100" cap="flat" cmpd="sng" algn="ctr">
                      <a:noFill/>
                      <a:prstDash val="solid"/>
                      <a:round/>
                      <a:headEnd type="none" w="med" len="med"/>
                      <a:tailEnd type="none" w="med" len="med"/>
                    </a:lnR>
                    <a:lnT>
                      <a:noFill/>
                    </a:lnT>
                    <a:lnB>
                      <a:noFill/>
                    </a:lnB>
                    <a:lnTlToBr>
                      <a:noFill/>
                    </a:lnTlToBr>
                    <a:lnBlToTr>
                      <a:noFill/>
                    </a:lnBlToTr>
                    <a:solidFill>
                      <a:srgbClr val="E9E9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pitchFamily="34" charset="0"/>
                          <a:ea typeface="Times New Roman"/>
                          <a:cs typeface="Arial" pitchFamily="34" charset="0"/>
                        </a:rPr>
                        <a:t>newtons metro (N·m)</a:t>
                      </a:r>
                    </a:p>
                  </a:txBody>
                  <a:tcPr anchor="ctr" horzOverflow="overflow">
                    <a:lnL w="38100" cap="flat" cmpd="sng" algn="ctr">
                      <a:noFill/>
                      <a:prstDash val="solid"/>
                      <a:round/>
                      <a:headEnd type="none" w="med" len="med"/>
                      <a:tailEnd type="none" w="med" len="med"/>
                    </a:lnL>
                    <a:lnR>
                      <a:noFill/>
                    </a:lnR>
                    <a:lnT>
                      <a:noFill/>
                    </a:lnT>
                    <a:lnB>
                      <a:noFill/>
                    </a:lnB>
                    <a:lnTlToBr>
                      <a:noFill/>
                    </a:lnTlToBr>
                    <a:lnBlToTr>
                      <a:noFill/>
                    </a:lnBlToTr>
                    <a:solidFill>
                      <a:srgbClr val="E9E9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pitchFamily="34" charset="0"/>
                          <a:ea typeface="Times New Roman"/>
                          <a:cs typeface="Arial" pitchFamily="34" charset="0"/>
                        </a:rPr>
                        <a:t>0.113</a:t>
                      </a:r>
                    </a:p>
                  </a:txBody>
                  <a:tcPr anchor="ctr" horzOverflow="overflow">
                    <a:lnL>
                      <a:noFill/>
                    </a:lnL>
                    <a:lnR>
                      <a:noFill/>
                    </a:lnR>
                    <a:lnT>
                      <a:noFill/>
                    </a:lnT>
                    <a:lnB>
                      <a:noFill/>
                    </a:lnB>
                    <a:lnTlToBr>
                      <a:noFill/>
                    </a:lnTlToBr>
                    <a:lnBlToTr>
                      <a:noFill/>
                    </a:lnBlToTr>
                    <a:solidFill>
                      <a:srgbClr val="E9E9E9"/>
                    </a:solidFill>
                  </a:tcPr>
                </a:tc>
              </a:tr>
              <a:tr h="2365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pitchFamily="34" charset="0"/>
                          <a:ea typeface="Times New Roman"/>
                          <a:cs typeface="Arial" pitchFamily="34" charset="0"/>
                        </a:rPr>
                        <a:t>libras pulgada (in lbf)</a:t>
                      </a:r>
                    </a:p>
                  </a:txBody>
                  <a:tcPr anchor="ctr" horzOverflow="overflow">
                    <a:lnL>
                      <a:noFill/>
                    </a:lnL>
                    <a:lnR w="38100" cap="flat" cmpd="sng" algn="ctr">
                      <a:no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pitchFamily="34" charset="0"/>
                          <a:ea typeface="Times New Roman"/>
                          <a:cs typeface="Arial" pitchFamily="34" charset="0"/>
                        </a:rPr>
                        <a:t>kilogramos metro (kgf m)</a:t>
                      </a:r>
                    </a:p>
                  </a:txBody>
                  <a:tcPr anchor="ctr" horzOverflow="overflow">
                    <a:lnL w="38100" cap="flat" cmpd="sng" algn="ctr">
                      <a:no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pitchFamily="34" charset="0"/>
                          <a:ea typeface="Times New Roman"/>
                          <a:cs typeface="Arial" pitchFamily="34" charset="0"/>
                        </a:rPr>
                        <a:t>0.115</a:t>
                      </a:r>
                    </a:p>
                  </a:txBody>
                  <a:tcPr anchor="ctr" horzOverflow="overflow">
                    <a:lnL>
                      <a:noFill/>
                    </a:lnL>
                    <a:lnR>
                      <a:noFill/>
                    </a:lnR>
                    <a:lnT>
                      <a:noFill/>
                    </a:lnT>
                    <a:lnB>
                      <a:noFill/>
                    </a:lnB>
                    <a:lnTlToBr>
                      <a:noFill/>
                    </a:lnTlToBr>
                    <a:lnBlToTr>
                      <a:noFill/>
                    </a:lnBlToTr>
                    <a:noFill/>
                  </a:tcPr>
                </a:tc>
              </a:tr>
              <a:tr h="2349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pitchFamily="34" charset="0"/>
                          <a:ea typeface="Times New Roman"/>
                          <a:cs typeface="Arial" pitchFamily="34" charset="0"/>
                        </a:rPr>
                        <a:t>libras pulgada (in lbf)</a:t>
                      </a:r>
                    </a:p>
                  </a:txBody>
                  <a:tcPr anchor="ctr" horzOverflow="overflow">
                    <a:lnL>
                      <a:noFill/>
                    </a:lnL>
                    <a:lnR w="38100" cap="flat" cmpd="sng" algn="ctr">
                      <a:noFill/>
                      <a:prstDash val="solid"/>
                      <a:round/>
                      <a:headEnd type="none" w="med" len="med"/>
                      <a:tailEnd type="none" w="med" len="med"/>
                    </a:lnR>
                    <a:lnT>
                      <a:noFill/>
                    </a:lnT>
                    <a:lnB>
                      <a:noFill/>
                    </a:lnB>
                    <a:lnTlToBr>
                      <a:noFill/>
                    </a:lnTlToBr>
                    <a:lnBlToTr>
                      <a:noFill/>
                    </a:lnBlToTr>
                    <a:solidFill>
                      <a:srgbClr val="E9E9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pitchFamily="34" charset="0"/>
                          <a:ea typeface="Times New Roman"/>
                          <a:cs typeface="Arial" pitchFamily="34" charset="0"/>
                        </a:rPr>
                        <a:t>libras pie (ft lbf)</a:t>
                      </a:r>
                    </a:p>
                  </a:txBody>
                  <a:tcPr anchor="ctr" horzOverflow="overflow">
                    <a:lnL w="38100" cap="flat" cmpd="sng" algn="ctr">
                      <a:noFill/>
                      <a:prstDash val="solid"/>
                      <a:round/>
                      <a:headEnd type="none" w="med" len="med"/>
                      <a:tailEnd type="none" w="med" len="med"/>
                    </a:lnL>
                    <a:lnR>
                      <a:noFill/>
                    </a:lnR>
                    <a:lnT>
                      <a:noFill/>
                    </a:lnT>
                    <a:lnB>
                      <a:noFill/>
                    </a:lnB>
                    <a:lnTlToBr>
                      <a:noFill/>
                    </a:lnTlToBr>
                    <a:lnBlToTr>
                      <a:noFill/>
                    </a:lnBlToTr>
                    <a:solidFill>
                      <a:srgbClr val="E9E9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pitchFamily="34" charset="0"/>
                          <a:ea typeface="Times New Roman"/>
                          <a:cs typeface="Arial" pitchFamily="34" charset="0"/>
                        </a:rPr>
                        <a:t>0.083</a:t>
                      </a:r>
                    </a:p>
                  </a:txBody>
                  <a:tcPr anchor="ctr" horzOverflow="overflow">
                    <a:lnL>
                      <a:noFill/>
                    </a:lnL>
                    <a:lnR>
                      <a:noFill/>
                    </a:lnR>
                    <a:lnT>
                      <a:noFill/>
                    </a:lnT>
                    <a:lnB>
                      <a:noFill/>
                    </a:lnB>
                    <a:lnTlToBr>
                      <a:noFill/>
                    </a:lnTlToBr>
                    <a:lnBlToTr>
                      <a:noFill/>
                    </a:lnBlToTr>
                    <a:solidFill>
                      <a:srgbClr val="E9E9E9"/>
                    </a:solidFill>
                  </a:tcPr>
                </a:tc>
              </a:tr>
              <a:tr h="2349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pitchFamily="34" charset="0"/>
                          <a:ea typeface="Times New Roman"/>
                          <a:cs typeface="Arial" pitchFamily="34" charset="0"/>
                        </a:rPr>
                        <a:t>libras pie (ft lbf)</a:t>
                      </a:r>
                    </a:p>
                  </a:txBody>
                  <a:tcPr anchor="ctr" horzOverflow="overflow">
                    <a:lnL>
                      <a:noFill/>
                    </a:lnL>
                    <a:lnR w="38100" cap="flat" cmpd="sng" algn="ctr">
                      <a:no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pitchFamily="34" charset="0"/>
                          <a:ea typeface="Times New Roman"/>
                          <a:cs typeface="Arial" pitchFamily="34" charset="0"/>
                        </a:rPr>
                        <a:t>newtons metro (N·m)</a:t>
                      </a:r>
                    </a:p>
                  </a:txBody>
                  <a:tcPr anchor="ctr" horzOverflow="overflow">
                    <a:lnL w="38100" cap="flat" cmpd="sng" algn="ctr">
                      <a:no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pitchFamily="34" charset="0"/>
                          <a:ea typeface="Times New Roman"/>
                          <a:cs typeface="Arial" pitchFamily="34" charset="0"/>
                        </a:rPr>
                        <a:t>1.356</a:t>
                      </a:r>
                    </a:p>
                  </a:txBody>
                  <a:tcPr anchor="ctr" horzOverflow="overflow">
                    <a:lnL>
                      <a:noFill/>
                    </a:lnL>
                    <a:lnR>
                      <a:noFill/>
                    </a:lnR>
                    <a:lnT>
                      <a:noFill/>
                    </a:lnT>
                    <a:lnB>
                      <a:noFill/>
                    </a:lnB>
                    <a:lnTlToBr>
                      <a:noFill/>
                    </a:lnTlToBr>
                    <a:lnBlToTr>
                      <a:noFill/>
                    </a:lnBlToTr>
                    <a:noFill/>
                  </a:tcPr>
                </a:tc>
              </a:tr>
              <a:tr h="31281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pitchFamily="34" charset="0"/>
                          <a:ea typeface="Times New Roman"/>
                          <a:cs typeface="Arial" pitchFamily="34" charset="0"/>
                        </a:rPr>
                        <a:t>libras pie (ft lbf)</a:t>
                      </a:r>
                    </a:p>
                  </a:txBody>
                  <a:tcPr anchor="ctr" horzOverflow="overflow">
                    <a:lnL>
                      <a:noFill/>
                    </a:lnL>
                    <a:lnR w="38100" cap="flat" cmpd="sng" algn="ctr">
                      <a:noFill/>
                      <a:prstDash val="solid"/>
                      <a:round/>
                      <a:headEnd type="none" w="med" len="med"/>
                      <a:tailEnd type="none" w="med" len="med"/>
                    </a:lnR>
                    <a:lnT>
                      <a:noFill/>
                    </a:lnT>
                    <a:lnB>
                      <a:noFill/>
                    </a:lnB>
                    <a:lnTlToBr>
                      <a:noFill/>
                    </a:lnTlToBr>
                    <a:lnBlToTr>
                      <a:noFill/>
                    </a:lnBlToTr>
                    <a:solidFill>
                      <a:srgbClr val="E9E9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pitchFamily="34" charset="0"/>
                          <a:ea typeface="Times New Roman"/>
                          <a:cs typeface="Arial" pitchFamily="34" charset="0"/>
                        </a:rPr>
                        <a:t>kilogramos metro (kgf m)</a:t>
                      </a:r>
                    </a:p>
                  </a:txBody>
                  <a:tcPr anchor="ctr" horzOverflow="overflow">
                    <a:lnL w="38100" cap="flat" cmpd="sng" algn="ctr">
                      <a:noFill/>
                      <a:prstDash val="solid"/>
                      <a:round/>
                      <a:headEnd type="none" w="med" len="med"/>
                      <a:tailEnd type="none" w="med" len="med"/>
                    </a:lnL>
                    <a:lnR>
                      <a:noFill/>
                    </a:lnR>
                    <a:lnT>
                      <a:noFill/>
                    </a:lnT>
                    <a:lnB>
                      <a:noFill/>
                    </a:lnB>
                    <a:lnTlToBr>
                      <a:noFill/>
                    </a:lnTlToBr>
                    <a:lnBlToTr>
                      <a:noFill/>
                    </a:lnBlToTr>
                    <a:solidFill>
                      <a:srgbClr val="E9E9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pitchFamily="34" charset="0"/>
                          <a:ea typeface="Times New Roman"/>
                          <a:cs typeface="Arial" pitchFamily="34" charset="0"/>
                        </a:rPr>
                        <a:t>0.138</a:t>
                      </a:r>
                    </a:p>
                  </a:txBody>
                  <a:tcPr anchor="ctr" horzOverflow="overflow">
                    <a:lnL>
                      <a:noFill/>
                    </a:lnL>
                    <a:lnR>
                      <a:noFill/>
                    </a:lnR>
                    <a:lnT>
                      <a:noFill/>
                    </a:lnT>
                    <a:lnB>
                      <a:noFill/>
                    </a:lnB>
                    <a:lnTlToBr>
                      <a:noFill/>
                    </a:lnTlToBr>
                    <a:lnBlToTr>
                      <a:noFill/>
                    </a:lnBlToTr>
                    <a:solidFill>
                      <a:srgbClr val="E9E9E9"/>
                    </a:solidFill>
                  </a:tcPr>
                </a:tc>
              </a:tr>
              <a:tr h="2365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pitchFamily="34" charset="0"/>
                          <a:ea typeface="Times New Roman"/>
                          <a:cs typeface="Arial" pitchFamily="34" charset="0"/>
                        </a:rPr>
                        <a:t>libras pie (ft lbf)</a:t>
                      </a:r>
                    </a:p>
                  </a:txBody>
                  <a:tcPr anchor="ctr" horzOverflow="overflow">
                    <a:lnL>
                      <a:noFill/>
                    </a:lnL>
                    <a:lnR w="38100" cap="flat" cmpd="sng" algn="ctr">
                      <a:no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pitchFamily="34" charset="0"/>
                          <a:ea typeface="Times New Roman"/>
                          <a:cs typeface="Arial" pitchFamily="34" charset="0"/>
                        </a:rPr>
                        <a:t>libras pulgada (in lbf)</a:t>
                      </a:r>
                    </a:p>
                  </a:txBody>
                  <a:tcPr anchor="ctr" horzOverflow="overflow">
                    <a:lnL w="38100" cap="flat" cmpd="sng" algn="ctr">
                      <a:no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pitchFamily="34" charset="0"/>
                          <a:ea typeface="Times New Roman"/>
                          <a:cs typeface="Arial" pitchFamily="34" charset="0"/>
                        </a:rPr>
                        <a:t>12</a:t>
                      </a:r>
                    </a:p>
                  </a:txBody>
                  <a:tcPr anchor="ctr" horzOverflow="overflow">
                    <a:lnL>
                      <a:noFill/>
                    </a:lnL>
                    <a:lnR>
                      <a:noFill/>
                    </a:lnR>
                    <a:lnT>
                      <a:noFill/>
                    </a:lnT>
                    <a:lnB>
                      <a:noFill/>
                    </a:lnB>
                    <a:lnTlToBr>
                      <a:noFill/>
                    </a:lnTlToBr>
                    <a:lnBlToTr>
                      <a:noFill/>
                    </a:lnBlToTr>
                    <a:noFill/>
                  </a:tcPr>
                </a:tc>
              </a:tr>
              <a:tr h="4481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dirty="0" smtClean="0">
                          <a:ln>
                            <a:noFill/>
                          </a:ln>
                          <a:solidFill>
                            <a:schemeClr val="tx1"/>
                          </a:solidFill>
                          <a:effectLst/>
                          <a:latin typeface="Arial" pitchFamily="34" charset="0"/>
                          <a:ea typeface="Times New Roman"/>
                          <a:cs typeface="Arial" pitchFamily="34" charset="0"/>
                        </a:rPr>
                        <a:t>    </a:t>
                      </a:r>
                      <a:r>
                        <a:rPr kumimoji="0" lang="es-ES" sz="1400" b="1" i="0" u="none" strike="noStrike" cap="none" normalizeH="0" baseline="0" dirty="0" smtClean="0">
                          <a:ln>
                            <a:noFill/>
                          </a:ln>
                          <a:solidFill>
                            <a:schemeClr val="tx1"/>
                          </a:solidFill>
                          <a:effectLst/>
                          <a:latin typeface="Arial" pitchFamily="34" charset="0"/>
                          <a:ea typeface="Times New Roman"/>
                          <a:cs typeface="Arial" pitchFamily="34" charset="0"/>
                        </a:rPr>
                        <a:t>Sistema Métrico Internacional</a:t>
                      </a:r>
                      <a:endParaRPr kumimoji="0" lang="es-CL" sz="1400" b="0" i="0" u="none" strike="noStrike" cap="none" normalizeH="0" baseline="0" dirty="0" smtClean="0">
                        <a:ln>
                          <a:noFill/>
                        </a:ln>
                        <a:solidFill>
                          <a:schemeClr val="tx1"/>
                        </a:solidFill>
                        <a:effectLst/>
                        <a:latin typeface="Arial" pitchFamily="34" charset="0"/>
                        <a:ea typeface="Times New Roman"/>
                        <a:cs typeface="Arial" pitchFamily="34" charset="0"/>
                      </a:endParaRPr>
                    </a:p>
                  </a:txBody>
                  <a:tcPr anchor="ctr" horzOverflow="overflow">
                    <a:lnL>
                      <a:noFill/>
                    </a:lnL>
                    <a:lnR w="38100" cap="flat" cmpd="sng" algn="ctr">
                      <a:noFill/>
                      <a:prstDash val="solid"/>
                      <a:round/>
                      <a:headEnd type="none" w="med" len="med"/>
                      <a:tailEnd type="none" w="med" len="med"/>
                    </a:lnR>
                    <a:lnT>
                      <a:noFill/>
                    </a:lnT>
                    <a:lnB>
                      <a:noFill/>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s-CL" sz="10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38100" cap="flat" cmpd="sng" algn="ctr">
                      <a:noFill/>
                      <a:prstDash val="solid"/>
                      <a:round/>
                      <a:headEnd type="none" w="med" len="med"/>
                      <a:tailEnd type="none" w="med" len="med"/>
                    </a:lnL>
                    <a:lnR>
                      <a:noFill/>
                    </a:lnR>
                    <a:lnT>
                      <a:noFill/>
                    </a:lnT>
                    <a:lnB>
                      <a:noFill/>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s-CL" sz="10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a:noFill/>
                    </a:lnL>
                    <a:lnR>
                      <a:noFill/>
                    </a:lnR>
                    <a:lnT>
                      <a:noFill/>
                    </a:lnT>
                    <a:lnB>
                      <a:noFill/>
                    </a:lnB>
                    <a:lnTlToBr>
                      <a:noFill/>
                    </a:lnTlToBr>
                    <a:lnBlToTr>
                      <a:noFill/>
                    </a:lnBlToTr>
                    <a:solidFill>
                      <a:srgbClr val="FFFFCC"/>
                    </a:solidFill>
                  </a:tcPr>
                </a:tc>
              </a:tr>
              <a:tr h="2349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pitchFamily="34" charset="0"/>
                          <a:ea typeface="Times New Roman"/>
                          <a:cs typeface="Arial" pitchFamily="34" charset="0"/>
                        </a:rPr>
                        <a:t>newtons metro (N·m)</a:t>
                      </a:r>
                    </a:p>
                  </a:txBody>
                  <a:tcPr anchor="ctr" horzOverflow="overflow">
                    <a:lnL>
                      <a:noFill/>
                    </a:lnL>
                    <a:lnR w="38100" cap="flat" cmpd="sng" algn="ctr">
                      <a:noFill/>
                      <a:prstDash val="solid"/>
                      <a:round/>
                      <a:headEnd type="none" w="med" len="med"/>
                      <a:tailEnd type="none" w="med" len="med"/>
                    </a:lnR>
                    <a:lnT>
                      <a:noFill/>
                    </a:lnT>
                    <a:lnB>
                      <a:noFill/>
                    </a:lnB>
                    <a:lnTlToBr>
                      <a:noFill/>
                    </a:lnTlToBr>
                    <a:lnBlToTr>
                      <a:noFill/>
                    </a:lnBlToTr>
                    <a:solidFill>
                      <a:srgbClr val="E9E9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pitchFamily="34" charset="0"/>
                          <a:ea typeface="Times New Roman"/>
                          <a:cs typeface="Arial" pitchFamily="34" charset="0"/>
                        </a:rPr>
                        <a:t>libras pie (ft lbf)</a:t>
                      </a:r>
                    </a:p>
                  </a:txBody>
                  <a:tcPr anchor="ctr" horzOverflow="overflow">
                    <a:lnL w="38100" cap="flat" cmpd="sng" algn="ctr">
                      <a:noFill/>
                      <a:prstDash val="solid"/>
                      <a:round/>
                      <a:headEnd type="none" w="med" len="med"/>
                      <a:tailEnd type="none" w="med" len="med"/>
                    </a:lnL>
                    <a:lnR>
                      <a:noFill/>
                    </a:lnR>
                    <a:lnT>
                      <a:noFill/>
                    </a:lnT>
                    <a:lnB>
                      <a:noFill/>
                    </a:lnB>
                    <a:lnTlToBr>
                      <a:noFill/>
                    </a:lnTlToBr>
                    <a:lnBlToTr>
                      <a:noFill/>
                    </a:lnBlToTr>
                    <a:solidFill>
                      <a:srgbClr val="E9E9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pitchFamily="34" charset="0"/>
                          <a:ea typeface="Times New Roman"/>
                          <a:cs typeface="Arial" pitchFamily="34" charset="0"/>
                        </a:rPr>
                        <a:t>0.737</a:t>
                      </a:r>
                    </a:p>
                  </a:txBody>
                  <a:tcPr anchor="ctr" horzOverflow="overflow">
                    <a:lnL>
                      <a:noFill/>
                    </a:lnL>
                    <a:lnR>
                      <a:noFill/>
                    </a:lnR>
                    <a:lnT>
                      <a:noFill/>
                    </a:lnT>
                    <a:lnB>
                      <a:noFill/>
                    </a:lnB>
                    <a:lnTlToBr>
                      <a:noFill/>
                    </a:lnTlToBr>
                    <a:lnBlToTr>
                      <a:noFill/>
                    </a:lnBlToTr>
                    <a:solidFill>
                      <a:srgbClr val="E9E9E9"/>
                    </a:solidFill>
                  </a:tcPr>
                </a:tc>
              </a:tr>
              <a:tr h="2349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pitchFamily="34" charset="0"/>
                          <a:ea typeface="Times New Roman"/>
                          <a:cs typeface="Arial" pitchFamily="34" charset="0"/>
                        </a:rPr>
                        <a:t>newtons metro (N·m)</a:t>
                      </a:r>
                    </a:p>
                  </a:txBody>
                  <a:tcPr anchor="ctr" horzOverflow="overflow">
                    <a:lnL>
                      <a:noFill/>
                    </a:lnL>
                    <a:lnR w="38100" cap="flat" cmpd="sng" algn="ctr">
                      <a:no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pitchFamily="34" charset="0"/>
                          <a:ea typeface="Times New Roman"/>
                          <a:cs typeface="Arial" pitchFamily="34" charset="0"/>
                        </a:rPr>
                        <a:t>libras pulgada (in lbf)</a:t>
                      </a:r>
                    </a:p>
                  </a:txBody>
                  <a:tcPr anchor="ctr" horzOverflow="overflow">
                    <a:lnL w="38100" cap="flat" cmpd="sng" algn="ctr">
                      <a:no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pitchFamily="34" charset="0"/>
                          <a:ea typeface="Times New Roman"/>
                          <a:cs typeface="Arial" pitchFamily="34" charset="0"/>
                        </a:rPr>
                        <a:t>8.850</a:t>
                      </a:r>
                    </a:p>
                  </a:txBody>
                  <a:tcPr anchor="ctr" horzOverflow="overflow">
                    <a:lnL>
                      <a:noFill/>
                    </a:lnL>
                    <a:lnR>
                      <a:noFill/>
                    </a:lnR>
                    <a:lnT>
                      <a:noFill/>
                    </a:lnT>
                    <a:lnB>
                      <a:noFill/>
                    </a:lnB>
                    <a:lnTlToBr>
                      <a:noFill/>
                    </a:lnTlToBr>
                    <a:lnBlToTr>
                      <a:noFill/>
                    </a:lnBlToTr>
                    <a:noFill/>
                  </a:tcPr>
                </a:tc>
              </a:tr>
              <a:tr h="2349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pitchFamily="34" charset="0"/>
                          <a:ea typeface="Times New Roman"/>
                          <a:cs typeface="Arial" pitchFamily="34" charset="0"/>
                        </a:rPr>
                        <a:t>newtons metro (N·m)</a:t>
                      </a:r>
                    </a:p>
                  </a:txBody>
                  <a:tcPr anchor="ctr" horzOverflow="overflow">
                    <a:lnL>
                      <a:noFill/>
                    </a:lnL>
                    <a:lnR w="38100" cap="flat" cmpd="sng" algn="ctr">
                      <a:noFill/>
                      <a:prstDash val="solid"/>
                      <a:round/>
                      <a:headEnd type="none" w="med" len="med"/>
                      <a:tailEnd type="none" w="med" len="med"/>
                    </a:lnR>
                    <a:lnT>
                      <a:noFill/>
                    </a:lnT>
                    <a:lnB>
                      <a:noFill/>
                    </a:lnB>
                    <a:lnTlToBr>
                      <a:noFill/>
                    </a:lnTlToBr>
                    <a:lnBlToTr>
                      <a:noFill/>
                    </a:lnBlToTr>
                    <a:solidFill>
                      <a:srgbClr val="E9E9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pitchFamily="34" charset="0"/>
                          <a:ea typeface="Times New Roman"/>
                          <a:cs typeface="Arial" pitchFamily="34" charset="0"/>
                        </a:rPr>
                        <a:t>kilogramos metro (kgf m)</a:t>
                      </a:r>
                    </a:p>
                  </a:txBody>
                  <a:tcPr anchor="ctr" horzOverflow="overflow">
                    <a:lnL w="38100" cap="flat" cmpd="sng" algn="ctr">
                      <a:noFill/>
                      <a:prstDash val="solid"/>
                      <a:round/>
                      <a:headEnd type="none" w="med" len="med"/>
                      <a:tailEnd type="none" w="med" len="med"/>
                    </a:lnL>
                    <a:lnR>
                      <a:noFill/>
                    </a:lnR>
                    <a:lnT>
                      <a:noFill/>
                    </a:lnT>
                    <a:lnB>
                      <a:noFill/>
                    </a:lnB>
                    <a:lnTlToBr>
                      <a:noFill/>
                    </a:lnTlToBr>
                    <a:lnBlToTr>
                      <a:noFill/>
                    </a:lnBlToTr>
                    <a:solidFill>
                      <a:srgbClr val="E9E9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pitchFamily="34" charset="0"/>
                          <a:ea typeface="Times New Roman"/>
                          <a:cs typeface="Arial" pitchFamily="34" charset="0"/>
                        </a:rPr>
                        <a:t>0.102</a:t>
                      </a:r>
                    </a:p>
                  </a:txBody>
                  <a:tcPr anchor="ctr" horzOverflow="overflow">
                    <a:lnL>
                      <a:noFill/>
                    </a:lnL>
                    <a:lnR>
                      <a:noFill/>
                    </a:lnR>
                    <a:lnT>
                      <a:noFill/>
                    </a:lnT>
                    <a:lnB>
                      <a:noFill/>
                    </a:lnB>
                    <a:lnTlToBr>
                      <a:noFill/>
                    </a:lnTlToBr>
                    <a:lnBlToTr>
                      <a:noFill/>
                    </a:lnBlToTr>
                    <a:solidFill>
                      <a:srgbClr val="E9E9E9"/>
                    </a:solidFill>
                  </a:tcPr>
                </a:tc>
              </a:tr>
              <a:tr h="2365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pitchFamily="34" charset="0"/>
                          <a:ea typeface="Times New Roman"/>
                          <a:cs typeface="Arial" pitchFamily="34" charset="0"/>
                        </a:rPr>
                        <a:t>kilogramos metro (kgf m)</a:t>
                      </a:r>
                    </a:p>
                  </a:txBody>
                  <a:tcPr anchor="ctr" horzOverflow="overflow">
                    <a:lnL>
                      <a:noFill/>
                    </a:lnL>
                    <a:lnR w="38100" cap="flat" cmpd="sng" algn="ctr">
                      <a:noFill/>
                      <a:prstDash val="solid"/>
                      <a:round/>
                      <a:headEnd type="none" w="med" len="med"/>
                      <a:tailEnd type="none" w="med" len="med"/>
                    </a:lnR>
                    <a:lnT>
                      <a:noFill/>
                    </a:lnT>
                    <a:lnB>
                      <a:noFill/>
                    </a:lnB>
                    <a:lnTlToBr>
                      <a:noFill/>
                    </a:lnTlToBr>
                    <a:lnBlToTr>
                      <a:noFill/>
                    </a:lnBlToTr>
                    <a:solidFill>
                      <a:srgbClr val="E9E9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pitchFamily="34" charset="0"/>
                          <a:ea typeface="Times New Roman"/>
                          <a:cs typeface="Arial" pitchFamily="34" charset="0"/>
                        </a:rPr>
                        <a:t>newtons metro (N·m)</a:t>
                      </a:r>
                    </a:p>
                  </a:txBody>
                  <a:tcPr anchor="ctr" horzOverflow="overflow">
                    <a:lnL w="38100" cap="flat" cmpd="sng" algn="ctr">
                      <a:noFill/>
                      <a:prstDash val="solid"/>
                      <a:round/>
                      <a:headEnd type="none" w="med" len="med"/>
                      <a:tailEnd type="none" w="med" len="med"/>
                    </a:lnL>
                    <a:lnR>
                      <a:noFill/>
                    </a:lnR>
                    <a:lnT>
                      <a:noFill/>
                    </a:lnT>
                    <a:lnB>
                      <a:noFill/>
                    </a:lnB>
                    <a:lnTlToBr>
                      <a:noFill/>
                    </a:lnTlToBr>
                    <a:lnBlToTr>
                      <a:noFill/>
                    </a:lnBlToTr>
                    <a:solidFill>
                      <a:srgbClr val="E9E9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pitchFamily="34" charset="0"/>
                          <a:ea typeface="Times New Roman"/>
                          <a:cs typeface="Arial" pitchFamily="34" charset="0"/>
                        </a:rPr>
                        <a:t>9.807</a:t>
                      </a:r>
                    </a:p>
                  </a:txBody>
                  <a:tcPr anchor="ctr" horzOverflow="overflow">
                    <a:lnL>
                      <a:noFill/>
                    </a:lnL>
                    <a:lnR>
                      <a:noFill/>
                    </a:lnR>
                    <a:lnT>
                      <a:noFill/>
                    </a:lnT>
                    <a:lnB>
                      <a:noFill/>
                    </a:lnB>
                    <a:lnTlToBr>
                      <a:noFill/>
                    </a:lnTlToBr>
                    <a:lnBlToTr>
                      <a:noFill/>
                    </a:lnBlToTr>
                    <a:solidFill>
                      <a:srgbClr val="E9E9E9"/>
                    </a:solidFill>
                  </a:tcPr>
                </a:tc>
              </a:tr>
              <a:tr h="2349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pitchFamily="34" charset="0"/>
                          <a:ea typeface="Times New Roman"/>
                          <a:cs typeface="Arial" pitchFamily="34" charset="0"/>
                        </a:rPr>
                        <a:t>kilogramos metro (kgf m)</a:t>
                      </a:r>
                    </a:p>
                  </a:txBody>
                  <a:tcPr anchor="ctr" horzOverflow="overflow">
                    <a:lnL>
                      <a:noFill/>
                    </a:lnL>
                    <a:lnR w="38100" cap="flat" cmpd="sng" algn="ctr">
                      <a:no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pitchFamily="34" charset="0"/>
                          <a:ea typeface="Times New Roman"/>
                          <a:cs typeface="Arial" pitchFamily="34" charset="0"/>
                        </a:rPr>
                        <a:t>libras pie (ft lbf)</a:t>
                      </a:r>
                    </a:p>
                  </a:txBody>
                  <a:tcPr anchor="ctr" horzOverflow="overflow">
                    <a:lnL w="38100" cap="flat" cmpd="sng" algn="ctr">
                      <a:no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pitchFamily="34" charset="0"/>
                          <a:ea typeface="Times New Roman"/>
                          <a:cs typeface="Arial" pitchFamily="34" charset="0"/>
                        </a:rPr>
                        <a:t>7.233</a:t>
                      </a:r>
                    </a:p>
                  </a:txBody>
                  <a:tcPr anchor="ctr" horzOverflow="overflow">
                    <a:lnL>
                      <a:noFill/>
                    </a:lnL>
                    <a:lnR>
                      <a:noFill/>
                    </a:lnR>
                    <a:lnT>
                      <a:noFill/>
                    </a:lnT>
                    <a:lnB>
                      <a:noFill/>
                    </a:lnB>
                    <a:lnTlToBr>
                      <a:noFill/>
                    </a:lnTlToBr>
                    <a:lnBlToTr>
                      <a:noFill/>
                    </a:lnBlToTr>
                    <a:noFill/>
                  </a:tcPr>
                </a:tc>
              </a:tr>
              <a:tr h="2349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pitchFamily="34" charset="0"/>
                          <a:ea typeface="Times New Roman"/>
                          <a:cs typeface="Arial" pitchFamily="34" charset="0"/>
                        </a:rPr>
                        <a:t>kilogramos metro (kgf m)</a:t>
                      </a:r>
                    </a:p>
                  </a:txBody>
                  <a:tcPr anchor="ctr" horzOverflow="overflow">
                    <a:lnL>
                      <a:noFill/>
                    </a:lnL>
                    <a:lnR w="38100" cap="flat" cmpd="sng" algn="ctr">
                      <a:noFill/>
                      <a:prstDash val="solid"/>
                      <a:round/>
                      <a:headEnd type="none" w="med" len="med"/>
                      <a:tailEnd type="none" w="med" len="med"/>
                    </a:lnR>
                    <a:lnT>
                      <a:noFill/>
                    </a:lnT>
                    <a:lnB>
                      <a:noFill/>
                    </a:lnB>
                    <a:lnTlToBr>
                      <a:noFill/>
                    </a:lnTlToBr>
                    <a:lnBlToTr>
                      <a:noFill/>
                    </a:lnBlToTr>
                    <a:solidFill>
                      <a:srgbClr val="E9E9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pitchFamily="34" charset="0"/>
                          <a:ea typeface="Times New Roman"/>
                          <a:cs typeface="Arial" pitchFamily="34" charset="0"/>
                        </a:rPr>
                        <a:t>libras pulgada (in lbf)</a:t>
                      </a:r>
                    </a:p>
                  </a:txBody>
                  <a:tcPr anchor="ctr" horzOverflow="overflow">
                    <a:lnL w="38100" cap="flat" cmpd="sng" algn="ctr">
                      <a:noFill/>
                      <a:prstDash val="solid"/>
                      <a:round/>
                      <a:headEnd type="none" w="med" len="med"/>
                      <a:tailEnd type="none" w="med" len="med"/>
                    </a:lnL>
                    <a:lnR>
                      <a:noFill/>
                    </a:lnR>
                    <a:lnT>
                      <a:noFill/>
                    </a:lnT>
                    <a:lnB>
                      <a:noFill/>
                    </a:lnB>
                    <a:lnTlToBr>
                      <a:noFill/>
                    </a:lnTlToBr>
                    <a:lnBlToTr>
                      <a:noFill/>
                    </a:lnBlToTr>
                    <a:solidFill>
                      <a:srgbClr val="E9E9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pitchFamily="34" charset="0"/>
                          <a:ea typeface="Times New Roman"/>
                          <a:cs typeface="Arial" pitchFamily="34" charset="0"/>
                        </a:rPr>
                        <a:t>86.796</a:t>
                      </a:r>
                    </a:p>
                  </a:txBody>
                  <a:tcPr anchor="ctr" horzOverflow="overflow">
                    <a:lnL>
                      <a:noFill/>
                    </a:lnL>
                    <a:lnR>
                      <a:noFill/>
                    </a:lnR>
                    <a:lnT>
                      <a:noFill/>
                    </a:lnT>
                    <a:lnB>
                      <a:noFill/>
                    </a:lnB>
                    <a:lnTlToBr>
                      <a:noFill/>
                    </a:lnTlToBr>
                    <a:lnBlToTr>
                      <a:noFill/>
                    </a:lnBlToTr>
                    <a:solidFill>
                      <a:srgbClr val="E9E9E9"/>
                    </a:solidFill>
                  </a:tcPr>
                </a:tc>
              </a:tr>
            </a:tbl>
          </a:graphicData>
        </a:graphic>
      </p:graphicFrame>
      <p:sp>
        <p:nvSpPr>
          <p:cNvPr id="7" name="6 CuadroTexto"/>
          <p:cNvSpPr txBox="1"/>
          <p:nvPr/>
        </p:nvSpPr>
        <p:spPr>
          <a:xfrm>
            <a:off x="1115616" y="1419225"/>
            <a:ext cx="5976664" cy="369332"/>
          </a:xfrm>
          <a:prstGeom prst="rect">
            <a:avLst/>
          </a:prstGeom>
          <a:noFill/>
        </p:spPr>
        <p:txBody>
          <a:bodyPr wrap="square" rtlCol="0">
            <a:spAutoFit/>
          </a:bodyPr>
          <a:lstStyle/>
          <a:p>
            <a:r>
              <a:rPr lang="es-MX" b="1" dirty="0">
                <a:latin typeface="Verdana" pitchFamily="34" charset="0"/>
                <a:ea typeface="Verdana" pitchFamily="34" charset="0"/>
                <a:cs typeface="Verdana" pitchFamily="34" charset="0"/>
              </a:rPr>
              <a:t>Torque – </a:t>
            </a:r>
            <a:r>
              <a:rPr lang="es-MX" b="1" dirty="0" smtClean="0">
                <a:latin typeface="Verdana" pitchFamily="34" charset="0"/>
                <a:ea typeface="Verdana" pitchFamily="34" charset="0"/>
                <a:cs typeface="Verdana" pitchFamily="34" charset="0"/>
              </a:rPr>
              <a:t>conversiones de </a:t>
            </a:r>
            <a:r>
              <a:rPr lang="es-MX" b="1" dirty="0" smtClean="0">
                <a:latin typeface="Verdana" pitchFamily="34" charset="0"/>
                <a:ea typeface="Verdana" pitchFamily="34" charset="0"/>
                <a:cs typeface="Verdana" pitchFamily="34" charset="0"/>
              </a:rPr>
              <a:t>unidades.</a:t>
            </a:r>
            <a:endParaRPr lang="es-CL"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17463" y="0"/>
            <a:ext cx="755651"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rgbClr val="F7BB43"/>
              </a:solidFill>
            </a:endParaRPr>
          </a:p>
        </p:txBody>
      </p:sp>
      <p:sp>
        <p:nvSpPr>
          <p:cNvPr id="18" name="17 Rectángulo redondeado"/>
          <p:cNvSpPr/>
          <p:nvPr/>
        </p:nvSpPr>
        <p:spPr>
          <a:xfrm>
            <a:off x="-23813" y="1166813"/>
            <a:ext cx="8820151" cy="71437"/>
          </a:xfrm>
          <a:prstGeom prst="roundRect">
            <a:avLst/>
          </a:prstGeom>
          <a:solidFill>
            <a:schemeClr val="tx1">
              <a:lumMod val="95000"/>
              <a:lumOff val="5000"/>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2053"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dirty="0"/>
          </a:p>
        </p:txBody>
      </p:sp>
      <p:sp>
        <p:nvSpPr>
          <p:cNvPr id="2054"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dirty="0"/>
          </a:p>
        </p:txBody>
      </p:sp>
      <p:pic>
        <p:nvPicPr>
          <p:cNvPr id="2055" name="Picture 1"/>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8050" y="190500"/>
            <a:ext cx="674688"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13 CuadroTexto"/>
          <p:cNvSpPr txBox="1"/>
          <p:nvPr/>
        </p:nvSpPr>
        <p:spPr>
          <a:xfrm>
            <a:off x="-18752" y="266391"/>
            <a:ext cx="492443" cy="6237312"/>
          </a:xfrm>
          <a:prstGeom prst="rect">
            <a:avLst/>
          </a:prstGeom>
          <a:noFill/>
        </p:spPr>
        <p:txBody>
          <a:bodyPr vert="vert270">
            <a:spAutoFit/>
          </a:bodyPr>
          <a:lstStyle/>
          <a:p>
            <a:pPr>
              <a:defRPr/>
            </a:pPr>
            <a:r>
              <a:rPr lang="es-CL" sz="2000" dirty="0">
                <a:solidFill>
                  <a:schemeClr val="bg1">
                    <a:lumMod val="50000"/>
                  </a:schemeClr>
                </a:solidFill>
              </a:rPr>
              <a:t>A D O T E C   2 0 1 4</a:t>
            </a:r>
          </a:p>
        </p:txBody>
      </p:sp>
      <p:sp>
        <p:nvSpPr>
          <p:cNvPr id="13" name="12 Marcador de número de diapositiva"/>
          <p:cNvSpPr>
            <a:spLocks noGrp="1"/>
          </p:cNvSpPr>
          <p:nvPr>
            <p:ph type="sldNum" sz="quarter" idx="12"/>
          </p:nvPr>
        </p:nvSpPr>
        <p:spPr/>
        <p:txBody>
          <a:bodyPr/>
          <a:lstStyle/>
          <a:p>
            <a:pPr>
              <a:defRPr/>
            </a:pPr>
            <a:fld id="{05FF1406-7941-4167-A629-7B86536A5A13}" type="slidenum">
              <a:rPr lang="es-CL" smtClean="0"/>
              <a:pPr>
                <a:defRPr/>
              </a:pPr>
              <a:t>2</a:t>
            </a:fld>
            <a:endParaRPr lang="es-CL" dirty="0"/>
          </a:p>
        </p:txBody>
      </p:sp>
      <p:sp>
        <p:nvSpPr>
          <p:cNvPr id="17" name="16 Rectángulo"/>
          <p:cNvSpPr/>
          <p:nvPr/>
        </p:nvSpPr>
        <p:spPr>
          <a:xfrm>
            <a:off x="1092882" y="3483005"/>
            <a:ext cx="5040560" cy="954107"/>
          </a:xfrm>
          <a:prstGeom prst="rect">
            <a:avLst/>
          </a:prstGeom>
        </p:spPr>
        <p:txBody>
          <a:bodyPr wrap="square">
            <a:spAutoFit/>
          </a:bodyPr>
          <a:lstStyle/>
          <a:p>
            <a:pPr>
              <a:defRPr/>
            </a:pPr>
            <a:r>
              <a:rPr lang="es-ES" sz="2800" b="1" dirty="0" smtClean="0">
                <a:latin typeface="Verdana" pitchFamily="34" charset="0"/>
                <a:ea typeface="Verdana" pitchFamily="34" charset="0"/>
                <a:cs typeface="Verdana" pitchFamily="34" charset="0"/>
              </a:rPr>
              <a:t>Módulo</a:t>
            </a:r>
          </a:p>
          <a:p>
            <a:pPr>
              <a:defRPr/>
            </a:pPr>
            <a:r>
              <a:rPr lang="es-ES" sz="2800" b="1" dirty="0" smtClean="0">
                <a:latin typeface="Verdana" pitchFamily="34" charset="0"/>
                <a:ea typeface="Verdana" pitchFamily="34" charset="0"/>
                <a:cs typeface="Verdana" pitchFamily="34" charset="0"/>
              </a:rPr>
              <a:t>Metrología</a:t>
            </a:r>
            <a:endParaRPr lang="es-ES" sz="2800" b="1" dirty="0">
              <a:latin typeface="Verdana" pitchFamily="34" charset="0"/>
              <a:ea typeface="Verdana" pitchFamily="34" charset="0"/>
              <a:cs typeface="Verdana" pitchFamily="34" charset="0"/>
            </a:endParaRPr>
          </a:p>
        </p:txBody>
      </p:sp>
      <p:sp>
        <p:nvSpPr>
          <p:cNvPr id="2" name="1 Abrir llave"/>
          <p:cNvSpPr/>
          <p:nvPr/>
        </p:nvSpPr>
        <p:spPr>
          <a:xfrm>
            <a:off x="3973202" y="2132856"/>
            <a:ext cx="826120" cy="3672408"/>
          </a:xfrm>
          <a:prstGeom prst="leftBrace">
            <a:avLst>
              <a:gd name="adj1" fmla="val 24853"/>
              <a:gd name="adj2" fmla="val 50000"/>
            </a:avLst>
          </a:prstGeom>
          <a:ln/>
        </p:spPr>
        <p:style>
          <a:lnRef idx="1">
            <a:schemeClr val="dk1"/>
          </a:lnRef>
          <a:fillRef idx="0">
            <a:schemeClr val="dk1"/>
          </a:fillRef>
          <a:effectRef idx="0">
            <a:schemeClr val="dk1"/>
          </a:effectRef>
          <a:fontRef idx="minor">
            <a:schemeClr val="tx1"/>
          </a:fontRef>
        </p:style>
        <p:txBody>
          <a:bodyPr rtlCol="0" anchor="ctr"/>
          <a:lstStyle/>
          <a:p>
            <a:pPr algn="ctr"/>
            <a:endParaRPr lang="es-CL"/>
          </a:p>
        </p:txBody>
      </p:sp>
      <p:sp>
        <p:nvSpPr>
          <p:cNvPr id="3" name="2 CuadroTexto"/>
          <p:cNvSpPr txBox="1"/>
          <p:nvPr/>
        </p:nvSpPr>
        <p:spPr>
          <a:xfrm>
            <a:off x="5076056" y="1844824"/>
            <a:ext cx="2736304" cy="707886"/>
          </a:xfrm>
          <a:prstGeom prst="rect">
            <a:avLst/>
          </a:prstGeom>
          <a:noFill/>
        </p:spPr>
        <p:txBody>
          <a:bodyPr wrap="square" rtlCol="0">
            <a:spAutoFit/>
          </a:bodyPr>
          <a:lstStyle/>
          <a:p>
            <a:r>
              <a:rPr lang="es-CL" sz="2000" b="1" dirty="0">
                <a:latin typeface="Verdana" panose="020B0604030504040204" pitchFamily="34" charset="0"/>
                <a:ea typeface="Verdana" panose="020B0604030504040204" pitchFamily="34" charset="0"/>
                <a:cs typeface="Verdana" panose="020B0604030504040204" pitchFamily="34" charset="0"/>
              </a:rPr>
              <a:t>Unidad 1 </a:t>
            </a:r>
            <a:r>
              <a:rPr lang="es-CL" sz="2000" b="1" dirty="0" smtClean="0">
                <a:latin typeface="Verdana" panose="020B0604030504040204" pitchFamily="34" charset="0"/>
                <a:ea typeface="Verdana" panose="020B0604030504040204" pitchFamily="34" charset="0"/>
                <a:cs typeface="Verdana" panose="020B0604030504040204" pitchFamily="34" charset="0"/>
              </a:rPr>
              <a:t>Fundamentos</a:t>
            </a:r>
            <a:endParaRPr lang="es-CL" sz="2000" b="1" dirty="0">
              <a:latin typeface="Verdana" panose="020B0604030504040204" pitchFamily="34" charset="0"/>
              <a:ea typeface="Verdana" panose="020B0604030504040204" pitchFamily="34" charset="0"/>
              <a:cs typeface="Verdana" panose="020B0604030504040204" pitchFamily="34" charset="0"/>
            </a:endParaRPr>
          </a:p>
        </p:txBody>
      </p:sp>
      <p:sp>
        <p:nvSpPr>
          <p:cNvPr id="15" name="14 CuadroTexto"/>
          <p:cNvSpPr txBox="1"/>
          <p:nvPr/>
        </p:nvSpPr>
        <p:spPr>
          <a:xfrm>
            <a:off x="5069160" y="3645024"/>
            <a:ext cx="2736304" cy="707886"/>
          </a:xfrm>
          <a:prstGeom prst="rect">
            <a:avLst/>
          </a:prstGeom>
          <a:noFill/>
        </p:spPr>
        <p:txBody>
          <a:bodyPr wrap="square" rtlCol="0">
            <a:spAutoFit/>
          </a:bodyPr>
          <a:lstStyle/>
          <a:p>
            <a:r>
              <a:rPr lang="es-CL" sz="2000" b="1" dirty="0" smtClean="0">
                <a:latin typeface="Verdana" panose="020B0604030504040204" pitchFamily="34" charset="0"/>
                <a:ea typeface="Verdana" panose="020B0604030504040204" pitchFamily="34" charset="0"/>
                <a:cs typeface="Verdana" panose="020B0604030504040204" pitchFamily="34" charset="0"/>
              </a:rPr>
              <a:t>Unidad 2 </a:t>
            </a:r>
          </a:p>
          <a:p>
            <a:r>
              <a:rPr lang="es-CL" sz="2000" b="1" dirty="0" smtClean="0">
                <a:latin typeface="Verdana" panose="020B0604030504040204" pitchFamily="34" charset="0"/>
                <a:ea typeface="Verdana" panose="020B0604030504040204" pitchFamily="34" charset="0"/>
                <a:cs typeface="Verdana" panose="020B0604030504040204" pitchFamily="34" charset="0"/>
              </a:rPr>
              <a:t>Torque</a:t>
            </a:r>
            <a:endParaRPr lang="es-CL" sz="2000" b="1" dirty="0">
              <a:latin typeface="Verdana" panose="020B0604030504040204" pitchFamily="34" charset="0"/>
              <a:ea typeface="Verdana" panose="020B0604030504040204" pitchFamily="34" charset="0"/>
              <a:cs typeface="Verdana" panose="020B0604030504040204" pitchFamily="34" charset="0"/>
            </a:endParaRPr>
          </a:p>
        </p:txBody>
      </p:sp>
      <p:sp>
        <p:nvSpPr>
          <p:cNvPr id="16" name="15 CuadroTexto"/>
          <p:cNvSpPr txBox="1"/>
          <p:nvPr/>
        </p:nvSpPr>
        <p:spPr>
          <a:xfrm>
            <a:off x="5221560" y="5229200"/>
            <a:ext cx="2736304" cy="1015663"/>
          </a:xfrm>
          <a:prstGeom prst="rect">
            <a:avLst/>
          </a:prstGeom>
          <a:noFill/>
        </p:spPr>
        <p:txBody>
          <a:bodyPr wrap="square" rtlCol="0">
            <a:spAutoFit/>
          </a:bodyPr>
          <a:lstStyle/>
          <a:p>
            <a:r>
              <a:rPr lang="es-CL" sz="2000" b="1" dirty="0" smtClean="0">
                <a:latin typeface="Verdana" panose="020B0604030504040204" pitchFamily="34" charset="0"/>
                <a:ea typeface="Verdana" panose="020B0604030504040204" pitchFamily="34" charset="0"/>
                <a:cs typeface="Verdana" panose="020B0604030504040204" pitchFamily="34" charset="0"/>
              </a:rPr>
              <a:t>Unidad 3</a:t>
            </a:r>
          </a:p>
          <a:p>
            <a:r>
              <a:rPr lang="es-CL" sz="2000" b="1" dirty="0" smtClean="0">
                <a:latin typeface="Verdana" panose="020B0604030504040204" pitchFamily="34" charset="0"/>
                <a:ea typeface="Verdana" panose="020B0604030504040204" pitchFamily="34" charset="0"/>
                <a:cs typeface="Verdana" panose="020B0604030504040204" pitchFamily="34" charset="0"/>
              </a:rPr>
              <a:t>Instrumentos de Medición</a:t>
            </a:r>
            <a:endParaRPr lang="es-CL" sz="20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589913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mph" presetSubtype="2" fill="hold" nodeType="clickEffect">
                                  <p:stCondLst>
                                    <p:cond delay="0"/>
                                  </p:stCondLst>
                                  <p:childTnLst>
                                    <p:anim to="1.5" calcmode="lin" valueType="num">
                                      <p:cBhvr override="childStyle">
                                        <p:cTn id="6" dur="2000" fill="hold"/>
                                        <p:tgtEl>
                                          <p:spTgt spid="15">
                                            <p:txEl>
                                              <p:pRg st="0" end="0"/>
                                            </p:txEl>
                                          </p:spTgt>
                                        </p:tgtEl>
                                        <p:attrNameLst>
                                          <p:attrName>style.fontSize</p:attrName>
                                        </p:attrNameLst>
                                      </p:cBhvr>
                                    </p:anim>
                                  </p:childTnLst>
                                </p:cTn>
                              </p:par>
                              <p:par>
                                <p:cTn id="7" presetID="4" presetClass="emph" presetSubtype="2" fill="hold" nodeType="withEffect">
                                  <p:stCondLst>
                                    <p:cond delay="0"/>
                                  </p:stCondLst>
                                  <p:childTnLst>
                                    <p:anim to="1.5" calcmode="lin" valueType="num">
                                      <p:cBhvr override="childStyle">
                                        <p:cTn id="8" dur="2000" fill="hold"/>
                                        <p:tgtEl>
                                          <p:spTgt spid="15">
                                            <p:txEl>
                                              <p:pRg st="1" end="1"/>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2" name="Rectangle 66"/>
          <p:cNvSpPr>
            <a:spLocks noChangeArrowheads="1"/>
          </p:cNvSpPr>
          <p:nvPr/>
        </p:nvSpPr>
        <p:spPr bwMode="auto">
          <a:xfrm>
            <a:off x="971550" y="1742619"/>
            <a:ext cx="7632898" cy="3416320"/>
          </a:xfrm>
          <a:prstGeom prst="rect">
            <a:avLst/>
          </a:prstGeom>
          <a:noFill/>
          <a:ln w="9525">
            <a:noFill/>
            <a:miter lim="800000"/>
            <a:headEnd/>
            <a:tailEnd/>
          </a:ln>
        </p:spPr>
        <p:txBody>
          <a:bodyPr wrap="square" anchor="ctr">
            <a:spAutoFit/>
          </a:bodyPr>
          <a:lstStyle/>
          <a:p>
            <a:r>
              <a:rPr lang="es-ES" sz="1600" b="1" dirty="0" smtClean="0">
                <a:latin typeface="Verdana" pitchFamily="34" charset="0"/>
                <a:ea typeface="Verdana" pitchFamily="34" charset="0"/>
                <a:cs typeface="Verdana" pitchFamily="34" charset="0"/>
              </a:rPr>
              <a:t>Ejemplo:</a:t>
            </a:r>
          </a:p>
          <a:p>
            <a:endParaRPr lang="es-CL" sz="1600" b="1" dirty="0">
              <a:latin typeface="Verdana" pitchFamily="34" charset="0"/>
              <a:ea typeface="Verdana" pitchFamily="34" charset="0"/>
              <a:cs typeface="Verdana" pitchFamily="34" charset="0"/>
            </a:endParaRPr>
          </a:p>
          <a:p>
            <a:pPr>
              <a:lnSpc>
                <a:spcPct val="150000"/>
              </a:lnSpc>
            </a:pPr>
            <a:r>
              <a:rPr lang="es-ES" sz="1600" b="1" dirty="0" smtClean="0">
                <a:latin typeface="Verdana" pitchFamily="34" charset="0"/>
                <a:ea typeface="Verdana" pitchFamily="34" charset="0"/>
                <a:cs typeface="Verdana" pitchFamily="34" charset="0"/>
              </a:rPr>
              <a:t>	Para transformar 150 </a:t>
            </a:r>
            <a:r>
              <a:rPr lang="es-ES" sz="1600" b="1" dirty="0">
                <a:latin typeface="Verdana" pitchFamily="34" charset="0"/>
                <a:ea typeface="Verdana" pitchFamily="34" charset="0"/>
                <a:cs typeface="Verdana" pitchFamily="34" charset="0"/>
              </a:rPr>
              <a:t>Nm en libras </a:t>
            </a:r>
            <a:r>
              <a:rPr lang="es-ES" sz="1600" b="1" dirty="0" smtClean="0">
                <a:latin typeface="Verdana" pitchFamily="34" charset="0"/>
                <a:ea typeface="Verdana" pitchFamily="34" charset="0"/>
                <a:cs typeface="Verdana" pitchFamily="34" charset="0"/>
              </a:rPr>
              <a:t>pies, utilizando la tabla anterior, simplemente multiplicamos por el factor </a:t>
            </a:r>
            <a:r>
              <a:rPr lang="es-ES" sz="1600" b="1" dirty="0" smtClean="0">
                <a:latin typeface="Verdana" pitchFamily="34" charset="0"/>
                <a:ea typeface="Verdana" pitchFamily="34" charset="0"/>
                <a:cs typeface="Verdana" pitchFamily="34" charset="0"/>
              </a:rPr>
              <a:t>0.737.</a:t>
            </a:r>
            <a:endParaRPr lang="es-ES" sz="1600" b="1" dirty="0" smtClean="0">
              <a:latin typeface="Verdana" pitchFamily="34" charset="0"/>
              <a:ea typeface="Verdana" pitchFamily="34" charset="0"/>
              <a:cs typeface="Verdana" pitchFamily="34" charset="0"/>
            </a:endParaRPr>
          </a:p>
          <a:p>
            <a:pPr>
              <a:lnSpc>
                <a:spcPct val="150000"/>
              </a:lnSpc>
            </a:pPr>
            <a:endParaRPr lang="es-ES" sz="1600" b="1" dirty="0">
              <a:latin typeface="Verdana" pitchFamily="34" charset="0"/>
              <a:ea typeface="Verdana" pitchFamily="34" charset="0"/>
              <a:cs typeface="Verdana" pitchFamily="34" charset="0"/>
            </a:endParaRPr>
          </a:p>
          <a:p>
            <a:pPr marL="342900" indent="-342900">
              <a:lnSpc>
                <a:spcPct val="150000"/>
              </a:lnSpc>
            </a:pPr>
            <a:r>
              <a:rPr lang="es-ES" sz="1600" dirty="0" smtClean="0">
                <a:latin typeface="Verdana" pitchFamily="34" charset="0"/>
                <a:ea typeface="Verdana" pitchFamily="34" charset="0"/>
                <a:cs typeface="Verdana" pitchFamily="34" charset="0"/>
              </a:rPr>
              <a:t>                               150     x  0.737  = 110 aprox.  </a:t>
            </a:r>
          </a:p>
          <a:p>
            <a:pPr marL="342900" indent="-342900">
              <a:lnSpc>
                <a:spcPct val="150000"/>
              </a:lnSpc>
            </a:pPr>
            <a:endParaRPr lang="es-ES" sz="1600" dirty="0" smtClean="0">
              <a:latin typeface="Verdana" pitchFamily="34" charset="0"/>
              <a:ea typeface="Verdana" pitchFamily="34" charset="0"/>
              <a:cs typeface="Verdana" pitchFamily="34" charset="0"/>
            </a:endParaRPr>
          </a:p>
          <a:p>
            <a:pPr eaLnBrk="0" hangingPunct="0"/>
            <a:r>
              <a:rPr lang="es-CL" sz="1600" dirty="0" smtClean="0">
                <a:latin typeface="Verdana" pitchFamily="34" charset="0"/>
                <a:ea typeface="Verdana" pitchFamily="34" charset="0"/>
                <a:cs typeface="Verdana" pitchFamily="34" charset="0"/>
              </a:rPr>
              <a:t>Por lo tanto aproximando podemos decir que: </a:t>
            </a:r>
          </a:p>
          <a:p>
            <a:pPr eaLnBrk="0" hangingPunct="0"/>
            <a:endParaRPr lang="es-CL" sz="1600" dirty="0">
              <a:latin typeface="Verdana" pitchFamily="34" charset="0"/>
              <a:ea typeface="Verdana" pitchFamily="34" charset="0"/>
              <a:cs typeface="Verdana" pitchFamily="34" charset="0"/>
            </a:endParaRPr>
          </a:p>
          <a:p>
            <a:pPr eaLnBrk="0" hangingPunct="0"/>
            <a:r>
              <a:rPr lang="es-CL" sz="1600" b="1" dirty="0" smtClean="0">
                <a:latin typeface="Verdana" pitchFamily="34" charset="0"/>
                <a:ea typeface="Verdana" pitchFamily="34" charset="0"/>
                <a:cs typeface="Verdana" pitchFamily="34" charset="0"/>
              </a:rPr>
              <a:t>                      </a:t>
            </a:r>
          </a:p>
          <a:p>
            <a:pPr eaLnBrk="0" hangingPunct="0"/>
            <a:r>
              <a:rPr lang="es-CL" sz="1600" b="1" dirty="0" smtClean="0">
                <a:latin typeface="Verdana" pitchFamily="34" charset="0"/>
                <a:ea typeface="Verdana" pitchFamily="34" charset="0"/>
                <a:cs typeface="Verdana" pitchFamily="34" charset="0"/>
              </a:rPr>
              <a:t>                        150 Newton metro = 110 libras </a:t>
            </a:r>
            <a:r>
              <a:rPr lang="es-CL" sz="1600" b="1" dirty="0" smtClean="0">
                <a:latin typeface="Verdana" pitchFamily="34" charset="0"/>
                <a:ea typeface="Verdana" pitchFamily="34" charset="0"/>
                <a:cs typeface="Verdana" pitchFamily="34" charset="0"/>
              </a:rPr>
              <a:t>pies. </a:t>
            </a:r>
            <a:endParaRPr lang="es-CL" sz="1600" b="1" dirty="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w="9525">
            <a:noFill/>
            <a:miter lim="800000"/>
            <a:headEnd/>
            <a:tailEnd/>
          </a:ln>
        </p:spPr>
        <p:txBody>
          <a:bodyPr/>
          <a:lstStyle/>
          <a:p>
            <a:endParaRPr lang="es-ES" altLang="es-CL">
              <a:latin typeface="Calibri" pitchFamily="34" charset="0"/>
            </a:endParaRPr>
          </a:p>
        </p:txBody>
      </p:sp>
      <p:sp>
        <p:nvSpPr>
          <p:cNvPr id="15363"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w="9525">
            <a:noFill/>
            <a:miter lim="800000"/>
            <a:headEnd/>
            <a:tailEnd/>
          </a:ln>
        </p:spPr>
        <p:txBody>
          <a:bodyPr/>
          <a:lstStyle/>
          <a:p>
            <a:endParaRPr lang="es-ES" altLang="es-CL">
              <a:latin typeface="Calibri" pitchFamily="34" charset="0"/>
            </a:endParaRPr>
          </a:p>
        </p:txBody>
      </p:sp>
      <p:sp>
        <p:nvSpPr>
          <p:cNvPr id="15" name="14 CuadroTexto"/>
          <p:cNvSpPr txBox="1"/>
          <p:nvPr/>
        </p:nvSpPr>
        <p:spPr>
          <a:xfrm>
            <a:off x="1187450" y="1700808"/>
            <a:ext cx="7385050" cy="584775"/>
          </a:xfrm>
          <a:prstGeom prst="rect">
            <a:avLst/>
          </a:prstGeom>
          <a:noFill/>
        </p:spPr>
        <p:txBody>
          <a:bodyPr wrap="square">
            <a:spAutoFit/>
          </a:bodyPr>
          <a:lstStyle/>
          <a:p>
            <a:pPr fontAlgn="auto">
              <a:spcBef>
                <a:spcPts val="0"/>
              </a:spcBef>
              <a:spcAft>
                <a:spcPts val="0"/>
              </a:spcAft>
              <a:defRPr/>
            </a:pPr>
            <a:endParaRPr lang="es-ES" sz="1600" b="1" dirty="0">
              <a:solidFill>
                <a:schemeClr val="tx1">
                  <a:lumMod val="75000"/>
                  <a:lumOff val="25000"/>
                </a:schemeClr>
              </a:solidFill>
              <a:latin typeface="Verdana" pitchFamily="34" charset="0"/>
              <a:ea typeface="Verdana" pitchFamily="34" charset="0"/>
              <a:cs typeface="Verdana" pitchFamily="34" charset="0"/>
            </a:endParaRPr>
          </a:p>
          <a:p>
            <a:pPr fontAlgn="auto">
              <a:spcBef>
                <a:spcPts val="0"/>
              </a:spcBef>
              <a:spcAft>
                <a:spcPts val="0"/>
              </a:spcAft>
              <a:defRPr/>
            </a:pPr>
            <a:endParaRPr lang="es-ES" sz="1600" b="1" dirty="0">
              <a:solidFill>
                <a:schemeClr val="tx1">
                  <a:lumMod val="65000"/>
                  <a:lumOff val="35000"/>
                </a:schemeClr>
              </a:solidFill>
              <a:latin typeface="Verdana" pitchFamily="34" charset="0"/>
              <a:ea typeface="Verdana" pitchFamily="34" charset="0"/>
              <a:cs typeface="Verdana" pitchFamily="34" charset="0"/>
            </a:endParaRPr>
          </a:p>
        </p:txBody>
      </p:sp>
      <p:sp>
        <p:nvSpPr>
          <p:cNvPr id="14" name="13 Marcador de número de diapositiva"/>
          <p:cNvSpPr>
            <a:spLocks noGrp="1"/>
          </p:cNvSpPr>
          <p:nvPr>
            <p:ph type="sldNum" sz="quarter" idx="12"/>
          </p:nvPr>
        </p:nvSpPr>
        <p:spPr/>
        <p:txBody>
          <a:bodyPr/>
          <a:lstStyle/>
          <a:p>
            <a:pPr>
              <a:defRPr/>
            </a:pPr>
            <a:fld id="{A197ABD3-86D6-413B-8887-61F8401D5CB7}" type="slidenum">
              <a:rPr lang="es-CL"/>
              <a:pPr>
                <a:defRPr/>
              </a:pPr>
              <a:t>21</a:t>
            </a:fld>
            <a:endParaRPr lang="es-CL"/>
          </a:p>
        </p:txBody>
      </p:sp>
      <p:sp>
        <p:nvSpPr>
          <p:cNvPr id="15366" name="3 Título"/>
          <p:cNvSpPr txBox="1">
            <a:spLocks/>
          </p:cNvSpPr>
          <p:nvPr/>
        </p:nvSpPr>
        <p:spPr bwMode="auto">
          <a:xfrm>
            <a:off x="856258" y="1493838"/>
            <a:ext cx="7739062" cy="3097212"/>
          </a:xfrm>
          <a:prstGeom prst="rect">
            <a:avLst/>
          </a:prstGeom>
          <a:noFill/>
          <a:ln w="9525">
            <a:noFill/>
            <a:miter lim="800000"/>
            <a:headEnd/>
            <a:tailEnd/>
          </a:ln>
        </p:spPr>
        <p:txBody>
          <a:bodyPr/>
          <a:lstStyle/>
          <a:p>
            <a:pPr algn="ctr" eaLnBrk="0" hangingPunct="0"/>
            <a:r>
              <a:rPr lang="es-MX" sz="2400">
                <a:latin typeface="Verdana" pitchFamily="34" charset="0"/>
              </a:rPr>
              <a:t> </a:t>
            </a:r>
            <a:r>
              <a:rPr lang="es-MX" sz="3600">
                <a:latin typeface="Verdana" pitchFamily="34" charset="0"/>
              </a:rPr>
              <a:t/>
            </a:r>
            <a:br>
              <a:rPr lang="es-MX" sz="3600">
                <a:latin typeface="Verdana" pitchFamily="34" charset="0"/>
              </a:rPr>
            </a:br>
            <a:endParaRPr lang="es-CL" sz="3600">
              <a:latin typeface="Verdana" pitchFamily="34" charset="0"/>
            </a:endParaRPr>
          </a:p>
        </p:txBody>
      </p:sp>
      <p:sp>
        <p:nvSpPr>
          <p:cNvPr id="15367" name="7 Rectángulo"/>
          <p:cNvSpPr>
            <a:spLocks noChangeArrowheads="1"/>
          </p:cNvSpPr>
          <p:nvPr/>
        </p:nvSpPr>
        <p:spPr bwMode="auto">
          <a:xfrm>
            <a:off x="1258888" y="1412875"/>
            <a:ext cx="7058025" cy="1384300"/>
          </a:xfrm>
          <a:prstGeom prst="rect">
            <a:avLst/>
          </a:prstGeom>
          <a:noFill/>
          <a:ln w="9525">
            <a:noFill/>
            <a:miter lim="800000"/>
            <a:headEnd/>
            <a:tailEnd/>
          </a:ln>
        </p:spPr>
        <p:txBody>
          <a:bodyPr>
            <a:spAutoFit/>
          </a:bodyPr>
          <a:lstStyle/>
          <a:p>
            <a:endParaRPr lang="es-MX" sz="2800">
              <a:latin typeface="Verdana" pitchFamily="34" charset="0"/>
            </a:endParaRPr>
          </a:p>
          <a:p>
            <a:endParaRPr lang="es-MX" sz="2800">
              <a:latin typeface="Verdana" pitchFamily="34" charset="0"/>
            </a:endParaRPr>
          </a:p>
          <a:p>
            <a:pPr>
              <a:buFont typeface="Arial" charset="0"/>
              <a:buChar char="•"/>
            </a:pPr>
            <a:endParaRPr lang="es-MX" sz="2800">
              <a:latin typeface="Verdana" pitchFamily="34" charset="0"/>
            </a:endParaRPr>
          </a:p>
        </p:txBody>
      </p:sp>
      <p:sp>
        <p:nvSpPr>
          <p:cNvPr id="31" name="1 Elipse"/>
          <p:cNvSpPr>
            <a:spLocks noChangeArrowheads="1"/>
          </p:cNvSpPr>
          <p:nvPr/>
        </p:nvSpPr>
        <p:spPr bwMode="auto">
          <a:xfrm>
            <a:off x="7812360" y="260648"/>
            <a:ext cx="684212" cy="719137"/>
          </a:xfrm>
          <a:prstGeom prst="ellipse">
            <a:avLst/>
          </a:prstGeom>
          <a:solidFill>
            <a:srgbClr val="E36C0A"/>
          </a:solidFill>
          <a:ln w="76200">
            <a:solidFill>
              <a:srgbClr val="974706"/>
            </a:solidFill>
            <a:round/>
            <a:headEnd/>
            <a:tailEnd/>
          </a:ln>
        </p:spPr>
        <p:txBody>
          <a:bodyPr anchor="ctr"/>
          <a:lstStyle>
            <a:defPPr>
              <a:defRPr lang="es-C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1" hangingPunct="1">
              <a:spcAft>
                <a:spcPts val="1000"/>
              </a:spcAft>
            </a:pPr>
            <a:r>
              <a:rPr lang="es-CL" altLang="es-CL" sz="2900" dirty="0">
                <a:solidFill>
                  <a:srgbClr val="FFFFFF"/>
                </a:solidFill>
                <a:latin typeface="Calibri" pitchFamily="34" charset="0"/>
              </a:rPr>
              <a:t>?</a:t>
            </a:r>
            <a:endParaRPr lang="es-CL" altLang="es-CL" dirty="0"/>
          </a:p>
        </p:txBody>
      </p:sp>
      <p:sp>
        <p:nvSpPr>
          <p:cNvPr id="33" name="3 Título"/>
          <p:cNvSpPr txBox="1">
            <a:spLocks/>
          </p:cNvSpPr>
          <p:nvPr/>
        </p:nvSpPr>
        <p:spPr>
          <a:xfrm>
            <a:off x="1043608" y="1412776"/>
            <a:ext cx="7776864" cy="936104"/>
          </a:xfrm>
          <a:prstGeom prst="rect">
            <a:avLst/>
          </a:prstGeom>
        </p:spPr>
        <p:txBody>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s-MX" sz="1600" b="1"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rPr>
              <a:t>Utilizando la tabla anterior realice las </a:t>
            </a:r>
            <a:r>
              <a:rPr lang="es-MX" sz="1600" b="1" dirty="0" smtClean="0">
                <a:latin typeface="Verdana" pitchFamily="34" charset="0"/>
                <a:ea typeface="Verdana" pitchFamily="34" charset="0"/>
                <a:cs typeface="Verdana" pitchFamily="34" charset="0"/>
              </a:rPr>
              <a:t>siguientes conversiones:</a:t>
            </a:r>
          </a:p>
        </p:txBody>
      </p:sp>
      <p:sp>
        <p:nvSpPr>
          <p:cNvPr id="17" name="3 Título"/>
          <p:cNvSpPr txBox="1">
            <a:spLocks/>
          </p:cNvSpPr>
          <p:nvPr/>
        </p:nvSpPr>
        <p:spPr>
          <a:xfrm>
            <a:off x="1547664" y="2276872"/>
            <a:ext cx="4032448" cy="1656184"/>
          </a:xfrm>
          <a:prstGeom prst="rect">
            <a:avLst/>
          </a:prstGeom>
        </p:spPr>
        <p:txBody>
          <a:bodyPr/>
          <a:lstStyle/>
          <a:p>
            <a:pPr marL="342900" marR="0" lvl="0" indent="-342900" algn="l" defTabSz="914400" rtl="0" eaLnBrk="1" fontAlgn="base" latinLnBrk="0" hangingPunct="1">
              <a:lnSpc>
                <a:spcPct val="150000"/>
              </a:lnSpc>
              <a:spcBef>
                <a:spcPct val="0"/>
              </a:spcBef>
              <a:spcAft>
                <a:spcPct val="0"/>
              </a:spcAft>
              <a:buClrTx/>
              <a:buSzTx/>
              <a:buFontTx/>
              <a:buAutoNum type="alphaLcParenR"/>
              <a:tabLst/>
              <a:defRPr/>
            </a:pPr>
            <a:r>
              <a:rPr kumimoji="0" lang="es-MX" sz="1600"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rPr>
              <a:t>80 lb pulg   </a:t>
            </a:r>
            <a:r>
              <a:rPr lang="es-MX" sz="1600" dirty="0" smtClean="0">
                <a:latin typeface="Verdana" pitchFamily="34" charset="0"/>
                <a:ea typeface="Verdana" pitchFamily="34" charset="0"/>
                <a:cs typeface="Verdana" pitchFamily="34" charset="0"/>
              </a:rPr>
              <a:t>= ………..</a:t>
            </a:r>
            <a:r>
              <a:rPr kumimoji="0" lang="es-MX" sz="1600"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rPr>
              <a:t> 	N mt.</a:t>
            </a:r>
          </a:p>
          <a:p>
            <a:pPr marL="342900" marR="0" lvl="0" indent="-342900" algn="l" defTabSz="914400" rtl="0" eaLnBrk="1" fontAlgn="base" latinLnBrk="0" hangingPunct="1">
              <a:lnSpc>
                <a:spcPct val="150000"/>
              </a:lnSpc>
              <a:spcBef>
                <a:spcPct val="0"/>
              </a:spcBef>
              <a:spcAft>
                <a:spcPct val="0"/>
              </a:spcAft>
              <a:buClrTx/>
              <a:buSzTx/>
              <a:buFontTx/>
              <a:buAutoNum type="alphaLcParenR"/>
              <a:tabLst/>
              <a:defRPr/>
            </a:pPr>
            <a:r>
              <a:rPr lang="es-MX" sz="1600" dirty="0" smtClean="0">
                <a:latin typeface="Verdana" pitchFamily="34" charset="0"/>
                <a:ea typeface="Verdana" pitchFamily="34" charset="0"/>
                <a:cs typeface="Verdana" pitchFamily="34" charset="0"/>
              </a:rPr>
              <a:t>36 lb pie     = ……….     lb pul</a:t>
            </a:r>
          </a:p>
          <a:p>
            <a:pPr marL="342900" lvl="0" indent="-342900">
              <a:lnSpc>
                <a:spcPct val="150000"/>
              </a:lnSpc>
              <a:buFontTx/>
              <a:buAutoNum type="alphaLcParenR"/>
              <a:defRPr/>
            </a:pPr>
            <a:r>
              <a:rPr lang="es-MX" sz="1600" dirty="0" smtClean="0">
                <a:latin typeface="Verdana" pitchFamily="34" charset="0"/>
                <a:ea typeface="Verdana" pitchFamily="34" charset="0"/>
                <a:cs typeface="Verdana" pitchFamily="34" charset="0"/>
              </a:rPr>
              <a:t>23 kg metro </a:t>
            </a:r>
            <a:r>
              <a:rPr lang="es-MX" sz="1600" dirty="0">
                <a:latin typeface="Verdana" pitchFamily="34" charset="0"/>
                <a:ea typeface="Verdana" pitchFamily="34" charset="0"/>
                <a:cs typeface="Verdana" pitchFamily="34" charset="0"/>
              </a:rPr>
              <a:t>= ……….. </a:t>
            </a:r>
            <a:r>
              <a:rPr lang="es-MX" sz="1600" dirty="0" smtClean="0">
                <a:latin typeface="Verdana" pitchFamily="34" charset="0"/>
                <a:ea typeface="Verdana" pitchFamily="34" charset="0"/>
                <a:cs typeface="Verdana" pitchFamily="34" charset="0"/>
              </a:rPr>
              <a:t>	 lb ft </a:t>
            </a:r>
          </a:p>
          <a:p>
            <a:pPr marL="342900" lvl="0" indent="-342900">
              <a:lnSpc>
                <a:spcPct val="150000"/>
              </a:lnSpc>
              <a:buFontTx/>
              <a:buAutoNum type="alphaLcParenR"/>
              <a:defRPr/>
            </a:pPr>
            <a:r>
              <a:rPr lang="es-MX" sz="1600" dirty="0" smtClean="0">
                <a:latin typeface="Verdana" pitchFamily="34" charset="0"/>
                <a:ea typeface="Verdana" pitchFamily="34" charset="0"/>
                <a:cs typeface="Verdana" pitchFamily="34" charset="0"/>
              </a:rPr>
              <a:t>105 N </a:t>
            </a:r>
            <a:r>
              <a:rPr lang="es-MX" sz="1600" dirty="0" err="1" smtClean="0">
                <a:latin typeface="Verdana" pitchFamily="34" charset="0"/>
                <a:ea typeface="Verdana" pitchFamily="34" charset="0"/>
                <a:cs typeface="Verdana" pitchFamily="34" charset="0"/>
              </a:rPr>
              <a:t>mt</a:t>
            </a:r>
            <a:r>
              <a:rPr lang="es-MX" sz="1600" dirty="0">
                <a:latin typeface="Verdana" pitchFamily="34" charset="0"/>
                <a:ea typeface="Verdana" pitchFamily="34" charset="0"/>
                <a:cs typeface="Verdana" pitchFamily="34" charset="0"/>
              </a:rPr>
              <a:t> </a:t>
            </a:r>
            <a:r>
              <a:rPr lang="es-MX" sz="1600" dirty="0" smtClean="0">
                <a:latin typeface="Verdana" pitchFamily="34" charset="0"/>
                <a:ea typeface="Verdana" pitchFamily="34" charset="0"/>
                <a:cs typeface="Verdana" pitchFamily="34" charset="0"/>
              </a:rPr>
              <a:t>     = ………. 	kg mt </a:t>
            </a:r>
            <a:endParaRPr kumimoji="0" lang="es-CL" sz="1600"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endParaRPr>
          </a:p>
        </p:txBody>
      </p:sp>
      <p:sp>
        <p:nvSpPr>
          <p:cNvPr id="18" name="3 Título"/>
          <p:cNvSpPr txBox="1">
            <a:spLocks/>
          </p:cNvSpPr>
          <p:nvPr/>
        </p:nvSpPr>
        <p:spPr>
          <a:xfrm>
            <a:off x="3239344" y="4221088"/>
            <a:ext cx="3708920" cy="2160240"/>
          </a:xfrm>
          <a:prstGeom prst="rect">
            <a:avLst/>
          </a:prstGeom>
        </p:spPr>
        <p:txBody>
          <a:bodyPr/>
          <a:lstStyle/>
          <a:p>
            <a:pPr marL="342900" marR="0" lvl="0" indent="-342900" algn="l" defTabSz="914400" rtl="0" eaLnBrk="1" fontAlgn="base" latinLnBrk="0" hangingPunct="1">
              <a:lnSpc>
                <a:spcPct val="150000"/>
              </a:lnSpc>
              <a:spcBef>
                <a:spcPct val="0"/>
              </a:spcBef>
              <a:spcAft>
                <a:spcPct val="0"/>
              </a:spcAft>
              <a:buClrTx/>
              <a:buSzTx/>
              <a:tabLst/>
              <a:defRPr/>
            </a:pPr>
            <a:r>
              <a:rPr kumimoji="0" lang="es-MX" sz="1600" b="1"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rPr>
              <a:t>RESPUESTAS. </a:t>
            </a:r>
          </a:p>
          <a:p>
            <a:pPr marL="342900" marR="0" lvl="0" indent="-342900" algn="l" defTabSz="914400" rtl="0" eaLnBrk="1" fontAlgn="base" latinLnBrk="0" hangingPunct="1">
              <a:lnSpc>
                <a:spcPct val="150000"/>
              </a:lnSpc>
              <a:spcBef>
                <a:spcPct val="0"/>
              </a:spcBef>
              <a:spcAft>
                <a:spcPct val="0"/>
              </a:spcAft>
              <a:buClrTx/>
              <a:buSzTx/>
              <a:tabLst/>
              <a:defRPr/>
            </a:pPr>
            <a:endParaRPr kumimoji="0" lang="es-MX" sz="800"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endParaRPr>
          </a:p>
          <a:p>
            <a:pPr marL="342900" marR="0" lvl="0" indent="-342900" algn="l" defTabSz="914400" rtl="0" eaLnBrk="1" fontAlgn="base" latinLnBrk="0" hangingPunct="1">
              <a:lnSpc>
                <a:spcPct val="150000"/>
              </a:lnSpc>
              <a:spcBef>
                <a:spcPct val="0"/>
              </a:spcBef>
              <a:spcAft>
                <a:spcPct val="0"/>
              </a:spcAft>
              <a:buClrTx/>
              <a:buSzTx/>
              <a:buFontTx/>
              <a:buAutoNum type="alphaLcParenR"/>
              <a:tabLst/>
              <a:defRPr/>
            </a:pPr>
            <a:r>
              <a:rPr kumimoji="0" lang="es-MX" sz="1600"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rPr>
              <a:t>9,04    N mt.</a:t>
            </a:r>
          </a:p>
          <a:p>
            <a:pPr marL="342900" marR="0" lvl="0" indent="-342900" algn="l" defTabSz="914400" rtl="0" eaLnBrk="1" fontAlgn="base" latinLnBrk="0" hangingPunct="1">
              <a:lnSpc>
                <a:spcPct val="150000"/>
              </a:lnSpc>
              <a:spcBef>
                <a:spcPct val="0"/>
              </a:spcBef>
              <a:spcAft>
                <a:spcPct val="0"/>
              </a:spcAft>
              <a:buClrTx/>
              <a:buSzTx/>
              <a:buFontTx/>
              <a:buAutoNum type="alphaLcParenR"/>
              <a:tabLst/>
              <a:defRPr/>
            </a:pPr>
            <a:r>
              <a:rPr lang="es-MX" sz="1600" dirty="0" smtClean="0">
                <a:latin typeface="Verdana" pitchFamily="34" charset="0"/>
                <a:ea typeface="Verdana" pitchFamily="34" charset="0"/>
                <a:cs typeface="Verdana" pitchFamily="34" charset="0"/>
              </a:rPr>
              <a:t>432     lb pul</a:t>
            </a:r>
          </a:p>
          <a:p>
            <a:pPr marL="342900" marR="0" lvl="0" indent="-342900" algn="l" defTabSz="914400" rtl="0" eaLnBrk="1" fontAlgn="base" latinLnBrk="0" hangingPunct="1">
              <a:lnSpc>
                <a:spcPct val="150000"/>
              </a:lnSpc>
              <a:spcBef>
                <a:spcPct val="0"/>
              </a:spcBef>
              <a:spcAft>
                <a:spcPct val="0"/>
              </a:spcAft>
              <a:buClrTx/>
              <a:buSzTx/>
              <a:buFontTx/>
              <a:buAutoNum type="alphaLcParenR"/>
              <a:tabLst/>
              <a:defRPr/>
            </a:pPr>
            <a:r>
              <a:rPr lang="es-MX" sz="1600" dirty="0" smtClean="0">
                <a:latin typeface="Verdana" pitchFamily="34" charset="0"/>
                <a:ea typeface="Verdana" pitchFamily="34" charset="0"/>
                <a:cs typeface="Verdana" pitchFamily="34" charset="0"/>
              </a:rPr>
              <a:t>166,4  lb ft </a:t>
            </a:r>
          </a:p>
          <a:p>
            <a:pPr marL="342900" marR="0" lvl="0" indent="-342900" algn="l" defTabSz="914400" rtl="0" eaLnBrk="1" fontAlgn="base" latinLnBrk="0" hangingPunct="1">
              <a:lnSpc>
                <a:spcPct val="150000"/>
              </a:lnSpc>
              <a:spcBef>
                <a:spcPct val="0"/>
              </a:spcBef>
              <a:spcAft>
                <a:spcPct val="0"/>
              </a:spcAft>
              <a:buClrTx/>
              <a:buSzTx/>
              <a:buFontTx/>
              <a:buAutoNum type="alphaLcParenR"/>
              <a:tabLst/>
              <a:defRPr/>
            </a:pPr>
            <a:r>
              <a:rPr lang="es-MX" sz="1600" dirty="0" smtClean="0">
                <a:latin typeface="Verdana" pitchFamily="34" charset="0"/>
                <a:ea typeface="Verdana" pitchFamily="34" charset="0"/>
                <a:cs typeface="Verdana" pitchFamily="34" charset="0"/>
              </a:rPr>
              <a:t>10,71  kg mt </a:t>
            </a:r>
            <a:endParaRPr kumimoji="0" lang="es-CL" sz="1600"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899592" y="1713582"/>
            <a:ext cx="7992888" cy="923330"/>
          </a:xfrm>
          <a:prstGeom prst="rect">
            <a:avLst/>
          </a:prstGeom>
          <a:noFill/>
        </p:spPr>
        <p:txBody>
          <a:bodyPr wrap="square">
            <a:spAutoFit/>
          </a:bodyPr>
          <a:lstStyle/>
          <a:p>
            <a:pPr fontAlgn="auto">
              <a:lnSpc>
                <a:spcPct val="150000"/>
              </a:lnSpc>
              <a:spcBef>
                <a:spcPts val="0"/>
              </a:spcBef>
              <a:spcAft>
                <a:spcPts val="0"/>
              </a:spcAft>
              <a:defRPr/>
            </a:pPr>
            <a:r>
              <a:rPr lang="es-ES" b="1" dirty="0" smtClean="0">
                <a:latin typeface="Verdana" pitchFamily="34" charset="0"/>
                <a:ea typeface="Verdana" pitchFamily="34" charset="0"/>
                <a:cs typeface="Verdana" pitchFamily="34" charset="0"/>
              </a:rPr>
              <a:t>3.- ¿Cuál es la importancia de realizar un torque adecuado en una unión ?</a:t>
            </a:r>
            <a:endParaRPr lang="es-ES" b="1" dirty="0">
              <a:latin typeface="Verdana" pitchFamily="34" charset="0"/>
              <a:ea typeface="Verdana" pitchFamily="34" charset="0"/>
              <a:cs typeface="Verdana" pitchFamily="34" charset="0"/>
            </a:endParaRPr>
          </a:p>
        </p:txBody>
      </p:sp>
      <p:sp>
        <p:nvSpPr>
          <p:cNvPr id="7" name="6 Marcador de número de diapositiva"/>
          <p:cNvSpPr>
            <a:spLocks noGrp="1"/>
          </p:cNvSpPr>
          <p:nvPr>
            <p:ph type="sldNum" sz="quarter" idx="12"/>
          </p:nvPr>
        </p:nvSpPr>
        <p:spPr/>
        <p:txBody>
          <a:bodyPr/>
          <a:lstStyle/>
          <a:p>
            <a:pPr>
              <a:defRPr/>
            </a:pPr>
            <a:fld id="{E4777946-190F-4AAA-AFBA-8EEBCA772354}" type="slidenum">
              <a:rPr lang="es-CL" smtClean="0"/>
              <a:pPr>
                <a:defRPr/>
              </a:pPr>
              <a:t>22</a:t>
            </a:fld>
            <a:endParaRPr lang="es-CL"/>
          </a:p>
        </p:txBody>
      </p:sp>
      <p:sp>
        <p:nvSpPr>
          <p:cNvPr id="5" name="1 Elipse"/>
          <p:cNvSpPr>
            <a:spLocks noChangeArrowheads="1"/>
          </p:cNvSpPr>
          <p:nvPr/>
        </p:nvSpPr>
        <p:spPr bwMode="auto">
          <a:xfrm>
            <a:off x="7812360" y="260648"/>
            <a:ext cx="684212" cy="719137"/>
          </a:xfrm>
          <a:prstGeom prst="ellipse">
            <a:avLst/>
          </a:prstGeom>
          <a:solidFill>
            <a:srgbClr val="E36C0A"/>
          </a:solidFill>
          <a:ln w="76200">
            <a:solidFill>
              <a:srgbClr val="974706"/>
            </a:solidFill>
            <a:round/>
            <a:headEnd/>
            <a:tailEnd/>
          </a:ln>
        </p:spPr>
        <p:txBody>
          <a:bodyPr anchor="ctr"/>
          <a:lstStyle>
            <a:defPPr>
              <a:defRPr lang="es-C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1" hangingPunct="1">
              <a:spcAft>
                <a:spcPts val="1000"/>
              </a:spcAft>
            </a:pPr>
            <a:r>
              <a:rPr lang="es-CL" altLang="es-CL" sz="2900" dirty="0">
                <a:solidFill>
                  <a:srgbClr val="FFFFFF"/>
                </a:solidFill>
                <a:latin typeface="Calibri" pitchFamily="34" charset="0"/>
              </a:rPr>
              <a:t>?</a:t>
            </a:r>
            <a:endParaRPr lang="es-CL" altLang="es-CL" dirty="0"/>
          </a:p>
        </p:txBody>
      </p:sp>
      <p:sp>
        <p:nvSpPr>
          <p:cNvPr id="9" name="3 Rectángulo"/>
          <p:cNvSpPr>
            <a:spLocks noChangeArrowheads="1"/>
          </p:cNvSpPr>
          <p:nvPr/>
        </p:nvSpPr>
        <p:spPr bwMode="auto">
          <a:xfrm>
            <a:off x="1547664" y="2707173"/>
            <a:ext cx="6408712" cy="3416320"/>
          </a:xfrm>
          <a:prstGeom prst="rect">
            <a:avLst/>
          </a:prstGeom>
          <a:noFill/>
          <a:ln w="9525">
            <a:noFill/>
            <a:miter lim="800000"/>
            <a:headEnd/>
            <a:tailEnd/>
          </a:ln>
        </p:spPr>
        <p:txBody>
          <a:bodyPr wrap="square">
            <a:spAutoFit/>
          </a:bodyPr>
          <a:lstStyle/>
          <a:p>
            <a:pPr>
              <a:lnSpc>
                <a:spcPct val="150000"/>
              </a:lnSpc>
            </a:pPr>
            <a:r>
              <a:rPr lang="es-MX" sz="1600" b="1" dirty="0" smtClean="0">
                <a:latin typeface="Verdana" pitchFamily="34" charset="0"/>
              </a:rPr>
              <a:t>R: </a:t>
            </a:r>
            <a:r>
              <a:rPr lang="es-MX" sz="1600" dirty="0" smtClean="0">
                <a:latin typeface="Verdana" pitchFamily="34" charset="0"/>
              </a:rPr>
              <a:t>Un </a:t>
            </a:r>
            <a:r>
              <a:rPr lang="es-MX" sz="1600" dirty="0">
                <a:latin typeface="Verdana" pitchFamily="34" charset="0"/>
              </a:rPr>
              <a:t>buen torque garantiza un funcionamiento optimo y seguro. </a:t>
            </a:r>
          </a:p>
          <a:p>
            <a:pPr>
              <a:lnSpc>
                <a:spcPct val="150000"/>
              </a:lnSpc>
            </a:pPr>
            <a:r>
              <a:rPr lang="es-MX" sz="1600" dirty="0" smtClean="0">
                <a:latin typeface="Verdana" pitchFamily="34" charset="0"/>
              </a:rPr>
              <a:t>Si la unión se suelta por un apriete muy suelto o muy apretado:</a:t>
            </a:r>
          </a:p>
          <a:p>
            <a:pPr marL="1200150" lvl="2" indent="-285750">
              <a:lnSpc>
                <a:spcPct val="150000"/>
              </a:lnSpc>
              <a:buFont typeface="Arial" panose="020B0604020202020204" pitchFamily="34" charset="0"/>
              <a:buChar char="•"/>
            </a:pPr>
            <a:r>
              <a:rPr lang="es-MX" sz="1600" dirty="0" smtClean="0">
                <a:latin typeface="Verdana" pitchFamily="34" charset="0"/>
              </a:rPr>
              <a:t>Puede </a:t>
            </a:r>
            <a:r>
              <a:rPr lang="es-MX" sz="1600" dirty="0">
                <a:latin typeface="Verdana" pitchFamily="34" charset="0"/>
              </a:rPr>
              <a:t>causar una lesión al </a:t>
            </a:r>
            <a:r>
              <a:rPr lang="es-MX" sz="1600" dirty="0" smtClean="0">
                <a:latin typeface="Verdana" pitchFamily="34" charset="0"/>
              </a:rPr>
              <a:t>personal.</a:t>
            </a:r>
            <a:endParaRPr lang="es-MX" sz="1600" dirty="0" smtClean="0">
              <a:latin typeface="Verdana" pitchFamily="34" charset="0"/>
            </a:endParaRPr>
          </a:p>
          <a:p>
            <a:pPr marL="1200150" lvl="2" indent="-285750">
              <a:lnSpc>
                <a:spcPct val="150000"/>
              </a:lnSpc>
              <a:buFont typeface="Arial" panose="020B0604020202020204" pitchFamily="34" charset="0"/>
              <a:buChar char="•"/>
            </a:pPr>
            <a:r>
              <a:rPr lang="es-MX" sz="1600" dirty="0" smtClean="0">
                <a:latin typeface="Verdana" pitchFamily="34" charset="0"/>
              </a:rPr>
              <a:t>Se  interrumpe el proceso </a:t>
            </a:r>
            <a:r>
              <a:rPr lang="es-MX" sz="1600" dirty="0" smtClean="0">
                <a:latin typeface="Verdana" pitchFamily="34" charset="0"/>
              </a:rPr>
              <a:t>productivo.</a:t>
            </a:r>
            <a:endParaRPr lang="es-MX" sz="1600" dirty="0">
              <a:latin typeface="Verdana" pitchFamily="34" charset="0"/>
            </a:endParaRPr>
          </a:p>
          <a:p>
            <a:pPr>
              <a:lnSpc>
                <a:spcPct val="150000"/>
              </a:lnSpc>
            </a:pPr>
            <a:r>
              <a:rPr lang="es-MX" sz="1600" dirty="0" smtClean="0">
                <a:latin typeface="Verdana" pitchFamily="34" charset="0"/>
              </a:rPr>
              <a:t>Con la vibración provocado por el funcionamiento de una máquina, si un perno se aprieta poco, se suelta, si se aprieta mucho el perno se quiebra.  </a:t>
            </a:r>
          </a:p>
        </p:txBody>
      </p:sp>
      <p:sp>
        <p:nvSpPr>
          <p:cNvPr id="6" name="5 CuadroTexto"/>
          <p:cNvSpPr txBox="1"/>
          <p:nvPr/>
        </p:nvSpPr>
        <p:spPr>
          <a:xfrm>
            <a:off x="1115616" y="1419225"/>
            <a:ext cx="5976664" cy="369332"/>
          </a:xfrm>
          <a:prstGeom prst="rect">
            <a:avLst/>
          </a:prstGeom>
          <a:noFill/>
        </p:spPr>
        <p:txBody>
          <a:bodyPr wrap="square" rtlCol="0">
            <a:spAutoFit/>
          </a:bodyPr>
          <a:lstStyle/>
          <a:p>
            <a:r>
              <a:rPr lang="es-MX" b="1" dirty="0">
                <a:latin typeface="Verdana" pitchFamily="34" charset="0"/>
                <a:ea typeface="Verdana" pitchFamily="34" charset="0"/>
                <a:cs typeface="Verdana" pitchFamily="34" charset="0"/>
              </a:rPr>
              <a:t>Torque –  </a:t>
            </a:r>
            <a:r>
              <a:rPr lang="es-MX" b="1" dirty="0" smtClean="0">
                <a:latin typeface="Verdana" pitchFamily="34" charset="0"/>
                <a:ea typeface="Verdana" pitchFamily="34" charset="0"/>
                <a:cs typeface="Verdana" pitchFamily="34" charset="0"/>
              </a:rPr>
              <a:t>Importancia.</a:t>
            </a:r>
            <a:endParaRPr lang="es-CL" b="1" dirty="0"/>
          </a:p>
        </p:txBody>
      </p:sp>
    </p:spTree>
    <p:extLst>
      <p:ext uri="{BB962C8B-B14F-4D97-AF65-F5344CB8AC3E}">
        <p14:creationId xmlns:p14="http://schemas.microsoft.com/office/powerpoint/2010/main" val="2694051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número de diapositiva"/>
          <p:cNvSpPr>
            <a:spLocks noGrp="1"/>
          </p:cNvSpPr>
          <p:nvPr>
            <p:ph type="sldNum" sz="quarter" idx="12"/>
          </p:nvPr>
        </p:nvSpPr>
        <p:spPr/>
        <p:txBody>
          <a:bodyPr/>
          <a:lstStyle/>
          <a:p>
            <a:pPr>
              <a:defRPr/>
            </a:pPr>
            <a:fld id="{25648136-31E3-4AD4-BEC1-9417FCF8D563}" type="slidenum">
              <a:rPr lang="es-CL" smtClean="0"/>
              <a:pPr>
                <a:defRPr/>
              </a:pPr>
              <a:t>23</a:t>
            </a:fld>
            <a:endParaRPr lang="es-CL"/>
          </a:p>
        </p:txBody>
      </p:sp>
      <p:pic>
        <p:nvPicPr>
          <p:cNvPr id="3" name="Picture 2" descr="G:\BlackBerry\camera\IMG-20140731-00090.jpg"/>
          <p:cNvPicPr>
            <a:picLocks noChangeAspect="1" noChangeArrowheads="1"/>
          </p:cNvPicPr>
          <p:nvPr/>
        </p:nvPicPr>
        <p:blipFill>
          <a:blip r:embed="rId2" cstate="print"/>
          <a:srcRect l="3669" t="12231" b="29061"/>
          <a:stretch>
            <a:fillRect/>
          </a:stretch>
        </p:blipFill>
        <p:spPr bwMode="auto">
          <a:xfrm>
            <a:off x="2915816" y="2215063"/>
            <a:ext cx="3961117" cy="1934017"/>
          </a:xfrm>
          <a:prstGeom prst="rect">
            <a:avLst/>
          </a:prstGeom>
          <a:noFill/>
        </p:spPr>
      </p:pic>
      <p:sp>
        <p:nvSpPr>
          <p:cNvPr id="4" name="3 CuadroTexto"/>
          <p:cNvSpPr txBox="1"/>
          <p:nvPr/>
        </p:nvSpPr>
        <p:spPr>
          <a:xfrm>
            <a:off x="1331640" y="1340768"/>
            <a:ext cx="7992888" cy="507831"/>
          </a:xfrm>
          <a:prstGeom prst="rect">
            <a:avLst/>
          </a:prstGeom>
          <a:noFill/>
        </p:spPr>
        <p:txBody>
          <a:bodyPr wrap="square">
            <a:spAutoFit/>
          </a:bodyPr>
          <a:lstStyle/>
          <a:p>
            <a:pPr fontAlgn="auto">
              <a:lnSpc>
                <a:spcPct val="150000"/>
              </a:lnSpc>
              <a:spcBef>
                <a:spcPts val="0"/>
              </a:spcBef>
              <a:spcAft>
                <a:spcPts val="0"/>
              </a:spcAft>
              <a:defRPr/>
            </a:pPr>
            <a:r>
              <a:rPr lang="es-ES" b="1" dirty="0" smtClean="0">
                <a:latin typeface="Verdana" pitchFamily="34" charset="0"/>
                <a:ea typeface="Verdana" pitchFamily="34" charset="0"/>
                <a:cs typeface="Verdana" pitchFamily="34" charset="0"/>
              </a:rPr>
              <a:t>¿Qué opina Ud. De la siguiente </a:t>
            </a:r>
            <a:r>
              <a:rPr lang="es-ES" b="1" dirty="0" smtClean="0">
                <a:latin typeface="Verdana" pitchFamily="34" charset="0"/>
                <a:ea typeface="Verdana" pitchFamily="34" charset="0"/>
                <a:cs typeface="Verdana" pitchFamily="34" charset="0"/>
              </a:rPr>
              <a:t>imagen?</a:t>
            </a:r>
            <a:endParaRPr lang="es-ES" b="1" dirty="0">
              <a:latin typeface="Verdana" pitchFamily="34" charset="0"/>
              <a:ea typeface="Verdana" pitchFamily="34" charset="0"/>
              <a:cs typeface="Verdana" pitchFamily="34" charset="0"/>
            </a:endParaRPr>
          </a:p>
        </p:txBody>
      </p:sp>
      <p:sp>
        <p:nvSpPr>
          <p:cNvPr id="5" name="1 Elipse"/>
          <p:cNvSpPr>
            <a:spLocks noChangeArrowheads="1"/>
          </p:cNvSpPr>
          <p:nvPr/>
        </p:nvSpPr>
        <p:spPr bwMode="auto">
          <a:xfrm>
            <a:off x="7812360" y="260648"/>
            <a:ext cx="684212" cy="719137"/>
          </a:xfrm>
          <a:prstGeom prst="ellipse">
            <a:avLst/>
          </a:prstGeom>
          <a:solidFill>
            <a:srgbClr val="E36C0A"/>
          </a:solidFill>
          <a:ln w="76200">
            <a:solidFill>
              <a:srgbClr val="974706"/>
            </a:solidFill>
            <a:round/>
            <a:headEnd/>
            <a:tailEnd/>
          </a:ln>
        </p:spPr>
        <p:txBody>
          <a:bodyPr anchor="ctr"/>
          <a:lstStyle>
            <a:defPPr>
              <a:defRPr lang="es-C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1" hangingPunct="1">
              <a:spcAft>
                <a:spcPts val="1000"/>
              </a:spcAft>
            </a:pPr>
            <a:r>
              <a:rPr lang="es-CL" altLang="es-CL" sz="2900" dirty="0">
                <a:solidFill>
                  <a:srgbClr val="FFFFFF"/>
                </a:solidFill>
                <a:latin typeface="Calibri" pitchFamily="34" charset="0"/>
              </a:rPr>
              <a:t>?</a:t>
            </a:r>
            <a:endParaRPr lang="es-CL" altLang="es-CL" dirty="0"/>
          </a:p>
        </p:txBody>
      </p:sp>
      <p:sp>
        <p:nvSpPr>
          <p:cNvPr id="6" name="3 Rectángulo"/>
          <p:cNvSpPr>
            <a:spLocks noChangeArrowheads="1"/>
          </p:cNvSpPr>
          <p:nvPr/>
        </p:nvSpPr>
        <p:spPr bwMode="auto">
          <a:xfrm>
            <a:off x="1331640" y="4573393"/>
            <a:ext cx="7344816" cy="1569660"/>
          </a:xfrm>
          <a:prstGeom prst="rect">
            <a:avLst/>
          </a:prstGeom>
          <a:noFill/>
          <a:ln w="9525">
            <a:noFill/>
            <a:miter lim="800000"/>
            <a:headEnd/>
            <a:tailEnd/>
          </a:ln>
        </p:spPr>
        <p:txBody>
          <a:bodyPr wrap="square">
            <a:spAutoFit/>
          </a:bodyPr>
          <a:lstStyle/>
          <a:p>
            <a:pPr>
              <a:lnSpc>
                <a:spcPct val="150000"/>
              </a:lnSpc>
            </a:pPr>
            <a:r>
              <a:rPr lang="es-MX" sz="1600" dirty="0" smtClean="0">
                <a:latin typeface="Verdana" pitchFamily="34" charset="0"/>
              </a:rPr>
              <a:t>R: Las </a:t>
            </a:r>
            <a:r>
              <a:rPr lang="es-MX" sz="1600" dirty="0" smtClean="0">
                <a:latin typeface="Verdana" pitchFamily="34" charset="0"/>
              </a:rPr>
              <a:t>llaves se están utilizando  de mala manera debido a  que al poner la otra llave y aumentar la distancia  también se está aumentando el torque  y  se puede sobretorquear el perno produciéndole un daño.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1475656" y="1484784"/>
            <a:ext cx="7200800" cy="923330"/>
          </a:xfrm>
          <a:prstGeom prst="rect">
            <a:avLst/>
          </a:prstGeom>
          <a:noFill/>
        </p:spPr>
        <p:txBody>
          <a:bodyPr wrap="square">
            <a:spAutoFit/>
          </a:bodyPr>
          <a:lstStyle/>
          <a:p>
            <a:pPr fontAlgn="auto">
              <a:lnSpc>
                <a:spcPct val="150000"/>
              </a:lnSpc>
              <a:spcBef>
                <a:spcPts val="0"/>
              </a:spcBef>
              <a:spcAft>
                <a:spcPts val="0"/>
              </a:spcAft>
              <a:defRPr/>
            </a:pPr>
            <a:r>
              <a:rPr lang="es-ES" b="1" dirty="0" smtClean="0">
                <a:latin typeface="Verdana" pitchFamily="34" charset="0"/>
                <a:ea typeface="Verdana" pitchFamily="34" charset="0"/>
                <a:cs typeface="Verdana" pitchFamily="34" charset="0"/>
              </a:rPr>
              <a:t>¿Quién </a:t>
            </a:r>
            <a:r>
              <a:rPr lang="es-ES" b="1" dirty="0" smtClean="0">
                <a:latin typeface="Verdana" pitchFamily="34" charset="0"/>
                <a:ea typeface="Verdana" pitchFamily="34" charset="0"/>
                <a:cs typeface="Verdana" pitchFamily="34" charset="0"/>
              </a:rPr>
              <a:t>y cómo se define la cantidad de torque que requiere el apriete de un </a:t>
            </a:r>
            <a:r>
              <a:rPr lang="es-ES" b="1" dirty="0" smtClean="0">
                <a:latin typeface="Verdana" pitchFamily="34" charset="0"/>
                <a:ea typeface="Verdana" pitchFamily="34" charset="0"/>
                <a:cs typeface="Verdana" pitchFamily="34" charset="0"/>
              </a:rPr>
              <a:t>perno?</a:t>
            </a:r>
            <a:endParaRPr lang="es-ES" b="1" dirty="0">
              <a:latin typeface="Verdana" pitchFamily="34" charset="0"/>
              <a:ea typeface="Verdana" pitchFamily="34" charset="0"/>
              <a:cs typeface="Verdana" pitchFamily="34" charset="0"/>
            </a:endParaRPr>
          </a:p>
        </p:txBody>
      </p:sp>
      <p:sp>
        <p:nvSpPr>
          <p:cNvPr id="7" name="6 Marcador de número de diapositiva"/>
          <p:cNvSpPr>
            <a:spLocks noGrp="1"/>
          </p:cNvSpPr>
          <p:nvPr>
            <p:ph type="sldNum" sz="quarter" idx="12"/>
          </p:nvPr>
        </p:nvSpPr>
        <p:spPr/>
        <p:txBody>
          <a:bodyPr/>
          <a:lstStyle/>
          <a:p>
            <a:pPr>
              <a:defRPr/>
            </a:pPr>
            <a:fld id="{E4777946-190F-4AAA-AFBA-8EEBCA772354}" type="slidenum">
              <a:rPr lang="es-CL" smtClean="0"/>
              <a:pPr>
                <a:defRPr/>
              </a:pPr>
              <a:t>24</a:t>
            </a:fld>
            <a:endParaRPr lang="es-CL"/>
          </a:p>
        </p:txBody>
      </p:sp>
      <p:sp>
        <p:nvSpPr>
          <p:cNvPr id="11265" name="Rectangle 1"/>
          <p:cNvSpPr>
            <a:spLocks noChangeArrowheads="1"/>
          </p:cNvSpPr>
          <p:nvPr/>
        </p:nvSpPr>
        <p:spPr bwMode="auto">
          <a:xfrm>
            <a:off x="1763688" y="2814752"/>
            <a:ext cx="6336704"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nSpc>
                <a:spcPct val="150000"/>
              </a:lnSpc>
              <a:tabLst>
                <a:tab pos="228600" algn="l"/>
              </a:tabLst>
            </a:pPr>
            <a:r>
              <a:rPr lang="es-CL" sz="1600" dirty="0" smtClean="0">
                <a:latin typeface="Verdana" pitchFamily="34" charset="0"/>
                <a:ea typeface="Verdana" pitchFamily="34" charset="0"/>
                <a:cs typeface="Verdana" pitchFamily="34" charset="0"/>
              </a:rPr>
              <a:t>                    El torque lo define el fabricante del equipo o componente en que se va a utilizar el perno o la tuerca.</a:t>
            </a:r>
          </a:p>
          <a:p>
            <a:pPr>
              <a:lnSpc>
                <a:spcPct val="150000"/>
              </a:lnSpc>
              <a:tabLst>
                <a:tab pos="228600" algn="l"/>
              </a:tabLst>
            </a:pPr>
            <a:r>
              <a:rPr lang="es-CL" sz="1600" dirty="0" smtClean="0">
                <a:latin typeface="Verdana" pitchFamily="34" charset="0"/>
                <a:ea typeface="Verdana" pitchFamily="34" charset="0"/>
                <a:cs typeface="Verdana" pitchFamily="34" charset="0"/>
              </a:rPr>
              <a:t> El trabajo que realizará y a los esfuerzos a que estará sometido son los parámetros que utilizados para seleccionar el perno y el torque que éste requiere. </a:t>
            </a:r>
          </a:p>
        </p:txBody>
      </p:sp>
      <p:sp>
        <p:nvSpPr>
          <p:cNvPr id="5" name="1 Elipse"/>
          <p:cNvSpPr>
            <a:spLocks noChangeArrowheads="1"/>
          </p:cNvSpPr>
          <p:nvPr/>
        </p:nvSpPr>
        <p:spPr bwMode="auto">
          <a:xfrm>
            <a:off x="7812360" y="260648"/>
            <a:ext cx="684212" cy="719137"/>
          </a:xfrm>
          <a:prstGeom prst="ellipse">
            <a:avLst/>
          </a:prstGeom>
          <a:solidFill>
            <a:srgbClr val="E36C0A"/>
          </a:solidFill>
          <a:ln w="76200">
            <a:solidFill>
              <a:srgbClr val="974706"/>
            </a:solidFill>
            <a:round/>
            <a:headEnd/>
            <a:tailEnd/>
          </a:ln>
        </p:spPr>
        <p:txBody>
          <a:bodyPr anchor="ctr"/>
          <a:lstStyle>
            <a:defPPr>
              <a:defRPr lang="es-C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1" hangingPunct="1">
              <a:spcAft>
                <a:spcPts val="1000"/>
              </a:spcAft>
            </a:pPr>
            <a:r>
              <a:rPr lang="es-CL" altLang="es-CL" sz="2900" dirty="0">
                <a:solidFill>
                  <a:srgbClr val="FFFFFF"/>
                </a:solidFill>
                <a:latin typeface="Calibri" pitchFamily="34" charset="0"/>
              </a:rPr>
              <a:t>?</a:t>
            </a:r>
            <a:endParaRPr lang="es-CL" altLang="es-CL" dirty="0"/>
          </a:p>
        </p:txBody>
      </p:sp>
    </p:spTree>
    <p:extLst>
      <p:ext uri="{BB962C8B-B14F-4D97-AF65-F5344CB8AC3E}">
        <p14:creationId xmlns:p14="http://schemas.microsoft.com/office/powerpoint/2010/main" val="2694051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899592" y="1785590"/>
            <a:ext cx="7992888" cy="923330"/>
          </a:xfrm>
          <a:prstGeom prst="rect">
            <a:avLst/>
          </a:prstGeom>
          <a:noFill/>
        </p:spPr>
        <p:txBody>
          <a:bodyPr wrap="square">
            <a:spAutoFit/>
          </a:bodyPr>
          <a:lstStyle/>
          <a:p>
            <a:pPr fontAlgn="auto">
              <a:lnSpc>
                <a:spcPct val="150000"/>
              </a:lnSpc>
              <a:spcBef>
                <a:spcPts val="0"/>
              </a:spcBef>
              <a:spcAft>
                <a:spcPts val="0"/>
              </a:spcAft>
              <a:defRPr/>
            </a:pPr>
            <a:r>
              <a:rPr lang="es-ES" b="1" dirty="0" smtClean="0">
                <a:latin typeface="Verdana" pitchFamily="34" charset="0"/>
                <a:ea typeface="Verdana" pitchFamily="34" charset="0"/>
                <a:cs typeface="Verdana" pitchFamily="34" charset="0"/>
              </a:rPr>
              <a:t>¿Cómo se diferencian los pernos para saber que torque deben recibir?</a:t>
            </a:r>
            <a:endParaRPr lang="es-ES" b="1" dirty="0">
              <a:latin typeface="Verdana" pitchFamily="34" charset="0"/>
              <a:ea typeface="Verdana" pitchFamily="34" charset="0"/>
              <a:cs typeface="Verdana" pitchFamily="34" charset="0"/>
            </a:endParaRPr>
          </a:p>
        </p:txBody>
      </p:sp>
      <p:sp>
        <p:nvSpPr>
          <p:cNvPr id="7" name="6 Marcador de número de diapositiva"/>
          <p:cNvSpPr>
            <a:spLocks noGrp="1"/>
          </p:cNvSpPr>
          <p:nvPr>
            <p:ph type="sldNum" sz="quarter" idx="12"/>
          </p:nvPr>
        </p:nvSpPr>
        <p:spPr/>
        <p:txBody>
          <a:bodyPr/>
          <a:lstStyle/>
          <a:p>
            <a:pPr>
              <a:defRPr/>
            </a:pPr>
            <a:fld id="{E4777946-190F-4AAA-AFBA-8EEBCA772354}" type="slidenum">
              <a:rPr lang="es-CL" smtClean="0"/>
              <a:pPr>
                <a:defRPr/>
              </a:pPr>
              <a:t>25</a:t>
            </a:fld>
            <a:endParaRPr lang="es-CL"/>
          </a:p>
        </p:txBody>
      </p:sp>
      <p:sp>
        <p:nvSpPr>
          <p:cNvPr id="11265" name="Rectangle 1"/>
          <p:cNvSpPr>
            <a:spLocks noChangeArrowheads="1"/>
          </p:cNvSpPr>
          <p:nvPr/>
        </p:nvSpPr>
        <p:spPr bwMode="auto">
          <a:xfrm>
            <a:off x="1259632" y="2867159"/>
            <a:ext cx="7236940" cy="33701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nSpc>
                <a:spcPct val="150000"/>
              </a:lnSpc>
              <a:tabLst>
                <a:tab pos="228600" algn="l"/>
              </a:tabLst>
            </a:pPr>
            <a:r>
              <a:rPr lang="es-CL" sz="1600" dirty="0" smtClean="0">
                <a:latin typeface="Verdana" pitchFamily="34" charset="0"/>
                <a:ea typeface="Verdana" pitchFamily="34" charset="0"/>
                <a:cs typeface="Verdana" pitchFamily="34" charset="0"/>
              </a:rPr>
              <a:t>    Los pernos se diferencian por sus dimensiones, por el material del que están construidos y por norma internacionales.   Ellos traen en sus cabezas unas marcas representativas que por medio de códigos  indican  </a:t>
            </a:r>
            <a:r>
              <a:rPr lang="es-CL" sz="1600" dirty="0" smtClean="0">
                <a:latin typeface="Verdana" pitchFamily="34" charset="0"/>
                <a:ea typeface="Verdana" pitchFamily="34" charset="0"/>
                <a:cs typeface="Verdana" pitchFamily="34" charset="0"/>
              </a:rPr>
              <a:t>cuál  </a:t>
            </a:r>
            <a:r>
              <a:rPr lang="es-CL" sz="1600" dirty="0" smtClean="0">
                <a:latin typeface="Verdana" pitchFamily="34" charset="0"/>
                <a:ea typeface="Verdana" pitchFamily="34" charset="0"/>
                <a:cs typeface="Verdana" pitchFamily="34" charset="0"/>
              </a:rPr>
              <a:t>es el su grado de dureza y </a:t>
            </a:r>
            <a:r>
              <a:rPr lang="es-CL" sz="1600" dirty="0" smtClean="0">
                <a:latin typeface="Verdana" pitchFamily="34" charset="0"/>
                <a:ea typeface="Verdana" pitchFamily="34" charset="0"/>
                <a:cs typeface="Verdana" pitchFamily="34" charset="0"/>
              </a:rPr>
              <a:t>cuál </a:t>
            </a:r>
            <a:r>
              <a:rPr lang="es-CL" sz="1600" dirty="0" smtClean="0">
                <a:latin typeface="Verdana" pitchFamily="34" charset="0"/>
                <a:ea typeface="Verdana" pitchFamily="34" charset="0"/>
                <a:cs typeface="Verdana" pitchFamily="34" charset="0"/>
              </a:rPr>
              <a:t>es la resistencia que poseen, por lo tanto el torque que se les debe aplicar.</a:t>
            </a:r>
          </a:p>
          <a:p>
            <a:pPr>
              <a:lnSpc>
                <a:spcPct val="150000"/>
              </a:lnSpc>
              <a:tabLst>
                <a:tab pos="228600" algn="l"/>
              </a:tabLst>
            </a:pPr>
            <a:endParaRPr lang="es-CL" dirty="0" smtClean="0">
              <a:latin typeface="Verdana" pitchFamily="34" charset="0"/>
              <a:ea typeface="Verdana" pitchFamily="34" charset="0"/>
              <a:cs typeface="Verdana" pitchFamily="34" charset="0"/>
            </a:endParaRPr>
          </a:p>
          <a:p>
            <a:pPr>
              <a:lnSpc>
                <a:spcPct val="150000"/>
              </a:lnSpc>
              <a:tabLst>
                <a:tab pos="228600" algn="l"/>
              </a:tabLst>
            </a:pPr>
            <a:r>
              <a:rPr lang="es-CL" sz="1400" dirty="0" smtClean="0">
                <a:latin typeface="Verdana" pitchFamily="34" charset="0"/>
                <a:ea typeface="Verdana" pitchFamily="34" charset="0"/>
                <a:cs typeface="Verdana" pitchFamily="34" charset="0"/>
              </a:rPr>
              <a:t>Nota: Cuando </a:t>
            </a:r>
            <a:r>
              <a:rPr lang="es-CL" sz="1400" dirty="0" smtClean="0">
                <a:latin typeface="Verdana" pitchFamily="34" charset="0"/>
                <a:ea typeface="Verdana" pitchFamily="34" charset="0"/>
                <a:cs typeface="Verdana" pitchFamily="34" charset="0"/>
              </a:rPr>
              <a:t>los hilos están lubricados los torques se reducen en un 15 % aprox.  </a:t>
            </a:r>
          </a:p>
        </p:txBody>
      </p:sp>
      <p:sp>
        <p:nvSpPr>
          <p:cNvPr id="5" name="1 Elipse"/>
          <p:cNvSpPr>
            <a:spLocks noChangeArrowheads="1"/>
          </p:cNvSpPr>
          <p:nvPr/>
        </p:nvSpPr>
        <p:spPr bwMode="auto">
          <a:xfrm>
            <a:off x="7812360" y="260648"/>
            <a:ext cx="684212" cy="719137"/>
          </a:xfrm>
          <a:prstGeom prst="ellipse">
            <a:avLst/>
          </a:prstGeom>
          <a:solidFill>
            <a:srgbClr val="E36C0A"/>
          </a:solidFill>
          <a:ln w="76200">
            <a:solidFill>
              <a:srgbClr val="974706"/>
            </a:solidFill>
            <a:round/>
            <a:headEnd/>
            <a:tailEnd/>
          </a:ln>
        </p:spPr>
        <p:txBody>
          <a:bodyPr anchor="ctr"/>
          <a:lstStyle>
            <a:defPPr>
              <a:defRPr lang="es-C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1" hangingPunct="1">
              <a:spcAft>
                <a:spcPts val="1000"/>
              </a:spcAft>
            </a:pPr>
            <a:r>
              <a:rPr lang="es-CL" altLang="es-CL" sz="2900" dirty="0">
                <a:solidFill>
                  <a:srgbClr val="FFFFFF"/>
                </a:solidFill>
                <a:latin typeface="Calibri" pitchFamily="34" charset="0"/>
              </a:rPr>
              <a:t>?</a:t>
            </a:r>
            <a:endParaRPr lang="es-CL" altLang="es-CL" dirty="0"/>
          </a:p>
        </p:txBody>
      </p:sp>
      <p:sp>
        <p:nvSpPr>
          <p:cNvPr id="6" name="5 CuadroTexto"/>
          <p:cNvSpPr txBox="1"/>
          <p:nvPr/>
        </p:nvSpPr>
        <p:spPr>
          <a:xfrm>
            <a:off x="1115616" y="1419225"/>
            <a:ext cx="5976664" cy="369332"/>
          </a:xfrm>
          <a:prstGeom prst="rect">
            <a:avLst/>
          </a:prstGeom>
          <a:noFill/>
        </p:spPr>
        <p:txBody>
          <a:bodyPr wrap="square" rtlCol="0">
            <a:spAutoFit/>
          </a:bodyPr>
          <a:lstStyle/>
          <a:p>
            <a:r>
              <a:rPr lang="es-MX" b="1" dirty="0">
                <a:latin typeface="Verdana" pitchFamily="34" charset="0"/>
                <a:ea typeface="Verdana" pitchFamily="34" charset="0"/>
                <a:cs typeface="Verdana" pitchFamily="34" charset="0"/>
              </a:rPr>
              <a:t>Torque – </a:t>
            </a:r>
            <a:r>
              <a:rPr lang="es-MX" b="1" dirty="0" smtClean="0">
                <a:latin typeface="Verdana" pitchFamily="34" charset="0"/>
                <a:ea typeface="Verdana" pitchFamily="34" charset="0"/>
                <a:cs typeface="Verdana" pitchFamily="34" charset="0"/>
              </a:rPr>
              <a:t>Pernos.</a:t>
            </a:r>
            <a:endParaRPr lang="es-CL" b="1" dirty="0"/>
          </a:p>
        </p:txBody>
      </p:sp>
    </p:spTree>
    <p:extLst>
      <p:ext uri="{BB962C8B-B14F-4D97-AF65-F5344CB8AC3E}">
        <p14:creationId xmlns:p14="http://schemas.microsoft.com/office/powerpoint/2010/main" val="2694051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CuadroTexto"/>
          <p:cNvSpPr txBox="1"/>
          <p:nvPr/>
        </p:nvSpPr>
        <p:spPr>
          <a:xfrm>
            <a:off x="899592" y="1666543"/>
            <a:ext cx="5328592" cy="2308324"/>
          </a:xfrm>
          <a:prstGeom prst="rect">
            <a:avLst/>
          </a:prstGeom>
          <a:noFill/>
        </p:spPr>
        <p:txBody>
          <a:bodyPr wrap="square" rtlCol="0">
            <a:spAutoFit/>
          </a:bodyPr>
          <a:lstStyle/>
          <a:p>
            <a:r>
              <a:rPr lang="es-CL" sz="1600" dirty="0" smtClean="0"/>
              <a:t>     </a:t>
            </a:r>
          </a:p>
          <a:p>
            <a:r>
              <a:rPr lang="es-CL" sz="1600" dirty="0" smtClean="0"/>
              <a:t>     Los pernos traen indicado en su cabeza, el grado de dureza, o sea,  </a:t>
            </a:r>
            <a:r>
              <a:rPr lang="es-CL" sz="1600" dirty="0"/>
              <a:t>la cantidad de esfuerzo que </a:t>
            </a:r>
            <a:r>
              <a:rPr lang="es-CL" sz="1600" dirty="0" smtClean="0"/>
              <a:t>resisten sin deformarse.</a:t>
            </a:r>
          </a:p>
          <a:p>
            <a:endParaRPr lang="es-CL" sz="1600" dirty="0" smtClean="0"/>
          </a:p>
          <a:p>
            <a:r>
              <a:rPr lang="es-CL" sz="1600" dirty="0" smtClean="0"/>
              <a:t>     En el sistema </a:t>
            </a:r>
            <a:r>
              <a:rPr lang="es-CL" sz="1600" b="1" dirty="0" smtClean="0"/>
              <a:t>Métrico Internacional </a:t>
            </a:r>
            <a:r>
              <a:rPr lang="es-CL" sz="1600" dirty="0" smtClean="0"/>
              <a:t>el grado de dureza se representa con números como indica la tabla . Con este código también se puede determinar el material con que </a:t>
            </a:r>
            <a:r>
              <a:rPr lang="es-CL" sz="1600" dirty="0" smtClean="0"/>
              <a:t>está </a:t>
            </a:r>
            <a:r>
              <a:rPr lang="es-CL" sz="1600" dirty="0" smtClean="0"/>
              <a:t>construido el  perno. </a:t>
            </a:r>
          </a:p>
        </p:txBody>
      </p:sp>
      <p:pic>
        <p:nvPicPr>
          <p:cNvPr id="26626" name="Picture 2" descr="Numerical bolt head markings"/>
          <p:cNvPicPr>
            <a:picLocks noChangeAspect="1" noChangeArrowheads="1"/>
          </p:cNvPicPr>
          <p:nvPr/>
        </p:nvPicPr>
        <p:blipFill>
          <a:blip r:embed="rId2" cstate="print"/>
          <a:srcRect/>
          <a:stretch>
            <a:fillRect/>
          </a:stretch>
        </p:blipFill>
        <p:spPr bwMode="auto">
          <a:xfrm>
            <a:off x="7164288" y="4114966"/>
            <a:ext cx="1696219" cy="1762306"/>
          </a:xfrm>
          <a:prstGeom prst="rect">
            <a:avLst/>
          </a:prstGeom>
          <a:noFill/>
        </p:spPr>
      </p:pic>
      <p:pic>
        <p:nvPicPr>
          <p:cNvPr id="6" name="Picture 2" descr="pernoHex2"/>
          <p:cNvPicPr>
            <a:picLocks noChangeAspect="1" noChangeArrowheads="1"/>
          </p:cNvPicPr>
          <p:nvPr/>
        </p:nvPicPr>
        <p:blipFill>
          <a:blip r:embed="rId3" cstate="print"/>
          <a:srcRect/>
          <a:stretch>
            <a:fillRect/>
          </a:stretch>
        </p:blipFill>
        <p:spPr bwMode="auto">
          <a:xfrm>
            <a:off x="6827440" y="1525434"/>
            <a:ext cx="1902718" cy="1902718"/>
          </a:xfrm>
          <a:prstGeom prst="rect">
            <a:avLst/>
          </a:prstGeom>
          <a:noFill/>
        </p:spPr>
      </p:pic>
      <p:graphicFrame>
        <p:nvGraphicFramePr>
          <p:cNvPr id="7" name="6 Tabla"/>
          <p:cNvGraphicFramePr>
            <a:graphicFrameLocks noGrp="1"/>
          </p:cNvGraphicFramePr>
          <p:nvPr>
            <p:extLst>
              <p:ext uri="{D42A27DB-BD31-4B8C-83A1-F6EECF244321}">
                <p14:modId xmlns:p14="http://schemas.microsoft.com/office/powerpoint/2010/main" val="1519253380"/>
              </p:ext>
            </p:extLst>
          </p:nvPr>
        </p:nvGraphicFramePr>
        <p:xfrm>
          <a:off x="994791" y="4815938"/>
          <a:ext cx="5832649" cy="1205350"/>
        </p:xfrm>
        <a:graphic>
          <a:graphicData uri="http://schemas.openxmlformats.org/drawingml/2006/table">
            <a:tbl>
              <a:tblPr>
                <a:tableStyleId>{2D5ABB26-0587-4C30-8999-92F81FD0307C}</a:tableStyleId>
              </a:tblPr>
              <a:tblGrid>
                <a:gridCol w="1220387"/>
                <a:gridCol w="1081889"/>
                <a:gridCol w="1024947"/>
                <a:gridCol w="1195772"/>
                <a:gridCol w="1309654"/>
              </a:tblGrid>
              <a:tr h="607942">
                <a:tc>
                  <a:txBody>
                    <a:bodyPr/>
                    <a:lstStyle/>
                    <a:p>
                      <a:pPr algn="ctr">
                        <a:lnSpc>
                          <a:spcPct val="115000"/>
                        </a:lnSpc>
                        <a:spcAft>
                          <a:spcPts val="0"/>
                        </a:spcAft>
                      </a:pPr>
                      <a:r>
                        <a:rPr lang="es-ES" sz="1100" b="1" dirty="0"/>
                        <a:t>Grado de Dureza </a:t>
                      </a:r>
                      <a:endParaRPr lang="es-CL" sz="1100" b="1" dirty="0">
                        <a:latin typeface="Verdana" pitchFamily="34" charset="0"/>
                        <a:ea typeface="Verdana" pitchFamily="34" charset="0"/>
                        <a:cs typeface="Verdana"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CL" sz="1100" dirty="0" smtClean="0"/>
                        <a:t>4.8</a:t>
                      </a:r>
                      <a:endParaRPr lang="es-CL" sz="1100" dirty="0">
                        <a:latin typeface="Verdana" pitchFamily="34" charset="0"/>
                        <a:ea typeface="Verdana" pitchFamily="34" charset="0"/>
                        <a:cs typeface="Verdana"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CL" sz="1100" dirty="0" smtClean="0"/>
                        <a:t>5.8</a:t>
                      </a:r>
                      <a:endParaRPr lang="es-CL" sz="1100" dirty="0">
                        <a:latin typeface="Verdana" pitchFamily="34" charset="0"/>
                        <a:ea typeface="Verdana" pitchFamily="34" charset="0"/>
                        <a:cs typeface="Verdana"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CL" sz="1100" dirty="0" smtClean="0"/>
                        <a:t>8.8</a:t>
                      </a:r>
                      <a:endParaRPr lang="es-CL" sz="1100" dirty="0">
                        <a:latin typeface="Verdana" pitchFamily="34" charset="0"/>
                        <a:ea typeface="Verdana" pitchFamily="34" charset="0"/>
                        <a:cs typeface="Verdana"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es-ES" sz="1100" dirty="0" smtClean="0"/>
                    </a:p>
                    <a:p>
                      <a:pPr algn="ctr">
                        <a:lnSpc>
                          <a:spcPct val="115000"/>
                        </a:lnSpc>
                        <a:spcAft>
                          <a:spcPts val="0"/>
                        </a:spcAft>
                      </a:pPr>
                      <a:r>
                        <a:rPr lang="es-ES" sz="1100" dirty="0" smtClean="0"/>
                        <a:t>10.9</a:t>
                      </a:r>
                    </a:p>
                    <a:p>
                      <a:pPr algn="ctr">
                        <a:lnSpc>
                          <a:spcPct val="115000"/>
                        </a:lnSpc>
                        <a:spcAft>
                          <a:spcPts val="0"/>
                        </a:spcAft>
                      </a:pPr>
                      <a:endParaRPr lang="es-CL" sz="1100" dirty="0">
                        <a:latin typeface="Verdana" pitchFamily="34" charset="0"/>
                        <a:ea typeface="Verdana" pitchFamily="34" charset="0"/>
                        <a:cs typeface="Verdana"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a:lnSpc>
                          <a:spcPct val="115000"/>
                        </a:lnSpc>
                        <a:spcAft>
                          <a:spcPts val="0"/>
                        </a:spcAft>
                      </a:pPr>
                      <a:r>
                        <a:rPr lang="es-ES" sz="1100" b="1" dirty="0"/>
                        <a:t>Material </a:t>
                      </a:r>
                      <a:endParaRPr lang="es-ES" sz="1100" b="1" dirty="0" smtClean="0"/>
                    </a:p>
                    <a:p>
                      <a:pPr algn="ctr">
                        <a:lnSpc>
                          <a:spcPct val="115000"/>
                        </a:lnSpc>
                        <a:spcAft>
                          <a:spcPts val="0"/>
                        </a:spcAft>
                      </a:pPr>
                      <a:endParaRPr lang="es-CL" sz="1100" b="1" dirty="0">
                        <a:latin typeface="Verdana" pitchFamily="34" charset="0"/>
                        <a:ea typeface="Verdana" pitchFamily="34" charset="0"/>
                        <a:cs typeface="Verdana"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S" sz="1100" dirty="0"/>
                        <a:t>Acero al </a:t>
                      </a:r>
                      <a:r>
                        <a:rPr lang="es-ES" sz="1100" dirty="0" smtClean="0"/>
                        <a:t>carbono</a:t>
                      </a:r>
                    </a:p>
                    <a:p>
                      <a:pPr algn="ctr">
                        <a:lnSpc>
                          <a:spcPct val="115000"/>
                        </a:lnSpc>
                        <a:spcAft>
                          <a:spcPts val="0"/>
                        </a:spcAft>
                      </a:pPr>
                      <a:endParaRPr lang="es-CL" sz="1100" dirty="0">
                        <a:latin typeface="Verdana" pitchFamily="34" charset="0"/>
                        <a:ea typeface="Verdana" pitchFamily="34" charset="0"/>
                        <a:cs typeface="Verdana"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S" sz="1100" dirty="0"/>
                        <a:t>Acero al </a:t>
                      </a:r>
                      <a:r>
                        <a:rPr lang="es-ES" sz="1100" dirty="0" smtClean="0"/>
                        <a:t>carbono</a:t>
                      </a:r>
                    </a:p>
                    <a:p>
                      <a:pPr algn="ctr">
                        <a:lnSpc>
                          <a:spcPct val="115000"/>
                        </a:lnSpc>
                        <a:spcAft>
                          <a:spcPts val="0"/>
                        </a:spcAft>
                      </a:pPr>
                      <a:r>
                        <a:rPr lang="es-ES" sz="1100" dirty="0" smtClean="0"/>
                        <a:t> </a:t>
                      </a:r>
                      <a:endParaRPr lang="es-CL" sz="1100" dirty="0">
                        <a:latin typeface="Verdana" pitchFamily="34" charset="0"/>
                        <a:ea typeface="Verdana" pitchFamily="34" charset="0"/>
                        <a:cs typeface="Verdana"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S" sz="1100" dirty="0"/>
                        <a:t>Acero al carbono templado </a:t>
                      </a:r>
                      <a:endParaRPr lang="es-ES" sz="1100" dirty="0" smtClean="0"/>
                    </a:p>
                    <a:p>
                      <a:pPr algn="ctr">
                        <a:lnSpc>
                          <a:spcPct val="115000"/>
                        </a:lnSpc>
                        <a:spcAft>
                          <a:spcPts val="0"/>
                        </a:spcAft>
                      </a:pPr>
                      <a:endParaRPr lang="es-CL" sz="1100" dirty="0">
                        <a:latin typeface="Verdana" pitchFamily="34" charset="0"/>
                        <a:ea typeface="Verdana" pitchFamily="34" charset="0"/>
                        <a:cs typeface="Verdana"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S" sz="1100" dirty="0"/>
                        <a:t>Acero al carbono templado </a:t>
                      </a:r>
                      <a:endParaRPr lang="es-ES" sz="1100" dirty="0" smtClean="0"/>
                    </a:p>
                    <a:p>
                      <a:pPr algn="ctr">
                        <a:lnSpc>
                          <a:spcPct val="115000"/>
                        </a:lnSpc>
                        <a:spcAft>
                          <a:spcPts val="0"/>
                        </a:spcAft>
                      </a:pPr>
                      <a:endParaRPr lang="es-CL" sz="1100" dirty="0">
                        <a:latin typeface="Verdana" pitchFamily="34" charset="0"/>
                        <a:ea typeface="Verdana" pitchFamily="34" charset="0"/>
                        <a:cs typeface="Verdana"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8" name="7 CuadroTexto"/>
          <p:cNvSpPr txBox="1"/>
          <p:nvPr/>
        </p:nvSpPr>
        <p:spPr>
          <a:xfrm>
            <a:off x="1115616" y="1340768"/>
            <a:ext cx="5976664" cy="369332"/>
          </a:xfrm>
          <a:prstGeom prst="rect">
            <a:avLst/>
          </a:prstGeom>
          <a:noFill/>
        </p:spPr>
        <p:txBody>
          <a:bodyPr wrap="square" rtlCol="0">
            <a:spAutoFit/>
          </a:bodyPr>
          <a:lstStyle/>
          <a:p>
            <a:r>
              <a:rPr lang="es-MX" b="1" dirty="0">
                <a:latin typeface="Verdana" pitchFamily="34" charset="0"/>
                <a:ea typeface="Verdana" pitchFamily="34" charset="0"/>
                <a:cs typeface="Verdana" pitchFamily="34" charset="0"/>
              </a:rPr>
              <a:t>Torque – </a:t>
            </a:r>
            <a:r>
              <a:rPr lang="es-MX" b="1" dirty="0" smtClean="0">
                <a:latin typeface="Verdana" pitchFamily="34" charset="0"/>
                <a:ea typeface="Verdana" pitchFamily="34" charset="0"/>
                <a:cs typeface="Verdana" pitchFamily="34" charset="0"/>
              </a:rPr>
              <a:t>Pernos.</a:t>
            </a:r>
            <a:endParaRPr lang="es-CL" b="1" dirty="0"/>
          </a:p>
        </p:txBody>
      </p:sp>
      <p:cxnSp>
        <p:nvCxnSpPr>
          <p:cNvPr id="4" name="3 Conector recto de flecha"/>
          <p:cNvCxnSpPr/>
          <p:nvPr/>
        </p:nvCxnSpPr>
        <p:spPr>
          <a:xfrm>
            <a:off x="5868144" y="2492896"/>
            <a:ext cx="1368152" cy="1080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38893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CuadroTexto"/>
          <p:cNvSpPr txBox="1"/>
          <p:nvPr/>
        </p:nvSpPr>
        <p:spPr>
          <a:xfrm>
            <a:off x="1115616" y="1340768"/>
            <a:ext cx="3888432" cy="3046988"/>
          </a:xfrm>
          <a:prstGeom prst="rect">
            <a:avLst/>
          </a:prstGeom>
          <a:noFill/>
        </p:spPr>
        <p:txBody>
          <a:bodyPr wrap="square" rtlCol="0">
            <a:spAutoFit/>
          </a:bodyPr>
          <a:lstStyle/>
          <a:p>
            <a:pPr>
              <a:lnSpc>
                <a:spcPct val="150000"/>
              </a:lnSpc>
            </a:pPr>
            <a:r>
              <a:rPr lang="es-CL" sz="1600" dirty="0" smtClean="0"/>
              <a:t>En el </a:t>
            </a:r>
            <a:r>
              <a:rPr lang="es-CL" sz="1600" b="1" dirty="0" smtClean="0"/>
              <a:t>Sistema </a:t>
            </a:r>
            <a:r>
              <a:rPr lang="es-CL" sz="1600" b="1" dirty="0" smtClean="0"/>
              <a:t>Inglés </a:t>
            </a:r>
            <a:r>
              <a:rPr lang="es-CL" sz="1600" dirty="0" smtClean="0"/>
              <a:t>el</a:t>
            </a:r>
            <a:r>
              <a:rPr lang="es-CL" sz="1600" b="1" dirty="0" smtClean="0"/>
              <a:t> </a:t>
            </a:r>
            <a:r>
              <a:rPr lang="es-CL" sz="1600" dirty="0" smtClean="0"/>
              <a:t>grado de dureza se determina sumando ( 2 )  a las líneas marcadas en su cabeza. Cuando un perno no las tiene se asume un SAE grado 2.</a:t>
            </a:r>
          </a:p>
          <a:p>
            <a:pPr>
              <a:lnSpc>
                <a:spcPct val="150000"/>
              </a:lnSpc>
            </a:pPr>
            <a:r>
              <a:rPr lang="es-CL" sz="1600" dirty="0" smtClean="0"/>
              <a:t>Por ejemplo, si un perno trae tres líneas, como en la figura,  se asume como un perno SAE </a:t>
            </a:r>
            <a:r>
              <a:rPr lang="es-CL" sz="1600" dirty="0" smtClean="0"/>
              <a:t>5.  </a:t>
            </a:r>
            <a:endParaRPr lang="es-CL" sz="1600" dirty="0" smtClean="0"/>
          </a:p>
        </p:txBody>
      </p:sp>
      <p:pic>
        <p:nvPicPr>
          <p:cNvPr id="4" name="Picture 2" descr="http://img0.fastenal.com/productimages/17431_2.jpg"/>
          <p:cNvPicPr>
            <a:picLocks noChangeAspect="1" noChangeArrowheads="1"/>
          </p:cNvPicPr>
          <p:nvPr/>
        </p:nvPicPr>
        <p:blipFill>
          <a:blip r:embed="rId2" cstate="print"/>
          <a:srcRect/>
          <a:stretch>
            <a:fillRect/>
          </a:stretch>
        </p:blipFill>
        <p:spPr bwMode="auto">
          <a:xfrm>
            <a:off x="6084168" y="1373667"/>
            <a:ext cx="2736304" cy="1121263"/>
          </a:xfrm>
          <a:prstGeom prst="rect">
            <a:avLst/>
          </a:prstGeom>
          <a:noFill/>
        </p:spPr>
      </p:pic>
      <p:pic>
        <p:nvPicPr>
          <p:cNvPr id="62466" name="Picture 2" descr="Bolt head non-numerical markings"/>
          <p:cNvPicPr>
            <a:picLocks noChangeAspect="1" noChangeArrowheads="1"/>
          </p:cNvPicPr>
          <p:nvPr/>
        </p:nvPicPr>
        <p:blipFill>
          <a:blip r:embed="rId3" cstate="print"/>
          <a:srcRect/>
          <a:stretch>
            <a:fillRect/>
          </a:stretch>
        </p:blipFill>
        <p:spPr bwMode="auto">
          <a:xfrm>
            <a:off x="6848028" y="2871670"/>
            <a:ext cx="1684412" cy="1554843"/>
          </a:xfrm>
          <a:prstGeom prst="rect">
            <a:avLst/>
          </a:prstGeom>
          <a:noFill/>
        </p:spPr>
      </p:pic>
      <p:graphicFrame>
        <p:nvGraphicFramePr>
          <p:cNvPr id="7" name="6 Tabla"/>
          <p:cNvGraphicFramePr>
            <a:graphicFrameLocks noGrp="1"/>
          </p:cNvGraphicFramePr>
          <p:nvPr>
            <p:extLst>
              <p:ext uri="{D42A27DB-BD31-4B8C-83A1-F6EECF244321}">
                <p14:modId xmlns:p14="http://schemas.microsoft.com/office/powerpoint/2010/main" val="1467504767"/>
              </p:ext>
            </p:extLst>
          </p:nvPr>
        </p:nvGraphicFramePr>
        <p:xfrm>
          <a:off x="1115616" y="4559899"/>
          <a:ext cx="6120680" cy="1494282"/>
        </p:xfrm>
        <a:graphic>
          <a:graphicData uri="http://schemas.openxmlformats.org/drawingml/2006/table">
            <a:tbl>
              <a:tblPr>
                <a:tableStyleId>{2D5ABB26-0587-4C30-8999-92F81FD0307C}</a:tableStyleId>
              </a:tblPr>
              <a:tblGrid>
                <a:gridCol w="1182920"/>
                <a:gridCol w="1158240"/>
                <a:gridCol w="1097280"/>
                <a:gridCol w="1280160"/>
                <a:gridCol w="1402080"/>
              </a:tblGrid>
              <a:tr h="0">
                <a:tc>
                  <a:txBody>
                    <a:bodyPr/>
                    <a:lstStyle/>
                    <a:p>
                      <a:pPr algn="ctr">
                        <a:lnSpc>
                          <a:spcPct val="115000"/>
                        </a:lnSpc>
                        <a:spcAft>
                          <a:spcPts val="0"/>
                        </a:spcAft>
                      </a:pPr>
                      <a:r>
                        <a:rPr lang="es-ES" sz="1000" dirty="0"/>
                        <a:t>Grado de Dureza </a:t>
                      </a:r>
                      <a:endParaRPr lang="es-CL" sz="1100" dirty="0">
                        <a:latin typeface="Calibri"/>
                        <a:ea typeface="Calibri"/>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S" sz="1000" dirty="0" smtClean="0"/>
                        <a:t>SAE </a:t>
                      </a:r>
                      <a:r>
                        <a:rPr lang="es-ES" sz="1000" dirty="0"/>
                        <a:t>2</a:t>
                      </a:r>
                      <a:endParaRPr lang="es-CL" sz="1100" dirty="0">
                        <a:latin typeface="Calibri"/>
                        <a:ea typeface="Calibri"/>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S" sz="1000" dirty="0" smtClean="0"/>
                        <a:t>SAE </a:t>
                      </a:r>
                      <a:r>
                        <a:rPr lang="es-ES" sz="1000" dirty="0"/>
                        <a:t>5</a:t>
                      </a:r>
                      <a:endParaRPr lang="es-CL" sz="1100" dirty="0">
                        <a:latin typeface="Calibri"/>
                        <a:ea typeface="Calibri"/>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S" sz="1000" dirty="0" smtClean="0"/>
                        <a:t>SAE </a:t>
                      </a:r>
                      <a:r>
                        <a:rPr lang="es-ES" sz="1000" dirty="0"/>
                        <a:t>7</a:t>
                      </a:r>
                      <a:endParaRPr lang="es-CL" sz="1100" dirty="0">
                        <a:latin typeface="Calibri"/>
                        <a:ea typeface="Calibri"/>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es-ES" sz="1000" dirty="0" smtClean="0"/>
                    </a:p>
                    <a:p>
                      <a:pPr algn="ctr">
                        <a:lnSpc>
                          <a:spcPct val="115000"/>
                        </a:lnSpc>
                        <a:spcAft>
                          <a:spcPts val="0"/>
                        </a:spcAft>
                      </a:pPr>
                      <a:r>
                        <a:rPr lang="es-ES" sz="1000" dirty="0" smtClean="0"/>
                        <a:t>SAE 8</a:t>
                      </a:r>
                    </a:p>
                    <a:p>
                      <a:pPr algn="ctr">
                        <a:lnSpc>
                          <a:spcPct val="115000"/>
                        </a:lnSpc>
                        <a:spcAft>
                          <a:spcPts val="0"/>
                        </a:spcAft>
                      </a:pPr>
                      <a:endParaRPr lang="es-CL" sz="1100" dirty="0">
                        <a:latin typeface="Calibri"/>
                        <a:ea typeface="Calibri"/>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a:lnSpc>
                          <a:spcPct val="115000"/>
                        </a:lnSpc>
                        <a:spcAft>
                          <a:spcPts val="0"/>
                        </a:spcAft>
                      </a:pPr>
                      <a:r>
                        <a:rPr lang="es-ES" sz="1000"/>
                        <a:t>Marcas </a:t>
                      </a:r>
                      <a:endParaRPr lang="es-CL" sz="1100">
                        <a:latin typeface="Calibri"/>
                        <a:ea typeface="Calibri"/>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S" sz="1000"/>
                        <a:t>Sin Marcas </a:t>
                      </a:r>
                      <a:endParaRPr lang="es-CL" sz="1100">
                        <a:latin typeface="Calibri"/>
                        <a:ea typeface="Calibri"/>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S" sz="1000" dirty="0"/>
                        <a:t>3 líneas</a:t>
                      </a:r>
                      <a:endParaRPr lang="es-CL" sz="1100" dirty="0">
                        <a:latin typeface="Calibri"/>
                        <a:ea typeface="Calibri"/>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S" sz="1000" dirty="0"/>
                        <a:t>5 líneas</a:t>
                      </a:r>
                      <a:endParaRPr lang="es-CL" sz="1100" dirty="0">
                        <a:latin typeface="Calibri"/>
                        <a:ea typeface="Calibri"/>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es-ES" sz="1000" dirty="0" smtClean="0"/>
                    </a:p>
                    <a:p>
                      <a:pPr algn="ctr">
                        <a:lnSpc>
                          <a:spcPct val="115000"/>
                        </a:lnSpc>
                        <a:spcAft>
                          <a:spcPts val="0"/>
                        </a:spcAft>
                      </a:pPr>
                      <a:r>
                        <a:rPr lang="es-ES" sz="1000" dirty="0" smtClean="0"/>
                        <a:t>6 líneas</a:t>
                      </a:r>
                    </a:p>
                    <a:p>
                      <a:pPr algn="ctr">
                        <a:lnSpc>
                          <a:spcPct val="115000"/>
                        </a:lnSpc>
                        <a:spcAft>
                          <a:spcPts val="0"/>
                        </a:spcAft>
                      </a:pPr>
                      <a:endParaRPr lang="es-CL" sz="1100" dirty="0">
                        <a:latin typeface="Calibri"/>
                        <a:ea typeface="Calibri"/>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a:lnSpc>
                          <a:spcPct val="115000"/>
                        </a:lnSpc>
                        <a:spcAft>
                          <a:spcPts val="0"/>
                        </a:spcAft>
                      </a:pPr>
                      <a:r>
                        <a:rPr lang="es-ES" sz="1000" dirty="0"/>
                        <a:t>Material </a:t>
                      </a:r>
                      <a:endParaRPr lang="es-CL" sz="1100" dirty="0">
                        <a:latin typeface="Calibri"/>
                        <a:ea typeface="Calibri"/>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S" sz="1000" dirty="0"/>
                        <a:t>Acero al carbono</a:t>
                      </a:r>
                      <a:endParaRPr lang="es-CL" sz="1100" dirty="0">
                        <a:latin typeface="Calibri"/>
                        <a:ea typeface="Calibri"/>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S" sz="1000"/>
                        <a:t>Acero al carbono </a:t>
                      </a:r>
                      <a:endParaRPr lang="es-CL" sz="1100">
                        <a:latin typeface="Calibri"/>
                        <a:ea typeface="Calibri"/>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S" sz="1000"/>
                        <a:t>Acero al carbono templado </a:t>
                      </a:r>
                      <a:endParaRPr lang="es-CL" sz="1100">
                        <a:latin typeface="Calibri"/>
                        <a:ea typeface="Calibri"/>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S" sz="1000" dirty="0"/>
                        <a:t>Acero al carbono templado </a:t>
                      </a:r>
                      <a:endParaRPr lang="es-CL" sz="1100" dirty="0">
                        <a:latin typeface="Calibri"/>
                        <a:ea typeface="Calibri"/>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cxnSp>
        <p:nvCxnSpPr>
          <p:cNvPr id="6" name="5 Conector recto de flecha"/>
          <p:cNvCxnSpPr/>
          <p:nvPr/>
        </p:nvCxnSpPr>
        <p:spPr>
          <a:xfrm flipV="1">
            <a:off x="4932040" y="1988304"/>
            <a:ext cx="1152128" cy="53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38893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número de diapositiva"/>
          <p:cNvSpPr>
            <a:spLocks noGrp="1"/>
          </p:cNvSpPr>
          <p:nvPr>
            <p:ph type="sldNum" sz="quarter" idx="12"/>
          </p:nvPr>
        </p:nvSpPr>
        <p:spPr/>
        <p:txBody>
          <a:bodyPr/>
          <a:lstStyle/>
          <a:p>
            <a:pPr>
              <a:defRPr/>
            </a:pPr>
            <a:fld id="{E4777946-190F-4AAA-AFBA-8EEBCA772354}" type="slidenum">
              <a:rPr lang="es-CL" smtClean="0"/>
              <a:pPr>
                <a:defRPr/>
              </a:pPr>
              <a:t>28</a:t>
            </a:fld>
            <a:endParaRPr lang="es-CL"/>
          </a:p>
        </p:txBody>
      </p:sp>
      <p:sp>
        <p:nvSpPr>
          <p:cNvPr id="5" name="1 Elipse"/>
          <p:cNvSpPr>
            <a:spLocks noChangeArrowheads="1"/>
          </p:cNvSpPr>
          <p:nvPr/>
        </p:nvSpPr>
        <p:spPr bwMode="auto">
          <a:xfrm>
            <a:off x="7812360" y="260648"/>
            <a:ext cx="684212" cy="719137"/>
          </a:xfrm>
          <a:prstGeom prst="ellipse">
            <a:avLst/>
          </a:prstGeom>
          <a:solidFill>
            <a:srgbClr val="E36C0A"/>
          </a:solidFill>
          <a:ln w="76200">
            <a:solidFill>
              <a:srgbClr val="974706"/>
            </a:solidFill>
            <a:round/>
            <a:headEnd/>
            <a:tailEnd/>
          </a:ln>
        </p:spPr>
        <p:txBody>
          <a:bodyPr anchor="ctr"/>
          <a:lstStyle>
            <a:defPPr>
              <a:defRPr lang="es-C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1" hangingPunct="1">
              <a:spcAft>
                <a:spcPts val="1000"/>
              </a:spcAft>
            </a:pPr>
            <a:r>
              <a:rPr lang="es-CL" altLang="es-CL" sz="2900" dirty="0">
                <a:solidFill>
                  <a:srgbClr val="FFFFFF"/>
                </a:solidFill>
                <a:latin typeface="Calibri" pitchFamily="34" charset="0"/>
              </a:rPr>
              <a:t>?</a:t>
            </a:r>
            <a:endParaRPr lang="es-CL" altLang="es-CL" dirty="0"/>
          </a:p>
        </p:txBody>
      </p:sp>
      <p:pic>
        <p:nvPicPr>
          <p:cNvPr id="25630" name="Picture 30"/>
          <p:cNvPicPr>
            <a:picLocks noChangeAspect="1" noChangeArrowheads="1"/>
          </p:cNvPicPr>
          <p:nvPr/>
        </p:nvPicPr>
        <p:blipFill>
          <a:blip r:embed="rId2" cstate="print"/>
          <a:srcRect l="25731" t="56460" r="29722" b="6250"/>
          <a:stretch>
            <a:fillRect/>
          </a:stretch>
        </p:blipFill>
        <p:spPr bwMode="auto">
          <a:xfrm>
            <a:off x="1391768" y="2230636"/>
            <a:ext cx="7132908" cy="3356992"/>
          </a:xfrm>
          <a:prstGeom prst="rect">
            <a:avLst/>
          </a:prstGeom>
          <a:noFill/>
          <a:ln w="9525">
            <a:noFill/>
            <a:miter lim="800000"/>
            <a:headEnd/>
            <a:tailEnd/>
          </a:ln>
        </p:spPr>
      </p:pic>
      <p:sp>
        <p:nvSpPr>
          <p:cNvPr id="6" name="5 CuadroTexto"/>
          <p:cNvSpPr txBox="1"/>
          <p:nvPr/>
        </p:nvSpPr>
        <p:spPr>
          <a:xfrm>
            <a:off x="1043608" y="1484784"/>
            <a:ext cx="7488832" cy="461665"/>
          </a:xfrm>
          <a:prstGeom prst="rect">
            <a:avLst/>
          </a:prstGeom>
          <a:noFill/>
        </p:spPr>
        <p:txBody>
          <a:bodyPr wrap="square">
            <a:spAutoFit/>
          </a:bodyPr>
          <a:lstStyle/>
          <a:p>
            <a:pPr fontAlgn="auto">
              <a:lnSpc>
                <a:spcPct val="150000"/>
              </a:lnSpc>
              <a:spcBef>
                <a:spcPts val="0"/>
              </a:spcBef>
              <a:spcAft>
                <a:spcPts val="0"/>
              </a:spcAft>
              <a:defRPr/>
            </a:pPr>
            <a:r>
              <a:rPr lang="es-ES" sz="1600" b="1" dirty="0" smtClean="0">
                <a:latin typeface="Verdana" pitchFamily="34" charset="0"/>
                <a:ea typeface="Verdana" pitchFamily="34" charset="0"/>
                <a:cs typeface="Verdana" pitchFamily="34" charset="0"/>
              </a:rPr>
              <a:t>    TABLA DE CONVERSIÓN DE GRADOS DE DUREZA DE </a:t>
            </a:r>
            <a:r>
              <a:rPr lang="es-ES" sz="1600" b="1" dirty="0" smtClean="0">
                <a:latin typeface="Verdana" pitchFamily="34" charset="0"/>
                <a:ea typeface="Verdana" pitchFamily="34" charset="0"/>
                <a:cs typeface="Verdana" pitchFamily="34" charset="0"/>
              </a:rPr>
              <a:t>PERNOS. </a:t>
            </a:r>
            <a:endParaRPr lang="es-ES" sz="1600" b="1"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6940513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número de diapositiva"/>
          <p:cNvSpPr>
            <a:spLocks noGrp="1"/>
          </p:cNvSpPr>
          <p:nvPr>
            <p:ph type="sldNum" sz="quarter" idx="12"/>
          </p:nvPr>
        </p:nvSpPr>
        <p:spPr/>
        <p:txBody>
          <a:bodyPr/>
          <a:lstStyle/>
          <a:p>
            <a:pPr>
              <a:defRPr/>
            </a:pPr>
            <a:fld id="{E4777946-190F-4AAA-AFBA-8EEBCA772354}" type="slidenum">
              <a:rPr lang="es-CL" smtClean="0"/>
              <a:pPr>
                <a:defRPr/>
              </a:pPr>
              <a:t>29</a:t>
            </a:fld>
            <a:endParaRPr lang="es-CL"/>
          </a:p>
        </p:txBody>
      </p:sp>
      <p:sp>
        <p:nvSpPr>
          <p:cNvPr id="5" name="1 Elipse"/>
          <p:cNvSpPr>
            <a:spLocks noChangeArrowheads="1"/>
          </p:cNvSpPr>
          <p:nvPr/>
        </p:nvSpPr>
        <p:spPr bwMode="auto">
          <a:xfrm>
            <a:off x="7812360" y="260648"/>
            <a:ext cx="684212" cy="719137"/>
          </a:xfrm>
          <a:prstGeom prst="ellipse">
            <a:avLst/>
          </a:prstGeom>
          <a:solidFill>
            <a:srgbClr val="E36C0A"/>
          </a:solidFill>
          <a:ln w="76200">
            <a:solidFill>
              <a:srgbClr val="974706"/>
            </a:solidFill>
            <a:round/>
            <a:headEnd/>
            <a:tailEnd/>
          </a:ln>
        </p:spPr>
        <p:txBody>
          <a:bodyPr anchor="ctr"/>
          <a:lstStyle>
            <a:defPPr>
              <a:defRPr lang="es-C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1" hangingPunct="1">
              <a:spcAft>
                <a:spcPts val="1000"/>
              </a:spcAft>
            </a:pPr>
            <a:r>
              <a:rPr lang="es-CL" altLang="es-CL" sz="2900" dirty="0">
                <a:solidFill>
                  <a:srgbClr val="FFFFFF"/>
                </a:solidFill>
                <a:latin typeface="Calibri" pitchFamily="34" charset="0"/>
              </a:rPr>
              <a:t>?</a:t>
            </a:r>
            <a:endParaRPr lang="es-CL" altLang="es-CL" dirty="0"/>
          </a:p>
        </p:txBody>
      </p:sp>
      <p:sp>
        <p:nvSpPr>
          <p:cNvPr id="39" name="Rectangle 1"/>
          <p:cNvSpPr>
            <a:spLocks noChangeArrowheads="1"/>
          </p:cNvSpPr>
          <p:nvPr/>
        </p:nvSpPr>
        <p:spPr bwMode="auto">
          <a:xfrm>
            <a:off x="1187624" y="1916832"/>
            <a:ext cx="6912768"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nSpc>
                <a:spcPct val="150000"/>
              </a:lnSpc>
              <a:tabLst>
                <a:tab pos="228600" algn="l"/>
              </a:tabLst>
            </a:pPr>
            <a:r>
              <a:rPr lang="es-CL" sz="1600" dirty="0" smtClean="0">
                <a:latin typeface="Verdana" pitchFamily="34" charset="0"/>
                <a:ea typeface="Verdana" pitchFamily="34" charset="0"/>
                <a:cs typeface="Verdana" pitchFamily="34" charset="0"/>
              </a:rPr>
              <a:t>    La herramienta que se utiliza para apretar un perno </a:t>
            </a:r>
            <a:r>
              <a:rPr lang="es-CL" sz="1600" u="sng" dirty="0" smtClean="0">
                <a:latin typeface="Verdana" pitchFamily="34" charset="0"/>
                <a:ea typeface="Verdana" pitchFamily="34" charset="0"/>
                <a:cs typeface="Verdana" pitchFamily="34" charset="0"/>
              </a:rPr>
              <a:t>con precisión</a:t>
            </a:r>
            <a:r>
              <a:rPr lang="es-CL" sz="1600" dirty="0" smtClean="0">
                <a:latin typeface="Verdana" pitchFamily="34" charset="0"/>
                <a:ea typeface="Verdana" pitchFamily="34" charset="0"/>
                <a:cs typeface="Verdana" pitchFamily="34" charset="0"/>
              </a:rPr>
              <a:t> recibe el nombre de </a:t>
            </a:r>
            <a:r>
              <a:rPr lang="es-CL" sz="1600" b="1" dirty="0" smtClean="0">
                <a:latin typeface="Verdana" pitchFamily="34" charset="0"/>
                <a:ea typeface="Verdana" pitchFamily="34" charset="0"/>
                <a:cs typeface="Verdana" pitchFamily="34" charset="0"/>
              </a:rPr>
              <a:t>llave de torque </a:t>
            </a:r>
            <a:r>
              <a:rPr lang="es-CL" sz="1600" dirty="0" smtClean="0">
                <a:latin typeface="Verdana" pitchFamily="34" charset="0"/>
                <a:ea typeface="Verdana" pitchFamily="34" charset="0"/>
                <a:cs typeface="Verdana" pitchFamily="34" charset="0"/>
              </a:rPr>
              <a:t>o dinamométrica.</a:t>
            </a:r>
          </a:p>
          <a:p>
            <a:pPr>
              <a:lnSpc>
                <a:spcPct val="150000"/>
              </a:lnSpc>
              <a:tabLst>
                <a:tab pos="228600" algn="l"/>
              </a:tabLst>
            </a:pPr>
            <a:endParaRPr lang="es-CL" sz="1600" dirty="0" smtClean="0">
              <a:latin typeface="Verdana" pitchFamily="34" charset="0"/>
              <a:ea typeface="Verdana" pitchFamily="34" charset="0"/>
              <a:cs typeface="Verdana" pitchFamily="34" charset="0"/>
            </a:endParaRPr>
          </a:p>
          <a:p>
            <a:pPr>
              <a:lnSpc>
                <a:spcPct val="150000"/>
              </a:lnSpc>
              <a:tabLst>
                <a:tab pos="228600" algn="l"/>
              </a:tabLst>
            </a:pPr>
            <a:r>
              <a:rPr lang="es-CL" sz="1600" dirty="0" smtClean="0">
                <a:latin typeface="Verdana" pitchFamily="34" charset="0"/>
                <a:ea typeface="Verdana" pitchFamily="34" charset="0"/>
                <a:cs typeface="Verdana" pitchFamily="34" charset="0"/>
              </a:rPr>
              <a:t>En la figura podemos apreciar que consiste básicamente en una llave tipo chicharra, con un brazo extensible graduado.    </a:t>
            </a:r>
            <a:r>
              <a:rPr lang="es-CL" sz="1400" dirty="0" smtClean="0">
                <a:latin typeface="Verdana" pitchFamily="34" charset="0"/>
                <a:ea typeface="Verdana" pitchFamily="34" charset="0"/>
                <a:cs typeface="Verdana" pitchFamily="34" charset="0"/>
              </a:rPr>
              <a:t> </a:t>
            </a:r>
          </a:p>
        </p:txBody>
      </p:sp>
      <p:pic>
        <p:nvPicPr>
          <p:cNvPr id="40" name="Picture 4" descr="http://www.remarque.com.tw/torque266.jpg"/>
          <p:cNvPicPr>
            <a:picLocks noChangeAspect="1" noChangeArrowheads="1"/>
          </p:cNvPicPr>
          <p:nvPr/>
        </p:nvPicPr>
        <p:blipFill>
          <a:blip r:embed="rId2" cstate="print"/>
          <a:srcRect/>
          <a:stretch>
            <a:fillRect/>
          </a:stretch>
        </p:blipFill>
        <p:spPr bwMode="auto">
          <a:xfrm>
            <a:off x="2699793" y="3789040"/>
            <a:ext cx="4392487" cy="2232248"/>
          </a:xfrm>
          <a:prstGeom prst="rect">
            <a:avLst/>
          </a:prstGeom>
          <a:noFill/>
        </p:spPr>
      </p:pic>
      <p:sp>
        <p:nvSpPr>
          <p:cNvPr id="9" name="8 CuadroTexto"/>
          <p:cNvSpPr txBox="1"/>
          <p:nvPr/>
        </p:nvSpPr>
        <p:spPr>
          <a:xfrm>
            <a:off x="1115616" y="1340768"/>
            <a:ext cx="5976664" cy="369332"/>
          </a:xfrm>
          <a:prstGeom prst="rect">
            <a:avLst/>
          </a:prstGeom>
          <a:noFill/>
        </p:spPr>
        <p:txBody>
          <a:bodyPr wrap="square" rtlCol="0">
            <a:spAutoFit/>
          </a:bodyPr>
          <a:lstStyle/>
          <a:p>
            <a:r>
              <a:rPr lang="es-MX" b="1" dirty="0">
                <a:latin typeface="Verdana" pitchFamily="34" charset="0"/>
                <a:ea typeface="Verdana" pitchFamily="34" charset="0"/>
                <a:cs typeface="Verdana" pitchFamily="34" charset="0"/>
              </a:rPr>
              <a:t>Torque – </a:t>
            </a:r>
            <a:r>
              <a:rPr lang="es-MX" b="1" dirty="0" smtClean="0">
                <a:latin typeface="Verdana" pitchFamily="34" charset="0"/>
                <a:ea typeface="Verdana" pitchFamily="34" charset="0"/>
                <a:cs typeface="Verdana" pitchFamily="34" charset="0"/>
              </a:rPr>
              <a:t>Llave de </a:t>
            </a:r>
            <a:r>
              <a:rPr lang="es-MX" b="1" dirty="0" smtClean="0">
                <a:latin typeface="Verdana" pitchFamily="34" charset="0"/>
                <a:ea typeface="Verdana" pitchFamily="34" charset="0"/>
                <a:cs typeface="Verdana" pitchFamily="34" charset="0"/>
              </a:rPr>
              <a:t>Torque.</a:t>
            </a:r>
            <a:endParaRPr lang="es-CL" b="1" dirty="0"/>
          </a:p>
        </p:txBody>
      </p:sp>
    </p:spTree>
    <p:extLst>
      <p:ext uri="{BB962C8B-B14F-4D97-AF65-F5344CB8AC3E}">
        <p14:creationId xmlns:p14="http://schemas.microsoft.com/office/powerpoint/2010/main" val="26940513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1" name="Picture 7" descr="http://www.cscforce.com/xcart/images/D/Micro-adjust%20wrench%20%28metal%20english%29.JPG"/>
          <p:cNvPicPr>
            <a:picLocks noChangeAspect="1" noChangeArrowheads="1"/>
          </p:cNvPicPr>
          <p:nvPr/>
        </p:nvPicPr>
        <p:blipFill>
          <a:blip r:embed="rId2" cstate="print"/>
          <a:srcRect/>
          <a:stretch>
            <a:fillRect/>
          </a:stretch>
        </p:blipFill>
        <p:spPr bwMode="auto">
          <a:xfrm>
            <a:off x="4067944" y="4365104"/>
            <a:ext cx="3672408" cy="2090447"/>
          </a:xfrm>
          <a:prstGeom prst="rect">
            <a:avLst/>
          </a:prstGeom>
          <a:noFill/>
        </p:spPr>
      </p:pic>
      <p:sp>
        <p:nvSpPr>
          <p:cNvPr id="8" name="7 CuadroTexto"/>
          <p:cNvSpPr txBox="1"/>
          <p:nvPr/>
        </p:nvSpPr>
        <p:spPr>
          <a:xfrm>
            <a:off x="899592" y="1484784"/>
            <a:ext cx="7488832" cy="491738"/>
          </a:xfrm>
          <a:prstGeom prst="rect">
            <a:avLst/>
          </a:prstGeom>
          <a:noFill/>
        </p:spPr>
        <p:txBody>
          <a:bodyPr wrap="square">
            <a:spAutoFit/>
          </a:bodyPr>
          <a:lstStyle/>
          <a:p>
            <a:pPr fontAlgn="auto">
              <a:lnSpc>
                <a:spcPct val="150000"/>
              </a:lnSpc>
              <a:spcBef>
                <a:spcPts val="0"/>
              </a:spcBef>
              <a:spcAft>
                <a:spcPts val="0"/>
              </a:spcAft>
              <a:defRPr/>
            </a:pPr>
            <a:r>
              <a:rPr lang="es-ES" sz="2000" b="1" dirty="0" smtClean="0">
                <a:latin typeface="Verdana" pitchFamily="34" charset="0"/>
                <a:ea typeface="Verdana" pitchFamily="34" charset="0"/>
                <a:cs typeface="Verdana" pitchFamily="34" charset="0"/>
              </a:rPr>
              <a:t>En esta unidad de torque esperamos lograr: </a:t>
            </a:r>
            <a:endParaRPr lang="es-ES" sz="2000" b="1" dirty="0">
              <a:latin typeface="Verdana" pitchFamily="34" charset="0"/>
              <a:ea typeface="Verdana" pitchFamily="34" charset="0"/>
              <a:cs typeface="Verdana" pitchFamily="34" charset="0"/>
            </a:endParaRPr>
          </a:p>
        </p:txBody>
      </p:sp>
      <p:sp>
        <p:nvSpPr>
          <p:cNvPr id="7" name="6 Marcador de número de diapositiva"/>
          <p:cNvSpPr>
            <a:spLocks noGrp="1"/>
          </p:cNvSpPr>
          <p:nvPr>
            <p:ph type="sldNum" sz="quarter" idx="12"/>
          </p:nvPr>
        </p:nvSpPr>
        <p:spPr/>
        <p:txBody>
          <a:bodyPr/>
          <a:lstStyle/>
          <a:p>
            <a:pPr>
              <a:defRPr/>
            </a:pPr>
            <a:fld id="{E4777946-190F-4AAA-AFBA-8EEBCA772354}" type="slidenum">
              <a:rPr lang="es-CL" smtClean="0"/>
              <a:pPr>
                <a:defRPr/>
              </a:pPr>
              <a:t>3</a:t>
            </a:fld>
            <a:endParaRPr lang="es-CL"/>
          </a:p>
        </p:txBody>
      </p:sp>
      <p:sp>
        <p:nvSpPr>
          <p:cNvPr id="11265" name="Rectangle 1"/>
          <p:cNvSpPr>
            <a:spLocks noChangeArrowheads="1"/>
          </p:cNvSpPr>
          <p:nvPr/>
        </p:nvSpPr>
        <p:spPr bwMode="auto">
          <a:xfrm>
            <a:off x="1187624" y="2276872"/>
            <a:ext cx="730932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tabLst>
                <a:tab pos="228600" algn="l"/>
              </a:tabLst>
            </a:pPr>
            <a:r>
              <a:rPr kumimoji="0" lang="es-CL"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	Aprender a realizar un apriete controlado o torquear correctamente un sistema mecánico de fijación de componentes y accesorios utilizados en industrias y en maquinaria pesada.</a:t>
            </a:r>
          </a:p>
        </p:txBody>
      </p:sp>
    </p:spTree>
    <p:extLst>
      <p:ext uri="{BB962C8B-B14F-4D97-AF65-F5344CB8AC3E}">
        <p14:creationId xmlns:p14="http://schemas.microsoft.com/office/powerpoint/2010/main" val="26940513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n 19"/>
          <p:cNvPicPr>
            <a:picLocks noChangeAspect="1" noChangeArrowheads="1"/>
          </p:cNvPicPr>
          <p:nvPr/>
        </p:nvPicPr>
        <p:blipFill>
          <a:blip r:embed="rId2" cstate="print"/>
          <a:srcRect l="9325" r="13107"/>
          <a:stretch>
            <a:fillRect/>
          </a:stretch>
        </p:blipFill>
        <p:spPr bwMode="auto">
          <a:xfrm rot="5400000">
            <a:off x="1011083" y="2616026"/>
            <a:ext cx="2069635" cy="2292617"/>
          </a:xfrm>
          <a:prstGeom prst="rect">
            <a:avLst/>
          </a:prstGeom>
          <a:noFill/>
        </p:spPr>
      </p:pic>
      <p:pic>
        <p:nvPicPr>
          <p:cNvPr id="3075" name="Imagen 16"/>
          <p:cNvPicPr>
            <a:picLocks noChangeAspect="1" noChangeArrowheads="1"/>
          </p:cNvPicPr>
          <p:nvPr/>
        </p:nvPicPr>
        <p:blipFill>
          <a:blip r:embed="rId3" cstate="print"/>
          <a:srcRect t="18001" b="18954"/>
          <a:stretch>
            <a:fillRect/>
          </a:stretch>
        </p:blipFill>
        <p:spPr bwMode="auto">
          <a:xfrm rot="20602696">
            <a:off x="2525496" y="3261258"/>
            <a:ext cx="2686273" cy="1691074"/>
          </a:xfrm>
          <a:prstGeom prst="rect">
            <a:avLst/>
          </a:prstGeom>
          <a:noFill/>
        </p:spPr>
      </p:pic>
      <p:sp>
        <p:nvSpPr>
          <p:cNvPr id="5" name="Rectangle 3"/>
          <p:cNvSpPr txBox="1">
            <a:spLocks noChangeArrowheads="1"/>
          </p:cNvSpPr>
          <p:nvPr/>
        </p:nvSpPr>
        <p:spPr>
          <a:xfrm>
            <a:off x="1331913" y="6381750"/>
            <a:ext cx="7561262" cy="360363"/>
          </a:xfrm>
          <a:prstGeom prst="rect">
            <a:avLst/>
          </a:prstGeom>
        </p:spPr>
        <p:txBody>
          <a:bodyPr>
            <a:normAutofit/>
          </a:bodyPr>
          <a:lstStyle/>
          <a:p>
            <a:pPr algn="r" fontAlgn="auto">
              <a:spcBef>
                <a:spcPct val="20000"/>
              </a:spcBef>
              <a:spcAft>
                <a:spcPts val="0"/>
              </a:spcAft>
              <a:buFont typeface="Arial" pitchFamily="34" charset="0"/>
              <a:buNone/>
              <a:defRPr/>
            </a:pPr>
            <a:r>
              <a:rPr lang="es-MX" sz="1200" dirty="0">
                <a:solidFill>
                  <a:schemeClr val="bg1">
                    <a:lumMod val="50000"/>
                  </a:schemeClr>
                </a:solidFill>
                <a:latin typeface="Century Gothic" pitchFamily="34" charset="0"/>
              </a:rPr>
              <a:t>E-mail : info@formativa110.cl  |  www.formativa110.cl</a:t>
            </a:r>
          </a:p>
          <a:p>
            <a:pPr algn="r" fontAlgn="auto">
              <a:spcBef>
                <a:spcPct val="20000"/>
              </a:spcBef>
              <a:spcAft>
                <a:spcPts val="0"/>
              </a:spcAft>
              <a:buFont typeface="Arial" pitchFamily="34" charset="0"/>
              <a:buNone/>
              <a:defRPr/>
            </a:pPr>
            <a:endParaRPr lang="es-MX" sz="1400" b="1" dirty="0">
              <a:solidFill>
                <a:schemeClr val="tx1">
                  <a:tint val="75000"/>
                </a:schemeClr>
              </a:solidFill>
              <a:latin typeface="Century Gothic" pitchFamily="34" charset="0"/>
            </a:endParaRPr>
          </a:p>
          <a:p>
            <a:pPr algn="r" fontAlgn="auto">
              <a:spcBef>
                <a:spcPct val="20000"/>
              </a:spcBef>
              <a:spcAft>
                <a:spcPts val="0"/>
              </a:spcAft>
              <a:buFont typeface="Arial" pitchFamily="34" charset="0"/>
              <a:buNone/>
              <a:defRPr/>
            </a:pPr>
            <a:endParaRPr lang="es-ES" sz="1400" b="1" dirty="0">
              <a:solidFill>
                <a:schemeClr val="tx1">
                  <a:tint val="75000"/>
                </a:schemeClr>
              </a:solidFill>
              <a:latin typeface="Century Gothic" pitchFamily="34" charset="0"/>
            </a:endParaRPr>
          </a:p>
        </p:txBody>
      </p:sp>
      <p:sp>
        <p:nvSpPr>
          <p:cNvPr id="13" name="Rectangle 10"/>
          <p:cNvSpPr>
            <a:spLocks noChangeArrowheads="1"/>
          </p:cNvSpPr>
          <p:nvPr/>
        </p:nvSpPr>
        <p:spPr bwMode="auto">
          <a:xfrm>
            <a:off x="1258888" y="1412776"/>
            <a:ext cx="5774338" cy="500076"/>
          </a:xfrm>
          <a:prstGeom prst="rect">
            <a:avLst/>
          </a:prstGeom>
          <a:noFill/>
          <a:ln w="9525">
            <a:noFill/>
            <a:miter lim="800000"/>
            <a:headEnd/>
            <a:tailEnd/>
          </a:ln>
        </p:spPr>
        <p:txBody>
          <a:bodyPr wrap="none" tIns="152352" bIns="38088" anchor="ctr">
            <a:spAutoFit/>
          </a:bodyPr>
          <a:lstStyle/>
          <a:p>
            <a:r>
              <a:rPr lang="es-ES" sz="2000" b="1" dirty="0" smtClean="0">
                <a:latin typeface="Verdana" pitchFamily="34" charset="0"/>
                <a:ea typeface="Verdana" pitchFamily="34" charset="0"/>
                <a:cs typeface="Verdana" pitchFamily="34" charset="0"/>
              </a:rPr>
              <a:t>  Diferentes tipos de  llaves de </a:t>
            </a:r>
            <a:r>
              <a:rPr lang="es-ES" sz="2000" b="1" dirty="0" smtClean="0">
                <a:latin typeface="Verdana" pitchFamily="34" charset="0"/>
                <a:ea typeface="Verdana" pitchFamily="34" charset="0"/>
                <a:cs typeface="Verdana" pitchFamily="34" charset="0"/>
              </a:rPr>
              <a:t>torque. </a:t>
            </a:r>
            <a:endParaRPr lang="es-ES" sz="2000" dirty="0">
              <a:latin typeface="Verdana" pitchFamily="34" charset="0"/>
              <a:ea typeface="Verdana" pitchFamily="34" charset="0"/>
              <a:cs typeface="Verdana" pitchFamily="34" charset="0"/>
            </a:endParaRPr>
          </a:p>
        </p:txBody>
      </p:sp>
      <p:pic>
        <p:nvPicPr>
          <p:cNvPr id="6" name="Imagen 22"/>
          <p:cNvPicPr>
            <a:picLocks noChangeAspect="1" noChangeArrowheads="1"/>
          </p:cNvPicPr>
          <p:nvPr/>
        </p:nvPicPr>
        <p:blipFill>
          <a:blip r:embed="rId4" cstate="print"/>
          <a:srcRect l="5495" t="26098" r="3513" b="24369"/>
          <a:stretch>
            <a:fillRect/>
          </a:stretch>
        </p:blipFill>
        <p:spPr bwMode="auto">
          <a:xfrm rot="20371913">
            <a:off x="4711794" y="3495581"/>
            <a:ext cx="2632412" cy="1686641"/>
          </a:xfrm>
          <a:prstGeom prst="rect">
            <a:avLst/>
          </a:prstGeom>
          <a:noFill/>
        </p:spPr>
      </p:pic>
      <p:pic>
        <p:nvPicPr>
          <p:cNvPr id="7" name="Imagen 7"/>
          <p:cNvPicPr>
            <a:picLocks noChangeAspect="1" noChangeArrowheads="1"/>
          </p:cNvPicPr>
          <p:nvPr/>
        </p:nvPicPr>
        <p:blipFill>
          <a:blip r:embed="rId5" cstate="print"/>
          <a:srcRect/>
          <a:stretch>
            <a:fillRect/>
          </a:stretch>
        </p:blipFill>
        <p:spPr bwMode="auto">
          <a:xfrm rot="10800000">
            <a:off x="7092280" y="2852936"/>
            <a:ext cx="1745994" cy="2448272"/>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17463" y="0"/>
            <a:ext cx="755651"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rgbClr val="F7BB43"/>
              </a:solidFill>
            </a:endParaRPr>
          </a:p>
        </p:txBody>
      </p:sp>
      <p:sp>
        <p:nvSpPr>
          <p:cNvPr id="18" name="17 Rectángulo redondeado"/>
          <p:cNvSpPr/>
          <p:nvPr/>
        </p:nvSpPr>
        <p:spPr>
          <a:xfrm>
            <a:off x="-23813" y="1166813"/>
            <a:ext cx="8820151" cy="71437"/>
          </a:xfrm>
          <a:prstGeom prst="roundRect">
            <a:avLst/>
          </a:prstGeom>
          <a:solidFill>
            <a:schemeClr val="tx1">
              <a:lumMod val="95000"/>
              <a:lumOff val="5000"/>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2053"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dirty="0"/>
          </a:p>
        </p:txBody>
      </p:sp>
      <p:sp>
        <p:nvSpPr>
          <p:cNvPr id="2054"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dirty="0"/>
          </a:p>
        </p:txBody>
      </p:sp>
      <p:pic>
        <p:nvPicPr>
          <p:cNvPr id="2055" name="Picture 1"/>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8050" y="190500"/>
            <a:ext cx="674688"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13 CuadroTexto"/>
          <p:cNvSpPr txBox="1"/>
          <p:nvPr/>
        </p:nvSpPr>
        <p:spPr>
          <a:xfrm>
            <a:off x="-18752" y="266391"/>
            <a:ext cx="492443" cy="6237312"/>
          </a:xfrm>
          <a:prstGeom prst="rect">
            <a:avLst/>
          </a:prstGeom>
          <a:noFill/>
        </p:spPr>
        <p:txBody>
          <a:bodyPr vert="vert270">
            <a:spAutoFit/>
          </a:bodyPr>
          <a:lstStyle/>
          <a:p>
            <a:pPr>
              <a:defRPr/>
            </a:pPr>
            <a:r>
              <a:rPr lang="es-CL" sz="2000" dirty="0">
                <a:solidFill>
                  <a:schemeClr val="bg1">
                    <a:lumMod val="50000"/>
                  </a:schemeClr>
                </a:solidFill>
              </a:rPr>
              <a:t>A D O T E C   2 0 1 4</a:t>
            </a:r>
          </a:p>
        </p:txBody>
      </p:sp>
      <p:sp>
        <p:nvSpPr>
          <p:cNvPr id="13" name="12 Marcador de número de diapositiva"/>
          <p:cNvSpPr>
            <a:spLocks noGrp="1"/>
          </p:cNvSpPr>
          <p:nvPr>
            <p:ph type="sldNum" sz="quarter" idx="12"/>
          </p:nvPr>
        </p:nvSpPr>
        <p:spPr/>
        <p:txBody>
          <a:bodyPr/>
          <a:lstStyle/>
          <a:p>
            <a:pPr>
              <a:defRPr/>
            </a:pPr>
            <a:fld id="{05FF1406-7941-4167-A629-7B86536A5A13}" type="slidenum">
              <a:rPr lang="es-CL" smtClean="0"/>
              <a:pPr>
                <a:defRPr/>
              </a:pPr>
              <a:t>31</a:t>
            </a:fld>
            <a:endParaRPr lang="es-CL" dirty="0"/>
          </a:p>
        </p:txBody>
      </p:sp>
      <p:pic>
        <p:nvPicPr>
          <p:cNvPr id="9218" name="Picture 2" descr="http://g-ecx.images-amazon.com/images/G/01/th/aplus/tekton/tekton-B00C5ZL0RU-24335-sm.jpg"/>
          <p:cNvPicPr>
            <a:picLocks noChangeAspect="1" noChangeArrowheads="1"/>
          </p:cNvPicPr>
          <p:nvPr/>
        </p:nvPicPr>
        <p:blipFill>
          <a:blip r:embed="rId3" cstate="print"/>
          <a:srcRect b="20885"/>
          <a:stretch>
            <a:fillRect/>
          </a:stretch>
        </p:blipFill>
        <p:spPr bwMode="auto">
          <a:xfrm>
            <a:off x="2267744" y="1988840"/>
            <a:ext cx="5184576" cy="2651473"/>
          </a:xfrm>
          <a:prstGeom prst="rect">
            <a:avLst/>
          </a:prstGeom>
          <a:noFill/>
        </p:spPr>
      </p:pic>
      <p:sp>
        <p:nvSpPr>
          <p:cNvPr id="10" name="Rectangle 10"/>
          <p:cNvSpPr>
            <a:spLocks noChangeArrowheads="1"/>
          </p:cNvSpPr>
          <p:nvPr/>
        </p:nvSpPr>
        <p:spPr bwMode="auto">
          <a:xfrm>
            <a:off x="1258888" y="1340768"/>
            <a:ext cx="7273552" cy="438521"/>
          </a:xfrm>
          <a:prstGeom prst="rect">
            <a:avLst/>
          </a:prstGeom>
          <a:noFill/>
          <a:ln w="9525">
            <a:noFill/>
            <a:miter lim="800000"/>
            <a:headEnd/>
            <a:tailEnd/>
          </a:ln>
        </p:spPr>
        <p:txBody>
          <a:bodyPr wrap="square" tIns="152352" bIns="38088" anchor="ctr">
            <a:spAutoFit/>
          </a:bodyPr>
          <a:lstStyle/>
          <a:p>
            <a:r>
              <a:rPr lang="es-ES" sz="1600" b="1" dirty="0" smtClean="0">
                <a:latin typeface="Verdana" pitchFamily="34" charset="0"/>
                <a:ea typeface="Verdana" pitchFamily="34" charset="0"/>
                <a:cs typeface="Verdana" pitchFamily="34" charset="0"/>
              </a:rPr>
              <a:t>  Ejemplo de escalas de graduación de una llave de torque.</a:t>
            </a:r>
            <a:endParaRPr lang="es-ES" sz="1600" dirty="0">
              <a:latin typeface="Verdana" pitchFamily="34" charset="0"/>
              <a:ea typeface="Verdana" pitchFamily="34" charset="0"/>
              <a:cs typeface="Verdana" pitchFamily="34" charset="0"/>
            </a:endParaRPr>
          </a:p>
        </p:txBody>
      </p:sp>
      <p:sp>
        <p:nvSpPr>
          <p:cNvPr id="12" name="11 Rectángulo"/>
          <p:cNvSpPr/>
          <p:nvPr/>
        </p:nvSpPr>
        <p:spPr>
          <a:xfrm>
            <a:off x="1115616" y="4941168"/>
            <a:ext cx="7488832" cy="1754326"/>
          </a:xfrm>
          <a:prstGeom prst="rect">
            <a:avLst/>
          </a:prstGeom>
        </p:spPr>
        <p:txBody>
          <a:bodyPr wrap="square">
            <a:spAutoFit/>
          </a:bodyPr>
          <a:lstStyle/>
          <a:p>
            <a:pPr>
              <a:lnSpc>
                <a:spcPct val="150000"/>
              </a:lnSpc>
            </a:pPr>
            <a:r>
              <a:rPr lang="es-CL" dirty="0" smtClean="0"/>
              <a:t>	En la figura se observan las escalas de graduación de torque que traen las llaves  talladas en su  cuerpo , generalmente vienen en dos escalas  ( lb ft   y  N m )  y en este caso, en rangos de 10 a 150 y de 13.6 a 203.5 respectivamente. </a:t>
            </a:r>
          </a:p>
        </p:txBody>
      </p:sp>
    </p:spTree>
    <p:extLst>
      <p:ext uri="{BB962C8B-B14F-4D97-AF65-F5344CB8AC3E}">
        <p14:creationId xmlns:p14="http://schemas.microsoft.com/office/powerpoint/2010/main" val="3581778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número de diapositiva"/>
          <p:cNvSpPr>
            <a:spLocks noGrp="1"/>
          </p:cNvSpPr>
          <p:nvPr>
            <p:ph type="sldNum" sz="quarter" idx="12"/>
          </p:nvPr>
        </p:nvSpPr>
        <p:spPr/>
        <p:txBody>
          <a:bodyPr/>
          <a:lstStyle/>
          <a:p>
            <a:pPr>
              <a:defRPr/>
            </a:pPr>
            <a:fld id="{E4777946-190F-4AAA-AFBA-8EEBCA772354}" type="slidenum">
              <a:rPr lang="es-CL" smtClean="0"/>
              <a:pPr>
                <a:defRPr/>
              </a:pPr>
              <a:t>32</a:t>
            </a:fld>
            <a:endParaRPr lang="es-CL"/>
          </a:p>
        </p:txBody>
      </p:sp>
      <p:pic>
        <p:nvPicPr>
          <p:cNvPr id="6" name="Picture 2" descr="http://concurso.cnice.mec.es/cnice2006/material107/operadores/imagenes/ope_tornillo01.gif"/>
          <p:cNvPicPr>
            <a:picLocks noChangeAspect="1" noChangeArrowheads="1"/>
          </p:cNvPicPr>
          <p:nvPr/>
        </p:nvPicPr>
        <p:blipFill>
          <a:blip r:embed="rId2" cstate="print"/>
          <a:srcRect/>
          <a:stretch>
            <a:fillRect/>
          </a:stretch>
        </p:blipFill>
        <p:spPr bwMode="auto">
          <a:xfrm>
            <a:off x="1407716" y="4603205"/>
            <a:ext cx="7127756" cy="2088232"/>
          </a:xfrm>
          <a:prstGeom prst="rect">
            <a:avLst/>
          </a:prstGeom>
          <a:noFill/>
        </p:spPr>
      </p:pic>
      <p:sp>
        <p:nvSpPr>
          <p:cNvPr id="9" name="8 CuadroTexto"/>
          <p:cNvSpPr txBox="1"/>
          <p:nvPr/>
        </p:nvSpPr>
        <p:spPr>
          <a:xfrm>
            <a:off x="1187624" y="1484784"/>
            <a:ext cx="6984776" cy="1200329"/>
          </a:xfrm>
          <a:prstGeom prst="rect">
            <a:avLst/>
          </a:prstGeom>
          <a:noFill/>
        </p:spPr>
        <p:txBody>
          <a:bodyPr wrap="square" rtlCol="0">
            <a:spAutoFit/>
          </a:bodyPr>
          <a:lstStyle/>
          <a:p>
            <a:r>
              <a:rPr lang="es-CL" dirty="0" smtClean="0"/>
              <a:t> En un  perno se  distinguen tres partes básicas: cabeza, cuello y </a:t>
            </a:r>
            <a:r>
              <a:rPr lang="es-CL" dirty="0" smtClean="0"/>
              <a:t>rosca.</a:t>
            </a:r>
            <a:r>
              <a:rPr lang="es-CL" b="1" dirty="0" smtClean="0"/>
              <a:t> </a:t>
            </a:r>
            <a:endParaRPr lang="es-CL" b="1" dirty="0" smtClean="0"/>
          </a:p>
          <a:p>
            <a:endParaRPr lang="es-CL" b="1" dirty="0" smtClean="0"/>
          </a:p>
          <a:p>
            <a:endParaRPr lang="es-CL" b="1" dirty="0"/>
          </a:p>
        </p:txBody>
      </p:sp>
      <p:sp>
        <p:nvSpPr>
          <p:cNvPr id="10" name="9 Rectángulo"/>
          <p:cNvSpPr/>
          <p:nvPr/>
        </p:nvSpPr>
        <p:spPr>
          <a:xfrm>
            <a:off x="1403648" y="2420888"/>
            <a:ext cx="7021288" cy="1754326"/>
          </a:xfrm>
          <a:prstGeom prst="rect">
            <a:avLst/>
          </a:prstGeom>
        </p:spPr>
        <p:txBody>
          <a:bodyPr wrap="square">
            <a:spAutoFit/>
          </a:bodyPr>
          <a:lstStyle/>
          <a:p>
            <a:pPr>
              <a:lnSpc>
                <a:spcPct val="150000"/>
              </a:lnSpc>
            </a:pPr>
            <a:r>
              <a:rPr lang="es-CL" dirty="0" smtClean="0"/>
              <a:t>La </a:t>
            </a:r>
            <a:r>
              <a:rPr lang="es-CL" b="1" dirty="0" smtClean="0"/>
              <a:t>cabeza</a:t>
            </a:r>
            <a:r>
              <a:rPr lang="es-CL" dirty="0" smtClean="0"/>
              <a:t> permite sujetar el tornillo o imprimirle un movimiento , el </a:t>
            </a:r>
            <a:r>
              <a:rPr lang="es-CL" b="1" dirty="0" smtClean="0"/>
              <a:t>cuello</a:t>
            </a:r>
            <a:r>
              <a:rPr lang="es-CL" dirty="0" smtClean="0"/>
              <a:t> es la parte del cilindro que ha quedado sin roscar (en algunos tornillos esta parte no existe) y la </a:t>
            </a:r>
            <a:r>
              <a:rPr lang="es-CL" b="1" dirty="0" smtClean="0"/>
              <a:t>rosca</a:t>
            </a:r>
            <a:r>
              <a:rPr lang="es-CL" dirty="0" smtClean="0"/>
              <a:t> es la parte que tiene tallado el surco.</a:t>
            </a:r>
          </a:p>
        </p:txBody>
      </p:sp>
      <p:sp>
        <p:nvSpPr>
          <p:cNvPr id="2" name="1 Rectángulo"/>
          <p:cNvSpPr/>
          <p:nvPr/>
        </p:nvSpPr>
        <p:spPr>
          <a:xfrm>
            <a:off x="3563888" y="4603205"/>
            <a:ext cx="1224136" cy="4819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26940513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número de diapositiva"/>
          <p:cNvSpPr>
            <a:spLocks noGrp="1"/>
          </p:cNvSpPr>
          <p:nvPr>
            <p:ph type="sldNum" sz="quarter" idx="12"/>
          </p:nvPr>
        </p:nvSpPr>
        <p:spPr/>
        <p:txBody>
          <a:bodyPr/>
          <a:lstStyle/>
          <a:p>
            <a:pPr>
              <a:defRPr/>
            </a:pPr>
            <a:fld id="{25648136-31E3-4AD4-BEC1-9417FCF8D563}" type="slidenum">
              <a:rPr lang="es-CL" smtClean="0"/>
              <a:pPr>
                <a:defRPr/>
              </a:pPr>
              <a:t>33</a:t>
            </a:fld>
            <a:endParaRPr lang="es-CL"/>
          </a:p>
        </p:txBody>
      </p:sp>
      <p:sp>
        <p:nvSpPr>
          <p:cNvPr id="4" name="1 Elipse"/>
          <p:cNvSpPr>
            <a:spLocks noChangeArrowheads="1"/>
          </p:cNvSpPr>
          <p:nvPr/>
        </p:nvSpPr>
        <p:spPr bwMode="auto">
          <a:xfrm>
            <a:off x="7812360" y="260648"/>
            <a:ext cx="684212" cy="719137"/>
          </a:xfrm>
          <a:prstGeom prst="ellipse">
            <a:avLst/>
          </a:prstGeom>
          <a:solidFill>
            <a:srgbClr val="E36C0A"/>
          </a:solidFill>
          <a:ln w="76200">
            <a:solidFill>
              <a:srgbClr val="974706"/>
            </a:solidFill>
            <a:round/>
            <a:headEnd/>
            <a:tailEnd/>
          </a:ln>
        </p:spPr>
        <p:txBody>
          <a:bodyPr anchor="ctr"/>
          <a:lstStyle>
            <a:defPPr>
              <a:defRPr lang="es-C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1" hangingPunct="1">
              <a:spcAft>
                <a:spcPts val="1000"/>
              </a:spcAft>
            </a:pPr>
            <a:r>
              <a:rPr lang="es-CL" altLang="es-CL" sz="2900" dirty="0">
                <a:solidFill>
                  <a:srgbClr val="FFFFFF"/>
                </a:solidFill>
                <a:latin typeface="Calibri" pitchFamily="34" charset="0"/>
              </a:rPr>
              <a:t>?</a:t>
            </a:r>
            <a:endParaRPr lang="es-CL" altLang="es-CL" dirty="0"/>
          </a:p>
        </p:txBody>
      </p:sp>
      <p:pic>
        <p:nvPicPr>
          <p:cNvPr id="33796" name="Picture 4" descr="http://concurso.cnice.mec.es/cnice2006/material107/operadores/imagenes/ope_tornillo04.gif"/>
          <p:cNvPicPr>
            <a:picLocks noChangeAspect="1" noChangeArrowheads="1"/>
          </p:cNvPicPr>
          <p:nvPr/>
        </p:nvPicPr>
        <p:blipFill>
          <a:blip r:embed="rId2" cstate="print"/>
          <a:srcRect/>
          <a:stretch>
            <a:fillRect/>
          </a:stretch>
        </p:blipFill>
        <p:spPr bwMode="auto">
          <a:xfrm>
            <a:off x="3806508" y="4149080"/>
            <a:ext cx="3429788" cy="1619622"/>
          </a:xfrm>
          <a:prstGeom prst="rect">
            <a:avLst/>
          </a:prstGeom>
          <a:noFill/>
        </p:spPr>
      </p:pic>
      <p:pic>
        <p:nvPicPr>
          <p:cNvPr id="8" name="Picture 4" descr="http://concurso.cnice.mec.es/cnice2006/material107/operadores/imagenes/ope_tornillo04.gif"/>
          <p:cNvPicPr>
            <a:picLocks noChangeAspect="1" noChangeArrowheads="1"/>
          </p:cNvPicPr>
          <p:nvPr/>
        </p:nvPicPr>
        <p:blipFill>
          <a:blip r:embed="rId2" cstate="print"/>
          <a:srcRect l="58786" r="32816" b="20904"/>
          <a:stretch>
            <a:fillRect/>
          </a:stretch>
        </p:blipFill>
        <p:spPr bwMode="auto">
          <a:xfrm rot="10800000">
            <a:off x="3446469" y="3645024"/>
            <a:ext cx="360037" cy="2304256"/>
          </a:xfrm>
          <a:prstGeom prst="rect">
            <a:avLst/>
          </a:prstGeom>
          <a:noFill/>
        </p:spPr>
      </p:pic>
      <p:sp>
        <p:nvSpPr>
          <p:cNvPr id="10" name="9 CuadroTexto"/>
          <p:cNvSpPr txBox="1"/>
          <p:nvPr/>
        </p:nvSpPr>
        <p:spPr>
          <a:xfrm>
            <a:off x="2006308" y="4509120"/>
            <a:ext cx="1440160" cy="615553"/>
          </a:xfrm>
          <a:prstGeom prst="rect">
            <a:avLst/>
          </a:prstGeom>
          <a:noFill/>
        </p:spPr>
        <p:txBody>
          <a:bodyPr wrap="square" rtlCol="0">
            <a:spAutoFit/>
          </a:bodyPr>
          <a:lstStyle/>
          <a:p>
            <a:r>
              <a:rPr lang="es-CL" sz="1700" b="1" i="1" dirty="0" smtClean="0">
                <a:solidFill>
                  <a:schemeClr val="tx2"/>
                </a:solidFill>
              </a:rPr>
              <a:t>Tamaño del hexágono </a:t>
            </a:r>
            <a:endParaRPr lang="es-CL" sz="1700" b="1" i="1" dirty="0">
              <a:solidFill>
                <a:schemeClr val="tx2"/>
              </a:solidFill>
            </a:endParaRPr>
          </a:p>
        </p:txBody>
      </p:sp>
      <p:sp>
        <p:nvSpPr>
          <p:cNvPr id="12" name="11 CuadroTexto"/>
          <p:cNvSpPr txBox="1"/>
          <p:nvPr/>
        </p:nvSpPr>
        <p:spPr>
          <a:xfrm>
            <a:off x="971600" y="1412776"/>
            <a:ext cx="7560840" cy="1938992"/>
          </a:xfrm>
          <a:prstGeom prst="rect">
            <a:avLst/>
          </a:prstGeom>
          <a:noFill/>
        </p:spPr>
        <p:txBody>
          <a:bodyPr wrap="square" rtlCol="0">
            <a:spAutoFit/>
          </a:bodyPr>
          <a:lstStyle/>
          <a:p>
            <a:pPr>
              <a:lnSpc>
                <a:spcPct val="150000"/>
              </a:lnSpc>
            </a:pPr>
            <a:r>
              <a:rPr lang="es-CL" sz="2000" b="1" dirty="0" smtClean="0">
                <a:latin typeface="Verdana" pitchFamily="34" charset="0"/>
                <a:ea typeface="Verdana" pitchFamily="34" charset="0"/>
                <a:cs typeface="Verdana" pitchFamily="34" charset="0"/>
              </a:rPr>
              <a:t>¿Cuál </a:t>
            </a:r>
            <a:r>
              <a:rPr lang="es-CL" sz="2000" b="1" dirty="0" smtClean="0">
                <a:latin typeface="Verdana" pitchFamily="34" charset="0"/>
                <a:ea typeface="Verdana" pitchFamily="34" charset="0"/>
                <a:cs typeface="Verdana" pitchFamily="34" charset="0"/>
              </a:rPr>
              <a:t>cree usted que es la medida que necesitamos conocer para determinar, con una </a:t>
            </a:r>
            <a:r>
              <a:rPr lang="es-CL" sz="2000" b="1" dirty="0" smtClean="0">
                <a:latin typeface="Verdana" pitchFamily="34" charset="0"/>
                <a:ea typeface="Verdana" pitchFamily="34" charset="0"/>
                <a:cs typeface="Verdana" pitchFamily="34" charset="0"/>
              </a:rPr>
              <a:t>tabla, </a:t>
            </a:r>
            <a:r>
              <a:rPr lang="es-CL" sz="2000" b="1" dirty="0" smtClean="0">
                <a:latin typeface="Verdana" pitchFamily="34" charset="0"/>
                <a:ea typeface="Verdana" pitchFamily="34" charset="0"/>
                <a:cs typeface="Verdana" pitchFamily="34" charset="0"/>
              </a:rPr>
              <a:t>el </a:t>
            </a:r>
            <a:r>
              <a:rPr lang="es-CL" sz="2000" b="1" dirty="0">
                <a:latin typeface="Verdana" pitchFamily="34" charset="0"/>
                <a:ea typeface="Verdana" pitchFamily="34" charset="0"/>
                <a:cs typeface="Verdana" pitchFamily="34" charset="0"/>
              </a:rPr>
              <a:t>torque que se </a:t>
            </a:r>
            <a:r>
              <a:rPr lang="es-CL" sz="2000" b="1" dirty="0" smtClean="0">
                <a:latin typeface="Verdana" pitchFamily="34" charset="0"/>
                <a:ea typeface="Verdana" pitchFamily="34" charset="0"/>
                <a:cs typeface="Verdana" pitchFamily="34" charset="0"/>
              </a:rPr>
              <a:t>debe aplicar a un perno,  el diámetro del tornillo o el diámetro de la cabeza?</a:t>
            </a:r>
            <a:endParaRPr lang="es-CL" sz="2000" b="1" dirty="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número de diapositiva"/>
          <p:cNvSpPr>
            <a:spLocks noGrp="1"/>
          </p:cNvSpPr>
          <p:nvPr>
            <p:ph type="sldNum" sz="quarter" idx="12"/>
          </p:nvPr>
        </p:nvSpPr>
        <p:spPr/>
        <p:txBody>
          <a:bodyPr/>
          <a:lstStyle/>
          <a:p>
            <a:pPr>
              <a:defRPr/>
            </a:pPr>
            <a:fld id="{25648136-31E3-4AD4-BEC1-9417FCF8D563}" type="slidenum">
              <a:rPr lang="es-CL" smtClean="0"/>
              <a:pPr>
                <a:defRPr/>
              </a:pPr>
              <a:t>34</a:t>
            </a:fld>
            <a:endParaRPr lang="es-CL"/>
          </a:p>
        </p:txBody>
      </p:sp>
      <p:sp>
        <p:nvSpPr>
          <p:cNvPr id="4" name="1 Elipse"/>
          <p:cNvSpPr>
            <a:spLocks noChangeArrowheads="1"/>
          </p:cNvSpPr>
          <p:nvPr/>
        </p:nvSpPr>
        <p:spPr bwMode="auto">
          <a:xfrm>
            <a:off x="7812360" y="260648"/>
            <a:ext cx="684212" cy="719137"/>
          </a:xfrm>
          <a:prstGeom prst="ellipse">
            <a:avLst/>
          </a:prstGeom>
          <a:solidFill>
            <a:srgbClr val="E36C0A"/>
          </a:solidFill>
          <a:ln w="76200">
            <a:solidFill>
              <a:srgbClr val="974706"/>
            </a:solidFill>
            <a:round/>
            <a:headEnd/>
            <a:tailEnd/>
          </a:ln>
        </p:spPr>
        <p:txBody>
          <a:bodyPr anchor="ctr"/>
          <a:lstStyle>
            <a:defPPr>
              <a:defRPr lang="es-C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1" hangingPunct="1">
              <a:spcAft>
                <a:spcPts val="1000"/>
              </a:spcAft>
            </a:pPr>
            <a:r>
              <a:rPr lang="es-CL" altLang="es-CL" sz="2900" dirty="0">
                <a:solidFill>
                  <a:srgbClr val="FFFFFF"/>
                </a:solidFill>
                <a:latin typeface="Calibri" pitchFamily="34" charset="0"/>
              </a:rPr>
              <a:t>?</a:t>
            </a:r>
            <a:endParaRPr lang="es-CL" altLang="es-CL" dirty="0"/>
          </a:p>
        </p:txBody>
      </p:sp>
      <p:pic>
        <p:nvPicPr>
          <p:cNvPr id="33796" name="Picture 4" descr="http://concurso.cnice.mec.es/cnice2006/material107/operadores/imagenes/ope_tornillo04.gif"/>
          <p:cNvPicPr>
            <a:picLocks noChangeAspect="1" noChangeArrowheads="1"/>
          </p:cNvPicPr>
          <p:nvPr/>
        </p:nvPicPr>
        <p:blipFill>
          <a:blip r:embed="rId2" cstate="print"/>
          <a:srcRect/>
          <a:stretch>
            <a:fillRect/>
          </a:stretch>
        </p:blipFill>
        <p:spPr bwMode="auto">
          <a:xfrm>
            <a:off x="3823772" y="4149080"/>
            <a:ext cx="3429788" cy="1619622"/>
          </a:xfrm>
          <a:prstGeom prst="rect">
            <a:avLst/>
          </a:prstGeom>
          <a:noFill/>
        </p:spPr>
      </p:pic>
      <p:pic>
        <p:nvPicPr>
          <p:cNvPr id="8" name="Picture 4" descr="http://concurso.cnice.mec.es/cnice2006/material107/operadores/imagenes/ope_tornillo04.gif"/>
          <p:cNvPicPr>
            <a:picLocks noChangeAspect="1" noChangeArrowheads="1"/>
          </p:cNvPicPr>
          <p:nvPr/>
        </p:nvPicPr>
        <p:blipFill>
          <a:blip r:embed="rId2" cstate="print"/>
          <a:srcRect l="58786" r="32816" b="20904"/>
          <a:stretch>
            <a:fillRect/>
          </a:stretch>
        </p:blipFill>
        <p:spPr bwMode="auto">
          <a:xfrm rot="10800000">
            <a:off x="3446469" y="3645024"/>
            <a:ext cx="360037" cy="2304256"/>
          </a:xfrm>
          <a:prstGeom prst="rect">
            <a:avLst/>
          </a:prstGeom>
          <a:noFill/>
        </p:spPr>
      </p:pic>
      <p:sp>
        <p:nvSpPr>
          <p:cNvPr id="10" name="9 CuadroTexto"/>
          <p:cNvSpPr txBox="1"/>
          <p:nvPr/>
        </p:nvSpPr>
        <p:spPr>
          <a:xfrm>
            <a:off x="2006308" y="4509120"/>
            <a:ext cx="1440160" cy="615553"/>
          </a:xfrm>
          <a:prstGeom prst="rect">
            <a:avLst/>
          </a:prstGeom>
          <a:noFill/>
        </p:spPr>
        <p:txBody>
          <a:bodyPr wrap="square" rtlCol="0">
            <a:spAutoFit/>
          </a:bodyPr>
          <a:lstStyle/>
          <a:p>
            <a:r>
              <a:rPr lang="es-CL" sz="1700" b="1" i="1" dirty="0" smtClean="0">
                <a:solidFill>
                  <a:schemeClr val="tx2"/>
                </a:solidFill>
              </a:rPr>
              <a:t>Tamaño del hexágono </a:t>
            </a:r>
            <a:endParaRPr lang="es-CL" sz="1700" b="1" i="1" dirty="0">
              <a:solidFill>
                <a:schemeClr val="tx2"/>
              </a:solidFill>
            </a:endParaRPr>
          </a:p>
        </p:txBody>
      </p:sp>
      <p:sp>
        <p:nvSpPr>
          <p:cNvPr id="9" name="8 Rectángulo"/>
          <p:cNvSpPr/>
          <p:nvPr/>
        </p:nvSpPr>
        <p:spPr>
          <a:xfrm>
            <a:off x="1403648" y="1844824"/>
            <a:ext cx="7021288" cy="1338828"/>
          </a:xfrm>
          <a:prstGeom prst="rect">
            <a:avLst/>
          </a:prstGeom>
        </p:spPr>
        <p:txBody>
          <a:bodyPr wrap="square">
            <a:spAutoFit/>
          </a:bodyPr>
          <a:lstStyle/>
          <a:p>
            <a:pPr>
              <a:lnSpc>
                <a:spcPct val="150000"/>
              </a:lnSpc>
            </a:pPr>
            <a:r>
              <a:rPr lang="es-CL" dirty="0" smtClean="0"/>
              <a:t>  R: La medida que se debe conocer para  buscar el torque que requiere un perno es el diámetro del tornillo y no de la cabeza como se tiende a pensar.</a:t>
            </a:r>
          </a:p>
        </p:txBody>
      </p:sp>
      <p:sp>
        <p:nvSpPr>
          <p:cNvPr id="11" name="10 Elipse"/>
          <p:cNvSpPr/>
          <p:nvPr/>
        </p:nvSpPr>
        <p:spPr>
          <a:xfrm>
            <a:off x="5508104" y="3861048"/>
            <a:ext cx="1835696" cy="18722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4079692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número de diapositiva"/>
          <p:cNvSpPr>
            <a:spLocks noGrp="1"/>
          </p:cNvSpPr>
          <p:nvPr>
            <p:ph type="sldNum" sz="quarter" idx="12"/>
          </p:nvPr>
        </p:nvSpPr>
        <p:spPr/>
        <p:txBody>
          <a:bodyPr/>
          <a:lstStyle/>
          <a:p>
            <a:pPr>
              <a:defRPr/>
            </a:pPr>
            <a:fld id="{25648136-31E3-4AD4-BEC1-9417FCF8D563}" type="slidenum">
              <a:rPr lang="es-CL" smtClean="0"/>
              <a:pPr>
                <a:defRPr/>
              </a:pPr>
              <a:t>35</a:t>
            </a:fld>
            <a:endParaRPr lang="es-CL" dirty="0"/>
          </a:p>
        </p:txBody>
      </p:sp>
      <p:sp>
        <p:nvSpPr>
          <p:cNvPr id="4" name="1 Elipse"/>
          <p:cNvSpPr>
            <a:spLocks noChangeArrowheads="1"/>
          </p:cNvSpPr>
          <p:nvPr/>
        </p:nvSpPr>
        <p:spPr bwMode="auto">
          <a:xfrm>
            <a:off x="7812360" y="260648"/>
            <a:ext cx="684212" cy="719137"/>
          </a:xfrm>
          <a:prstGeom prst="ellipse">
            <a:avLst/>
          </a:prstGeom>
          <a:solidFill>
            <a:srgbClr val="E36C0A"/>
          </a:solidFill>
          <a:ln w="76200">
            <a:solidFill>
              <a:srgbClr val="974706"/>
            </a:solidFill>
            <a:round/>
            <a:headEnd/>
            <a:tailEnd/>
          </a:ln>
        </p:spPr>
        <p:txBody>
          <a:bodyPr anchor="ctr"/>
          <a:lstStyle>
            <a:defPPr>
              <a:defRPr lang="es-C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1" hangingPunct="1">
              <a:spcAft>
                <a:spcPts val="1000"/>
              </a:spcAft>
            </a:pPr>
            <a:r>
              <a:rPr lang="es-CL" altLang="es-CL" sz="2900" dirty="0">
                <a:solidFill>
                  <a:srgbClr val="FFFFFF"/>
                </a:solidFill>
                <a:latin typeface="Calibri" pitchFamily="34" charset="0"/>
              </a:rPr>
              <a:t>?</a:t>
            </a:r>
            <a:endParaRPr lang="es-CL" altLang="es-CL" dirty="0"/>
          </a:p>
        </p:txBody>
      </p:sp>
      <p:graphicFrame>
        <p:nvGraphicFramePr>
          <p:cNvPr id="12" name="11 Tabla"/>
          <p:cNvGraphicFramePr>
            <a:graphicFrameLocks noGrp="1"/>
          </p:cNvGraphicFramePr>
          <p:nvPr/>
        </p:nvGraphicFramePr>
        <p:xfrm>
          <a:off x="2699790" y="1988840"/>
          <a:ext cx="5400602" cy="3295650"/>
        </p:xfrm>
        <a:graphic>
          <a:graphicData uri="http://schemas.openxmlformats.org/drawingml/2006/table">
            <a:tbl>
              <a:tblPr/>
              <a:tblGrid>
                <a:gridCol w="1026115"/>
                <a:gridCol w="1026115"/>
                <a:gridCol w="972107"/>
                <a:gridCol w="1134126"/>
                <a:gridCol w="1242139"/>
              </a:tblGrid>
              <a:tr h="361538">
                <a:tc>
                  <a:txBody>
                    <a:bodyPr/>
                    <a:lstStyle/>
                    <a:p>
                      <a:pPr algn="ctr">
                        <a:spcAft>
                          <a:spcPts val="0"/>
                        </a:spcAft>
                      </a:pPr>
                      <a:r>
                        <a:rPr lang="es-ES" sz="800" dirty="0">
                          <a:latin typeface="Arial"/>
                          <a:ea typeface="Calibri"/>
                          <a:cs typeface="Times New Roman"/>
                        </a:rPr>
                        <a:t>Grado de Dureza </a:t>
                      </a:r>
                      <a:endParaRPr lang="es-CL" sz="1100" dirty="0">
                        <a:latin typeface="Calibri"/>
                        <a:ea typeface="Calibri"/>
                        <a:cs typeface="Times New Roman"/>
                      </a:endParaRPr>
                    </a:p>
                  </a:txBody>
                  <a:tcPr marL="9525" marR="9525" marT="9525" marB="9525" anchor="ctr">
                    <a:lnL>
                      <a:noFill/>
                    </a:lnL>
                    <a:lnR>
                      <a:noFill/>
                    </a:lnR>
                    <a:lnT>
                      <a:noFill/>
                    </a:lnT>
                    <a:lnB>
                      <a:noFill/>
                    </a:lnB>
                    <a:solidFill>
                      <a:schemeClr val="bg1">
                        <a:lumMod val="85000"/>
                      </a:schemeClr>
                    </a:solidFill>
                  </a:tcPr>
                </a:tc>
                <a:tc>
                  <a:txBody>
                    <a:bodyPr/>
                    <a:lstStyle/>
                    <a:p>
                      <a:pPr algn="ctr">
                        <a:spcAft>
                          <a:spcPts val="0"/>
                        </a:spcAft>
                      </a:pPr>
                      <a:endParaRPr lang="es-ES" sz="800" dirty="0">
                        <a:latin typeface="Arial"/>
                        <a:ea typeface="Calibri"/>
                        <a:cs typeface="Times New Roman"/>
                      </a:endParaRPr>
                    </a:p>
                    <a:p>
                      <a:pPr algn="ctr">
                        <a:spcAft>
                          <a:spcPts val="0"/>
                        </a:spcAft>
                      </a:pPr>
                      <a:r>
                        <a:rPr lang="es-ES" sz="800" dirty="0">
                          <a:latin typeface="Arial"/>
                          <a:ea typeface="Calibri"/>
                          <a:cs typeface="Times New Roman"/>
                        </a:rPr>
                        <a:t/>
                      </a:r>
                      <a:br>
                        <a:rPr lang="es-ES" sz="800" dirty="0">
                          <a:latin typeface="Arial"/>
                          <a:ea typeface="Calibri"/>
                          <a:cs typeface="Times New Roman"/>
                        </a:rPr>
                      </a:br>
                      <a:r>
                        <a:rPr lang="es-ES" sz="800" dirty="0">
                          <a:latin typeface="Arial"/>
                          <a:ea typeface="Calibri"/>
                          <a:cs typeface="Times New Roman"/>
                        </a:rPr>
                        <a:t>SAE 2</a:t>
                      </a:r>
                      <a:endParaRPr lang="es-CL" sz="1100" dirty="0">
                        <a:latin typeface="Calibri"/>
                        <a:ea typeface="Calibri"/>
                        <a:cs typeface="Times New Roman"/>
                      </a:endParaRPr>
                    </a:p>
                  </a:txBody>
                  <a:tcPr marL="9525" marR="9525" marT="9525" marB="9525" anchor="ctr">
                    <a:lnL>
                      <a:noFill/>
                    </a:lnL>
                    <a:lnR>
                      <a:noFill/>
                    </a:lnR>
                    <a:lnT>
                      <a:noFill/>
                    </a:lnT>
                    <a:lnB>
                      <a:noFill/>
                    </a:lnB>
                    <a:solidFill>
                      <a:schemeClr val="bg1">
                        <a:lumMod val="85000"/>
                      </a:schemeClr>
                    </a:solidFill>
                  </a:tcPr>
                </a:tc>
                <a:tc>
                  <a:txBody>
                    <a:bodyPr/>
                    <a:lstStyle/>
                    <a:p>
                      <a:pPr algn="ctr">
                        <a:spcAft>
                          <a:spcPts val="0"/>
                        </a:spcAft>
                      </a:pPr>
                      <a:endParaRPr lang="es-ES" sz="800">
                        <a:latin typeface="Arial"/>
                        <a:ea typeface="Calibri"/>
                        <a:cs typeface="Times New Roman"/>
                      </a:endParaRPr>
                    </a:p>
                    <a:p>
                      <a:pPr algn="ctr">
                        <a:spcAft>
                          <a:spcPts val="0"/>
                        </a:spcAft>
                      </a:pPr>
                      <a:r>
                        <a:rPr lang="es-ES" sz="800">
                          <a:latin typeface="Arial"/>
                          <a:ea typeface="Calibri"/>
                          <a:cs typeface="Times New Roman"/>
                        </a:rPr>
                        <a:t/>
                      </a:r>
                      <a:br>
                        <a:rPr lang="es-ES" sz="800">
                          <a:latin typeface="Arial"/>
                          <a:ea typeface="Calibri"/>
                          <a:cs typeface="Times New Roman"/>
                        </a:rPr>
                      </a:br>
                      <a:r>
                        <a:rPr lang="es-ES" sz="800">
                          <a:latin typeface="Arial"/>
                          <a:ea typeface="Calibri"/>
                          <a:cs typeface="Times New Roman"/>
                        </a:rPr>
                        <a:t>SAE 5</a:t>
                      </a:r>
                      <a:endParaRPr lang="es-CL" sz="1100">
                        <a:latin typeface="Calibri"/>
                        <a:ea typeface="Calibri"/>
                        <a:cs typeface="Times New Roman"/>
                      </a:endParaRPr>
                    </a:p>
                  </a:txBody>
                  <a:tcPr marL="9525" marR="9525" marT="9525" marB="9525" anchor="ctr">
                    <a:lnL>
                      <a:noFill/>
                    </a:lnL>
                    <a:lnR>
                      <a:noFill/>
                    </a:lnR>
                    <a:lnT>
                      <a:noFill/>
                    </a:lnT>
                    <a:lnB>
                      <a:noFill/>
                    </a:lnB>
                    <a:solidFill>
                      <a:schemeClr val="bg1">
                        <a:lumMod val="85000"/>
                      </a:schemeClr>
                    </a:solidFill>
                  </a:tcPr>
                </a:tc>
                <a:tc>
                  <a:txBody>
                    <a:bodyPr/>
                    <a:lstStyle/>
                    <a:p>
                      <a:pPr algn="ctr">
                        <a:spcAft>
                          <a:spcPts val="0"/>
                        </a:spcAft>
                      </a:pPr>
                      <a:endParaRPr lang="es-ES" sz="800">
                        <a:latin typeface="Arial"/>
                        <a:ea typeface="Calibri"/>
                        <a:cs typeface="Times New Roman"/>
                      </a:endParaRPr>
                    </a:p>
                    <a:p>
                      <a:pPr algn="ctr">
                        <a:spcAft>
                          <a:spcPts val="0"/>
                        </a:spcAft>
                      </a:pPr>
                      <a:r>
                        <a:rPr lang="es-ES" sz="800">
                          <a:latin typeface="Arial"/>
                          <a:ea typeface="Calibri"/>
                          <a:cs typeface="Times New Roman"/>
                        </a:rPr>
                        <a:t/>
                      </a:r>
                      <a:br>
                        <a:rPr lang="es-ES" sz="800">
                          <a:latin typeface="Arial"/>
                          <a:ea typeface="Calibri"/>
                          <a:cs typeface="Times New Roman"/>
                        </a:rPr>
                      </a:br>
                      <a:r>
                        <a:rPr lang="es-ES" sz="800">
                          <a:latin typeface="Arial"/>
                          <a:ea typeface="Calibri"/>
                          <a:cs typeface="Times New Roman"/>
                        </a:rPr>
                        <a:t>SAE 7</a:t>
                      </a:r>
                      <a:endParaRPr lang="es-CL" sz="1100">
                        <a:latin typeface="Calibri"/>
                        <a:ea typeface="Calibri"/>
                        <a:cs typeface="Times New Roman"/>
                      </a:endParaRPr>
                    </a:p>
                  </a:txBody>
                  <a:tcPr marL="9525" marR="9525" marT="9525" marB="9525" anchor="ctr">
                    <a:lnL>
                      <a:noFill/>
                    </a:lnL>
                    <a:lnR>
                      <a:noFill/>
                    </a:lnR>
                    <a:lnT>
                      <a:noFill/>
                    </a:lnT>
                    <a:lnB>
                      <a:noFill/>
                    </a:lnB>
                    <a:solidFill>
                      <a:schemeClr val="bg1">
                        <a:lumMod val="85000"/>
                      </a:schemeClr>
                    </a:solidFill>
                  </a:tcPr>
                </a:tc>
                <a:tc>
                  <a:txBody>
                    <a:bodyPr/>
                    <a:lstStyle/>
                    <a:p>
                      <a:pPr algn="ctr">
                        <a:spcAft>
                          <a:spcPts val="0"/>
                        </a:spcAft>
                      </a:pPr>
                      <a:endParaRPr lang="es-ES" sz="800">
                        <a:latin typeface="Arial"/>
                        <a:ea typeface="Calibri"/>
                        <a:cs typeface="Times New Roman"/>
                      </a:endParaRPr>
                    </a:p>
                    <a:p>
                      <a:pPr algn="ctr">
                        <a:spcAft>
                          <a:spcPts val="0"/>
                        </a:spcAft>
                      </a:pPr>
                      <a:r>
                        <a:rPr lang="es-ES" sz="800">
                          <a:latin typeface="Arial"/>
                          <a:ea typeface="Calibri"/>
                          <a:cs typeface="Times New Roman"/>
                        </a:rPr>
                        <a:t/>
                      </a:r>
                      <a:br>
                        <a:rPr lang="es-ES" sz="800">
                          <a:latin typeface="Arial"/>
                          <a:ea typeface="Calibri"/>
                          <a:cs typeface="Times New Roman"/>
                        </a:rPr>
                      </a:br>
                      <a:r>
                        <a:rPr lang="es-ES" sz="800">
                          <a:latin typeface="Arial"/>
                          <a:ea typeface="Calibri"/>
                          <a:cs typeface="Times New Roman"/>
                        </a:rPr>
                        <a:t>SAE 8</a:t>
                      </a:r>
                      <a:endParaRPr lang="es-CL" sz="1100">
                        <a:latin typeface="Calibri"/>
                        <a:ea typeface="Calibri"/>
                        <a:cs typeface="Times New Roman"/>
                      </a:endParaRPr>
                    </a:p>
                  </a:txBody>
                  <a:tcPr marL="9525" marR="9525" marT="9525" marB="9525" anchor="ctr">
                    <a:lnL>
                      <a:noFill/>
                    </a:lnL>
                    <a:lnR>
                      <a:noFill/>
                    </a:lnR>
                    <a:lnT>
                      <a:noFill/>
                    </a:lnT>
                    <a:lnB>
                      <a:noFill/>
                    </a:lnB>
                    <a:solidFill>
                      <a:schemeClr val="bg1">
                        <a:lumMod val="85000"/>
                      </a:schemeClr>
                    </a:solidFill>
                  </a:tcPr>
                </a:tc>
              </a:tr>
              <a:tr h="132445">
                <a:tc>
                  <a:txBody>
                    <a:bodyPr/>
                    <a:lstStyle/>
                    <a:p>
                      <a:pPr algn="ctr">
                        <a:spcAft>
                          <a:spcPts val="0"/>
                        </a:spcAft>
                      </a:pPr>
                      <a:r>
                        <a:rPr lang="es-ES" sz="800">
                          <a:latin typeface="Arial"/>
                          <a:ea typeface="Calibri"/>
                          <a:cs typeface="Times New Roman"/>
                        </a:rPr>
                        <a:t>Marcas </a:t>
                      </a:r>
                      <a:endParaRPr lang="es-CL" sz="1100">
                        <a:latin typeface="Calibri"/>
                        <a:ea typeface="Calibri"/>
                        <a:cs typeface="Times New Roman"/>
                      </a:endParaRPr>
                    </a:p>
                  </a:txBody>
                  <a:tcPr marL="9525" marR="9525" marT="9525" marB="9525" anchor="ctr">
                    <a:lnL>
                      <a:noFill/>
                    </a:lnL>
                    <a:lnR>
                      <a:noFill/>
                    </a:lnR>
                    <a:lnT>
                      <a:noFill/>
                    </a:lnT>
                    <a:lnB>
                      <a:noFill/>
                    </a:lnB>
                    <a:solidFill>
                      <a:schemeClr val="bg1">
                        <a:lumMod val="85000"/>
                      </a:schemeClr>
                    </a:solidFill>
                  </a:tcPr>
                </a:tc>
                <a:tc>
                  <a:txBody>
                    <a:bodyPr/>
                    <a:lstStyle/>
                    <a:p>
                      <a:pPr algn="ctr">
                        <a:spcAft>
                          <a:spcPts val="0"/>
                        </a:spcAft>
                      </a:pPr>
                      <a:r>
                        <a:rPr lang="es-ES" sz="800" dirty="0">
                          <a:latin typeface="Arial"/>
                          <a:ea typeface="Calibri"/>
                          <a:cs typeface="Times New Roman"/>
                        </a:rPr>
                        <a:t>Sin Marcas </a:t>
                      </a:r>
                      <a:endParaRPr lang="es-CL" sz="1100" dirty="0">
                        <a:latin typeface="Calibri"/>
                        <a:ea typeface="Calibri"/>
                        <a:cs typeface="Times New Roman"/>
                      </a:endParaRPr>
                    </a:p>
                  </a:txBody>
                  <a:tcPr marL="9525" marR="9525" marT="9525" marB="9525" anchor="ctr">
                    <a:lnL>
                      <a:noFill/>
                    </a:lnL>
                    <a:lnR>
                      <a:noFill/>
                    </a:lnR>
                    <a:lnT>
                      <a:noFill/>
                    </a:lnT>
                    <a:lnB>
                      <a:noFill/>
                    </a:lnB>
                    <a:solidFill>
                      <a:schemeClr val="bg1">
                        <a:lumMod val="85000"/>
                      </a:schemeClr>
                    </a:solidFill>
                  </a:tcPr>
                </a:tc>
                <a:tc>
                  <a:txBody>
                    <a:bodyPr/>
                    <a:lstStyle/>
                    <a:p>
                      <a:pPr algn="ctr">
                        <a:spcAft>
                          <a:spcPts val="0"/>
                        </a:spcAft>
                      </a:pPr>
                      <a:r>
                        <a:rPr lang="es-ES" sz="800" dirty="0">
                          <a:latin typeface="Arial"/>
                          <a:ea typeface="Calibri"/>
                          <a:cs typeface="Times New Roman"/>
                        </a:rPr>
                        <a:t>3 líneas</a:t>
                      </a:r>
                      <a:endParaRPr lang="es-CL" sz="1100" dirty="0">
                        <a:latin typeface="Calibri"/>
                        <a:ea typeface="Calibri"/>
                        <a:cs typeface="Times New Roman"/>
                      </a:endParaRPr>
                    </a:p>
                  </a:txBody>
                  <a:tcPr marL="9525" marR="9525" marT="9525" marB="9525" anchor="ctr">
                    <a:lnL>
                      <a:noFill/>
                    </a:lnL>
                    <a:lnR>
                      <a:noFill/>
                    </a:lnR>
                    <a:lnT>
                      <a:noFill/>
                    </a:lnT>
                    <a:lnB>
                      <a:noFill/>
                    </a:lnB>
                    <a:solidFill>
                      <a:schemeClr val="bg1">
                        <a:lumMod val="85000"/>
                      </a:schemeClr>
                    </a:solidFill>
                  </a:tcPr>
                </a:tc>
                <a:tc>
                  <a:txBody>
                    <a:bodyPr/>
                    <a:lstStyle/>
                    <a:p>
                      <a:pPr algn="ctr">
                        <a:spcAft>
                          <a:spcPts val="0"/>
                        </a:spcAft>
                      </a:pPr>
                      <a:r>
                        <a:rPr lang="es-ES" sz="800">
                          <a:latin typeface="Arial"/>
                          <a:ea typeface="Calibri"/>
                          <a:cs typeface="Times New Roman"/>
                        </a:rPr>
                        <a:t>5 líneas</a:t>
                      </a:r>
                      <a:endParaRPr lang="es-CL" sz="1100">
                        <a:latin typeface="Calibri"/>
                        <a:ea typeface="Calibri"/>
                        <a:cs typeface="Times New Roman"/>
                      </a:endParaRPr>
                    </a:p>
                  </a:txBody>
                  <a:tcPr marL="9525" marR="9525" marT="9525" marB="9525" anchor="ctr">
                    <a:lnL>
                      <a:noFill/>
                    </a:lnL>
                    <a:lnR>
                      <a:noFill/>
                    </a:lnR>
                    <a:lnT>
                      <a:noFill/>
                    </a:lnT>
                    <a:lnB>
                      <a:noFill/>
                    </a:lnB>
                    <a:solidFill>
                      <a:schemeClr val="bg1">
                        <a:lumMod val="85000"/>
                      </a:schemeClr>
                    </a:solidFill>
                  </a:tcPr>
                </a:tc>
                <a:tc>
                  <a:txBody>
                    <a:bodyPr/>
                    <a:lstStyle/>
                    <a:p>
                      <a:pPr algn="ctr">
                        <a:spcAft>
                          <a:spcPts val="0"/>
                        </a:spcAft>
                      </a:pPr>
                      <a:r>
                        <a:rPr lang="es-ES" sz="800">
                          <a:latin typeface="Arial"/>
                          <a:ea typeface="Calibri"/>
                          <a:cs typeface="Times New Roman"/>
                        </a:rPr>
                        <a:t>6 líneas</a:t>
                      </a:r>
                      <a:endParaRPr lang="es-CL" sz="1100">
                        <a:latin typeface="Calibri"/>
                        <a:ea typeface="Calibri"/>
                        <a:cs typeface="Times New Roman"/>
                      </a:endParaRPr>
                    </a:p>
                  </a:txBody>
                  <a:tcPr marL="9525" marR="9525" marT="9525" marB="9525" anchor="ctr">
                    <a:lnL>
                      <a:noFill/>
                    </a:lnL>
                    <a:lnR>
                      <a:noFill/>
                    </a:lnR>
                    <a:lnT>
                      <a:noFill/>
                    </a:lnT>
                    <a:lnB>
                      <a:noFill/>
                    </a:lnB>
                    <a:solidFill>
                      <a:schemeClr val="bg1">
                        <a:lumMod val="85000"/>
                      </a:schemeClr>
                    </a:solidFill>
                  </a:tcPr>
                </a:tc>
              </a:tr>
              <a:tr h="246992">
                <a:tc>
                  <a:txBody>
                    <a:bodyPr/>
                    <a:lstStyle/>
                    <a:p>
                      <a:pPr algn="ctr">
                        <a:spcAft>
                          <a:spcPts val="0"/>
                        </a:spcAft>
                      </a:pPr>
                      <a:r>
                        <a:rPr lang="es-ES" sz="800">
                          <a:latin typeface="Arial"/>
                          <a:ea typeface="Calibri"/>
                          <a:cs typeface="Times New Roman"/>
                        </a:rPr>
                        <a:t>Material </a:t>
                      </a:r>
                      <a:endParaRPr lang="es-CL" sz="1100">
                        <a:latin typeface="Calibri"/>
                        <a:ea typeface="Calibri"/>
                        <a:cs typeface="Times New Roman"/>
                      </a:endParaRPr>
                    </a:p>
                  </a:txBody>
                  <a:tcPr marL="9525" marR="9525" marT="9525" marB="9525" anchor="ctr">
                    <a:lnL>
                      <a:noFill/>
                    </a:lnL>
                    <a:lnR>
                      <a:noFill/>
                    </a:lnR>
                    <a:lnT>
                      <a:noFill/>
                    </a:lnT>
                    <a:lnB>
                      <a:noFill/>
                    </a:lnB>
                    <a:solidFill>
                      <a:schemeClr val="bg1">
                        <a:lumMod val="85000"/>
                      </a:schemeClr>
                    </a:solidFill>
                  </a:tcPr>
                </a:tc>
                <a:tc>
                  <a:txBody>
                    <a:bodyPr/>
                    <a:lstStyle/>
                    <a:p>
                      <a:pPr algn="ctr">
                        <a:spcAft>
                          <a:spcPts val="0"/>
                        </a:spcAft>
                      </a:pPr>
                      <a:r>
                        <a:rPr lang="es-ES" sz="800" dirty="0">
                          <a:latin typeface="Arial"/>
                          <a:ea typeface="Calibri"/>
                          <a:cs typeface="Times New Roman"/>
                        </a:rPr>
                        <a:t>Acero al carbono</a:t>
                      </a:r>
                      <a:endParaRPr lang="es-CL" sz="1100" dirty="0">
                        <a:latin typeface="Calibri"/>
                        <a:ea typeface="Calibri"/>
                        <a:cs typeface="Times New Roman"/>
                      </a:endParaRPr>
                    </a:p>
                  </a:txBody>
                  <a:tcPr marL="9525" marR="9525" marT="9525" marB="9525" anchor="ctr">
                    <a:lnL>
                      <a:noFill/>
                    </a:lnL>
                    <a:lnR>
                      <a:noFill/>
                    </a:lnR>
                    <a:lnT>
                      <a:noFill/>
                    </a:lnT>
                    <a:lnB>
                      <a:noFill/>
                    </a:lnB>
                    <a:solidFill>
                      <a:schemeClr val="bg1">
                        <a:lumMod val="85000"/>
                      </a:schemeClr>
                    </a:solidFill>
                  </a:tcPr>
                </a:tc>
                <a:tc>
                  <a:txBody>
                    <a:bodyPr/>
                    <a:lstStyle/>
                    <a:p>
                      <a:pPr algn="ctr">
                        <a:spcAft>
                          <a:spcPts val="0"/>
                        </a:spcAft>
                      </a:pPr>
                      <a:r>
                        <a:rPr lang="es-ES" sz="800" dirty="0">
                          <a:latin typeface="Arial"/>
                          <a:ea typeface="Calibri"/>
                          <a:cs typeface="Times New Roman"/>
                        </a:rPr>
                        <a:t>Acero al carbono </a:t>
                      </a:r>
                      <a:endParaRPr lang="es-CL" sz="1100" dirty="0">
                        <a:latin typeface="Calibri"/>
                        <a:ea typeface="Calibri"/>
                        <a:cs typeface="Times New Roman"/>
                      </a:endParaRPr>
                    </a:p>
                  </a:txBody>
                  <a:tcPr marL="9525" marR="9525" marT="9525" marB="9525" anchor="ctr">
                    <a:lnL>
                      <a:noFill/>
                    </a:lnL>
                    <a:lnR>
                      <a:noFill/>
                    </a:lnR>
                    <a:lnT>
                      <a:noFill/>
                    </a:lnT>
                    <a:lnB>
                      <a:noFill/>
                    </a:lnB>
                    <a:solidFill>
                      <a:schemeClr val="bg1">
                        <a:lumMod val="85000"/>
                      </a:schemeClr>
                    </a:solidFill>
                  </a:tcPr>
                </a:tc>
                <a:tc>
                  <a:txBody>
                    <a:bodyPr/>
                    <a:lstStyle/>
                    <a:p>
                      <a:pPr algn="ctr">
                        <a:spcAft>
                          <a:spcPts val="0"/>
                        </a:spcAft>
                      </a:pPr>
                      <a:r>
                        <a:rPr lang="es-ES" sz="800" dirty="0">
                          <a:latin typeface="Arial"/>
                          <a:ea typeface="Calibri"/>
                          <a:cs typeface="Times New Roman"/>
                        </a:rPr>
                        <a:t>Acero al carbono templado </a:t>
                      </a:r>
                      <a:endParaRPr lang="es-CL" sz="1100" dirty="0">
                        <a:latin typeface="Calibri"/>
                        <a:ea typeface="Calibri"/>
                        <a:cs typeface="Times New Roman"/>
                      </a:endParaRPr>
                    </a:p>
                  </a:txBody>
                  <a:tcPr marL="9525" marR="9525" marT="9525" marB="9525" anchor="ctr">
                    <a:lnL>
                      <a:noFill/>
                    </a:lnL>
                    <a:lnR>
                      <a:noFill/>
                    </a:lnR>
                    <a:lnT>
                      <a:noFill/>
                    </a:lnT>
                    <a:lnB>
                      <a:noFill/>
                    </a:lnB>
                    <a:solidFill>
                      <a:schemeClr val="bg1">
                        <a:lumMod val="85000"/>
                      </a:schemeClr>
                    </a:solidFill>
                  </a:tcPr>
                </a:tc>
                <a:tc>
                  <a:txBody>
                    <a:bodyPr/>
                    <a:lstStyle/>
                    <a:p>
                      <a:pPr algn="ctr">
                        <a:spcAft>
                          <a:spcPts val="0"/>
                        </a:spcAft>
                      </a:pPr>
                      <a:r>
                        <a:rPr lang="es-ES" sz="800" dirty="0">
                          <a:latin typeface="Arial"/>
                          <a:ea typeface="Calibri"/>
                          <a:cs typeface="Times New Roman"/>
                        </a:rPr>
                        <a:t>Acero al carbono templado </a:t>
                      </a:r>
                      <a:endParaRPr lang="es-CL" sz="1100" dirty="0">
                        <a:latin typeface="Calibri"/>
                        <a:ea typeface="Calibri"/>
                        <a:cs typeface="Times New Roman"/>
                      </a:endParaRPr>
                    </a:p>
                  </a:txBody>
                  <a:tcPr marL="9525" marR="9525" marT="9525" marB="9525" anchor="ctr">
                    <a:lnL>
                      <a:noFill/>
                    </a:lnL>
                    <a:lnR>
                      <a:noFill/>
                    </a:lnR>
                    <a:lnT>
                      <a:noFill/>
                    </a:lnT>
                    <a:lnB>
                      <a:noFill/>
                    </a:lnB>
                    <a:solidFill>
                      <a:schemeClr val="bg1">
                        <a:lumMod val="85000"/>
                      </a:schemeClr>
                    </a:solidFill>
                  </a:tcPr>
                </a:tc>
              </a:tr>
              <a:tr h="132445">
                <a:tc>
                  <a:txBody>
                    <a:bodyPr/>
                    <a:lstStyle/>
                    <a:p>
                      <a:pPr algn="ctr">
                        <a:spcAft>
                          <a:spcPts val="0"/>
                        </a:spcAft>
                      </a:pPr>
                      <a:r>
                        <a:rPr lang="es-ES" sz="800">
                          <a:latin typeface="Arial"/>
                          <a:ea typeface="Calibri"/>
                          <a:cs typeface="Times New Roman"/>
                        </a:rPr>
                        <a:t>TAMAÑO</a:t>
                      </a:r>
                      <a:endParaRPr lang="es-CL" sz="1100">
                        <a:latin typeface="Calibri"/>
                        <a:ea typeface="Calibri"/>
                        <a:cs typeface="Times New Roman"/>
                      </a:endParaRPr>
                    </a:p>
                  </a:txBody>
                  <a:tcPr marL="9525" marR="9525" marT="9525" marB="9525" anchor="ctr">
                    <a:lnL>
                      <a:noFill/>
                    </a:lnL>
                    <a:lnR>
                      <a:noFill/>
                    </a:lnR>
                    <a:lnT>
                      <a:noFill/>
                    </a:lnT>
                    <a:lnB>
                      <a:noFill/>
                    </a:lnB>
                    <a:solidFill>
                      <a:srgbClr val="FFFFFF"/>
                    </a:solidFill>
                  </a:tcPr>
                </a:tc>
                <a:tc>
                  <a:txBody>
                    <a:bodyPr/>
                    <a:lstStyle/>
                    <a:p>
                      <a:pPr algn="ctr">
                        <a:spcAft>
                          <a:spcPts val="0"/>
                        </a:spcAft>
                      </a:pPr>
                      <a:r>
                        <a:rPr lang="es-ES" sz="800">
                          <a:latin typeface="Arial"/>
                          <a:ea typeface="Calibri"/>
                          <a:cs typeface="Times New Roman"/>
                        </a:rPr>
                        <a:t> libras / pie </a:t>
                      </a:r>
                      <a:endParaRPr lang="es-CL" sz="1100">
                        <a:latin typeface="Calibri"/>
                        <a:ea typeface="Calibri"/>
                        <a:cs typeface="Times New Roman"/>
                      </a:endParaRPr>
                    </a:p>
                  </a:txBody>
                  <a:tcPr marL="9525" marR="9525" marT="9525" marB="9525" anchor="ctr">
                    <a:lnL>
                      <a:noFill/>
                    </a:lnL>
                    <a:lnR>
                      <a:noFill/>
                    </a:lnR>
                    <a:lnT>
                      <a:noFill/>
                    </a:lnT>
                    <a:lnB>
                      <a:noFill/>
                    </a:lnB>
                    <a:solidFill>
                      <a:srgbClr val="FFFFFF"/>
                    </a:solidFill>
                  </a:tcPr>
                </a:tc>
                <a:tc>
                  <a:txBody>
                    <a:bodyPr/>
                    <a:lstStyle/>
                    <a:p>
                      <a:pPr algn="ctr">
                        <a:spcAft>
                          <a:spcPts val="0"/>
                        </a:spcAft>
                      </a:pPr>
                      <a:r>
                        <a:rPr lang="es-ES" sz="800">
                          <a:latin typeface="Arial"/>
                          <a:ea typeface="Calibri"/>
                          <a:cs typeface="Times New Roman"/>
                        </a:rPr>
                        <a:t>libras / pie </a:t>
                      </a:r>
                      <a:endParaRPr lang="es-CL" sz="1100">
                        <a:latin typeface="Calibri"/>
                        <a:ea typeface="Calibri"/>
                        <a:cs typeface="Times New Roman"/>
                      </a:endParaRPr>
                    </a:p>
                  </a:txBody>
                  <a:tcPr marL="9525" marR="9525" marT="9525" marB="9525" anchor="ctr">
                    <a:lnL>
                      <a:noFill/>
                    </a:lnL>
                    <a:lnR>
                      <a:noFill/>
                    </a:lnR>
                    <a:lnT>
                      <a:noFill/>
                    </a:lnT>
                    <a:lnB>
                      <a:noFill/>
                    </a:lnB>
                    <a:solidFill>
                      <a:srgbClr val="FFFFFF"/>
                    </a:solidFill>
                  </a:tcPr>
                </a:tc>
                <a:tc>
                  <a:txBody>
                    <a:bodyPr/>
                    <a:lstStyle/>
                    <a:p>
                      <a:pPr algn="ctr">
                        <a:spcAft>
                          <a:spcPts val="0"/>
                        </a:spcAft>
                      </a:pPr>
                      <a:r>
                        <a:rPr lang="es-ES" sz="800">
                          <a:latin typeface="Arial"/>
                          <a:ea typeface="Calibri"/>
                          <a:cs typeface="Times New Roman"/>
                        </a:rPr>
                        <a:t>Libras / pie </a:t>
                      </a:r>
                      <a:endParaRPr lang="es-CL" sz="1100">
                        <a:latin typeface="Calibri"/>
                        <a:ea typeface="Calibri"/>
                        <a:cs typeface="Times New Roman"/>
                      </a:endParaRPr>
                    </a:p>
                  </a:txBody>
                  <a:tcPr marL="9525" marR="9525" marT="9525" marB="9525" anchor="ctr">
                    <a:lnL>
                      <a:noFill/>
                    </a:lnL>
                    <a:lnR>
                      <a:noFill/>
                    </a:lnR>
                    <a:lnT>
                      <a:noFill/>
                    </a:lnT>
                    <a:lnB>
                      <a:noFill/>
                    </a:lnB>
                    <a:solidFill>
                      <a:srgbClr val="FFFFFF"/>
                    </a:solidFill>
                  </a:tcPr>
                </a:tc>
                <a:tc>
                  <a:txBody>
                    <a:bodyPr/>
                    <a:lstStyle/>
                    <a:p>
                      <a:pPr algn="ctr">
                        <a:spcAft>
                          <a:spcPts val="0"/>
                        </a:spcAft>
                      </a:pPr>
                      <a:r>
                        <a:rPr lang="es-ES" sz="800">
                          <a:latin typeface="Arial"/>
                          <a:ea typeface="Calibri"/>
                          <a:cs typeface="Times New Roman"/>
                        </a:rPr>
                        <a:t>libras / pie</a:t>
                      </a:r>
                      <a:endParaRPr lang="es-CL" sz="1100">
                        <a:latin typeface="Calibri"/>
                        <a:ea typeface="Calibri"/>
                        <a:cs typeface="Times New Roman"/>
                      </a:endParaRPr>
                    </a:p>
                  </a:txBody>
                  <a:tcPr marL="9525" marR="9525" marT="9525" marB="9525" anchor="ctr">
                    <a:lnL>
                      <a:noFill/>
                    </a:lnL>
                    <a:lnR>
                      <a:noFill/>
                    </a:lnR>
                    <a:lnT>
                      <a:noFill/>
                    </a:lnT>
                    <a:lnB>
                      <a:noFill/>
                    </a:lnB>
                    <a:solidFill>
                      <a:srgbClr val="FFFFFF"/>
                    </a:solidFill>
                  </a:tcPr>
                </a:tc>
              </a:tr>
              <a:tr h="246992">
                <a:tc>
                  <a:txBody>
                    <a:bodyPr/>
                    <a:lstStyle/>
                    <a:p>
                      <a:pPr algn="ctr">
                        <a:spcAft>
                          <a:spcPts val="0"/>
                        </a:spcAft>
                      </a:pPr>
                      <a:endParaRPr lang="es-ES" sz="800">
                        <a:latin typeface="Arial"/>
                        <a:ea typeface="Calibri"/>
                        <a:cs typeface="Times New Roman"/>
                      </a:endParaRPr>
                    </a:p>
                    <a:p>
                      <a:pPr algn="ctr">
                        <a:spcAft>
                          <a:spcPts val="0"/>
                        </a:spcAft>
                      </a:pPr>
                      <a:r>
                        <a:rPr lang="es-ES" sz="800">
                          <a:latin typeface="Arial"/>
                          <a:ea typeface="Calibri"/>
                          <a:cs typeface="Times New Roman"/>
                        </a:rPr>
                        <a:t>1/4</a:t>
                      </a:r>
                      <a:endParaRPr lang="es-CL" sz="1100">
                        <a:latin typeface="Calibri"/>
                        <a:ea typeface="Calibri"/>
                        <a:cs typeface="Times New Roman"/>
                      </a:endParaRPr>
                    </a:p>
                  </a:txBody>
                  <a:tcPr marL="9525" marR="9525" marT="9525" marB="9525" anchor="ctr">
                    <a:lnL>
                      <a:noFill/>
                    </a:lnL>
                    <a:lnR>
                      <a:noFill/>
                    </a:lnR>
                    <a:lnT>
                      <a:noFill/>
                    </a:lnT>
                    <a:lnB>
                      <a:noFill/>
                    </a:lnB>
                    <a:solidFill>
                      <a:srgbClr val="FFFFFF"/>
                    </a:solidFill>
                  </a:tcPr>
                </a:tc>
                <a:tc>
                  <a:txBody>
                    <a:bodyPr/>
                    <a:lstStyle/>
                    <a:p>
                      <a:pPr algn="ctr">
                        <a:spcAft>
                          <a:spcPts val="0"/>
                        </a:spcAft>
                      </a:pPr>
                      <a:r>
                        <a:rPr lang="es-ES" sz="800" dirty="0">
                          <a:latin typeface="Arial"/>
                          <a:ea typeface="Calibri"/>
                          <a:cs typeface="Times New Roman"/>
                        </a:rPr>
                        <a:t>5</a:t>
                      </a:r>
                      <a:endParaRPr lang="es-CL" sz="1100" dirty="0">
                        <a:latin typeface="Calibri"/>
                        <a:ea typeface="Calibri"/>
                        <a:cs typeface="Times New Roman"/>
                      </a:endParaRPr>
                    </a:p>
                  </a:txBody>
                  <a:tcPr marL="9525" marR="9525" marT="9525" marB="9525" anchor="ctr">
                    <a:lnL>
                      <a:noFill/>
                    </a:lnL>
                    <a:lnR>
                      <a:noFill/>
                    </a:lnR>
                    <a:lnT>
                      <a:noFill/>
                    </a:lnT>
                    <a:lnB>
                      <a:noFill/>
                    </a:lnB>
                    <a:solidFill>
                      <a:srgbClr val="FFFFFF"/>
                    </a:solidFill>
                  </a:tcPr>
                </a:tc>
                <a:tc>
                  <a:txBody>
                    <a:bodyPr/>
                    <a:lstStyle/>
                    <a:p>
                      <a:pPr algn="ctr">
                        <a:spcAft>
                          <a:spcPts val="0"/>
                        </a:spcAft>
                      </a:pPr>
                      <a:r>
                        <a:rPr lang="es-ES" sz="800">
                          <a:latin typeface="Arial"/>
                          <a:ea typeface="Calibri"/>
                          <a:cs typeface="Times New Roman"/>
                        </a:rPr>
                        <a:t>7</a:t>
                      </a:r>
                      <a:endParaRPr lang="es-CL" sz="1100">
                        <a:latin typeface="Calibri"/>
                        <a:ea typeface="Calibri"/>
                        <a:cs typeface="Times New Roman"/>
                      </a:endParaRPr>
                    </a:p>
                  </a:txBody>
                  <a:tcPr marL="9525" marR="9525" marT="9525" marB="9525" anchor="ctr">
                    <a:lnL>
                      <a:noFill/>
                    </a:lnL>
                    <a:lnR>
                      <a:noFill/>
                    </a:lnR>
                    <a:lnT>
                      <a:noFill/>
                    </a:lnT>
                    <a:lnB>
                      <a:noFill/>
                    </a:lnB>
                    <a:solidFill>
                      <a:srgbClr val="FFFFFF"/>
                    </a:solidFill>
                  </a:tcPr>
                </a:tc>
                <a:tc>
                  <a:txBody>
                    <a:bodyPr/>
                    <a:lstStyle/>
                    <a:p>
                      <a:pPr algn="ctr">
                        <a:spcAft>
                          <a:spcPts val="0"/>
                        </a:spcAft>
                      </a:pPr>
                      <a:r>
                        <a:rPr lang="es-ES" sz="800">
                          <a:latin typeface="Arial"/>
                          <a:ea typeface="Calibri"/>
                          <a:cs typeface="Times New Roman"/>
                        </a:rPr>
                        <a:t>10</a:t>
                      </a:r>
                      <a:endParaRPr lang="es-CL" sz="1100">
                        <a:latin typeface="Calibri"/>
                        <a:ea typeface="Calibri"/>
                        <a:cs typeface="Times New Roman"/>
                      </a:endParaRPr>
                    </a:p>
                  </a:txBody>
                  <a:tcPr marL="9525" marR="9525" marT="9525" marB="9525" anchor="ctr">
                    <a:lnL>
                      <a:noFill/>
                    </a:lnL>
                    <a:lnR>
                      <a:noFill/>
                    </a:lnR>
                    <a:lnT>
                      <a:noFill/>
                    </a:lnT>
                    <a:lnB>
                      <a:noFill/>
                    </a:lnB>
                    <a:solidFill>
                      <a:srgbClr val="FFFFFF"/>
                    </a:solidFill>
                  </a:tcPr>
                </a:tc>
                <a:tc>
                  <a:txBody>
                    <a:bodyPr/>
                    <a:lstStyle/>
                    <a:p>
                      <a:pPr algn="ctr">
                        <a:spcAft>
                          <a:spcPts val="0"/>
                        </a:spcAft>
                      </a:pPr>
                      <a:r>
                        <a:rPr lang="es-ES" sz="800">
                          <a:latin typeface="Arial"/>
                          <a:ea typeface="Calibri"/>
                          <a:cs typeface="Times New Roman"/>
                        </a:rPr>
                        <a:t>10.5</a:t>
                      </a:r>
                      <a:endParaRPr lang="es-CL" sz="1100">
                        <a:latin typeface="Calibri"/>
                        <a:ea typeface="Calibri"/>
                        <a:cs typeface="Times New Roman"/>
                      </a:endParaRPr>
                    </a:p>
                  </a:txBody>
                  <a:tcPr marL="9525" marR="9525" marT="9525" marB="9525" anchor="ctr">
                    <a:lnL>
                      <a:noFill/>
                    </a:lnL>
                    <a:lnR>
                      <a:noFill/>
                    </a:lnR>
                    <a:lnT>
                      <a:noFill/>
                    </a:lnT>
                    <a:lnB>
                      <a:noFill/>
                    </a:lnB>
                    <a:solidFill>
                      <a:srgbClr val="FFFFFF"/>
                    </a:solidFill>
                  </a:tcPr>
                </a:tc>
              </a:tr>
              <a:tr h="246992">
                <a:tc>
                  <a:txBody>
                    <a:bodyPr/>
                    <a:lstStyle/>
                    <a:p>
                      <a:pPr algn="ctr">
                        <a:spcAft>
                          <a:spcPts val="0"/>
                        </a:spcAft>
                      </a:pPr>
                      <a:endParaRPr lang="es-ES" sz="800">
                        <a:latin typeface="Arial"/>
                        <a:ea typeface="Calibri"/>
                        <a:cs typeface="Times New Roman"/>
                      </a:endParaRPr>
                    </a:p>
                    <a:p>
                      <a:pPr algn="ctr">
                        <a:spcAft>
                          <a:spcPts val="0"/>
                        </a:spcAft>
                      </a:pPr>
                      <a:r>
                        <a:rPr lang="es-ES" sz="800">
                          <a:latin typeface="Arial"/>
                          <a:ea typeface="Calibri"/>
                          <a:cs typeface="Times New Roman"/>
                        </a:rPr>
                        <a:t>3/8</a:t>
                      </a:r>
                      <a:endParaRPr lang="es-CL" sz="1100">
                        <a:latin typeface="Calibri"/>
                        <a:ea typeface="Calibri"/>
                        <a:cs typeface="Times New Roman"/>
                      </a:endParaRPr>
                    </a:p>
                  </a:txBody>
                  <a:tcPr marL="9525" marR="9525" marT="9525" marB="9525" anchor="ctr">
                    <a:lnL>
                      <a:noFill/>
                    </a:lnL>
                    <a:lnR>
                      <a:noFill/>
                    </a:lnR>
                    <a:lnT>
                      <a:noFill/>
                    </a:lnT>
                    <a:lnB>
                      <a:noFill/>
                    </a:lnB>
                    <a:solidFill>
                      <a:srgbClr val="FFFFFF"/>
                    </a:solidFill>
                  </a:tcPr>
                </a:tc>
                <a:tc>
                  <a:txBody>
                    <a:bodyPr/>
                    <a:lstStyle/>
                    <a:p>
                      <a:pPr algn="ctr">
                        <a:spcAft>
                          <a:spcPts val="0"/>
                        </a:spcAft>
                      </a:pPr>
                      <a:r>
                        <a:rPr lang="es-ES" sz="800">
                          <a:latin typeface="Arial"/>
                          <a:ea typeface="Calibri"/>
                          <a:cs typeface="Times New Roman"/>
                        </a:rPr>
                        <a:t>15</a:t>
                      </a:r>
                      <a:endParaRPr lang="es-CL" sz="1100">
                        <a:latin typeface="Calibri"/>
                        <a:ea typeface="Calibri"/>
                        <a:cs typeface="Times New Roman"/>
                      </a:endParaRPr>
                    </a:p>
                  </a:txBody>
                  <a:tcPr marL="9525" marR="9525" marT="9525" marB="9525" anchor="ctr">
                    <a:lnL>
                      <a:noFill/>
                    </a:lnL>
                    <a:lnR>
                      <a:noFill/>
                    </a:lnR>
                    <a:lnT>
                      <a:noFill/>
                    </a:lnT>
                    <a:lnB>
                      <a:noFill/>
                    </a:lnB>
                    <a:solidFill>
                      <a:srgbClr val="FFFFFF"/>
                    </a:solidFill>
                  </a:tcPr>
                </a:tc>
                <a:tc>
                  <a:txBody>
                    <a:bodyPr/>
                    <a:lstStyle/>
                    <a:p>
                      <a:pPr algn="ctr">
                        <a:spcAft>
                          <a:spcPts val="0"/>
                        </a:spcAft>
                      </a:pPr>
                      <a:r>
                        <a:rPr lang="es-ES" sz="800">
                          <a:latin typeface="Arial"/>
                          <a:ea typeface="Calibri"/>
                          <a:cs typeface="Times New Roman"/>
                        </a:rPr>
                        <a:t>25</a:t>
                      </a:r>
                      <a:endParaRPr lang="es-CL" sz="1100">
                        <a:latin typeface="Calibri"/>
                        <a:ea typeface="Calibri"/>
                        <a:cs typeface="Times New Roman"/>
                      </a:endParaRPr>
                    </a:p>
                  </a:txBody>
                  <a:tcPr marL="9525" marR="9525" marT="9525" marB="9525" anchor="ctr">
                    <a:lnL>
                      <a:noFill/>
                    </a:lnL>
                    <a:lnR>
                      <a:noFill/>
                    </a:lnR>
                    <a:lnT>
                      <a:noFill/>
                    </a:lnT>
                    <a:lnB>
                      <a:noFill/>
                    </a:lnB>
                    <a:solidFill>
                      <a:srgbClr val="FFFFFF"/>
                    </a:solidFill>
                  </a:tcPr>
                </a:tc>
                <a:tc>
                  <a:txBody>
                    <a:bodyPr/>
                    <a:lstStyle/>
                    <a:p>
                      <a:pPr algn="ctr">
                        <a:spcAft>
                          <a:spcPts val="0"/>
                        </a:spcAft>
                      </a:pPr>
                      <a:r>
                        <a:rPr lang="es-ES" sz="800">
                          <a:latin typeface="Arial"/>
                          <a:ea typeface="Calibri"/>
                          <a:cs typeface="Times New Roman"/>
                        </a:rPr>
                        <a:t>34</a:t>
                      </a:r>
                      <a:endParaRPr lang="es-CL" sz="1100">
                        <a:latin typeface="Calibri"/>
                        <a:ea typeface="Calibri"/>
                        <a:cs typeface="Times New Roman"/>
                      </a:endParaRPr>
                    </a:p>
                  </a:txBody>
                  <a:tcPr marL="9525" marR="9525" marT="9525" marB="9525" anchor="ctr">
                    <a:lnL>
                      <a:noFill/>
                    </a:lnL>
                    <a:lnR>
                      <a:noFill/>
                    </a:lnR>
                    <a:lnT>
                      <a:noFill/>
                    </a:lnT>
                    <a:lnB>
                      <a:noFill/>
                    </a:lnB>
                    <a:solidFill>
                      <a:srgbClr val="FFFFFF"/>
                    </a:solidFill>
                  </a:tcPr>
                </a:tc>
                <a:tc>
                  <a:txBody>
                    <a:bodyPr/>
                    <a:lstStyle/>
                    <a:p>
                      <a:pPr algn="ctr">
                        <a:spcAft>
                          <a:spcPts val="0"/>
                        </a:spcAft>
                      </a:pPr>
                      <a:r>
                        <a:rPr lang="es-ES" sz="800">
                          <a:latin typeface="Arial"/>
                          <a:ea typeface="Calibri"/>
                          <a:cs typeface="Times New Roman"/>
                        </a:rPr>
                        <a:t>37</a:t>
                      </a:r>
                      <a:endParaRPr lang="es-CL" sz="1100">
                        <a:latin typeface="Calibri"/>
                        <a:ea typeface="Calibri"/>
                        <a:cs typeface="Times New Roman"/>
                      </a:endParaRPr>
                    </a:p>
                  </a:txBody>
                  <a:tcPr marL="9525" marR="9525" marT="9525" marB="9525" anchor="ctr">
                    <a:lnL>
                      <a:noFill/>
                    </a:lnL>
                    <a:lnR>
                      <a:noFill/>
                    </a:lnR>
                    <a:lnT>
                      <a:noFill/>
                    </a:lnT>
                    <a:lnB>
                      <a:noFill/>
                    </a:lnB>
                    <a:solidFill>
                      <a:srgbClr val="FFFFFF"/>
                    </a:solidFill>
                  </a:tcPr>
                </a:tc>
              </a:tr>
              <a:tr h="246992">
                <a:tc>
                  <a:txBody>
                    <a:bodyPr/>
                    <a:lstStyle/>
                    <a:p>
                      <a:pPr algn="ctr">
                        <a:spcAft>
                          <a:spcPts val="0"/>
                        </a:spcAft>
                      </a:pPr>
                      <a:endParaRPr lang="es-ES" sz="800">
                        <a:latin typeface="Arial"/>
                        <a:ea typeface="Calibri"/>
                        <a:cs typeface="Times New Roman"/>
                      </a:endParaRPr>
                    </a:p>
                    <a:p>
                      <a:pPr algn="ctr">
                        <a:spcAft>
                          <a:spcPts val="0"/>
                        </a:spcAft>
                      </a:pPr>
                      <a:r>
                        <a:rPr lang="es-ES" sz="800">
                          <a:latin typeface="Arial"/>
                          <a:ea typeface="Calibri"/>
                          <a:cs typeface="Times New Roman"/>
                        </a:rPr>
                        <a:t>7/16</a:t>
                      </a:r>
                      <a:endParaRPr lang="es-CL" sz="1100">
                        <a:latin typeface="Calibri"/>
                        <a:ea typeface="Calibri"/>
                        <a:cs typeface="Times New Roman"/>
                      </a:endParaRPr>
                    </a:p>
                  </a:txBody>
                  <a:tcPr marL="9525" marR="9525" marT="9525" marB="9525" anchor="ctr">
                    <a:lnL>
                      <a:noFill/>
                    </a:lnL>
                    <a:lnR>
                      <a:noFill/>
                    </a:lnR>
                    <a:lnT>
                      <a:noFill/>
                    </a:lnT>
                    <a:lnB>
                      <a:noFill/>
                    </a:lnB>
                    <a:solidFill>
                      <a:srgbClr val="FFFFFF"/>
                    </a:solidFill>
                  </a:tcPr>
                </a:tc>
                <a:tc>
                  <a:txBody>
                    <a:bodyPr/>
                    <a:lstStyle/>
                    <a:p>
                      <a:pPr algn="ctr">
                        <a:spcAft>
                          <a:spcPts val="0"/>
                        </a:spcAft>
                      </a:pPr>
                      <a:r>
                        <a:rPr lang="es-ES" sz="800">
                          <a:latin typeface="Arial"/>
                          <a:ea typeface="Calibri"/>
                          <a:cs typeface="Times New Roman"/>
                        </a:rPr>
                        <a:t>24</a:t>
                      </a:r>
                      <a:endParaRPr lang="es-CL" sz="1100">
                        <a:latin typeface="Calibri"/>
                        <a:ea typeface="Calibri"/>
                        <a:cs typeface="Times New Roman"/>
                      </a:endParaRPr>
                    </a:p>
                  </a:txBody>
                  <a:tcPr marL="9525" marR="9525" marT="9525" marB="9525" anchor="ctr">
                    <a:lnL>
                      <a:noFill/>
                    </a:lnL>
                    <a:lnR>
                      <a:noFill/>
                    </a:lnR>
                    <a:lnT>
                      <a:noFill/>
                    </a:lnT>
                    <a:lnB>
                      <a:noFill/>
                    </a:lnB>
                    <a:solidFill>
                      <a:srgbClr val="FFFFFF"/>
                    </a:solidFill>
                  </a:tcPr>
                </a:tc>
                <a:tc>
                  <a:txBody>
                    <a:bodyPr/>
                    <a:lstStyle/>
                    <a:p>
                      <a:pPr algn="ctr">
                        <a:spcAft>
                          <a:spcPts val="0"/>
                        </a:spcAft>
                      </a:pPr>
                      <a:r>
                        <a:rPr lang="es-ES" sz="800">
                          <a:latin typeface="Arial"/>
                          <a:ea typeface="Calibri"/>
                          <a:cs typeface="Times New Roman"/>
                        </a:rPr>
                        <a:t>40</a:t>
                      </a:r>
                      <a:endParaRPr lang="es-CL" sz="1100">
                        <a:latin typeface="Calibri"/>
                        <a:ea typeface="Calibri"/>
                        <a:cs typeface="Times New Roman"/>
                      </a:endParaRPr>
                    </a:p>
                  </a:txBody>
                  <a:tcPr marL="9525" marR="9525" marT="9525" marB="9525" anchor="ctr">
                    <a:lnL>
                      <a:noFill/>
                    </a:lnL>
                    <a:lnR>
                      <a:noFill/>
                    </a:lnR>
                    <a:lnT>
                      <a:noFill/>
                    </a:lnT>
                    <a:lnB>
                      <a:noFill/>
                    </a:lnB>
                    <a:solidFill>
                      <a:srgbClr val="FFFFFF"/>
                    </a:solidFill>
                  </a:tcPr>
                </a:tc>
                <a:tc>
                  <a:txBody>
                    <a:bodyPr/>
                    <a:lstStyle/>
                    <a:p>
                      <a:pPr algn="ctr">
                        <a:spcAft>
                          <a:spcPts val="0"/>
                        </a:spcAft>
                      </a:pPr>
                      <a:r>
                        <a:rPr lang="es-ES" sz="800">
                          <a:latin typeface="Arial"/>
                          <a:ea typeface="Calibri"/>
                          <a:cs typeface="Times New Roman"/>
                        </a:rPr>
                        <a:t>55</a:t>
                      </a:r>
                      <a:endParaRPr lang="es-CL" sz="1100">
                        <a:latin typeface="Calibri"/>
                        <a:ea typeface="Calibri"/>
                        <a:cs typeface="Times New Roman"/>
                      </a:endParaRPr>
                    </a:p>
                  </a:txBody>
                  <a:tcPr marL="9525" marR="9525" marT="9525" marB="9525" anchor="ctr">
                    <a:lnL>
                      <a:noFill/>
                    </a:lnL>
                    <a:lnR>
                      <a:noFill/>
                    </a:lnR>
                    <a:lnT>
                      <a:noFill/>
                    </a:lnT>
                    <a:lnB>
                      <a:noFill/>
                    </a:lnB>
                    <a:solidFill>
                      <a:srgbClr val="FFFFFF"/>
                    </a:solidFill>
                  </a:tcPr>
                </a:tc>
                <a:tc>
                  <a:txBody>
                    <a:bodyPr/>
                    <a:lstStyle/>
                    <a:p>
                      <a:pPr algn="ctr">
                        <a:spcAft>
                          <a:spcPts val="0"/>
                        </a:spcAft>
                      </a:pPr>
                      <a:r>
                        <a:rPr lang="es-ES" sz="800">
                          <a:latin typeface="Arial"/>
                          <a:ea typeface="Calibri"/>
                          <a:cs typeface="Times New Roman"/>
                        </a:rPr>
                        <a:t>60</a:t>
                      </a:r>
                      <a:endParaRPr lang="es-CL" sz="1100">
                        <a:latin typeface="Calibri"/>
                        <a:ea typeface="Calibri"/>
                        <a:cs typeface="Times New Roman"/>
                      </a:endParaRPr>
                    </a:p>
                  </a:txBody>
                  <a:tcPr marL="9525" marR="9525" marT="9525" marB="9525" anchor="ctr">
                    <a:lnL>
                      <a:noFill/>
                    </a:lnL>
                    <a:lnR>
                      <a:noFill/>
                    </a:lnR>
                    <a:lnT>
                      <a:noFill/>
                    </a:lnT>
                    <a:lnB>
                      <a:noFill/>
                    </a:lnB>
                    <a:solidFill>
                      <a:srgbClr val="FFFFFF"/>
                    </a:solidFill>
                  </a:tcPr>
                </a:tc>
              </a:tr>
              <a:tr h="246992">
                <a:tc>
                  <a:txBody>
                    <a:bodyPr/>
                    <a:lstStyle/>
                    <a:p>
                      <a:pPr algn="ctr">
                        <a:spcAft>
                          <a:spcPts val="0"/>
                        </a:spcAft>
                      </a:pPr>
                      <a:endParaRPr lang="es-ES" sz="800">
                        <a:latin typeface="Arial"/>
                        <a:ea typeface="Calibri"/>
                        <a:cs typeface="Times New Roman"/>
                      </a:endParaRPr>
                    </a:p>
                    <a:p>
                      <a:pPr algn="ctr">
                        <a:spcAft>
                          <a:spcPts val="0"/>
                        </a:spcAft>
                      </a:pPr>
                      <a:r>
                        <a:rPr lang="es-ES" sz="800">
                          <a:latin typeface="Arial"/>
                          <a:ea typeface="Calibri"/>
                          <a:cs typeface="Times New Roman"/>
                        </a:rPr>
                        <a:t>1/2</a:t>
                      </a:r>
                      <a:endParaRPr lang="es-CL" sz="1100">
                        <a:latin typeface="Calibri"/>
                        <a:ea typeface="Calibri"/>
                        <a:cs typeface="Times New Roman"/>
                      </a:endParaRPr>
                    </a:p>
                  </a:txBody>
                  <a:tcPr marL="9525" marR="9525" marT="9525" marB="9525" anchor="ctr">
                    <a:lnL>
                      <a:noFill/>
                    </a:lnL>
                    <a:lnR>
                      <a:noFill/>
                    </a:lnR>
                    <a:lnT>
                      <a:noFill/>
                    </a:lnT>
                    <a:lnB>
                      <a:noFill/>
                    </a:lnB>
                    <a:solidFill>
                      <a:srgbClr val="FFFFFF"/>
                    </a:solidFill>
                  </a:tcPr>
                </a:tc>
                <a:tc>
                  <a:txBody>
                    <a:bodyPr/>
                    <a:lstStyle/>
                    <a:p>
                      <a:pPr algn="ctr">
                        <a:spcAft>
                          <a:spcPts val="0"/>
                        </a:spcAft>
                      </a:pPr>
                      <a:r>
                        <a:rPr lang="es-ES" sz="800">
                          <a:latin typeface="Arial"/>
                          <a:ea typeface="Calibri"/>
                          <a:cs typeface="Times New Roman"/>
                        </a:rPr>
                        <a:t>37</a:t>
                      </a:r>
                      <a:endParaRPr lang="es-CL" sz="1100">
                        <a:latin typeface="Calibri"/>
                        <a:ea typeface="Calibri"/>
                        <a:cs typeface="Times New Roman"/>
                      </a:endParaRPr>
                    </a:p>
                  </a:txBody>
                  <a:tcPr marL="9525" marR="9525" marT="9525" marB="9525" anchor="ctr">
                    <a:lnL>
                      <a:noFill/>
                    </a:lnL>
                    <a:lnR>
                      <a:noFill/>
                    </a:lnR>
                    <a:lnT>
                      <a:noFill/>
                    </a:lnT>
                    <a:lnB>
                      <a:noFill/>
                    </a:lnB>
                    <a:solidFill>
                      <a:srgbClr val="FFFFFF"/>
                    </a:solidFill>
                  </a:tcPr>
                </a:tc>
                <a:tc>
                  <a:txBody>
                    <a:bodyPr/>
                    <a:lstStyle/>
                    <a:p>
                      <a:pPr algn="ctr">
                        <a:spcAft>
                          <a:spcPts val="0"/>
                        </a:spcAft>
                      </a:pPr>
                      <a:r>
                        <a:rPr lang="es-ES" sz="800">
                          <a:latin typeface="Arial"/>
                          <a:ea typeface="Calibri"/>
                          <a:cs typeface="Times New Roman"/>
                        </a:rPr>
                        <a:t>60</a:t>
                      </a:r>
                      <a:endParaRPr lang="es-CL" sz="1100">
                        <a:latin typeface="Calibri"/>
                        <a:ea typeface="Calibri"/>
                        <a:cs typeface="Times New Roman"/>
                      </a:endParaRPr>
                    </a:p>
                  </a:txBody>
                  <a:tcPr marL="9525" marR="9525" marT="9525" marB="9525" anchor="ctr">
                    <a:lnL>
                      <a:noFill/>
                    </a:lnL>
                    <a:lnR>
                      <a:noFill/>
                    </a:lnR>
                    <a:lnT>
                      <a:noFill/>
                    </a:lnT>
                    <a:lnB>
                      <a:noFill/>
                    </a:lnB>
                    <a:solidFill>
                      <a:srgbClr val="FFFFFF"/>
                    </a:solidFill>
                  </a:tcPr>
                </a:tc>
                <a:tc>
                  <a:txBody>
                    <a:bodyPr/>
                    <a:lstStyle/>
                    <a:p>
                      <a:pPr algn="ctr">
                        <a:spcAft>
                          <a:spcPts val="0"/>
                        </a:spcAft>
                      </a:pPr>
                      <a:r>
                        <a:rPr lang="es-ES" sz="800">
                          <a:latin typeface="Arial"/>
                          <a:ea typeface="Calibri"/>
                          <a:cs typeface="Times New Roman"/>
                        </a:rPr>
                        <a:t>85</a:t>
                      </a:r>
                      <a:endParaRPr lang="es-CL" sz="1100">
                        <a:latin typeface="Calibri"/>
                        <a:ea typeface="Calibri"/>
                        <a:cs typeface="Times New Roman"/>
                      </a:endParaRPr>
                    </a:p>
                  </a:txBody>
                  <a:tcPr marL="9525" marR="9525" marT="9525" marB="9525" anchor="ctr">
                    <a:lnL>
                      <a:noFill/>
                    </a:lnL>
                    <a:lnR>
                      <a:noFill/>
                    </a:lnR>
                    <a:lnT>
                      <a:noFill/>
                    </a:lnT>
                    <a:lnB>
                      <a:noFill/>
                    </a:lnB>
                    <a:solidFill>
                      <a:srgbClr val="FFFFFF"/>
                    </a:solidFill>
                  </a:tcPr>
                </a:tc>
                <a:tc>
                  <a:txBody>
                    <a:bodyPr/>
                    <a:lstStyle/>
                    <a:p>
                      <a:pPr algn="ctr">
                        <a:spcAft>
                          <a:spcPts val="0"/>
                        </a:spcAft>
                      </a:pPr>
                      <a:r>
                        <a:rPr lang="es-ES" sz="800">
                          <a:latin typeface="Arial"/>
                          <a:ea typeface="Calibri"/>
                          <a:cs typeface="Times New Roman"/>
                        </a:rPr>
                        <a:t>92</a:t>
                      </a:r>
                      <a:endParaRPr lang="es-CL" sz="1100">
                        <a:latin typeface="Calibri"/>
                        <a:ea typeface="Calibri"/>
                        <a:cs typeface="Times New Roman"/>
                      </a:endParaRPr>
                    </a:p>
                  </a:txBody>
                  <a:tcPr marL="9525" marR="9525" marT="9525" marB="9525" anchor="ctr">
                    <a:lnL>
                      <a:noFill/>
                    </a:lnL>
                    <a:lnR>
                      <a:noFill/>
                    </a:lnR>
                    <a:lnT>
                      <a:noFill/>
                    </a:lnT>
                    <a:lnB>
                      <a:noFill/>
                    </a:lnB>
                    <a:solidFill>
                      <a:srgbClr val="FFFFFF"/>
                    </a:solidFill>
                  </a:tcPr>
                </a:tc>
              </a:tr>
              <a:tr h="246992">
                <a:tc>
                  <a:txBody>
                    <a:bodyPr/>
                    <a:lstStyle/>
                    <a:p>
                      <a:pPr algn="ctr">
                        <a:spcAft>
                          <a:spcPts val="0"/>
                        </a:spcAft>
                      </a:pPr>
                      <a:endParaRPr lang="es-ES" sz="800">
                        <a:latin typeface="Arial"/>
                        <a:ea typeface="Calibri"/>
                        <a:cs typeface="Times New Roman"/>
                      </a:endParaRPr>
                    </a:p>
                    <a:p>
                      <a:pPr algn="ctr">
                        <a:spcAft>
                          <a:spcPts val="0"/>
                        </a:spcAft>
                      </a:pPr>
                      <a:r>
                        <a:rPr lang="es-ES" sz="800">
                          <a:latin typeface="Arial"/>
                          <a:ea typeface="Calibri"/>
                          <a:cs typeface="Times New Roman"/>
                        </a:rPr>
                        <a:t>9/16</a:t>
                      </a:r>
                      <a:endParaRPr lang="es-CL" sz="1100">
                        <a:latin typeface="Calibri"/>
                        <a:ea typeface="Calibri"/>
                        <a:cs typeface="Times New Roman"/>
                      </a:endParaRPr>
                    </a:p>
                  </a:txBody>
                  <a:tcPr marL="9525" marR="9525" marT="9525" marB="9525" anchor="ctr">
                    <a:lnL>
                      <a:noFill/>
                    </a:lnL>
                    <a:lnR>
                      <a:noFill/>
                    </a:lnR>
                    <a:lnT>
                      <a:noFill/>
                    </a:lnT>
                    <a:lnB>
                      <a:noFill/>
                    </a:lnB>
                    <a:solidFill>
                      <a:srgbClr val="FFFFFF"/>
                    </a:solidFill>
                  </a:tcPr>
                </a:tc>
                <a:tc>
                  <a:txBody>
                    <a:bodyPr/>
                    <a:lstStyle/>
                    <a:p>
                      <a:pPr algn="ctr">
                        <a:spcAft>
                          <a:spcPts val="0"/>
                        </a:spcAft>
                      </a:pPr>
                      <a:r>
                        <a:rPr lang="es-ES" sz="800">
                          <a:latin typeface="Arial"/>
                          <a:ea typeface="Calibri"/>
                          <a:cs typeface="Times New Roman"/>
                        </a:rPr>
                        <a:t>53</a:t>
                      </a:r>
                      <a:endParaRPr lang="es-CL" sz="1100">
                        <a:latin typeface="Calibri"/>
                        <a:ea typeface="Calibri"/>
                        <a:cs typeface="Times New Roman"/>
                      </a:endParaRPr>
                    </a:p>
                  </a:txBody>
                  <a:tcPr marL="9525" marR="9525" marT="9525" marB="9525" anchor="ctr">
                    <a:lnL>
                      <a:noFill/>
                    </a:lnL>
                    <a:lnR>
                      <a:noFill/>
                    </a:lnR>
                    <a:lnT>
                      <a:noFill/>
                    </a:lnT>
                    <a:lnB>
                      <a:noFill/>
                    </a:lnB>
                    <a:solidFill>
                      <a:srgbClr val="FFFFFF"/>
                    </a:solidFill>
                  </a:tcPr>
                </a:tc>
                <a:tc>
                  <a:txBody>
                    <a:bodyPr/>
                    <a:lstStyle/>
                    <a:p>
                      <a:pPr algn="ctr">
                        <a:spcAft>
                          <a:spcPts val="0"/>
                        </a:spcAft>
                      </a:pPr>
                      <a:r>
                        <a:rPr lang="es-ES" sz="800">
                          <a:latin typeface="Arial"/>
                          <a:ea typeface="Calibri"/>
                          <a:cs typeface="Times New Roman"/>
                        </a:rPr>
                        <a:t>88</a:t>
                      </a:r>
                      <a:endParaRPr lang="es-CL" sz="1100">
                        <a:latin typeface="Calibri"/>
                        <a:ea typeface="Calibri"/>
                        <a:cs typeface="Times New Roman"/>
                      </a:endParaRPr>
                    </a:p>
                  </a:txBody>
                  <a:tcPr marL="9525" marR="9525" marT="9525" marB="9525" anchor="ctr">
                    <a:lnL>
                      <a:noFill/>
                    </a:lnL>
                    <a:lnR>
                      <a:noFill/>
                    </a:lnR>
                    <a:lnT>
                      <a:noFill/>
                    </a:lnT>
                    <a:lnB>
                      <a:noFill/>
                    </a:lnB>
                    <a:solidFill>
                      <a:srgbClr val="FFFFFF"/>
                    </a:solidFill>
                  </a:tcPr>
                </a:tc>
                <a:tc>
                  <a:txBody>
                    <a:bodyPr/>
                    <a:lstStyle/>
                    <a:p>
                      <a:pPr algn="ctr">
                        <a:spcAft>
                          <a:spcPts val="0"/>
                        </a:spcAft>
                      </a:pPr>
                      <a:r>
                        <a:rPr lang="es-ES" sz="800" dirty="0">
                          <a:latin typeface="Arial"/>
                          <a:ea typeface="Calibri"/>
                          <a:cs typeface="Times New Roman"/>
                        </a:rPr>
                        <a:t>120</a:t>
                      </a:r>
                      <a:endParaRPr lang="es-CL" sz="1100" dirty="0">
                        <a:latin typeface="Calibri"/>
                        <a:ea typeface="Calibri"/>
                        <a:cs typeface="Times New Roman"/>
                      </a:endParaRPr>
                    </a:p>
                  </a:txBody>
                  <a:tcPr marL="9525" marR="9525" marT="9525" marB="9525" anchor="ctr">
                    <a:lnL>
                      <a:noFill/>
                    </a:lnL>
                    <a:lnR>
                      <a:noFill/>
                    </a:lnR>
                    <a:lnT>
                      <a:noFill/>
                    </a:lnT>
                    <a:lnB>
                      <a:noFill/>
                    </a:lnB>
                    <a:solidFill>
                      <a:srgbClr val="FFFFFF"/>
                    </a:solidFill>
                  </a:tcPr>
                </a:tc>
                <a:tc>
                  <a:txBody>
                    <a:bodyPr/>
                    <a:lstStyle/>
                    <a:p>
                      <a:pPr algn="ctr">
                        <a:spcAft>
                          <a:spcPts val="0"/>
                        </a:spcAft>
                      </a:pPr>
                      <a:r>
                        <a:rPr lang="es-ES" sz="800">
                          <a:latin typeface="Arial"/>
                          <a:ea typeface="Calibri"/>
                          <a:cs typeface="Times New Roman"/>
                        </a:rPr>
                        <a:t>132</a:t>
                      </a:r>
                      <a:endParaRPr lang="es-CL" sz="1100">
                        <a:latin typeface="Calibri"/>
                        <a:ea typeface="Calibri"/>
                        <a:cs typeface="Times New Roman"/>
                      </a:endParaRPr>
                    </a:p>
                  </a:txBody>
                  <a:tcPr marL="9525" marR="9525" marT="9525" marB="9525" anchor="ctr">
                    <a:lnL>
                      <a:noFill/>
                    </a:lnL>
                    <a:lnR>
                      <a:noFill/>
                    </a:lnR>
                    <a:lnT>
                      <a:noFill/>
                    </a:lnT>
                    <a:lnB>
                      <a:noFill/>
                    </a:lnB>
                    <a:solidFill>
                      <a:srgbClr val="FFFFFF"/>
                    </a:solidFill>
                  </a:tcPr>
                </a:tc>
              </a:tr>
              <a:tr h="246992">
                <a:tc>
                  <a:txBody>
                    <a:bodyPr/>
                    <a:lstStyle/>
                    <a:p>
                      <a:pPr algn="ctr">
                        <a:spcAft>
                          <a:spcPts val="0"/>
                        </a:spcAft>
                      </a:pPr>
                      <a:endParaRPr lang="es-ES" sz="800">
                        <a:latin typeface="Arial"/>
                        <a:ea typeface="Calibri"/>
                        <a:cs typeface="Times New Roman"/>
                      </a:endParaRPr>
                    </a:p>
                    <a:p>
                      <a:pPr algn="ctr">
                        <a:spcAft>
                          <a:spcPts val="0"/>
                        </a:spcAft>
                      </a:pPr>
                      <a:r>
                        <a:rPr lang="es-ES" sz="800">
                          <a:latin typeface="Arial"/>
                          <a:ea typeface="Calibri"/>
                          <a:cs typeface="Times New Roman"/>
                        </a:rPr>
                        <a:t>5/8</a:t>
                      </a:r>
                      <a:endParaRPr lang="es-CL" sz="1100">
                        <a:latin typeface="Calibri"/>
                        <a:ea typeface="Calibri"/>
                        <a:cs typeface="Times New Roman"/>
                      </a:endParaRPr>
                    </a:p>
                  </a:txBody>
                  <a:tcPr marL="9525" marR="9525" marT="9525" marB="9525" anchor="ctr">
                    <a:lnL>
                      <a:noFill/>
                    </a:lnL>
                    <a:lnR>
                      <a:noFill/>
                    </a:lnR>
                    <a:lnT>
                      <a:noFill/>
                    </a:lnT>
                    <a:lnB>
                      <a:noFill/>
                    </a:lnB>
                    <a:solidFill>
                      <a:srgbClr val="FFFFFF"/>
                    </a:solidFill>
                  </a:tcPr>
                </a:tc>
                <a:tc>
                  <a:txBody>
                    <a:bodyPr/>
                    <a:lstStyle/>
                    <a:p>
                      <a:pPr algn="ctr">
                        <a:spcAft>
                          <a:spcPts val="0"/>
                        </a:spcAft>
                      </a:pPr>
                      <a:r>
                        <a:rPr lang="es-ES" sz="800" dirty="0">
                          <a:latin typeface="Arial"/>
                          <a:ea typeface="Calibri"/>
                          <a:cs typeface="Times New Roman"/>
                        </a:rPr>
                        <a:t>74</a:t>
                      </a:r>
                      <a:endParaRPr lang="es-CL" sz="1100" dirty="0">
                        <a:latin typeface="Calibri"/>
                        <a:ea typeface="Calibri"/>
                        <a:cs typeface="Times New Roman"/>
                      </a:endParaRPr>
                    </a:p>
                  </a:txBody>
                  <a:tcPr marL="9525" marR="9525" marT="9525" marB="9525" anchor="ctr">
                    <a:lnL>
                      <a:noFill/>
                    </a:lnL>
                    <a:lnR>
                      <a:noFill/>
                    </a:lnR>
                    <a:lnT>
                      <a:noFill/>
                    </a:lnT>
                    <a:lnB>
                      <a:noFill/>
                    </a:lnB>
                    <a:solidFill>
                      <a:srgbClr val="FFFFFF"/>
                    </a:solidFill>
                  </a:tcPr>
                </a:tc>
                <a:tc>
                  <a:txBody>
                    <a:bodyPr/>
                    <a:lstStyle/>
                    <a:p>
                      <a:pPr algn="ctr">
                        <a:spcAft>
                          <a:spcPts val="0"/>
                        </a:spcAft>
                      </a:pPr>
                      <a:r>
                        <a:rPr lang="es-ES" sz="800">
                          <a:latin typeface="Arial"/>
                          <a:ea typeface="Calibri"/>
                          <a:cs typeface="Times New Roman"/>
                        </a:rPr>
                        <a:t>120</a:t>
                      </a:r>
                      <a:endParaRPr lang="es-CL" sz="1100">
                        <a:latin typeface="Calibri"/>
                        <a:ea typeface="Calibri"/>
                        <a:cs typeface="Times New Roman"/>
                      </a:endParaRPr>
                    </a:p>
                  </a:txBody>
                  <a:tcPr marL="9525" marR="9525" marT="9525" marB="9525" anchor="ctr">
                    <a:lnL>
                      <a:noFill/>
                    </a:lnL>
                    <a:lnR>
                      <a:noFill/>
                    </a:lnR>
                    <a:lnT>
                      <a:noFill/>
                    </a:lnT>
                    <a:lnB>
                      <a:noFill/>
                    </a:lnB>
                    <a:solidFill>
                      <a:srgbClr val="FFFFFF"/>
                    </a:solidFill>
                  </a:tcPr>
                </a:tc>
                <a:tc>
                  <a:txBody>
                    <a:bodyPr/>
                    <a:lstStyle/>
                    <a:p>
                      <a:pPr algn="ctr">
                        <a:spcAft>
                          <a:spcPts val="0"/>
                        </a:spcAft>
                      </a:pPr>
                      <a:r>
                        <a:rPr lang="es-ES" sz="800">
                          <a:latin typeface="Arial"/>
                          <a:ea typeface="Calibri"/>
                          <a:cs typeface="Times New Roman"/>
                        </a:rPr>
                        <a:t>167</a:t>
                      </a:r>
                      <a:endParaRPr lang="es-CL" sz="1100">
                        <a:latin typeface="Calibri"/>
                        <a:ea typeface="Calibri"/>
                        <a:cs typeface="Times New Roman"/>
                      </a:endParaRPr>
                    </a:p>
                  </a:txBody>
                  <a:tcPr marL="9525" marR="9525" marT="9525" marB="9525" anchor="ctr">
                    <a:lnL>
                      <a:noFill/>
                    </a:lnL>
                    <a:lnR>
                      <a:noFill/>
                    </a:lnR>
                    <a:lnT>
                      <a:noFill/>
                    </a:lnT>
                    <a:lnB>
                      <a:noFill/>
                    </a:lnB>
                    <a:solidFill>
                      <a:srgbClr val="FFFFFF"/>
                    </a:solidFill>
                  </a:tcPr>
                </a:tc>
                <a:tc>
                  <a:txBody>
                    <a:bodyPr/>
                    <a:lstStyle/>
                    <a:p>
                      <a:pPr algn="ctr">
                        <a:spcAft>
                          <a:spcPts val="0"/>
                        </a:spcAft>
                      </a:pPr>
                      <a:r>
                        <a:rPr lang="es-ES" sz="800">
                          <a:latin typeface="Arial"/>
                          <a:ea typeface="Calibri"/>
                          <a:cs typeface="Times New Roman"/>
                        </a:rPr>
                        <a:t>180</a:t>
                      </a:r>
                      <a:endParaRPr lang="es-CL" sz="1100">
                        <a:latin typeface="Calibri"/>
                        <a:ea typeface="Calibri"/>
                        <a:cs typeface="Times New Roman"/>
                      </a:endParaRPr>
                    </a:p>
                  </a:txBody>
                  <a:tcPr marL="9525" marR="9525" marT="9525" marB="9525" anchor="ctr">
                    <a:lnL>
                      <a:noFill/>
                    </a:lnL>
                    <a:lnR>
                      <a:noFill/>
                    </a:lnR>
                    <a:lnT>
                      <a:noFill/>
                    </a:lnT>
                    <a:lnB>
                      <a:noFill/>
                    </a:lnB>
                    <a:solidFill>
                      <a:srgbClr val="FFFFFF"/>
                    </a:solidFill>
                  </a:tcPr>
                </a:tc>
              </a:tr>
              <a:tr h="246992">
                <a:tc>
                  <a:txBody>
                    <a:bodyPr/>
                    <a:lstStyle/>
                    <a:p>
                      <a:pPr algn="ctr">
                        <a:spcAft>
                          <a:spcPts val="0"/>
                        </a:spcAft>
                      </a:pPr>
                      <a:endParaRPr lang="es-ES" sz="800">
                        <a:latin typeface="Arial"/>
                        <a:ea typeface="Calibri"/>
                        <a:cs typeface="Times New Roman"/>
                      </a:endParaRPr>
                    </a:p>
                    <a:p>
                      <a:pPr algn="ctr">
                        <a:spcAft>
                          <a:spcPts val="0"/>
                        </a:spcAft>
                      </a:pPr>
                      <a:r>
                        <a:rPr lang="es-ES" sz="800">
                          <a:latin typeface="Arial"/>
                          <a:ea typeface="Calibri"/>
                          <a:cs typeface="Times New Roman"/>
                        </a:rPr>
                        <a:t>3/4</a:t>
                      </a:r>
                      <a:endParaRPr lang="es-CL" sz="1100">
                        <a:latin typeface="Calibri"/>
                        <a:ea typeface="Calibri"/>
                        <a:cs typeface="Times New Roman"/>
                      </a:endParaRPr>
                    </a:p>
                  </a:txBody>
                  <a:tcPr marL="9525" marR="9525" marT="9525" marB="9525" anchor="ctr">
                    <a:lnL>
                      <a:noFill/>
                    </a:lnL>
                    <a:lnR>
                      <a:noFill/>
                    </a:lnR>
                    <a:lnT>
                      <a:noFill/>
                    </a:lnT>
                    <a:lnB>
                      <a:noFill/>
                    </a:lnB>
                    <a:solidFill>
                      <a:srgbClr val="FFFFFF"/>
                    </a:solidFill>
                  </a:tcPr>
                </a:tc>
                <a:tc>
                  <a:txBody>
                    <a:bodyPr/>
                    <a:lstStyle/>
                    <a:p>
                      <a:pPr algn="ctr">
                        <a:spcAft>
                          <a:spcPts val="0"/>
                        </a:spcAft>
                      </a:pPr>
                      <a:r>
                        <a:rPr lang="es-ES" sz="800">
                          <a:latin typeface="Arial"/>
                          <a:ea typeface="Calibri"/>
                          <a:cs typeface="Times New Roman"/>
                        </a:rPr>
                        <a:t>120</a:t>
                      </a:r>
                      <a:endParaRPr lang="es-CL" sz="1100">
                        <a:latin typeface="Calibri"/>
                        <a:ea typeface="Calibri"/>
                        <a:cs typeface="Times New Roman"/>
                      </a:endParaRPr>
                    </a:p>
                  </a:txBody>
                  <a:tcPr marL="9525" marR="9525" marT="9525" marB="9525" anchor="ctr">
                    <a:lnL>
                      <a:noFill/>
                    </a:lnL>
                    <a:lnR>
                      <a:noFill/>
                    </a:lnR>
                    <a:lnT>
                      <a:noFill/>
                    </a:lnT>
                    <a:lnB>
                      <a:noFill/>
                    </a:lnB>
                    <a:solidFill>
                      <a:srgbClr val="FFFFFF"/>
                    </a:solidFill>
                  </a:tcPr>
                </a:tc>
                <a:tc>
                  <a:txBody>
                    <a:bodyPr/>
                    <a:lstStyle/>
                    <a:p>
                      <a:pPr algn="ctr">
                        <a:spcAft>
                          <a:spcPts val="0"/>
                        </a:spcAft>
                      </a:pPr>
                      <a:r>
                        <a:rPr lang="es-ES" sz="800">
                          <a:latin typeface="Arial"/>
                          <a:ea typeface="Calibri"/>
                          <a:cs typeface="Times New Roman"/>
                        </a:rPr>
                        <a:t>220</a:t>
                      </a:r>
                      <a:endParaRPr lang="es-CL" sz="1100">
                        <a:latin typeface="Calibri"/>
                        <a:ea typeface="Calibri"/>
                        <a:cs typeface="Times New Roman"/>
                      </a:endParaRPr>
                    </a:p>
                  </a:txBody>
                  <a:tcPr marL="9525" marR="9525" marT="9525" marB="9525" anchor="ctr">
                    <a:lnL>
                      <a:noFill/>
                    </a:lnL>
                    <a:lnR>
                      <a:noFill/>
                    </a:lnR>
                    <a:lnT>
                      <a:noFill/>
                    </a:lnT>
                    <a:lnB>
                      <a:noFill/>
                    </a:lnB>
                    <a:solidFill>
                      <a:srgbClr val="FFFFFF"/>
                    </a:solidFill>
                  </a:tcPr>
                </a:tc>
                <a:tc>
                  <a:txBody>
                    <a:bodyPr/>
                    <a:lstStyle/>
                    <a:p>
                      <a:pPr algn="ctr">
                        <a:spcAft>
                          <a:spcPts val="0"/>
                        </a:spcAft>
                      </a:pPr>
                      <a:r>
                        <a:rPr lang="es-ES" sz="800">
                          <a:latin typeface="Arial"/>
                          <a:ea typeface="Calibri"/>
                          <a:cs typeface="Times New Roman"/>
                        </a:rPr>
                        <a:t>280</a:t>
                      </a:r>
                      <a:endParaRPr lang="es-CL" sz="1100">
                        <a:latin typeface="Calibri"/>
                        <a:ea typeface="Calibri"/>
                        <a:cs typeface="Times New Roman"/>
                      </a:endParaRPr>
                    </a:p>
                  </a:txBody>
                  <a:tcPr marL="9525" marR="9525" marT="9525" marB="9525" anchor="ctr">
                    <a:lnL>
                      <a:noFill/>
                    </a:lnL>
                    <a:lnR>
                      <a:noFill/>
                    </a:lnR>
                    <a:lnT>
                      <a:noFill/>
                    </a:lnT>
                    <a:lnB>
                      <a:noFill/>
                    </a:lnB>
                    <a:solidFill>
                      <a:srgbClr val="FFFFFF"/>
                    </a:solidFill>
                  </a:tcPr>
                </a:tc>
                <a:tc>
                  <a:txBody>
                    <a:bodyPr/>
                    <a:lstStyle/>
                    <a:p>
                      <a:pPr algn="ctr">
                        <a:spcAft>
                          <a:spcPts val="0"/>
                        </a:spcAft>
                      </a:pPr>
                      <a:r>
                        <a:rPr lang="es-ES" sz="800">
                          <a:latin typeface="Arial"/>
                          <a:ea typeface="Calibri"/>
                          <a:cs typeface="Times New Roman"/>
                        </a:rPr>
                        <a:t>286</a:t>
                      </a:r>
                      <a:endParaRPr lang="es-CL" sz="1100">
                        <a:latin typeface="Calibri"/>
                        <a:ea typeface="Calibri"/>
                        <a:cs typeface="Times New Roman"/>
                      </a:endParaRPr>
                    </a:p>
                  </a:txBody>
                  <a:tcPr marL="9525" marR="9525" marT="9525" marB="9525" anchor="ctr">
                    <a:lnL>
                      <a:noFill/>
                    </a:lnL>
                    <a:lnR>
                      <a:noFill/>
                    </a:lnR>
                    <a:lnT>
                      <a:noFill/>
                    </a:lnT>
                    <a:lnB>
                      <a:noFill/>
                    </a:lnB>
                    <a:solidFill>
                      <a:srgbClr val="FFFFFF"/>
                    </a:solidFill>
                  </a:tcPr>
                </a:tc>
              </a:tr>
              <a:tr h="246992">
                <a:tc>
                  <a:txBody>
                    <a:bodyPr/>
                    <a:lstStyle/>
                    <a:p>
                      <a:pPr algn="ctr">
                        <a:spcAft>
                          <a:spcPts val="0"/>
                        </a:spcAft>
                      </a:pPr>
                      <a:endParaRPr lang="es-ES" sz="800">
                        <a:latin typeface="Arial"/>
                        <a:ea typeface="Calibri"/>
                        <a:cs typeface="Times New Roman"/>
                      </a:endParaRPr>
                    </a:p>
                    <a:p>
                      <a:pPr algn="ctr">
                        <a:spcAft>
                          <a:spcPts val="0"/>
                        </a:spcAft>
                      </a:pPr>
                      <a:r>
                        <a:rPr lang="es-ES" sz="800">
                          <a:latin typeface="Arial"/>
                          <a:ea typeface="Calibri"/>
                          <a:cs typeface="Times New Roman"/>
                        </a:rPr>
                        <a:t>7/8</a:t>
                      </a:r>
                      <a:endParaRPr lang="es-CL" sz="1100">
                        <a:latin typeface="Calibri"/>
                        <a:ea typeface="Calibri"/>
                        <a:cs typeface="Times New Roman"/>
                      </a:endParaRPr>
                    </a:p>
                  </a:txBody>
                  <a:tcPr marL="9525" marR="9525" marT="9525" marB="9525" anchor="ctr">
                    <a:lnL>
                      <a:noFill/>
                    </a:lnL>
                    <a:lnR>
                      <a:noFill/>
                    </a:lnR>
                    <a:lnT>
                      <a:noFill/>
                    </a:lnT>
                    <a:lnB>
                      <a:noFill/>
                    </a:lnB>
                    <a:solidFill>
                      <a:srgbClr val="FFFFFF"/>
                    </a:solidFill>
                  </a:tcPr>
                </a:tc>
                <a:tc>
                  <a:txBody>
                    <a:bodyPr/>
                    <a:lstStyle/>
                    <a:p>
                      <a:pPr algn="ctr">
                        <a:spcAft>
                          <a:spcPts val="0"/>
                        </a:spcAft>
                      </a:pPr>
                      <a:r>
                        <a:rPr lang="es-ES" sz="800">
                          <a:latin typeface="Arial"/>
                          <a:ea typeface="Calibri"/>
                          <a:cs typeface="Times New Roman"/>
                        </a:rPr>
                        <a:t>190</a:t>
                      </a:r>
                      <a:endParaRPr lang="es-CL" sz="1100">
                        <a:latin typeface="Calibri"/>
                        <a:ea typeface="Calibri"/>
                        <a:cs typeface="Times New Roman"/>
                      </a:endParaRPr>
                    </a:p>
                  </a:txBody>
                  <a:tcPr marL="9525" marR="9525" marT="9525" marB="9525" anchor="ctr">
                    <a:lnL>
                      <a:noFill/>
                    </a:lnL>
                    <a:lnR>
                      <a:noFill/>
                    </a:lnR>
                    <a:lnT>
                      <a:noFill/>
                    </a:lnT>
                    <a:lnB>
                      <a:noFill/>
                    </a:lnB>
                    <a:solidFill>
                      <a:srgbClr val="FFFFFF"/>
                    </a:solidFill>
                  </a:tcPr>
                </a:tc>
                <a:tc>
                  <a:txBody>
                    <a:bodyPr/>
                    <a:lstStyle/>
                    <a:p>
                      <a:pPr algn="ctr">
                        <a:spcAft>
                          <a:spcPts val="0"/>
                        </a:spcAft>
                      </a:pPr>
                      <a:r>
                        <a:rPr lang="es-ES" sz="800">
                          <a:latin typeface="Arial"/>
                          <a:ea typeface="Calibri"/>
                          <a:cs typeface="Times New Roman"/>
                        </a:rPr>
                        <a:t>302</a:t>
                      </a:r>
                      <a:endParaRPr lang="es-CL" sz="1100">
                        <a:latin typeface="Calibri"/>
                        <a:ea typeface="Calibri"/>
                        <a:cs typeface="Times New Roman"/>
                      </a:endParaRPr>
                    </a:p>
                  </a:txBody>
                  <a:tcPr marL="9525" marR="9525" marT="9525" marB="9525" anchor="ctr">
                    <a:lnL>
                      <a:noFill/>
                    </a:lnL>
                    <a:lnR>
                      <a:noFill/>
                    </a:lnR>
                    <a:lnT>
                      <a:noFill/>
                    </a:lnT>
                    <a:lnB>
                      <a:noFill/>
                    </a:lnB>
                    <a:solidFill>
                      <a:srgbClr val="FFFFFF"/>
                    </a:solidFill>
                  </a:tcPr>
                </a:tc>
                <a:tc>
                  <a:txBody>
                    <a:bodyPr/>
                    <a:lstStyle/>
                    <a:p>
                      <a:pPr algn="ctr">
                        <a:spcAft>
                          <a:spcPts val="0"/>
                        </a:spcAft>
                      </a:pPr>
                      <a:r>
                        <a:rPr lang="es-ES" sz="800">
                          <a:latin typeface="Arial"/>
                          <a:ea typeface="Calibri"/>
                          <a:cs typeface="Times New Roman"/>
                        </a:rPr>
                        <a:t>440</a:t>
                      </a:r>
                      <a:endParaRPr lang="es-CL" sz="1100">
                        <a:latin typeface="Calibri"/>
                        <a:ea typeface="Calibri"/>
                        <a:cs typeface="Times New Roman"/>
                      </a:endParaRPr>
                    </a:p>
                  </a:txBody>
                  <a:tcPr marL="9525" marR="9525" marT="9525" marB="9525" anchor="ctr">
                    <a:lnL>
                      <a:noFill/>
                    </a:lnL>
                    <a:lnR>
                      <a:noFill/>
                    </a:lnR>
                    <a:lnT>
                      <a:noFill/>
                    </a:lnT>
                    <a:lnB>
                      <a:noFill/>
                    </a:lnB>
                    <a:solidFill>
                      <a:srgbClr val="FFFFFF"/>
                    </a:solidFill>
                  </a:tcPr>
                </a:tc>
                <a:tc>
                  <a:txBody>
                    <a:bodyPr/>
                    <a:lstStyle/>
                    <a:p>
                      <a:pPr algn="ctr">
                        <a:spcAft>
                          <a:spcPts val="0"/>
                        </a:spcAft>
                      </a:pPr>
                      <a:r>
                        <a:rPr lang="es-ES" sz="800">
                          <a:latin typeface="Arial"/>
                          <a:ea typeface="Calibri"/>
                          <a:cs typeface="Times New Roman"/>
                        </a:rPr>
                        <a:t>473</a:t>
                      </a:r>
                      <a:endParaRPr lang="es-CL" sz="1100">
                        <a:latin typeface="Calibri"/>
                        <a:ea typeface="Calibri"/>
                        <a:cs typeface="Times New Roman"/>
                      </a:endParaRPr>
                    </a:p>
                  </a:txBody>
                  <a:tcPr marL="9525" marR="9525" marT="9525" marB="9525" anchor="ctr">
                    <a:lnL>
                      <a:noFill/>
                    </a:lnL>
                    <a:lnR>
                      <a:noFill/>
                    </a:lnR>
                    <a:lnT>
                      <a:noFill/>
                    </a:lnT>
                    <a:lnB>
                      <a:noFill/>
                    </a:lnB>
                    <a:solidFill>
                      <a:srgbClr val="FFFFFF"/>
                    </a:solidFill>
                  </a:tcPr>
                </a:tc>
              </a:tr>
              <a:tr h="246992">
                <a:tc>
                  <a:txBody>
                    <a:bodyPr/>
                    <a:lstStyle/>
                    <a:p>
                      <a:pPr algn="ctr">
                        <a:spcAft>
                          <a:spcPts val="0"/>
                        </a:spcAft>
                      </a:pPr>
                      <a:endParaRPr lang="es-ES" sz="800">
                        <a:latin typeface="Arial"/>
                        <a:ea typeface="Calibri"/>
                        <a:cs typeface="Times New Roman"/>
                      </a:endParaRPr>
                    </a:p>
                    <a:p>
                      <a:pPr algn="ctr">
                        <a:spcAft>
                          <a:spcPts val="0"/>
                        </a:spcAft>
                      </a:pPr>
                      <a:r>
                        <a:rPr lang="es-ES" sz="800">
                          <a:latin typeface="Arial"/>
                          <a:ea typeface="Calibri"/>
                          <a:cs typeface="Times New Roman"/>
                        </a:rPr>
                        <a:t>1</a:t>
                      </a:r>
                      <a:endParaRPr lang="es-CL" sz="1100">
                        <a:latin typeface="Calibri"/>
                        <a:ea typeface="Calibri"/>
                        <a:cs typeface="Times New Roman"/>
                      </a:endParaRPr>
                    </a:p>
                  </a:txBody>
                  <a:tcPr marL="9525" marR="9525" marT="9525" marB="9525" anchor="ctr">
                    <a:lnL>
                      <a:noFill/>
                    </a:lnL>
                    <a:lnR>
                      <a:noFill/>
                    </a:lnR>
                    <a:lnT>
                      <a:noFill/>
                    </a:lnT>
                    <a:lnB>
                      <a:noFill/>
                    </a:lnB>
                    <a:solidFill>
                      <a:srgbClr val="FFFFFF"/>
                    </a:solidFill>
                  </a:tcPr>
                </a:tc>
                <a:tc>
                  <a:txBody>
                    <a:bodyPr/>
                    <a:lstStyle/>
                    <a:p>
                      <a:pPr algn="ctr">
                        <a:spcAft>
                          <a:spcPts val="0"/>
                        </a:spcAft>
                      </a:pPr>
                      <a:r>
                        <a:rPr lang="es-ES" sz="800">
                          <a:latin typeface="Arial"/>
                          <a:ea typeface="Calibri"/>
                          <a:cs typeface="Times New Roman"/>
                        </a:rPr>
                        <a:t>282</a:t>
                      </a:r>
                      <a:endParaRPr lang="es-CL" sz="1100">
                        <a:latin typeface="Calibri"/>
                        <a:ea typeface="Calibri"/>
                        <a:cs typeface="Times New Roman"/>
                      </a:endParaRPr>
                    </a:p>
                  </a:txBody>
                  <a:tcPr marL="9525" marR="9525" marT="9525" marB="9525" anchor="ctr">
                    <a:lnL>
                      <a:noFill/>
                    </a:lnL>
                    <a:lnR>
                      <a:noFill/>
                    </a:lnR>
                    <a:lnT>
                      <a:noFill/>
                    </a:lnT>
                    <a:lnB>
                      <a:noFill/>
                    </a:lnB>
                    <a:solidFill>
                      <a:srgbClr val="FFFFFF"/>
                    </a:solidFill>
                  </a:tcPr>
                </a:tc>
                <a:tc>
                  <a:txBody>
                    <a:bodyPr/>
                    <a:lstStyle/>
                    <a:p>
                      <a:pPr algn="ctr">
                        <a:spcAft>
                          <a:spcPts val="0"/>
                        </a:spcAft>
                      </a:pPr>
                      <a:r>
                        <a:rPr lang="es-ES" sz="800">
                          <a:latin typeface="Arial"/>
                          <a:ea typeface="Calibri"/>
                          <a:cs typeface="Times New Roman"/>
                        </a:rPr>
                        <a:t>466</a:t>
                      </a:r>
                      <a:endParaRPr lang="es-CL" sz="1100">
                        <a:latin typeface="Calibri"/>
                        <a:ea typeface="Calibri"/>
                        <a:cs typeface="Times New Roman"/>
                      </a:endParaRPr>
                    </a:p>
                  </a:txBody>
                  <a:tcPr marL="9525" marR="9525" marT="9525" marB="9525" anchor="ctr">
                    <a:lnL>
                      <a:noFill/>
                    </a:lnL>
                    <a:lnR>
                      <a:noFill/>
                    </a:lnR>
                    <a:lnT>
                      <a:noFill/>
                    </a:lnT>
                    <a:lnB>
                      <a:noFill/>
                    </a:lnB>
                    <a:solidFill>
                      <a:srgbClr val="FFFFFF"/>
                    </a:solidFill>
                  </a:tcPr>
                </a:tc>
                <a:tc>
                  <a:txBody>
                    <a:bodyPr/>
                    <a:lstStyle/>
                    <a:p>
                      <a:pPr algn="ctr">
                        <a:spcAft>
                          <a:spcPts val="0"/>
                        </a:spcAft>
                      </a:pPr>
                      <a:r>
                        <a:rPr lang="es-ES" sz="800">
                          <a:latin typeface="Arial"/>
                          <a:ea typeface="Calibri"/>
                          <a:cs typeface="Times New Roman"/>
                        </a:rPr>
                        <a:t>660</a:t>
                      </a:r>
                      <a:endParaRPr lang="es-CL" sz="1100">
                        <a:latin typeface="Calibri"/>
                        <a:ea typeface="Calibri"/>
                        <a:cs typeface="Times New Roman"/>
                      </a:endParaRPr>
                    </a:p>
                  </a:txBody>
                  <a:tcPr marL="9525" marR="9525" marT="9525" marB="9525" anchor="ctr">
                    <a:lnL>
                      <a:noFill/>
                    </a:lnL>
                    <a:lnR>
                      <a:noFill/>
                    </a:lnR>
                    <a:lnT>
                      <a:noFill/>
                    </a:lnT>
                    <a:lnB>
                      <a:noFill/>
                    </a:lnB>
                    <a:solidFill>
                      <a:srgbClr val="FFFFFF"/>
                    </a:solidFill>
                  </a:tcPr>
                </a:tc>
                <a:tc>
                  <a:txBody>
                    <a:bodyPr/>
                    <a:lstStyle/>
                    <a:p>
                      <a:pPr algn="ctr">
                        <a:spcAft>
                          <a:spcPts val="0"/>
                        </a:spcAft>
                      </a:pPr>
                      <a:r>
                        <a:rPr lang="es-ES" sz="800" dirty="0">
                          <a:latin typeface="Arial"/>
                          <a:ea typeface="Calibri"/>
                          <a:cs typeface="Times New Roman"/>
                        </a:rPr>
                        <a:t>714</a:t>
                      </a:r>
                      <a:endParaRPr lang="es-CL" sz="1100" dirty="0">
                        <a:latin typeface="Calibri"/>
                        <a:ea typeface="Calibri"/>
                        <a:cs typeface="Times New Roman"/>
                      </a:endParaRPr>
                    </a:p>
                  </a:txBody>
                  <a:tcPr marL="9525" marR="9525" marT="9525" marB="9525" anchor="ctr">
                    <a:lnL>
                      <a:noFill/>
                    </a:lnL>
                    <a:lnR>
                      <a:noFill/>
                    </a:lnR>
                    <a:lnT>
                      <a:noFill/>
                    </a:lnT>
                    <a:lnB>
                      <a:noFill/>
                    </a:lnB>
                    <a:solidFill>
                      <a:srgbClr val="FFFFFF"/>
                    </a:solidFill>
                  </a:tcPr>
                </a:tc>
              </a:tr>
            </a:tbl>
          </a:graphicData>
        </a:graphic>
      </p:graphicFrame>
      <p:sp>
        <p:nvSpPr>
          <p:cNvPr id="14" name="13 Rectángulo"/>
          <p:cNvSpPr/>
          <p:nvPr/>
        </p:nvSpPr>
        <p:spPr>
          <a:xfrm>
            <a:off x="755576" y="1196752"/>
            <a:ext cx="3888432" cy="461665"/>
          </a:xfrm>
          <a:prstGeom prst="rect">
            <a:avLst/>
          </a:prstGeom>
        </p:spPr>
        <p:txBody>
          <a:bodyPr wrap="square">
            <a:spAutoFit/>
          </a:bodyPr>
          <a:lstStyle/>
          <a:p>
            <a:pPr>
              <a:lnSpc>
                <a:spcPct val="150000"/>
              </a:lnSpc>
            </a:pPr>
            <a:r>
              <a:rPr lang="es-CL" sz="1600" dirty="0" smtClean="0">
                <a:latin typeface="Verdana" pitchFamily="34" charset="0"/>
                <a:ea typeface="Verdana" pitchFamily="34" charset="0"/>
                <a:cs typeface="Verdana" pitchFamily="34" charset="0"/>
              </a:rPr>
              <a:t>  TABLA DE TORQUES NORMA </a:t>
            </a:r>
            <a:r>
              <a:rPr lang="es-CL" sz="1600" dirty="0" smtClean="0">
                <a:latin typeface="Verdana" pitchFamily="34" charset="0"/>
                <a:ea typeface="Verdana" pitchFamily="34" charset="0"/>
                <a:cs typeface="Verdana" pitchFamily="34" charset="0"/>
              </a:rPr>
              <a:t>SAE.</a:t>
            </a:r>
            <a:endParaRPr lang="es-CL" sz="1600" dirty="0" smtClean="0">
              <a:latin typeface="Verdana" pitchFamily="34" charset="0"/>
              <a:ea typeface="Verdana" pitchFamily="34" charset="0"/>
              <a:cs typeface="Verdana" pitchFamily="34" charset="0"/>
            </a:endParaRPr>
          </a:p>
        </p:txBody>
      </p:sp>
      <p:sp>
        <p:nvSpPr>
          <p:cNvPr id="15" name="14 Rectángulo"/>
          <p:cNvSpPr/>
          <p:nvPr/>
        </p:nvSpPr>
        <p:spPr>
          <a:xfrm>
            <a:off x="1187624" y="1484784"/>
            <a:ext cx="7200800" cy="461665"/>
          </a:xfrm>
          <a:prstGeom prst="rect">
            <a:avLst/>
          </a:prstGeom>
        </p:spPr>
        <p:txBody>
          <a:bodyPr wrap="square">
            <a:spAutoFit/>
          </a:bodyPr>
          <a:lstStyle/>
          <a:p>
            <a:pPr>
              <a:lnSpc>
                <a:spcPct val="150000"/>
              </a:lnSpc>
            </a:pPr>
            <a:r>
              <a:rPr lang="es-CL" sz="1600" dirty="0" smtClean="0">
                <a:latin typeface="Verdana" pitchFamily="34" charset="0"/>
                <a:ea typeface="Verdana" pitchFamily="34" charset="0"/>
                <a:cs typeface="Verdana" pitchFamily="34" charset="0"/>
              </a:rPr>
              <a:t>  La siguiente tabla es referencial  de torques en la Norma </a:t>
            </a:r>
            <a:r>
              <a:rPr lang="es-CL" sz="1600" dirty="0" smtClean="0">
                <a:latin typeface="Verdana" pitchFamily="34" charset="0"/>
                <a:ea typeface="Verdana" pitchFamily="34" charset="0"/>
                <a:cs typeface="Verdana" pitchFamily="34" charset="0"/>
              </a:rPr>
              <a:t>SAE.</a:t>
            </a:r>
            <a:endParaRPr lang="es-CL" sz="1600" dirty="0" smtClean="0">
              <a:latin typeface="Verdana" pitchFamily="34" charset="0"/>
              <a:ea typeface="Verdana" pitchFamily="34" charset="0"/>
              <a:cs typeface="Verdana" pitchFamily="34" charset="0"/>
            </a:endParaRPr>
          </a:p>
        </p:txBody>
      </p:sp>
      <p:pic>
        <p:nvPicPr>
          <p:cNvPr id="1030" name="Picture 6" descr="https://encrypted-tbn3.gstatic.com/images?q=tbn:ANd9GcSv3_iOxFkYCamNIfMRVMzch2bKV5_Utube5JLm1Ncd_Y0b37NgBQ">
            <a:hlinkClick r:id="rId2"/>
          </p:cNvPr>
          <p:cNvPicPr>
            <a:picLocks noChangeAspect="1" noChangeArrowheads="1"/>
          </p:cNvPicPr>
          <p:nvPr/>
        </p:nvPicPr>
        <p:blipFill>
          <a:blip r:embed="rId3" cstate="print"/>
          <a:srcRect/>
          <a:stretch>
            <a:fillRect/>
          </a:stretch>
        </p:blipFill>
        <p:spPr bwMode="auto">
          <a:xfrm rot="16200000">
            <a:off x="815875" y="3296694"/>
            <a:ext cx="1629544" cy="1174075"/>
          </a:xfrm>
          <a:prstGeom prst="rect">
            <a:avLst/>
          </a:prstGeom>
          <a:noFill/>
        </p:spPr>
      </p:pic>
      <p:sp>
        <p:nvSpPr>
          <p:cNvPr id="17" name="16 Rectángulo"/>
          <p:cNvSpPr/>
          <p:nvPr/>
        </p:nvSpPr>
        <p:spPr>
          <a:xfrm>
            <a:off x="1763688" y="5373216"/>
            <a:ext cx="7128792" cy="738664"/>
          </a:xfrm>
          <a:prstGeom prst="rect">
            <a:avLst/>
          </a:prstGeom>
        </p:spPr>
        <p:txBody>
          <a:bodyPr wrap="square">
            <a:spAutoFit/>
          </a:bodyPr>
          <a:lstStyle/>
          <a:p>
            <a:pPr>
              <a:lnSpc>
                <a:spcPct val="150000"/>
              </a:lnSpc>
            </a:pPr>
            <a:r>
              <a:rPr lang="es-CL" sz="1400" b="1" dirty="0" smtClean="0">
                <a:latin typeface="Verdana" pitchFamily="34" charset="0"/>
                <a:ea typeface="Verdana" pitchFamily="34" charset="0"/>
                <a:cs typeface="Verdana" pitchFamily="34" charset="0"/>
              </a:rPr>
              <a:t>  Si el perno de la figura tiene un diámetro de 5/8. </a:t>
            </a:r>
          </a:p>
          <a:p>
            <a:pPr>
              <a:lnSpc>
                <a:spcPct val="150000"/>
              </a:lnSpc>
            </a:pPr>
            <a:r>
              <a:rPr lang="es-CL" sz="1400" b="1" dirty="0" smtClean="0">
                <a:latin typeface="Verdana" pitchFamily="34" charset="0"/>
                <a:ea typeface="Verdana" pitchFamily="34" charset="0"/>
                <a:cs typeface="Verdana" pitchFamily="34" charset="0"/>
              </a:rPr>
              <a:t>  </a:t>
            </a:r>
            <a:r>
              <a:rPr lang="es-CL" sz="1400" b="1" dirty="0" smtClean="0">
                <a:latin typeface="Verdana" pitchFamily="34" charset="0"/>
                <a:ea typeface="Verdana" pitchFamily="34" charset="0"/>
                <a:cs typeface="Verdana" pitchFamily="34" charset="0"/>
              </a:rPr>
              <a:t>¿Qué </a:t>
            </a:r>
            <a:r>
              <a:rPr lang="es-CL" sz="1400" b="1" dirty="0" smtClean="0">
                <a:latin typeface="Verdana" pitchFamily="34" charset="0"/>
                <a:ea typeface="Verdana" pitchFamily="34" charset="0"/>
                <a:cs typeface="Verdana" pitchFamily="34" charset="0"/>
              </a:rPr>
              <a:t>grado de dureza tiene y qué torque le </a:t>
            </a:r>
            <a:r>
              <a:rPr lang="es-CL" sz="1400" b="1" dirty="0" smtClean="0">
                <a:latin typeface="Verdana" pitchFamily="34" charset="0"/>
                <a:ea typeface="Verdana" pitchFamily="34" charset="0"/>
                <a:cs typeface="Verdana" pitchFamily="34" charset="0"/>
              </a:rPr>
              <a:t>corresponde?  </a:t>
            </a:r>
            <a:endParaRPr lang="es-CL" sz="1400" dirty="0" smtClean="0">
              <a:latin typeface="Verdana" pitchFamily="34" charset="0"/>
              <a:ea typeface="Verdana" pitchFamily="34" charset="0"/>
              <a:cs typeface="Verdana" pitchFamily="34" charset="0"/>
            </a:endParaRPr>
          </a:p>
        </p:txBody>
      </p:sp>
      <p:sp>
        <p:nvSpPr>
          <p:cNvPr id="18" name="17 Rectángulo"/>
          <p:cNvSpPr/>
          <p:nvPr/>
        </p:nvSpPr>
        <p:spPr>
          <a:xfrm>
            <a:off x="1619672" y="6165304"/>
            <a:ext cx="6984776" cy="415498"/>
          </a:xfrm>
          <a:prstGeom prst="rect">
            <a:avLst/>
          </a:prstGeom>
        </p:spPr>
        <p:txBody>
          <a:bodyPr wrap="square">
            <a:spAutoFit/>
          </a:bodyPr>
          <a:lstStyle/>
          <a:p>
            <a:pPr>
              <a:lnSpc>
                <a:spcPct val="150000"/>
              </a:lnSpc>
            </a:pPr>
            <a:r>
              <a:rPr lang="es-CL" sz="1400" b="1" dirty="0" smtClean="0">
                <a:latin typeface="Verdana" pitchFamily="34" charset="0"/>
                <a:ea typeface="Verdana" pitchFamily="34" charset="0"/>
                <a:cs typeface="Verdana" pitchFamily="34" charset="0"/>
              </a:rPr>
              <a:t> </a:t>
            </a:r>
            <a:r>
              <a:rPr lang="es-CL" sz="1400" b="1" dirty="0" smtClean="0">
                <a:latin typeface="Verdana" pitchFamily="34" charset="0"/>
                <a:ea typeface="Verdana" pitchFamily="34" charset="0"/>
                <a:cs typeface="Verdana" pitchFamily="34" charset="0"/>
              </a:rPr>
              <a:t>R: </a:t>
            </a:r>
            <a:r>
              <a:rPr lang="es-CL" sz="1400" b="1" dirty="0" smtClean="0">
                <a:latin typeface="Verdana" pitchFamily="34" charset="0"/>
                <a:ea typeface="Verdana" pitchFamily="34" charset="0"/>
                <a:cs typeface="Verdana" pitchFamily="34" charset="0"/>
              </a:rPr>
              <a:t>Es un perno SAE 5 y le corresponde un torque de 120 libras/pie  </a:t>
            </a:r>
            <a:endParaRPr lang="es-CL" sz="1400" dirty="0" smtClean="0">
              <a:latin typeface="Verdana" pitchFamily="34" charset="0"/>
              <a:ea typeface="Verdana" pitchFamily="34" charset="0"/>
              <a:cs typeface="Verdana" pitchFamily="34" charset="0"/>
            </a:endParaRPr>
          </a:p>
        </p:txBody>
      </p:sp>
      <p:sp>
        <p:nvSpPr>
          <p:cNvPr id="19" name="18 Elipse"/>
          <p:cNvSpPr/>
          <p:nvPr/>
        </p:nvSpPr>
        <p:spPr>
          <a:xfrm>
            <a:off x="2987824" y="4221088"/>
            <a:ext cx="504056" cy="43204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0" name="19 Elipse"/>
          <p:cNvSpPr/>
          <p:nvPr/>
        </p:nvSpPr>
        <p:spPr>
          <a:xfrm>
            <a:off x="4860032" y="2132856"/>
            <a:ext cx="792088" cy="50405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1" name="20 Elipse"/>
          <p:cNvSpPr/>
          <p:nvPr/>
        </p:nvSpPr>
        <p:spPr>
          <a:xfrm>
            <a:off x="5004048" y="4149080"/>
            <a:ext cx="504056" cy="43204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2" name="21 Abrir llave"/>
          <p:cNvSpPr/>
          <p:nvPr/>
        </p:nvSpPr>
        <p:spPr>
          <a:xfrm rot="16200000">
            <a:off x="1500310" y="4484465"/>
            <a:ext cx="238723" cy="576064"/>
          </a:xfrm>
          <a:prstGeom prst="leftBrace">
            <a:avLst>
              <a:gd name="adj1" fmla="val 29783"/>
              <a:gd name="adj2" fmla="val 50285"/>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sp>
        <p:nvSpPr>
          <p:cNvPr id="23" name="22 CuadroTexto"/>
          <p:cNvSpPr txBox="1"/>
          <p:nvPr/>
        </p:nvSpPr>
        <p:spPr>
          <a:xfrm>
            <a:off x="1331640" y="4869160"/>
            <a:ext cx="648072" cy="369332"/>
          </a:xfrm>
          <a:prstGeom prst="rect">
            <a:avLst/>
          </a:prstGeom>
          <a:noFill/>
        </p:spPr>
        <p:txBody>
          <a:bodyPr wrap="square" rtlCol="0">
            <a:spAutoFit/>
          </a:bodyPr>
          <a:lstStyle/>
          <a:p>
            <a:r>
              <a:rPr lang="es-CL" dirty="0" smtClean="0"/>
              <a:t> </a:t>
            </a:r>
            <a:r>
              <a:rPr lang="es-CL" b="1" dirty="0" smtClean="0"/>
              <a:t>5/8</a:t>
            </a:r>
            <a:endParaRPr lang="es-CL" b="1" dirty="0"/>
          </a:p>
        </p:txBody>
      </p:sp>
      <p:sp>
        <p:nvSpPr>
          <p:cNvPr id="25" name="24 CuadroTexto"/>
          <p:cNvSpPr txBox="1"/>
          <p:nvPr/>
        </p:nvSpPr>
        <p:spPr>
          <a:xfrm>
            <a:off x="1043608" y="2636912"/>
            <a:ext cx="1224136" cy="369332"/>
          </a:xfrm>
          <a:prstGeom prst="rect">
            <a:avLst/>
          </a:prstGeom>
          <a:noFill/>
        </p:spPr>
        <p:txBody>
          <a:bodyPr wrap="square" rtlCol="0">
            <a:spAutoFit/>
          </a:bodyPr>
          <a:lstStyle/>
          <a:p>
            <a:r>
              <a:rPr lang="es-CL" b="1" dirty="0" smtClean="0"/>
              <a:t> 3 líneas</a:t>
            </a:r>
            <a:endParaRPr lang="es-CL" b="1" dirty="0"/>
          </a:p>
        </p:txBody>
      </p:sp>
    </p:spTree>
    <p:extLst>
      <p:ext uri="{BB962C8B-B14F-4D97-AF65-F5344CB8AC3E}">
        <p14:creationId xmlns:p14="http://schemas.microsoft.com/office/powerpoint/2010/main" val="4079692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2000"/>
                                        <p:tgtEl>
                                          <p:spTgt spid="10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2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55"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p:cTn id="25" dur="1000" fill="hold"/>
                                        <p:tgtEl>
                                          <p:spTgt spid="19"/>
                                        </p:tgtEl>
                                        <p:attrNameLst>
                                          <p:attrName>ppt_w</p:attrName>
                                        </p:attrNameLst>
                                      </p:cBhvr>
                                      <p:tavLst>
                                        <p:tav tm="0">
                                          <p:val>
                                            <p:strVal val="#ppt_w*0.70"/>
                                          </p:val>
                                        </p:tav>
                                        <p:tav tm="100000">
                                          <p:val>
                                            <p:strVal val="#ppt_w"/>
                                          </p:val>
                                        </p:tav>
                                      </p:tavLst>
                                    </p:anim>
                                    <p:anim calcmode="lin" valueType="num">
                                      <p:cBhvr>
                                        <p:cTn id="26" dur="1000" fill="hold"/>
                                        <p:tgtEl>
                                          <p:spTgt spid="19"/>
                                        </p:tgtEl>
                                        <p:attrNameLst>
                                          <p:attrName>ppt_h</p:attrName>
                                        </p:attrNameLst>
                                      </p:cBhvr>
                                      <p:tavLst>
                                        <p:tav tm="0">
                                          <p:val>
                                            <p:strVal val="#ppt_h"/>
                                          </p:val>
                                        </p:tav>
                                        <p:tav tm="100000">
                                          <p:val>
                                            <p:strVal val="#ppt_h"/>
                                          </p:val>
                                        </p:tav>
                                      </p:tavLst>
                                    </p:anim>
                                    <p:animEffect transition="in" filter="fade">
                                      <p:cBhvr>
                                        <p:cTn id="27" dur="10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1000" fill="hold"/>
                                        <p:tgtEl>
                                          <p:spTgt spid="20"/>
                                        </p:tgtEl>
                                        <p:attrNameLst>
                                          <p:attrName>ppt_w</p:attrName>
                                        </p:attrNameLst>
                                      </p:cBhvr>
                                      <p:tavLst>
                                        <p:tav tm="0">
                                          <p:val>
                                            <p:strVal val="#ppt_w*0.70"/>
                                          </p:val>
                                        </p:tav>
                                        <p:tav tm="100000">
                                          <p:val>
                                            <p:strVal val="#ppt_w"/>
                                          </p:val>
                                        </p:tav>
                                      </p:tavLst>
                                    </p:anim>
                                    <p:anim calcmode="lin" valueType="num">
                                      <p:cBhvr>
                                        <p:cTn id="37" dur="1000" fill="hold"/>
                                        <p:tgtEl>
                                          <p:spTgt spid="20"/>
                                        </p:tgtEl>
                                        <p:attrNameLst>
                                          <p:attrName>ppt_h</p:attrName>
                                        </p:attrNameLst>
                                      </p:cBhvr>
                                      <p:tavLst>
                                        <p:tav tm="0">
                                          <p:val>
                                            <p:strVal val="#ppt_h"/>
                                          </p:val>
                                        </p:tav>
                                        <p:tav tm="100000">
                                          <p:val>
                                            <p:strVal val="#ppt_h"/>
                                          </p:val>
                                        </p:tav>
                                      </p:tavLst>
                                    </p:anim>
                                    <p:animEffect transition="in" filter="fade">
                                      <p:cBhvr>
                                        <p:cTn id="38" dur="10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55"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p:cTn id="43" dur="1000" fill="hold"/>
                                        <p:tgtEl>
                                          <p:spTgt spid="21"/>
                                        </p:tgtEl>
                                        <p:attrNameLst>
                                          <p:attrName>ppt_w</p:attrName>
                                        </p:attrNameLst>
                                      </p:cBhvr>
                                      <p:tavLst>
                                        <p:tav tm="0">
                                          <p:val>
                                            <p:strVal val="#ppt_w*0.70"/>
                                          </p:val>
                                        </p:tav>
                                        <p:tav tm="100000">
                                          <p:val>
                                            <p:strVal val="#ppt_w"/>
                                          </p:val>
                                        </p:tav>
                                      </p:tavLst>
                                    </p:anim>
                                    <p:anim calcmode="lin" valueType="num">
                                      <p:cBhvr>
                                        <p:cTn id="44" dur="1000" fill="hold"/>
                                        <p:tgtEl>
                                          <p:spTgt spid="21"/>
                                        </p:tgtEl>
                                        <p:attrNameLst>
                                          <p:attrName>ppt_h</p:attrName>
                                        </p:attrNameLst>
                                      </p:cBhvr>
                                      <p:tavLst>
                                        <p:tav tm="0">
                                          <p:val>
                                            <p:strVal val="#ppt_h"/>
                                          </p:val>
                                        </p:tav>
                                        <p:tav tm="100000">
                                          <p:val>
                                            <p:strVal val="#ppt_h"/>
                                          </p:val>
                                        </p:tav>
                                      </p:tavLst>
                                    </p:anim>
                                    <p:animEffect transition="in" filter="fade">
                                      <p:cBhvr>
                                        <p:cTn id="45" dur="1000"/>
                                        <p:tgtEl>
                                          <p:spTgt spid="21"/>
                                        </p:tgtEl>
                                      </p:cBhvr>
                                    </p:animEffect>
                                  </p:childTnLst>
                                </p:cTn>
                              </p:par>
                            </p:childTnLst>
                          </p:cTn>
                        </p:par>
                      </p:childTnLst>
                    </p:cTn>
                  </p:par>
                  <p:par>
                    <p:cTn id="46" fill="hold">
                      <p:stCondLst>
                        <p:cond delay="indefinite"/>
                      </p:stCondLst>
                      <p:childTnLst>
                        <p:par>
                          <p:cTn id="47" fill="hold">
                            <p:stCondLst>
                              <p:cond delay="0"/>
                            </p:stCondLst>
                            <p:childTnLst>
                              <p:par>
                                <p:cTn id="48" presetID="27" presetClass="entr" presetSubtype="0" fill="hold" grpId="0" nodeType="clickEffect">
                                  <p:stCondLst>
                                    <p:cond delay="0"/>
                                  </p:stCondLst>
                                  <p:iterate type="lt">
                                    <p:tmPct val="50000"/>
                                  </p:iterate>
                                  <p:childTnLst>
                                    <p:set>
                                      <p:cBhvr>
                                        <p:cTn id="49" dur="1" fill="hold">
                                          <p:stCondLst>
                                            <p:cond delay="0"/>
                                          </p:stCondLst>
                                        </p:cTn>
                                        <p:tgtEl>
                                          <p:spTgt spid="18"/>
                                        </p:tgtEl>
                                        <p:attrNameLst>
                                          <p:attrName>style.visibility</p:attrName>
                                        </p:attrNameLst>
                                      </p:cBhvr>
                                      <p:to>
                                        <p:strVal val="visible"/>
                                      </p:to>
                                    </p:set>
                                    <p:anim calcmode="discrete" valueType="clr">
                                      <p:cBhvr override="childStyle">
                                        <p:cTn id="50" dur="80"/>
                                        <p:tgtEl>
                                          <p:spTgt spid="18"/>
                                        </p:tgtEl>
                                        <p:attrNameLst>
                                          <p:attrName>style.color</p:attrName>
                                        </p:attrNameLst>
                                      </p:cBhvr>
                                      <p:tavLst>
                                        <p:tav tm="0">
                                          <p:val>
                                            <p:clrVal>
                                              <a:schemeClr val="accent2"/>
                                            </p:clrVal>
                                          </p:val>
                                        </p:tav>
                                        <p:tav tm="50000">
                                          <p:val>
                                            <p:clrVal>
                                              <a:schemeClr val="hlink"/>
                                            </p:clrVal>
                                          </p:val>
                                        </p:tav>
                                      </p:tavLst>
                                    </p:anim>
                                    <p:anim calcmode="discrete" valueType="clr">
                                      <p:cBhvr>
                                        <p:cTn id="51" dur="80"/>
                                        <p:tgtEl>
                                          <p:spTgt spid="18"/>
                                        </p:tgtEl>
                                        <p:attrNameLst>
                                          <p:attrName>fillcolor</p:attrName>
                                        </p:attrNameLst>
                                      </p:cBhvr>
                                      <p:tavLst>
                                        <p:tav tm="0">
                                          <p:val>
                                            <p:clrVal>
                                              <a:schemeClr val="accent2"/>
                                            </p:clrVal>
                                          </p:val>
                                        </p:tav>
                                        <p:tav tm="50000">
                                          <p:val>
                                            <p:clrVal>
                                              <a:schemeClr val="hlink"/>
                                            </p:clrVal>
                                          </p:val>
                                        </p:tav>
                                      </p:tavLst>
                                    </p:anim>
                                    <p:set>
                                      <p:cBhvr>
                                        <p:cTn id="52" dur="80"/>
                                        <p:tgtEl>
                                          <p:spTgt spid="1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animBg="1"/>
      <p:bldP spid="20" grpId="0" animBg="1"/>
      <p:bldP spid="21" grpId="0" animBg="1"/>
      <p:bldP spid="2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http://g-ecx.images-amazon.com/images/G/01/th/aplus/tekton/tekton-B00C5ZL0RU-24335-sm.jpg"/>
          <p:cNvPicPr>
            <a:picLocks noChangeAspect="1" noChangeArrowheads="1"/>
          </p:cNvPicPr>
          <p:nvPr/>
        </p:nvPicPr>
        <p:blipFill>
          <a:blip r:embed="rId2" cstate="print"/>
          <a:srcRect r="54167" b="20885"/>
          <a:stretch>
            <a:fillRect/>
          </a:stretch>
        </p:blipFill>
        <p:spPr bwMode="auto">
          <a:xfrm>
            <a:off x="5220072" y="2636912"/>
            <a:ext cx="3384376" cy="3776340"/>
          </a:xfrm>
          <a:prstGeom prst="rect">
            <a:avLst/>
          </a:prstGeom>
          <a:noFill/>
        </p:spPr>
      </p:pic>
      <p:sp>
        <p:nvSpPr>
          <p:cNvPr id="7" name="6 Marcador de número de diapositiva"/>
          <p:cNvSpPr>
            <a:spLocks noGrp="1"/>
          </p:cNvSpPr>
          <p:nvPr>
            <p:ph type="sldNum" sz="quarter" idx="12"/>
          </p:nvPr>
        </p:nvSpPr>
        <p:spPr/>
        <p:txBody>
          <a:bodyPr/>
          <a:lstStyle/>
          <a:p>
            <a:pPr>
              <a:defRPr/>
            </a:pPr>
            <a:fld id="{25648136-31E3-4AD4-BEC1-9417FCF8D563}" type="slidenum">
              <a:rPr lang="es-CL" smtClean="0"/>
              <a:pPr>
                <a:defRPr/>
              </a:pPr>
              <a:t>36</a:t>
            </a:fld>
            <a:endParaRPr lang="es-CL" dirty="0"/>
          </a:p>
        </p:txBody>
      </p:sp>
      <p:sp>
        <p:nvSpPr>
          <p:cNvPr id="4" name="1 Elipse"/>
          <p:cNvSpPr>
            <a:spLocks noChangeArrowheads="1"/>
          </p:cNvSpPr>
          <p:nvPr/>
        </p:nvSpPr>
        <p:spPr bwMode="auto">
          <a:xfrm>
            <a:off x="7812360" y="260648"/>
            <a:ext cx="684212" cy="719137"/>
          </a:xfrm>
          <a:prstGeom prst="ellipse">
            <a:avLst/>
          </a:prstGeom>
          <a:solidFill>
            <a:srgbClr val="E36C0A"/>
          </a:solidFill>
          <a:ln w="76200">
            <a:solidFill>
              <a:srgbClr val="974706"/>
            </a:solidFill>
            <a:round/>
            <a:headEnd/>
            <a:tailEnd/>
          </a:ln>
        </p:spPr>
        <p:txBody>
          <a:bodyPr anchor="ctr"/>
          <a:lstStyle>
            <a:defPPr>
              <a:defRPr lang="es-C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1" hangingPunct="1">
              <a:spcAft>
                <a:spcPts val="1000"/>
              </a:spcAft>
            </a:pPr>
            <a:r>
              <a:rPr lang="es-CL" altLang="es-CL" sz="2900" dirty="0">
                <a:solidFill>
                  <a:srgbClr val="FFFFFF"/>
                </a:solidFill>
                <a:latin typeface="Calibri" pitchFamily="34" charset="0"/>
              </a:rPr>
              <a:t>?</a:t>
            </a:r>
            <a:endParaRPr lang="es-CL" altLang="es-CL" dirty="0"/>
          </a:p>
        </p:txBody>
      </p:sp>
      <p:pic>
        <p:nvPicPr>
          <p:cNvPr id="1030" name="Picture 6" descr="https://encrypted-tbn3.gstatic.com/images?q=tbn:ANd9GcSv3_iOxFkYCamNIfMRVMzch2bKV5_Utube5JLm1Ncd_Y0b37NgBQ">
            <a:hlinkClick r:id="rId3"/>
          </p:cNvPr>
          <p:cNvPicPr>
            <a:picLocks noChangeAspect="1" noChangeArrowheads="1"/>
          </p:cNvPicPr>
          <p:nvPr/>
        </p:nvPicPr>
        <p:blipFill>
          <a:blip r:embed="rId4" cstate="print"/>
          <a:srcRect/>
          <a:stretch>
            <a:fillRect/>
          </a:stretch>
        </p:blipFill>
        <p:spPr bwMode="auto">
          <a:xfrm rot="16200000">
            <a:off x="815875" y="3296694"/>
            <a:ext cx="1629544" cy="1174075"/>
          </a:xfrm>
          <a:prstGeom prst="rect">
            <a:avLst/>
          </a:prstGeom>
          <a:noFill/>
        </p:spPr>
      </p:pic>
      <p:sp>
        <p:nvSpPr>
          <p:cNvPr id="18" name="17 Rectángulo"/>
          <p:cNvSpPr/>
          <p:nvPr/>
        </p:nvSpPr>
        <p:spPr>
          <a:xfrm>
            <a:off x="1187624" y="1412776"/>
            <a:ext cx="6984776" cy="1200329"/>
          </a:xfrm>
          <a:prstGeom prst="rect">
            <a:avLst/>
          </a:prstGeom>
        </p:spPr>
        <p:txBody>
          <a:bodyPr wrap="square">
            <a:spAutoFit/>
          </a:bodyPr>
          <a:lstStyle/>
          <a:p>
            <a:pPr>
              <a:lnSpc>
                <a:spcPct val="150000"/>
              </a:lnSpc>
            </a:pPr>
            <a:r>
              <a:rPr lang="es-CL" sz="1600" b="1" dirty="0" smtClean="0">
                <a:latin typeface="Verdana" pitchFamily="34" charset="0"/>
                <a:ea typeface="Verdana" pitchFamily="34" charset="0"/>
                <a:cs typeface="Verdana" pitchFamily="34" charset="0"/>
              </a:rPr>
              <a:t>Para este perno que requiere un  torque  120 libras/pie, o 120 </a:t>
            </a:r>
            <a:r>
              <a:rPr lang="es-CL" sz="1600" b="1" dirty="0" err="1" smtClean="0">
                <a:latin typeface="Verdana" pitchFamily="34" charset="0"/>
                <a:ea typeface="Verdana" pitchFamily="34" charset="0"/>
                <a:cs typeface="Verdana" pitchFamily="34" charset="0"/>
              </a:rPr>
              <a:t>foot</a:t>
            </a:r>
            <a:r>
              <a:rPr lang="es-CL" sz="1600" b="1" dirty="0" smtClean="0">
                <a:latin typeface="Verdana" pitchFamily="34" charset="0"/>
                <a:ea typeface="Verdana" pitchFamily="34" charset="0"/>
                <a:cs typeface="Verdana" pitchFamily="34" charset="0"/>
              </a:rPr>
              <a:t> – </a:t>
            </a:r>
            <a:r>
              <a:rPr lang="es-CL" sz="1600" b="1" dirty="0" err="1" smtClean="0">
                <a:latin typeface="Verdana" pitchFamily="34" charset="0"/>
                <a:ea typeface="Verdana" pitchFamily="34" charset="0"/>
                <a:cs typeface="Verdana" pitchFamily="34" charset="0"/>
              </a:rPr>
              <a:t>pounds</a:t>
            </a:r>
            <a:r>
              <a:rPr lang="es-CL" sz="1600" b="1" dirty="0" smtClean="0">
                <a:latin typeface="Verdana" pitchFamily="34" charset="0"/>
                <a:ea typeface="Verdana" pitchFamily="34" charset="0"/>
                <a:cs typeface="Verdana" pitchFamily="34" charset="0"/>
              </a:rPr>
              <a:t> </a:t>
            </a:r>
            <a:r>
              <a:rPr lang="es-CL" sz="1600" b="1" dirty="0" smtClean="0">
                <a:latin typeface="Verdana" pitchFamily="34" charset="0"/>
                <a:ea typeface="Verdana" pitchFamily="34" charset="0"/>
                <a:cs typeface="Verdana" pitchFamily="34" charset="0"/>
              </a:rPr>
              <a:t>(en inglés). </a:t>
            </a:r>
            <a:endParaRPr lang="es-CL" sz="1600" b="1" dirty="0" smtClean="0">
              <a:latin typeface="Verdana" pitchFamily="34" charset="0"/>
              <a:ea typeface="Verdana" pitchFamily="34" charset="0"/>
              <a:cs typeface="Verdana" pitchFamily="34" charset="0"/>
            </a:endParaRPr>
          </a:p>
          <a:p>
            <a:pPr>
              <a:lnSpc>
                <a:spcPct val="150000"/>
              </a:lnSpc>
            </a:pPr>
            <a:r>
              <a:rPr lang="es-CL" sz="1600" b="1" dirty="0" smtClean="0">
                <a:latin typeface="Verdana" pitchFamily="34" charset="0"/>
                <a:ea typeface="Verdana" pitchFamily="34" charset="0"/>
                <a:cs typeface="Verdana" pitchFamily="34" charset="0"/>
              </a:rPr>
              <a:t>  </a:t>
            </a:r>
            <a:r>
              <a:rPr lang="es-CL" sz="1600" b="1" dirty="0" smtClean="0">
                <a:latin typeface="Verdana" pitchFamily="34" charset="0"/>
                <a:ea typeface="Verdana" pitchFamily="34" charset="0"/>
                <a:cs typeface="Verdana" pitchFamily="34" charset="0"/>
              </a:rPr>
              <a:t>¿Qué </a:t>
            </a:r>
            <a:r>
              <a:rPr lang="es-CL" sz="1600" b="1" dirty="0" smtClean="0">
                <a:latin typeface="Verdana" pitchFamily="34" charset="0"/>
                <a:ea typeface="Verdana" pitchFamily="34" charset="0"/>
                <a:cs typeface="Verdana" pitchFamily="34" charset="0"/>
              </a:rPr>
              <a:t>llave sería la indicada para dar este  </a:t>
            </a:r>
            <a:r>
              <a:rPr lang="es-CL" sz="1600" b="1" dirty="0" smtClean="0">
                <a:latin typeface="Verdana" pitchFamily="34" charset="0"/>
                <a:ea typeface="Verdana" pitchFamily="34" charset="0"/>
                <a:cs typeface="Verdana" pitchFamily="34" charset="0"/>
              </a:rPr>
              <a:t>torque?  </a:t>
            </a:r>
            <a:endParaRPr lang="es-CL" sz="1600" dirty="0" smtClean="0">
              <a:latin typeface="Verdana" pitchFamily="34" charset="0"/>
              <a:ea typeface="Verdana" pitchFamily="34" charset="0"/>
              <a:cs typeface="Verdana" pitchFamily="34" charset="0"/>
            </a:endParaRPr>
          </a:p>
        </p:txBody>
      </p:sp>
      <p:sp>
        <p:nvSpPr>
          <p:cNvPr id="19" name="18 Elipse"/>
          <p:cNvSpPr/>
          <p:nvPr/>
        </p:nvSpPr>
        <p:spPr>
          <a:xfrm>
            <a:off x="7524328" y="4221088"/>
            <a:ext cx="576064" cy="36004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0" name="19 Elipse"/>
          <p:cNvSpPr/>
          <p:nvPr/>
        </p:nvSpPr>
        <p:spPr>
          <a:xfrm>
            <a:off x="6660232" y="3573016"/>
            <a:ext cx="1656184" cy="50405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23 Rectángulo"/>
          <p:cNvSpPr/>
          <p:nvPr/>
        </p:nvSpPr>
        <p:spPr>
          <a:xfrm>
            <a:off x="2807296" y="3068960"/>
            <a:ext cx="2412776" cy="2308324"/>
          </a:xfrm>
          <a:prstGeom prst="rect">
            <a:avLst/>
          </a:prstGeom>
        </p:spPr>
        <p:txBody>
          <a:bodyPr wrap="square">
            <a:spAutoFit/>
          </a:bodyPr>
          <a:lstStyle/>
          <a:p>
            <a:pPr>
              <a:lnSpc>
                <a:spcPct val="150000"/>
              </a:lnSpc>
            </a:pPr>
            <a:r>
              <a:rPr lang="es-CL" sz="1600" b="1" dirty="0" smtClean="0">
                <a:latin typeface="Verdana" pitchFamily="34" charset="0"/>
                <a:ea typeface="Verdana" pitchFamily="34" charset="0"/>
                <a:cs typeface="Verdana" pitchFamily="34" charset="0"/>
              </a:rPr>
              <a:t>Una llave que se encuentre en el parámetro de torque que se </a:t>
            </a:r>
            <a:r>
              <a:rPr lang="es-CL" sz="1600" b="1" dirty="0" smtClean="0">
                <a:latin typeface="Verdana" pitchFamily="34" charset="0"/>
                <a:ea typeface="Verdana" pitchFamily="34" charset="0"/>
                <a:cs typeface="Verdana" pitchFamily="34" charset="0"/>
              </a:rPr>
              <a:t>requiere, </a:t>
            </a:r>
            <a:r>
              <a:rPr lang="es-CL" sz="1600" b="1" dirty="0" smtClean="0">
                <a:latin typeface="Verdana" pitchFamily="34" charset="0"/>
                <a:ea typeface="Verdana" pitchFamily="34" charset="0"/>
                <a:cs typeface="Verdana" pitchFamily="34" charset="0"/>
              </a:rPr>
              <a:t>como la de la figura.</a:t>
            </a:r>
            <a:endParaRPr lang="es-CL" sz="1600" dirty="0" smtClean="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4079692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1000" fill="hold"/>
                                        <p:tgtEl>
                                          <p:spTgt spid="20"/>
                                        </p:tgtEl>
                                        <p:attrNameLst>
                                          <p:attrName>ppt_w</p:attrName>
                                        </p:attrNameLst>
                                      </p:cBhvr>
                                      <p:tavLst>
                                        <p:tav tm="0">
                                          <p:val>
                                            <p:strVal val="#ppt_w*0.70"/>
                                          </p:val>
                                        </p:tav>
                                        <p:tav tm="100000">
                                          <p:val>
                                            <p:strVal val="#ppt_w"/>
                                          </p:val>
                                        </p:tav>
                                      </p:tavLst>
                                    </p:anim>
                                    <p:anim calcmode="lin" valueType="num">
                                      <p:cBhvr>
                                        <p:cTn id="13" dur="1000" fill="hold"/>
                                        <p:tgtEl>
                                          <p:spTgt spid="20"/>
                                        </p:tgtEl>
                                        <p:attrNameLst>
                                          <p:attrName>ppt_h</p:attrName>
                                        </p:attrNameLst>
                                      </p:cBhvr>
                                      <p:tavLst>
                                        <p:tav tm="0">
                                          <p:val>
                                            <p:strVal val="#ppt_h"/>
                                          </p:val>
                                        </p:tav>
                                        <p:tav tm="100000">
                                          <p:val>
                                            <p:strVal val="#ppt_h"/>
                                          </p:val>
                                        </p:tav>
                                      </p:tavLst>
                                    </p:anim>
                                    <p:animEffect transition="in" filter="fade">
                                      <p:cBhvr>
                                        <p:cTn id="14" dur="10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1000" fill="hold"/>
                                        <p:tgtEl>
                                          <p:spTgt spid="19"/>
                                        </p:tgtEl>
                                        <p:attrNameLst>
                                          <p:attrName>ppt_w</p:attrName>
                                        </p:attrNameLst>
                                      </p:cBhvr>
                                      <p:tavLst>
                                        <p:tav tm="0">
                                          <p:val>
                                            <p:strVal val="#ppt_w*0.70"/>
                                          </p:val>
                                        </p:tav>
                                        <p:tav tm="100000">
                                          <p:val>
                                            <p:strVal val="#ppt_w"/>
                                          </p:val>
                                        </p:tav>
                                      </p:tavLst>
                                    </p:anim>
                                    <p:anim calcmode="lin" valueType="num">
                                      <p:cBhvr>
                                        <p:cTn id="20" dur="1000" fill="hold"/>
                                        <p:tgtEl>
                                          <p:spTgt spid="19"/>
                                        </p:tgtEl>
                                        <p:attrNameLst>
                                          <p:attrName>ppt_h</p:attrName>
                                        </p:attrNameLst>
                                      </p:cBhvr>
                                      <p:tavLst>
                                        <p:tav tm="0">
                                          <p:val>
                                            <p:strVal val="#ppt_h"/>
                                          </p:val>
                                        </p:tav>
                                        <p:tav tm="100000">
                                          <p:val>
                                            <p:strVal val="#ppt_h"/>
                                          </p:val>
                                        </p:tav>
                                      </p:tavLst>
                                    </p:anim>
                                    <p:animEffect transition="in" filter="fade">
                                      <p:cBhvr>
                                        <p:cTn id="21" dur="10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24"/>
                                        </p:tgtEl>
                                        <p:attrNameLst>
                                          <p:attrName>style.visibility</p:attrName>
                                        </p:attrNameLst>
                                      </p:cBhvr>
                                      <p:to>
                                        <p:strVal val="visible"/>
                                      </p:to>
                                    </p:set>
                                    <p:anim calcmode="discrete" valueType="clr">
                                      <p:cBhvr override="childStyle">
                                        <p:cTn id="26" dur="80"/>
                                        <p:tgtEl>
                                          <p:spTgt spid="24"/>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24"/>
                                        </p:tgtEl>
                                        <p:attrNameLst>
                                          <p:attrName>fillcolor</p:attrName>
                                        </p:attrNameLst>
                                      </p:cBhvr>
                                      <p:tavLst>
                                        <p:tav tm="0">
                                          <p:val>
                                            <p:clrVal>
                                              <a:schemeClr val="accent2"/>
                                            </p:clrVal>
                                          </p:val>
                                        </p:tav>
                                        <p:tav tm="50000">
                                          <p:val>
                                            <p:clrVal>
                                              <a:schemeClr val="hlink"/>
                                            </p:clrVal>
                                          </p:val>
                                        </p:tav>
                                      </p:tavLst>
                                    </p:anim>
                                    <p:set>
                                      <p:cBhvr>
                                        <p:cTn id="28" dur="80"/>
                                        <p:tgtEl>
                                          <p:spTgt spid="2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17463" y="0"/>
            <a:ext cx="755651"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rgbClr val="F7BB43"/>
              </a:solidFill>
            </a:endParaRPr>
          </a:p>
        </p:txBody>
      </p:sp>
      <p:sp>
        <p:nvSpPr>
          <p:cNvPr id="18" name="17 Rectángulo redondeado"/>
          <p:cNvSpPr/>
          <p:nvPr/>
        </p:nvSpPr>
        <p:spPr>
          <a:xfrm>
            <a:off x="-23813" y="1166813"/>
            <a:ext cx="8820151" cy="71437"/>
          </a:xfrm>
          <a:prstGeom prst="roundRect">
            <a:avLst/>
          </a:prstGeom>
          <a:solidFill>
            <a:schemeClr val="tx1">
              <a:lumMod val="95000"/>
              <a:lumOff val="5000"/>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29701"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a:p>
        </p:txBody>
      </p:sp>
      <p:sp>
        <p:nvSpPr>
          <p:cNvPr id="29702"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a:p>
        </p:txBody>
      </p:sp>
      <p:pic>
        <p:nvPicPr>
          <p:cNvPr id="29703" name="Picture 1"/>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8050" y="190500"/>
            <a:ext cx="674688"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CuadroTexto"/>
          <p:cNvSpPr txBox="1"/>
          <p:nvPr/>
        </p:nvSpPr>
        <p:spPr>
          <a:xfrm>
            <a:off x="1042988" y="2438400"/>
            <a:ext cx="7385050" cy="1692771"/>
          </a:xfrm>
          <a:prstGeom prst="rect">
            <a:avLst/>
          </a:prstGeom>
          <a:noFill/>
        </p:spPr>
        <p:txBody>
          <a:bodyPr>
            <a:spAutoFit/>
          </a:bodyPr>
          <a:lstStyle/>
          <a:p>
            <a:pPr fontAlgn="auto">
              <a:spcBef>
                <a:spcPts val="0"/>
              </a:spcBef>
              <a:spcAft>
                <a:spcPts val="0"/>
              </a:spcAft>
              <a:defRPr/>
            </a:pPr>
            <a:endParaRPr lang="es-ES" sz="3200" b="1" dirty="0">
              <a:solidFill>
                <a:schemeClr val="tx1">
                  <a:lumMod val="65000"/>
                  <a:lumOff val="35000"/>
                </a:schemeClr>
              </a:solidFill>
              <a:latin typeface="Century Gothic" pitchFamily="34" charset="0"/>
            </a:endParaRPr>
          </a:p>
          <a:p>
            <a:pPr fontAlgn="auto">
              <a:spcBef>
                <a:spcPts val="0"/>
              </a:spcBef>
              <a:spcAft>
                <a:spcPts val="0"/>
              </a:spcAft>
              <a:defRPr/>
            </a:pPr>
            <a:endParaRPr lang="es-ES" sz="2400" b="1" dirty="0">
              <a:solidFill>
                <a:schemeClr val="tx1">
                  <a:lumMod val="75000"/>
                  <a:lumOff val="25000"/>
                </a:schemeClr>
              </a:solidFill>
              <a:latin typeface="Verdana" pitchFamily="34" charset="0"/>
              <a:ea typeface="Verdana" pitchFamily="34" charset="0"/>
              <a:cs typeface="Verdana" pitchFamily="34" charset="0"/>
            </a:endParaRPr>
          </a:p>
          <a:p>
            <a:pPr fontAlgn="auto">
              <a:spcBef>
                <a:spcPts val="0"/>
              </a:spcBef>
              <a:spcAft>
                <a:spcPts val="0"/>
              </a:spcAft>
              <a:defRPr/>
            </a:pPr>
            <a:r>
              <a:rPr lang="es-ES" sz="2400" b="1" dirty="0">
                <a:solidFill>
                  <a:schemeClr val="tx1">
                    <a:lumMod val="75000"/>
                    <a:lumOff val="25000"/>
                  </a:schemeClr>
                </a:solidFill>
                <a:latin typeface="Verdana" pitchFamily="34" charset="0"/>
                <a:ea typeface="Verdana" pitchFamily="34" charset="0"/>
                <a:cs typeface="Verdana" pitchFamily="34" charset="0"/>
              </a:rPr>
              <a:t> Fin de la </a:t>
            </a:r>
            <a:endParaRPr lang="es-ES" sz="2400" b="1" dirty="0" smtClean="0">
              <a:solidFill>
                <a:schemeClr val="tx1">
                  <a:lumMod val="75000"/>
                  <a:lumOff val="25000"/>
                </a:schemeClr>
              </a:solidFill>
              <a:latin typeface="Verdana" pitchFamily="34" charset="0"/>
              <a:ea typeface="Verdana" pitchFamily="34" charset="0"/>
              <a:cs typeface="Verdana" pitchFamily="34" charset="0"/>
            </a:endParaRPr>
          </a:p>
          <a:p>
            <a:pPr fontAlgn="auto">
              <a:spcBef>
                <a:spcPts val="0"/>
              </a:spcBef>
              <a:spcAft>
                <a:spcPts val="0"/>
              </a:spcAft>
              <a:defRPr/>
            </a:pPr>
            <a:r>
              <a:rPr lang="es-ES" sz="2400" b="1" dirty="0" smtClean="0">
                <a:solidFill>
                  <a:schemeClr val="tx1">
                    <a:lumMod val="75000"/>
                    <a:lumOff val="25000"/>
                  </a:schemeClr>
                </a:solidFill>
                <a:latin typeface="Verdana" pitchFamily="34" charset="0"/>
                <a:ea typeface="Verdana" pitchFamily="34" charset="0"/>
                <a:cs typeface="Verdana" pitchFamily="34" charset="0"/>
              </a:rPr>
              <a:t>presentación</a:t>
            </a:r>
            <a:endParaRPr lang="es-ES" sz="2400" b="1" dirty="0">
              <a:solidFill>
                <a:schemeClr val="tx1">
                  <a:lumMod val="75000"/>
                  <a:lumOff val="25000"/>
                </a:schemeClr>
              </a:solidFill>
              <a:latin typeface="Verdana" pitchFamily="34" charset="0"/>
              <a:ea typeface="Verdana" pitchFamily="34" charset="0"/>
              <a:cs typeface="Verdana" pitchFamily="34" charset="0"/>
            </a:endParaRPr>
          </a:p>
        </p:txBody>
      </p:sp>
      <p:sp>
        <p:nvSpPr>
          <p:cNvPr id="14" name="13 CuadroTexto"/>
          <p:cNvSpPr txBox="1"/>
          <p:nvPr/>
        </p:nvSpPr>
        <p:spPr>
          <a:xfrm>
            <a:off x="-18752" y="266391"/>
            <a:ext cx="492443" cy="6237312"/>
          </a:xfrm>
          <a:prstGeom prst="rect">
            <a:avLst/>
          </a:prstGeom>
          <a:noFill/>
        </p:spPr>
        <p:txBody>
          <a:bodyPr vert="vert270">
            <a:spAutoFit/>
          </a:bodyPr>
          <a:lstStyle/>
          <a:p>
            <a:pPr>
              <a:defRPr/>
            </a:pPr>
            <a:r>
              <a:rPr lang="es-CL" sz="2000" dirty="0">
                <a:solidFill>
                  <a:schemeClr val="bg1">
                    <a:lumMod val="50000"/>
                  </a:schemeClr>
                </a:solidFill>
              </a:rPr>
              <a:t>A D O T E C   2 0 1 4</a:t>
            </a:r>
          </a:p>
        </p:txBody>
      </p:sp>
      <p:sp>
        <p:nvSpPr>
          <p:cNvPr id="13" name="12 Marcador de número de diapositiva"/>
          <p:cNvSpPr>
            <a:spLocks noGrp="1"/>
          </p:cNvSpPr>
          <p:nvPr>
            <p:ph type="sldNum" sz="quarter" idx="12"/>
          </p:nvPr>
        </p:nvSpPr>
        <p:spPr/>
        <p:txBody>
          <a:bodyPr/>
          <a:lstStyle/>
          <a:p>
            <a:pPr>
              <a:defRPr/>
            </a:pPr>
            <a:fld id="{D5EF2DAE-7891-401B-9BCC-BB7F5FA53728}" type="slidenum">
              <a:rPr lang="es-CL" smtClean="0"/>
              <a:pPr>
                <a:defRPr/>
              </a:pPr>
              <a:t>37</a:t>
            </a:fld>
            <a:endParaRPr lang="es-CL"/>
          </a:p>
        </p:txBody>
      </p:sp>
      <p:sp>
        <p:nvSpPr>
          <p:cNvPr id="12" name="11 CuadroTexto"/>
          <p:cNvSpPr txBox="1"/>
          <p:nvPr/>
        </p:nvSpPr>
        <p:spPr>
          <a:xfrm>
            <a:off x="1709738" y="4868863"/>
            <a:ext cx="7385050" cy="954087"/>
          </a:xfrm>
          <a:prstGeom prst="rect">
            <a:avLst/>
          </a:prstGeom>
          <a:noFill/>
        </p:spPr>
        <p:txBody>
          <a:bodyPr>
            <a:spAutoFit/>
          </a:bodyPr>
          <a:lstStyle/>
          <a:p>
            <a:pPr fontAlgn="auto">
              <a:spcBef>
                <a:spcPts val="0"/>
              </a:spcBef>
              <a:spcAft>
                <a:spcPts val="0"/>
              </a:spcAft>
              <a:defRPr/>
            </a:pPr>
            <a:endParaRPr lang="es-ES" sz="3200" b="1" dirty="0">
              <a:solidFill>
                <a:schemeClr val="tx1">
                  <a:lumMod val="65000"/>
                  <a:lumOff val="35000"/>
                </a:schemeClr>
              </a:solidFill>
              <a:latin typeface="Century Gothic" pitchFamily="34" charset="0"/>
            </a:endParaRPr>
          </a:p>
          <a:p>
            <a:pPr fontAlgn="auto">
              <a:spcBef>
                <a:spcPts val="0"/>
              </a:spcBef>
              <a:spcAft>
                <a:spcPts val="0"/>
              </a:spcAft>
              <a:defRPr/>
            </a:pPr>
            <a:r>
              <a:rPr lang="es-ES" sz="2400" b="1" dirty="0">
                <a:solidFill>
                  <a:schemeClr val="tx1">
                    <a:lumMod val="75000"/>
                    <a:lumOff val="25000"/>
                  </a:schemeClr>
                </a:solidFill>
                <a:latin typeface="Verdana" pitchFamily="34" charset="0"/>
                <a:ea typeface="Verdana" pitchFamily="34" charset="0"/>
                <a:cs typeface="Verdana" pitchFamily="34" charset="0"/>
              </a:rPr>
              <a:t> </a:t>
            </a:r>
          </a:p>
        </p:txBody>
      </p:sp>
      <p:pic>
        <p:nvPicPr>
          <p:cNvPr id="16" name="Picture 3"/>
          <p:cNvPicPr>
            <a:picLocks noChangeAspect="1" noChangeArrowheads="1"/>
          </p:cNvPicPr>
          <p:nvPr/>
        </p:nvPicPr>
        <p:blipFill>
          <a:blip r:embed="rId3" cstate="print"/>
          <a:srcRect/>
          <a:stretch>
            <a:fillRect/>
          </a:stretch>
        </p:blipFill>
        <p:spPr bwMode="auto">
          <a:xfrm>
            <a:off x="3531347" y="2492896"/>
            <a:ext cx="5206055" cy="3016334"/>
          </a:xfrm>
          <a:prstGeom prst="rect">
            <a:avLst/>
          </a:prstGeom>
          <a:noFill/>
          <a:ln w="9525">
            <a:noFill/>
            <a:miter lim="800000"/>
            <a:headEnd/>
            <a:tailEnd/>
          </a:ln>
        </p:spPr>
      </p:pic>
    </p:spTree>
    <p:extLst>
      <p:ext uri="{BB962C8B-B14F-4D97-AF65-F5344CB8AC3E}">
        <p14:creationId xmlns:p14="http://schemas.microsoft.com/office/powerpoint/2010/main" val="27936832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17463" y="0"/>
            <a:ext cx="755651"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rgbClr val="F7BB43"/>
              </a:solidFill>
            </a:endParaRPr>
          </a:p>
        </p:txBody>
      </p:sp>
      <p:sp>
        <p:nvSpPr>
          <p:cNvPr id="18" name="17 Rectángulo redondeado"/>
          <p:cNvSpPr/>
          <p:nvPr/>
        </p:nvSpPr>
        <p:spPr>
          <a:xfrm>
            <a:off x="-23813" y="1166813"/>
            <a:ext cx="8820151" cy="71437"/>
          </a:xfrm>
          <a:prstGeom prst="roundRect">
            <a:avLst/>
          </a:prstGeom>
          <a:solidFill>
            <a:schemeClr val="tx1">
              <a:lumMod val="95000"/>
              <a:lumOff val="5000"/>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2053"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dirty="0"/>
          </a:p>
        </p:txBody>
      </p:sp>
      <p:sp>
        <p:nvSpPr>
          <p:cNvPr id="2054"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dirty="0"/>
          </a:p>
        </p:txBody>
      </p:sp>
      <p:pic>
        <p:nvPicPr>
          <p:cNvPr id="2055" name="Picture 1"/>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8050" y="190500"/>
            <a:ext cx="674688"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13 CuadroTexto"/>
          <p:cNvSpPr txBox="1"/>
          <p:nvPr/>
        </p:nvSpPr>
        <p:spPr>
          <a:xfrm>
            <a:off x="-18752" y="266391"/>
            <a:ext cx="492443" cy="6237312"/>
          </a:xfrm>
          <a:prstGeom prst="rect">
            <a:avLst/>
          </a:prstGeom>
          <a:noFill/>
        </p:spPr>
        <p:txBody>
          <a:bodyPr vert="vert270">
            <a:spAutoFit/>
          </a:bodyPr>
          <a:lstStyle/>
          <a:p>
            <a:pPr>
              <a:defRPr/>
            </a:pPr>
            <a:r>
              <a:rPr lang="es-CL" sz="2000" dirty="0">
                <a:solidFill>
                  <a:schemeClr val="bg1">
                    <a:lumMod val="50000"/>
                  </a:schemeClr>
                </a:solidFill>
              </a:rPr>
              <a:t>A D O T E C   2 0 1 4</a:t>
            </a:r>
          </a:p>
        </p:txBody>
      </p:sp>
      <p:sp>
        <p:nvSpPr>
          <p:cNvPr id="13" name="12 Marcador de número de diapositiva"/>
          <p:cNvSpPr>
            <a:spLocks noGrp="1"/>
          </p:cNvSpPr>
          <p:nvPr>
            <p:ph type="sldNum" sz="quarter" idx="12"/>
          </p:nvPr>
        </p:nvSpPr>
        <p:spPr/>
        <p:txBody>
          <a:bodyPr/>
          <a:lstStyle/>
          <a:p>
            <a:pPr>
              <a:defRPr/>
            </a:pPr>
            <a:fld id="{05FF1406-7941-4167-A629-7B86536A5A13}" type="slidenum">
              <a:rPr lang="es-CL" smtClean="0"/>
              <a:pPr>
                <a:defRPr/>
              </a:pPr>
              <a:t>4</a:t>
            </a:fld>
            <a:endParaRPr lang="es-CL" dirty="0"/>
          </a:p>
        </p:txBody>
      </p:sp>
      <p:sp>
        <p:nvSpPr>
          <p:cNvPr id="17" name="16 Rectángulo"/>
          <p:cNvSpPr/>
          <p:nvPr/>
        </p:nvSpPr>
        <p:spPr>
          <a:xfrm>
            <a:off x="1092882" y="3483005"/>
            <a:ext cx="2182974" cy="830997"/>
          </a:xfrm>
          <a:prstGeom prst="rect">
            <a:avLst/>
          </a:prstGeom>
        </p:spPr>
        <p:txBody>
          <a:bodyPr wrap="square">
            <a:spAutoFit/>
          </a:bodyPr>
          <a:lstStyle/>
          <a:p>
            <a:pPr>
              <a:defRPr/>
            </a:pPr>
            <a:r>
              <a:rPr lang="es-ES" sz="2400" b="1" dirty="0" smtClean="0">
                <a:latin typeface="Verdana" pitchFamily="34" charset="0"/>
                <a:ea typeface="Verdana" pitchFamily="34" charset="0"/>
                <a:cs typeface="Verdana" pitchFamily="34" charset="0"/>
              </a:rPr>
              <a:t>Unidad 2</a:t>
            </a:r>
          </a:p>
          <a:p>
            <a:pPr>
              <a:defRPr/>
            </a:pPr>
            <a:r>
              <a:rPr lang="es-ES" sz="2400" b="1" dirty="0" smtClean="0">
                <a:latin typeface="Verdana" pitchFamily="34" charset="0"/>
                <a:ea typeface="Verdana" pitchFamily="34" charset="0"/>
                <a:cs typeface="Verdana" pitchFamily="34" charset="0"/>
              </a:rPr>
              <a:t>TORQUE</a:t>
            </a:r>
            <a:endParaRPr lang="es-ES" sz="2400" b="1" dirty="0">
              <a:latin typeface="Verdana" pitchFamily="34" charset="0"/>
              <a:ea typeface="Verdana" pitchFamily="34" charset="0"/>
              <a:cs typeface="Verdana" pitchFamily="34" charset="0"/>
            </a:endParaRPr>
          </a:p>
        </p:txBody>
      </p:sp>
      <p:sp>
        <p:nvSpPr>
          <p:cNvPr id="2" name="1 Abrir llave"/>
          <p:cNvSpPr/>
          <p:nvPr/>
        </p:nvSpPr>
        <p:spPr>
          <a:xfrm>
            <a:off x="2987824" y="1844824"/>
            <a:ext cx="826120" cy="3744416"/>
          </a:xfrm>
          <a:prstGeom prst="leftBrace">
            <a:avLst>
              <a:gd name="adj1" fmla="val 24853"/>
              <a:gd name="adj2" fmla="val 53545"/>
            </a:avLst>
          </a:prstGeom>
          <a:ln/>
        </p:spPr>
        <p:style>
          <a:lnRef idx="1">
            <a:schemeClr val="dk1"/>
          </a:lnRef>
          <a:fillRef idx="0">
            <a:schemeClr val="dk1"/>
          </a:fillRef>
          <a:effectRef idx="0">
            <a:schemeClr val="dk1"/>
          </a:effectRef>
          <a:fontRef idx="minor">
            <a:schemeClr val="tx1"/>
          </a:fontRef>
        </p:style>
        <p:txBody>
          <a:bodyPr rtlCol="0" anchor="ctr"/>
          <a:lstStyle/>
          <a:p>
            <a:pPr algn="ctr"/>
            <a:endParaRPr lang="es-CL"/>
          </a:p>
        </p:txBody>
      </p:sp>
      <p:sp>
        <p:nvSpPr>
          <p:cNvPr id="3" name="2 CuadroTexto"/>
          <p:cNvSpPr txBox="1"/>
          <p:nvPr/>
        </p:nvSpPr>
        <p:spPr>
          <a:xfrm>
            <a:off x="3707904" y="1844824"/>
            <a:ext cx="4752528" cy="707886"/>
          </a:xfrm>
          <a:prstGeom prst="rect">
            <a:avLst/>
          </a:prstGeom>
          <a:noFill/>
        </p:spPr>
        <p:txBody>
          <a:bodyPr wrap="square" rtlCol="0">
            <a:spAutoFit/>
          </a:bodyPr>
          <a:lstStyle/>
          <a:p>
            <a:r>
              <a:rPr lang="es-CL" sz="2000" b="1" dirty="0" smtClean="0">
                <a:latin typeface="Verdana" panose="020B0604030504040204" pitchFamily="34" charset="0"/>
                <a:ea typeface="Verdana" panose="020B0604030504040204" pitchFamily="34" charset="0"/>
                <a:cs typeface="Verdana" panose="020B0604030504040204" pitchFamily="34" charset="0"/>
              </a:rPr>
              <a:t>2.1 Tecnología de los    </a:t>
            </a:r>
          </a:p>
          <a:p>
            <a:r>
              <a:rPr lang="es-CL" sz="2000" b="1" dirty="0" smtClean="0">
                <a:latin typeface="Verdana" panose="020B0604030504040204" pitchFamily="34" charset="0"/>
                <a:ea typeface="Verdana" panose="020B0604030504040204" pitchFamily="34" charset="0"/>
                <a:cs typeface="Verdana" panose="020B0604030504040204" pitchFamily="34" charset="0"/>
              </a:rPr>
              <a:t>      Materiales</a:t>
            </a:r>
            <a:endParaRPr lang="es-CL" sz="2000" b="1" dirty="0">
              <a:latin typeface="Verdana" panose="020B0604030504040204" pitchFamily="34" charset="0"/>
              <a:ea typeface="Verdana" panose="020B0604030504040204" pitchFamily="34" charset="0"/>
              <a:cs typeface="Verdana" panose="020B0604030504040204" pitchFamily="34" charset="0"/>
            </a:endParaRPr>
          </a:p>
        </p:txBody>
      </p:sp>
      <p:sp>
        <p:nvSpPr>
          <p:cNvPr id="15" name="14 CuadroTexto"/>
          <p:cNvSpPr txBox="1"/>
          <p:nvPr/>
        </p:nvSpPr>
        <p:spPr>
          <a:xfrm>
            <a:off x="3707904" y="3573016"/>
            <a:ext cx="4824536" cy="707886"/>
          </a:xfrm>
          <a:prstGeom prst="rect">
            <a:avLst/>
          </a:prstGeom>
          <a:noFill/>
        </p:spPr>
        <p:txBody>
          <a:bodyPr wrap="square" rtlCol="0">
            <a:spAutoFit/>
          </a:bodyPr>
          <a:lstStyle/>
          <a:p>
            <a:r>
              <a:rPr lang="es-CL" sz="2000" b="1" dirty="0" smtClean="0">
                <a:latin typeface="Verdana" panose="020B0604030504040204" pitchFamily="34" charset="0"/>
                <a:ea typeface="Verdana" panose="020B0604030504040204" pitchFamily="34" charset="0"/>
                <a:cs typeface="Verdana" panose="020B0604030504040204" pitchFamily="34" charset="0"/>
              </a:rPr>
              <a:t>2.2  Resistencia de    </a:t>
            </a:r>
          </a:p>
          <a:p>
            <a:r>
              <a:rPr lang="es-CL" sz="2000" b="1" dirty="0" smtClean="0">
                <a:latin typeface="Verdana" panose="020B0604030504040204" pitchFamily="34" charset="0"/>
                <a:ea typeface="Verdana" panose="020B0604030504040204" pitchFamily="34" charset="0"/>
                <a:cs typeface="Verdana" panose="020B0604030504040204" pitchFamily="34" charset="0"/>
              </a:rPr>
              <a:t>       los Materiales </a:t>
            </a:r>
            <a:endParaRPr lang="es-CL" sz="2000" b="1" dirty="0">
              <a:latin typeface="Verdana" panose="020B0604030504040204" pitchFamily="34" charset="0"/>
              <a:ea typeface="Verdana" panose="020B0604030504040204" pitchFamily="34" charset="0"/>
              <a:cs typeface="Verdana" panose="020B0604030504040204" pitchFamily="34" charset="0"/>
            </a:endParaRPr>
          </a:p>
        </p:txBody>
      </p:sp>
      <p:sp>
        <p:nvSpPr>
          <p:cNvPr id="16" name="15 CuadroTexto"/>
          <p:cNvSpPr txBox="1"/>
          <p:nvPr/>
        </p:nvSpPr>
        <p:spPr>
          <a:xfrm>
            <a:off x="3779912" y="5157192"/>
            <a:ext cx="4248472" cy="400110"/>
          </a:xfrm>
          <a:prstGeom prst="rect">
            <a:avLst/>
          </a:prstGeom>
          <a:noFill/>
        </p:spPr>
        <p:txBody>
          <a:bodyPr wrap="square" rtlCol="0">
            <a:spAutoFit/>
          </a:bodyPr>
          <a:lstStyle/>
          <a:p>
            <a:r>
              <a:rPr lang="es-CL" sz="2000" b="1" dirty="0" smtClean="0">
                <a:latin typeface="Verdana" panose="020B0604030504040204" pitchFamily="34" charset="0"/>
                <a:ea typeface="Verdana" panose="020B0604030504040204" pitchFamily="34" charset="0"/>
                <a:cs typeface="Verdana" panose="020B0604030504040204" pitchFamily="34" charset="0"/>
              </a:rPr>
              <a:t>2.3  Torques</a:t>
            </a:r>
            <a:endParaRPr lang="es-CL" sz="20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589913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mph" presetSubtype="2" fill="hold" grpId="0" nodeType="clickEffect">
                                  <p:stCondLst>
                                    <p:cond delay="0"/>
                                  </p:stCondLst>
                                  <p:childTnLst>
                                    <p:anim to="1.5" calcmode="lin" valueType="num">
                                      <p:cBhvr override="childStyle">
                                        <p:cTn id="6" dur="2000" fill="hold"/>
                                        <p:tgtEl>
                                          <p:spTgt spid="16"/>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899592" y="1981289"/>
            <a:ext cx="7992888" cy="491738"/>
          </a:xfrm>
          <a:prstGeom prst="rect">
            <a:avLst/>
          </a:prstGeom>
          <a:noFill/>
        </p:spPr>
        <p:txBody>
          <a:bodyPr wrap="square">
            <a:spAutoFit/>
          </a:bodyPr>
          <a:lstStyle/>
          <a:p>
            <a:pPr fontAlgn="auto">
              <a:lnSpc>
                <a:spcPct val="150000"/>
              </a:lnSpc>
              <a:spcBef>
                <a:spcPts val="0"/>
              </a:spcBef>
              <a:spcAft>
                <a:spcPts val="0"/>
              </a:spcAft>
              <a:defRPr/>
            </a:pPr>
            <a:r>
              <a:rPr lang="es-ES" sz="2000" b="1" dirty="0" smtClean="0">
                <a:latin typeface="Verdana" pitchFamily="34" charset="0"/>
                <a:ea typeface="Verdana" pitchFamily="34" charset="0"/>
                <a:cs typeface="Verdana" pitchFamily="34" charset="0"/>
              </a:rPr>
              <a:t>En esta sección </a:t>
            </a:r>
            <a:r>
              <a:rPr lang="es-ES" sz="2000" b="1" dirty="0" smtClean="0">
                <a:latin typeface="Verdana" pitchFamily="34" charset="0"/>
                <a:ea typeface="Verdana" pitchFamily="34" charset="0"/>
                <a:cs typeface="Verdana" pitchFamily="34" charset="0"/>
              </a:rPr>
              <a:t>torques ¿Qué </a:t>
            </a:r>
            <a:r>
              <a:rPr lang="es-ES" sz="2000" b="1" dirty="0">
                <a:latin typeface="Verdana" pitchFamily="34" charset="0"/>
                <a:ea typeface="Verdana" pitchFamily="34" charset="0"/>
                <a:cs typeface="Verdana" pitchFamily="34" charset="0"/>
              </a:rPr>
              <a:t>esperamos lograr? </a:t>
            </a:r>
          </a:p>
        </p:txBody>
      </p:sp>
      <p:sp>
        <p:nvSpPr>
          <p:cNvPr id="7" name="6 Marcador de número de diapositiva"/>
          <p:cNvSpPr>
            <a:spLocks noGrp="1"/>
          </p:cNvSpPr>
          <p:nvPr>
            <p:ph type="sldNum" sz="quarter" idx="12"/>
          </p:nvPr>
        </p:nvSpPr>
        <p:spPr/>
        <p:txBody>
          <a:bodyPr/>
          <a:lstStyle/>
          <a:p>
            <a:pPr>
              <a:defRPr/>
            </a:pPr>
            <a:fld id="{E4777946-190F-4AAA-AFBA-8EEBCA772354}" type="slidenum">
              <a:rPr lang="es-CL" smtClean="0"/>
              <a:pPr>
                <a:defRPr/>
              </a:pPr>
              <a:t>5</a:t>
            </a:fld>
            <a:endParaRPr lang="es-CL"/>
          </a:p>
        </p:txBody>
      </p:sp>
      <p:sp>
        <p:nvSpPr>
          <p:cNvPr id="11265" name="Rectangle 1"/>
          <p:cNvSpPr>
            <a:spLocks noChangeArrowheads="1"/>
          </p:cNvSpPr>
          <p:nvPr/>
        </p:nvSpPr>
        <p:spPr bwMode="auto">
          <a:xfrm>
            <a:off x="1115616" y="2852936"/>
            <a:ext cx="7704856"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buFontTx/>
              <a:buChar char="•"/>
              <a:tabLst>
                <a:tab pos="228600" algn="l"/>
              </a:tabLst>
            </a:pPr>
            <a:r>
              <a:rPr lang="es-CL" sz="1600" dirty="0" smtClean="0">
                <a:latin typeface="Verdana" pitchFamily="34" charset="0"/>
                <a:ea typeface="Verdana" pitchFamily="34" charset="0"/>
                <a:cs typeface="Verdana" pitchFamily="34" charset="0"/>
              </a:rPr>
              <a:t>  Torquear adecuadamente un perno utilizando una llave de   </a:t>
            </a:r>
          </a:p>
          <a:p>
            <a:pPr>
              <a:tabLst>
                <a:tab pos="228600" algn="l"/>
              </a:tabLst>
            </a:pPr>
            <a:r>
              <a:rPr lang="es-CL" sz="1600" dirty="0" smtClean="0">
                <a:latin typeface="Verdana" pitchFamily="34" charset="0"/>
                <a:ea typeface="Verdana" pitchFamily="34" charset="0"/>
                <a:cs typeface="Verdana" pitchFamily="34" charset="0"/>
              </a:rPr>
              <a:t>    torque. </a:t>
            </a:r>
          </a:p>
          <a:p>
            <a:pPr>
              <a:tabLst>
                <a:tab pos="228600" algn="l"/>
              </a:tabLst>
            </a:pPr>
            <a:endParaRPr lang="es-CL" sz="1600" dirty="0" smtClean="0">
              <a:latin typeface="Verdana" pitchFamily="34" charset="0"/>
              <a:ea typeface="Verdana" pitchFamily="34" charset="0"/>
              <a:cs typeface="Verdana" pitchFamily="34" charset="0"/>
            </a:endParaRPr>
          </a:p>
          <a:p>
            <a:pPr>
              <a:buFontTx/>
              <a:buChar char="•"/>
              <a:tabLst>
                <a:tab pos="228600" algn="l"/>
              </a:tabLst>
            </a:pPr>
            <a:r>
              <a:rPr lang="es-CL" sz="1600" dirty="0" smtClean="0">
                <a:latin typeface="Verdana" pitchFamily="34" charset="0"/>
                <a:ea typeface="Verdana" pitchFamily="34" charset="0"/>
                <a:cs typeface="Verdana" pitchFamily="34" charset="0"/>
              </a:rPr>
              <a:t>  Reconocer el grado de dureza de un perno según normas   </a:t>
            </a:r>
          </a:p>
          <a:p>
            <a:pPr>
              <a:tabLst>
                <a:tab pos="228600" algn="l"/>
              </a:tabLst>
            </a:pPr>
            <a:r>
              <a:rPr lang="es-CL" sz="1600" dirty="0" smtClean="0">
                <a:latin typeface="Verdana" pitchFamily="34" charset="0"/>
                <a:ea typeface="Verdana" pitchFamily="34" charset="0"/>
                <a:cs typeface="Verdana" pitchFamily="34" charset="0"/>
              </a:rPr>
              <a:t>   establecidas.</a:t>
            </a:r>
          </a:p>
          <a:p>
            <a:pPr>
              <a:tabLst>
                <a:tab pos="228600" algn="l"/>
              </a:tabLst>
            </a:pPr>
            <a:endParaRPr lang="es-CL" sz="1600" dirty="0" smtClean="0">
              <a:latin typeface="Verdana" pitchFamily="34" charset="0"/>
              <a:ea typeface="Verdana" pitchFamily="34" charset="0"/>
              <a:cs typeface="Verdana" pitchFamily="34" charset="0"/>
            </a:endParaRPr>
          </a:p>
          <a:p>
            <a:pPr lvl="0">
              <a:buFontTx/>
              <a:buChar char="•"/>
              <a:tabLst>
                <a:tab pos="228600" algn="l"/>
              </a:tabLst>
            </a:pPr>
            <a:r>
              <a:rPr lang="es-CL" sz="1600" dirty="0" smtClean="0">
                <a:latin typeface="Verdana" pitchFamily="34" charset="0"/>
                <a:ea typeface="Verdana" pitchFamily="34" charset="0"/>
                <a:cs typeface="Verdana" pitchFamily="34" charset="0"/>
              </a:rPr>
              <a:t>  Utilizar tablas o escalas de torque en diferentes sistemas.</a:t>
            </a:r>
          </a:p>
          <a:p>
            <a:pPr lvl="0">
              <a:buFontTx/>
              <a:buChar char="•"/>
              <a:tabLst>
                <a:tab pos="228600" algn="l"/>
              </a:tabLst>
            </a:pPr>
            <a:endParaRPr lang="es-CL" sz="1600" dirty="0" smtClean="0">
              <a:latin typeface="Verdana" pitchFamily="34" charset="0"/>
              <a:ea typeface="Verdana" pitchFamily="34" charset="0"/>
              <a:cs typeface="Verdana" pitchFamily="34" charset="0"/>
            </a:endParaRPr>
          </a:p>
          <a:p>
            <a:pPr lvl="0">
              <a:buFontTx/>
              <a:buChar char="•"/>
              <a:tabLst>
                <a:tab pos="228600" algn="l"/>
              </a:tabLst>
            </a:pPr>
            <a:r>
              <a:rPr lang="es-CL" sz="1600" dirty="0" smtClean="0">
                <a:latin typeface="Verdana" pitchFamily="34" charset="0"/>
                <a:ea typeface="Verdana" pitchFamily="34" charset="0"/>
                <a:cs typeface="Verdana" pitchFamily="34" charset="0"/>
              </a:rPr>
              <a:t>  Aplicar las medidas de seguridad a la realización del trabajo.</a:t>
            </a:r>
          </a:p>
        </p:txBody>
      </p:sp>
      <p:pic>
        <p:nvPicPr>
          <p:cNvPr id="9" name="Picture 3"/>
          <p:cNvPicPr>
            <a:picLocks noChangeAspect="1" noChangeArrowheads="1"/>
          </p:cNvPicPr>
          <p:nvPr/>
        </p:nvPicPr>
        <p:blipFill>
          <a:blip r:embed="rId2" cstate="print"/>
          <a:srcRect r="28755"/>
          <a:stretch>
            <a:fillRect/>
          </a:stretch>
        </p:blipFill>
        <p:spPr bwMode="auto">
          <a:xfrm>
            <a:off x="6732240" y="620688"/>
            <a:ext cx="1872208" cy="1370298"/>
          </a:xfrm>
          <a:prstGeom prst="rect">
            <a:avLst/>
          </a:prstGeom>
          <a:noFill/>
          <a:ln w="9525">
            <a:noFill/>
            <a:miter lim="800000"/>
            <a:headEnd/>
            <a:tailEnd/>
          </a:ln>
        </p:spPr>
      </p:pic>
    </p:spTree>
    <p:extLst>
      <p:ext uri="{BB962C8B-B14F-4D97-AF65-F5344CB8AC3E}">
        <p14:creationId xmlns:p14="http://schemas.microsoft.com/office/powerpoint/2010/main" val="26940513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encrypted-tbn3.gstatic.com/images?q=tbn:ANd9GcQez3_rnaoP_XuvB0myYJFtLDnbij2_xrhm7ommbBt1lhyKAwNZ"/>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432773">
            <a:off x="5645992" y="5079057"/>
            <a:ext cx="1315083" cy="1315083"/>
          </a:xfrm>
          <a:prstGeom prst="rect">
            <a:avLst/>
          </a:prstGeom>
          <a:noFill/>
          <a:extLst>
            <a:ext uri="{909E8E84-426E-40DD-AFC4-6F175D3DCCD1}">
              <a14:hiddenFill xmlns:a14="http://schemas.microsoft.com/office/drawing/2010/main">
                <a:solidFill>
                  <a:srgbClr val="FFFFFF"/>
                </a:solidFill>
              </a14:hiddenFill>
            </a:ext>
          </a:extLst>
        </p:spPr>
      </p:pic>
      <p:sp>
        <p:nvSpPr>
          <p:cNvPr id="10242" name="3 Título"/>
          <p:cNvSpPr>
            <a:spLocks noGrp="1"/>
          </p:cNvSpPr>
          <p:nvPr>
            <p:ph type="title"/>
          </p:nvPr>
        </p:nvSpPr>
        <p:spPr>
          <a:xfrm>
            <a:off x="1331640" y="1628800"/>
            <a:ext cx="6984255" cy="1008112"/>
          </a:xfrm>
        </p:spPr>
        <p:txBody>
          <a:bodyPr/>
          <a:lstStyle/>
          <a:p>
            <a:pPr algn="l" eaLnBrk="1" hangingPunct="1"/>
            <a:r>
              <a:rPr lang="es-MX" sz="1800" dirty="0" smtClean="0">
                <a:latin typeface="Verdana" pitchFamily="34" charset="0"/>
                <a:ea typeface="Verdana" pitchFamily="34" charset="0"/>
                <a:cs typeface="Verdana" pitchFamily="34" charset="0"/>
              </a:rPr>
              <a:t>   </a:t>
            </a:r>
            <a:br>
              <a:rPr lang="es-MX" sz="1800" dirty="0" smtClean="0">
                <a:latin typeface="Verdana" pitchFamily="34" charset="0"/>
                <a:ea typeface="Verdana" pitchFamily="34" charset="0"/>
                <a:cs typeface="Verdana" pitchFamily="34" charset="0"/>
              </a:rPr>
            </a:br>
            <a:r>
              <a:rPr lang="es-MX" sz="1800" dirty="0">
                <a:latin typeface="Verdana" pitchFamily="34" charset="0"/>
                <a:ea typeface="Verdana" pitchFamily="34" charset="0"/>
                <a:cs typeface="Verdana" pitchFamily="34" charset="0"/>
              </a:rPr>
              <a:t/>
            </a:r>
            <a:br>
              <a:rPr lang="es-MX" sz="1800" dirty="0">
                <a:latin typeface="Verdana" pitchFamily="34" charset="0"/>
                <a:ea typeface="Verdana" pitchFamily="34" charset="0"/>
                <a:cs typeface="Verdana" pitchFamily="34" charset="0"/>
              </a:rPr>
            </a:br>
            <a:r>
              <a:rPr lang="es-MX" sz="1800" dirty="0" smtClean="0">
                <a:latin typeface="Verdana" pitchFamily="34" charset="0"/>
                <a:ea typeface="Verdana" pitchFamily="34" charset="0"/>
                <a:cs typeface="Verdana" pitchFamily="34" charset="0"/>
              </a:rPr>
              <a:t/>
            </a:r>
            <a:br>
              <a:rPr lang="es-MX" sz="1800" dirty="0" smtClean="0">
                <a:latin typeface="Verdana" pitchFamily="34" charset="0"/>
                <a:ea typeface="Verdana" pitchFamily="34" charset="0"/>
                <a:cs typeface="Verdana" pitchFamily="34" charset="0"/>
              </a:rPr>
            </a:br>
            <a:r>
              <a:rPr lang="es-MX" sz="1800" dirty="0" smtClean="0">
                <a:latin typeface="Verdana" pitchFamily="34" charset="0"/>
                <a:ea typeface="Verdana" pitchFamily="34" charset="0"/>
                <a:cs typeface="Verdana" pitchFamily="34" charset="0"/>
              </a:rPr>
              <a:t/>
            </a:r>
            <a:br>
              <a:rPr lang="es-MX" sz="1800" dirty="0" smtClean="0">
                <a:latin typeface="Verdana" pitchFamily="34" charset="0"/>
                <a:ea typeface="Verdana" pitchFamily="34" charset="0"/>
                <a:cs typeface="Verdana" pitchFamily="34" charset="0"/>
              </a:rPr>
            </a:br>
            <a:r>
              <a:rPr lang="es-CL" sz="1800" dirty="0" smtClean="0">
                <a:latin typeface="Verdana" pitchFamily="34" charset="0"/>
                <a:ea typeface="Verdana" pitchFamily="34" charset="0"/>
                <a:cs typeface="Verdana" pitchFamily="34" charset="0"/>
              </a:rPr>
              <a:t>Considerando </a:t>
            </a:r>
            <a:r>
              <a:rPr lang="es-CL" sz="1800" dirty="0">
                <a:latin typeface="Verdana" pitchFamily="34" charset="0"/>
                <a:ea typeface="Verdana" pitchFamily="34" charset="0"/>
                <a:cs typeface="Verdana" pitchFamily="34" charset="0"/>
              </a:rPr>
              <a:t>que  </a:t>
            </a:r>
            <a:r>
              <a:rPr lang="es-CL" sz="1800" b="1" dirty="0">
                <a:latin typeface="Verdana" panose="020B0604030504040204" pitchFamily="34" charset="0"/>
                <a:ea typeface="Verdana" panose="020B0604030504040204" pitchFamily="34" charset="0"/>
                <a:cs typeface="Verdana" panose="020B0604030504040204" pitchFamily="34" charset="0"/>
              </a:rPr>
              <a:t>torque</a:t>
            </a:r>
            <a:r>
              <a:rPr lang="es-CL" sz="1800" dirty="0">
                <a:latin typeface="Verdana" panose="020B0604030504040204" pitchFamily="34" charset="0"/>
                <a:ea typeface="Verdana" panose="020B0604030504040204" pitchFamily="34" charset="0"/>
                <a:cs typeface="Verdana" panose="020B0604030504040204" pitchFamily="34" charset="0"/>
              </a:rPr>
              <a:t>  de una fuerza  es  la capacidad de dicha fuerza para producir un giro o rotación alrededor de un punto. </a:t>
            </a:r>
            <a:r>
              <a:rPr lang="es-CL" sz="18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
            </a:r>
            <a:br>
              <a:rPr lang="es-CL" sz="1800" dirty="0" smtClean="0">
                <a:solidFill>
                  <a:schemeClr val="tx2"/>
                </a:solidFill>
                <a:latin typeface="Verdana" panose="020B0604030504040204" pitchFamily="34" charset="0"/>
                <a:ea typeface="Verdana" panose="020B0604030504040204" pitchFamily="34" charset="0"/>
                <a:cs typeface="Verdana" panose="020B0604030504040204" pitchFamily="34" charset="0"/>
              </a:rPr>
            </a:br>
            <a:r>
              <a:rPr lang="es-CL" sz="1800" dirty="0" smtClean="0">
                <a:latin typeface="Verdana" panose="020B0604030504040204" pitchFamily="34" charset="0"/>
                <a:ea typeface="Verdana" panose="020B0604030504040204" pitchFamily="34" charset="0"/>
                <a:cs typeface="Verdana" panose="020B0604030504040204" pitchFamily="34" charset="0"/>
              </a:rPr>
              <a:t> </a:t>
            </a:r>
            <a:r>
              <a:rPr lang="es-MX" sz="1800" b="1" dirty="0">
                <a:latin typeface="Verdana" pitchFamily="34" charset="0"/>
                <a:ea typeface="Verdana" pitchFamily="34" charset="0"/>
                <a:cs typeface="Verdana" pitchFamily="34" charset="0"/>
              </a:rPr>
              <a:t/>
            </a:r>
            <a:br>
              <a:rPr lang="es-MX" sz="1800" b="1" dirty="0">
                <a:latin typeface="Verdana" pitchFamily="34" charset="0"/>
                <a:ea typeface="Verdana" pitchFamily="34" charset="0"/>
                <a:cs typeface="Verdana" pitchFamily="34" charset="0"/>
              </a:rPr>
            </a:br>
            <a:r>
              <a:rPr lang="es-MX" sz="1800" b="1" dirty="0" smtClean="0">
                <a:latin typeface="Verdana" pitchFamily="34" charset="0"/>
                <a:ea typeface="Verdana" pitchFamily="34" charset="0"/>
                <a:cs typeface="Verdana" pitchFamily="34" charset="0"/>
              </a:rPr>
              <a:t/>
            </a:r>
            <a:br>
              <a:rPr lang="es-MX" sz="1800" b="1" dirty="0" smtClean="0">
                <a:latin typeface="Verdana" pitchFamily="34" charset="0"/>
                <a:ea typeface="Verdana" pitchFamily="34" charset="0"/>
                <a:cs typeface="Verdana" pitchFamily="34" charset="0"/>
              </a:rPr>
            </a:br>
            <a:endParaRPr lang="es-CL" sz="1800" dirty="0" smtClean="0">
              <a:latin typeface="Verdana" pitchFamily="34" charset="0"/>
              <a:ea typeface="Verdana" pitchFamily="34" charset="0"/>
              <a:cs typeface="Verdana" pitchFamily="34" charset="0"/>
            </a:endParaRPr>
          </a:p>
        </p:txBody>
      </p:sp>
      <p:sp>
        <p:nvSpPr>
          <p:cNvPr id="3" name="2 Marcador de número de diapositiva"/>
          <p:cNvSpPr>
            <a:spLocks noGrp="1"/>
          </p:cNvSpPr>
          <p:nvPr>
            <p:ph type="sldNum" sz="quarter" idx="12"/>
          </p:nvPr>
        </p:nvSpPr>
        <p:spPr/>
        <p:txBody>
          <a:bodyPr/>
          <a:lstStyle/>
          <a:p>
            <a:pPr>
              <a:defRPr/>
            </a:pPr>
            <a:fld id="{794F0735-E2AD-4B97-93AB-E0A6E6CC9D8E}" type="slidenum">
              <a:rPr lang="es-CL"/>
              <a:pPr>
                <a:defRPr/>
              </a:pPr>
              <a:t>6</a:t>
            </a:fld>
            <a:endParaRPr lang="es-CL"/>
          </a:p>
        </p:txBody>
      </p:sp>
      <p:pic>
        <p:nvPicPr>
          <p:cNvPr id="10" name="Picture 13" descr="tap"/>
          <p:cNvPicPr>
            <a:picLocks noChangeAspect="1" noChangeArrowheads="1"/>
          </p:cNvPicPr>
          <p:nvPr/>
        </p:nvPicPr>
        <p:blipFill>
          <a:blip r:embed="rId3" cstate="print"/>
          <a:srcRect/>
          <a:stretch>
            <a:fillRect/>
          </a:stretch>
        </p:blipFill>
        <p:spPr bwMode="auto">
          <a:xfrm>
            <a:off x="4404447" y="4653136"/>
            <a:ext cx="887633" cy="1008112"/>
          </a:xfrm>
          <a:prstGeom prst="rect">
            <a:avLst/>
          </a:prstGeom>
          <a:noFill/>
          <a:ln w="9525">
            <a:noFill/>
            <a:miter lim="800000"/>
            <a:headEnd/>
            <a:tailEnd/>
          </a:ln>
        </p:spPr>
      </p:pic>
      <p:sp>
        <p:nvSpPr>
          <p:cNvPr id="11" name="1 Elipse"/>
          <p:cNvSpPr>
            <a:spLocks noChangeArrowheads="1"/>
          </p:cNvSpPr>
          <p:nvPr/>
        </p:nvSpPr>
        <p:spPr bwMode="auto">
          <a:xfrm>
            <a:off x="7812360" y="260648"/>
            <a:ext cx="684212" cy="719137"/>
          </a:xfrm>
          <a:prstGeom prst="ellipse">
            <a:avLst/>
          </a:prstGeom>
          <a:solidFill>
            <a:srgbClr val="E36C0A"/>
          </a:solidFill>
          <a:ln w="76200">
            <a:solidFill>
              <a:srgbClr val="974706"/>
            </a:solidFill>
            <a:round/>
            <a:headEnd/>
            <a:tailEnd/>
          </a:ln>
        </p:spPr>
        <p:txBody>
          <a:bodyPr anchor="ctr"/>
          <a:lstStyle>
            <a:defPPr>
              <a:defRPr lang="es-C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1" hangingPunct="1">
              <a:spcAft>
                <a:spcPts val="1000"/>
              </a:spcAft>
            </a:pPr>
            <a:r>
              <a:rPr lang="es-CL" altLang="es-CL" sz="2900" dirty="0">
                <a:solidFill>
                  <a:srgbClr val="FFFFFF"/>
                </a:solidFill>
                <a:latin typeface="Calibri" pitchFamily="34" charset="0"/>
              </a:rPr>
              <a:t>?</a:t>
            </a:r>
            <a:endParaRPr lang="es-CL" altLang="es-CL" dirty="0"/>
          </a:p>
        </p:txBody>
      </p:sp>
      <p:sp>
        <p:nvSpPr>
          <p:cNvPr id="4" name="AutoShape 1" descr="x"/>
          <p:cNvSpPr>
            <a:spLocks noChangeAspect="1" noChangeArrowheads="1"/>
          </p:cNvSpPr>
          <p:nvPr/>
        </p:nvSpPr>
        <p:spPr bwMode="auto">
          <a:xfrm>
            <a:off x="0" y="0"/>
            <a:ext cx="2581275" cy="2838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3648" y="4816259"/>
            <a:ext cx="1292300" cy="14210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descr="http://www.tuergriff-shop.de/images/product_images/thumbnail_images/fsb-1146-pv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52320" y="4876444"/>
            <a:ext cx="1065174" cy="1288860"/>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7812360" y="5395507"/>
            <a:ext cx="432048" cy="2010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5 CuadroTexto"/>
          <p:cNvSpPr txBox="1"/>
          <p:nvPr/>
        </p:nvSpPr>
        <p:spPr>
          <a:xfrm>
            <a:off x="1290637" y="1419225"/>
            <a:ext cx="3497387" cy="369332"/>
          </a:xfrm>
          <a:prstGeom prst="rect">
            <a:avLst/>
          </a:prstGeom>
          <a:noFill/>
        </p:spPr>
        <p:txBody>
          <a:bodyPr wrap="square" rtlCol="0">
            <a:spAutoFit/>
          </a:bodyPr>
          <a:lstStyle/>
          <a:p>
            <a:r>
              <a:rPr lang="es-MX" b="1" dirty="0">
                <a:latin typeface="Verdana" pitchFamily="34" charset="0"/>
                <a:ea typeface="Verdana" pitchFamily="34" charset="0"/>
                <a:cs typeface="Verdana" pitchFamily="34" charset="0"/>
              </a:rPr>
              <a:t>Torque – </a:t>
            </a:r>
            <a:r>
              <a:rPr lang="es-MX" b="1" dirty="0" smtClean="0">
                <a:latin typeface="Verdana" pitchFamily="34" charset="0"/>
                <a:ea typeface="Verdana" pitchFamily="34" charset="0"/>
                <a:cs typeface="Verdana" pitchFamily="34" charset="0"/>
              </a:rPr>
              <a:t>Introducción.</a:t>
            </a:r>
            <a:endParaRPr lang="es-CL" b="1" dirty="0"/>
          </a:p>
        </p:txBody>
      </p:sp>
      <p:grpSp>
        <p:nvGrpSpPr>
          <p:cNvPr id="20" name="Group 10"/>
          <p:cNvGrpSpPr>
            <a:grpSpLocks/>
          </p:cNvGrpSpPr>
          <p:nvPr/>
        </p:nvGrpSpPr>
        <p:grpSpPr bwMode="auto">
          <a:xfrm rot="18535866">
            <a:off x="2721550" y="4253807"/>
            <a:ext cx="1302273" cy="2344256"/>
            <a:chOff x="2595" y="1432"/>
            <a:chExt cx="1487" cy="2364"/>
          </a:xfrm>
        </p:grpSpPr>
        <p:pic>
          <p:nvPicPr>
            <p:cNvPr id="21" name="Picture 7" descr="hand holding a wrench"/>
            <p:cNvPicPr>
              <a:picLocks noChangeAspect="1" noChangeArrowheads="1"/>
            </p:cNvPicPr>
            <p:nvPr/>
          </p:nvPicPr>
          <p:blipFill>
            <a:blip r:embed="rId6" cstate="print"/>
            <a:srcRect/>
            <a:stretch>
              <a:fillRect/>
            </a:stretch>
          </p:blipFill>
          <p:spPr bwMode="auto">
            <a:xfrm>
              <a:off x="2595" y="2164"/>
              <a:ext cx="1440" cy="1632"/>
            </a:xfrm>
            <a:prstGeom prst="rect">
              <a:avLst/>
            </a:prstGeom>
            <a:noFill/>
            <a:ln w="9525">
              <a:noFill/>
              <a:miter lim="800000"/>
              <a:headEnd/>
              <a:tailEnd/>
            </a:ln>
          </p:spPr>
        </p:pic>
        <p:pic>
          <p:nvPicPr>
            <p:cNvPr id="22" name="Picture 8" descr="Nut"/>
            <p:cNvPicPr>
              <a:picLocks noChangeAspect="1" noChangeArrowheads="1"/>
            </p:cNvPicPr>
            <p:nvPr/>
          </p:nvPicPr>
          <p:blipFill>
            <a:blip r:embed="rId7" cstate="print">
              <a:biLevel thresh="75000"/>
              <a:extLst>
                <a:ext uri="{BEBA8EAE-BF5A-486C-A8C5-ECC9F3942E4B}">
                  <a14:imgProps xmlns:a14="http://schemas.microsoft.com/office/drawing/2010/main">
                    <a14:imgLayer r:embed="rId8">
                      <a14:imgEffect>
                        <a14:saturation sat="103000"/>
                      </a14:imgEffect>
                    </a14:imgLayer>
                  </a14:imgProps>
                </a:ext>
              </a:extLst>
            </a:blip>
            <a:srcRect/>
            <a:stretch>
              <a:fillRect/>
            </a:stretch>
          </p:blipFill>
          <p:spPr bwMode="auto">
            <a:xfrm rot="1684573">
              <a:off x="3787" y="2218"/>
              <a:ext cx="228" cy="203"/>
            </a:xfrm>
            <a:prstGeom prst="rect">
              <a:avLst/>
            </a:prstGeom>
            <a:noFill/>
            <a:ln w="9525">
              <a:noFill/>
              <a:miter lim="800000"/>
              <a:headEnd/>
              <a:tailEnd/>
            </a:ln>
          </p:spPr>
        </p:pic>
        <p:sp>
          <p:nvSpPr>
            <p:cNvPr id="23" name="Oval 9" descr="Dark downward diagonal"/>
            <p:cNvSpPr>
              <a:spLocks noChangeArrowheads="1"/>
            </p:cNvSpPr>
            <p:nvPr/>
          </p:nvSpPr>
          <p:spPr bwMode="auto">
            <a:xfrm rot="485744">
              <a:off x="3972" y="1432"/>
              <a:ext cx="110" cy="101"/>
            </a:xfrm>
            <a:prstGeom prst="ellipse">
              <a:avLst/>
            </a:prstGeom>
            <a:pattFill prst="dkDnDiag">
              <a:fgClr>
                <a:srgbClr val="66FF33"/>
              </a:fgClr>
              <a:bgClr>
                <a:schemeClr val="accent1"/>
              </a:bgClr>
            </a:pattFill>
            <a:ln w="9525">
              <a:solidFill>
                <a:srgbClr val="B2B2B2"/>
              </a:solidFill>
              <a:round/>
              <a:headEnd/>
              <a:tailEnd/>
            </a:ln>
          </p:spPr>
          <p:txBody>
            <a:bodyPr anchor="ctr">
              <a:spAutoFit/>
            </a:bodyPr>
            <a:lstStyle/>
            <a:p>
              <a:endParaRPr lang="es-ES">
                <a:latin typeface="Calibri" pitchFamily="34" charset="0"/>
              </a:endParaRPr>
            </a:p>
          </p:txBody>
        </p:sp>
      </p:grpSp>
      <p:sp>
        <p:nvSpPr>
          <p:cNvPr id="16" name="15 Rectángulo"/>
          <p:cNvSpPr/>
          <p:nvPr/>
        </p:nvSpPr>
        <p:spPr>
          <a:xfrm>
            <a:off x="1403648" y="2826802"/>
            <a:ext cx="7128792" cy="646331"/>
          </a:xfrm>
          <a:prstGeom prst="rect">
            <a:avLst/>
          </a:prstGeom>
        </p:spPr>
        <p:txBody>
          <a:bodyPr wrap="square">
            <a:spAutoFit/>
          </a:bodyPr>
          <a:lstStyle/>
          <a:p>
            <a:r>
              <a:rPr lang="es-CL" dirty="0" smtClean="0">
                <a:latin typeface="Verdana" panose="020B0604030504040204" pitchFamily="34" charset="0"/>
                <a:ea typeface="Verdana" panose="020B0604030504040204" pitchFamily="34" charset="0"/>
                <a:cs typeface="Verdana" panose="020B0604030504040204" pitchFamily="34" charset="0"/>
              </a:rPr>
              <a:t> ¿</a:t>
            </a:r>
            <a:r>
              <a:rPr lang="es-MX" b="1" dirty="0" smtClean="0">
                <a:latin typeface="Verdana" pitchFamily="34" charset="0"/>
                <a:ea typeface="Verdana" pitchFamily="34" charset="0"/>
                <a:cs typeface="Verdana" pitchFamily="34" charset="0"/>
              </a:rPr>
              <a:t>En qué situaciones de la vida cotidiana se realiza un torque? </a:t>
            </a:r>
            <a:endParaRPr lang="es-CL" dirty="0"/>
          </a:p>
        </p:txBody>
      </p:sp>
      <p:sp>
        <p:nvSpPr>
          <p:cNvPr id="17" name="16 Rectángulo"/>
          <p:cNvSpPr/>
          <p:nvPr/>
        </p:nvSpPr>
        <p:spPr>
          <a:xfrm>
            <a:off x="1475656" y="3646765"/>
            <a:ext cx="6912768" cy="646331"/>
          </a:xfrm>
          <a:prstGeom prst="rect">
            <a:avLst/>
          </a:prstGeom>
        </p:spPr>
        <p:txBody>
          <a:bodyPr wrap="square">
            <a:spAutoFit/>
          </a:bodyPr>
          <a:lstStyle/>
          <a:p>
            <a:r>
              <a:rPr lang="es-MX" dirty="0" smtClean="0">
                <a:latin typeface="Verdana" pitchFamily="34" charset="0"/>
                <a:ea typeface="Verdana" pitchFamily="34" charset="0"/>
                <a:cs typeface="Verdana" pitchFamily="34" charset="0"/>
              </a:rPr>
              <a:t>En todas aquellas oportunidades en que es necesario aplicar una fuerza para que gire un objeto, por  ejemplo: </a:t>
            </a:r>
            <a:endParaRPr lang="es-CL" dirty="0"/>
          </a:p>
        </p:txBody>
      </p:sp>
    </p:spTree>
    <p:extLst>
      <p:ext uri="{BB962C8B-B14F-4D97-AF65-F5344CB8AC3E}">
        <p14:creationId xmlns:p14="http://schemas.microsoft.com/office/powerpoint/2010/main" val="328991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2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20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childTnLst>
                                </p:cTn>
                              </p:par>
                            </p:childTnLst>
                          </p:cTn>
                        </p:par>
                        <p:par>
                          <p:cTn id="24" fill="hold">
                            <p:stCondLst>
                              <p:cond delay="500"/>
                            </p:stCondLst>
                            <p:childTnLst>
                              <p:par>
                                <p:cTn id="25" presetID="2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052"/>
                                        </p:tgtEl>
                                        <p:attrNameLst>
                                          <p:attrName>style.visibility</p:attrName>
                                        </p:attrNameLst>
                                      </p:cBhvr>
                                      <p:to>
                                        <p:strVal val="visible"/>
                                      </p:to>
                                    </p:set>
                                    <p:animEffect transition="in" filter="fade">
                                      <p:cBhvr>
                                        <p:cTn id="33" dur="2000"/>
                                        <p:tgtEl>
                                          <p:spTgt spid="205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056"/>
                                        </p:tgtEl>
                                        <p:attrNameLst>
                                          <p:attrName>style.visibility</p:attrName>
                                        </p:attrNameLst>
                                      </p:cBhvr>
                                      <p:to>
                                        <p:strVal val="visible"/>
                                      </p:to>
                                    </p:set>
                                    <p:animEffect transition="in" filter="fade">
                                      <p:cBhvr>
                                        <p:cTn id="38" dur="2000"/>
                                        <p:tgtEl>
                                          <p:spTgt spid="205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13 Grupo"/>
          <p:cNvGrpSpPr/>
          <p:nvPr/>
        </p:nvGrpSpPr>
        <p:grpSpPr>
          <a:xfrm>
            <a:off x="971601" y="4437112"/>
            <a:ext cx="3456384" cy="2088232"/>
            <a:chOff x="971600" y="4160113"/>
            <a:chExt cx="3497253" cy="2167251"/>
          </a:xfrm>
        </p:grpSpPr>
        <p:grpSp>
          <p:nvGrpSpPr>
            <p:cNvPr id="2" name="1 Grupo"/>
            <p:cNvGrpSpPr/>
            <p:nvPr/>
          </p:nvGrpSpPr>
          <p:grpSpPr>
            <a:xfrm rot="7453959">
              <a:off x="2415711" y="4274222"/>
              <a:ext cx="2074522" cy="2031762"/>
              <a:chOff x="1628775" y="4672715"/>
              <a:chExt cx="1905000" cy="1945994"/>
            </a:xfrm>
          </p:grpSpPr>
          <p:pic>
            <p:nvPicPr>
              <p:cNvPr id="9" name="8 Imagen" descr="Tijeras de poda a dos manos Altuna."/>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28775" y="5085184"/>
                <a:ext cx="1905000" cy="1533525"/>
              </a:xfrm>
              <a:prstGeom prst="flowChartAlternateProcess">
                <a:avLst/>
              </a:prstGeom>
              <a:noFill/>
              <a:ln>
                <a:noFill/>
              </a:ln>
            </p:spPr>
          </p:pic>
          <p:pic>
            <p:nvPicPr>
              <p:cNvPr id="12" name="11 Imagen" descr="Tijeras Altuna para podar a una mano."/>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4124754">
                <a:off x="2588605" y="4884170"/>
                <a:ext cx="1082675" cy="659765"/>
              </a:xfrm>
              <a:prstGeom prst="ellipse">
                <a:avLst/>
              </a:prstGeom>
              <a:noFill/>
              <a:ln>
                <a:noFill/>
              </a:ln>
            </p:spPr>
          </p:pic>
        </p:grpSp>
        <p:cxnSp>
          <p:nvCxnSpPr>
            <p:cNvPr id="7" name="6 Conector recto de flecha"/>
            <p:cNvCxnSpPr/>
            <p:nvPr/>
          </p:nvCxnSpPr>
          <p:spPr>
            <a:xfrm>
              <a:off x="3489457" y="4399958"/>
              <a:ext cx="620029" cy="470473"/>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3" name="12 CuadroTexto"/>
            <p:cNvSpPr txBox="1"/>
            <p:nvPr/>
          </p:nvSpPr>
          <p:spPr>
            <a:xfrm>
              <a:off x="1835696" y="4160113"/>
              <a:ext cx="2592288" cy="276999"/>
            </a:xfrm>
            <a:prstGeom prst="rect">
              <a:avLst/>
            </a:prstGeom>
            <a:noFill/>
          </p:spPr>
          <p:txBody>
            <a:bodyPr wrap="square" rtlCol="0">
              <a:spAutoFit/>
            </a:bodyPr>
            <a:lstStyle/>
            <a:p>
              <a:r>
                <a:rPr lang="es-MX" sz="1200" dirty="0">
                  <a:latin typeface="Verdana" pitchFamily="34" charset="0"/>
                  <a:ea typeface="Verdana" pitchFamily="34" charset="0"/>
                  <a:cs typeface="Verdana" pitchFamily="34" charset="0"/>
                </a:rPr>
                <a:t>Aquí se debe realizar el torque</a:t>
              </a:r>
              <a:endParaRPr lang="es-CL" sz="1200" dirty="0"/>
            </a:p>
          </p:txBody>
        </p:sp>
        <p:cxnSp>
          <p:nvCxnSpPr>
            <p:cNvPr id="18" name="17 Conector recto de flecha"/>
            <p:cNvCxnSpPr/>
            <p:nvPr/>
          </p:nvCxnSpPr>
          <p:spPr>
            <a:xfrm>
              <a:off x="2137350" y="4757975"/>
              <a:ext cx="466199" cy="347912"/>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9" name="18 CuadroTexto"/>
            <p:cNvSpPr txBox="1"/>
            <p:nvPr/>
          </p:nvSpPr>
          <p:spPr>
            <a:xfrm>
              <a:off x="971600" y="4430424"/>
              <a:ext cx="2592288" cy="276999"/>
            </a:xfrm>
            <a:prstGeom prst="rect">
              <a:avLst/>
            </a:prstGeom>
            <a:noFill/>
          </p:spPr>
          <p:txBody>
            <a:bodyPr wrap="square" rtlCol="0">
              <a:spAutoFit/>
            </a:bodyPr>
            <a:lstStyle/>
            <a:p>
              <a:r>
                <a:rPr lang="es-MX" sz="1200" dirty="0">
                  <a:latin typeface="Verdana" pitchFamily="34" charset="0"/>
                  <a:ea typeface="Verdana" pitchFamily="34" charset="0"/>
                  <a:cs typeface="Verdana" pitchFamily="34" charset="0"/>
                </a:rPr>
                <a:t>Aquí se </a:t>
              </a:r>
              <a:r>
                <a:rPr lang="es-MX" sz="1200" dirty="0" smtClean="0">
                  <a:latin typeface="Verdana" pitchFamily="34" charset="0"/>
                  <a:ea typeface="Verdana" pitchFamily="34" charset="0"/>
                  <a:cs typeface="Verdana" pitchFamily="34" charset="0"/>
                </a:rPr>
                <a:t>aplica la fuerza</a:t>
              </a:r>
              <a:endParaRPr lang="es-CL" sz="1200" dirty="0"/>
            </a:p>
          </p:txBody>
        </p:sp>
      </p:grpSp>
      <p:sp>
        <p:nvSpPr>
          <p:cNvPr id="10242" name="3 Título"/>
          <p:cNvSpPr>
            <a:spLocks noGrp="1"/>
          </p:cNvSpPr>
          <p:nvPr>
            <p:ph type="title"/>
          </p:nvPr>
        </p:nvSpPr>
        <p:spPr>
          <a:xfrm>
            <a:off x="1115616" y="1556793"/>
            <a:ext cx="7704855" cy="1584175"/>
          </a:xfrm>
        </p:spPr>
        <p:txBody>
          <a:bodyPr/>
          <a:lstStyle/>
          <a:p>
            <a:pPr algn="l" eaLnBrk="1" hangingPunct="1"/>
            <a:r>
              <a:rPr lang="es-MX" sz="1800" dirty="0" smtClean="0">
                <a:latin typeface="Verdana" pitchFamily="34" charset="0"/>
                <a:ea typeface="Verdana" pitchFamily="34" charset="0"/>
                <a:cs typeface="Verdana" pitchFamily="34" charset="0"/>
              </a:rPr>
              <a:t>   </a:t>
            </a:r>
            <a:br>
              <a:rPr lang="es-MX" sz="1800" dirty="0" smtClean="0">
                <a:latin typeface="Verdana" pitchFamily="34" charset="0"/>
                <a:ea typeface="Verdana" pitchFamily="34" charset="0"/>
                <a:cs typeface="Verdana" pitchFamily="34" charset="0"/>
              </a:rPr>
            </a:br>
            <a:r>
              <a:rPr lang="es-MX" sz="1800" dirty="0">
                <a:latin typeface="Verdana" pitchFamily="34" charset="0"/>
                <a:ea typeface="Verdana" pitchFamily="34" charset="0"/>
                <a:cs typeface="Verdana" pitchFamily="34" charset="0"/>
              </a:rPr>
              <a:t/>
            </a:r>
            <a:br>
              <a:rPr lang="es-MX" sz="1800" dirty="0">
                <a:latin typeface="Verdana" pitchFamily="34" charset="0"/>
                <a:ea typeface="Verdana" pitchFamily="34" charset="0"/>
                <a:cs typeface="Verdana" pitchFamily="34" charset="0"/>
              </a:rPr>
            </a:br>
            <a:r>
              <a:rPr lang="es-MX" sz="1800" dirty="0" smtClean="0">
                <a:latin typeface="Verdana" pitchFamily="34" charset="0"/>
                <a:ea typeface="Verdana" pitchFamily="34" charset="0"/>
                <a:cs typeface="Verdana" pitchFamily="34" charset="0"/>
              </a:rPr>
              <a:t/>
            </a:r>
            <a:br>
              <a:rPr lang="es-MX" sz="1800" dirty="0" smtClean="0">
                <a:latin typeface="Verdana" pitchFamily="34" charset="0"/>
                <a:ea typeface="Verdana" pitchFamily="34" charset="0"/>
                <a:cs typeface="Verdana" pitchFamily="34" charset="0"/>
              </a:rPr>
            </a:br>
            <a:r>
              <a:rPr lang="es-MX" sz="1800" b="1" dirty="0" smtClean="0">
                <a:latin typeface="Verdana" pitchFamily="34" charset="0"/>
                <a:ea typeface="Verdana" pitchFamily="34" charset="0"/>
                <a:cs typeface="Verdana" pitchFamily="34" charset="0"/>
              </a:rPr>
              <a:t>Para cortar una rama se dispone de dos tijeras que  sólo se diferencian en la longitud de sus mangos.  ¿Cuál de ellas permite realizar menor fuerza para cortar la rama? </a:t>
            </a:r>
            <a:r>
              <a:rPr lang="es-MX" sz="1800" b="1" dirty="0" smtClean="0">
                <a:latin typeface="Verdana" pitchFamily="34" charset="0"/>
                <a:ea typeface="Verdana" pitchFamily="34" charset="0"/>
                <a:cs typeface="Verdana" pitchFamily="34" charset="0"/>
              </a:rPr>
              <a:t>¿Por </a:t>
            </a:r>
            <a:r>
              <a:rPr lang="es-MX" sz="1800" b="1" dirty="0" smtClean="0">
                <a:latin typeface="Verdana" pitchFamily="34" charset="0"/>
                <a:ea typeface="Verdana" pitchFamily="34" charset="0"/>
                <a:cs typeface="Verdana" pitchFamily="34" charset="0"/>
              </a:rPr>
              <a:t>qué?</a:t>
            </a:r>
            <a:br>
              <a:rPr lang="es-MX" sz="1800" b="1" dirty="0" smtClean="0">
                <a:latin typeface="Verdana" pitchFamily="34" charset="0"/>
                <a:ea typeface="Verdana" pitchFamily="34" charset="0"/>
                <a:cs typeface="Verdana" pitchFamily="34" charset="0"/>
              </a:rPr>
            </a:br>
            <a:r>
              <a:rPr lang="es-MX" sz="1800" b="1" dirty="0" smtClean="0">
                <a:latin typeface="Verdana" pitchFamily="34" charset="0"/>
                <a:ea typeface="Verdana" pitchFamily="34" charset="0"/>
                <a:cs typeface="Verdana" pitchFamily="34" charset="0"/>
              </a:rPr>
              <a:t/>
            </a:r>
            <a:br>
              <a:rPr lang="es-MX" sz="1800" b="1" dirty="0" smtClean="0">
                <a:latin typeface="Verdana" pitchFamily="34" charset="0"/>
                <a:ea typeface="Verdana" pitchFamily="34" charset="0"/>
                <a:cs typeface="Verdana" pitchFamily="34" charset="0"/>
              </a:rPr>
            </a:br>
            <a:r>
              <a:rPr lang="es-MX" sz="1800" dirty="0" smtClean="0">
                <a:latin typeface="Verdana" pitchFamily="34" charset="0"/>
                <a:ea typeface="Verdana" pitchFamily="34" charset="0"/>
                <a:cs typeface="Verdana" pitchFamily="34" charset="0"/>
              </a:rPr>
              <a:t/>
            </a:r>
            <a:br>
              <a:rPr lang="es-MX" sz="1800" dirty="0" smtClean="0">
                <a:latin typeface="Verdana" pitchFamily="34" charset="0"/>
                <a:ea typeface="Verdana" pitchFamily="34" charset="0"/>
                <a:cs typeface="Verdana" pitchFamily="34" charset="0"/>
              </a:rPr>
            </a:br>
            <a:endParaRPr lang="es-CL" sz="1400" dirty="0" smtClean="0">
              <a:latin typeface="Verdana" pitchFamily="34" charset="0"/>
              <a:ea typeface="Verdana" pitchFamily="34" charset="0"/>
              <a:cs typeface="Verdana" pitchFamily="34" charset="0"/>
            </a:endParaRPr>
          </a:p>
        </p:txBody>
      </p:sp>
      <p:sp>
        <p:nvSpPr>
          <p:cNvPr id="3" name="2 Marcador de número de diapositiva"/>
          <p:cNvSpPr>
            <a:spLocks noGrp="1"/>
          </p:cNvSpPr>
          <p:nvPr>
            <p:ph type="sldNum" sz="quarter" idx="12"/>
          </p:nvPr>
        </p:nvSpPr>
        <p:spPr/>
        <p:txBody>
          <a:bodyPr/>
          <a:lstStyle/>
          <a:p>
            <a:pPr>
              <a:defRPr/>
            </a:pPr>
            <a:fld id="{794F0735-E2AD-4B97-93AB-E0A6E6CC9D8E}" type="slidenum">
              <a:rPr lang="es-CL"/>
              <a:pPr>
                <a:defRPr/>
              </a:pPr>
              <a:t>7</a:t>
            </a:fld>
            <a:endParaRPr lang="es-CL"/>
          </a:p>
        </p:txBody>
      </p:sp>
      <p:sp>
        <p:nvSpPr>
          <p:cNvPr id="11" name="1 Elipse"/>
          <p:cNvSpPr>
            <a:spLocks noChangeArrowheads="1"/>
          </p:cNvSpPr>
          <p:nvPr/>
        </p:nvSpPr>
        <p:spPr bwMode="auto">
          <a:xfrm>
            <a:off x="7812360" y="260648"/>
            <a:ext cx="684212" cy="719137"/>
          </a:xfrm>
          <a:prstGeom prst="ellipse">
            <a:avLst/>
          </a:prstGeom>
          <a:solidFill>
            <a:srgbClr val="E36C0A"/>
          </a:solidFill>
          <a:ln w="76200">
            <a:solidFill>
              <a:srgbClr val="974706"/>
            </a:solidFill>
            <a:round/>
            <a:headEnd/>
            <a:tailEnd/>
          </a:ln>
        </p:spPr>
        <p:txBody>
          <a:bodyPr anchor="ctr"/>
          <a:lstStyle>
            <a:defPPr>
              <a:defRPr lang="es-C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1" hangingPunct="1">
              <a:spcAft>
                <a:spcPts val="1000"/>
              </a:spcAft>
            </a:pPr>
            <a:r>
              <a:rPr lang="es-CL" altLang="es-CL" sz="2900" dirty="0">
                <a:solidFill>
                  <a:srgbClr val="FFFFFF"/>
                </a:solidFill>
                <a:latin typeface="Calibri" pitchFamily="34" charset="0"/>
              </a:rPr>
              <a:t>?</a:t>
            </a:r>
            <a:endParaRPr lang="es-CL" altLang="es-CL" dirty="0"/>
          </a:p>
        </p:txBody>
      </p:sp>
      <p:pic>
        <p:nvPicPr>
          <p:cNvPr id="8" name="Picture 2" descr="C:\Users\M.Teresa\Dropbox\2014 Adotec\6.Apoyo a la Enseñanza\Metrología\Materiales en proceso\Guía de torque en proceso\tijera larga.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l="36388" t="23628" r="14350" b="21175"/>
          <a:stretch/>
        </p:blipFill>
        <p:spPr bwMode="auto">
          <a:xfrm>
            <a:off x="5508104" y="4365104"/>
            <a:ext cx="2524833" cy="2121815"/>
          </a:xfrm>
          <a:prstGeom prst="rect">
            <a:avLst/>
          </a:prstGeom>
          <a:noFill/>
          <a:extLst>
            <a:ext uri="{909E8E84-426E-40DD-AFC4-6F175D3DCCD1}">
              <a14:hiddenFill xmlns:a14="http://schemas.microsoft.com/office/drawing/2010/main">
                <a:solidFill>
                  <a:srgbClr val="FFFFFF"/>
                </a:solidFill>
              </a14:hiddenFill>
            </a:ext>
          </a:extLst>
        </p:spPr>
      </p:pic>
      <p:sp>
        <p:nvSpPr>
          <p:cNvPr id="16" name="AutoShape 1" descr="x"/>
          <p:cNvSpPr>
            <a:spLocks noChangeAspect="1" noChangeArrowheads="1"/>
          </p:cNvSpPr>
          <p:nvPr/>
        </p:nvSpPr>
        <p:spPr bwMode="auto">
          <a:xfrm>
            <a:off x="0" y="0"/>
            <a:ext cx="2581275" cy="2838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17" name="3 Título"/>
          <p:cNvSpPr txBox="1">
            <a:spLocks/>
          </p:cNvSpPr>
          <p:nvPr/>
        </p:nvSpPr>
        <p:spPr bwMode="auto">
          <a:xfrm>
            <a:off x="1060624" y="2852936"/>
            <a:ext cx="7435948" cy="1595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lnSpc>
                <a:spcPct val="150000"/>
              </a:lnSpc>
            </a:pPr>
            <a:r>
              <a:rPr lang="es-MX" sz="1600" dirty="0" smtClean="0">
                <a:latin typeface="Verdana" pitchFamily="34" charset="0"/>
                <a:ea typeface="Verdana" pitchFamily="34" charset="0"/>
                <a:cs typeface="Verdana" pitchFamily="34" charset="0"/>
              </a:rPr>
              <a:t>La experiencia nos dice que la tijera que tiene los mangos más largos nos permite realizar menor fuerza porque la distancia entre el punto en que se realiza el giro o torque  y el punto en que se aplica la fuerza es mayor. </a:t>
            </a:r>
            <a:endParaRPr lang="es-CL" sz="1600" dirty="0" smtClean="0">
              <a:latin typeface="Verdana" pitchFamily="34" charset="0"/>
              <a:ea typeface="Verdana" pitchFamily="34" charset="0"/>
              <a:cs typeface="Verdana" pitchFamily="34" charset="0"/>
            </a:endParaRPr>
          </a:p>
        </p:txBody>
      </p:sp>
      <p:sp>
        <p:nvSpPr>
          <p:cNvPr id="20" name="19 CuadroTexto"/>
          <p:cNvSpPr txBox="1"/>
          <p:nvPr/>
        </p:nvSpPr>
        <p:spPr>
          <a:xfrm>
            <a:off x="1115616" y="1419225"/>
            <a:ext cx="3528392" cy="369332"/>
          </a:xfrm>
          <a:prstGeom prst="rect">
            <a:avLst/>
          </a:prstGeom>
          <a:noFill/>
        </p:spPr>
        <p:txBody>
          <a:bodyPr wrap="square" rtlCol="0">
            <a:spAutoFit/>
          </a:bodyPr>
          <a:lstStyle/>
          <a:p>
            <a:r>
              <a:rPr lang="es-MX" b="1" dirty="0">
                <a:latin typeface="Verdana" pitchFamily="34" charset="0"/>
                <a:ea typeface="Verdana" pitchFamily="34" charset="0"/>
                <a:cs typeface="Verdana" pitchFamily="34" charset="0"/>
              </a:rPr>
              <a:t>Torque – </a:t>
            </a:r>
            <a:r>
              <a:rPr lang="es-MX" b="1" dirty="0" smtClean="0">
                <a:latin typeface="Verdana" pitchFamily="34" charset="0"/>
                <a:ea typeface="Verdana" pitchFamily="34" charset="0"/>
                <a:cs typeface="Verdana" pitchFamily="34" charset="0"/>
              </a:rPr>
              <a:t>Introducción.</a:t>
            </a:r>
            <a:endParaRPr lang="es-CL" b="1" dirty="0"/>
          </a:p>
        </p:txBody>
      </p:sp>
    </p:spTree>
    <p:extLst>
      <p:ext uri="{BB962C8B-B14F-4D97-AF65-F5344CB8AC3E}">
        <p14:creationId xmlns:p14="http://schemas.microsoft.com/office/powerpoint/2010/main" val="3092570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899592" y="1818690"/>
            <a:ext cx="7992888" cy="1519903"/>
          </a:xfrm>
          <a:prstGeom prst="rect">
            <a:avLst/>
          </a:prstGeom>
          <a:noFill/>
        </p:spPr>
        <p:txBody>
          <a:bodyPr wrap="square">
            <a:spAutoFit/>
          </a:bodyPr>
          <a:lstStyle/>
          <a:p>
            <a:pPr fontAlgn="auto">
              <a:lnSpc>
                <a:spcPct val="150000"/>
              </a:lnSpc>
              <a:spcBef>
                <a:spcPts val="0"/>
              </a:spcBef>
              <a:spcAft>
                <a:spcPts val="0"/>
              </a:spcAft>
              <a:defRPr/>
            </a:pPr>
            <a:r>
              <a:rPr lang="es-ES" sz="1600" dirty="0" smtClean="0">
                <a:latin typeface="Verdana" pitchFamily="34" charset="0"/>
                <a:ea typeface="Verdana" pitchFamily="34" charset="0"/>
                <a:cs typeface="Verdana" pitchFamily="34" charset="0"/>
              </a:rPr>
              <a:t>Una aplicación de torque en mecánica es en el </a:t>
            </a:r>
            <a:r>
              <a:rPr lang="es-ES" sz="1600" b="1" dirty="0" smtClean="0">
                <a:latin typeface="Verdana" pitchFamily="34" charset="0"/>
                <a:ea typeface="Verdana" pitchFamily="34" charset="0"/>
                <a:cs typeface="Verdana" pitchFamily="34" charset="0"/>
              </a:rPr>
              <a:t>apriete de pernos</a:t>
            </a:r>
            <a:r>
              <a:rPr lang="es-ES" sz="1600" dirty="0" smtClean="0">
                <a:latin typeface="Verdana" pitchFamily="34" charset="0"/>
                <a:ea typeface="Verdana" pitchFamily="34" charset="0"/>
                <a:cs typeface="Verdana" pitchFamily="34" charset="0"/>
              </a:rPr>
              <a:t>. </a:t>
            </a:r>
            <a:r>
              <a:rPr lang="es-CL" sz="1600" dirty="0" smtClean="0">
                <a:latin typeface="Verdana" panose="020B0604030504040204" pitchFamily="34" charset="0"/>
                <a:ea typeface="Verdana" panose="020B0604030504040204" pitchFamily="34" charset="0"/>
                <a:cs typeface="Verdana" panose="020B0604030504040204" pitchFamily="34" charset="0"/>
              </a:rPr>
              <a:t>Para apretar un perno o tuerca, éste debe girar y para esto debe recibir un torque, en ese torque intervienen tanto </a:t>
            </a:r>
            <a:r>
              <a:rPr lang="es-CL" sz="1600" dirty="0">
                <a:latin typeface="Verdana" panose="020B0604030504040204" pitchFamily="34" charset="0"/>
                <a:ea typeface="Verdana" panose="020B0604030504040204" pitchFamily="34" charset="0"/>
                <a:cs typeface="Verdana" panose="020B0604030504040204" pitchFamily="34" charset="0"/>
              </a:rPr>
              <a:t>la intensidad de la fuerza como </a:t>
            </a:r>
            <a:r>
              <a:rPr lang="es-CL" sz="1600" dirty="0" smtClean="0">
                <a:latin typeface="Verdana" panose="020B0604030504040204" pitchFamily="34" charset="0"/>
                <a:ea typeface="Verdana" panose="020B0604030504040204" pitchFamily="34" charset="0"/>
                <a:cs typeface="Verdana" panose="020B0604030504040204" pitchFamily="34" charset="0"/>
              </a:rPr>
              <a:t>la </a:t>
            </a:r>
            <a:r>
              <a:rPr lang="es-CL" sz="1600" dirty="0">
                <a:latin typeface="Verdana" panose="020B0604030504040204" pitchFamily="34" charset="0"/>
                <a:ea typeface="Verdana" panose="020B0604030504040204" pitchFamily="34" charset="0"/>
                <a:cs typeface="Verdana" panose="020B0604030504040204" pitchFamily="34" charset="0"/>
              </a:rPr>
              <a:t>distancia </a:t>
            </a:r>
            <a:r>
              <a:rPr lang="es-CL" sz="1600" dirty="0" smtClean="0">
                <a:latin typeface="Verdana" panose="020B0604030504040204" pitchFamily="34" charset="0"/>
                <a:ea typeface="Verdana" panose="020B0604030504040204" pitchFamily="34" charset="0"/>
                <a:cs typeface="Verdana" panose="020B0604030504040204" pitchFamily="34" charset="0"/>
              </a:rPr>
              <a:t>desde la cuál se aplica respecto al centro del perno.</a:t>
            </a:r>
            <a:r>
              <a:rPr lang="es-ES" sz="1600" b="1" dirty="0" smtClean="0">
                <a:latin typeface="Verdana" pitchFamily="34" charset="0"/>
                <a:ea typeface="Verdana" pitchFamily="34" charset="0"/>
                <a:cs typeface="Verdana" pitchFamily="34" charset="0"/>
              </a:rPr>
              <a:t> </a:t>
            </a:r>
            <a:endParaRPr lang="es-ES" sz="1600" b="1" dirty="0">
              <a:latin typeface="Verdana" pitchFamily="34" charset="0"/>
              <a:ea typeface="Verdana" pitchFamily="34" charset="0"/>
              <a:cs typeface="Verdana" pitchFamily="34" charset="0"/>
            </a:endParaRPr>
          </a:p>
        </p:txBody>
      </p:sp>
      <p:sp>
        <p:nvSpPr>
          <p:cNvPr id="7" name="6 Marcador de número de diapositiva"/>
          <p:cNvSpPr>
            <a:spLocks noGrp="1"/>
          </p:cNvSpPr>
          <p:nvPr>
            <p:ph type="sldNum" sz="quarter" idx="12"/>
          </p:nvPr>
        </p:nvSpPr>
        <p:spPr/>
        <p:txBody>
          <a:bodyPr/>
          <a:lstStyle/>
          <a:p>
            <a:pPr>
              <a:defRPr/>
            </a:pPr>
            <a:fld id="{E4777946-190F-4AAA-AFBA-8EEBCA772354}" type="slidenum">
              <a:rPr lang="es-CL" smtClean="0"/>
              <a:pPr>
                <a:defRPr/>
              </a:pPr>
              <a:t>8</a:t>
            </a:fld>
            <a:endParaRPr lang="es-CL"/>
          </a:p>
        </p:txBody>
      </p:sp>
      <p:pic>
        <p:nvPicPr>
          <p:cNvPr id="11" name="Picture 2" descr="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3802" y="3645024"/>
            <a:ext cx="2876550" cy="1438275"/>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0"/>
          <p:cNvGrpSpPr>
            <a:grpSpLocks/>
          </p:cNvGrpSpPr>
          <p:nvPr/>
        </p:nvGrpSpPr>
        <p:grpSpPr bwMode="auto">
          <a:xfrm rot="13454270">
            <a:off x="1313809" y="4356964"/>
            <a:ext cx="258353" cy="980740"/>
            <a:chOff x="3787" y="1432"/>
            <a:chExt cx="295" cy="989"/>
          </a:xfrm>
        </p:grpSpPr>
        <p:pic>
          <p:nvPicPr>
            <p:cNvPr id="14" name="Picture 8" descr="Nut"/>
            <p:cNvPicPr>
              <a:picLocks noChangeAspect="1" noChangeArrowheads="1"/>
            </p:cNvPicPr>
            <p:nvPr/>
          </p:nvPicPr>
          <p:blipFill>
            <a:blip r:embed="rId3" cstate="print">
              <a:biLevel thresh="75000"/>
              <a:extLst>
                <a:ext uri="{BEBA8EAE-BF5A-486C-A8C5-ECC9F3942E4B}">
                  <a14:imgProps xmlns:a14="http://schemas.microsoft.com/office/drawing/2010/main">
                    <a14:imgLayer r:embed="rId4">
                      <a14:imgEffect>
                        <a14:saturation sat="103000"/>
                      </a14:imgEffect>
                    </a14:imgLayer>
                  </a14:imgProps>
                </a:ext>
              </a:extLst>
            </a:blip>
            <a:srcRect/>
            <a:stretch>
              <a:fillRect/>
            </a:stretch>
          </p:blipFill>
          <p:spPr bwMode="auto">
            <a:xfrm rot="1684573">
              <a:off x="3787" y="2218"/>
              <a:ext cx="228" cy="203"/>
            </a:xfrm>
            <a:prstGeom prst="rect">
              <a:avLst/>
            </a:prstGeom>
            <a:noFill/>
            <a:ln w="9525">
              <a:noFill/>
              <a:miter lim="800000"/>
              <a:headEnd/>
              <a:tailEnd/>
            </a:ln>
          </p:spPr>
        </p:pic>
        <p:sp>
          <p:nvSpPr>
            <p:cNvPr id="15" name="Oval 9" descr="Dark downward diagonal"/>
            <p:cNvSpPr>
              <a:spLocks noChangeArrowheads="1"/>
            </p:cNvSpPr>
            <p:nvPr/>
          </p:nvSpPr>
          <p:spPr bwMode="auto">
            <a:xfrm rot="485744">
              <a:off x="3972" y="1432"/>
              <a:ext cx="110" cy="101"/>
            </a:xfrm>
            <a:prstGeom prst="ellipse">
              <a:avLst/>
            </a:prstGeom>
            <a:pattFill prst="dkDnDiag">
              <a:fgClr>
                <a:srgbClr val="66FF33"/>
              </a:fgClr>
              <a:bgClr>
                <a:schemeClr val="accent1"/>
              </a:bgClr>
            </a:pattFill>
            <a:ln w="9525">
              <a:solidFill>
                <a:srgbClr val="B2B2B2"/>
              </a:solidFill>
              <a:round/>
              <a:headEnd/>
              <a:tailEnd/>
            </a:ln>
          </p:spPr>
          <p:txBody>
            <a:bodyPr anchor="ctr">
              <a:spAutoFit/>
            </a:bodyPr>
            <a:lstStyle/>
            <a:p>
              <a:endParaRPr lang="es-ES">
                <a:latin typeface="Calibri" pitchFamily="34" charset="0"/>
              </a:endParaRPr>
            </a:p>
          </p:txBody>
        </p:sp>
      </p:grpSp>
      <p:sp>
        <p:nvSpPr>
          <p:cNvPr id="16" name="15 CuadroTexto"/>
          <p:cNvSpPr txBox="1"/>
          <p:nvPr/>
        </p:nvSpPr>
        <p:spPr>
          <a:xfrm>
            <a:off x="1051992" y="5419090"/>
            <a:ext cx="7992888" cy="867289"/>
          </a:xfrm>
          <a:prstGeom prst="rect">
            <a:avLst/>
          </a:prstGeom>
          <a:noFill/>
        </p:spPr>
        <p:txBody>
          <a:bodyPr wrap="square">
            <a:spAutoFit/>
          </a:bodyPr>
          <a:lstStyle/>
          <a:p>
            <a:pPr fontAlgn="auto">
              <a:lnSpc>
                <a:spcPct val="150000"/>
              </a:lnSpc>
              <a:spcBef>
                <a:spcPts val="0"/>
              </a:spcBef>
              <a:spcAft>
                <a:spcPts val="0"/>
              </a:spcAft>
              <a:defRPr/>
            </a:pPr>
            <a:r>
              <a:rPr lang="es-ES" dirty="0" smtClean="0">
                <a:latin typeface="Verdana" pitchFamily="34" charset="0"/>
                <a:ea typeface="Verdana" pitchFamily="34" charset="0"/>
                <a:cs typeface="Verdana" pitchFamily="34" charset="0"/>
              </a:rPr>
              <a:t>Para lograr un mismo torque, a mayor distancia de aplicación de la fuerza, se requiere aplicar menor fuerza. </a:t>
            </a:r>
            <a:r>
              <a:rPr lang="es-ES" b="1" dirty="0" smtClean="0">
                <a:latin typeface="Verdana" pitchFamily="34" charset="0"/>
                <a:ea typeface="Verdana" pitchFamily="34" charset="0"/>
                <a:cs typeface="Verdana" pitchFamily="34" charset="0"/>
              </a:rPr>
              <a:t> </a:t>
            </a:r>
            <a:endParaRPr lang="es-ES" b="1" dirty="0">
              <a:latin typeface="Verdana" pitchFamily="34" charset="0"/>
              <a:ea typeface="Verdana" pitchFamily="34" charset="0"/>
              <a:cs typeface="Verdana" pitchFamily="34" charset="0"/>
            </a:endParaRPr>
          </a:p>
        </p:txBody>
      </p:sp>
      <p:sp>
        <p:nvSpPr>
          <p:cNvPr id="17" name="16 CuadroTexto"/>
          <p:cNvSpPr txBox="1"/>
          <p:nvPr/>
        </p:nvSpPr>
        <p:spPr>
          <a:xfrm>
            <a:off x="1115616" y="1419225"/>
            <a:ext cx="4536504" cy="369332"/>
          </a:xfrm>
          <a:prstGeom prst="rect">
            <a:avLst/>
          </a:prstGeom>
          <a:noFill/>
        </p:spPr>
        <p:txBody>
          <a:bodyPr wrap="square" rtlCol="0">
            <a:spAutoFit/>
          </a:bodyPr>
          <a:lstStyle/>
          <a:p>
            <a:r>
              <a:rPr lang="es-MX" b="1" dirty="0">
                <a:latin typeface="Verdana" pitchFamily="34" charset="0"/>
                <a:ea typeface="Verdana" pitchFamily="34" charset="0"/>
                <a:cs typeface="Verdana" pitchFamily="34" charset="0"/>
              </a:rPr>
              <a:t>Torque – </a:t>
            </a:r>
            <a:r>
              <a:rPr lang="es-MX" b="1" dirty="0" smtClean="0">
                <a:latin typeface="Verdana" pitchFamily="34" charset="0"/>
                <a:ea typeface="Verdana" pitchFamily="34" charset="0"/>
                <a:cs typeface="Verdana" pitchFamily="34" charset="0"/>
              </a:rPr>
              <a:t>Introducción.</a:t>
            </a:r>
            <a:endParaRPr lang="es-CL" b="1" dirty="0"/>
          </a:p>
        </p:txBody>
      </p:sp>
      <p:pic>
        <p:nvPicPr>
          <p:cNvPr id="18" name="Picture 7" descr="hand holding a wrench"/>
          <p:cNvPicPr>
            <a:picLocks noChangeAspect="1" noChangeArrowheads="1"/>
          </p:cNvPicPr>
          <p:nvPr/>
        </p:nvPicPr>
        <p:blipFill>
          <a:blip r:embed="rId5" cstate="print"/>
          <a:srcRect/>
          <a:stretch>
            <a:fillRect/>
          </a:stretch>
        </p:blipFill>
        <p:spPr bwMode="auto">
          <a:xfrm rot="13454270">
            <a:off x="1929959" y="3668172"/>
            <a:ext cx="1261112" cy="1618370"/>
          </a:xfrm>
          <a:prstGeom prst="rect">
            <a:avLst/>
          </a:prstGeom>
          <a:noFill/>
          <a:ln w="9525">
            <a:noFill/>
            <a:miter lim="800000"/>
            <a:headEnd/>
            <a:tailEnd/>
          </a:ln>
        </p:spPr>
      </p:pic>
    </p:spTree>
    <p:extLst>
      <p:ext uri="{BB962C8B-B14F-4D97-AF65-F5344CB8AC3E}">
        <p14:creationId xmlns:p14="http://schemas.microsoft.com/office/powerpoint/2010/main" val="759224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w="9525">
            <a:noFill/>
            <a:miter lim="800000"/>
            <a:headEnd/>
            <a:tailEnd/>
          </a:ln>
        </p:spPr>
        <p:txBody>
          <a:bodyPr/>
          <a:lstStyle/>
          <a:p>
            <a:endParaRPr lang="es-ES" altLang="es-CL">
              <a:latin typeface="Calibri" pitchFamily="34" charset="0"/>
            </a:endParaRPr>
          </a:p>
        </p:txBody>
      </p:sp>
      <p:sp>
        <p:nvSpPr>
          <p:cNvPr id="12291"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w="9525">
            <a:noFill/>
            <a:miter lim="800000"/>
            <a:headEnd/>
            <a:tailEnd/>
          </a:ln>
        </p:spPr>
        <p:txBody>
          <a:bodyPr/>
          <a:lstStyle/>
          <a:p>
            <a:endParaRPr lang="es-ES" altLang="es-CL">
              <a:latin typeface="Calibri" pitchFamily="34" charset="0"/>
            </a:endParaRPr>
          </a:p>
        </p:txBody>
      </p:sp>
      <p:sp>
        <p:nvSpPr>
          <p:cNvPr id="15" name="14 CuadroTexto"/>
          <p:cNvSpPr txBox="1"/>
          <p:nvPr/>
        </p:nvSpPr>
        <p:spPr>
          <a:xfrm>
            <a:off x="1187450" y="1916113"/>
            <a:ext cx="7385050" cy="584200"/>
          </a:xfrm>
          <a:prstGeom prst="rect">
            <a:avLst/>
          </a:prstGeom>
          <a:noFill/>
        </p:spPr>
        <p:txBody>
          <a:bodyPr>
            <a:spAutoFit/>
          </a:bodyPr>
          <a:lstStyle/>
          <a:p>
            <a:pPr fontAlgn="auto">
              <a:spcBef>
                <a:spcPts val="0"/>
              </a:spcBef>
              <a:spcAft>
                <a:spcPts val="0"/>
              </a:spcAft>
              <a:defRPr/>
            </a:pPr>
            <a:endParaRPr lang="es-ES" sz="1600" b="1" dirty="0">
              <a:solidFill>
                <a:schemeClr val="tx1">
                  <a:lumMod val="75000"/>
                  <a:lumOff val="25000"/>
                </a:schemeClr>
              </a:solidFill>
              <a:latin typeface="Verdana" pitchFamily="34" charset="0"/>
              <a:ea typeface="Verdana" pitchFamily="34" charset="0"/>
              <a:cs typeface="Verdana" pitchFamily="34" charset="0"/>
            </a:endParaRPr>
          </a:p>
          <a:p>
            <a:pPr fontAlgn="auto">
              <a:spcBef>
                <a:spcPts val="0"/>
              </a:spcBef>
              <a:spcAft>
                <a:spcPts val="0"/>
              </a:spcAft>
              <a:defRPr/>
            </a:pPr>
            <a:endParaRPr lang="es-ES" sz="1600" b="1" dirty="0">
              <a:solidFill>
                <a:schemeClr val="tx1">
                  <a:lumMod val="65000"/>
                  <a:lumOff val="35000"/>
                </a:schemeClr>
              </a:solidFill>
              <a:latin typeface="Verdana" pitchFamily="34" charset="0"/>
              <a:ea typeface="Verdana" pitchFamily="34" charset="0"/>
              <a:cs typeface="Verdana" pitchFamily="34" charset="0"/>
            </a:endParaRPr>
          </a:p>
        </p:txBody>
      </p:sp>
      <p:sp>
        <p:nvSpPr>
          <p:cNvPr id="14" name="13 Marcador de número de diapositiva"/>
          <p:cNvSpPr>
            <a:spLocks noGrp="1"/>
          </p:cNvSpPr>
          <p:nvPr>
            <p:ph type="sldNum" sz="quarter" idx="12"/>
          </p:nvPr>
        </p:nvSpPr>
        <p:spPr/>
        <p:txBody>
          <a:bodyPr/>
          <a:lstStyle/>
          <a:p>
            <a:pPr>
              <a:defRPr/>
            </a:pPr>
            <a:fld id="{4371C0DA-5339-49E6-A529-DEF88ECA215F}" type="slidenum">
              <a:rPr lang="es-CL"/>
              <a:pPr>
                <a:defRPr/>
              </a:pPr>
              <a:t>9</a:t>
            </a:fld>
            <a:endParaRPr lang="es-CL"/>
          </a:p>
        </p:txBody>
      </p:sp>
      <p:sp>
        <p:nvSpPr>
          <p:cNvPr id="12294" name="3 Título"/>
          <p:cNvSpPr txBox="1">
            <a:spLocks/>
          </p:cNvSpPr>
          <p:nvPr/>
        </p:nvSpPr>
        <p:spPr bwMode="auto">
          <a:xfrm>
            <a:off x="900113" y="1627932"/>
            <a:ext cx="7739062" cy="3097212"/>
          </a:xfrm>
          <a:prstGeom prst="rect">
            <a:avLst/>
          </a:prstGeom>
          <a:noFill/>
          <a:ln w="9525">
            <a:noFill/>
            <a:miter lim="800000"/>
            <a:headEnd/>
            <a:tailEnd/>
          </a:ln>
        </p:spPr>
        <p:txBody>
          <a:bodyPr/>
          <a:lstStyle/>
          <a:p>
            <a:pPr algn="ctr" eaLnBrk="0" hangingPunct="0"/>
            <a:r>
              <a:rPr lang="es-MX" sz="2400">
                <a:latin typeface="Verdana" pitchFamily="34" charset="0"/>
              </a:rPr>
              <a:t> </a:t>
            </a:r>
            <a:r>
              <a:rPr lang="es-MX" sz="3600">
                <a:latin typeface="Verdana" pitchFamily="34" charset="0"/>
              </a:rPr>
              <a:t/>
            </a:r>
            <a:br>
              <a:rPr lang="es-MX" sz="3600">
                <a:latin typeface="Verdana" pitchFamily="34" charset="0"/>
              </a:rPr>
            </a:br>
            <a:endParaRPr lang="es-CL" sz="3600">
              <a:latin typeface="Verdana" pitchFamily="34" charset="0"/>
            </a:endParaRPr>
          </a:p>
        </p:txBody>
      </p:sp>
      <p:sp>
        <p:nvSpPr>
          <p:cNvPr id="12295" name="7 Rectángulo"/>
          <p:cNvSpPr>
            <a:spLocks noChangeArrowheads="1"/>
          </p:cNvSpPr>
          <p:nvPr/>
        </p:nvSpPr>
        <p:spPr bwMode="auto">
          <a:xfrm>
            <a:off x="1258888" y="1412875"/>
            <a:ext cx="7058025" cy="954088"/>
          </a:xfrm>
          <a:prstGeom prst="rect">
            <a:avLst/>
          </a:prstGeom>
          <a:noFill/>
          <a:ln w="9525">
            <a:noFill/>
            <a:miter lim="800000"/>
            <a:headEnd/>
            <a:tailEnd/>
          </a:ln>
        </p:spPr>
        <p:txBody>
          <a:bodyPr>
            <a:spAutoFit/>
          </a:bodyPr>
          <a:lstStyle/>
          <a:p>
            <a:endParaRPr lang="es-MX" sz="2800">
              <a:latin typeface="Verdana" pitchFamily="34" charset="0"/>
            </a:endParaRPr>
          </a:p>
          <a:p>
            <a:pPr>
              <a:buFont typeface="Arial" charset="0"/>
              <a:buChar char="•"/>
            </a:pPr>
            <a:endParaRPr lang="es-MX" sz="2800">
              <a:latin typeface="Verdana" pitchFamily="34" charset="0"/>
            </a:endParaRPr>
          </a:p>
        </p:txBody>
      </p:sp>
      <p:sp>
        <p:nvSpPr>
          <p:cNvPr id="12296" name="8 Rectángulo"/>
          <p:cNvSpPr>
            <a:spLocks noChangeArrowheads="1"/>
          </p:cNvSpPr>
          <p:nvPr/>
        </p:nvSpPr>
        <p:spPr bwMode="auto">
          <a:xfrm>
            <a:off x="1331640" y="1628800"/>
            <a:ext cx="6119813" cy="522287"/>
          </a:xfrm>
          <a:prstGeom prst="rect">
            <a:avLst/>
          </a:prstGeom>
          <a:noFill/>
          <a:ln w="9525">
            <a:noFill/>
            <a:miter lim="800000"/>
            <a:headEnd/>
            <a:tailEnd/>
          </a:ln>
        </p:spPr>
        <p:txBody>
          <a:bodyPr>
            <a:spAutoFit/>
          </a:bodyPr>
          <a:lstStyle/>
          <a:p>
            <a:endParaRPr lang="es-CL" sz="2800">
              <a:latin typeface="Verdana" pitchFamily="34" charset="0"/>
            </a:endParaRPr>
          </a:p>
        </p:txBody>
      </p:sp>
      <p:sp>
        <p:nvSpPr>
          <p:cNvPr id="12298" name="10 Rectángulo"/>
          <p:cNvSpPr>
            <a:spLocks noChangeArrowheads="1"/>
          </p:cNvSpPr>
          <p:nvPr/>
        </p:nvSpPr>
        <p:spPr bwMode="auto">
          <a:xfrm>
            <a:off x="1331640" y="1740872"/>
            <a:ext cx="7056784" cy="3323987"/>
          </a:xfrm>
          <a:prstGeom prst="rect">
            <a:avLst/>
          </a:prstGeom>
          <a:noFill/>
          <a:ln w="9525">
            <a:noFill/>
            <a:miter lim="800000"/>
            <a:headEnd/>
            <a:tailEnd/>
          </a:ln>
        </p:spPr>
        <p:txBody>
          <a:bodyPr wrap="square">
            <a:spAutoFit/>
          </a:bodyPr>
          <a:lstStyle/>
          <a:p>
            <a:pPr>
              <a:lnSpc>
                <a:spcPct val="150000"/>
              </a:lnSpc>
            </a:pPr>
            <a:r>
              <a:rPr lang="es-MX" dirty="0" smtClean="0">
                <a:latin typeface="Verdana" pitchFamily="34" charset="0"/>
              </a:rPr>
              <a:t>   </a:t>
            </a:r>
            <a:r>
              <a:rPr lang="es-MX" sz="1600" dirty="0" smtClean="0">
                <a:latin typeface="Verdana" pitchFamily="34" charset="0"/>
              </a:rPr>
              <a:t>El torque o fuerza requerida para generar una rotación depende de la </a:t>
            </a:r>
            <a:r>
              <a:rPr lang="es-MX" sz="1600" b="1" dirty="0" smtClean="0">
                <a:latin typeface="Verdana" pitchFamily="34" charset="0"/>
              </a:rPr>
              <a:t>fuerza</a:t>
            </a:r>
            <a:r>
              <a:rPr lang="es-MX" sz="1600" dirty="0" smtClean="0">
                <a:latin typeface="Verdana" pitchFamily="34" charset="0"/>
              </a:rPr>
              <a:t> aplicada y la </a:t>
            </a:r>
            <a:r>
              <a:rPr lang="es-MX" sz="1600" b="1" dirty="0" smtClean="0">
                <a:latin typeface="Verdana" pitchFamily="34" charset="0"/>
              </a:rPr>
              <a:t>distancia</a:t>
            </a:r>
            <a:r>
              <a:rPr lang="es-MX" sz="1600" dirty="0" smtClean="0">
                <a:latin typeface="Verdana" pitchFamily="34" charset="0"/>
              </a:rPr>
              <a:t> entre el punto de aplicación de la fuerza y el punto de giro. Matemáticamente se establece que equivale al producto de la fuerza y la distancia desde la cual se aplica esa fuerza.</a:t>
            </a:r>
          </a:p>
          <a:p>
            <a:pPr>
              <a:lnSpc>
                <a:spcPct val="150000"/>
              </a:lnSpc>
            </a:pPr>
            <a:endParaRPr lang="es-MX" sz="800" dirty="0" smtClean="0">
              <a:latin typeface="Verdana" pitchFamily="34" charset="0"/>
            </a:endParaRPr>
          </a:p>
          <a:p>
            <a:pPr>
              <a:lnSpc>
                <a:spcPct val="150000"/>
              </a:lnSpc>
            </a:pPr>
            <a:r>
              <a:rPr lang="es-MX" sz="1600" dirty="0" smtClean="0">
                <a:latin typeface="Verdana" pitchFamily="34" charset="0"/>
              </a:rPr>
              <a:t>t= torque 	F= fuerza 	</a:t>
            </a:r>
          </a:p>
          <a:p>
            <a:pPr>
              <a:lnSpc>
                <a:spcPct val="150000"/>
              </a:lnSpc>
            </a:pPr>
            <a:r>
              <a:rPr lang="es-MX" sz="1600" dirty="0" smtClean="0">
                <a:latin typeface="Verdana" pitchFamily="34" charset="0"/>
              </a:rPr>
              <a:t>r= distancia o radio del círculo desde donde se aplica la fuerza.</a:t>
            </a:r>
          </a:p>
          <a:p>
            <a:pPr>
              <a:lnSpc>
                <a:spcPct val="150000"/>
              </a:lnSpc>
            </a:pPr>
            <a:r>
              <a:rPr lang="es-MX" dirty="0" smtClean="0">
                <a:latin typeface="Verdana" pitchFamily="34" charset="0"/>
              </a:rPr>
              <a:t> </a:t>
            </a:r>
            <a:endParaRPr lang="es-MX" dirty="0">
              <a:latin typeface="Verdana" pitchFamily="34" charset="0"/>
            </a:endParaRPr>
          </a:p>
        </p:txBody>
      </p:sp>
      <p:sp>
        <p:nvSpPr>
          <p:cNvPr id="12" name="Text Box 4"/>
          <p:cNvSpPr txBox="1">
            <a:spLocks noChangeArrowheads="1"/>
          </p:cNvSpPr>
          <p:nvPr/>
        </p:nvSpPr>
        <p:spPr bwMode="auto">
          <a:xfrm>
            <a:off x="1691680" y="5344180"/>
            <a:ext cx="3168352" cy="677108"/>
          </a:xfrm>
          <a:prstGeom prst="rect">
            <a:avLst/>
          </a:prstGeom>
          <a:noFill/>
          <a:ln w="9525">
            <a:solidFill>
              <a:srgbClr val="000000"/>
            </a:solidFill>
            <a:miter lim="800000"/>
            <a:headEnd/>
            <a:tailEnd/>
          </a:ln>
          <a:effectLst>
            <a:outerShdw dist="107763" dir="2700000" algn="ctr" rotWithShape="0">
              <a:schemeClr val="bg2"/>
            </a:outerShdw>
          </a:effectLst>
        </p:spPr>
        <p:txBody>
          <a:bodyPr wrap="square" tIns="91440" bIns="91440" anchor="ctr">
            <a:spAutoFit/>
          </a:bodyPr>
          <a:lstStyle/>
          <a:p>
            <a:pPr fontAlgn="auto">
              <a:spcBef>
                <a:spcPts val="0"/>
              </a:spcBef>
              <a:spcAft>
                <a:spcPts val="0"/>
              </a:spcAft>
              <a:defRPr/>
            </a:pPr>
            <a:r>
              <a:rPr lang="es-MX" sz="3000" dirty="0" smtClean="0">
                <a:solidFill>
                  <a:srgbClr val="000000"/>
                </a:solidFill>
                <a:latin typeface="Symbol" pitchFamily="18" charset="2"/>
                <a:cs typeface="+mn-cs"/>
              </a:rPr>
              <a:t>   </a:t>
            </a:r>
            <a:r>
              <a:rPr lang="es-MX" sz="3200" dirty="0" smtClean="0">
                <a:solidFill>
                  <a:srgbClr val="000000"/>
                </a:solidFill>
                <a:latin typeface="Verdana" pitchFamily="34" charset="0"/>
                <a:ea typeface="Verdana" pitchFamily="34" charset="0"/>
                <a:cs typeface="Verdana" pitchFamily="34" charset="0"/>
              </a:rPr>
              <a:t>t  </a:t>
            </a:r>
            <a:r>
              <a:rPr lang="es-MX" sz="3200" dirty="0">
                <a:solidFill>
                  <a:srgbClr val="000000"/>
                </a:solidFill>
                <a:latin typeface="Verdana" pitchFamily="34" charset="0"/>
                <a:ea typeface="Verdana" pitchFamily="34" charset="0"/>
                <a:cs typeface="Verdana" pitchFamily="34" charset="0"/>
              </a:rPr>
              <a:t>= </a:t>
            </a:r>
            <a:r>
              <a:rPr lang="es-MX" sz="3200" dirty="0" smtClean="0">
                <a:solidFill>
                  <a:srgbClr val="000000"/>
                </a:solidFill>
                <a:latin typeface="Verdana" pitchFamily="34" charset="0"/>
                <a:ea typeface="Verdana" pitchFamily="34" charset="0"/>
                <a:cs typeface="Verdana" pitchFamily="34" charset="0"/>
              </a:rPr>
              <a:t> F  </a:t>
            </a:r>
            <a:r>
              <a:rPr lang="es-MX" sz="2400" dirty="0" smtClean="0">
                <a:solidFill>
                  <a:srgbClr val="000000"/>
                </a:solidFill>
                <a:latin typeface="Verdana" pitchFamily="34" charset="0"/>
                <a:ea typeface="Verdana" pitchFamily="34" charset="0"/>
                <a:cs typeface="Verdana" pitchFamily="34" charset="0"/>
              </a:rPr>
              <a:t>x</a:t>
            </a:r>
            <a:r>
              <a:rPr lang="es-MX" sz="3200" dirty="0" smtClean="0">
                <a:solidFill>
                  <a:srgbClr val="000000"/>
                </a:solidFill>
                <a:latin typeface="Verdana" pitchFamily="34" charset="0"/>
                <a:ea typeface="Verdana" pitchFamily="34" charset="0"/>
                <a:cs typeface="Verdana" pitchFamily="34" charset="0"/>
              </a:rPr>
              <a:t>  r</a:t>
            </a:r>
            <a:endParaRPr lang="es-MX" sz="3200" dirty="0">
              <a:latin typeface="Verdana" pitchFamily="34" charset="0"/>
              <a:ea typeface="Verdana" pitchFamily="34" charset="0"/>
              <a:cs typeface="Verdana" pitchFamily="34" charset="0"/>
            </a:endParaRPr>
          </a:p>
        </p:txBody>
      </p:sp>
      <p:pic>
        <p:nvPicPr>
          <p:cNvPr id="13" name="Picture 3" descr="Force on wrench creates torque on bolt"/>
          <p:cNvPicPr>
            <a:picLocks noChangeAspect="1" noChangeArrowheads="1"/>
          </p:cNvPicPr>
          <p:nvPr/>
        </p:nvPicPr>
        <p:blipFill>
          <a:blip r:embed="rId2" cstate="print"/>
          <a:srcRect/>
          <a:stretch>
            <a:fillRect/>
          </a:stretch>
        </p:blipFill>
        <p:spPr bwMode="auto">
          <a:xfrm rot="21349236">
            <a:off x="5870111" y="4581903"/>
            <a:ext cx="2800574" cy="2132255"/>
          </a:xfrm>
          <a:prstGeom prst="rect">
            <a:avLst/>
          </a:prstGeom>
          <a:noFill/>
        </p:spPr>
      </p:pic>
      <p:sp>
        <p:nvSpPr>
          <p:cNvPr id="17" name="16 Abrir llave"/>
          <p:cNvSpPr/>
          <p:nvPr/>
        </p:nvSpPr>
        <p:spPr>
          <a:xfrm rot="17422831">
            <a:off x="6888662" y="5002055"/>
            <a:ext cx="390647" cy="1988042"/>
          </a:xfrm>
          <a:prstGeom prst="leftBrace">
            <a:avLst>
              <a:gd name="adj1" fmla="val 19028"/>
              <a:gd name="adj2" fmla="val 59917"/>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sp>
        <p:nvSpPr>
          <p:cNvPr id="18" name="17 Rectángulo"/>
          <p:cNvSpPr/>
          <p:nvPr/>
        </p:nvSpPr>
        <p:spPr>
          <a:xfrm>
            <a:off x="6995398" y="6197242"/>
            <a:ext cx="312906" cy="400110"/>
          </a:xfrm>
          <a:prstGeom prst="rect">
            <a:avLst/>
          </a:prstGeom>
        </p:spPr>
        <p:txBody>
          <a:bodyPr wrap="none">
            <a:spAutoFit/>
          </a:bodyPr>
          <a:lstStyle/>
          <a:p>
            <a:r>
              <a:rPr lang="es-CL" sz="2000" b="1" dirty="0" smtClean="0">
                <a:latin typeface="Verdana" pitchFamily="34" charset="0"/>
              </a:rPr>
              <a:t>r</a:t>
            </a:r>
            <a:endParaRPr lang="es-CL" sz="2000" dirty="0"/>
          </a:p>
        </p:txBody>
      </p:sp>
      <p:sp>
        <p:nvSpPr>
          <p:cNvPr id="19" name="18 Rectángulo"/>
          <p:cNvSpPr/>
          <p:nvPr/>
        </p:nvSpPr>
        <p:spPr>
          <a:xfrm>
            <a:off x="7902520" y="4643844"/>
            <a:ext cx="413896" cy="369332"/>
          </a:xfrm>
          <a:prstGeom prst="rect">
            <a:avLst/>
          </a:prstGeom>
        </p:spPr>
        <p:txBody>
          <a:bodyPr wrap="none">
            <a:spAutoFit/>
          </a:bodyPr>
          <a:lstStyle/>
          <a:p>
            <a:r>
              <a:rPr lang="es-CL" b="1" dirty="0" smtClean="0">
                <a:latin typeface="Verdana" pitchFamily="34" charset="0"/>
              </a:rPr>
              <a:t>F </a:t>
            </a:r>
            <a:endParaRPr lang="es-CL" dirty="0"/>
          </a:p>
        </p:txBody>
      </p:sp>
      <p:sp>
        <p:nvSpPr>
          <p:cNvPr id="20" name="19 Rectángulo"/>
          <p:cNvSpPr/>
          <p:nvPr/>
        </p:nvSpPr>
        <p:spPr>
          <a:xfrm>
            <a:off x="5998506" y="4525089"/>
            <a:ext cx="301686" cy="400110"/>
          </a:xfrm>
          <a:prstGeom prst="rect">
            <a:avLst/>
          </a:prstGeom>
        </p:spPr>
        <p:txBody>
          <a:bodyPr wrap="none">
            <a:spAutoFit/>
          </a:bodyPr>
          <a:lstStyle/>
          <a:p>
            <a:r>
              <a:rPr lang="es-CL" sz="2000" b="1" dirty="0" smtClean="0">
                <a:latin typeface="Verdana" pitchFamily="34" charset="0"/>
              </a:rPr>
              <a:t>t</a:t>
            </a:r>
            <a:endParaRPr lang="es-CL" sz="2000" dirty="0"/>
          </a:p>
        </p:txBody>
      </p:sp>
      <p:sp>
        <p:nvSpPr>
          <p:cNvPr id="16" name="15 CuadroTexto"/>
          <p:cNvSpPr txBox="1"/>
          <p:nvPr/>
        </p:nvSpPr>
        <p:spPr>
          <a:xfrm>
            <a:off x="1115616" y="1419225"/>
            <a:ext cx="3960440" cy="369332"/>
          </a:xfrm>
          <a:prstGeom prst="rect">
            <a:avLst/>
          </a:prstGeom>
          <a:noFill/>
        </p:spPr>
        <p:txBody>
          <a:bodyPr wrap="square" rtlCol="0">
            <a:spAutoFit/>
          </a:bodyPr>
          <a:lstStyle/>
          <a:p>
            <a:r>
              <a:rPr lang="es-MX" b="1" dirty="0">
                <a:latin typeface="Verdana" pitchFamily="34" charset="0"/>
                <a:ea typeface="Verdana" pitchFamily="34" charset="0"/>
                <a:cs typeface="Verdana" pitchFamily="34" charset="0"/>
              </a:rPr>
              <a:t>Torque – </a:t>
            </a:r>
            <a:r>
              <a:rPr lang="es-MX" b="1" dirty="0" smtClean="0">
                <a:latin typeface="Verdana" pitchFamily="34" charset="0"/>
                <a:ea typeface="Verdana" pitchFamily="34" charset="0"/>
                <a:cs typeface="Verdana" pitchFamily="34" charset="0"/>
              </a:rPr>
              <a:t>Cálculo.</a:t>
            </a:r>
            <a:endParaRPr lang="es-CL"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autoUpdateAnimBg="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9233</TotalTime>
  <Words>2051</Words>
  <Application>Microsoft Office PowerPoint</Application>
  <PresentationFormat>Presentación en pantalla (4:3)</PresentationFormat>
  <Paragraphs>427</Paragraphs>
  <Slides>37</Slides>
  <Notes>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37</vt:i4>
      </vt:variant>
    </vt:vector>
  </HeadingPairs>
  <TitlesOfParts>
    <vt:vector size="44" baseType="lpstr">
      <vt:lpstr>Arial</vt:lpstr>
      <vt:lpstr>Calibri</vt:lpstr>
      <vt:lpstr>Century Gothic</vt:lpstr>
      <vt:lpstr>Symbol</vt:lpstr>
      <vt:lpstr>Times New Roman</vt:lpstr>
      <vt:lpstr>Verdana</vt:lpstr>
      <vt:lpstr>Tema de Office</vt:lpstr>
      <vt:lpstr>Presentación de PowerPoint</vt:lpstr>
      <vt:lpstr>Presentación de PowerPoint</vt:lpstr>
      <vt:lpstr>Presentación de PowerPoint</vt:lpstr>
      <vt:lpstr>Presentación de PowerPoint</vt:lpstr>
      <vt:lpstr>Presentación de PowerPoint</vt:lpstr>
      <vt:lpstr>       Considerando que  torque  de una fuerza  es  la capacidad de dicha fuerza para producir un giro o rotación alrededor de un punto.     </vt:lpstr>
      <vt:lpstr>      Para cortar una rama se dispone de dos tijeras que  sólo se diferencian en la longitud de sus mangos.  ¿Cuál de ellas permite realizar menor fuerza para cortar la rama? ¿Por qué?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 Teresa Dittborn</dc:creator>
  <cp:lastModifiedBy>Cristian Pedernera</cp:lastModifiedBy>
  <cp:revision>439</cp:revision>
  <cp:lastPrinted>2014-02-27T18:51:11Z</cp:lastPrinted>
  <dcterms:created xsi:type="dcterms:W3CDTF">2013-12-27T17:15:53Z</dcterms:created>
  <dcterms:modified xsi:type="dcterms:W3CDTF">2015-03-17T13:53:03Z</dcterms:modified>
</cp:coreProperties>
</file>