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439" r:id="rId2"/>
    <p:sldId id="441" r:id="rId3"/>
    <p:sldId id="438" r:id="rId4"/>
    <p:sldId id="442" r:id="rId5"/>
    <p:sldId id="440" r:id="rId6"/>
    <p:sldId id="443" r:id="rId7"/>
    <p:sldId id="378" r:id="rId8"/>
    <p:sldId id="403" r:id="rId9"/>
    <p:sldId id="404" r:id="rId10"/>
    <p:sldId id="437" r:id="rId11"/>
    <p:sldId id="435" r:id="rId12"/>
    <p:sldId id="436" r:id="rId13"/>
    <p:sldId id="405" r:id="rId14"/>
    <p:sldId id="395" r:id="rId15"/>
    <p:sldId id="406" r:id="rId16"/>
    <p:sldId id="396" r:id="rId17"/>
    <p:sldId id="397" r:id="rId18"/>
    <p:sldId id="315" r:id="rId19"/>
    <p:sldId id="398" r:id="rId20"/>
    <p:sldId id="367" r:id="rId21"/>
    <p:sldId id="407" r:id="rId22"/>
    <p:sldId id="354" r:id="rId23"/>
    <p:sldId id="399" r:id="rId24"/>
    <p:sldId id="386" r:id="rId25"/>
    <p:sldId id="408" r:id="rId26"/>
    <p:sldId id="409" r:id="rId27"/>
    <p:sldId id="321" r:id="rId28"/>
    <p:sldId id="410" r:id="rId29"/>
    <p:sldId id="411" r:id="rId30"/>
    <p:sldId id="414" r:id="rId31"/>
    <p:sldId id="413" r:id="rId32"/>
    <p:sldId id="412" r:id="rId33"/>
    <p:sldId id="415" r:id="rId34"/>
    <p:sldId id="325" r:id="rId35"/>
    <p:sldId id="416" r:id="rId36"/>
    <p:sldId id="301" r:id="rId37"/>
    <p:sldId id="417" r:id="rId38"/>
    <p:sldId id="421" r:id="rId39"/>
    <p:sldId id="422" r:id="rId40"/>
    <p:sldId id="423" r:id="rId41"/>
    <p:sldId id="333" r:id="rId42"/>
    <p:sldId id="364" r:id="rId43"/>
    <p:sldId id="363" r:id="rId44"/>
    <p:sldId id="376" r:id="rId45"/>
    <p:sldId id="425" r:id="rId46"/>
    <p:sldId id="429" r:id="rId47"/>
    <p:sldId id="428" r:id="rId48"/>
    <p:sldId id="430" r:id="rId49"/>
    <p:sldId id="433" r:id="rId50"/>
    <p:sldId id="434" r:id="rId51"/>
    <p:sldId id="424" r:id="rId52"/>
  </p:sldIdLst>
  <p:sldSz cx="9144000" cy="6858000" type="screen4x3"/>
  <p:notesSz cx="9296400" cy="7010400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04" autoAdjust="0"/>
    <p:restoredTop sz="94662" autoAdjust="0"/>
  </p:normalViewPr>
  <p:slideViewPr>
    <p:cSldViewPr>
      <p:cViewPr varScale="1">
        <p:scale>
          <a:sx n="87" d="100"/>
          <a:sy n="87" d="100"/>
        </p:scale>
        <p:origin x="156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164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0940D2B-9BAC-4FD5-8CDB-7342C3055611}" type="datetimeFigureOut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658443"/>
            <a:ext cx="4028440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809" y="6658443"/>
            <a:ext cx="4028440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F0A6619-DBF8-4412-822A-5F97D9805D08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836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076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076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5FB671F-EECD-48A7-A548-AFEAC4A5DF68}" type="datetimeFigureOut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s-CL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29640" y="3330419"/>
            <a:ext cx="7437120" cy="315444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L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658443"/>
            <a:ext cx="4028440" cy="35076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809" y="6658443"/>
            <a:ext cx="4028440" cy="35076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87F399-4C3D-43CE-87D9-7737F47E3FCC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82205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CL" b="1" dirty="0" smtClean="0"/>
              <a:t>En el ejemplo siguiente puede verse cómo podría calcularse el valor de g; sólo tendríamos que medir directamente el valor de l y el de T, después aplicaríamos la fórmula y obtendríamos el valor de g. </a:t>
            </a:r>
            <a:endParaRPr lang="es-CL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BB7692-22A7-4BC2-8D28-09A9F651A55E}" type="slidenum">
              <a:rPr lang="es-CL" smtClean="0"/>
              <a:pPr>
                <a:defRPr/>
              </a:pPr>
              <a:t>12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1759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87F399-4C3D-43CE-87D9-7737F47E3FCC}" type="slidenum">
              <a:rPr lang="es-CL" smtClean="0"/>
              <a:pPr>
                <a:defRPr/>
              </a:pPr>
              <a:t>21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9689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90DE-5E8C-4859-92E4-F8E5011FABDE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06630-78AB-45BD-8EAD-EC460508BAC5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263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15B45-5990-44FD-B555-8B778FDCB03F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B2DF7-735E-4CBE-8C34-2F97E198015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320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F0B74-EEF7-49CF-9416-F854EF08A0FF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7D062-D2A8-4719-A0ED-9AA92715ABA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464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836E1-725E-444F-B781-18B9DE123A71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CF447-5D62-4EC2-A53F-4FFF8166B76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659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0663E-D15F-43A7-B7C9-BB93F4DBCD61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370E1-0189-4236-B0AA-B3992C4A02DE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976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D732C-8CD7-42C4-9018-3990F311666F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57FD0-56DF-417C-BB60-9F076E374D0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342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34235-85DE-4B5D-839D-8EE3A32C31F0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FFF97-81D6-4E1C-97D2-8101B3650C62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937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DBA79-ADF0-42C2-9F21-7C1BBD462560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41BEF-639C-4341-A924-DD9BBDB1F0CC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891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25B84-C8FE-4F1E-AE1A-1080F5259419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322DE-B33A-435A-94E0-4A628459CEA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120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99135-3C7F-47B0-950F-949A10C81DFF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6DACF-8B19-4E68-9816-EF70EBE8213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204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C38BB-882F-4032-B084-42775AB329FE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00044-A138-4533-A378-962B7CB1AE6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3881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 smtClean="0"/>
              <a:t>Haga clic para modificar el estilo de título del patrón</a:t>
            </a:r>
            <a:endParaRPr lang="es-CL" altLang="es-CL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 smtClean="0"/>
              <a:t>Haga clic para modificar el estilo de texto del patrón</a:t>
            </a:r>
          </a:p>
          <a:p>
            <a:pPr lvl="1"/>
            <a:r>
              <a:rPr lang="es-ES" altLang="es-CL" smtClean="0"/>
              <a:t>Segundo nivel</a:t>
            </a:r>
          </a:p>
          <a:p>
            <a:pPr lvl="2"/>
            <a:r>
              <a:rPr lang="es-ES" altLang="es-CL" smtClean="0"/>
              <a:t>Tercer nivel</a:t>
            </a:r>
          </a:p>
          <a:p>
            <a:pPr lvl="3"/>
            <a:r>
              <a:rPr lang="es-ES" altLang="es-CL" smtClean="0"/>
              <a:t>Cuarto nivel</a:t>
            </a:r>
          </a:p>
          <a:p>
            <a:pPr lvl="4"/>
            <a:r>
              <a:rPr lang="es-ES" altLang="es-CL" smtClean="0"/>
              <a:t>Quinto nivel</a:t>
            </a:r>
            <a:endParaRPr lang="es-CL" altLang="es-CL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BE6D30-DA56-4259-AAD4-1409107ECF57}" type="datetime1">
              <a:rPr lang="es-CL"/>
              <a:pPr>
                <a:defRPr/>
              </a:pPr>
              <a:t>17-03-2015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D7DB26-4C31-43DD-9D3A-7AFD42725A85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l/url?sa=i&amp;rct=j&amp;q=&amp;esrc=s&amp;frm=1&amp;source=images&amp;cd=&amp;cad=rja&amp;docid=RqavZyRzKS3lnM&amp;tbnid=bbOZZkdcq_oZcM:&amp;ved=0CAUQjRw&amp;url=http://www.alpemetrologia.com/evolucion-alpe-metrologia.php&amp;ei=ycrIUqmNEaa_sQSnsYKwDA&amp;bvm=bv.58187178,d.eW0&amp;psig=AFQjCNGtIgsprc4CxICCyUk0q38csTlr6g&amp;ust=1388977026312853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wmf"/><Relationship Id="rId4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l/url?sa=i&amp;rct=j&amp;q=&amp;esrc=s&amp;frm=1&amp;source=images&amp;cd=&amp;cad=rja&amp;docid=QLIQeFVYEGIU8M&amp;tbnid=rVPVm8ob171kbM:&amp;ved=0CAUQjRw&amp;url=http://axel-xavier.blogspot.com/2011/06/magnitudes-escalaresvectoriales-y.html&amp;ei=4sDnUtyzJpCxsASoyYHgDA&amp;bvm=bv.59930103,d.eW0&amp;psig=AFQjCNEAXtu47WQlR-4RcO-UnwVJdtdO-w&amp;ust=1391006295474736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l/url?sa=i&amp;rct=j&amp;q=&amp;esrc=s&amp;frm=1&amp;source=images&amp;cd=&amp;cad=rja&amp;docid=vpwN1KBk63j5VM&amp;tbnid=_l_AtQUjHGgmoM:&amp;ved=0CAUQjRw&amp;url=http://www.tienda-stanley.com/es/flexometros/133191-flexometro-powerlock-classic-5m-x-19-mm-sin-agujero-stanley-ref-1-33-191-3253561331916.html&amp;ei=Bx2oUcTtEYvm9gTIwIDwAw&amp;bvm=bv.47244034,d.dmg&amp;psig=AFQjCNGI1YldVAfIT_99j3lOJ86b17yQrw&amp;ust=137005832642719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hyperlink" Target="http://neumatica-es.timmer-pneumatik.de/artikel/artbild/maxi/m-sh-63-ku.jpg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www.google.cl/url?sa=i&amp;rct=j&amp;q=&amp;esrc=s&amp;frm=1&amp;source=images&amp;cd=&amp;cad=rja&amp;docid=dI5xHUL2HLZa0M&amp;tbnid=8nCFIMhlrlwQaM:&amp;ved=0CAUQjRw&amp;url=http://html.rincondelvago.com/torque-y-centro-de-gravedad.html&amp;ei=ysHnUtiPGKLUsASQ64H4Cw&amp;psig=AFQjCNFJF3Rh5iuBTcQylSdkYfEb4CiXRA&amp;ust=1391006417411982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www.google.cl/url?sa=i&amp;rct=j&amp;q=&amp;esrc=s&amp;frm=1&amp;source=images&amp;cd=&amp;cad=rja&amp;docid=r20fytezfv0Y6M&amp;tbnid=AT9o68v4Jf-G0M:&amp;ved=&amp;url=http://es.aliexpress.com/item/12-quot-Steel-Ruler-300mm-Millimeter-Inch-Conversation-Tool-Silver-wholesale/1013015236.html&amp;ei=b0QPU-SGDoXq0AHI4oD4BQ&amp;psig=AFQjCNGJVkW44pEnwHLj1PRZcmBjKVDTdw&amp;ust=1393595861124943" TargetMode="Externa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//commons.wikimedia.org/wiki/File:Pi-CM.sv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//commons.wikimedia.org/wiki/File:Pi-CM.svg" TargetMode="Externa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//commons.wikimedia.org/wiki/File:Pi-CM.svg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l/url?sa=i&amp;rct=j&amp;q=&amp;esrc=s&amp;frm=1&amp;source=images&amp;cd=&amp;cad=rja&amp;docid=RqavZyRzKS3lnM&amp;tbnid=bbOZZkdcq_oZcM:&amp;ved=0CAUQjRw&amp;url=http://www.alpemetrologia.com/evolucion-alpe-metrologia.php&amp;ei=ycrIUqmNEaa_sQSnsYKwDA&amp;bvm=bv.58187178,d.eW0&amp;psig=AFQjCNGtIgsprc4CxICCyUk0q38csTlr6g&amp;ust=1388977026312853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l/url?sa=i&amp;rct=j&amp;q=&amp;esrc=s&amp;frm=1&amp;source=images&amp;cd=&amp;cad=rja&amp;docid=RqavZyRzKS3lnM&amp;tbnid=bbOZZkdcq_oZcM:&amp;ved=0CAUQjRw&amp;url=http://www.alpemetrologia.com/evolucion-alpe-metrologia.php&amp;ei=ycrIUqmNEaa_sQSnsYKwDA&amp;bvm=bv.58187178,d.eW0&amp;psig=AFQjCNGtIgsprc4CxICCyUk0q38csTlr6g&amp;ust=1388977026312853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l/url?sa=i&amp;rct=j&amp;q=&amp;esrc=s&amp;frm=1&amp;source=images&amp;cd=&amp;cad=rja&amp;docid=fEqs6-Bmr8qeDM&amp;tbnid=HJNnkpgyBTPnAM:&amp;ved=0CAUQjRw&amp;url=http://www.hach.mx/vaso-de-precipitado-griffin-perfil-bajo-250-ml/product?id=16076393464&amp;ei=DV_pUsnnBOnMsQSvnIGoCw&amp;bvm=bv.60157871,d.eW0&amp;psig=AFQjCNF_ZApZoJJZpb7Pc03Y6fju_ALaEw&amp;ust=1391112309216330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hyperlink" Target="http://3.bp.blogspot.com/_oAKaHZtyzUs/SSrDj5gD_MI/AAAAAAAAABQ/GljMaVbaVM4/s1600-h/lectura+y++medicion.JP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www.alpemetrologia.com/imgs/grandeQuienesSomo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636838"/>
            <a:ext cx="398621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Rectángulo"/>
          <p:cNvSpPr/>
          <p:nvPr/>
        </p:nvSpPr>
        <p:spPr>
          <a:xfrm>
            <a:off x="-17463" y="0"/>
            <a:ext cx="755651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F7BB43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-23813" y="1166813"/>
            <a:ext cx="8820151" cy="71437"/>
          </a:xfrm>
          <a:prstGeom prst="roundRect">
            <a:avLst/>
          </a:prstGeom>
          <a:solidFill>
            <a:schemeClr val="tx1">
              <a:lumMod val="95000"/>
              <a:lumOff val="5000"/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2053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/>
          </a:p>
        </p:txBody>
      </p:sp>
      <p:sp>
        <p:nvSpPr>
          <p:cNvPr id="2054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/>
          </a:p>
        </p:txBody>
      </p:sp>
      <p:pic>
        <p:nvPicPr>
          <p:cNvPr id="205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190500"/>
            <a:ext cx="674688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-18752" y="266391"/>
            <a:ext cx="492443" cy="623731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</a:rPr>
              <a:t>A D O T E C   2 0 1 4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47087-0B66-4710-8ADB-8CFE5C5F495C}" type="slidenum">
              <a:rPr lang="es-CL" smtClean="0"/>
              <a:pPr>
                <a:defRPr/>
              </a:pPr>
              <a:t>1</a:t>
            </a:fld>
            <a:endParaRPr lang="es-CL" dirty="0"/>
          </a:p>
        </p:txBody>
      </p:sp>
      <p:sp>
        <p:nvSpPr>
          <p:cNvPr id="2058" name="16 Rectángulo"/>
          <p:cNvSpPr>
            <a:spLocks noChangeArrowheads="1"/>
          </p:cNvSpPr>
          <p:nvPr/>
        </p:nvSpPr>
        <p:spPr bwMode="auto">
          <a:xfrm>
            <a:off x="1258888" y="2636838"/>
            <a:ext cx="50419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sz="2800" b="1">
                <a:latin typeface="Verdana" pitchFamily="34" charset="0"/>
              </a:rPr>
              <a:t>Módulo de</a:t>
            </a:r>
          </a:p>
          <a:p>
            <a:pPr eaLnBrk="1" hangingPunct="1"/>
            <a:r>
              <a:rPr lang="es-ES" altLang="es-CL" sz="2800" b="1">
                <a:latin typeface="Verdana" pitchFamily="34" charset="0"/>
              </a:rPr>
              <a:t>Metrología</a:t>
            </a:r>
          </a:p>
          <a:p>
            <a:pPr eaLnBrk="1" hangingPunct="1"/>
            <a:r>
              <a:rPr lang="es-ES" altLang="es-CL" sz="2800" b="1">
                <a:latin typeface="Verdan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3305B8-982C-4AD6-A083-71CA2289C798}" type="slidenum">
              <a:rPr lang="es-CL" smtClean="0"/>
              <a:pPr>
                <a:defRPr/>
              </a:pPr>
              <a:t>10</a:t>
            </a:fld>
            <a:endParaRPr lang="es-CL" dirty="0"/>
          </a:p>
        </p:txBody>
      </p:sp>
      <p:sp>
        <p:nvSpPr>
          <p:cNvPr id="6149" name="4 Rectángulo"/>
          <p:cNvSpPr>
            <a:spLocks noChangeArrowheads="1"/>
          </p:cNvSpPr>
          <p:nvPr/>
        </p:nvSpPr>
        <p:spPr bwMode="auto">
          <a:xfrm>
            <a:off x="1258888" y="2133600"/>
            <a:ext cx="72009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1600" dirty="0" smtClean="0">
                <a:latin typeface="Verdana" pitchFamily="34" charset="0"/>
              </a:rPr>
              <a:t>Una forma de clasificar las magnitudes </a:t>
            </a:r>
            <a:r>
              <a:rPr lang="es-CL" altLang="es-CL" sz="1600" dirty="0">
                <a:latin typeface="Verdana" pitchFamily="34" charset="0"/>
              </a:rPr>
              <a:t>físicas </a:t>
            </a:r>
            <a:r>
              <a:rPr lang="es-CL" altLang="es-CL" sz="1600" dirty="0" smtClean="0">
                <a:latin typeface="Verdana" pitchFamily="34" charset="0"/>
              </a:rPr>
              <a:t>es en relación a la forma de definirla y </a:t>
            </a:r>
            <a:r>
              <a:rPr lang="es-CL" altLang="es-CL" sz="1600" dirty="0" smtClean="0">
                <a:latin typeface="Verdana" pitchFamily="34" charset="0"/>
              </a:rPr>
              <a:t>cómo </a:t>
            </a:r>
            <a:r>
              <a:rPr lang="es-CL" altLang="es-CL" sz="1600" dirty="0" smtClean="0">
                <a:latin typeface="Verdana" pitchFamily="34" charset="0"/>
              </a:rPr>
              <a:t>se obtienen.</a:t>
            </a:r>
            <a:endParaRPr lang="es-CL" altLang="es-CL" sz="1600" b="1" dirty="0">
              <a:latin typeface="Verdana" pitchFamily="34" charset="0"/>
            </a:endParaRP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187624" y="3064892"/>
            <a:ext cx="727216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1600" b="1" dirty="0" smtClean="0">
                <a:latin typeface="Verdana" pitchFamily="34" charset="0"/>
              </a:rPr>
              <a:t>Fundamentales:</a:t>
            </a:r>
          </a:p>
          <a:p>
            <a:pPr eaLnBrk="1" hangingPunct="1"/>
            <a:endParaRPr lang="es-CL" altLang="es-CL" sz="1600" dirty="0" smtClean="0">
              <a:latin typeface="Verdana" pitchFamily="34" charset="0"/>
            </a:endParaRPr>
          </a:p>
          <a:p>
            <a:pPr eaLnBrk="1" hangingPunct="1"/>
            <a:r>
              <a:rPr lang="es-CL" altLang="es-CL" sz="1600" dirty="0" smtClean="0">
                <a:latin typeface="Verdana" pitchFamily="34" charset="0"/>
              </a:rPr>
              <a:t>Se </a:t>
            </a:r>
            <a:r>
              <a:rPr lang="es-CL" altLang="es-CL" sz="1600" dirty="0">
                <a:latin typeface="Verdana" pitchFamily="34" charset="0"/>
              </a:rPr>
              <a:t>definen sin necesidad de </a:t>
            </a:r>
            <a:r>
              <a:rPr lang="es-CL" altLang="es-CL" sz="1600" dirty="0" smtClean="0">
                <a:latin typeface="Verdana" pitchFamily="34" charset="0"/>
              </a:rPr>
              <a:t>acudir a ninguna  </a:t>
            </a:r>
            <a:r>
              <a:rPr lang="es-CL" altLang="es-CL" sz="1600" dirty="0">
                <a:latin typeface="Verdana" pitchFamily="34" charset="0"/>
              </a:rPr>
              <a:t>fórmula. </a:t>
            </a:r>
            <a:r>
              <a:rPr lang="es-CL" altLang="es-CL" sz="1600" dirty="0" smtClean="0">
                <a:latin typeface="Verdana" pitchFamily="34" charset="0"/>
              </a:rPr>
              <a:t>La forma de expresarla es utilizando una única magnitud y se pueden obtener o determinar mediante una medición DIRECTA.</a:t>
            </a:r>
            <a:endParaRPr lang="es-CL" altLang="es-CL" sz="1600" dirty="0">
              <a:latin typeface="Verdana" pitchFamily="34" charset="0"/>
            </a:endParaRPr>
          </a:p>
          <a:p>
            <a:pPr eaLnBrk="1" hangingPunct="1"/>
            <a:endParaRPr lang="es-CL" altLang="es-CL" sz="1600" b="1" dirty="0" smtClean="0">
              <a:latin typeface="Verdana" pitchFamily="34" charset="0"/>
            </a:endParaRPr>
          </a:p>
          <a:p>
            <a:pPr eaLnBrk="1" hangingPunct="1"/>
            <a:endParaRPr lang="es-CL" altLang="es-CL" sz="1600" b="1" dirty="0">
              <a:latin typeface="Verdana" pitchFamily="34" charset="0"/>
            </a:endParaRPr>
          </a:p>
          <a:p>
            <a:pPr eaLnBrk="1" hangingPunct="1"/>
            <a:r>
              <a:rPr lang="es-CL" altLang="es-CL" sz="1600" b="1" dirty="0" smtClean="0">
                <a:latin typeface="Verdana" pitchFamily="34" charset="0"/>
              </a:rPr>
              <a:t>Derivadas</a:t>
            </a:r>
            <a:r>
              <a:rPr lang="es-CL" altLang="es-CL" sz="1600" b="1" dirty="0">
                <a:latin typeface="Verdana" pitchFamily="34" charset="0"/>
              </a:rPr>
              <a:t>:</a:t>
            </a:r>
            <a:r>
              <a:rPr lang="es-CL" altLang="es-CL" sz="1600" dirty="0">
                <a:latin typeface="Verdana" pitchFamily="34" charset="0"/>
              </a:rPr>
              <a:t> </a:t>
            </a:r>
          </a:p>
          <a:p>
            <a:pPr eaLnBrk="1" hangingPunct="1"/>
            <a:endParaRPr lang="es-CL" altLang="es-CL" sz="1600" dirty="0" smtClean="0">
              <a:latin typeface="Verdana" pitchFamily="34" charset="0"/>
            </a:endParaRPr>
          </a:p>
          <a:p>
            <a:pPr eaLnBrk="1" hangingPunct="1"/>
            <a:r>
              <a:rPr lang="es-CL" altLang="es-CL" sz="1600" dirty="0" smtClean="0">
                <a:latin typeface="Verdana" pitchFamily="34" charset="0"/>
              </a:rPr>
              <a:t>Derivan de las fundamentales , se obtienen en forma INDIRECTA  </a:t>
            </a:r>
            <a:r>
              <a:rPr lang="es-CL" altLang="es-CL" sz="1600" dirty="0">
                <a:latin typeface="Verdana" pitchFamily="34" charset="0"/>
              </a:rPr>
              <a:t>a través de una combinación matemática </a:t>
            </a:r>
            <a:r>
              <a:rPr lang="es-CL" altLang="es-CL" sz="1600" dirty="0" smtClean="0">
                <a:latin typeface="Verdana" pitchFamily="34" charset="0"/>
              </a:rPr>
              <a:t>o fórmulas </a:t>
            </a:r>
            <a:r>
              <a:rPr lang="es-CL" altLang="es-CL" sz="1600" dirty="0">
                <a:latin typeface="Verdana" pitchFamily="34" charset="0"/>
              </a:rPr>
              <a:t>que </a:t>
            </a:r>
            <a:r>
              <a:rPr lang="es-CL" altLang="es-CL" sz="1600" dirty="0" smtClean="0">
                <a:latin typeface="Verdana" pitchFamily="34" charset="0"/>
              </a:rPr>
              <a:t>relacionan a más de una magnitud, o una misma magnitud más de una vez.  </a:t>
            </a:r>
            <a:endParaRPr lang="es-CL" altLang="es-CL" sz="16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32620" y="1340768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MAGNITUDES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5 Título"/>
          <p:cNvSpPr>
            <a:spLocks noGrp="1"/>
          </p:cNvSpPr>
          <p:nvPr>
            <p:ph type="ctrTitle"/>
          </p:nvPr>
        </p:nvSpPr>
        <p:spPr>
          <a:xfrm>
            <a:off x="827584" y="1700808"/>
            <a:ext cx="7772400" cy="504056"/>
          </a:xfrm>
        </p:spPr>
        <p:txBody>
          <a:bodyPr/>
          <a:lstStyle/>
          <a:p>
            <a:r>
              <a:rPr 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 directas.</a:t>
            </a:r>
          </a:p>
        </p:txBody>
      </p:sp>
      <p:sp>
        <p:nvSpPr>
          <p:cNvPr id="7171" name="6 Subtítulo"/>
          <p:cNvSpPr>
            <a:spLocks noGrp="1"/>
          </p:cNvSpPr>
          <p:nvPr>
            <p:ph type="subTitle" idx="1"/>
          </p:nvPr>
        </p:nvSpPr>
        <p:spPr>
          <a:xfrm>
            <a:off x="1475656" y="2276872"/>
            <a:ext cx="6913264" cy="1152128"/>
          </a:xfrm>
        </p:spPr>
        <p:txBody>
          <a:bodyPr/>
          <a:lstStyle/>
          <a:p>
            <a:pPr algn="l"/>
            <a:r>
              <a:rPr lang="es-CL" sz="1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 directa es aquella que se realiza aplicando un aparato para medir una magnitud, por ejemplo, medir una longitud con una cinta métrica . 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222C0-4809-4E70-95B5-A5663D895FC3}" type="slidenum">
              <a:rPr lang="es-CL" smtClean="0"/>
              <a:pPr>
                <a:defRPr/>
              </a:pPr>
              <a:t>11</a:t>
            </a:fld>
            <a:endParaRPr lang="es-CL"/>
          </a:p>
        </p:txBody>
      </p:sp>
      <p:pic>
        <p:nvPicPr>
          <p:cNvPr id="7173" name="irc_mi" descr="http://1.bp.blogspot.com/_u__1lf596ZI/TBKMmS1jXmI/AAAAAAAAAEo/YHwsB9PMDIg/s1600/untitled.bmp"/>
          <p:cNvPicPr>
            <a:picLocks noChangeAspect="1" noChangeArrowheads="1"/>
          </p:cNvPicPr>
          <p:nvPr/>
        </p:nvPicPr>
        <p:blipFill>
          <a:blip r:embed="rId2" cstate="print"/>
          <a:srcRect t="8652"/>
          <a:stretch>
            <a:fillRect/>
          </a:stretch>
        </p:blipFill>
        <p:spPr bwMode="auto">
          <a:xfrm>
            <a:off x="2906991" y="3501008"/>
            <a:ext cx="3897257" cy="269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1232620" y="1196752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4 Título"/>
          <p:cNvSpPr>
            <a:spLocks noGrp="1"/>
          </p:cNvSpPr>
          <p:nvPr>
            <p:ph type="ctrTitle"/>
          </p:nvPr>
        </p:nvSpPr>
        <p:spPr>
          <a:xfrm>
            <a:off x="1331640" y="2060848"/>
            <a:ext cx="7128792" cy="648072"/>
          </a:xfrm>
        </p:spPr>
        <p:txBody>
          <a:bodyPr/>
          <a:lstStyle/>
          <a:p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medida es indirecta cuando se obtiene, mediante cálculos, a partir de las otras mediciones directas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C63521-3301-4DFD-B916-37C4997BC355}" type="slidenum">
              <a:rPr lang="es-CL" smtClean="0"/>
              <a:pPr>
                <a:defRPr/>
              </a:pPr>
              <a:t>12</a:t>
            </a:fld>
            <a:endParaRPr lang="es-CL"/>
          </a:p>
        </p:txBody>
      </p:sp>
      <p:sp>
        <p:nvSpPr>
          <p:cNvPr id="5" name="4 Rectángulo"/>
          <p:cNvSpPr/>
          <p:nvPr/>
        </p:nvSpPr>
        <p:spPr>
          <a:xfrm>
            <a:off x="3448764" y="1772816"/>
            <a:ext cx="24913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 indirectas. </a:t>
            </a:r>
            <a:endParaRPr lang="es-CL" sz="16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1232620" y="1196752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331640" y="566124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En el ejemplo se </a:t>
            </a:r>
            <a:r>
              <a:rPr lang="es-CL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 ver 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 podría calcularse el valor de g; sólo tendríamos que medir directamente el valor de l y el de T, después aplicaríamos la fórmula y obtendríamos el valor de g. </a:t>
            </a:r>
            <a:endParaRPr lang="es-CL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9" name="ShockwaveFlash1" r:id="rId2" imgW="6121440" imgH="2592360"/>
        </mc:Choice>
        <mc:Fallback>
          <p:control name="ShockwaveFlash1" r:id="rId2" imgW="6121440" imgH="2592360">
            <p:pic>
              <p:nvPicPr>
                <p:cNvPr id="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>
                  <a:off x="1763713" y="2781300"/>
                  <a:ext cx="6121400" cy="2592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407DC1-6158-45F6-8D32-9D0EB0AB9908}" type="slidenum">
              <a:rPr lang="es-CL" smtClean="0"/>
              <a:pPr>
                <a:defRPr/>
              </a:pPr>
              <a:t>13</a:t>
            </a:fld>
            <a:endParaRPr lang="es-CL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260227" y="2075364"/>
            <a:ext cx="666494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¿Cuál de las siguientes magnitudes se obtiene de una </a:t>
            </a:r>
            <a:r>
              <a:rPr lang="es-ES" sz="1600" b="1" dirty="0" smtClean="0">
                <a:solidFill>
                  <a:schemeClr val="accent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Medición directa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 cual de las siguientes magnitudes requiere de </a:t>
            </a:r>
            <a:r>
              <a:rPr lang="es-ES" sz="16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Utilizar una fórmula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un cálculo para expresarla?</a:t>
            </a:r>
          </a:p>
        </p:txBody>
      </p:sp>
      <p:sp>
        <p:nvSpPr>
          <p:cNvPr id="1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18" name="17 CuadroTexto"/>
          <p:cNvSpPr txBox="1"/>
          <p:nvPr/>
        </p:nvSpPr>
        <p:spPr>
          <a:xfrm>
            <a:off x="1232620" y="148478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748397" y="3784972"/>
            <a:ext cx="363191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127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b="1" dirty="0" smtClean="0">
                <a:solidFill>
                  <a:schemeClr val="accent6"/>
                </a:solidFill>
                <a:latin typeface="Verdana" pitchFamily="34" charset="0"/>
              </a:rPr>
              <a:t>    	Medición directa</a:t>
            </a:r>
          </a:p>
          <a:p>
            <a:pPr marL="342900" indent="127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b="1" dirty="0">
                <a:solidFill>
                  <a:srgbClr val="00B050"/>
                </a:solidFill>
                <a:latin typeface="Verdana" pitchFamily="34" charset="0"/>
              </a:rPr>
              <a:t>	</a:t>
            </a:r>
            <a:r>
              <a:rPr lang="es-ES" sz="1600" b="1" dirty="0" smtClean="0">
                <a:solidFill>
                  <a:srgbClr val="00B050"/>
                </a:solidFill>
                <a:latin typeface="Verdana" pitchFamily="34" charset="0"/>
              </a:rPr>
              <a:t>Utilizar una fórmula</a:t>
            </a:r>
          </a:p>
          <a:p>
            <a:pPr marL="342900" indent="127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b="1" dirty="0">
                <a:solidFill>
                  <a:srgbClr val="00B050"/>
                </a:solidFill>
                <a:latin typeface="Verdana" pitchFamily="34" charset="0"/>
              </a:rPr>
              <a:t>	</a:t>
            </a:r>
            <a:r>
              <a:rPr lang="es-ES" sz="1600" b="1" dirty="0" smtClean="0">
                <a:solidFill>
                  <a:schemeClr val="accent6"/>
                </a:solidFill>
                <a:latin typeface="Verdana" pitchFamily="34" charset="0"/>
              </a:rPr>
              <a:t>Medición directa</a:t>
            </a:r>
            <a:endParaRPr lang="es-ES" sz="1600" b="1" dirty="0" smtClean="0">
              <a:solidFill>
                <a:srgbClr val="00B050"/>
              </a:solidFill>
              <a:latin typeface="Verdana" pitchFamily="34" charset="0"/>
            </a:endParaRPr>
          </a:p>
          <a:p>
            <a:pPr marL="342900" indent="127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b="1" dirty="0">
                <a:solidFill>
                  <a:srgbClr val="00B050"/>
                </a:solidFill>
                <a:latin typeface="Verdana" pitchFamily="34" charset="0"/>
              </a:rPr>
              <a:t>	</a:t>
            </a:r>
            <a:r>
              <a:rPr lang="es-ES" sz="1600" b="1" dirty="0" smtClean="0">
                <a:solidFill>
                  <a:srgbClr val="00B050"/>
                </a:solidFill>
                <a:latin typeface="Verdana" pitchFamily="34" charset="0"/>
              </a:rPr>
              <a:t>Utilizar una fórmula</a:t>
            </a:r>
          </a:p>
          <a:p>
            <a:pPr marL="342900" indent="127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b="1" dirty="0">
                <a:solidFill>
                  <a:schemeClr val="accent6"/>
                </a:solidFill>
                <a:latin typeface="Verdana" pitchFamily="34" charset="0"/>
              </a:rPr>
              <a:t>	</a:t>
            </a:r>
            <a:r>
              <a:rPr lang="es-ES" sz="1600" b="1" dirty="0" smtClean="0">
                <a:solidFill>
                  <a:srgbClr val="00B050"/>
                </a:solidFill>
                <a:latin typeface="Verdana" pitchFamily="34" charset="0"/>
              </a:rPr>
              <a:t>Utilizar una fórmula</a:t>
            </a:r>
            <a:endParaRPr lang="es-ES" sz="1600" b="1" dirty="0" smtClean="0">
              <a:solidFill>
                <a:schemeClr val="accent6"/>
              </a:solidFill>
              <a:latin typeface="Verdana" pitchFamily="34" charset="0"/>
            </a:endParaRPr>
          </a:p>
          <a:p>
            <a:pPr marL="342900" indent="127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b="1" dirty="0" smtClean="0">
                <a:solidFill>
                  <a:schemeClr val="accent6"/>
                </a:solidFill>
                <a:latin typeface="Verdana" pitchFamily="34" charset="0"/>
              </a:rPr>
              <a:t>     Medición directa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412627" y="3775680"/>
            <a:ext cx="1647205" cy="2261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>
                <a:latin typeface="Verdana" pitchFamily="34" charset="0"/>
              </a:rPr>
              <a:t>Tiempo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>
                <a:latin typeface="Verdana" pitchFamily="34" charset="0"/>
              </a:rPr>
              <a:t>Área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 smtClean="0">
                <a:latin typeface="Verdana" pitchFamily="34" charset="0"/>
              </a:rPr>
              <a:t>Longitud</a:t>
            </a:r>
            <a:endParaRPr lang="es-ES" sz="1600" dirty="0">
              <a:latin typeface="Verdana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>
                <a:latin typeface="Verdana" pitchFamily="34" charset="0"/>
              </a:rPr>
              <a:t>Volumen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 smtClean="0">
                <a:latin typeface="Verdana" pitchFamily="34" charset="0"/>
              </a:rPr>
              <a:t>Velocidad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 smtClean="0">
                <a:latin typeface="Verdana" pitchFamily="34" charset="0"/>
              </a:rPr>
              <a:t>Masa</a:t>
            </a:r>
            <a:r>
              <a:rPr lang="es-ES" sz="1600" dirty="0">
                <a:latin typeface="Verdana" pitchFamily="34" charset="0"/>
              </a:rPr>
              <a:t>	</a:t>
            </a: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369085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36488E-C443-4530-9401-BAAE42132299}" type="slidenum">
              <a:rPr lang="es-CL" smtClean="0"/>
              <a:pPr>
                <a:defRPr/>
              </a:pPr>
              <a:t>14</a:t>
            </a:fld>
            <a:endParaRPr lang="es-CL" dirty="0"/>
          </a:p>
        </p:txBody>
      </p:sp>
      <p:sp>
        <p:nvSpPr>
          <p:cNvPr id="10" name="9 CuadroTexto"/>
          <p:cNvSpPr txBox="1"/>
          <p:nvPr/>
        </p:nvSpPr>
        <p:spPr>
          <a:xfrm>
            <a:off x="1232620" y="148478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MAGNITUDES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13" name="12 CuadroTexto"/>
          <p:cNvSpPr txBox="1"/>
          <p:nvPr/>
        </p:nvSpPr>
        <p:spPr>
          <a:xfrm>
            <a:off x="1259632" y="2420888"/>
            <a:ext cx="666494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¿Es el área una magnitud fundamental o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derivada?</a:t>
            </a:r>
            <a:endParaRPr lang="es-E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Justifique su respuesta tomando como ejemplo el cálculo del área de la portada de un cuaderno. </a:t>
            </a: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Picture 7" descr="http://www.solostocks.com/img/cuaderno-espiral-emerot-6588369z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6" t="5328" r="4070" b="6735"/>
          <a:stretch>
            <a:fillRect/>
          </a:stretch>
        </p:blipFill>
        <p:spPr bwMode="auto">
          <a:xfrm>
            <a:off x="3779912" y="3933056"/>
            <a:ext cx="2088232" cy="1967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36488E-C443-4530-9401-BAAE42132299}" type="slidenum">
              <a:rPr lang="es-CL" smtClean="0"/>
              <a:pPr>
                <a:defRPr/>
              </a:pPr>
              <a:t>15</a:t>
            </a:fld>
            <a:endParaRPr lang="es-CL" dirty="0"/>
          </a:p>
        </p:txBody>
      </p:sp>
      <p:sp>
        <p:nvSpPr>
          <p:cNvPr id="6" name="2 Marcador de texto"/>
          <p:cNvSpPr txBox="1">
            <a:spLocks/>
          </p:cNvSpPr>
          <p:nvPr/>
        </p:nvSpPr>
        <p:spPr bwMode="auto">
          <a:xfrm>
            <a:off x="1042988" y="3501008"/>
            <a:ext cx="532923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s-CL" altLang="es-CL" sz="1600" dirty="0" smtClean="0">
                <a:latin typeface="Verdana" pitchFamily="34" charset="0"/>
              </a:rPr>
              <a:t>El área se calcula multiplicando </a:t>
            </a:r>
            <a:r>
              <a:rPr lang="es-CL" altLang="es-CL" sz="1600" dirty="0">
                <a:latin typeface="Verdana" pitchFamily="34" charset="0"/>
              </a:rPr>
              <a:t>el </a:t>
            </a:r>
            <a:r>
              <a:rPr lang="es-CL" altLang="es-CL" sz="1600" dirty="0" smtClean="0">
                <a:latin typeface="Verdana" pitchFamily="34" charset="0"/>
              </a:rPr>
              <a:t>largo (30 cm) </a:t>
            </a:r>
            <a:r>
              <a:rPr lang="es-CL" altLang="es-CL" sz="1600" dirty="0">
                <a:latin typeface="Verdana" pitchFamily="34" charset="0"/>
              </a:rPr>
              <a:t>por </a:t>
            </a:r>
            <a:r>
              <a:rPr lang="es-CL" altLang="es-CL" sz="1600" dirty="0" smtClean="0">
                <a:latin typeface="Verdana" pitchFamily="34" charset="0"/>
              </a:rPr>
              <a:t>ancho(20cm).</a:t>
            </a:r>
            <a:endParaRPr lang="es-CL" altLang="es-CL" sz="1600" dirty="0">
              <a:latin typeface="Verdana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s-CL" altLang="es-CL" sz="1600" dirty="0" smtClean="0">
                <a:latin typeface="Verdana" pitchFamily="34" charset="0"/>
              </a:rPr>
              <a:t>                </a:t>
            </a:r>
            <a:r>
              <a:rPr lang="es-CL" altLang="es-CL" sz="1600" dirty="0">
                <a:latin typeface="Verdana" pitchFamily="34" charset="0"/>
              </a:rPr>
              <a:t>30 cm   x   20 cm =  600 cm</a:t>
            </a:r>
            <a:r>
              <a:rPr lang="es-CL" altLang="es-CL" sz="1600" baseline="30000" dirty="0">
                <a:latin typeface="Verdana" pitchFamily="34" charset="0"/>
              </a:rPr>
              <a:t>2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s-CL" altLang="es-CL" sz="800" dirty="0" smtClean="0">
              <a:latin typeface="Verdana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s-CL" altLang="es-CL" sz="1600" dirty="0" smtClean="0">
                <a:latin typeface="Verdana" pitchFamily="34" charset="0"/>
              </a:rPr>
              <a:t>De esta forma se obtiene el </a:t>
            </a:r>
            <a:r>
              <a:rPr lang="es-CL" altLang="es-CL" sz="1600" b="1" dirty="0" smtClean="0">
                <a:latin typeface="Verdana" pitchFamily="34" charset="0"/>
              </a:rPr>
              <a:t>área:  </a:t>
            </a:r>
            <a:r>
              <a:rPr lang="es-CL" altLang="es-CL" sz="1600" b="1" dirty="0">
                <a:latin typeface="Verdana" pitchFamily="34" charset="0"/>
              </a:rPr>
              <a:t>600 cm</a:t>
            </a:r>
            <a:r>
              <a:rPr lang="es-CL" altLang="es-CL" sz="1600" b="1" baseline="30000" dirty="0">
                <a:latin typeface="Verdana" pitchFamily="34" charset="0"/>
              </a:rPr>
              <a:t>2 </a:t>
            </a:r>
            <a:endParaRPr lang="es-CL" altLang="es-CL" sz="1600" b="1" baseline="30000" dirty="0" smtClean="0">
              <a:latin typeface="Verdana" pitchFamily="34" charset="0"/>
            </a:endParaRPr>
          </a:p>
        </p:txBody>
      </p:sp>
      <p:sp>
        <p:nvSpPr>
          <p:cNvPr id="14" name="2 Marcador de texto"/>
          <p:cNvSpPr txBox="1">
            <a:spLocks/>
          </p:cNvSpPr>
          <p:nvPr/>
        </p:nvSpPr>
        <p:spPr bwMode="auto">
          <a:xfrm>
            <a:off x="1042988" y="2132856"/>
            <a:ext cx="7561262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s-CL" altLang="es-CL" sz="1600" dirty="0" smtClean="0">
                <a:latin typeface="Verdana" pitchFamily="34" charset="0"/>
              </a:rPr>
              <a:t>El área es una magnitud </a:t>
            </a:r>
            <a:r>
              <a:rPr lang="es-CL" altLang="es-CL" sz="1600" b="1" dirty="0" smtClean="0">
                <a:latin typeface="Verdana" pitchFamily="34" charset="0"/>
              </a:rPr>
              <a:t>derivada</a:t>
            </a:r>
            <a:r>
              <a:rPr lang="es-CL" altLang="es-CL" sz="1600" dirty="0" smtClean="0">
                <a:latin typeface="Verdana" pitchFamily="34" charset="0"/>
              </a:rPr>
              <a:t> porque para calcular, por ejemplo,  el área de la portada de un </a:t>
            </a:r>
            <a:r>
              <a:rPr lang="es-CL" altLang="es-CL" sz="1600" dirty="0" smtClean="0">
                <a:latin typeface="Verdana" pitchFamily="34" charset="0"/>
              </a:rPr>
              <a:t>cuaderno, </a:t>
            </a:r>
            <a:r>
              <a:rPr lang="es-CL" altLang="es-CL" sz="1600" dirty="0" smtClean="0">
                <a:latin typeface="Verdana" pitchFamily="34" charset="0"/>
              </a:rPr>
              <a:t>se requiere medir su </a:t>
            </a:r>
            <a:r>
              <a:rPr lang="es-CL" altLang="es-CL" sz="1600" b="1" dirty="0" smtClean="0">
                <a:latin typeface="Verdana" pitchFamily="34" charset="0"/>
              </a:rPr>
              <a:t>largo</a:t>
            </a:r>
            <a:r>
              <a:rPr lang="es-CL" altLang="es-CL" sz="1600" dirty="0" smtClean="0">
                <a:latin typeface="Verdana" pitchFamily="34" charset="0"/>
              </a:rPr>
              <a:t> </a:t>
            </a:r>
            <a:r>
              <a:rPr lang="es-CL" altLang="es-CL" sz="1600" dirty="0">
                <a:latin typeface="Verdana" pitchFamily="34" charset="0"/>
              </a:rPr>
              <a:t>y </a:t>
            </a:r>
            <a:r>
              <a:rPr lang="es-CL" altLang="es-CL" sz="1600" dirty="0" smtClean="0">
                <a:latin typeface="Verdana" pitchFamily="34" charset="0"/>
              </a:rPr>
              <a:t>su </a:t>
            </a:r>
            <a:r>
              <a:rPr lang="es-CL" altLang="es-CL" sz="1600" b="1" dirty="0" smtClean="0">
                <a:latin typeface="Verdana" pitchFamily="34" charset="0"/>
              </a:rPr>
              <a:t>ancho</a:t>
            </a:r>
            <a:r>
              <a:rPr lang="es-CL" altLang="es-CL" sz="1600" dirty="0" smtClean="0">
                <a:latin typeface="Verdana" pitchFamily="34" charset="0"/>
              </a:rPr>
              <a:t>.   </a:t>
            </a:r>
            <a:endParaRPr lang="es-CL" altLang="es-CL" sz="1600" dirty="0">
              <a:latin typeface="Verdana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s-CL" altLang="es-CL" sz="800" dirty="0">
              <a:latin typeface="Verdana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s-CL" altLang="es-CL" sz="1600" dirty="0" smtClean="0">
                <a:latin typeface="Verdana" pitchFamily="34" charset="0"/>
              </a:rPr>
              <a:t>Largo y ancho son magnitudes </a:t>
            </a:r>
            <a:r>
              <a:rPr lang="es-CL" altLang="es-CL" sz="1600" b="1" dirty="0">
                <a:latin typeface="Verdana" pitchFamily="34" charset="0"/>
              </a:rPr>
              <a:t>fundamentales.</a:t>
            </a:r>
            <a:r>
              <a:rPr lang="es-CL" altLang="es-CL" sz="1600" dirty="0">
                <a:latin typeface="Verdana" pitchFamily="34" charset="0"/>
              </a:rPr>
              <a:t>  </a:t>
            </a:r>
          </a:p>
        </p:txBody>
      </p:sp>
      <p:pic>
        <p:nvPicPr>
          <p:cNvPr id="15" name="Picture 7" descr="http://www.solostocks.com/img/cuaderno-espiral-emerot-6588369z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6" t="5328" r="4070" b="6735"/>
          <a:stretch>
            <a:fillRect/>
          </a:stretch>
        </p:blipFill>
        <p:spPr bwMode="auto">
          <a:xfrm>
            <a:off x="7235825" y="3410155"/>
            <a:ext cx="1512888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 descr="Beyond-likes-how-google-and-adobe-aim-to-measure-your-true-social-roi-f530a2daa4"/>
          <p:cNvPicPr>
            <a:picLocks noChangeAspect="1" noChangeArrowheads="1"/>
          </p:cNvPicPr>
          <p:nvPr/>
        </p:nvPicPr>
        <p:blipFill>
          <a:blip r:embed="rId3" cstate="print">
            <a:lum bright="2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03" r="19606" b="18401"/>
          <a:stretch>
            <a:fillRect/>
          </a:stretch>
        </p:blipFill>
        <p:spPr bwMode="auto">
          <a:xfrm rot="9330233">
            <a:off x="6764338" y="2959305"/>
            <a:ext cx="1357312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7" descr="Beyond-likes-how-google-and-adobe-aim-to-measure-your-true-social-roi-f530a2daa4"/>
          <p:cNvPicPr>
            <a:picLocks noChangeAspect="1" noChangeArrowheads="1"/>
          </p:cNvPicPr>
          <p:nvPr/>
        </p:nvPicPr>
        <p:blipFill>
          <a:blip r:embed="rId4" cstate="print">
            <a:lum bright="2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03" r="19606" b="18401"/>
          <a:stretch>
            <a:fillRect/>
          </a:stretch>
        </p:blipFill>
        <p:spPr bwMode="auto">
          <a:xfrm rot="3530771">
            <a:off x="6657975" y="4245180"/>
            <a:ext cx="1255713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1043608" y="1196752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MAGNITUDES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2" name="1 CuadroTexto"/>
          <p:cNvSpPr txBox="1"/>
          <p:nvPr/>
        </p:nvSpPr>
        <p:spPr>
          <a:xfrm>
            <a:off x="1042988" y="5229200"/>
            <a:ext cx="71112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altLang="es-CL" sz="1600" dirty="0" smtClean="0">
                <a:latin typeface="Verdana" pitchFamily="34" charset="0"/>
              </a:rPr>
              <a:t>Para calcular el área se requirió aplicar la fórmula área = largo x ancho, y para expresarla la unidad cm</a:t>
            </a:r>
            <a:r>
              <a:rPr lang="es-CL" altLang="es-CL" sz="1600" baseline="30000" dirty="0" smtClean="0">
                <a:latin typeface="Verdana" pitchFamily="34" charset="0"/>
              </a:rPr>
              <a:t>2,</a:t>
            </a:r>
            <a:r>
              <a:rPr lang="es-CL" altLang="es-CL" sz="1600" dirty="0" smtClean="0">
                <a:latin typeface="Verdana" pitchFamily="34" charset="0"/>
              </a:rPr>
              <a:t> por esta razón decimos que el área es una magnitud </a:t>
            </a:r>
            <a:r>
              <a:rPr lang="es-CL" altLang="es-CL" sz="1600" b="1" dirty="0" smtClean="0">
                <a:latin typeface="Verdana" pitchFamily="34" charset="0"/>
              </a:rPr>
              <a:t>derivada, </a:t>
            </a:r>
            <a:r>
              <a:rPr lang="es-CL" altLang="es-CL" sz="1600" dirty="0" smtClean="0">
                <a:latin typeface="Verdana" pitchFamily="34" charset="0"/>
              </a:rPr>
              <a:t>en este caso deriva del largo y del ancho.</a:t>
            </a:r>
          </a:p>
          <a:p>
            <a:endParaRPr lang="es-CL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042988" y="1844824"/>
            <a:ext cx="29529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Respuesta: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55779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41" t="6052" r="12012" b="41977"/>
          <a:stretch>
            <a:fillRect/>
          </a:stretch>
        </p:blipFill>
        <p:spPr bwMode="auto">
          <a:xfrm>
            <a:off x="6300067" y="2478723"/>
            <a:ext cx="2736429" cy="347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 dirty="0">
              <a:latin typeface="Calibri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187624" y="2772217"/>
            <a:ext cx="4537075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 un viaje de Santiago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Temuco se    hicieron las siguientes mediciones:</a:t>
            </a:r>
            <a:endParaRPr lang="es-ES" sz="1600" b="1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CC75A-699F-4D1D-ADCD-5CEF3E896665}" type="slidenum">
              <a:rPr lang="es-CL"/>
              <a:pPr>
                <a:defRPr/>
              </a:pPr>
              <a:t>16</a:t>
            </a:fld>
            <a:endParaRPr lang="es-CL" dirty="0"/>
          </a:p>
        </p:txBody>
      </p:sp>
      <p:pic>
        <p:nvPicPr>
          <p:cNvPr id="16392" name="Picture 8" descr="Marco con coche cute y equipaje - ilustraciÃ³n de color.  Foto de archivo - 6232294"/>
          <p:cNvPicPr>
            <a:picLocks noChangeAspect="1" noChangeArrowheads="1"/>
          </p:cNvPicPr>
          <p:nvPr/>
        </p:nvPicPr>
        <p:blipFill>
          <a:blip r:embed="rId3" cstate="print"/>
          <a:srcRect l="34727" t="45359" b="7391"/>
          <a:stretch>
            <a:fillRect/>
          </a:stretch>
        </p:blipFill>
        <p:spPr bwMode="auto">
          <a:xfrm>
            <a:off x="7380188" y="2828761"/>
            <a:ext cx="432048" cy="4420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</p:pic>
      <p:sp>
        <p:nvSpPr>
          <p:cNvPr id="9" name="14 CuadroTexto"/>
          <p:cNvSpPr txBox="1">
            <a:spLocks noChangeArrowheads="1"/>
          </p:cNvSpPr>
          <p:nvPr/>
        </p:nvSpPr>
        <p:spPr bwMode="auto">
          <a:xfrm>
            <a:off x="1259433" y="3186733"/>
            <a:ext cx="5184775" cy="13223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Distancia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recorrida:  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690 km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Tiempo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empleado:    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 hrs  </a:t>
            </a:r>
          </a:p>
          <a:p>
            <a:pPr eaLnBrk="1" hangingPunct="1"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14 CuadroTexto"/>
          <p:cNvSpPr txBox="1">
            <a:spLocks noChangeArrowheads="1"/>
          </p:cNvSpPr>
          <p:nvPr/>
        </p:nvSpPr>
        <p:spPr bwMode="auto">
          <a:xfrm>
            <a:off x="899393" y="4365104"/>
            <a:ext cx="5184775" cy="5847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eaLnBrk="1" hangingPunct="1">
              <a:defRPr/>
            </a:pP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Si se divide la distancia recorrida (690km)</a:t>
            </a:r>
          </a:p>
          <a:p>
            <a:pPr marL="457200" indent="-457200" eaLnBrk="1" hangingPunct="1">
              <a:defRPr/>
            </a:pPr>
            <a:r>
              <a:rPr lang="es-ES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por el tiempo empleado en recorrerla (8hrs) </a:t>
            </a:r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47813" y="5085184"/>
            <a:ext cx="38973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sz="1600" dirty="0">
                <a:solidFill>
                  <a:srgbClr val="000000"/>
                </a:solidFill>
                <a:latin typeface="Verdana" pitchFamily="34" charset="0"/>
              </a:rPr>
              <a:t>690 km  :  8 </a:t>
            </a:r>
            <a:r>
              <a:rPr lang="es-ES" altLang="es-CL" sz="1600" dirty="0" err="1">
                <a:solidFill>
                  <a:srgbClr val="000000"/>
                </a:solidFill>
                <a:latin typeface="Verdana" pitchFamily="34" charset="0"/>
              </a:rPr>
              <a:t>hrs</a:t>
            </a:r>
            <a:r>
              <a:rPr lang="es-ES" altLang="es-CL" sz="1600" dirty="0">
                <a:solidFill>
                  <a:srgbClr val="000000"/>
                </a:solidFill>
                <a:latin typeface="Verdana" pitchFamily="34" charset="0"/>
              </a:rPr>
              <a:t>  = 86,25 km / </a:t>
            </a:r>
            <a:r>
              <a:rPr lang="es-ES" altLang="es-CL" sz="1600" dirty="0" err="1">
                <a:solidFill>
                  <a:srgbClr val="000000"/>
                </a:solidFill>
                <a:latin typeface="Verdana" pitchFamily="34" charset="0"/>
              </a:rPr>
              <a:t>hr</a:t>
            </a:r>
            <a:r>
              <a:rPr lang="es-ES" altLang="es-CL" sz="1600" dirty="0">
                <a:solidFill>
                  <a:srgbClr val="000000"/>
                </a:solidFill>
                <a:latin typeface="Verdana" pitchFamily="34" charset="0"/>
              </a:rPr>
              <a:t>.  </a:t>
            </a:r>
            <a:endParaRPr lang="es-CL" altLang="es-CL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931876" y="5733256"/>
            <a:ext cx="55673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sz="1600" dirty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   Se puede afirmar que </a:t>
            </a:r>
            <a:r>
              <a:rPr lang="es-ES" altLang="es-CL" sz="1600" dirty="0">
                <a:solidFill>
                  <a:srgbClr val="000000"/>
                </a:solidFill>
                <a:latin typeface="Verdana" pitchFamily="34" charset="0"/>
              </a:rPr>
              <a:t>el 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vehículo realizó el viaje </a:t>
            </a:r>
          </a:p>
          <a:p>
            <a:pPr eaLnBrk="1" hangingPunct="1"/>
            <a:r>
              <a:rPr lang="es-ES" altLang="es-CL" sz="1600" dirty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   </a:t>
            </a:r>
            <a:r>
              <a:rPr lang="es-ES" altLang="es-CL" sz="1600" dirty="0">
                <a:solidFill>
                  <a:srgbClr val="000000"/>
                </a:solidFill>
                <a:latin typeface="Verdana" pitchFamily="34" charset="0"/>
              </a:rPr>
              <a:t>a una velocidad 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promedio de </a:t>
            </a:r>
            <a:r>
              <a:rPr lang="es-ES" altLang="es-CL" sz="1600" dirty="0">
                <a:solidFill>
                  <a:srgbClr val="000000"/>
                </a:solidFill>
                <a:latin typeface="Verdana" pitchFamily="34" charset="0"/>
              </a:rPr>
              <a:t>86,25  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km/</a:t>
            </a:r>
            <a:r>
              <a:rPr lang="es-ES" altLang="es-CL" sz="1600" dirty="0" err="1" smtClean="0">
                <a:solidFill>
                  <a:srgbClr val="000000"/>
                </a:solidFill>
                <a:latin typeface="Verdana" pitchFamily="34" charset="0"/>
              </a:rPr>
              <a:t>hr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. </a:t>
            </a:r>
            <a:endParaRPr lang="es-CL" altLang="es-CL" dirty="0"/>
          </a:p>
        </p:txBody>
      </p:sp>
      <p:sp>
        <p:nvSpPr>
          <p:cNvPr id="17" name="16 CuadroTexto"/>
          <p:cNvSpPr txBox="1"/>
          <p:nvPr/>
        </p:nvSpPr>
        <p:spPr>
          <a:xfrm>
            <a:off x="1232620" y="1268760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MAGNITUDES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187624" y="1844824"/>
            <a:ext cx="666494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Lea atentamente el siguiente ejemplo y luego explique por qué razón se afirma que la velocidad es una magnitud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derivada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¿De qué magnitudes se deriva? </a:t>
            </a: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C -0.00591 0.01944 -0.01164 0.03912 -0.0125 0.05694 C -0.01354 0.07454 -0.00504 0.08958 -0.00573 0.10602 C -0.0066 0.12222 -0.01528 0.13588 -0.01702 0.15556 C -0.01893 0.175 -0.01459 0.20532 -0.01702 0.22292 C -0.01945 0.24051 -0.0316 0.24722 -0.0316 0.26181 C -0.0316 0.27662 -0.01771 0.29514 -0.01702 0.31134 C -0.0165 0.32731 -0.02639 0.34931 -0.0283 0.35787 " pathEditMode="relative" rAng="0" ptsTypes="aaaaaaaA">
                                      <p:cBhvr>
                                        <p:cTn id="14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" y="1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41" t="6052" r="12012" b="41977"/>
          <a:stretch>
            <a:fillRect/>
          </a:stretch>
        </p:blipFill>
        <p:spPr bwMode="auto">
          <a:xfrm>
            <a:off x="6300192" y="2492896"/>
            <a:ext cx="2736303" cy="3470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1D509-B03A-4E60-B4E0-55C74394388E}" type="slidenum">
              <a:rPr lang="es-CL"/>
              <a:pPr>
                <a:defRPr/>
              </a:pPr>
              <a:t>17</a:t>
            </a:fld>
            <a:endParaRPr lang="es-CL"/>
          </a:p>
        </p:txBody>
      </p:sp>
      <p:pic>
        <p:nvPicPr>
          <p:cNvPr id="16392" name="Picture 8" descr="Marco con coche cute y equipaje - ilustraciÃ³n de color.  Foto de archivo - 6232294"/>
          <p:cNvPicPr>
            <a:picLocks noChangeAspect="1" noChangeArrowheads="1"/>
          </p:cNvPicPr>
          <p:nvPr/>
        </p:nvPicPr>
        <p:blipFill>
          <a:blip r:embed="rId3" cstate="print"/>
          <a:srcRect l="34727" t="45359" b="7391"/>
          <a:stretch>
            <a:fillRect/>
          </a:stretch>
        </p:blipFill>
        <p:spPr bwMode="auto">
          <a:xfrm>
            <a:off x="7020272" y="5147190"/>
            <a:ext cx="432048" cy="4420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</p:pic>
      <p:sp>
        <p:nvSpPr>
          <p:cNvPr id="9" name="14 CuadroTexto"/>
          <p:cNvSpPr txBox="1">
            <a:spLocks noChangeArrowheads="1"/>
          </p:cNvSpPr>
          <p:nvPr/>
        </p:nvSpPr>
        <p:spPr bwMode="auto">
          <a:xfrm>
            <a:off x="1403449" y="3573016"/>
            <a:ext cx="5184775" cy="255454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Distancia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recorrida:  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690 km  </a:t>
            </a:r>
          </a:p>
          <a:p>
            <a:pPr marL="457200" indent="-457200" eaLnBrk="1" hangingPunct="1"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eaLnBrk="1" hangingPunct="1"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Tiempo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empleado:    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 hrs</a:t>
            </a:r>
          </a:p>
          <a:p>
            <a:pPr marL="457200" indent="-457200" eaLnBrk="1" hangingPunct="1"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eaLnBrk="1" hangingPunct="1"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Velocidad= Distancia / Tiempo</a:t>
            </a:r>
          </a:p>
          <a:p>
            <a:pPr eaLnBrk="1" hangingPunct="1">
              <a:defRPr/>
            </a:pPr>
            <a:r>
              <a:rPr lang="es-ES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86,25 km / hr   </a:t>
            </a:r>
          </a:p>
          <a:p>
            <a:pPr eaLnBrk="1" hangingPunct="1"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14 CuadroTexto"/>
          <p:cNvSpPr txBox="1">
            <a:spLocks noChangeArrowheads="1"/>
          </p:cNvSpPr>
          <p:nvPr/>
        </p:nvSpPr>
        <p:spPr bwMode="auto">
          <a:xfrm>
            <a:off x="602425" y="2200739"/>
            <a:ext cx="5472112" cy="181588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eaLnBrk="1" hangingPunct="1">
              <a:defRPr/>
            </a:pP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	Podemos afirmar de que la velocidad es una magnitud</a:t>
            </a:r>
            <a:r>
              <a:rPr lang="es-ES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derivada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deriva de la distancia  y el tiempo, ya que se obtiene aplicando la fórmula   </a:t>
            </a:r>
            <a:r>
              <a:rPr lang="es-ES" altLang="es-CL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distancia : tiempo</a:t>
            </a: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   </a:t>
            </a:r>
          </a:p>
          <a:p>
            <a:pPr marL="457200" indent="-457200" eaLnBrk="1" hangingPunct="1">
              <a:defRPr/>
            </a:pP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s-ES" altLang="es-CL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eaLnBrk="1" hangingPunct="1">
              <a:defRPr/>
            </a:pPr>
            <a:endParaRPr lang="es-ES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eaLnBrk="1" hangingPunct="1">
              <a:defRPr/>
            </a:pPr>
            <a:r>
              <a:rPr lang="es-ES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232620" y="1268760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MAGNITUDES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10243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187450" y="1773238"/>
            <a:ext cx="7385050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latin typeface="Calibri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latin typeface="Calibri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latin typeface="Calibri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solidFill>
                <a:schemeClr val="bg1">
                  <a:lumMod val="65000"/>
                </a:schemeClr>
              </a:solidFill>
              <a:latin typeface="Calibri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latin typeface="Calibri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latin typeface="Calibri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2E63DB-EC05-478E-AD10-1DFB0AA8CAB3}" type="slidenum">
              <a:rPr lang="es-CL"/>
              <a:pPr>
                <a:defRPr/>
              </a:pPr>
              <a:t>18</a:t>
            </a:fld>
            <a:endParaRPr lang="es-CL"/>
          </a:p>
        </p:txBody>
      </p:sp>
      <p:sp>
        <p:nvSpPr>
          <p:cNvPr id="10246" name="2 CuadroTexto"/>
          <p:cNvSpPr txBox="1">
            <a:spLocks noChangeArrowheads="1"/>
          </p:cNvSpPr>
          <p:nvPr/>
        </p:nvSpPr>
        <p:spPr bwMode="auto">
          <a:xfrm>
            <a:off x="1258888" y="1268413"/>
            <a:ext cx="72739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s-CL" altLang="es-CL" sz="1600" dirty="0" smtClean="0">
                <a:latin typeface="Verdana" pitchFamily="34" charset="0"/>
              </a:rPr>
              <a:t>Determine </a:t>
            </a:r>
            <a:r>
              <a:rPr lang="es-CL" altLang="es-CL" sz="1600" dirty="0">
                <a:latin typeface="Verdana" pitchFamily="34" charset="0"/>
              </a:rPr>
              <a:t>cuáles de las siguientes magnitudes corresponden a magnitudes </a:t>
            </a:r>
            <a:r>
              <a:rPr lang="es-CL" altLang="es-CL" sz="1600" b="1" dirty="0">
                <a:latin typeface="Verdana" pitchFamily="34" charset="0"/>
              </a:rPr>
              <a:t>fundamentales</a:t>
            </a:r>
            <a:r>
              <a:rPr lang="es-CL" altLang="es-CL" sz="1600" dirty="0">
                <a:latin typeface="Verdana" pitchFamily="34" charset="0"/>
              </a:rPr>
              <a:t>  y cuáles corresponden </a:t>
            </a:r>
            <a:r>
              <a:rPr lang="es-CL" altLang="es-CL" sz="1600" dirty="0" smtClean="0">
                <a:latin typeface="Verdana" pitchFamily="34" charset="0"/>
              </a:rPr>
              <a:t>a magnitudes </a:t>
            </a:r>
            <a:r>
              <a:rPr lang="es-CL" altLang="es-CL" sz="1600" b="1" dirty="0" smtClean="0">
                <a:latin typeface="Verdana" pitchFamily="34" charset="0"/>
              </a:rPr>
              <a:t>derivadas.   </a:t>
            </a:r>
            <a:r>
              <a:rPr lang="es-CL" altLang="es-CL" sz="1600" dirty="0" smtClean="0">
                <a:latin typeface="Verdana" pitchFamily="34" charset="0"/>
              </a:rPr>
              <a:t> </a:t>
            </a:r>
            <a:endParaRPr lang="es-CL" altLang="es-CL" sz="1600" dirty="0">
              <a:latin typeface="Verdana" pitchFamily="34" charset="0"/>
            </a:endParaRPr>
          </a:p>
          <a:p>
            <a:pPr eaLnBrk="1" hangingPunct="1">
              <a:buFont typeface="Arial" charset="0"/>
              <a:buNone/>
            </a:pPr>
            <a:endParaRPr lang="es-CL" altLang="es-CL" sz="1600" dirty="0">
              <a:latin typeface="Verdana" pitchFamily="34" charset="0"/>
            </a:endParaRPr>
          </a:p>
          <a:p>
            <a:pPr eaLnBrk="1" hangingPunct="1">
              <a:buFont typeface="Arial" charset="0"/>
              <a:buNone/>
            </a:pPr>
            <a:r>
              <a:rPr lang="es-CL" altLang="es-CL" sz="1600" dirty="0">
                <a:latin typeface="Verdana" pitchFamily="34" charset="0"/>
              </a:rPr>
              <a:t>    </a:t>
            </a:r>
            <a:endParaRPr lang="es-CL" altLang="es-CL" sz="2000" dirty="0">
              <a:latin typeface="Verdana" pitchFamily="34" charset="0"/>
            </a:endParaRPr>
          </a:p>
        </p:txBody>
      </p:sp>
      <p:sp>
        <p:nvSpPr>
          <p:cNvPr id="1024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620888"/>
              </p:ext>
            </p:extLst>
          </p:nvPr>
        </p:nvGraphicFramePr>
        <p:xfrm>
          <a:off x="1619250" y="2533992"/>
          <a:ext cx="6192838" cy="3703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24410"/>
                <a:gridCol w="1728234"/>
                <a:gridCol w="1440194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   MAGNITUD</a:t>
                      </a:r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FUNDAMENTAL</a:t>
                      </a:r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 DERIVADA</a:t>
                      </a:r>
                      <a:endParaRPr lang="es-CL" dirty="0"/>
                    </a:p>
                  </a:txBody>
                  <a:tcPr marL="91442" marR="9144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  Velocidad de 120 km/ </a:t>
                      </a:r>
                      <a:r>
                        <a:rPr lang="es-CL" sz="1600" dirty="0" err="1" smtClean="0"/>
                        <a:t>hr</a:t>
                      </a:r>
                      <a:r>
                        <a:rPr lang="es-CL" sz="1600" dirty="0" smtClean="0"/>
                        <a:t>.</a:t>
                      </a:r>
                      <a:endParaRPr lang="es-CL" sz="1600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 </a:t>
                      </a:r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pPr algn="ctr"/>
                      <a:endParaRPr lang="es-CL" b="1" dirty="0"/>
                    </a:p>
                  </a:txBody>
                  <a:tcPr marL="91442" marR="9144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  Distancia de 60 </a:t>
                      </a:r>
                      <a:r>
                        <a:rPr lang="es-CL" sz="1600" dirty="0" smtClean="0"/>
                        <a:t>millas.</a:t>
                      </a:r>
                      <a:endParaRPr lang="es-CL" sz="1600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pPr algn="ctr"/>
                      <a:endParaRPr lang="es-CL" b="1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</a:tr>
              <a:tr h="3276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  Volumen</a:t>
                      </a:r>
                      <a:r>
                        <a:rPr lang="es-CL" sz="1600" baseline="0" dirty="0" smtClean="0"/>
                        <a:t> de 250 </a:t>
                      </a:r>
                      <a:r>
                        <a:rPr lang="es-CL" sz="1600" baseline="0" dirty="0" smtClean="0"/>
                        <a:t>cm</a:t>
                      </a:r>
                      <a:r>
                        <a:rPr lang="es-CL" sz="1600" baseline="30000" dirty="0" smtClean="0"/>
                        <a:t>3.</a:t>
                      </a:r>
                      <a:endParaRPr lang="es-CL" sz="1600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42" marR="9144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  Temperatura de  28° </a:t>
                      </a:r>
                      <a:r>
                        <a:rPr lang="es-CL" sz="1600" dirty="0" smtClean="0"/>
                        <a:t>C.</a:t>
                      </a:r>
                      <a:endParaRPr lang="es-CL" sz="1600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 marL="91442" marR="9144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  Presión de 2000 lbs/ </a:t>
                      </a:r>
                      <a:r>
                        <a:rPr lang="es-CL" sz="1600" dirty="0" smtClean="0"/>
                        <a:t>pulg</a:t>
                      </a:r>
                      <a:r>
                        <a:rPr lang="es-CL" sz="1600" baseline="30000" dirty="0" smtClean="0"/>
                        <a:t>2.</a:t>
                      </a:r>
                      <a:endParaRPr lang="es-CL" sz="1600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  Superficie de 5000 </a:t>
                      </a:r>
                      <a:r>
                        <a:rPr lang="es-CL" sz="1600" dirty="0" smtClean="0"/>
                        <a:t>mts</a:t>
                      </a:r>
                      <a:r>
                        <a:rPr lang="es-CL" sz="1600" baseline="30000" dirty="0" smtClean="0"/>
                        <a:t>2.</a:t>
                      </a:r>
                      <a:endParaRPr lang="es-CL" sz="1600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  Torque de 90 lbs / pie. </a:t>
                      </a:r>
                      <a:endParaRPr lang="es-CL" sz="1600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  Masa de 1.5 </a:t>
                      </a:r>
                      <a:r>
                        <a:rPr lang="es-CL" sz="1600" dirty="0" smtClean="0"/>
                        <a:t>toneladas.</a:t>
                      </a:r>
                      <a:endParaRPr lang="es-CL" sz="1600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  Tiempo de 2 hrs. 15 </a:t>
                      </a:r>
                      <a:r>
                        <a:rPr lang="es-CL" sz="1600" dirty="0" smtClean="0"/>
                        <a:t>minutos.</a:t>
                      </a:r>
                      <a:endParaRPr lang="es-CL" sz="1600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91442" marR="91442"/>
                </a:tc>
              </a:tr>
            </a:tbl>
          </a:graphicData>
        </a:graphic>
      </p:graphicFrame>
      <p:sp>
        <p:nvSpPr>
          <p:cNvPr id="10" name="9 Multiplicar"/>
          <p:cNvSpPr/>
          <p:nvPr/>
        </p:nvSpPr>
        <p:spPr>
          <a:xfrm>
            <a:off x="6948488" y="2997076"/>
            <a:ext cx="287337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1" name="10 Multiplicar"/>
          <p:cNvSpPr/>
          <p:nvPr/>
        </p:nvSpPr>
        <p:spPr>
          <a:xfrm>
            <a:off x="5292725" y="3357116"/>
            <a:ext cx="287338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2" name="11 Multiplicar"/>
          <p:cNvSpPr/>
          <p:nvPr/>
        </p:nvSpPr>
        <p:spPr>
          <a:xfrm>
            <a:off x="6948488" y="3717156"/>
            <a:ext cx="287337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3" name="12 Multiplicar"/>
          <p:cNvSpPr/>
          <p:nvPr/>
        </p:nvSpPr>
        <p:spPr>
          <a:xfrm>
            <a:off x="5292725" y="4077196"/>
            <a:ext cx="287338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6" name="15 Multiplicar"/>
          <p:cNvSpPr/>
          <p:nvPr/>
        </p:nvSpPr>
        <p:spPr>
          <a:xfrm>
            <a:off x="6948488" y="4509244"/>
            <a:ext cx="287337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7" name="16 Multiplicar"/>
          <p:cNvSpPr/>
          <p:nvPr/>
        </p:nvSpPr>
        <p:spPr>
          <a:xfrm>
            <a:off x="6948488" y="4869284"/>
            <a:ext cx="287337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8" name="17 Multiplicar"/>
          <p:cNvSpPr/>
          <p:nvPr/>
        </p:nvSpPr>
        <p:spPr>
          <a:xfrm>
            <a:off x="6948488" y="5229324"/>
            <a:ext cx="287337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9" name="18 Multiplicar"/>
          <p:cNvSpPr/>
          <p:nvPr/>
        </p:nvSpPr>
        <p:spPr>
          <a:xfrm>
            <a:off x="5292725" y="5589364"/>
            <a:ext cx="287338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0" name="19 Multiplicar"/>
          <p:cNvSpPr/>
          <p:nvPr/>
        </p:nvSpPr>
        <p:spPr>
          <a:xfrm>
            <a:off x="5292725" y="5947817"/>
            <a:ext cx="287338" cy="217487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37B22-3BFC-490D-BFB4-DD1DEDA7D5DC}" type="slidenum">
              <a:rPr lang="es-CL" smtClean="0"/>
              <a:pPr>
                <a:defRPr/>
              </a:pPr>
              <a:t>19</a:t>
            </a:fld>
            <a:endParaRPr lang="es-CL"/>
          </a:p>
        </p:txBody>
      </p:sp>
      <p:sp>
        <p:nvSpPr>
          <p:cNvPr id="11267" name="AutoShape 5" descr="data:image/jpeg;base64,/9j/4AAQSkZJRgABAQAAAQABAAD/2wCEAAkGBxMTEhUTEhMWFhUXFhUYFxgWGBQWFxsXFxUaGBobFiEYHCggGBwlHBQVITEhJSkrMC4uFx8zODUsNygtLisBCgoKDg0OGhAQGzAmHyU0LCwsNzUsNis3Lyw0LCwsLCw0LCwsLC8uLCwtLCwsLCwsLzcsMCwtLCwuLDcsLDQsLP/AABEIALEBHAMBIgACEQEDEQH/xAAbAAEAAgMBAQAAAAAAAAAAAAAABAUCAwYBB//EAFAQAAIBAgMDBggICggFBQAAAAECAAMRBBIhBTFBBhMiUWFxFjJTgZGUodIHFUJSYnKSsRQjMzR0gqLB0dMXNWNko7PC4kNEc5Oyg8Ph8PH/xAAZAQEBAQEBAQAAAAAAAAAAAAAAAQIDBAX/xAAxEQEAAgEBBQUGBgMAAAAAAAAAAQIRAwQSITFRBRNBkfAUUmFxgbEVIjKhwdEzYvH/2gAMAwEAAhEDEQA/APuMREBERAREQEREBERAREQEREBERAREQEREBERAREQEREBERAREQEREBERAREQEREBERAREQEREBERAREQEREBERAREQEREBERAREQEREBERAREQEREBERAREQETTjMStOm9RvFRWY232UEm3mE+e1PhTKkg4MgjgaoB8/QkmYjm7aOz6utnu65w+kRPmv9K390/wAYfy4/pW/un+MP5cm/Xq7/AIdtXuS+lRPmv9K390/xh/Lg/Cv/AHT/ABh/Ljfr1Pw7avclZ1+UeNrY2vhsIMOq0bXasKpJ3A+IR8okWtwjHbV2phwKlb8DalmAcqtcZAflMbmy3sC1ja9yLAzgNicpjRxzYpg3N1WqGoi6taozMum4lSV3kcZ1uP8AhEoPTKrSrXNr5hTAK3GZSQ5IutxcA2vLFoxxlu/Z+vMx3dMxiM/OY4u42TtdK91sUqqBnptbMt9xFtHQ2NnFwbHiCBYz4hhOU4pKyKr2Qk4SoGUVaGb/AIZJuKlLcMp0Nt27Lf4T4VXAAq4VSQNWSra/aFKG3dmPfJvQ527P2qJxuT5PqEThcL8KWFOj0q9Ptyqy/ssW9k6TY/KXCYo2oV0drXyaq9uvK1mt22licvPfSvp/riY+cLaIiVzIiICIiAiIgIiICIiAiV2P2nzbZQmbQEm9hrew3H5pkb49Pkx9v/bMzaIbjTtMZiF1Epfjw+TH2/8AbHx4fJj7f+2N+vVe6v0XUhbVxhpJmABN7a9xP7pC+PD5Mfb/ANshbR2jztly2tc7779BwHbJN4xwWulbMZhbBsT/AGP7c9wmPOoqgAg2JF7A8M19wPA7jImC2qMihgxYAAnrI462vNGJxd2zqOlu1tZl+awl3q9UjSvPg6KJz9Da5W+VLpwUsLjrserfp/8Akkpt0fKpsO6zfwjejqnd36LeJApbYpHe2U/SBHt3ScpvqN00xMYVXKrEomFrB2tnp1EXebs1NrDQT4bi2NR2YI+uXQqb6KBrbun3XlHsSnjKDUKhYAkEMtgysDcFSdx3juJnFj4KEF7Yytb6Sqx9OkxauX0eztvtsl5mIjj6+D5bjajKQoHSPWN3/wBvPHwdcC9+22k7/lNyFXB4cV1ZqpWspqOVAK0cpBFrkWzEXJ69bASjaqgQZiuVbHMObDEgdI7yxLcQVFrm+4XRWPFdr7S19fU3otMR8Mw5/AVC48W5B1Gv7uE3tRYKSVa1idx00nR4HkHXrIj0GoZsg51WqEOrl3YBwqnKchQWNt0kH4Msf14f/uP/AC5iaznk+no9rz3cb94zjHGJmf2lyWHpMQLKT0V4Htm3mG+Y3oM6r+i/Gjc9Dq8Z+H6kf0Y475+H+0/uRNZ6N6PbG5SK71eH+s/25KpRYC5UjdwPXIo5yoSKY0HG15fUOS9R3ZOfoKwJFnZ1BI035CN/bNp2ScLWfDvlYoQVuBldWByuAW6Q1HRvwO8rOk6FqT+euHg2rtydorjRvE9d3h9OcuaY1KbBag39lp3nIetQp1KLVGpq+Ym7ZcwuOs+KMum/75TjYzYusKFEDPao9hlCqBSGUnKTkDVARa+mccby95PfB/ijiFbFB0ojVlFVLHKAAtkJuDbXd3zM0jMYef2y99ntp3tnjE8Z+fm+tA33T2eAW0E9nR84iIgIiICIiAiIgIiIHO7TrqajW1BCa2NrguCPaJEaoALn7jLTE8n1Zy4dlub2FiLzFeTy3F3JF9RYC46r3nK1My9Onr7tcOdD1H1BsJlRrsrAPuMlpTyEqbZlJFjbssRci9wD6ZnQwJrMQoHRUnU9EMWuBcdn3TU0jDMatonOWPG/7mmtmGc9y8D86TfiSt1U/SfdgbBq3ucnDieH6s5xWejtOtHWGm46vYYuOr2Gb/iKr1p7f4T34iq9dP2/wjc+C+0fGPJXVq9hoNSTNLGoBe0sMXsp6YDsRYEA210O8nd3eeayQF1tpvOmumut9bnh/CbikOF9W0zwl5g6gYAmw672t550ez8QgpqMyjfpcDjKGnseqUFgRezaEAjs1PdLvAbMVEAYZm3knXXs7Ja1wzqX3sN+OwYqrlLOut703emfSpBtrukHwfTy2J9Yr+9LeJtyVB5PJxq4n1iv70qaHwdYBHFREqBwSQRWraE8QM1ge4aTrZFx+0KVEA1HC30UalmPUijpMewAwOE5MfBUmFq1qhxdVuc0UIBTIXMW/GG7c42u/Tj1y52hsLDUQDVxWIW+ijnLsx6kVULOexQTLTncTW8Qfg9P5zgNWI+imq0+9rnrUSVgNlUqRLKC1Q6NUcl6hHUWOoH0RYDgBOtNfUpGKy8+psulqW3r1zLndn8nDUJLHFU6duiXrLzjG/FFQhFta12vrqBJ3gjT8vif+4PdnRRNe1avvMewbP7r5vhuRleo7X/FpmazObsRfQ2G/wA9pevyBwr0wlbnKljcHOyWvvy5CLA9U6uJvW2zV1Y3Zng57L2bobPberHHrLndm8i8NQBWga1ME3OWvWFz29K5kvwfTy2J9Yr+9LeJ5XvVHg+nlsT6xX96PB9PLYn1iv70t4gVHg+nlsT6xX96PB9PLYn1iv70t4gVHg+nlsT6xX96PB9PLYn1iv70t4gVHg+nlsT6xX96PB9PLYn1iv70t4gVHg+nlsT6xX96PB9PLYn1iv70t4gVHg+nlsT6xX96PB9PLYn1iv70t4gVHg+nlsT6xX96PB9PLYn1iv70t54TApK/Jai/jPiDbrxFf3pnS5N0lFlqYgDqGIrj/VJGOxlRTZVFuDG5v2cLGeUdp33qPMbH0Np7ZqKzMZhmb1icTLV4Pp5bE+sV/ejwfTy2J9Yr+9JwxqncGv1ZTf8Ah7ZrrYthvyp9Y3b7K/xmWkXwfTy2J9Yr+9NVTZFFTY18TfqGIrk+gNebmrZvnv3nm09lr+eeM5GikKL7kFvSTKmUOps+kNGfGAHrr1927UZ7+kTzD8mMKTdKle41/OK9x5i2ksKuLuRoM3CwzN5ptwuGYsHfQi9gd+vX1d0YMo/g+nlsT6xX96WOEw4poEBZgL6uzO2pvqWNzvm6JFYu4AuSABxOghnAtcgXNhfieoTHEUVdWRhdWBUjrBFiPQZzgxVUq5y53wdOpoQbPXyEIdOunZtPL9YgXW0KVdiFpVFprrnfLnqdgpg9EH6TZvqnh5gNlUqRLAFqh0ao5L1D2FjqB9EWA4ASlp7SqiwNemUdqY50NSdqYcOSxyqECsVREJB6T65t0yrYh6dSo64hqtsOCgbmirENUBNkUE2tc5bbu6B00Tm620KinLTrrWzGh0yKZyGpXp07Hm7Ahldio39A6m+lpimqUqQbOXyHM5YKC1O/S8UAXCm4sBcqOuBYTFXBvYg2Nj2G17Hq0I9M5nEbUrsRlqLTR0apTLFFzLmso6am65QrsBY/jBqLRQxbc46moKQqVSWqLlIzDDYchKZcFelmYgkHRDpxAdRMVcEXBBGuoOmhsfQQZzuD2m9Qqr1xSUKzK4CDngtZ0uucEZcqIxy7+dUggWvidoM+ZGrCiAKzAgUxnK16qEdMEWUIt7anONRxDpVYEAg3B1BG608Li9ri5BIHGwtf7x6ROTobZZOYVCWBApmmebALDCGqAny8xZUFzp0rW3GTNmVs+IoscQKxbD1mIAQBbvQvlCjMFvwYk6b4HRREQEREBERAREQNOLrFFuBfXW5sB2nfpNbVXXVgGH0dCPTofZJRkQfiyFOtNjYfRJ4dqnh1d24N1HEK2468QdCO8HUTbIFeit9bAcM28fV4ibKdEkaVWy/qn0Ei8swkTlIqOALkgDrOgmj8JB8QM3cNPSbD0SLiFyt0cn1nJdr9l90j1alzZ2zd5y/siMGUmviODMgvplH4xu7qHoM0BQN1O/0qp/08ZrXEqDlW9+pFt6Tx88x56+63pBP8B7ZqIZmYb3qn5TED6NkXuHHrmvOq7gATu0JY917t5wLT2lQYjMV4X1ax8xFz6MssNmMpS4UKb2a3X1346EGTgvFFp0qja5Ldrn92/wC6SU2f89iewdEezX2ybEmVwwpUlUWUAdwmcwq1lXVmCjtIH3yuqcosIpscVQv1c4hPoBvIq0iVB5SYbgzt9SlXqf8AghmSbepHcmI9WxI++nAtZ5aexA1rQUAgKLHeLCxv19cLRUWsoGXdoNL9XVNkQMEpKNAoAvfQAa9ffM4iBg9JSLFQQNwIB3Q9JSCCAQd4IBB75nEDB6SmwKg21FwDY9kPSU71Bsbi4B16++ZxAw5lb3yi+mthfTdCUlBJCgE7yAAT3zXjMZTpIXqutNBvZ2CqPOZWDatat+bUCE8riM1JT9RCOcfh4wQEG4YwLqJx+G29jgperSw6rc2ztVoM1j8kWqEnfwtusTra95P7X/CaZfmyhV2RgSCMy2vlI8YXNr2GoItpLhM+CziIkUiIgIieWgR8RjFXTVm+aoJP/wAeeRWWtUtcBADcXOvs1+6WV54TAiDZ4+UzE9lgPR/G89fCLxZz+sbeyQ9r7Zp0CA701J0HOVEQEngoJzMewCVZx1St4tLEVRe1lp8ynffEFMw7QG7JUWVarQXxVznvLD0k29F57Tw9V+Apr1AZfu6R9k04fC4v5KYeh1MTUxL27R+LCnsDETf8Su35bFV3B+ShWivm5pQ/pYxlMdW8YSlSW9RlsOLEKv8AD03lfitr4V7c1UzlT/wKb1+FrHmgQN/XJ1Dk/hUIYUULDc7jnH+0929ssgIy1jDnEr120ShXI4FzQoj2lnH2ZJoUcZayjD0R/wCrXPn/ACesu4kFR8V128fGVB2Uko0x+0rN7Z74PUj4716n169Yj7IYL7JbRArKPJ3CKbjDUb9ZpoT6SLywp0VXRVA7gB90ziAiIgIiICIiAieEzVUq9UDXidpUabBalamjHUKzqpI7ATN9KsrC6sGHYQfunzbbuwEw7Xo1GZnJPNXL4huspvNUfXtb53CYjALQObGNQS/ioKVOpiGvusFF1v1kmdu7pNN6LcemP+vP32pGpuzScdYmP35YfRMftGlRANVwt9ADqzHqQDVj2AEyj2pygdVzHJhaZ3VMQL1WH9nRU387EEcVM52liCpIw6phzazO5OIxZBZgFGbSnqrdEkAcJEq4ijR/G3LOxyirUbnazv8ANpk/K7KYJHGc4rPN2m8RwWVPFlm5xUYNlbJisZZ6uYjQ0KIFkUm3ihQZGTEtQqGrzzF36LPVGaq+h6FNF0AvYhQCbjQ6yfs7Y+Jr2bKcOp1L1enWN9+Vfk97H9Uzp9k7Bo0DmVS1Qixquc1Q9l/kj6K2HZGYjkmLTzc5gth4jEHNULUUO9mN8Qw+jwojtN27FOs7HB4VKSLTpqFRRZQNwAm6JJmZaiIjkREiY/aVGiAatVEvuzMASepRvY9gkVLiU/xxUf8AN8NUYfPq/iKf7Y5w+ZCJ7+BYqp+VxApj5uHQA9xepmJ7wqwLLEYhEUs7KijeWIUDvJlZ4Q020oJVrn+yQ5PNUfLTP2ptw+wMOrBzTzuNz1S1Vx3GoSR5rSzgU+fG1Ny0aA63LV3t2quRVP6zR8RZ/wAviK9XW9g/Mp3WoBSR2MWlxECHgNl0KN+Zo06d95RVUk9bEC5PaZMiICIiAiIgIiICIiAiIgIiIEbH4+nRXNVcKL2F95J3KoGrMeoXMgDlLQH5TnKItfNWp1KSW7WYZV7mIPZJe1NmpXUBiVZDmp1ENnRrEZlPcSCDcEEggg2lemKIZaOMADnSnWW6pUPUDvp1PoE2PAnUCxjxSc44LqjWVwGRgyncVIIPcRM5yOL2Gq1CyZQPlVQWw5H1npFS/tk7DYAVUv8AhtZ6QJDBalMLcbxziIKg+1eatTd8WNPU3s8JhL2htmlTbmxmq1bX5qkM9TXdm4UwbeM5Uds5/ae2nzFKjmkbgDD4Uc/imvqAzkZKZsDdVBI4PukXb+JoU2WjRxHNUra0cOFR3e5uS4uxB42BvreVtRTRTOKZoUQLDnGaijE8LMGr1WI+TlsbDqFpFeqzePBKSpVF1QLhFbxhSPP4t+F6tVvFNraklhI4qU6BORbOQSxBzViOLVar+IOs9EdkrsHh8ZiqpWmxWmDqtNeaPfWcljTG7QdPjbquMfyRxNGnzgdaozgtSpUjfKTYkFqhLuLjpEXtew4TpitefP15fdyza/Ll68/sqMNi1rXKurIAWYUQaosN5KqQX0UjPVNOnusKg0nd8j8NhHpjEUFYuRkZ6oBrKV3oeCAfNSy63AsZz/xtVo0RSOHFIm9xUZMzX3ErTzMSRbxgveJu2FgcVTov0xhqbNnqVallbxVXoqT0FCqu8343M1Gne8b08I+PrMsTraenO7X81ukcZ+vhH1xC85X7bqYYIaRpkkkFWuW3aEAMNNDfvEo9k8ocdiagp08g+c2TRR1m59k3UcFh6iOuGpPi3YMprubIGtvDvobfQVj1yx2Nyaq06YR6+Qb2XDjIWNvlVGu57MuS09Ea2hTSxFc26zDx22fa9XXi1rbtOkT+31XWL2jSoKvP1lUnQZioZz9FR4x7AJC+N61T82wrkaWqYgnD09+uhBq3G/WmAeuTMBsihRJNOmoY+M5u1RvrO12bzmTp899dTfFdep+XxTAa9DDrzK26ixLVLjrVl7pLwGyKFEk06Sqx3va7t9ZmuzecmTogIiICIiAiIgIiICIiAiIgIiICIiAiIgIiICcZyu5QUqqvgsOOerG1wgzqhVgemB42oF10+kyXvOi2vsv8ITI1Wqi36YpMELLYjKWAzKNfklTpvtcRsrZeHwtPm8NRSkg4IAL9rHex7TApE2DicRZsTVNLdZaeRnHeWBRBwyoCet2kt+TdA2FV61UDcpqMqD9WllT2SbtbaPNU85So+oASkjVHZjuAA3bt5IA4kTl6ux9oY/8AOSMHhzf8SjCpVZf7Vh0b24XK62Ktvl5szwjhDDGco6FBuZ2dQptVYkXpr0cw0OqDNVYcQugsbss3bK5H1az8/j6jF+CA9IA/JJXSmPo09dNWMsw2A2XT3qrEC5JDVX6gSeHUNFHC0rKu1NoYzTDUTRpH5dQmkSO8jP2jKtvpTvWk4zyjrPr7eby31IziY3p6Ryj5+Hn9IdFi9p4bCKKYyrbRaVMDN5gN1+2UGN25XqtzebmB5OmGq4og7iVTWmD1tlA65L2XyMVNa1ZnY7xTvSB1vqwJqHt6YU8VnR4LBU6K5KVNKa77IoUX4nTj2x3lKfojM9Z/iP7ydzq6v+W2I6R/Nuflhzey9i1RrTpLQvvqViK+IPXop5ume3M3aJb0Ng0gwermr1BqHrHPY9aLYIh+qolrE43va85tOXp09OmnG7SMQqtg/wDMfpNT7llrKrYP/MfpFT7llrMtkREBERAREQEREBERAREQEREBERAREQEREBERAREQPGE8CCacbWdUvTpmo1wAoZV3neS24DebXPUDK4bNr1dcTWyr5LDlkXuappUfvXJ3QJGN21Rptzdy9XyVIGpU84XxR2tYds53lhsbG7Rwr0VKYUNlIVmZ3axvlqFDlQHiBnvpOrwWBp0VyUkVF32UAa9ZtvPaZIgcnyG5GJgqKc7lq4kA5qpBYi50Wnm1VQLDS17TrIiJnKRERyIiIV5eLyv20pCrWG+i2fvS1qg7egSQOtVlWca/Rq0hc4mpZG6JtRRGKZczqCWAZxr8s77QL3CYQU89iTndnN+trbuzSSJR4PGYio/NkpSZEVn6OfNmqVE0s9lFqVyLtYva/R6WjZ+KrWWnzq5nrYsB2W9hSrOMijNqxG7XRUbqgdHEosJj69V8itTFhUzPlZgxp1cnRGYWBsb6mxBGu+Sdq7Rai1rA51y0u2tmsFY9TZlOm4U3MC0ic2No4h890HN5q1M+ILBAyhgeczFiVBy5dzdlyp7SqrSd1ZAtBaY5sqSz/ikbQ5uiWz5VFjrbfewDoyYJlG+MqNSq1SaZRWqoKZS/5OqUuxzak5SbWG8Dhc6MTi3Y06rOi01xFRSuU3UU1qrdmzb+jmItuNu2B0k8BnPJtetm5s2BZ6QV3TKAKiO1yoc7zTygEg3dbjrnbCDDnwzBm55rkDKD0E4XNvT6N0C0iIgIiICIiAiIgIiICIiAiIgIiICIiAiIgIiICIiBhW8U9x+6cvyx/qtvqUfvWIgc5tf8hsn64/8AJI27+S2p+kUYiUdlyf8AFofoqfukzanj4f8A63/s1YiQchjP65b/AKB/yjMtqf1lgP8ApL/qiJRqxf8AW2J/Rx91Oe4r+u/1F/yTEQKvZf5pjP0VP8ypOv8Ag7/Ml7z9wiIR00REikREBERAREQEREBERAREQERED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28575" y="-1135063"/>
            <a:ext cx="3810000" cy="2371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1268" name="AutoShape 7" descr="data:image/jpeg;base64,/9j/4AAQSkZJRgABAQAAAQABAAD/2wCEAAkGBxMTEhUTEhMWFhUXFhUYFxgWGBQWFxsXFxUaGBobFiEYHCggGBwlHBQVITEhJSkrMC4uFx8zODUsNygtLisBCgoKDg0OGhAQGzAmHyU0LCwsNzUsNis3Lyw0LCwsLCw0LCwsLC8uLCwtLCwsLCwsLzcsMCwtLCwuLDcsLDQsLP/AABEIALEBHAMBIgACEQEDEQH/xAAbAAEAAgMBAQAAAAAAAAAAAAAABAUCAwYBB//EAFAQAAIBAgMDBggICggFBQAAAAECAAMRBBIhBTFBBhMiUWFxFjJTgZGUodIHFUJSYnKSsRQjMzR0gqLB0dMXNWNko7PC4kNEc5Oyg8Ph8PH/xAAZAQEBAQEBAQAAAAAAAAAAAAAAAQIDBAX/xAAxEQEAAgEBBQUGBgMAAAAAAAAAAQIRAwQSITFRBRNBkfAUUmFxgbEVIjKhwdEzYvH/2gAMAwEAAhEDEQA/APuMREBERAREQEREBERAREQEREBERAREQEREBERAREQEREBERAREQEREBERAREQEREBERAREQEREBERAREQEREBERAREQEREBERAREQEREBERAREQEREBERAREQETTjMStOm9RvFRWY232UEm3mE+e1PhTKkg4MgjgaoB8/QkmYjm7aOz6utnu65w+kRPmv9K390/wAYfy4/pW/un+MP5cm/Xq7/AIdtXuS+lRPmv9K390/xh/Lg/Cv/AHT/ABh/Ljfr1Pw7avclZ1+UeNrY2vhsIMOq0bXasKpJ3A+IR8okWtwjHbV2phwKlb8DalmAcqtcZAflMbmy3sC1ja9yLAzgNicpjRxzYpg3N1WqGoi6taozMum4lSV3kcZ1uP8AhEoPTKrSrXNr5hTAK3GZSQ5IutxcA2vLFoxxlu/Z+vMx3dMxiM/OY4u42TtdK91sUqqBnptbMt9xFtHQ2NnFwbHiCBYz4hhOU4pKyKr2Qk4SoGUVaGb/AIZJuKlLcMp0Nt27Lf4T4VXAAq4VSQNWSra/aFKG3dmPfJvQ527P2qJxuT5PqEThcL8KWFOj0q9Ptyqy/ssW9k6TY/KXCYo2oV0drXyaq9uvK1mt22licvPfSvp/riY+cLaIiVzIiICIiAiIgIiICIiAiV2P2nzbZQmbQEm9hrew3H5pkb49Pkx9v/bMzaIbjTtMZiF1Epfjw+TH2/8AbHx4fJj7f+2N+vVe6v0XUhbVxhpJmABN7a9xP7pC+PD5Mfb/ANshbR2jztly2tc7779BwHbJN4xwWulbMZhbBsT/AGP7c9wmPOoqgAg2JF7A8M19wPA7jImC2qMihgxYAAnrI462vNGJxd2zqOlu1tZl+awl3q9UjSvPg6KJz9Da5W+VLpwUsLjrserfp/8Akkpt0fKpsO6zfwjejqnd36LeJApbYpHe2U/SBHt3ScpvqN00xMYVXKrEomFrB2tnp1EXebs1NrDQT4bi2NR2YI+uXQqb6KBrbun3XlHsSnjKDUKhYAkEMtgysDcFSdx3juJnFj4KEF7Yytb6Sqx9OkxauX0eztvtsl5mIjj6+D5bjajKQoHSPWN3/wBvPHwdcC9+22k7/lNyFXB4cV1ZqpWspqOVAK0cpBFrkWzEXJ69bASjaqgQZiuVbHMObDEgdI7yxLcQVFrm+4XRWPFdr7S19fU3otMR8Mw5/AVC48W5B1Gv7uE3tRYKSVa1idx00nR4HkHXrIj0GoZsg51WqEOrl3YBwqnKchQWNt0kH4Msf14f/uP/AC5iaznk+no9rz3cb94zjHGJmf2lyWHpMQLKT0V4Htm3mG+Y3oM6r+i/Gjc9Dq8Z+H6kf0Y475+H+0/uRNZ6N6PbG5SK71eH+s/25KpRYC5UjdwPXIo5yoSKY0HG15fUOS9R3ZOfoKwJFnZ1BI035CN/bNp2ScLWfDvlYoQVuBldWByuAW6Q1HRvwO8rOk6FqT+euHg2rtydorjRvE9d3h9OcuaY1KbBag39lp3nIetQp1KLVGpq+Ym7ZcwuOs+KMum/75TjYzYusKFEDPao9hlCqBSGUnKTkDVARa+mccby95PfB/ijiFbFB0ojVlFVLHKAAtkJuDbXd3zM0jMYef2y99ntp3tnjE8Z+fm+tA33T2eAW0E9nR84iIgIiICIiAiIgIiIHO7TrqajW1BCa2NrguCPaJEaoALn7jLTE8n1Zy4dlub2FiLzFeTy3F3JF9RYC46r3nK1My9Onr7tcOdD1H1BsJlRrsrAPuMlpTyEqbZlJFjbssRci9wD6ZnQwJrMQoHRUnU9EMWuBcdn3TU0jDMatonOWPG/7mmtmGc9y8D86TfiSt1U/SfdgbBq3ucnDieH6s5xWejtOtHWGm46vYYuOr2Gb/iKr1p7f4T34iq9dP2/wjc+C+0fGPJXVq9hoNSTNLGoBe0sMXsp6YDsRYEA210O8nd3eeayQF1tpvOmumut9bnh/CbikOF9W0zwl5g6gYAmw672t550ez8QgpqMyjfpcDjKGnseqUFgRezaEAjs1PdLvAbMVEAYZm3knXXs7Ja1wzqX3sN+OwYqrlLOut703emfSpBtrukHwfTy2J9Yr+9LeJtyVB5PJxq4n1iv70qaHwdYBHFREqBwSQRWraE8QM1ge4aTrZFx+0KVEA1HC30UalmPUijpMewAwOE5MfBUmFq1qhxdVuc0UIBTIXMW/GG7c42u/Tj1y52hsLDUQDVxWIW+ijnLsx6kVULOexQTLTncTW8Qfg9P5zgNWI+imq0+9rnrUSVgNlUqRLKC1Q6NUcl6hHUWOoH0RYDgBOtNfUpGKy8+psulqW3r1zLndn8nDUJLHFU6duiXrLzjG/FFQhFta12vrqBJ3gjT8vif+4PdnRRNe1avvMewbP7r5vhuRleo7X/FpmazObsRfQ2G/wA9pevyBwr0wlbnKljcHOyWvvy5CLA9U6uJvW2zV1Y3Zng57L2bobPberHHrLndm8i8NQBWga1ME3OWvWFz29K5kvwfTy2J9Yr+9LeJ5XvVHg+nlsT6xX96PB9PLYn1iv70t4gVHg+nlsT6xX96PB9PLYn1iv70t4gVHg+nlsT6xX96PB9PLYn1iv70t4gVHg+nlsT6xX96PB9PLYn1iv70t4gVHg+nlsT6xX96PB9PLYn1iv70t4gVHg+nlsT6xX96PB9PLYn1iv70t4gVHg+nlsT6xX96PB9PLYn1iv70t54TApK/Jai/jPiDbrxFf3pnS5N0lFlqYgDqGIrj/VJGOxlRTZVFuDG5v2cLGeUdp33qPMbH0Np7ZqKzMZhmb1icTLV4Pp5bE+sV/ejwfTy2J9Yr+9JwxqncGv1ZTf8Ah7ZrrYthvyp9Y3b7K/xmWkXwfTy2J9Yr+9NVTZFFTY18TfqGIrk+gNebmrZvnv3nm09lr+eeM5GikKL7kFvSTKmUOps+kNGfGAHrr1927UZ7+kTzD8mMKTdKle41/OK9x5i2ksKuLuRoM3CwzN5ptwuGYsHfQi9gd+vX1d0YMo/g+nlsT6xX96WOEw4poEBZgL6uzO2pvqWNzvm6JFYu4AuSABxOghnAtcgXNhfieoTHEUVdWRhdWBUjrBFiPQZzgxVUq5y53wdOpoQbPXyEIdOunZtPL9YgXW0KVdiFpVFprrnfLnqdgpg9EH6TZvqnh5gNlUqRLAFqh0ao5L1D2FjqB9EWA4ASlp7SqiwNemUdqY50NSdqYcOSxyqECsVREJB6T65t0yrYh6dSo64hqtsOCgbmirENUBNkUE2tc5bbu6B00Tm620KinLTrrWzGh0yKZyGpXp07Hm7Ahldio39A6m+lpimqUqQbOXyHM5YKC1O/S8UAXCm4sBcqOuBYTFXBvYg2Nj2G17Hq0I9M5nEbUrsRlqLTR0apTLFFzLmso6am65QrsBY/jBqLRQxbc46moKQqVSWqLlIzDDYchKZcFelmYgkHRDpxAdRMVcEXBBGuoOmhsfQQZzuD2m9Qqr1xSUKzK4CDngtZ0uucEZcqIxy7+dUggWvidoM+ZGrCiAKzAgUxnK16qEdMEWUIt7anONRxDpVYEAg3B1BG608Li9ri5BIHGwtf7x6ROTobZZOYVCWBApmmebALDCGqAny8xZUFzp0rW3GTNmVs+IoscQKxbD1mIAQBbvQvlCjMFvwYk6b4HRREQEREBERAREQNOLrFFuBfXW5sB2nfpNbVXXVgGH0dCPTofZJRkQfiyFOtNjYfRJ4dqnh1d24N1HEK2468QdCO8HUTbIFeit9bAcM28fV4ibKdEkaVWy/qn0Ei8swkTlIqOALkgDrOgmj8JB8QM3cNPSbD0SLiFyt0cn1nJdr9l90j1alzZ2zd5y/siMGUmviODMgvplH4xu7qHoM0BQN1O/0qp/08ZrXEqDlW9+pFt6Tx88x56+63pBP8B7ZqIZmYb3qn5TED6NkXuHHrmvOq7gATu0JY917t5wLT2lQYjMV4X1ax8xFz6MssNmMpS4UKb2a3X1346EGTgvFFp0qja5Ldrn92/wC6SU2f89iewdEezX2ybEmVwwpUlUWUAdwmcwq1lXVmCjtIH3yuqcosIpscVQv1c4hPoBvIq0iVB5SYbgzt9SlXqf8AghmSbepHcmI9WxI++nAtZ5aexA1rQUAgKLHeLCxv19cLRUWsoGXdoNL9XVNkQMEpKNAoAvfQAa9ffM4iBg9JSLFQQNwIB3Q9JSCCAQd4IBB75nEDB6SmwKg21FwDY9kPSU71Bsbi4B16++ZxAw5lb3yi+mthfTdCUlBJCgE7yAAT3zXjMZTpIXqutNBvZ2CqPOZWDatat+bUCE8riM1JT9RCOcfh4wQEG4YwLqJx+G29jgperSw6rc2ztVoM1j8kWqEnfwtusTra95P7X/CaZfmyhV2RgSCMy2vlI8YXNr2GoItpLhM+CziIkUiIgIieWgR8RjFXTVm+aoJP/wAeeRWWtUtcBADcXOvs1+6WV54TAiDZ4+UzE9lgPR/G89fCLxZz+sbeyQ9r7Zp0CA701J0HOVEQEngoJzMewCVZx1St4tLEVRe1lp8ynffEFMw7QG7JUWVarQXxVznvLD0k29F57Tw9V+Apr1AZfu6R9k04fC4v5KYeh1MTUxL27R+LCnsDETf8Su35bFV3B+ShWivm5pQ/pYxlMdW8YSlSW9RlsOLEKv8AD03lfitr4V7c1UzlT/wKb1+FrHmgQN/XJ1Dk/hUIYUULDc7jnH+0929ssgIy1jDnEr120ShXI4FzQoj2lnH2ZJoUcZayjD0R/wCrXPn/ACesu4kFR8V128fGVB2Uko0x+0rN7Z74PUj4716n169Yj7IYL7JbRArKPJ3CKbjDUb9ZpoT6SLywp0VXRVA7gB90ziAiIgIiICIiAieEzVUq9UDXidpUabBalamjHUKzqpI7ATN9KsrC6sGHYQfunzbbuwEw7Xo1GZnJPNXL4huspvNUfXtb53CYjALQObGNQS/ioKVOpiGvusFF1v1kmdu7pNN6LcemP+vP32pGpuzScdYmP35YfRMftGlRANVwt9ADqzHqQDVj2AEyj2pygdVzHJhaZ3VMQL1WH9nRU387EEcVM52liCpIw6phzazO5OIxZBZgFGbSnqrdEkAcJEq4ijR/G3LOxyirUbnazv8ANpk/K7KYJHGc4rPN2m8RwWVPFlm5xUYNlbJisZZ6uYjQ0KIFkUm3ihQZGTEtQqGrzzF36LPVGaq+h6FNF0AvYhQCbjQ6yfs7Y+Jr2bKcOp1L1enWN9+Vfk97H9Uzp9k7Bo0DmVS1Qixquc1Q9l/kj6K2HZGYjkmLTzc5gth4jEHNULUUO9mN8Qw+jwojtN27FOs7HB4VKSLTpqFRRZQNwAm6JJmZaiIjkREiY/aVGiAatVEvuzMASepRvY9gkVLiU/xxUf8AN8NUYfPq/iKf7Y5w+ZCJ7+BYqp+VxApj5uHQA9xepmJ7wqwLLEYhEUs7KijeWIUDvJlZ4Q020oJVrn+yQ5PNUfLTP2ptw+wMOrBzTzuNz1S1Vx3GoSR5rSzgU+fG1Ny0aA63LV3t2quRVP6zR8RZ/wAviK9XW9g/Mp3WoBSR2MWlxECHgNl0KN+Zo06d95RVUk9bEC5PaZMiICIiAiIgIiICIiAiIgIiIEbH4+nRXNVcKL2F95J3KoGrMeoXMgDlLQH5TnKItfNWp1KSW7WYZV7mIPZJe1NmpXUBiVZDmp1ENnRrEZlPcSCDcEEggg2lemKIZaOMADnSnWW6pUPUDvp1PoE2PAnUCxjxSc44LqjWVwGRgyncVIIPcRM5yOL2Gq1CyZQPlVQWw5H1npFS/tk7DYAVUv8AhtZ6QJDBalMLcbxziIKg+1eatTd8WNPU3s8JhL2htmlTbmxmq1bX5qkM9TXdm4UwbeM5Uds5/ae2nzFKjmkbgDD4Uc/imvqAzkZKZsDdVBI4PukXb+JoU2WjRxHNUra0cOFR3e5uS4uxB42BvreVtRTRTOKZoUQLDnGaijE8LMGr1WI+TlsbDqFpFeqzePBKSpVF1QLhFbxhSPP4t+F6tVvFNraklhI4qU6BORbOQSxBzViOLVar+IOs9EdkrsHh8ZiqpWmxWmDqtNeaPfWcljTG7QdPjbquMfyRxNGnzgdaozgtSpUjfKTYkFqhLuLjpEXtew4TpitefP15fdyza/Ll68/sqMNi1rXKurIAWYUQaosN5KqQX0UjPVNOnusKg0nd8j8NhHpjEUFYuRkZ6oBrKV3oeCAfNSy63AsZz/xtVo0RSOHFIm9xUZMzX3ErTzMSRbxgveJu2FgcVTov0xhqbNnqVallbxVXoqT0FCqu8343M1Gne8b08I+PrMsTraenO7X81ukcZ+vhH1xC85X7bqYYIaRpkkkFWuW3aEAMNNDfvEo9k8ocdiagp08g+c2TRR1m59k3UcFh6iOuGpPi3YMprubIGtvDvobfQVj1yx2Nyaq06YR6+Qb2XDjIWNvlVGu57MuS09Ea2hTSxFc26zDx22fa9XXi1rbtOkT+31XWL2jSoKvP1lUnQZioZz9FR4x7AJC+N61T82wrkaWqYgnD09+uhBq3G/WmAeuTMBsihRJNOmoY+M5u1RvrO12bzmTp899dTfFdep+XxTAa9DDrzK26ixLVLjrVl7pLwGyKFEk06Sqx3va7t9ZmuzecmTogIiICIiAiIgIiICIiAiIgIiICIiAiIgIiICcZyu5QUqqvgsOOerG1wgzqhVgemB42oF10+kyXvOi2vsv8ITI1Wqi36YpMELLYjKWAzKNfklTpvtcRsrZeHwtPm8NRSkg4IAL9rHex7TApE2DicRZsTVNLdZaeRnHeWBRBwyoCet2kt+TdA2FV61UDcpqMqD9WllT2SbtbaPNU85So+oASkjVHZjuAA3bt5IA4kTl6ux9oY/8AOSMHhzf8SjCpVZf7Vh0b24XK62Ktvl5szwjhDDGco6FBuZ2dQptVYkXpr0cw0OqDNVYcQugsbss3bK5H1az8/j6jF+CA9IA/JJXSmPo09dNWMsw2A2XT3qrEC5JDVX6gSeHUNFHC0rKu1NoYzTDUTRpH5dQmkSO8jP2jKtvpTvWk4zyjrPr7eby31IziY3p6Ryj5+Hn9IdFi9p4bCKKYyrbRaVMDN5gN1+2UGN25XqtzebmB5OmGq4og7iVTWmD1tlA65L2XyMVNa1ZnY7xTvSB1vqwJqHt6YU8VnR4LBU6K5KVNKa77IoUX4nTj2x3lKfojM9Z/iP7ydzq6v+W2I6R/Nuflhzey9i1RrTpLQvvqViK+IPXop5ume3M3aJb0Ng0gwermr1BqHrHPY9aLYIh+qolrE43va85tOXp09OmnG7SMQqtg/wDMfpNT7llrKrYP/MfpFT7llrMtkREBERAREQEREBERAREQEREBERAREQEREBERAREQPGE8CCacbWdUvTpmo1wAoZV3neS24DebXPUDK4bNr1dcTWyr5LDlkXuappUfvXJ3QJGN21Rptzdy9XyVIGpU84XxR2tYds53lhsbG7Rwr0VKYUNlIVmZ3axvlqFDlQHiBnvpOrwWBp0VyUkVF32UAa9ZtvPaZIgcnyG5GJgqKc7lq4kA5qpBYi50Wnm1VQLDS17TrIiJnKRERyIiIV5eLyv20pCrWG+i2fvS1qg7egSQOtVlWca/Rq0hc4mpZG6JtRRGKZczqCWAZxr8s77QL3CYQU89iTndnN+trbuzSSJR4PGYio/NkpSZEVn6OfNmqVE0s9lFqVyLtYva/R6WjZ+KrWWnzq5nrYsB2W9hSrOMijNqxG7XRUbqgdHEosJj69V8itTFhUzPlZgxp1cnRGYWBsb6mxBGu+Sdq7Rai1rA51y0u2tmsFY9TZlOm4U3MC0ic2No4h890HN5q1M+ILBAyhgeczFiVBy5dzdlyp7SqrSd1ZAtBaY5sqSz/ikbQ5uiWz5VFjrbfewDoyYJlG+MqNSq1SaZRWqoKZS/5OqUuxzak5SbWG8Dhc6MTi3Y06rOi01xFRSuU3UU1qrdmzb+jmItuNu2B0k8BnPJtetm5s2BZ6QV3TKAKiO1yoc7zTygEg3dbjrnbCDDnwzBm55rkDKD0E4XNvT6N0C0iIgIiICIiAiIgIiICIiAiIgIiICIiAiIgIiICIiBhW8U9x+6cvyx/qtvqUfvWIgc5tf8hsn64/8AJI27+S2p+kUYiUdlyf8AFofoqfukzanj4f8A63/s1YiQchjP65b/AKB/yjMtqf1lgP8ApL/qiJRqxf8AW2J/Rx91Oe4r+u/1F/yTEQKvZf5pjP0VP8ypOv8Ag7/Ml7z9wiIR00REikREBERAREQEREBERAREQERED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28575" y="-1135063"/>
            <a:ext cx="3810000" cy="2371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11269" name="AutoShape 9" descr="data:image/jpeg;base64,/9j/4AAQSkZJRgABAQAAAQABAAD/2wCEAAkGBxMTEhUTEhMWFhUXFhUYFxgWGBQWFxsXFxUaGBobFiEYHCggGBwlHBQVITEhJSkrMC4uFx8zODUsNygtLisBCgoKDg0OGhAQGzAmHyU0LCwsNzUsNis3Lyw0LCwsLCw0LCwsLC8uLCwtLCwsLCwsLzcsMCwtLCwuLDcsLDQsLP/AABEIALEBHAMBIgACEQEDEQH/xAAbAAEAAgMBAQAAAAAAAAAAAAAABAUCAwYBB//EAFAQAAIBAgMDBggICggFBQAAAAECAAMRBBIhBTFBBhMiUWFxFjJTgZGUodIHFUJSYnKSsRQjMzR0gqLB0dMXNWNko7PC4kNEc5Oyg8Ph8PH/xAAZAQEBAQEBAQAAAAAAAAAAAAAAAQIDBAX/xAAxEQEAAgEBBQUGBgMAAAAAAAAAAQIRAwQSITFRBRNBkfAUUmFxgbEVIjKhwdEzYvH/2gAMAwEAAhEDEQA/APuMREBERAREQEREBERAREQEREBERAREQEREBERAREQEREBERAREQEREBERAREQEREBERAREQEREBERAREQEREBERAREQEREBERAREQEREBERAREQEREBERAREQETTjMStOm9RvFRWY232UEm3mE+e1PhTKkg4MgjgaoB8/QkmYjm7aOz6utnu65w+kRPmv9K390/wAYfy4/pW/un+MP5cm/Xq7/AIdtXuS+lRPmv9K390/xh/Lg/Cv/AHT/ABh/Ljfr1Pw7avclZ1+UeNrY2vhsIMOq0bXasKpJ3A+IR8okWtwjHbV2phwKlb8DalmAcqtcZAflMbmy3sC1ja9yLAzgNicpjRxzYpg3N1WqGoi6taozMum4lSV3kcZ1uP8AhEoPTKrSrXNr5hTAK3GZSQ5IutxcA2vLFoxxlu/Z+vMx3dMxiM/OY4u42TtdK91sUqqBnptbMt9xFtHQ2NnFwbHiCBYz4hhOU4pKyKr2Qk4SoGUVaGb/AIZJuKlLcMp0Nt27Lf4T4VXAAq4VSQNWSra/aFKG3dmPfJvQ527P2qJxuT5PqEThcL8KWFOj0q9Ptyqy/ssW9k6TY/KXCYo2oV0drXyaq9uvK1mt22licvPfSvp/riY+cLaIiVzIiICIiAiIgIiICIiAiV2P2nzbZQmbQEm9hrew3H5pkb49Pkx9v/bMzaIbjTtMZiF1Epfjw+TH2/8AbHx4fJj7f+2N+vVe6v0XUhbVxhpJmABN7a9xP7pC+PD5Mfb/ANshbR2jztly2tc7779BwHbJN4xwWulbMZhbBsT/AGP7c9wmPOoqgAg2JF7A8M19wPA7jImC2qMihgxYAAnrI462vNGJxd2zqOlu1tZl+awl3q9UjSvPg6KJz9Da5W+VLpwUsLjrserfp/8Akkpt0fKpsO6zfwjejqnd36LeJApbYpHe2U/SBHt3ScpvqN00xMYVXKrEomFrB2tnp1EXebs1NrDQT4bi2NR2YI+uXQqb6KBrbun3XlHsSnjKDUKhYAkEMtgysDcFSdx3juJnFj4KEF7Yytb6Sqx9OkxauX0eztvtsl5mIjj6+D5bjajKQoHSPWN3/wBvPHwdcC9+22k7/lNyFXB4cV1ZqpWspqOVAK0cpBFrkWzEXJ69bASjaqgQZiuVbHMObDEgdI7yxLcQVFrm+4XRWPFdr7S19fU3otMR8Mw5/AVC48W5B1Gv7uE3tRYKSVa1idx00nR4HkHXrIj0GoZsg51WqEOrl3YBwqnKchQWNt0kH4Msf14f/uP/AC5iaznk+no9rz3cb94zjHGJmf2lyWHpMQLKT0V4Htm3mG+Y3oM6r+i/Gjc9Dq8Z+H6kf0Y475+H+0/uRNZ6N6PbG5SK71eH+s/25KpRYC5UjdwPXIo5yoSKY0HG15fUOS9R3ZOfoKwJFnZ1BI035CN/bNp2ScLWfDvlYoQVuBldWByuAW6Q1HRvwO8rOk6FqT+euHg2rtydorjRvE9d3h9OcuaY1KbBag39lp3nIetQp1KLVGpq+Ym7ZcwuOs+KMum/75TjYzYusKFEDPao9hlCqBSGUnKTkDVARa+mccby95PfB/ijiFbFB0ojVlFVLHKAAtkJuDbXd3zM0jMYef2y99ntp3tnjE8Z+fm+tA33T2eAW0E9nR84iIgIiICIiAiIgIiIHO7TrqajW1BCa2NrguCPaJEaoALn7jLTE8n1Zy4dlub2FiLzFeTy3F3JF9RYC46r3nK1My9Onr7tcOdD1H1BsJlRrsrAPuMlpTyEqbZlJFjbssRci9wD6ZnQwJrMQoHRUnU9EMWuBcdn3TU0jDMatonOWPG/7mmtmGc9y8D86TfiSt1U/SfdgbBq3ucnDieH6s5xWejtOtHWGm46vYYuOr2Gb/iKr1p7f4T34iq9dP2/wjc+C+0fGPJXVq9hoNSTNLGoBe0sMXsp6YDsRYEA210O8nd3eeayQF1tpvOmumut9bnh/CbikOF9W0zwl5g6gYAmw672t550ez8QgpqMyjfpcDjKGnseqUFgRezaEAjs1PdLvAbMVEAYZm3knXXs7Ja1wzqX3sN+OwYqrlLOut703emfSpBtrukHwfTy2J9Yr+9LeJtyVB5PJxq4n1iv70qaHwdYBHFREqBwSQRWraE8QM1ge4aTrZFx+0KVEA1HC30UalmPUijpMewAwOE5MfBUmFq1qhxdVuc0UIBTIXMW/GG7c42u/Tj1y52hsLDUQDVxWIW+ijnLsx6kVULOexQTLTncTW8Qfg9P5zgNWI+imq0+9rnrUSVgNlUqRLKC1Q6NUcl6hHUWOoH0RYDgBOtNfUpGKy8+psulqW3r1zLndn8nDUJLHFU6duiXrLzjG/FFQhFta12vrqBJ3gjT8vif+4PdnRRNe1avvMewbP7r5vhuRleo7X/FpmazObsRfQ2G/wA9pevyBwr0wlbnKljcHOyWvvy5CLA9U6uJvW2zV1Y3Zng57L2bobPberHHrLndm8i8NQBWga1ME3OWvWFz29K5kvwfTy2J9Yr+9LeJ5XvVHg+nlsT6xX96PB9PLYn1iv70t4gVHg+nlsT6xX96PB9PLYn1iv70t4gVHg+nlsT6xX96PB9PLYn1iv70t4gVHg+nlsT6xX96PB9PLYn1iv70t4gVHg+nlsT6xX96PB9PLYn1iv70t4gVHg+nlsT6xX96PB9PLYn1iv70t4gVHg+nlsT6xX96PB9PLYn1iv70t54TApK/Jai/jPiDbrxFf3pnS5N0lFlqYgDqGIrj/VJGOxlRTZVFuDG5v2cLGeUdp33qPMbH0Np7ZqKzMZhmb1icTLV4Pp5bE+sV/ejwfTy2J9Yr+9JwxqncGv1ZTf8Ah7ZrrYthvyp9Y3b7K/xmWkXwfTy2J9Yr+9NVTZFFTY18TfqGIrk+gNebmrZvnv3nm09lr+eeM5GikKL7kFvSTKmUOps+kNGfGAHrr1927UZ7+kTzD8mMKTdKle41/OK9x5i2ksKuLuRoM3CwzN5ptwuGYsHfQi9gd+vX1d0YMo/g+nlsT6xX96WOEw4poEBZgL6uzO2pvqWNzvm6JFYu4AuSABxOghnAtcgXNhfieoTHEUVdWRhdWBUjrBFiPQZzgxVUq5y53wdOpoQbPXyEIdOunZtPL9YgXW0KVdiFpVFprrnfLnqdgpg9EH6TZvqnh5gNlUqRLAFqh0ao5L1D2FjqB9EWA4ASlp7SqiwNemUdqY50NSdqYcOSxyqECsVREJB6T65t0yrYh6dSo64hqtsOCgbmirENUBNkUE2tc5bbu6B00Tm620KinLTrrWzGh0yKZyGpXp07Hm7Ahldio39A6m+lpimqUqQbOXyHM5YKC1O/S8UAXCm4sBcqOuBYTFXBvYg2Nj2G17Hq0I9M5nEbUrsRlqLTR0apTLFFzLmso6am65QrsBY/jBqLRQxbc46moKQqVSWqLlIzDDYchKZcFelmYgkHRDpxAdRMVcEXBBGuoOmhsfQQZzuD2m9Qqr1xSUKzK4CDngtZ0uucEZcqIxy7+dUggWvidoM+ZGrCiAKzAgUxnK16qEdMEWUIt7anONRxDpVYEAg3B1BG608Li9ri5BIHGwtf7x6ROTobZZOYVCWBApmmebALDCGqAny8xZUFzp0rW3GTNmVs+IoscQKxbD1mIAQBbvQvlCjMFvwYk6b4HRREQEREBERAREQNOLrFFuBfXW5sB2nfpNbVXXVgGH0dCPTofZJRkQfiyFOtNjYfRJ4dqnh1d24N1HEK2468QdCO8HUTbIFeit9bAcM28fV4ibKdEkaVWy/qn0Ei8swkTlIqOALkgDrOgmj8JB8QM3cNPSbD0SLiFyt0cn1nJdr9l90j1alzZ2zd5y/siMGUmviODMgvplH4xu7qHoM0BQN1O/0qp/08ZrXEqDlW9+pFt6Tx88x56+63pBP8B7ZqIZmYb3qn5TED6NkXuHHrmvOq7gATu0JY917t5wLT2lQYjMV4X1ax8xFz6MssNmMpS4UKb2a3X1346EGTgvFFp0qja5Ldrn92/wC6SU2f89iewdEezX2ybEmVwwpUlUWUAdwmcwq1lXVmCjtIH3yuqcosIpscVQv1c4hPoBvIq0iVB5SYbgzt9SlXqf8AghmSbepHcmI9WxI++nAtZ5aexA1rQUAgKLHeLCxv19cLRUWsoGXdoNL9XVNkQMEpKNAoAvfQAa9ffM4iBg9JSLFQQNwIB3Q9JSCCAQd4IBB75nEDB6SmwKg21FwDY9kPSU71Bsbi4B16++ZxAw5lb3yi+mthfTdCUlBJCgE7yAAT3zXjMZTpIXqutNBvZ2CqPOZWDatat+bUCE8riM1JT9RCOcfh4wQEG4YwLqJx+G29jgperSw6rc2ztVoM1j8kWqEnfwtusTra95P7X/CaZfmyhV2RgSCMy2vlI8YXNr2GoItpLhM+CziIkUiIgIieWgR8RjFXTVm+aoJP/wAeeRWWtUtcBADcXOvs1+6WV54TAiDZ4+UzE9lgPR/G89fCLxZz+sbeyQ9r7Zp0CA701J0HOVEQEngoJzMewCVZx1St4tLEVRe1lp8ynffEFMw7QG7JUWVarQXxVznvLD0k29F57Tw9V+Apr1AZfu6R9k04fC4v5KYeh1MTUxL27R+LCnsDETf8Su35bFV3B+ShWivm5pQ/pYxlMdW8YSlSW9RlsOLEKv8AD03lfitr4V7c1UzlT/wKb1+FrHmgQN/XJ1Dk/hUIYUULDc7jnH+0929ssgIy1jDnEr120ShXI4FzQoj2lnH2ZJoUcZayjD0R/wCrXPn/ACesu4kFR8V128fGVB2Uko0x+0rN7Z74PUj4716n169Yj7IYL7JbRArKPJ3CKbjDUb9ZpoT6SLywp0VXRVA7gB90ziAiIgIiICIiAieEzVUq9UDXidpUabBalamjHUKzqpI7ATN9KsrC6sGHYQfunzbbuwEw7Xo1GZnJPNXL4huspvNUfXtb53CYjALQObGNQS/ioKVOpiGvusFF1v1kmdu7pNN6LcemP+vP32pGpuzScdYmP35YfRMftGlRANVwt9ADqzHqQDVj2AEyj2pygdVzHJhaZ3VMQL1WH9nRU387EEcVM52liCpIw6phzazO5OIxZBZgFGbSnqrdEkAcJEq4ijR/G3LOxyirUbnazv8ANpk/K7KYJHGc4rPN2m8RwWVPFlm5xUYNlbJisZZ6uYjQ0KIFkUm3ihQZGTEtQqGrzzF36LPVGaq+h6FNF0AvYhQCbjQ6yfs7Y+Jr2bKcOp1L1enWN9+Vfk97H9Uzp9k7Bo0DmVS1Qixquc1Q9l/kj6K2HZGYjkmLTzc5gth4jEHNULUUO9mN8Qw+jwojtN27FOs7HB4VKSLTpqFRRZQNwAm6JJmZaiIjkREiY/aVGiAatVEvuzMASepRvY9gkVLiU/xxUf8AN8NUYfPq/iKf7Y5w+ZCJ7+BYqp+VxApj5uHQA9xepmJ7wqwLLEYhEUs7KijeWIUDvJlZ4Q020oJVrn+yQ5PNUfLTP2ptw+wMOrBzTzuNz1S1Vx3GoSR5rSzgU+fG1Ny0aA63LV3t2quRVP6zR8RZ/wAviK9XW9g/Mp3WoBSR2MWlxECHgNl0KN+Zo06d95RVUk9bEC5PaZMiICIiAiIgIiICIiAiIgIiIEbH4+nRXNVcKL2F95J3KoGrMeoXMgDlLQH5TnKItfNWp1KSW7WYZV7mIPZJe1NmpXUBiVZDmp1ENnRrEZlPcSCDcEEggg2lemKIZaOMADnSnWW6pUPUDvp1PoE2PAnUCxjxSc44LqjWVwGRgyncVIIPcRM5yOL2Gq1CyZQPlVQWw5H1npFS/tk7DYAVUv8AhtZ6QJDBalMLcbxziIKg+1eatTd8WNPU3s8JhL2htmlTbmxmq1bX5qkM9TXdm4UwbeM5Uds5/ae2nzFKjmkbgDD4Uc/imvqAzkZKZsDdVBI4PukXb+JoU2WjRxHNUra0cOFR3e5uS4uxB42BvreVtRTRTOKZoUQLDnGaijE8LMGr1WI+TlsbDqFpFeqzePBKSpVF1QLhFbxhSPP4t+F6tVvFNraklhI4qU6BORbOQSxBzViOLVar+IOs9EdkrsHh8ZiqpWmxWmDqtNeaPfWcljTG7QdPjbquMfyRxNGnzgdaozgtSpUjfKTYkFqhLuLjpEXtew4TpitefP15fdyza/Ll68/sqMNi1rXKurIAWYUQaosN5KqQX0UjPVNOnusKg0nd8j8NhHpjEUFYuRkZ6oBrKV3oeCAfNSy63AsZz/xtVo0RSOHFIm9xUZMzX3ErTzMSRbxgveJu2FgcVTov0xhqbNnqVallbxVXoqT0FCqu8343M1Gne8b08I+PrMsTraenO7X81ukcZ+vhH1xC85X7bqYYIaRpkkkFWuW3aEAMNNDfvEo9k8ocdiagp08g+c2TRR1m59k3UcFh6iOuGpPi3YMprubIGtvDvobfQVj1yx2Nyaq06YR6+Qb2XDjIWNvlVGu57MuS09Ea2hTSxFc26zDx22fa9XXi1rbtOkT+31XWL2jSoKvP1lUnQZioZz9FR4x7AJC+N61T82wrkaWqYgnD09+uhBq3G/WmAeuTMBsihRJNOmoY+M5u1RvrO12bzmTp899dTfFdep+XxTAa9DDrzK26ixLVLjrVl7pLwGyKFEk06Sqx3va7t9ZmuzecmTogIiICIiAiIgIiICIiAiIgIiICIiAiIgIiICcZyu5QUqqvgsOOerG1wgzqhVgemB42oF10+kyXvOi2vsv8ITI1Wqi36YpMELLYjKWAzKNfklTpvtcRsrZeHwtPm8NRSkg4IAL9rHex7TApE2DicRZsTVNLdZaeRnHeWBRBwyoCet2kt+TdA2FV61UDcpqMqD9WllT2SbtbaPNU85So+oASkjVHZjuAA3bt5IA4kTl6ux9oY/8AOSMHhzf8SjCpVZf7Vh0b24XK62Ktvl5szwjhDDGco6FBuZ2dQptVYkXpr0cw0OqDNVYcQugsbss3bK5H1az8/j6jF+CA9IA/JJXSmPo09dNWMsw2A2XT3qrEC5JDVX6gSeHUNFHC0rKu1NoYzTDUTRpH5dQmkSO8jP2jKtvpTvWk4zyjrPr7eby31IziY3p6Ryj5+Hn9IdFi9p4bCKKYyrbRaVMDN5gN1+2UGN25XqtzebmB5OmGq4og7iVTWmD1tlA65L2XyMVNa1ZnY7xTvSB1vqwJqHt6YU8VnR4LBU6K5KVNKa77IoUX4nTj2x3lKfojM9Z/iP7ydzq6v+W2I6R/Nuflhzey9i1RrTpLQvvqViK+IPXop5ume3M3aJb0Ng0gwermr1BqHrHPY9aLYIh+qolrE43va85tOXp09OmnG7SMQqtg/wDMfpNT7llrKrYP/MfpFT7llrMtkREBERAREQEREBERAREQEREBERAREQEREBERAREQPGE8CCacbWdUvTpmo1wAoZV3neS24DebXPUDK4bNr1dcTWyr5LDlkXuappUfvXJ3QJGN21Rptzdy9XyVIGpU84XxR2tYds53lhsbG7Rwr0VKYUNlIVmZ3axvlqFDlQHiBnvpOrwWBp0VyUkVF32UAa9ZtvPaZIgcnyG5GJgqKc7lq4kA5qpBYi50Wnm1VQLDS17TrIiJnKRERyIiIV5eLyv20pCrWG+i2fvS1qg7egSQOtVlWca/Rq0hc4mpZG6JtRRGKZczqCWAZxr8s77QL3CYQU89iTndnN+trbuzSSJR4PGYio/NkpSZEVn6OfNmqVE0s9lFqVyLtYva/R6WjZ+KrWWnzq5nrYsB2W9hSrOMijNqxG7XRUbqgdHEosJj69V8itTFhUzPlZgxp1cnRGYWBsb6mxBGu+Sdq7Rai1rA51y0u2tmsFY9TZlOm4U3MC0ic2No4h890HN5q1M+ILBAyhgeczFiVBy5dzdlyp7SqrSd1ZAtBaY5sqSz/ikbQ5uiWz5VFjrbfewDoyYJlG+MqNSq1SaZRWqoKZS/5OqUuxzak5SbWG8Dhc6MTi3Y06rOi01xFRSuU3UU1qrdmzb+jmItuNu2B0k8BnPJtetm5s2BZ6QV3TKAKiO1yoc7zTygEg3dbjrnbCDDnwzBm55rkDKD0E4XNvT6N0C0iIgIiICIiAiIgIiICIiAiIgIiICIiAiIgIiICIiBhW8U9x+6cvyx/qtvqUfvWIgc5tf8hsn64/8AJI27+S2p+kUYiUdlyf8AFofoqfukzanj4f8A63/s1YiQchjP65b/AKB/yjMtqf1lgP8ApL/qiJRqxf8AW2J/Rx91Oe4r+u/1F/yTEQKvZf5pjP0VP8ypOv8Ag7/Ml7z9wiIR00REikREBERAREQEREBERAREQERED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28575" y="-1135063"/>
            <a:ext cx="3810000" cy="2371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043608" y="2723436"/>
            <a:ext cx="77057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b="1" dirty="0">
                <a:solidFill>
                  <a:srgbClr val="000000"/>
                </a:solidFill>
                <a:latin typeface="Verdana" pitchFamily="34" charset="0"/>
              </a:rPr>
              <a:t>Magnitudes Escalares.</a:t>
            </a:r>
          </a:p>
          <a:p>
            <a:endParaRPr lang="es-CL" altLang="es-CL" sz="1600" b="1" dirty="0">
              <a:solidFill>
                <a:srgbClr val="000000"/>
              </a:solidFill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Las </a:t>
            </a:r>
            <a:r>
              <a:rPr lang="es-CL" altLang="es-CL" sz="1600" dirty="0">
                <a:latin typeface="Verdana" pitchFamily="34" charset="0"/>
              </a:rPr>
              <a:t>magnitudes escalares </a:t>
            </a:r>
            <a:r>
              <a:rPr lang="es-CL" altLang="es-CL" sz="1600" dirty="0" smtClean="0">
                <a:latin typeface="Verdana" pitchFamily="34" charset="0"/>
              </a:rPr>
              <a:t>se expresan sólo con un número y una unidad de medida.  </a:t>
            </a:r>
            <a:r>
              <a:rPr lang="es-CL" altLang="es-CL" sz="1400" dirty="0" smtClean="0">
                <a:latin typeface="Verdana" pitchFamily="34" charset="0"/>
              </a:rPr>
              <a:t>Por </a:t>
            </a:r>
            <a:r>
              <a:rPr lang="es-CL" altLang="es-CL" sz="1400" dirty="0">
                <a:latin typeface="Verdana" pitchFamily="34" charset="0"/>
              </a:rPr>
              <a:t>ejemplo la </a:t>
            </a:r>
            <a:r>
              <a:rPr lang="es-CL" altLang="es-CL" sz="1400" dirty="0" smtClean="0">
                <a:latin typeface="Verdana" pitchFamily="34" charset="0"/>
              </a:rPr>
              <a:t>masa, la longitud, el tiempo, </a:t>
            </a:r>
            <a:r>
              <a:rPr lang="es-CL" altLang="es-CL" sz="1400" dirty="0" smtClean="0">
                <a:latin typeface="Verdana" pitchFamily="34" charset="0"/>
              </a:rPr>
              <a:t>etc. </a:t>
            </a:r>
            <a:r>
              <a:rPr lang="es-CL" altLang="es-CL" sz="1400" dirty="0">
                <a:latin typeface="Verdana" pitchFamily="34" charset="0"/>
              </a:rPr>
              <a:t/>
            </a:r>
            <a:br>
              <a:rPr lang="es-CL" altLang="es-CL" sz="1400" dirty="0">
                <a:latin typeface="Verdana" pitchFamily="34" charset="0"/>
              </a:rPr>
            </a:br>
            <a:r>
              <a:rPr lang="es-CL" altLang="es-CL" sz="1600" dirty="0">
                <a:latin typeface="Verdana" pitchFamily="34" charset="0"/>
              </a:rPr>
              <a:t/>
            </a:r>
            <a:br>
              <a:rPr lang="es-CL" altLang="es-CL" sz="1600" dirty="0">
                <a:latin typeface="Verdana" pitchFamily="34" charset="0"/>
              </a:rPr>
            </a:br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13" name="2 Marcador de texto"/>
          <p:cNvSpPr txBox="1">
            <a:spLocks/>
          </p:cNvSpPr>
          <p:nvPr/>
        </p:nvSpPr>
        <p:spPr bwMode="auto">
          <a:xfrm>
            <a:off x="1043608" y="1773238"/>
            <a:ext cx="7777162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endParaRPr lang="es-CL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Las magnitudes físicas también se pueden 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clasificar </a:t>
            </a:r>
            <a:r>
              <a:rPr 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en </a:t>
            </a:r>
            <a:r>
              <a:rPr 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Escalares  y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Vectoriales</a:t>
            </a:r>
            <a:endParaRPr lang="es-CL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232620" y="1268760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MAGNITUDES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043608" y="3591594"/>
            <a:ext cx="7705725" cy="307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dirty="0">
                <a:latin typeface="Verdana" pitchFamily="34" charset="0"/>
              </a:rPr>
              <a:t/>
            </a:r>
            <a:br>
              <a:rPr lang="es-CL" altLang="es-CL" sz="1600" dirty="0">
                <a:latin typeface="Verdana" pitchFamily="34" charset="0"/>
              </a:rPr>
            </a:br>
            <a:r>
              <a:rPr lang="es-CL" altLang="es-CL" sz="1600" b="1" dirty="0">
                <a:latin typeface="Verdana" pitchFamily="34" charset="0"/>
              </a:rPr>
              <a:t>M</a:t>
            </a:r>
            <a:r>
              <a:rPr lang="es-CL" altLang="es-CL" sz="1600" b="1" dirty="0">
                <a:solidFill>
                  <a:srgbClr val="000000"/>
                </a:solidFill>
                <a:latin typeface="Verdana" pitchFamily="34" charset="0"/>
              </a:rPr>
              <a:t>agnitudes Vectoriales.</a:t>
            </a:r>
          </a:p>
          <a:p>
            <a:r>
              <a:rPr lang="es-CL" altLang="es-CL" sz="1600" dirty="0">
                <a:latin typeface="Verdana" pitchFamily="34" charset="0"/>
              </a:rPr>
              <a:t> </a:t>
            </a:r>
          </a:p>
          <a:p>
            <a:r>
              <a:rPr lang="es-CL" altLang="es-CL" sz="1600" dirty="0" smtClean="0">
                <a:latin typeface="Verdana" pitchFamily="34" charset="0"/>
              </a:rPr>
              <a:t>Las </a:t>
            </a:r>
            <a:r>
              <a:rPr lang="es-CL" altLang="es-CL" sz="1600" dirty="0">
                <a:latin typeface="Verdana" pitchFamily="34" charset="0"/>
              </a:rPr>
              <a:t>magnitudes </a:t>
            </a:r>
            <a:r>
              <a:rPr lang="es-CL" altLang="es-CL" sz="1600" dirty="0" smtClean="0">
                <a:latin typeface="Verdana" pitchFamily="34" charset="0"/>
              </a:rPr>
              <a:t>vectoriales para expresarse requieren, además de un </a:t>
            </a:r>
            <a:r>
              <a:rPr lang="es-CL" altLang="es-CL" sz="1600" dirty="0">
                <a:latin typeface="Verdana" pitchFamily="34" charset="0"/>
              </a:rPr>
              <a:t>número </a:t>
            </a:r>
            <a:r>
              <a:rPr lang="es-CL" altLang="es-CL" sz="1600" dirty="0" smtClean="0">
                <a:latin typeface="Verdana" pitchFamily="34" charset="0"/>
              </a:rPr>
              <a:t>y una unidad de medida, una </a:t>
            </a:r>
            <a:r>
              <a:rPr lang="es-CL" altLang="es-CL" sz="1600" dirty="0">
                <a:latin typeface="Verdana" pitchFamily="34" charset="0"/>
              </a:rPr>
              <a:t>dirección y un sentido. </a:t>
            </a:r>
            <a:endParaRPr lang="es-CL" altLang="es-CL" sz="1600" dirty="0" smtClean="0">
              <a:latin typeface="Verdana" pitchFamily="34" charset="0"/>
            </a:endParaRPr>
          </a:p>
          <a:p>
            <a:endParaRPr lang="es-CL" altLang="es-CL" sz="1400" dirty="0" smtClean="0">
              <a:latin typeface="Verdana" pitchFamily="34" charset="0"/>
            </a:endParaRPr>
          </a:p>
          <a:p>
            <a:r>
              <a:rPr lang="es-CL" altLang="es-CL" sz="1400" dirty="0" smtClean="0">
                <a:latin typeface="Verdana" pitchFamily="34" charset="0"/>
              </a:rPr>
              <a:t>Por </a:t>
            </a:r>
            <a:r>
              <a:rPr lang="es-CL" altLang="es-CL" sz="1400" dirty="0">
                <a:latin typeface="Verdana" pitchFamily="34" charset="0"/>
              </a:rPr>
              <a:t>ejemplo </a:t>
            </a:r>
            <a:r>
              <a:rPr lang="es-CL" altLang="es-CL" sz="1400" dirty="0" smtClean="0">
                <a:latin typeface="Verdana" pitchFamily="34" charset="0"/>
              </a:rPr>
              <a:t>la fuerza y la velocidad, entre otros.</a:t>
            </a:r>
          </a:p>
          <a:p>
            <a:endParaRPr lang="es-CL" altLang="es-CL" sz="1400" dirty="0" smtClean="0">
              <a:latin typeface="Verdana" pitchFamily="34" charset="0"/>
            </a:endParaRPr>
          </a:p>
          <a:p>
            <a:r>
              <a:rPr lang="es-CL" altLang="es-CL" sz="1400" dirty="0" smtClean="0">
                <a:latin typeface="Verdana" pitchFamily="34" charset="0"/>
              </a:rPr>
              <a:t>La fuerza ejercida sobre un objeto tiene un determinado valor, se aplica en un sentido y una dirección.</a:t>
            </a:r>
          </a:p>
          <a:p>
            <a:r>
              <a:rPr lang="es-CL" altLang="es-CL" sz="1400" dirty="0" smtClean="0">
                <a:latin typeface="Verdana" pitchFamily="34" charset="0"/>
              </a:rPr>
              <a:t>La velocidad de un viaje tiene un determinado valor, se desarrolla en una dirección y sentido. </a:t>
            </a:r>
            <a:endParaRPr lang="es-CL" altLang="es-CL" sz="1400" dirty="0">
              <a:latin typeface="Verdana" pitchFamily="34" charset="0"/>
            </a:endParaRPr>
          </a:p>
          <a:p>
            <a:endParaRPr lang="es-CL" altLang="es-CL" sz="16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7 CuadroTexto"/>
          <p:cNvSpPr txBox="1">
            <a:spLocks noChangeArrowheads="1"/>
          </p:cNvSpPr>
          <p:nvPr/>
        </p:nvSpPr>
        <p:spPr bwMode="auto">
          <a:xfrm>
            <a:off x="1044575" y="1052513"/>
            <a:ext cx="74882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ES" altLang="es-CL" sz="2000" b="1">
                <a:latin typeface="Verdana" pitchFamily="34" charset="0"/>
              </a:rPr>
              <a:t>	</a:t>
            </a:r>
          </a:p>
          <a:p>
            <a:pPr eaLnBrk="1" hangingPunct="1">
              <a:lnSpc>
                <a:spcPct val="150000"/>
              </a:lnSpc>
            </a:pPr>
            <a:r>
              <a:rPr lang="es-ES" altLang="es-CL" sz="2000" b="1">
                <a:latin typeface="Verdana" pitchFamily="34" charset="0"/>
              </a:rPr>
              <a:t>	¿Qué esperamos lograr en </a:t>
            </a:r>
          </a:p>
          <a:p>
            <a:pPr eaLnBrk="1" hangingPunct="1">
              <a:lnSpc>
                <a:spcPct val="150000"/>
              </a:lnSpc>
            </a:pPr>
            <a:r>
              <a:rPr lang="es-ES" altLang="es-CL" sz="2000" b="1">
                <a:latin typeface="Verdana" pitchFamily="34" charset="0"/>
              </a:rPr>
              <a:t>	este Módulo de Metrología?</a:t>
            </a:r>
          </a:p>
        </p:txBody>
      </p:sp>
      <p:sp>
        <p:nvSpPr>
          <p:cNvPr id="3075" name="8 CuadroTexto"/>
          <p:cNvSpPr txBox="1">
            <a:spLocks noChangeArrowheads="1"/>
          </p:cNvSpPr>
          <p:nvPr/>
        </p:nvSpPr>
        <p:spPr bwMode="auto">
          <a:xfrm>
            <a:off x="1476375" y="2925763"/>
            <a:ext cx="65516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809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algn="just" eaLnBrk="1" hangingPunct="1">
              <a:lnSpc>
                <a:spcPct val="150000"/>
              </a:lnSpc>
            </a:pPr>
            <a:r>
              <a:rPr lang="es-CL" altLang="es-CL" sz="1600" dirty="0">
                <a:latin typeface="Verdana" pitchFamily="34" charset="0"/>
              </a:rPr>
              <a:t>Desarrollar  conocimientos y habilidades  para comprobar los parámetros de mantenimiento y funcionamiento de componentes y accesorios de  equipos y maquinaria </a:t>
            </a:r>
            <a:r>
              <a:rPr lang="es-CL" altLang="es-CL" sz="1600" dirty="0" smtClean="0">
                <a:latin typeface="Verdana" pitchFamily="34" charset="0"/>
              </a:rPr>
              <a:t>pesada.</a:t>
            </a:r>
            <a:endParaRPr lang="es-CL" altLang="es-CL" sz="1600" dirty="0">
              <a:latin typeface="Verdana" pitchFamily="34" charset="0"/>
            </a:endParaRPr>
          </a:p>
        </p:txBody>
      </p:sp>
      <p:pic>
        <p:nvPicPr>
          <p:cNvPr id="3076" name="Picture 2" descr="http://www.tienda-stanley.com/900-thickbox/flexometro-powerlock-classic-5m-x-19-mm-sin-agujero-stanley-ref-1-33-19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6" b="5556"/>
          <a:stretch>
            <a:fillRect/>
          </a:stretch>
        </p:blipFill>
        <p:spPr bwMode="auto">
          <a:xfrm>
            <a:off x="2051050" y="5014913"/>
            <a:ext cx="1296988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http://neumatica-es.timmer-pneumatik.de/artikel/artbild/m-sh-63-ku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425" y="4797425"/>
            <a:ext cx="12573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http://www.amig.es/datos/fotos/2053/tester_digital_346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2" r="14951"/>
          <a:stretch>
            <a:fillRect/>
          </a:stretch>
        </p:blipFill>
        <p:spPr bwMode="auto">
          <a:xfrm>
            <a:off x="5724525" y="4724400"/>
            <a:ext cx="1827213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BD73E6-D17F-4401-80AA-2620667D502A}" type="slidenum">
              <a:rPr lang="es-CL" smtClean="0"/>
              <a:pPr>
                <a:defRPr/>
              </a:pPr>
              <a:t>2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8BCB4F-F4D9-4F9E-810A-B5004B4366A8}" type="slidenum">
              <a:rPr lang="es-CL" smtClean="0"/>
              <a:pPr>
                <a:defRPr/>
              </a:pPr>
              <a:t>20</a:t>
            </a:fld>
            <a:endParaRPr lang="es-CL"/>
          </a:p>
        </p:txBody>
      </p:sp>
      <p:sp>
        <p:nvSpPr>
          <p:cNvPr id="12292" name="6 Rectángulo"/>
          <p:cNvSpPr>
            <a:spLocks noChangeArrowheads="1"/>
          </p:cNvSpPr>
          <p:nvPr/>
        </p:nvSpPr>
        <p:spPr bwMode="auto">
          <a:xfrm>
            <a:off x="1258888" y="2063750"/>
            <a:ext cx="70580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1600" dirty="0" smtClean="0">
                <a:latin typeface="Verdana" pitchFamily="34" charset="0"/>
              </a:rPr>
              <a:t>Las </a:t>
            </a:r>
            <a:r>
              <a:rPr lang="es-CL" altLang="es-CL" sz="1600" dirty="0">
                <a:latin typeface="Verdana" pitchFamily="34" charset="0"/>
              </a:rPr>
              <a:t>magnitudes </a:t>
            </a:r>
            <a:r>
              <a:rPr lang="es-CL" altLang="es-CL" sz="1600" dirty="0" smtClean="0">
                <a:latin typeface="Verdana" pitchFamily="34" charset="0"/>
              </a:rPr>
              <a:t>vectoriales, </a:t>
            </a:r>
            <a:r>
              <a:rPr lang="es-CL" altLang="es-CL" sz="1600" dirty="0">
                <a:latin typeface="Verdana" pitchFamily="34" charset="0"/>
              </a:rPr>
              <a:t>como su nombre lo indica, se representan mediante </a:t>
            </a:r>
            <a:r>
              <a:rPr lang="es-CL" altLang="es-CL" sz="1600" dirty="0" smtClean="0">
                <a:latin typeface="Verdana" pitchFamily="34" charset="0"/>
              </a:rPr>
              <a:t>vectores.</a:t>
            </a:r>
          </a:p>
          <a:p>
            <a:pPr eaLnBrk="1" hangingPunct="1"/>
            <a:endParaRPr lang="es-CL" altLang="es-CL" sz="1600" dirty="0" smtClean="0">
              <a:latin typeface="Verdana" pitchFamily="34" charset="0"/>
            </a:endParaRPr>
          </a:p>
          <a:p>
            <a:pPr eaLnBrk="1" hangingPunct="1"/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971550" y="4471442"/>
            <a:ext cx="6336753" cy="169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1600" dirty="0">
                <a:latin typeface="Verdana" pitchFamily="34" charset="0"/>
              </a:rPr>
              <a:t>      Ejemplos de magnitudes </a:t>
            </a:r>
            <a:r>
              <a:rPr lang="es-CL" altLang="es-CL" sz="1600" b="1" dirty="0">
                <a:latin typeface="Verdana" pitchFamily="34" charset="0"/>
              </a:rPr>
              <a:t>vectoriales</a:t>
            </a:r>
          </a:p>
          <a:p>
            <a:pPr eaLnBrk="1" hangingPunct="1"/>
            <a:endParaRPr lang="es-CL" altLang="es-CL" sz="1600" b="1" dirty="0">
              <a:latin typeface="Verdana" pitchFamily="34" charset="0"/>
            </a:endParaRPr>
          </a:p>
          <a:p>
            <a:pPr marL="285750" indent="-285750" algn="ctr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Velocidad</a:t>
            </a:r>
            <a:endParaRPr lang="es-CL" altLang="es-CL" sz="1600" dirty="0">
              <a:latin typeface="Verdana" pitchFamily="34" charset="0"/>
            </a:endParaRPr>
          </a:p>
          <a:p>
            <a:pPr marL="285750" indent="-285750" algn="ctr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Fuerza</a:t>
            </a:r>
            <a:endParaRPr lang="es-CL" altLang="es-CL" sz="1600" dirty="0">
              <a:latin typeface="Verdana" pitchFamily="34" charset="0"/>
            </a:endParaRPr>
          </a:p>
          <a:p>
            <a:pPr marL="285750" indent="-285750" algn="ctr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Torque</a:t>
            </a:r>
            <a:endParaRPr lang="es-CL" altLang="es-CL" sz="1600" dirty="0">
              <a:latin typeface="Verdana" pitchFamily="34" charset="0"/>
            </a:endParaRPr>
          </a:p>
        </p:txBody>
      </p:sp>
      <p:pic>
        <p:nvPicPr>
          <p:cNvPr id="10" name="Picture 13" descr="http://html.rincondelvago.com/000150220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35273">
            <a:off x="5605167" y="4706867"/>
            <a:ext cx="3124782" cy="135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232620" y="1268760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MAGNITUDES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V="1">
            <a:off x="5796136" y="3244911"/>
            <a:ext cx="795358" cy="4997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6 Rectángulo"/>
          <p:cNvSpPr>
            <a:spLocks noChangeArrowheads="1"/>
          </p:cNvSpPr>
          <p:nvPr/>
        </p:nvSpPr>
        <p:spPr bwMode="auto">
          <a:xfrm>
            <a:off x="1258391" y="2579420"/>
            <a:ext cx="70580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CL" altLang="es-CL" sz="1600" dirty="0" smtClean="0">
              <a:latin typeface="Verdana" pitchFamily="34" charset="0"/>
            </a:endParaRPr>
          </a:p>
          <a:p>
            <a:pPr eaLnBrk="1" hangingPunct="1"/>
            <a:r>
              <a:rPr lang="es-CL" altLang="es-CL" sz="1600" dirty="0" smtClean="0">
                <a:latin typeface="Verdana" pitchFamily="34" charset="0"/>
              </a:rPr>
              <a:t>Los vectores tienen:</a:t>
            </a:r>
          </a:p>
          <a:p>
            <a:pPr eaLnBrk="1" hangingPunct="1"/>
            <a:endParaRPr lang="es-CL" altLang="es-CL" sz="1600" dirty="0" smtClean="0">
              <a:latin typeface="Verdana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s-CL" altLang="es-CL" sz="1600" dirty="0">
                <a:latin typeface="Verdana" pitchFamily="34" charset="0"/>
              </a:rPr>
              <a:t>M</a:t>
            </a:r>
            <a:r>
              <a:rPr lang="es-CL" altLang="es-CL" sz="1600" dirty="0" smtClean="0">
                <a:latin typeface="Verdana" pitchFamily="34" charset="0"/>
              </a:rPr>
              <a:t>agnitud (módulo o </a:t>
            </a:r>
            <a:r>
              <a:rPr lang="es-CL" altLang="es-CL" sz="1600" dirty="0">
                <a:latin typeface="Verdana" pitchFamily="34" charset="0"/>
              </a:rPr>
              <a:t>valor absoluto</a:t>
            </a:r>
            <a:r>
              <a:rPr lang="es-CL" altLang="es-CL" sz="1600" dirty="0" smtClean="0">
                <a:latin typeface="Verdana" pitchFamily="34" charset="0"/>
              </a:rPr>
              <a:t>). </a:t>
            </a:r>
            <a:endParaRPr lang="es-CL" altLang="es-CL" sz="1600" dirty="0" smtClean="0">
              <a:latin typeface="Verdana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Dirección.</a:t>
            </a:r>
            <a:endParaRPr lang="es-CL" altLang="es-CL" sz="1600" dirty="0" smtClean="0">
              <a:latin typeface="Verdana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Sentido. </a:t>
            </a:r>
            <a:endParaRPr lang="es-CL" altLang="es-CL" sz="16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8BCB4F-F4D9-4F9E-810A-B5004B4366A8}" type="slidenum">
              <a:rPr lang="es-CL" smtClean="0"/>
              <a:pPr>
                <a:defRPr/>
              </a:pPr>
              <a:t>21</a:t>
            </a:fld>
            <a:endParaRPr lang="es-CL"/>
          </a:p>
        </p:txBody>
      </p:sp>
      <p:sp>
        <p:nvSpPr>
          <p:cNvPr id="9" name="8 CuadroTexto"/>
          <p:cNvSpPr txBox="1"/>
          <p:nvPr/>
        </p:nvSpPr>
        <p:spPr>
          <a:xfrm>
            <a:off x="1232620" y="1268760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TIPOS DE MAGNITUDES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10 Imagen" descr="C:\Users\M.Teresa\Documents\Magnitudes clasificación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4547" y="2708920"/>
            <a:ext cx="4954905" cy="2606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817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4 Título"/>
          <p:cNvSpPr>
            <a:spLocks noGrp="1"/>
          </p:cNvSpPr>
          <p:nvPr>
            <p:ph type="ctrTitle"/>
          </p:nvPr>
        </p:nvSpPr>
        <p:spPr>
          <a:xfrm>
            <a:off x="1116013" y="1196975"/>
            <a:ext cx="7342187" cy="1296988"/>
          </a:xfrm>
        </p:spPr>
        <p:txBody>
          <a:bodyPr/>
          <a:lstStyle/>
          <a:p>
            <a:pPr algn="l"/>
            <a:r>
              <a:rPr lang="es-CL" altLang="es-C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CL" altLang="es-CL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CL" altLang="es-CL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Clasifique las siguientes magnitudes en fundamentales o derivadas,  escalares o vectoriales.  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8500A7-52C8-4070-B00E-6126DB42EC48}" type="slidenum">
              <a:rPr lang="es-CL" smtClean="0"/>
              <a:pPr>
                <a:defRPr/>
              </a:pPr>
              <a:t>22</a:t>
            </a:fld>
            <a:endParaRPr lang="es-CL"/>
          </a:p>
        </p:txBody>
      </p:sp>
      <p:sp>
        <p:nvSpPr>
          <p:cNvPr id="13316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763713" y="2528888"/>
          <a:ext cx="5976936" cy="40798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203"/>
                <a:gridCol w="1224192"/>
                <a:gridCol w="936147"/>
                <a:gridCol w="1224192"/>
                <a:gridCol w="1296202"/>
              </a:tblGrid>
              <a:tr h="370898"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MAGNITUD</a:t>
                      </a:r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r>
                        <a:rPr lang="es-CL" sz="1200" dirty="0" smtClean="0"/>
                        <a:t>FUNDAMENTAL</a:t>
                      </a:r>
                      <a:endParaRPr lang="es-CL" sz="12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r>
                        <a:rPr lang="es-CL" sz="1200" dirty="0" smtClean="0"/>
                        <a:t> DERIVADA</a:t>
                      </a:r>
                      <a:endParaRPr lang="es-CL" sz="12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r>
                        <a:rPr lang="es-CL" sz="1200" dirty="0" smtClean="0"/>
                        <a:t>ESCALAR </a:t>
                      </a:r>
                      <a:endParaRPr lang="es-CL" sz="12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r>
                        <a:rPr lang="es-CL" sz="1200" dirty="0" smtClean="0"/>
                        <a:t>VECTORIAL</a:t>
                      </a:r>
                      <a:endParaRPr lang="es-CL" sz="12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Velocidad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pPr algn="ctr"/>
                      <a:endParaRPr lang="es-CL" sz="1800" b="1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Distancia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pPr algn="ctr"/>
                      <a:endParaRPr lang="es-CL" sz="1800" b="1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Volumen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Temperatura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Presión</a:t>
                      </a:r>
                      <a:r>
                        <a:rPr lang="es-CL" sz="1600" baseline="0" dirty="0" smtClean="0"/>
                        <a:t> 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Rapidez 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Torque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Masa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Peso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Fuerza</a:t>
                      </a:r>
                      <a:endParaRPr lang="es-CL" sz="16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L="91444" marR="91444" marT="45727" marB="45727"/>
                </a:tc>
              </a:tr>
            </a:tbl>
          </a:graphicData>
        </a:graphic>
      </p:graphicFrame>
      <p:sp>
        <p:nvSpPr>
          <p:cNvPr id="7" name="6 Multiplicar"/>
          <p:cNvSpPr/>
          <p:nvPr/>
        </p:nvSpPr>
        <p:spPr>
          <a:xfrm>
            <a:off x="4643438" y="2997200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8" name="7 Multiplicar"/>
          <p:cNvSpPr/>
          <p:nvPr/>
        </p:nvSpPr>
        <p:spPr>
          <a:xfrm>
            <a:off x="6875463" y="2997200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9" name="8 Multiplicar"/>
          <p:cNvSpPr/>
          <p:nvPr/>
        </p:nvSpPr>
        <p:spPr>
          <a:xfrm>
            <a:off x="3492500" y="3357563"/>
            <a:ext cx="287338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0" name="9 Multiplicar"/>
          <p:cNvSpPr/>
          <p:nvPr/>
        </p:nvSpPr>
        <p:spPr>
          <a:xfrm>
            <a:off x="5651500" y="3357563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1" name="10 Multiplicar"/>
          <p:cNvSpPr/>
          <p:nvPr/>
        </p:nvSpPr>
        <p:spPr>
          <a:xfrm>
            <a:off x="4643438" y="3716338"/>
            <a:ext cx="288925" cy="217487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2" name="11 Multiplicar"/>
          <p:cNvSpPr/>
          <p:nvPr/>
        </p:nvSpPr>
        <p:spPr>
          <a:xfrm>
            <a:off x="5651500" y="3716338"/>
            <a:ext cx="288925" cy="217487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3" name="12 Multiplicar"/>
          <p:cNvSpPr/>
          <p:nvPr/>
        </p:nvSpPr>
        <p:spPr>
          <a:xfrm>
            <a:off x="3492500" y="4076700"/>
            <a:ext cx="287338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5" name="14 Multiplicar"/>
          <p:cNvSpPr/>
          <p:nvPr/>
        </p:nvSpPr>
        <p:spPr>
          <a:xfrm>
            <a:off x="5651500" y="4076700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6" name="15 Multiplicar"/>
          <p:cNvSpPr/>
          <p:nvPr/>
        </p:nvSpPr>
        <p:spPr>
          <a:xfrm>
            <a:off x="4643438" y="4508500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7" name="16 Multiplicar"/>
          <p:cNvSpPr/>
          <p:nvPr/>
        </p:nvSpPr>
        <p:spPr>
          <a:xfrm>
            <a:off x="5651500" y="4508500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8" name="17 Multiplicar"/>
          <p:cNvSpPr/>
          <p:nvPr/>
        </p:nvSpPr>
        <p:spPr>
          <a:xfrm>
            <a:off x="4643438" y="4868863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19" name="18 Multiplicar"/>
          <p:cNvSpPr/>
          <p:nvPr/>
        </p:nvSpPr>
        <p:spPr>
          <a:xfrm>
            <a:off x="5651500" y="4868863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0" name="19 Multiplicar"/>
          <p:cNvSpPr/>
          <p:nvPr/>
        </p:nvSpPr>
        <p:spPr>
          <a:xfrm>
            <a:off x="4643438" y="5229225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1" name="20 Multiplicar"/>
          <p:cNvSpPr/>
          <p:nvPr/>
        </p:nvSpPr>
        <p:spPr>
          <a:xfrm>
            <a:off x="6948488" y="5229225"/>
            <a:ext cx="287337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2" name="21 Multiplicar"/>
          <p:cNvSpPr/>
          <p:nvPr/>
        </p:nvSpPr>
        <p:spPr>
          <a:xfrm>
            <a:off x="3492500" y="5589588"/>
            <a:ext cx="287338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3" name="22 Multiplicar"/>
          <p:cNvSpPr/>
          <p:nvPr/>
        </p:nvSpPr>
        <p:spPr>
          <a:xfrm>
            <a:off x="5651500" y="5589588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4" name="23 Multiplicar"/>
          <p:cNvSpPr/>
          <p:nvPr/>
        </p:nvSpPr>
        <p:spPr>
          <a:xfrm>
            <a:off x="4643438" y="5949950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5" name="24 Multiplicar"/>
          <p:cNvSpPr/>
          <p:nvPr/>
        </p:nvSpPr>
        <p:spPr>
          <a:xfrm>
            <a:off x="5651500" y="5949950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7" name="26 Multiplicar"/>
          <p:cNvSpPr/>
          <p:nvPr/>
        </p:nvSpPr>
        <p:spPr>
          <a:xfrm>
            <a:off x="4643438" y="6308725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8" name="27 Multiplicar"/>
          <p:cNvSpPr/>
          <p:nvPr/>
        </p:nvSpPr>
        <p:spPr>
          <a:xfrm>
            <a:off x="7019925" y="6308725"/>
            <a:ext cx="288925" cy="2159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 photo"/>
          <p:cNvPicPr>
            <a:picLocks noChangeAspect="1" noChangeArrowheads="1"/>
          </p:cNvPicPr>
          <p:nvPr/>
        </p:nvPicPr>
        <p:blipFill>
          <a:blip r:embed="rId2" cstate="print"/>
          <a:srcRect l="13907" b="1867"/>
          <a:stretch>
            <a:fillRect/>
          </a:stretch>
        </p:blipFill>
        <p:spPr bwMode="auto">
          <a:xfrm rot="2063629">
            <a:off x="6713987" y="2761257"/>
            <a:ext cx="2061415" cy="1943046"/>
          </a:xfrm>
          <a:prstGeom prst="ellipse">
            <a:avLst/>
          </a:prstGeom>
          <a:noFill/>
        </p:spPr>
      </p:pic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5A8EAC-6F81-4846-B6DE-031BC0FFA3B2}" type="slidenum">
              <a:rPr lang="es-CL" smtClean="0"/>
              <a:pPr>
                <a:defRPr/>
              </a:pPr>
              <a:t>23</a:t>
            </a:fld>
            <a:endParaRPr lang="es-CL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331640" y="2521496"/>
            <a:ext cx="4897438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730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indent="0" eaLnBrk="1" hangingPunct="1"/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Se requiere comprar un perno igual a una muestra dada.</a:t>
            </a:r>
          </a:p>
          <a:p>
            <a:pPr indent="0" eaLnBrk="1" hangingPunct="1"/>
            <a:endParaRPr lang="es-ES" altLang="es-CL" sz="15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 eaLnBrk="1" hangingPunct="1"/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Al llevarlo a una ferretería </a:t>
            </a:r>
            <a:r>
              <a:rPr lang="es-ES" altLang="es-CL" sz="1500" b="1" dirty="0" smtClean="0">
                <a:solidFill>
                  <a:srgbClr val="000000"/>
                </a:solidFill>
                <a:latin typeface="Verdana" pitchFamily="34" charset="0"/>
              </a:rPr>
              <a:t>A</a:t>
            </a:r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, el dependiente lo mide e indica que mide </a:t>
            </a:r>
            <a:r>
              <a:rPr lang="es-ES" altLang="es-CL" sz="1500" dirty="0">
                <a:solidFill>
                  <a:srgbClr val="000000"/>
                </a:solidFill>
                <a:latin typeface="Verdana" pitchFamily="34" charset="0"/>
              </a:rPr>
              <a:t>aproximadamente 50 mm, </a:t>
            </a:r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al llevarlo a una ferretería </a:t>
            </a:r>
            <a:r>
              <a:rPr lang="es-ES" altLang="es-CL" sz="1500" b="1" dirty="0">
                <a:solidFill>
                  <a:srgbClr val="000000"/>
                </a:solidFill>
                <a:latin typeface="Verdana" pitchFamily="34" charset="0"/>
              </a:rPr>
              <a:t>B</a:t>
            </a:r>
            <a:r>
              <a:rPr lang="es-ES" altLang="es-CL" sz="1500" dirty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el dependiente indica que </a:t>
            </a:r>
            <a:r>
              <a:rPr lang="es-ES" altLang="es-CL" sz="1500" dirty="0">
                <a:solidFill>
                  <a:srgbClr val="000000"/>
                </a:solidFill>
                <a:latin typeface="Verdana" pitchFamily="34" charset="0"/>
              </a:rPr>
              <a:t>mide aproximadamente  2 pulgadas</a:t>
            </a:r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.</a:t>
            </a:r>
          </a:p>
          <a:p>
            <a:pPr indent="0" eaLnBrk="1" hangingPunct="1"/>
            <a:endParaRPr lang="es-ES" altLang="es-CL" sz="15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 eaLnBrk="1" hangingPunct="1"/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¿Es posible que ambos dependientes estén en lo correcto? ¿Cómo se explica esto?    </a:t>
            </a:r>
            <a:endParaRPr lang="es-CL" altLang="es-CL" sz="1500" dirty="0">
              <a:latin typeface="Verdana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15193" y="5005625"/>
            <a:ext cx="75612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730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s-ES" altLang="es-CL" sz="1500" dirty="0">
                <a:solidFill>
                  <a:srgbClr val="000000"/>
                </a:solidFill>
                <a:latin typeface="Verdana" pitchFamily="34" charset="0"/>
              </a:rPr>
              <a:t>Ambos dependientes están en lo correcto, lo que ocurre es que </a:t>
            </a:r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ellos</a:t>
            </a:r>
          </a:p>
          <a:p>
            <a:pPr algn="just" eaLnBrk="1" hangingPunct="1"/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han </a:t>
            </a:r>
            <a:r>
              <a:rPr lang="es-ES" altLang="es-CL" sz="1500" dirty="0">
                <a:solidFill>
                  <a:srgbClr val="000000"/>
                </a:solidFill>
                <a:latin typeface="Verdana" pitchFamily="34" charset="0"/>
              </a:rPr>
              <a:t>utilizado diferentes  </a:t>
            </a:r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sistemas </a:t>
            </a:r>
            <a:r>
              <a:rPr lang="es-ES" altLang="es-CL" sz="1500" dirty="0">
                <a:solidFill>
                  <a:srgbClr val="000000"/>
                </a:solidFill>
                <a:latin typeface="Verdana" pitchFamily="34" charset="0"/>
              </a:rPr>
              <a:t>de </a:t>
            </a:r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medidas.</a:t>
            </a:r>
          </a:p>
          <a:p>
            <a:pPr algn="just" eaLnBrk="1" hangingPunct="1"/>
            <a:endParaRPr lang="es-ES" altLang="es-CL" sz="15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algn="just" eaLnBrk="1" hangingPunct="1"/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(Sistema </a:t>
            </a:r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internacional 50mm  y sistema inglés  2 </a:t>
            </a:r>
            <a:r>
              <a:rPr lang="es-ES" altLang="es-CL" sz="1500" dirty="0" smtClean="0">
                <a:solidFill>
                  <a:srgbClr val="000000"/>
                </a:solidFill>
                <a:latin typeface="Verdana" pitchFamily="34" charset="0"/>
              </a:rPr>
              <a:t>pulgadas).      </a:t>
            </a:r>
            <a:endParaRPr lang="es-CL" altLang="es-CL" sz="150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MAGNITUDES FÍSICAS Y  SISTEMAS DE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MEDIDAS.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311758" y="1844824"/>
            <a:ext cx="66649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Lea atentamente el siguiente caso y luego determine cuál de los dependientes está en lo correcto.</a:t>
            </a: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1260226" y="3413318"/>
            <a:ext cx="748823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indent="0"/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Esta </a:t>
            </a:r>
            <a:r>
              <a:rPr lang="es-ES" altLang="es-CL" sz="1600" dirty="0">
                <a:solidFill>
                  <a:srgbClr val="000000"/>
                </a:solidFill>
                <a:latin typeface="Verdana" pitchFamily="34" charset="0"/>
              </a:rPr>
              <a:t>diversidad de unidades y patrones dio origen a distintos sistemas de medida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. Los que se utilizan con mayor frecuencia son el </a:t>
            </a:r>
            <a:r>
              <a:rPr lang="es-ES" altLang="es-CL" sz="1600" b="1" dirty="0" smtClean="0">
                <a:solidFill>
                  <a:srgbClr val="000000"/>
                </a:solidFill>
                <a:latin typeface="Verdana" pitchFamily="34" charset="0"/>
              </a:rPr>
              <a:t>Sistema internacional 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y el </a:t>
            </a:r>
            <a:r>
              <a:rPr lang="es-ES" altLang="es-CL" sz="1600" b="1" dirty="0">
                <a:solidFill>
                  <a:srgbClr val="000000"/>
                </a:solidFill>
                <a:latin typeface="Verdana" pitchFamily="34" charset="0"/>
              </a:rPr>
              <a:t>S</a:t>
            </a:r>
            <a:r>
              <a:rPr lang="es-ES" altLang="es-CL" sz="1600" b="1" dirty="0" smtClean="0">
                <a:solidFill>
                  <a:srgbClr val="000000"/>
                </a:solidFill>
                <a:latin typeface="Verdana" pitchFamily="34" charset="0"/>
              </a:rPr>
              <a:t>istema inglés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.</a:t>
            </a:r>
          </a:p>
          <a:p>
            <a:pPr indent="0"/>
            <a:endParaRPr lang="es-ES" altLang="es-CL" sz="1600" dirty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En la actualidad el Sistema Internacional de medidas es el más utilizado mundialmente.</a:t>
            </a:r>
          </a:p>
          <a:p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24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-36512" y="1916634"/>
            <a:ext cx="82073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s-CL" altLang="es-CL" dirty="0">
                <a:latin typeface="Verdana" pitchFamily="34" charset="0"/>
              </a:rPr>
              <a:t>¿Qué son los Sistemas de unidades de medidas?</a:t>
            </a:r>
            <a:br>
              <a:rPr lang="es-CL" altLang="es-CL" dirty="0">
                <a:latin typeface="Verdana" pitchFamily="34" charset="0"/>
              </a:rPr>
            </a:br>
            <a:endParaRPr lang="es-CL" altLang="es-CL" dirty="0">
              <a:latin typeface="Verdana" pitchFamily="34" charset="0"/>
            </a:endParaRP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258639" y="2525995"/>
            <a:ext cx="74898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sz="1600" dirty="0" smtClean="0">
                <a:latin typeface="Verdana" pitchFamily="34" charset="0"/>
              </a:rPr>
              <a:t>Son  </a:t>
            </a:r>
            <a:r>
              <a:rPr lang="es-ES" altLang="es-CL" sz="1600" dirty="0">
                <a:latin typeface="Verdana" pitchFamily="34" charset="0"/>
              </a:rPr>
              <a:t>un conjunto de unidades </a:t>
            </a:r>
            <a:r>
              <a:rPr lang="es-ES" altLang="es-CL" sz="1600" dirty="0" smtClean="0">
                <a:latin typeface="Verdana" pitchFamily="34" charset="0"/>
              </a:rPr>
              <a:t>de medida que </a:t>
            </a:r>
            <a:r>
              <a:rPr lang="es-ES" altLang="es-CL" sz="1600" dirty="0">
                <a:latin typeface="Verdana" pitchFamily="34" charset="0"/>
              </a:rPr>
              <a:t>obedecen a diferentes reglas y patrones </a:t>
            </a:r>
            <a:r>
              <a:rPr lang="es-ES" altLang="es-CL" sz="1600" dirty="0" smtClean="0">
                <a:latin typeface="Verdana" pitchFamily="34" charset="0"/>
              </a:rPr>
              <a:t>establecidos.</a:t>
            </a:r>
          </a:p>
          <a:p>
            <a:pPr eaLnBrk="1" hangingPunct="1"/>
            <a:r>
              <a:rPr lang="es-ES" altLang="es-CL" sz="1600" dirty="0" smtClean="0">
                <a:latin typeface="Verdana" pitchFamily="34" charset="0"/>
              </a:rPr>
              <a:t> </a:t>
            </a:r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MAGNITUDES FÍSICAS Y  SISTEMAS DE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1260226" y="3220521"/>
            <a:ext cx="7488238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indent="0"/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Ejemplo:</a:t>
            </a:r>
          </a:p>
          <a:p>
            <a:pPr indent="0"/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En el sistema internacional la longitud tienen por unidad base el metro, siendo el Kilómetro un múltiplo del metro y el centímetro un submúltiplo de metro.</a:t>
            </a:r>
          </a:p>
          <a:p>
            <a:pPr indent="0"/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endParaRPr lang="es-ES" altLang="es-CL" sz="1600" dirty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En el sistema inglés la unidad base es la yarda,  siendo la milla un múltiplo y la pulgada un submúltiplo de la yarda.</a:t>
            </a:r>
          </a:p>
          <a:p>
            <a:pPr indent="0"/>
            <a:endParaRPr lang="es-ES" altLang="es-CL" sz="1600" dirty="0" smtClean="0">
              <a:latin typeface="Verdana" pitchFamily="34" charset="0"/>
            </a:endParaRPr>
          </a:p>
          <a:p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25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-252536" y="1916634"/>
            <a:ext cx="82073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s-CL" altLang="es-CL" dirty="0" smtClean="0">
                <a:latin typeface="Verdana" pitchFamily="34" charset="0"/>
              </a:rPr>
              <a:t>¿Cómo se estructura un sistema de medida?</a:t>
            </a:r>
            <a:r>
              <a:rPr lang="es-CL" altLang="es-CL" dirty="0">
                <a:latin typeface="Verdana" pitchFamily="34" charset="0"/>
              </a:rPr>
              <a:t/>
            </a:r>
            <a:br>
              <a:rPr lang="es-CL" altLang="es-CL" dirty="0">
                <a:latin typeface="Verdana" pitchFamily="34" charset="0"/>
              </a:rPr>
            </a:br>
            <a:endParaRPr lang="es-CL" altLang="es-CL" dirty="0">
              <a:latin typeface="Verdana" pitchFamily="34" charset="0"/>
            </a:endParaRP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258639" y="2525995"/>
            <a:ext cx="74898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sz="1600" dirty="0" smtClean="0">
                <a:latin typeface="Verdana" pitchFamily="34" charset="0"/>
              </a:rPr>
              <a:t>Comúnmente los sistemas de medidas se estructuran con una unidad base para cada magnitud con sus diferentes múltiplos y submúltiplos.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MAGNITUDES FÍSICAS Y  SISTEMAS DE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03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26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189161" y="1916634"/>
            <a:ext cx="717299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dirty="0" smtClean="0">
                <a:latin typeface="Verdana" pitchFamily="34" charset="0"/>
              </a:rPr>
              <a:t>El siguiente cuadro muestra unidades base de las magnitudes </a:t>
            </a:r>
            <a:r>
              <a:rPr lang="es-CL" altLang="es-CL" sz="1600" b="1" dirty="0" smtClean="0">
                <a:latin typeface="Verdana" pitchFamily="34" charset="0"/>
              </a:rPr>
              <a:t>fundamentales</a:t>
            </a:r>
            <a:r>
              <a:rPr lang="es-CL" altLang="es-CL" sz="1600" dirty="0" smtClean="0">
                <a:latin typeface="Verdana" pitchFamily="34" charset="0"/>
              </a:rPr>
              <a:t> en los dos principales sistemas de medida.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MAGNITUDES FÍSICAS Y  SISTEMAS DE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9" name="10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6990249"/>
              </p:ext>
            </p:extLst>
          </p:nvPr>
        </p:nvGraphicFramePr>
        <p:xfrm>
          <a:off x="1486421" y="2636912"/>
          <a:ext cx="6840538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7553"/>
                <a:gridCol w="1943328"/>
                <a:gridCol w="2449657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Magnitudes</a:t>
                      </a:r>
                      <a:endParaRPr lang="es-CL" b="0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S.</a:t>
                      </a:r>
                      <a:r>
                        <a:rPr lang="es-CL" baseline="0" dirty="0" smtClean="0"/>
                        <a:t> </a:t>
                      </a:r>
                      <a:r>
                        <a:rPr lang="es-CL" dirty="0" smtClean="0"/>
                        <a:t>Internacional </a:t>
                      </a:r>
                      <a:endParaRPr lang="es-CL" b="0" dirty="0">
                        <a:solidFill>
                          <a:schemeClr val="bg1"/>
                        </a:solidFill>
                      </a:endParaRPr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b="0" dirty="0" smtClean="0">
                          <a:solidFill>
                            <a:schemeClr val="tx1"/>
                          </a:solidFill>
                        </a:rPr>
                        <a:t>   S. Inglés </a:t>
                      </a:r>
                      <a:endParaRPr lang="es-CL" b="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Longitud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Metro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     Pulgada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Masa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Kilogramo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     Libra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Tiempo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Segundo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     Segundo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Corriente Eléctrica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Ampere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     Ampere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Temperatura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Kelvin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     Fahrenheit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Cantidad de Sustancia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Mol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     Mol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Intensidad</a:t>
                      </a:r>
                      <a:r>
                        <a:rPr lang="es-CL" baseline="0" dirty="0" smtClean="0"/>
                        <a:t> luminosa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Candela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     Candela</a:t>
                      </a:r>
                      <a:endParaRPr lang="es-CL" dirty="0"/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245320" y="5765423"/>
            <a:ext cx="718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CL" altLang="es-CL" sz="1600" dirty="0">
                <a:solidFill>
                  <a:prstClr val="black"/>
                </a:solidFill>
                <a:latin typeface="Verdana" pitchFamily="34" charset="0"/>
              </a:rPr>
              <a:t>¿Qué magnitudes fundamentales </a:t>
            </a:r>
            <a:r>
              <a:rPr lang="es-CL" altLang="es-CL" sz="1600" dirty="0" smtClean="0">
                <a:solidFill>
                  <a:prstClr val="black"/>
                </a:solidFill>
                <a:latin typeface="Verdana" pitchFamily="34" charset="0"/>
              </a:rPr>
              <a:t>tienen la misma unidad </a:t>
            </a:r>
            <a:r>
              <a:rPr lang="es-CL" altLang="es-CL" sz="1600" dirty="0">
                <a:solidFill>
                  <a:prstClr val="black"/>
                </a:solidFill>
                <a:latin typeface="Verdana" pitchFamily="34" charset="0"/>
              </a:rPr>
              <a:t>en ambos sistemas?</a:t>
            </a:r>
            <a:br>
              <a:rPr lang="es-CL" altLang="es-CL" sz="1600" dirty="0">
                <a:solidFill>
                  <a:prstClr val="black"/>
                </a:solidFill>
                <a:latin typeface="Verdana" pitchFamily="34" charset="0"/>
              </a:rPr>
            </a:br>
            <a:endParaRPr lang="es-CL" altLang="es-CL" sz="160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267744" y="6273225"/>
            <a:ext cx="71810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CL" altLang="es-CL" sz="1600" dirty="0" smtClean="0">
                <a:solidFill>
                  <a:prstClr val="black"/>
                </a:solidFill>
                <a:latin typeface="Verdana" pitchFamily="34" charset="0"/>
              </a:rPr>
              <a:t>R:  </a:t>
            </a:r>
            <a:r>
              <a:rPr lang="es-CL" altLang="es-CL" sz="1600" dirty="0" smtClean="0">
                <a:solidFill>
                  <a:prstClr val="black"/>
                </a:solidFill>
                <a:latin typeface="Verdana" pitchFamily="34" charset="0"/>
              </a:rPr>
              <a:t>Tiempo – Cantidad de Sustancia – Intensidad </a:t>
            </a:r>
            <a:r>
              <a:rPr lang="es-CL" altLang="es-CL" sz="1600" dirty="0" smtClean="0">
                <a:solidFill>
                  <a:prstClr val="black"/>
                </a:solidFill>
                <a:latin typeface="Verdana" pitchFamily="34" charset="0"/>
              </a:rPr>
              <a:t>luminosa. </a:t>
            </a:r>
            <a:r>
              <a:rPr lang="es-CL" altLang="es-CL" sz="1600" dirty="0">
                <a:solidFill>
                  <a:prstClr val="black"/>
                </a:solidFill>
                <a:latin typeface="Verdana" pitchFamily="34" charset="0"/>
              </a:rPr>
              <a:t/>
            </a:r>
            <a:br>
              <a:rPr lang="es-CL" altLang="es-CL" sz="1600" dirty="0">
                <a:solidFill>
                  <a:prstClr val="black"/>
                </a:solidFill>
                <a:latin typeface="Verdana" pitchFamily="34" charset="0"/>
              </a:rPr>
            </a:br>
            <a:endParaRPr lang="es-CL" altLang="es-CL" sz="160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10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</p:spTree>
    <p:extLst>
      <p:ext uri="{BB962C8B-B14F-4D97-AF65-F5344CB8AC3E}">
        <p14:creationId xmlns:p14="http://schemas.microsoft.com/office/powerpoint/2010/main" val="154851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14DEE-4AEC-46C8-80EE-12D7B15AB4AE}" type="slidenum">
              <a:rPr lang="es-CL" smtClean="0"/>
              <a:pPr>
                <a:defRPr/>
              </a:pPr>
              <a:t>27</a:t>
            </a:fld>
            <a:endParaRPr lang="es-CL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495386"/>
              </p:ext>
            </p:extLst>
          </p:nvPr>
        </p:nvGraphicFramePr>
        <p:xfrm>
          <a:off x="1476375" y="2852738"/>
          <a:ext cx="6503989" cy="2482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1909"/>
                <a:gridCol w="2386040"/>
                <a:gridCol w="2386040"/>
              </a:tblGrid>
              <a:tr h="413808"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Magnitudes </a:t>
                      </a:r>
                      <a:endParaRPr lang="es-CL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Sistema Internacional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Sistema </a:t>
                      </a:r>
                      <a:r>
                        <a:rPr lang="es-CL" sz="1800" dirty="0" smtClean="0"/>
                        <a:t>Inglés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3808"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Superficie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Metro cuadrado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Pulgada cuadrada</a:t>
                      </a:r>
                      <a:endParaRPr lang="es-CL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808"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Volumen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Metro cúbico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Pulgada cúbica</a:t>
                      </a:r>
                      <a:endParaRPr lang="es-CL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808"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Presión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Pascal-bar      kg / cm</a:t>
                      </a:r>
                      <a:r>
                        <a:rPr lang="es-CL" sz="1800" baseline="30000" dirty="0" smtClean="0"/>
                        <a:t>2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PSI    Libras / pulg</a:t>
                      </a:r>
                      <a:r>
                        <a:rPr lang="es-CL" sz="1800" baseline="30000" dirty="0" smtClean="0"/>
                        <a:t>2</a:t>
                      </a:r>
                      <a:r>
                        <a:rPr lang="es-CL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CL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808"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Caudal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Litros por minuto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Galones por minuto</a:t>
                      </a:r>
                      <a:endParaRPr lang="es-CL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808"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Torque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Kilogramo por metro</a:t>
                      </a:r>
                      <a:endParaRPr lang="es-CL" sz="1800" dirty="0"/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Libras por pies</a:t>
                      </a:r>
                      <a:endParaRPr lang="es-CL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1 Título"/>
          <p:cNvSpPr txBox="1">
            <a:spLocks/>
          </p:cNvSpPr>
          <p:nvPr/>
        </p:nvSpPr>
        <p:spPr bwMode="auto">
          <a:xfrm>
            <a:off x="1259632" y="1916832"/>
            <a:ext cx="717299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dirty="0" smtClean="0">
                <a:latin typeface="Verdana" pitchFamily="34" charset="0"/>
              </a:rPr>
              <a:t>El siguiente cuadro muestra unidades base de las magnitudes </a:t>
            </a:r>
            <a:r>
              <a:rPr lang="es-CL" altLang="es-CL" sz="1600" b="1" dirty="0" smtClean="0">
                <a:latin typeface="Verdana" pitchFamily="34" charset="0"/>
              </a:rPr>
              <a:t>derivadas </a:t>
            </a:r>
            <a:r>
              <a:rPr lang="es-CL" altLang="es-CL" sz="1600" dirty="0" smtClean="0">
                <a:latin typeface="Verdana" pitchFamily="34" charset="0"/>
              </a:rPr>
              <a:t>en los dos principales sistemas de medida.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MAGNITUDES FÍSICAS Y  SISTEMAS DE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331640" y="5589240"/>
            <a:ext cx="718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CL" altLang="es-CL" sz="1600" dirty="0">
                <a:solidFill>
                  <a:prstClr val="black"/>
                </a:solidFill>
                <a:latin typeface="Verdana" pitchFamily="34" charset="0"/>
              </a:rPr>
              <a:t>¿Qué magnitudes </a:t>
            </a:r>
            <a:r>
              <a:rPr lang="es-CL" altLang="es-CL" sz="1600" dirty="0" smtClean="0">
                <a:solidFill>
                  <a:prstClr val="black"/>
                </a:solidFill>
                <a:latin typeface="Verdana" pitchFamily="34" charset="0"/>
              </a:rPr>
              <a:t>derivadas tienen igual unidad </a:t>
            </a:r>
            <a:r>
              <a:rPr lang="es-CL" altLang="es-CL" sz="1600" dirty="0">
                <a:solidFill>
                  <a:prstClr val="black"/>
                </a:solidFill>
                <a:latin typeface="Verdana" pitchFamily="34" charset="0"/>
              </a:rPr>
              <a:t>en ambos sistemas?</a:t>
            </a:r>
            <a:br>
              <a:rPr lang="es-CL" altLang="es-CL" sz="1600" dirty="0">
                <a:solidFill>
                  <a:prstClr val="black"/>
                </a:solidFill>
                <a:latin typeface="Verdana" pitchFamily="34" charset="0"/>
              </a:rPr>
            </a:br>
            <a:endParaRPr lang="es-CL" altLang="es-CL" sz="160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9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10" name="9 Rectángulo"/>
          <p:cNvSpPr/>
          <p:nvPr/>
        </p:nvSpPr>
        <p:spPr>
          <a:xfrm>
            <a:off x="3203848" y="6021288"/>
            <a:ext cx="36724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CL" altLang="es-CL" sz="1600" dirty="0" smtClean="0">
                <a:solidFill>
                  <a:prstClr val="black"/>
                </a:solidFill>
                <a:latin typeface="Verdana" pitchFamily="34" charset="0"/>
              </a:rPr>
              <a:t>R: </a:t>
            </a:r>
            <a:r>
              <a:rPr lang="es-CL" altLang="es-CL" sz="1600" dirty="0" smtClean="0">
                <a:solidFill>
                  <a:prstClr val="black"/>
                </a:solidFill>
                <a:latin typeface="Verdana" pitchFamily="34" charset="0"/>
              </a:rPr>
              <a:t>Son todas diferentes.</a:t>
            </a:r>
            <a:endParaRPr lang="es-CL" altLang="es-CL" sz="1600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1187624" y="2873842"/>
            <a:ext cx="7488238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indent="0"/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      Para un técnico, el hecho que la masa de un componente se exprese en libras o en kilogramos le obliga a conocer bien la equivalencia entre ellos, y a realizar conversiones entre ambas unidades con precisión y rapidez. </a:t>
            </a:r>
          </a:p>
          <a:p>
            <a:pPr indent="0"/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      Según el país de donde provenga un repuesto o componente sus especificaciones serán en libras o kilogramo. </a:t>
            </a:r>
          </a:p>
          <a:p>
            <a:pPr indent="0"/>
            <a:endParaRPr lang="es-ES" altLang="es-CL" sz="1600" dirty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      Lo mismo sucede con el resto de las magnitudes tales como la longitud y la presión.</a:t>
            </a:r>
          </a:p>
          <a:p>
            <a:pPr indent="0"/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endParaRPr lang="es-ES" altLang="es-CL" sz="1600" dirty="0" smtClean="0">
              <a:latin typeface="Verdana" pitchFamily="34" charset="0"/>
            </a:endParaRPr>
          </a:p>
          <a:p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28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215429" y="1916634"/>
            <a:ext cx="746102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dirty="0" smtClean="0">
                <a:latin typeface="Verdana" pitchFamily="34" charset="0"/>
              </a:rPr>
              <a:t>¿Qué implicancias tiene para un técnico el hecho que los sistemas internacional e inglés tengan distintas unidades de medida para  algunas magnitudes? </a:t>
            </a:r>
            <a:r>
              <a:rPr lang="es-CL" altLang="es-CL" dirty="0">
                <a:latin typeface="Verdana" pitchFamily="34" charset="0"/>
              </a:rPr>
              <a:t/>
            </a:r>
            <a:br>
              <a:rPr lang="es-CL" altLang="es-CL" dirty="0">
                <a:latin typeface="Verdana" pitchFamily="34" charset="0"/>
              </a:rPr>
            </a:br>
            <a:endParaRPr lang="es-CL" altLang="es-CL" dirty="0">
              <a:latin typeface="Verdana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MAGNITUDES FÍSICAS  Y  SISTEMAS DE MEDIDAS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</p:spTree>
    <p:extLst>
      <p:ext uri="{BB962C8B-B14F-4D97-AF65-F5344CB8AC3E}">
        <p14:creationId xmlns:p14="http://schemas.microsoft.com/office/powerpoint/2010/main" val="365095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29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215429" y="1916634"/>
            <a:ext cx="746102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dirty="0" smtClean="0">
                <a:latin typeface="Verdana" pitchFamily="34" charset="0"/>
              </a:rPr>
              <a:t>Equivalencias de unidades entre el sistema inglés y el sistema internacional más utilizadas:</a:t>
            </a:r>
          </a:p>
          <a:p>
            <a:endParaRPr lang="es-CL" altLang="es-CL" dirty="0">
              <a:latin typeface="Verdana" pitchFamily="34" charset="0"/>
            </a:endParaRPr>
          </a:p>
          <a:p>
            <a:endParaRPr lang="es-CL" altLang="es-CL" dirty="0">
              <a:latin typeface="Verdana" pitchFamily="34" charset="0"/>
            </a:endParaRPr>
          </a:p>
        </p:txBody>
      </p:sp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9" name="8 CuadroTexto"/>
          <p:cNvSpPr txBox="1">
            <a:spLocks noChangeArrowheads="1"/>
          </p:cNvSpPr>
          <p:nvPr/>
        </p:nvSpPr>
        <p:spPr bwMode="auto">
          <a:xfrm>
            <a:off x="1547664" y="2708920"/>
            <a:ext cx="640871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sz="1600" dirty="0" smtClean="0">
                <a:latin typeface="Verdana" pitchFamily="34" charset="0"/>
              </a:rPr>
              <a:t>Masa: 		1 kilo	      equivale a      </a:t>
            </a:r>
            <a:r>
              <a:rPr lang="es-ES" altLang="es-CL" sz="1600" b="1" dirty="0" smtClean="0">
                <a:latin typeface="Verdana" pitchFamily="34" charset="0"/>
              </a:rPr>
              <a:t>2,2</a:t>
            </a:r>
            <a:r>
              <a:rPr lang="es-ES" altLang="es-CL" sz="1600" dirty="0" smtClean="0">
                <a:latin typeface="Verdana" pitchFamily="34" charset="0"/>
              </a:rPr>
              <a:t>   libras</a:t>
            </a:r>
            <a:r>
              <a:rPr lang="es-ES" altLang="es-CL" sz="1600" dirty="0">
                <a:latin typeface="Verdana" pitchFamily="34" charset="0"/>
              </a:rPr>
              <a:t>			</a:t>
            </a:r>
          </a:p>
          <a:p>
            <a:pPr eaLnBrk="1" hangingPunct="1"/>
            <a:r>
              <a:rPr lang="es-ES" altLang="es-CL" sz="1600" dirty="0" smtClean="0">
                <a:latin typeface="Verdana" pitchFamily="34" charset="0"/>
              </a:rPr>
              <a:t>Longitud:	1 </a:t>
            </a:r>
            <a:r>
              <a:rPr lang="es-ES" altLang="es-CL" sz="1600" dirty="0">
                <a:latin typeface="Verdana" pitchFamily="34" charset="0"/>
              </a:rPr>
              <a:t>pulgada  </a:t>
            </a:r>
            <a:r>
              <a:rPr lang="es-ES" altLang="es-CL" sz="1600" dirty="0" smtClean="0">
                <a:latin typeface="Verdana" pitchFamily="34" charset="0"/>
              </a:rPr>
              <a:t>   equivale a     </a:t>
            </a:r>
            <a:r>
              <a:rPr lang="es-ES" altLang="es-CL" sz="1600" b="1" dirty="0" smtClean="0">
                <a:latin typeface="Verdana" pitchFamily="34" charset="0"/>
              </a:rPr>
              <a:t>25,4 </a:t>
            </a:r>
            <a:r>
              <a:rPr lang="es-ES" altLang="es-CL" sz="1600" dirty="0" smtClean="0">
                <a:latin typeface="Verdana" pitchFamily="34" charset="0"/>
              </a:rPr>
              <a:t> </a:t>
            </a:r>
            <a:r>
              <a:rPr lang="es-ES" altLang="es-CL" sz="1600" dirty="0">
                <a:latin typeface="Verdana" pitchFamily="34" charset="0"/>
              </a:rPr>
              <a:t>m</a:t>
            </a:r>
            <a:r>
              <a:rPr lang="es-ES" altLang="es-CL" sz="1600" dirty="0" smtClean="0">
                <a:latin typeface="Verdana" pitchFamily="34" charset="0"/>
              </a:rPr>
              <a:t>m</a:t>
            </a:r>
            <a:endParaRPr lang="es-ES" altLang="es-CL" sz="1600" dirty="0">
              <a:latin typeface="Verdana" pitchFamily="34" charset="0"/>
            </a:endParaRPr>
          </a:p>
          <a:p>
            <a:pPr eaLnBrk="1" hangingPunct="1"/>
            <a:endParaRPr lang="es-ES" altLang="es-CL" sz="1600" dirty="0">
              <a:latin typeface="Verdana" pitchFamily="34" charset="0"/>
            </a:endParaRPr>
          </a:p>
          <a:p>
            <a:pPr eaLnBrk="1" hangingPunct="1"/>
            <a:r>
              <a:rPr lang="es-ES" altLang="es-CL" sz="1600" dirty="0" smtClean="0">
                <a:latin typeface="Verdana" pitchFamily="34" charset="0"/>
              </a:rPr>
              <a:t>Presión: 		1 </a:t>
            </a:r>
            <a:r>
              <a:rPr lang="es-ES" altLang="es-CL" sz="1600" dirty="0" smtClean="0">
                <a:latin typeface="Verdana" pitchFamily="34" charset="0"/>
              </a:rPr>
              <a:t>BAR</a:t>
            </a:r>
            <a:r>
              <a:rPr lang="es-ES" altLang="es-CL" sz="1600" dirty="0" smtClean="0">
                <a:latin typeface="Verdana" pitchFamily="34" charset="0"/>
              </a:rPr>
              <a:t>	      equivale a     </a:t>
            </a:r>
            <a:r>
              <a:rPr lang="es-ES" altLang="es-CL" sz="1600" b="1" dirty="0" smtClean="0">
                <a:latin typeface="Verdana" pitchFamily="34" charset="0"/>
              </a:rPr>
              <a:t>14,5</a:t>
            </a:r>
            <a:r>
              <a:rPr lang="es-ES" altLang="es-CL" sz="1600" dirty="0" smtClean="0">
                <a:latin typeface="Verdana" pitchFamily="34" charset="0"/>
              </a:rPr>
              <a:t>   </a:t>
            </a:r>
            <a:r>
              <a:rPr lang="es-ES" altLang="es-CL" sz="1600" dirty="0" smtClean="0">
                <a:latin typeface="Verdana" pitchFamily="34" charset="0"/>
              </a:rPr>
              <a:t>PSI</a:t>
            </a:r>
            <a:endParaRPr lang="es-ES" altLang="es-CL" sz="1600" dirty="0">
              <a:latin typeface="Verdana" pitchFamily="34" charset="0"/>
            </a:endParaRPr>
          </a:p>
          <a:p>
            <a:pPr eaLnBrk="1" hangingPunct="1"/>
            <a:endParaRPr lang="es-ES" altLang="es-CL" sz="1600" dirty="0">
              <a:latin typeface="Verdana" pitchFamily="34" charset="0"/>
            </a:endParaRPr>
          </a:p>
          <a:p>
            <a:pPr eaLnBrk="1" hangingPunct="1"/>
            <a:r>
              <a:rPr lang="es-ES" altLang="es-CL" sz="1600" dirty="0" smtClean="0">
                <a:latin typeface="Verdana" pitchFamily="34" charset="0"/>
              </a:rPr>
              <a:t>Capacidad:	1 galón	      equivale a       </a:t>
            </a:r>
            <a:r>
              <a:rPr lang="es-ES" altLang="es-CL" sz="1600" b="1" dirty="0" smtClean="0">
                <a:latin typeface="Verdana" pitchFamily="34" charset="0"/>
              </a:rPr>
              <a:t>3,8  </a:t>
            </a:r>
            <a:r>
              <a:rPr lang="es-ES" altLang="es-CL" sz="1600" dirty="0" smtClean="0">
                <a:latin typeface="Verdana" pitchFamily="34" charset="0"/>
              </a:rPr>
              <a:t> litros</a:t>
            </a:r>
            <a:endParaRPr lang="es-ES" altLang="es-CL" sz="1600" dirty="0">
              <a:latin typeface="Verdan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593032" y="4941168"/>
            <a:ext cx="6579368" cy="132343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sz="1600" dirty="0">
                <a:latin typeface="Verdana" pitchFamily="34" charset="0"/>
              </a:rPr>
              <a:t>Nota</a:t>
            </a:r>
            <a:r>
              <a:rPr lang="es-CL" sz="1600" dirty="0" smtClean="0">
                <a:latin typeface="Verdana" pitchFamily="34" charset="0"/>
              </a:rPr>
              <a:t>: </a:t>
            </a:r>
          </a:p>
          <a:p>
            <a:r>
              <a:rPr lang="es-CL" sz="1600" dirty="0" smtClean="0">
                <a:latin typeface="Verdana" pitchFamily="34" charset="0"/>
              </a:rPr>
              <a:t>Los números en 2,2 – 2,54 – etc.  reciben también el nombre de </a:t>
            </a:r>
            <a:r>
              <a:rPr lang="es-CL" sz="1600" b="1" dirty="0" smtClean="0">
                <a:latin typeface="Verdana" pitchFamily="34" charset="0"/>
              </a:rPr>
              <a:t>factores de conversión</a:t>
            </a:r>
            <a:r>
              <a:rPr lang="es-CL" sz="1600" dirty="0" smtClean="0">
                <a:latin typeface="Verdana" pitchFamily="34" charset="0"/>
              </a:rPr>
              <a:t>. </a:t>
            </a:r>
          </a:p>
          <a:p>
            <a:r>
              <a:rPr lang="es-CL" sz="1600" dirty="0" smtClean="0">
                <a:latin typeface="Verdana" pitchFamily="34" charset="0"/>
              </a:rPr>
              <a:t>Para hacer conversiones se multiplica o divide por el factor de conversión.</a:t>
            </a:r>
            <a:endParaRPr lang="es-CL" sz="1600" dirty="0">
              <a:latin typeface="Verdana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SISTEMAS DE MEDIDAS Y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EQUIVALENCIAS.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11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-17463" y="0"/>
            <a:ext cx="755651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F7BB43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-23813" y="1166813"/>
            <a:ext cx="8820151" cy="71437"/>
          </a:xfrm>
          <a:prstGeom prst="roundRect">
            <a:avLst/>
          </a:prstGeom>
          <a:solidFill>
            <a:schemeClr val="tx1">
              <a:lumMod val="95000"/>
              <a:lumOff val="5000"/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4100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/>
          </a:p>
        </p:txBody>
      </p:sp>
      <p:sp>
        <p:nvSpPr>
          <p:cNvPr id="4101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/>
          </a:p>
        </p:txBody>
      </p:sp>
      <p:pic>
        <p:nvPicPr>
          <p:cNvPr id="4102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190500"/>
            <a:ext cx="674688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-18752" y="266391"/>
            <a:ext cx="492443" cy="623731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</a:rPr>
              <a:t>A D O T E C   2 0 1 4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C127F0-1772-4A90-A2DC-DD0224507DBE}" type="slidenum">
              <a:rPr lang="es-CL" smtClean="0"/>
              <a:pPr>
                <a:defRPr/>
              </a:pPr>
              <a:t>3</a:t>
            </a:fld>
            <a:endParaRPr lang="es-CL" dirty="0"/>
          </a:p>
        </p:txBody>
      </p:sp>
      <p:sp>
        <p:nvSpPr>
          <p:cNvPr id="4105" name="16 Rectángulo"/>
          <p:cNvSpPr>
            <a:spLocks noChangeArrowheads="1"/>
          </p:cNvSpPr>
          <p:nvPr/>
        </p:nvSpPr>
        <p:spPr bwMode="auto">
          <a:xfrm>
            <a:off x="1092200" y="3482975"/>
            <a:ext cx="50419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sz="2800" b="1">
                <a:latin typeface="Verdana" pitchFamily="34" charset="0"/>
              </a:rPr>
              <a:t>Módulo</a:t>
            </a:r>
          </a:p>
          <a:p>
            <a:pPr eaLnBrk="1" hangingPunct="1"/>
            <a:r>
              <a:rPr lang="es-ES" altLang="es-CL" sz="2800" b="1">
                <a:latin typeface="Verdana" pitchFamily="34" charset="0"/>
              </a:rPr>
              <a:t>Metrología</a:t>
            </a:r>
          </a:p>
        </p:txBody>
      </p:sp>
      <p:sp>
        <p:nvSpPr>
          <p:cNvPr id="2" name="1 Abrir llave"/>
          <p:cNvSpPr/>
          <p:nvPr/>
        </p:nvSpPr>
        <p:spPr>
          <a:xfrm>
            <a:off x="3973513" y="2133600"/>
            <a:ext cx="825500" cy="3671888"/>
          </a:xfrm>
          <a:prstGeom prst="lef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4107" name="2 CuadroTexto"/>
          <p:cNvSpPr txBox="1">
            <a:spLocks noChangeArrowheads="1"/>
          </p:cNvSpPr>
          <p:nvPr/>
        </p:nvSpPr>
        <p:spPr bwMode="auto">
          <a:xfrm>
            <a:off x="5076825" y="1844675"/>
            <a:ext cx="27352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2000" b="1">
                <a:latin typeface="Verdana" pitchFamily="34" charset="0"/>
              </a:rPr>
              <a:t>Unidad 1 Fundamentos</a:t>
            </a:r>
          </a:p>
        </p:txBody>
      </p:sp>
      <p:sp>
        <p:nvSpPr>
          <p:cNvPr id="4108" name="14 CuadroTexto"/>
          <p:cNvSpPr txBox="1">
            <a:spLocks noChangeArrowheads="1"/>
          </p:cNvSpPr>
          <p:nvPr/>
        </p:nvSpPr>
        <p:spPr bwMode="auto">
          <a:xfrm>
            <a:off x="5068888" y="3644900"/>
            <a:ext cx="2736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2000" b="1">
                <a:latin typeface="Verdana" pitchFamily="34" charset="0"/>
              </a:rPr>
              <a:t>Unidad 2 </a:t>
            </a:r>
          </a:p>
          <a:p>
            <a:pPr eaLnBrk="1" hangingPunct="1"/>
            <a:r>
              <a:rPr lang="es-CL" altLang="es-CL" sz="2000" b="1">
                <a:latin typeface="Verdana" pitchFamily="34" charset="0"/>
              </a:rPr>
              <a:t>Torque</a:t>
            </a:r>
          </a:p>
        </p:txBody>
      </p:sp>
      <p:sp>
        <p:nvSpPr>
          <p:cNvPr id="4109" name="15 CuadroTexto"/>
          <p:cNvSpPr txBox="1">
            <a:spLocks noChangeArrowheads="1"/>
          </p:cNvSpPr>
          <p:nvPr/>
        </p:nvSpPr>
        <p:spPr bwMode="auto">
          <a:xfrm>
            <a:off x="5221288" y="5229225"/>
            <a:ext cx="27368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2000" b="1">
                <a:latin typeface="Verdana" pitchFamily="34" charset="0"/>
              </a:rPr>
              <a:t>Unidad 3</a:t>
            </a:r>
          </a:p>
          <a:p>
            <a:pPr eaLnBrk="1" hangingPunct="1"/>
            <a:r>
              <a:rPr lang="es-CL" altLang="es-CL" sz="2000" b="1">
                <a:latin typeface="Verdana" pitchFamily="34" charset="0"/>
              </a:rPr>
              <a:t>Instrumentos de Medición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30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259632" y="2348880"/>
            <a:ext cx="7461027" cy="348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dirty="0" smtClean="0">
                <a:latin typeface="Verdana" pitchFamily="34" charset="0"/>
              </a:rPr>
              <a:t>Para realizar conversiones hay diversos programas en internet, sin </a:t>
            </a:r>
            <a:r>
              <a:rPr lang="es-CL" altLang="es-CL" sz="1600" dirty="0" smtClean="0">
                <a:latin typeface="Verdana" pitchFamily="34" charset="0"/>
              </a:rPr>
              <a:t>embargo, </a:t>
            </a:r>
            <a:r>
              <a:rPr lang="es-CL" altLang="es-CL" sz="1600" dirty="0" smtClean="0">
                <a:latin typeface="Verdana" pitchFamily="34" charset="0"/>
              </a:rPr>
              <a:t>es posible que en muchas oportunidades se requiera hacer conversiones y no se pueda acceder a este medio. Debido a esto la habilidad de hacer conversiones en forma rápida y precisa es indispensable.</a:t>
            </a:r>
          </a:p>
          <a:p>
            <a:endParaRPr lang="es-CL" altLang="es-CL" sz="1600" dirty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Hay diversos métodos.</a:t>
            </a:r>
          </a:p>
          <a:p>
            <a:endParaRPr lang="es-CL" altLang="es-CL" sz="1600" dirty="0" smtClean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El método que proponemos a continuación requiere de:</a:t>
            </a:r>
          </a:p>
          <a:p>
            <a:endParaRPr lang="es-CL" altLang="es-CL" sz="1600" dirty="0" smtClean="0">
              <a:latin typeface="Verdana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Conocer el factor de conversión de las distintas unidades.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Dadas dos unidades determinar cual de ellas es mayor.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Hacer cálculos mentales de multiplicación y división o disponer de una calculadora</a:t>
            </a:r>
            <a:r>
              <a:rPr lang="es-CL" altLang="es-CL" dirty="0" smtClean="0">
                <a:latin typeface="Verdana" pitchFamily="34" charset="0"/>
              </a:rPr>
              <a:t>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SISTEMAS DE MEDIDAS Y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CONVERSIONES.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1215429" y="1916634"/>
            <a:ext cx="746102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dirty="0" smtClean="0">
                <a:latin typeface="Verdana" pitchFamily="34" charset="0"/>
              </a:rPr>
              <a:t>¿Cómo realizar las conversiones?</a:t>
            </a:r>
          </a:p>
          <a:p>
            <a:endParaRPr lang="es-CL" altLang="es-CL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67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31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215429" y="1916634"/>
            <a:ext cx="746102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500" b="1" dirty="0">
                <a:latin typeface="Verdana" pitchFamily="34" charset="0"/>
              </a:rPr>
              <a:t>La longitud de un cable es de 120 </a:t>
            </a:r>
            <a:r>
              <a:rPr lang="es-CL" altLang="es-CL" sz="1500" b="1" dirty="0" smtClean="0">
                <a:latin typeface="Verdana" pitchFamily="34" charset="0"/>
              </a:rPr>
              <a:t>milímetros </a:t>
            </a:r>
            <a:r>
              <a:rPr lang="es-CL" altLang="es-CL" sz="1500" b="1" dirty="0">
                <a:latin typeface="Verdana" pitchFamily="34" charset="0"/>
              </a:rPr>
              <a:t>¿Cuál es la longitud de este cable expresada en pulgadas?</a:t>
            </a:r>
          </a:p>
          <a:p>
            <a:endParaRPr lang="es-CL" altLang="es-CL" sz="1500" b="1" dirty="0">
              <a:latin typeface="Verdana" pitchFamily="34" charset="0"/>
            </a:endParaRPr>
          </a:p>
          <a:p>
            <a:r>
              <a:rPr lang="es-CL" altLang="es-CL" sz="1500" dirty="0" smtClean="0">
                <a:latin typeface="Verdana" pitchFamily="34" charset="0"/>
              </a:rPr>
              <a:t>Una forma de hacer la conversión es realizar el siguiente procedimiento que consiste en responder dos preguntas, luego calcula y responder:</a:t>
            </a:r>
          </a:p>
          <a:p>
            <a:endParaRPr lang="es-CL" altLang="es-CL" sz="1500" dirty="0" smtClean="0">
              <a:latin typeface="Verdana" pitchFamily="34" charset="0"/>
            </a:endParaRPr>
          </a:p>
          <a:p>
            <a:r>
              <a:rPr lang="es-CL" altLang="es-CL" sz="1500" dirty="0" smtClean="0">
                <a:latin typeface="Verdana" pitchFamily="34" charset="0"/>
              </a:rPr>
              <a:t>1: ¿Cuál es el factor de conversión en este caso?        </a:t>
            </a:r>
          </a:p>
          <a:p>
            <a:r>
              <a:rPr lang="es-CL" altLang="es-CL" sz="1500" dirty="0">
                <a:latin typeface="Verdana" pitchFamily="34" charset="0"/>
              </a:rPr>
              <a:t> </a:t>
            </a:r>
            <a:r>
              <a:rPr lang="es-CL" altLang="es-CL" sz="1500" dirty="0" smtClean="0">
                <a:latin typeface="Verdana" pitchFamily="34" charset="0"/>
              </a:rPr>
              <a:t>          25,4</a:t>
            </a:r>
            <a:endParaRPr lang="es-CL" altLang="es-CL" sz="1500" dirty="0">
              <a:latin typeface="Verdana" pitchFamily="34" charset="0"/>
            </a:endParaRPr>
          </a:p>
          <a:p>
            <a:r>
              <a:rPr lang="es-CL" altLang="es-CL" sz="1500" dirty="0" smtClean="0">
                <a:latin typeface="Verdana" pitchFamily="34" charset="0"/>
              </a:rPr>
              <a:t>2: ¿Tengo que multiplicar o dividir por el factor?</a:t>
            </a:r>
          </a:p>
          <a:p>
            <a:pPr lvl="1"/>
            <a:r>
              <a:rPr lang="es-CL" altLang="es-CL" sz="1500" dirty="0" smtClean="0">
                <a:latin typeface="Verdana" pitchFamily="34" charset="0"/>
              </a:rPr>
              <a:t>	</a:t>
            </a:r>
          </a:p>
          <a:p>
            <a:pPr lvl="1"/>
            <a:r>
              <a:rPr lang="es-CL" altLang="es-CL" sz="1500" dirty="0" smtClean="0">
                <a:latin typeface="Verdana" pitchFamily="34" charset="0"/>
              </a:rPr>
              <a:t>Si tengo que expresar una unidad pequeña en una más grande tengo que “subir”, y si tengo que sub</a:t>
            </a:r>
            <a:r>
              <a:rPr lang="es-CL" altLang="es-CL" sz="1500" b="1" dirty="0" smtClean="0">
                <a:latin typeface="Verdana" pitchFamily="34" charset="0"/>
              </a:rPr>
              <a:t>ir</a:t>
            </a:r>
            <a:r>
              <a:rPr lang="es-CL" altLang="es-CL" sz="1500" dirty="0" smtClean="0">
                <a:latin typeface="Verdana" pitchFamily="34" charset="0"/>
              </a:rPr>
              <a:t> tengo que divid</a:t>
            </a:r>
            <a:r>
              <a:rPr lang="es-CL" altLang="es-CL" sz="1500" b="1" dirty="0" smtClean="0">
                <a:latin typeface="Verdana" pitchFamily="34" charset="0"/>
              </a:rPr>
              <a:t>ir. </a:t>
            </a:r>
            <a:r>
              <a:rPr lang="es-CL" altLang="es-CL" sz="1500" dirty="0" smtClean="0">
                <a:latin typeface="Verdana" pitchFamily="34" charset="0"/>
              </a:rPr>
              <a:t>En este caso hay que “subir”, porque el centímetro es una unidad más pequeña que la pulgada.</a:t>
            </a:r>
          </a:p>
          <a:p>
            <a:pPr lvl="1"/>
            <a:endParaRPr lang="es-CL" altLang="es-CL" sz="1500" dirty="0" smtClean="0">
              <a:latin typeface="Verdana" pitchFamily="34" charset="0"/>
            </a:endParaRPr>
          </a:p>
          <a:p>
            <a:r>
              <a:rPr lang="es-CL" altLang="es-CL" sz="1500" dirty="0" smtClean="0">
                <a:latin typeface="Verdana" pitchFamily="34" charset="0"/>
              </a:rPr>
              <a:t>3: Cálculo y respuesta:          </a:t>
            </a:r>
          </a:p>
          <a:p>
            <a:r>
              <a:rPr lang="es-CL" altLang="es-CL" sz="1500" dirty="0" smtClean="0">
                <a:latin typeface="Verdana" pitchFamily="34" charset="0"/>
              </a:rPr>
              <a:t>                                                120 : 25,4 = 4,7244….</a:t>
            </a:r>
          </a:p>
          <a:p>
            <a:endParaRPr lang="es-CL" altLang="es-CL" sz="1500" dirty="0" smtClean="0">
              <a:latin typeface="Verdana" pitchFamily="34" charset="0"/>
            </a:endParaRPr>
          </a:p>
          <a:p>
            <a:r>
              <a:rPr lang="es-CL" altLang="es-CL" sz="1600" b="1" dirty="0">
                <a:latin typeface="Verdana" pitchFamily="34" charset="0"/>
              </a:rPr>
              <a:t>  </a:t>
            </a:r>
            <a:r>
              <a:rPr lang="es-CL" altLang="es-CL" sz="1600" b="1" dirty="0" smtClean="0">
                <a:latin typeface="Verdana" pitchFamily="34" charset="0"/>
              </a:rPr>
              <a:t>                                </a:t>
            </a:r>
            <a:r>
              <a:rPr lang="es-CL" altLang="es-CL" sz="1600" b="1" dirty="0" smtClean="0">
                <a:latin typeface="Verdana" pitchFamily="34" charset="0"/>
              </a:rPr>
              <a:t>R:</a:t>
            </a:r>
            <a:r>
              <a:rPr lang="es-CL" altLang="es-CL" sz="1500" dirty="0" smtClean="0">
                <a:latin typeface="Verdana" pitchFamily="34" charset="0"/>
              </a:rPr>
              <a:t> </a:t>
            </a:r>
            <a:r>
              <a:rPr lang="es-CL" altLang="es-CL" sz="1500" b="1" dirty="0" smtClean="0">
                <a:latin typeface="Verdana" pitchFamily="34" charset="0"/>
              </a:rPr>
              <a:t>El cable mide 4,7 pulgadas aprox.</a:t>
            </a:r>
          </a:p>
        </p:txBody>
      </p:sp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6" name="5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SISTEMAS DE MEDIDAS Y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CONVERSIONES.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68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32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215429" y="1916634"/>
            <a:ext cx="746102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dirty="0">
                <a:latin typeface="Verdana" pitchFamily="34" charset="0"/>
              </a:rPr>
              <a:t>Un depósito de aceite tiene una capacidad de 5 </a:t>
            </a:r>
            <a:r>
              <a:rPr lang="es-CL" altLang="es-CL" sz="1600" dirty="0" smtClean="0">
                <a:latin typeface="Verdana" pitchFamily="34" charset="0"/>
              </a:rPr>
              <a:t>galones </a:t>
            </a:r>
            <a:r>
              <a:rPr lang="es-CL" altLang="es-CL" sz="1600" dirty="0">
                <a:latin typeface="Verdana" pitchFamily="34" charset="0"/>
              </a:rPr>
              <a:t>¿Cuántos litros de aceite se requieren para llenar ese depósito?  </a:t>
            </a:r>
          </a:p>
          <a:p>
            <a:endParaRPr lang="es-CL" altLang="es-CL" sz="1600" dirty="0" smtClean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1: ¿Cuál es el factor de conversión en este caso?        </a:t>
            </a:r>
          </a:p>
          <a:p>
            <a:r>
              <a:rPr lang="es-CL" altLang="es-CL" sz="1600" dirty="0">
                <a:latin typeface="Verdana" pitchFamily="34" charset="0"/>
              </a:rPr>
              <a:t> </a:t>
            </a:r>
            <a:r>
              <a:rPr lang="es-CL" altLang="es-CL" sz="1600" dirty="0" smtClean="0">
                <a:latin typeface="Verdana" pitchFamily="34" charset="0"/>
              </a:rPr>
              <a:t>          3,8</a:t>
            </a:r>
            <a:endParaRPr lang="es-CL" altLang="es-CL" sz="1600" dirty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2: ¿Tengo que multiplicar o dividir por el factor?</a:t>
            </a:r>
          </a:p>
          <a:p>
            <a:pPr lvl="1"/>
            <a:r>
              <a:rPr lang="es-CL" altLang="es-CL" sz="1600" dirty="0" smtClean="0">
                <a:latin typeface="Verdana" pitchFamily="34" charset="0"/>
              </a:rPr>
              <a:t>	</a:t>
            </a:r>
          </a:p>
          <a:p>
            <a:pPr lvl="1"/>
            <a:r>
              <a:rPr lang="es-CL" altLang="es-CL" sz="1600" dirty="0" smtClean="0">
                <a:latin typeface="Verdana" pitchFamily="34" charset="0"/>
              </a:rPr>
              <a:t>Tengo que convertir de galones a litros, como un galón es una unidad más grande que el litro, tengo que “bajar”. Si tengo que baj</a:t>
            </a:r>
            <a:r>
              <a:rPr lang="es-CL" altLang="es-CL" sz="1600" b="1" dirty="0" smtClean="0">
                <a:latin typeface="Verdana" pitchFamily="34" charset="0"/>
              </a:rPr>
              <a:t>ar</a:t>
            </a:r>
            <a:r>
              <a:rPr lang="es-CL" altLang="es-CL" sz="1600" dirty="0" smtClean="0">
                <a:latin typeface="Verdana" pitchFamily="34" charset="0"/>
              </a:rPr>
              <a:t> tengo que multiplic</a:t>
            </a:r>
            <a:r>
              <a:rPr lang="es-CL" altLang="es-CL" sz="1600" b="1" dirty="0" smtClean="0">
                <a:latin typeface="Verdana" pitchFamily="34" charset="0"/>
              </a:rPr>
              <a:t>ar</a:t>
            </a:r>
            <a:r>
              <a:rPr lang="es-CL" altLang="es-CL" sz="1600" dirty="0" smtClean="0">
                <a:latin typeface="Verdana" pitchFamily="34" charset="0"/>
              </a:rPr>
              <a:t>.</a:t>
            </a:r>
          </a:p>
          <a:p>
            <a:pPr lvl="1"/>
            <a:endParaRPr lang="es-CL" altLang="es-CL" sz="1600" dirty="0" smtClean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3: Cálculo y respuesta:</a:t>
            </a:r>
          </a:p>
          <a:p>
            <a:r>
              <a:rPr lang="es-CL" altLang="es-CL" sz="1600" dirty="0" smtClean="0">
                <a:latin typeface="Verdana" pitchFamily="34" charset="0"/>
              </a:rPr>
              <a:t>                                         5  x 3,8 = 19</a:t>
            </a:r>
          </a:p>
          <a:p>
            <a:endParaRPr lang="es-CL" altLang="es-CL" sz="1500" dirty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   </a:t>
            </a:r>
            <a:r>
              <a:rPr lang="es-CL" altLang="es-CL" sz="1600" b="1" dirty="0" smtClean="0">
                <a:latin typeface="Verdana" pitchFamily="34" charset="0"/>
              </a:rPr>
              <a:t>El estanque requiere de 19 litros de aceite para llenarse.</a:t>
            </a:r>
          </a:p>
        </p:txBody>
      </p:sp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10" name="9 CuadroTexto"/>
          <p:cNvSpPr txBox="1"/>
          <p:nvPr/>
        </p:nvSpPr>
        <p:spPr>
          <a:xfrm>
            <a:off x="1475656" y="5877272"/>
            <a:ext cx="6408711" cy="46166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sz="1200" dirty="0">
                <a:latin typeface="Verdana" pitchFamily="34" charset="0"/>
              </a:rPr>
              <a:t>Nota</a:t>
            </a:r>
            <a:r>
              <a:rPr lang="es-CL" sz="1200" dirty="0" smtClean="0">
                <a:latin typeface="Verdana" pitchFamily="34" charset="0"/>
              </a:rPr>
              <a:t>: En la práctica el paso 1 y 2 se realiza mentalmente, el paso 3 con calculadora o mentalmente en forma aproximada.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SISTEMAS DE MEDIDAS Y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CONVERSIONES.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31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D1229-B501-4DD9-9C01-E8FEBB0923B4}" type="slidenum">
              <a:rPr lang="es-CL" smtClean="0"/>
              <a:pPr>
                <a:defRPr/>
              </a:pPr>
              <a:t>33</a:t>
            </a:fld>
            <a:endParaRPr lang="es-CL" dirty="0"/>
          </a:p>
        </p:txBody>
      </p:sp>
      <p:sp>
        <p:nvSpPr>
          <p:cNvPr id="7" name="6 CuadroTexto"/>
          <p:cNvSpPr txBox="1"/>
          <p:nvPr/>
        </p:nvSpPr>
        <p:spPr>
          <a:xfrm>
            <a:off x="1232620" y="1124744"/>
            <a:ext cx="71295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SISTEMA INTERNACIONAL DE MEDIDA, MÚLTIPLOS Y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SUBMÚLTIPLOS.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311759" y="1916832"/>
            <a:ext cx="5132450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Responda las siguientes preguntas: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¿Cuántos metros tiene un kilómetro?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¿Cuántos centímetros tiene un metro?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Q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ué parte de una metro es un decímetro?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¿Qué parte de una metro es un micrón?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/>
          </a:p>
        </p:txBody>
      </p:sp>
      <p:sp>
        <p:nvSpPr>
          <p:cNvPr id="11" name="10 CuadroTexto"/>
          <p:cNvSpPr txBox="1"/>
          <p:nvPr/>
        </p:nvSpPr>
        <p:spPr>
          <a:xfrm>
            <a:off x="1232620" y="3789040"/>
            <a:ext cx="734481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Respuesta: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kiló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metro tiene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1000.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s-E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metro tiene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100 cent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ímetros tiene?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ímetro es 1/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décima)parte de un metro?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micrón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es 1/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1000000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(la millonésima) parte de metro.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1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600" dirty="0">
                <a:latin typeface="Verdana" pitchFamily="34" charset="0"/>
              </a:rPr>
              <a:t>El sistema internacional de medida considera una unidad básica y múltiplos y submúltiplos de ella. Los múltiplos y submúltiplos se obtienen multiplicando o dividiendo por una potencia de diez.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87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D1229-B501-4DD9-9C01-E8FEBB0923B4}" type="slidenum">
              <a:rPr lang="es-CL" smtClean="0"/>
              <a:pPr>
                <a:defRPr/>
              </a:pPr>
              <a:t>34</a:t>
            </a:fld>
            <a:endParaRPr lang="es-CL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416006"/>
              </p:ext>
            </p:extLst>
          </p:nvPr>
        </p:nvGraphicFramePr>
        <p:xfrm>
          <a:off x="1259978" y="2709709"/>
          <a:ext cx="7056438" cy="32395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12342"/>
                <a:gridCol w="1368152"/>
                <a:gridCol w="1656184"/>
                <a:gridCol w="2519760"/>
              </a:tblGrid>
              <a:tr h="944809">
                <a:tc>
                  <a:txBody>
                    <a:bodyPr/>
                    <a:lstStyle/>
                    <a:p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Prefijo </a:t>
                      </a:r>
                    </a:p>
                    <a:p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delante</a:t>
                      </a:r>
                      <a:r>
                        <a:rPr lang="es-CL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unidad</a:t>
                      </a:r>
                      <a:endParaRPr lang="es-CL" sz="14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Símbolo </a:t>
                      </a:r>
                    </a:p>
                    <a:p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delante</a:t>
                      </a:r>
                      <a:r>
                        <a:rPr lang="es-CL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la unidad</a:t>
                      </a:r>
                      <a:endParaRPr lang="es-CL" sz="14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s-CL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Factor</a:t>
                      </a:r>
                    </a:p>
                    <a:p>
                      <a:endParaRPr lang="es-CL" sz="14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5255">
                <a:tc rowSpan="2">
                  <a:txBody>
                    <a:bodyPr/>
                    <a:lstStyle/>
                    <a:p>
                      <a:endParaRPr lang="es-CL" sz="16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Múltiplos</a:t>
                      </a:r>
                      <a:endParaRPr lang="es-CL" sz="16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Mega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kern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1000000           10</a:t>
                      </a:r>
                      <a:r>
                        <a:rPr lang="es-CL" sz="1600" kern="1200" baseline="30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  <a:endParaRPr lang="es-CL" sz="1600" kern="12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036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Kilo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kern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1000                10</a:t>
                      </a:r>
                      <a:r>
                        <a:rPr lang="es-CL" sz="1600" kern="1200" baseline="30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  <a:endParaRPr lang="es-CL" sz="1600" kern="12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5">
                <a:tc rowSpan="4">
                  <a:txBody>
                    <a:bodyPr/>
                    <a:lstStyle/>
                    <a:p>
                      <a:endParaRPr lang="es-CL" sz="16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s-CL" sz="16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Submúltiplos</a:t>
                      </a:r>
                      <a:endParaRPr lang="es-CL" sz="16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centi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kern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1/100               10</a:t>
                      </a:r>
                      <a:r>
                        <a:rPr lang="es-CL" sz="1600" kern="1200" baseline="30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-2</a:t>
                      </a:r>
                      <a:endParaRPr lang="es-CL" sz="1600" kern="1200" dirty="0" smtClean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32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mili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kern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1/1000</a:t>
                      </a:r>
                      <a:r>
                        <a:rPr lang="es-CL" sz="1600" kern="12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           </a:t>
                      </a:r>
                      <a:r>
                        <a:rPr lang="es-CL" sz="1600" kern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  <a:r>
                        <a:rPr lang="es-CL" sz="1600" kern="1200" baseline="30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-3</a:t>
                      </a:r>
                      <a:endParaRPr lang="es-CL" sz="1600" kern="12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5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micro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kern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1/1000000       10</a:t>
                      </a:r>
                      <a:r>
                        <a:rPr lang="es-CL" sz="1600" kern="1200" baseline="30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-6</a:t>
                      </a:r>
                      <a:endParaRPr lang="es-CL" sz="1600" kern="12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407">
                <a:tc vMerge="1">
                  <a:txBody>
                    <a:bodyPr/>
                    <a:lstStyle/>
                    <a:p>
                      <a:endParaRPr lang="es-CL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nano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kern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1/1000000000  10</a:t>
                      </a:r>
                      <a:r>
                        <a:rPr lang="es-CL" sz="1600" kern="1200" baseline="30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-9</a:t>
                      </a:r>
                      <a:endParaRPr lang="es-CL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36" marR="91436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232620" y="1373867"/>
            <a:ext cx="71295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SISTEMAS DE INTERNACIONAL DE  MEDIDAS, MÚLTIPLOS Y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SUBMÚLTIPLOS.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35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259632" y="2708722"/>
            <a:ext cx="7461027" cy="4392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dirty="0" smtClean="0">
                <a:latin typeface="Verdana" pitchFamily="34" charset="0"/>
              </a:rPr>
              <a:t>Para realizar estas conversiones también hay diversos programas en internet, sin </a:t>
            </a:r>
            <a:r>
              <a:rPr lang="es-CL" altLang="es-CL" sz="1600" dirty="0" smtClean="0">
                <a:latin typeface="Verdana" pitchFamily="34" charset="0"/>
              </a:rPr>
              <a:t>embargo, </a:t>
            </a:r>
            <a:r>
              <a:rPr lang="es-CL" altLang="es-CL" sz="1600" dirty="0" smtClean="0">
                <a:latin typeface="Verdana" pitchFamily="34" charset="0"/>
              </a:rPr>
              <a:t>también es importante poder realizarla en forma autónoma.</a:t>
            </a:r>
          </a:p>
          <a:p>
            <a:endParaRPr lang="es-CL" altLang="es-CL" sz="1600" dirty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El método que proponemos a continuación requiere de:</a:t>
            </a:r>
          </a:p>
          <a:p>
            <a:endParaRPr lang="es-CL" altLang="es-CL" sz="1600" dirty="0" smtClean="0">
              <a:latin typeface="Verdan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Conocer el orden de la secuencia de los múltiplos y submúltiplos, presentarla gráficamente en una escalera, para determinar el factor de conversión.</a:t>
            </a:r>
          </a:p>
          <a:p>
            <a:pPr marL="285750" indent="-285750"/>
            <a:endParaRPr lang="es-CL" altLang="es-CL" sz="1600" dirty="0" smtClean="0">
              <a:latin typeface="Verdan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Dadas dos unidades determinar cuál de ellas es mayor.</a:t>
            </a:r>
          </a:p>
          <a:p>
            <a:pPr marL="285750" indent="-285750"/>
            <a:endParaRPr lang="es-CL" altLang="es-CL" sz="1600" dirty="0" smtClean="0">
              <a:latin typeface="Verdan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altLang="es-CL" sz="1600" dirty="0" smtClean="0">
                <a:latin typeface="Verdana" pitchFamily="34" charset="0"/>
              </a:rPr>
              <a:t>Hacer cálculos mentales de multiplicación y división de potencias de diez.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232620" y="1229851"/>
            <a:ext cx="71295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CONVERSIONES ENTRE MÚLTIPLOS Y SUBMÚLTIPLOS DE UNA UNIDAD DE MEDIDA EN EL SISTEMA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INTERNACIONAL.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1215429" y="2204666"/>
            <a:ext cx="7461027" cy="43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dirty="0" smtClean="0">
                <a:latin typeface="Verdana" pitchFamily="34" charset="0"/>
              </a:rPr>
              <a:t>¿Cómo realizar  conversiones?</a:t>
            </a:r>
          </a:p>
          <a:p>
            <a:endParaRPr lang="es-CL" altLang="es-CL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21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20483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115616" y="3016111"/>
            <a:ext cx="5544616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altLang="es-CL" sz="1600" dirty="0" smtClean="0">
                <a:latin typeface="Verdana" pitchFamily="34" charset="0"/>
              </a:rPr>
              <a:t>1: ¿Cuál es el factor de conversión en este caso?</a:t>
            </a:r>
          </a:p>
          <a:p>
            <a:r>
              <a:rPr lang="es-CL" altLang="es-CL" sz="1600" dirty="0" smtClean="0">
                <a:latin typeface="Verdana" pitchFamily="34" charset="0"/>
              </a:rPr>
              <a:t>        </a:t>
            </a:r>
          </a:p>
          <a:p>
            <a:r>
              <a:rPr lang="es-CL" altLang="es-CL" sz="1600" dirty="0" smtClean="0">
                <a:latin typeface="Verdana" pitchFamily="34" charset="0"/>
              </a:rPr>
              <a:t>1000     (tres escalones de m a mm – tres ceros)</a:t>
            </a:r>
          </a:p>
          <a:p>
            <a:endParaRPr lang="es-CL" altLang="es-CL" sz="1600" dirty="0" smtClean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2:  ¿Tengo que multiplicar o dividir por el factor?</a:t>
            </a:r>
          </a:p>
          <a:p>
            <a:endParaRPr lang="es-CL" altLang="es-CL" sz="1600" dirty="0" smtClean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El metro es una unidad mayor que milímetro, por lo tanto multiplicar (baj</a:t>
            </a:r>
            <a:r>
              <a:rPr lang="es-CL" altLang="es-CL" sz="1600" b="1" dirty="0" smtClean="0">
                <a:latin typeface="Verdana" pitchFamily="34" charset="0"/>
              </a:rPr>
              <a:t>ar</a:t>
            </a:r>
            <a:r>
              <a:rPr lang="es-CL" altLang="es-CL" sz="1600" dirty="0">
                <a:latin typeface="Verdana" pitchFamily="34" charset="0"/>
              </a:rPr>
              <a:t> </a:t>
            </a:r>
            <a:r>
              <a:rPr lang="es-CL" altLang="es-CL" sz="1600" dirty="0" smtClean="0">
                <a:latin typeface="Verdana" pitchFamily="34" charset="0"/>
              </a:rPr>
              <a:t>- multiplic</a:t>
            </a:r>
            <a:r>
              <a:rPr lang="es-CL" altLang="es-CL" sz="1600" b="1" dirty="0" smtClean="0">
                <a:latin typeface="Verdana" pitchFamily="34" charset="0"/>
              </a:rPr>
              <a:t>ar</a:t>
            </a:r>
            <a:r>
              <a:rPr lang="es-CL" altLang="es-CL" sz="1600" dirty="0" smtClean="0">
                <a:latin typeface="Verdana" pitchFamily="34" charset="0"/>
              </a:rPr>
              <a:t>)</a:t>
            </a:r>
            <a:endParaRPr lang="es-CL" altLang="es-CL" sz="1600" dirty="0">
              <a:latin typeface="Verdana" pitchFamily="34" charset="0"/>
            </a:endParaRPr>
          </a:p>
          <a:p>
            <a:endParaRPr lang="es-CL" altLang="es-CL" sz="1600" dirty="0" smtClean="0">
              <a:latin typeface="Verdana" pitchFamily="34" charset="0"/>
            </a:endParaRPr>
          </a:p>
          <a:p>
            <a:r>
              <a:rPr lang="es-CL" altLang="es-CL" sz="1600" dirty="0" smtClean="0">
                <a:latin typeface="Verdana" pitchFamily="34" charset="0"/>
              </a:rPr>
              <a:t>3: Cálculo y respuesta:</a:t>
            </a:r>
          </a:p>
          <a:p>
            <a:r>
              <a:rPr lang="es-CL" altLang="es-CL" sz="1600" dirty="0" smtClean="0">
                <a:latin typeface="Verdana" pitchFamily="34" charset="0"/>
              </a:rPr>
              <a:t>       1,85 x 1000 = 1850</a:t>
            </a:r>
          </a:p>
          <a:p>
            <a:endParaRPr lang="es-CL" altLang="es-CL" sz="1600" dirty="0" smtClean="0">
              <a:latin typeface="Verdana" pitchFamily="34" charset="0"/>
            </a:endParaRPr>
          </a:p>
          <a:p>
            <a:r>
              <a:rPr lang="es-CL" altLang="es-CL" sz="1600" b="1" dirty="0" smtClean="0">
                <a:latin typeface="Verdana" pitchFamily="34" charset="0"/>
              </a:rPr>
              <a:t>      </a:t>
            </a:r>
            <a:r>
              <a:rPr lang="es-CL" altLang="es-CL" sz="1600" b="1" dirty="0" smtClean="0">
                <a:latin typeface="Verdana" pitchFamily="34" charset="0"/>
              </a:rPr>
              <a:t>R</a:t>
            </a:r>
            <a:r>
              <a:rPr lang="es-CL" altLang="es-CL" sz="1600" b="1" dirty="0">
                <a:latin typeface="Verdana" pitchFamily="34" charset="0"/>
              </a:rPr>
              <a:t>:</a:t>
            </a:r>
            <a:r>
              <a:rPr lang="es-CL" altLang="es-CL" sz="1600" b="1" dirty="0" smtClean="0">
                <a:latin typeface="Verdana" pitchFamily="34" charset="0"/>
              </a:rPr>
              <a:t> </a:t>
            </a:r>
            <a:r>
              <a:rPr lang="es-CL" altLang="es-CL" sz="1600" b="1" dirty="0" smtClean="0">
                <a:latin typeface="Verdana" pitchFamily="34" charset="0"/>
              </a:rPr>
              <a:t>El pizarrón tiene un largo de 1850mm.</a:t>
            </a: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B5EBCC-0513-4995-A537-CE648685B8E4}" type="slidenum">
              <a:rPr lang="es-CL"/>
              <a:pPr>
                <a:defRPr/>
              </a:pPr>
              <a:t>36</a:t>
            </a:fld>
            <a:endParaRPr lang="es-CL"/>
          </a:p>
        </p:txBody>
      </p:sp>
      <p:pic>
        <p:nvPicPr>
          <p:cNvPr id="20486" name="Picture 7" descr="http://3.bp.blogspot.com/_K5G0u3vmQF4/SYttaxY6cyI/AAAAAAAAACs/M6MV3SGxFCk/s1600/unidad_longitud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4675" y="3401095"/>
            <a:ext cx="2309813" cy="211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/>
          </a:p>
        </p:txBody>
      </p:sp>
      <p:sp>
        <p:nvSpPr>
          <p:cNvPr id="2" name="1 CuadroTexto"/>
          <p:cNvSpPr txBox="1"/>
          <p:nvPr/>
        </p:nvSpPr>
        <p:spPr>
          <a:xfrm>
            <a:off x="1470725" y="2268161"/>
            <a:ext cx="5771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Verdana" pitchFamily="34" charset="0"/>
              </a:rPr>
              <a:t>El pizarrón tiene un largo de 1,85 m. ¿A cuántos mm corresponde</a:t>
            </a:r>
            <a:r>
              <a:rPr lang="es-ES" sz="1600" b="1" dirty="0" smtClean="0">
                <a:latin typeface="Verdana" pitchFamily="34" charset="0"/>
              </a:rPr>
              <a:t>?</a:t>
            </a:r>
            <a:endParaRPr lang="es-CL" sz="16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1232620" y="1229851"/>
            <a:ext cx="71295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CONVERSIONES ENTRE MÚLTIPLOS Y SUBMÚLTIPLOS DE UNA UNIDAD DE MEDIDA EN EL SISTEMA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INTERNACIONAL.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20483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115616" y="2928134"/>
            <a:ext cx="5080099" cy="3093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altLang="es-CL" sz="1500" dirty="0" smtClean="0">
                <a:latin typeface="Verdana" pitchFamily="34" charset="0"/>
              </a:rPr>
              <a:t>1: ¿Cuál es el factor de conversión en este caso?</a:t>
            </a:r>
          </a:p>
          <a:p>
            <a:r>
              <a:rPr lang="es-CL" altLang="es-CL" sz="1500" dirty="0" smtClean="0">
                <a:latin typeface="Verdana" pitchFamily="34" charset="0"/>
              </a:rPr>
              <a:t>        </a:t>
            </a:r>
          </a:p>
          <a:p>
            <a:r>
              <a:rPr lang="es-CL" altLang="es-CL" sz="1500" dirty="0" smtClean="0">
                <a:latin typeface="Verdana" pitchFamily="34" charset="0"/>
              </a:rPr>
              <a:t>        100 (dos escalones de cm  a  m - dos ceros</a:t>
            </a:r>
            <a:r>
              <a:rPr lang="es-CL" altLang="es-CL" sz="1500" dirty="0" smtClean="0">
                <a:latin typeface="Verdana" pitchFamily="34" charset="0"/>
              </a:rPr>
              <a:t>).</a:t>
            </a:r>
            <a:endParaRPr lang="es-CL" altLang="es-CL" sz="1500" dirty="0" smtClean="0">
              <a:latin typeface="Verdana" pitchFamily="34" charset="0"/>
            </a:endParaRPr>
          </a:p>
          <a:p>
            <a:endParaRPr lang="es-CL" altLang="es-CL" sz="1500" dirty="0" smtClean="0">
              <a:latin typeface="Verdana" pitchFamily="34" charset="0"/>
            </a:endParaRPr>
          </a:p>
          <a:p>
            <a:r>
              <a:rPr lang="es-CL" altLang="es-CL" sz="1500" dirty="0" smtClean="0">
                <a:latin typeface="Verdana" pitchFamily="34" charset="0"/>
              </a:rPr>
              <a:t>2: ¿Tengo que multiplicar o dividir por el factor?</a:t>
            </a:r>
          </a:p>
          <a:p>
            <a:endParaRPr lang="es-CL" altLang="es-CL" sz="1500" dirty="0" smtClean="0">
              <a:latin typeface="Verdana" pitchFamily="34" charset="0"/>
            </a:endParaRPr>
          </a:p>
          <a:p>
            <a:pPr lvl="1"/>
            <a:r>
              <a:rPr lang="es-CL" altLang="es-CL" sz="1500" dirty="0" smtClean="0">
                <a:latin typeface="Verdana" pitchFamily="34" charset="0"/>
              </a:rPr>
              <a:t>El centímetro es una unidad menor que el metro, por lo tanto dividir (sub</a:t>
            </a:r>
            <a:r>
              <a:rPr lang="es-CL" altLang="es-CL" sz="1500" b="1" dirty="0" smtClean="0">
                <a:latin typeface="Verdana" pitchFamily="34" charset="0"/>
              </a:rPr>
              <a:t>ir</a:t>
            </a:r>
            <a:r>
              <a:rPr lang="es-CL" altLang="es-CL" sz="1500" dirty="0" smtClean="0">
                <a:latin typeface="Verdana" pitchFamily="34" charset="0"/>
              </a:rPr>
              <a:t> - dividi</a:t>
            </a:r>
            <a:r>
              <a:rPr lang="es-CL" altLang="es-CL" sz="1500" b="1" dirty="0" smtClean="0">
                <a:latin typeface="Verdana" pitchFamily="34" charset="0"/>
              </a:rPr>
              <a:t>r</a:t>
            </a:r>
            <a:r>
              <a:rPr lang="es-CL" altLang="es-CL" sz="1500" dirty="0" smtClean="0">
                <a:latin typeface="Verdana" pitchFamily="34" charset="0"/>
              </a:rPr>
              <a:t>).</a:t>
            </a:r>
            <a:endParaRPr lang="es-CL" altLang="es-CL" sz="1500" dirty="0">
              <a:latin typeface="Verdana" pitchFamily="34" charset="0"/>
            </a:endParaRPr>
          </a:p>
          <a:p>
            <a:endParaRPr lang="es-CL" altLang="es-CL" sz="1500" dirty="0" smtClean="0">
              <a:latin typeface="Verdana" pitchFamily="34" charset="0"/>
            </a:endParaRPr>
          </a:p>
          <a:p>
            <a:r>
              <a:rPr lang="es-CL" altLang="es-CL" sz="1500" dirty="0" smtClean="0">
                <a:latin typeface="Verdana" pitchFamily="34" charset="0"/>
              </a:rPr>
              <a:t>3: Cálculo y respuesta:</a:t>
            </a:r>
          </a:p>
          <a:p>
            <a:r>
              <a:rPr lang="es-CL" altLang="es-CL" sz="1500" dirty="0" smtClean="0">
                <a:latin typeface="Verdana" pitchFamily="34" charset="0"/>
              </a:rPr>
              <a:t>       105 : 100 = 1,05</a:t>
            </a:r>
          </a:p>
          <a:p>
            <a:endParaRPr lang="es-CL" altLang="es-CL" sz="1500" dirty="0" smtClean="0">
              <a:latin typeface="Verdana" pitchFamily="34" charset="0"/>
            </a:endParaRPr>
          </a:p>
          <a:p>
            <a:r>
              <a:rPr lang="es-CL" altLang="es-CL" sz="1500" b="1" dirty="0" smtClean="0">
                <a:latin typeface="Verdana" pitchFamily="34" charset="0"/>
              </a:rPr>
              <a:t>      </a:t>
            </a:r>
            <a:r>
              <a:rPr lang="es-CL" altLang="es-CL" sz="1500" b="1" dirty="0" smtClean="0">
                <a:latin typeface="Verdana" pitchFamily="34" charset="0"/>
              </a:rPr>
              <a:t>R</a:t>
            </a:r>
            <a:r>
              <a:rPr lang="es-CL" altLang="es-CL" sz="1500" b="1" dirty="0">
                <a:latin typeface="Verdana" pitchFamily="34" charset="0"/>
              </a:rPr>
              <a:t>:</a:t>
            </a:r>
            <a:r>
              <a:rPr lang="es-CL" altLang="es-CL" sz="1500" b="1" dirty="0" smtClean="0">
                <a:latin typeface="Verdana" pitchFamily="34" charset="0"/>
              </a:rPr>
              <a:t> La </a:t>
            </a:r>
            <a:r>
              <a:rPr lang="es-CL" altLang="es-CL" sz="1500" b="1" dirty="0" smtClean="0">
                <a:latin typeface="Verdana" pitchFamily="34" charset="0"/>
              </a:rPr>
              <a:t>mesa tiene un ancho de 1,05 m.</a:t>
            </a: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B5EBCC-0513-4995-A537-CE648685B8E4}" type="slidenum">
              <a:rPr lang="es-CL"/>
              <a:pPr>
                <a:defRPr/>
              </a:pPr>
              <a:t>37</a:t>
            </a:fld>
            <a:endParaRPr lang="es-CL" dirty="0"/>
          </a:p>
        </p:txBody>
      </p:sp>
      <p:pic>
        <p:nvPicPr>
          <p:cNvPr id="20486" name="Picture 7" descr="http://3.bp.blogspot.com/_K5G0u3vmQF4/SYttaxY6cyI/AAAAAAAAACs/M6MV3SGxFCk/s1600/unidad_longitud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833143"/>
            <a:ext cx="2309813" cy="211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/>
          </a:p>
        </p:txBody>
      </p:sp>
      <p:sp>
        <p:nvSpPr>
          <p:cNvPr id="2" name="1 CuadroTexto"/>
          <p:cNvSpPr txBox="1"/>
          <p:nvPr/>
        </p:nvSpPr>
        <p:spPr>
          <a:xfrm>
            <a:off x="1470725" y="2090172"/>
            <a:ext cx="51463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CL" sz="1500" b="1" dirty="0" smtClean="0">
                <a:latin typeface="Verdana" pitchFamily="34" charset="0"/>
              </a:rPr>
              <a:t>El </a:t>
            </a:r>
            <a:r>
              <a:rPr lang="es-ES" altLang="es-CL" sz="1500" b="1" dirty="0">
                <a:latin typeface="Verdana" pitchFamily="34" charset="0"/>
              </a:rPr>
              <a:t>ancho de una mesa es de </a:t>
            </a:r>
            <a:r>
              <a:rPr lang="es-ES" altLang="es-CL" sz="1500" b="1" dirty="0" smtClean="0">
                <a:latin typeface="Verdana" pitchFamily="34" charset="0"/>
              </a:rPr>
              <a:t>105 cm</a:t>
            </a:r>
            <a:r>
              <a:rPr lang="es-ES" altLang="es-CL" sz="1500" b="1" dirty="0">
                <a:latin typeface="Verdana" pitchFamily="34" charset="0"/>
              </a:rPr>
              <a:t>. </a:t>
            </a:r>
            <a:endParaRPr lang="es-ES" altLang="es-CL" sz="1500" b="1" dirty="0" smtClean="0">
              <a:latin typeface="Verdana" pitchFamily="34" charset="0"/>
            </a:endParaRPr>
          </a:p>
          <a:p>
            <a:r>
              <a:rPr lang="es-ES" altLang="es-CL" sz="1500" b="1" dirty="0" smtClean="0">
                <a:latin typeface="Verdana" pitchFamily="34" charset="0"/>
              </a:rPr>
              <a:t>  ¿</a:t>
            </a:r>
            <a:r>
              <a:rPr lang="es-ES" altLang="es-CL" sz="1500" b="1" dirty="0">
                <a:latin typeface="Verdana" pitchFamily="34" charset="0"/>
              </a:rPr>
              <a:t>A cuántos </a:t>
            </a:r>
            <a:r>
              <a:rPr lang="es-ES" altLang="es-CL" sz="1500" b="1" dirty="0" smtClean="0">
                <a:latin typeface="Verdana" pitchFamily="34" charset="0"/>
              </a:rPr>
              <a:t>m </a:t>
            </a:r>
            <a:r>
              <a:rPr lang="es-ES" altLang="es-CL" sz="1500" b="1" dirty="0">
                <a:latin typeface="Verdana" pitchFamily="34" charset="0"/>
              </a:rPr>
              <a:t>corresponde</a:t>
            </a:r>
            <a:r>
              <a:rPr lang="es-ES" altLang="es-CL" sz="1500" b="1" dirty="0" smtClean="0">
                <a:latin typeface="Verdana" pitchFamily="34" charset="0"/>
              </a:rPr>
              <a:t>?</a:t>
            </a:r>
            <a:endParaRPr lang="es-ES" altLang="es-CL" sz="1500" b="1" dirty="0">
              <a:latin typeface="Verdana" pitchFamily="34" charset="0"/>
            </a:endParaRPr>
          </a:p>
        </p:txBody>
      </p:sp>
      <p:pic>
        <p:nvPicPr>
          <p:cNvPr id="9" name="Picture 9" descr="http://www.melman.cl/dinamicos/productos/478716-mesa-parvulo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90" y="2492945"/>
            <a:ext cx="1987550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1232620" y="1157843"/>
            <a:ext cx="71295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CONVERSIONES ENTRE MÚLTIPLOS Y SUBMÚLTIPLOS DE UNA UNIDAD DE MEDIDA EN EL SISTEMA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INTERNACIONAL.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79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00.i.aliimg.com/img/pb/883/137/673/673137883_16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5652" t="5478" r="13803" b="12349"/>
          <a:stretch>
            <a:fillRect/>
          </a:stretch>
        </p:blipFill>
        <p:spPr bwMode="auto">
          <a:xfrm>
            <a:off x="4211960" y="2996952"/>
            <a:ext cx="4104456" cy="3240360"/>
          </a:xfrm>
          <a:prstGeom prst="rect">
            <a:avLst/>
          </a:prstGeom>
          <a:noFill/>
        </p:spPr>
      </p:pic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1187624" y="2944103"/>
            <a:ext cx="7488238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indent="0"/>
            <a:r>
              <a:rPr lang="es-ES" altLang="es-CL" sz="1600" dirty="0" smtClean="0">
                <a:latin typeface="Verdana" pitchFamily="34" charset="0"/>
              </a:rPr>
              <a:t>	Para un técnico chileno, el hecho que el </a:t>
            </a: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sistema inglés divida sus unidades de medida </a:t>
            </a: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en potencias de 2  le obliga  a conocer las</a:t>
            </a: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equivalencias y realizar conversiones con</a:t>
            </a: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precisión y rapidez entre las medidas </a:t>
            </a: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que se utilizan con más frecuencia</a:t>
            </a: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en el  ámbito técnico.</a:t>
            </a:r>
          </a:p>
          <a:p>
            <a:pPr indent="0"/>
            <a:endParaRPr lang="es-ES" altLang="es-CL" sz="1600" dirty="0">
              <a:latin typeface="Verdana" pitchFamily="34" charset="0"/>
            </a:endParaRP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Las equivalencias más </a:t>
            </a: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requeridas son las distintas </a:t>
            </a: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divisiones de la pulgada y su</a:t>
            </a:r>
          </a:p>
          <a:p>
            <a:pPr indent="0"/>
            <a:r>
              <a:rPr lang="es-ES" altLang="es-CL" sz="1600" dirty="0" smtClean="0">
                <a:latin typeface="Verdana" pitchFamily="34" charset="0"/>
              </a:rPr>
              <a:t>equivalente en milímetros.</a:t>
            </a:r>
          </a:p>
          <a:p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38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215429" y="1916634"/>
            <a:ext cx="746102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dirty="0" smtClean="0">
                <a:latin typeface="Verdana" pitchFamily="34" charset="0"/>
              </a:rPr>
              <a:t>¿Qué implicancias tiene para un técnico chileno el hecho que el sistema inglés divida sus unidades en potencias de 2 (2, 4, 8, 16,..)? </a:t>
            </a:r>
            <a:r>
              <a:rPr lang="es-CL" altLang="es-CL" dirty="0">
                <a:latin typeface="Verdana" pitchFamily="34" charset="0"/>
              </a:rPr>
              <a:t/>
            </a:r>
            <a:br>
              <a:rPr lang="es-CL" altLang="es-CL" dirty="0">
                <a:latin typeface="Verdana" pitchFamily="34" charset="0"/>
              </a:rPr>
            </a:br>
            <a:endParaRPr lang="es-CL" altLang="es-CL" dirty="0">
              <a:latin typeface="Verdana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MAGNITUDES FÍSICAS  Y  SISTEMAS DE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MEDIDAS.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</p:spTree>
    <p:extLst>
      <p:ext uri="{BB962C8B-B14F-4D97-AF65-F5344CB8AC3E}">
        <p14:creationId xmlns:p14="http://schemas.microsoft.com/office/powerpoint/2010/main" val="46859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1260226" y="2646779"/>
            <a:ext cx="7488238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indent="0"/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1 pulgada equivale a 25,4 </a:t>
            </a:r>
            <a:r>
              <a:rPr lang="es-ES" altLang="es-CL" sz="1600" dirty="0" err="1" smtClean="0">
                <a:solidFill>
                  <a:srgbClr val="000000"/>
                </a:solidFill>
                <a:latin typeface="Verdana" pitchFamily="34" charset="0"/>
              </a:rPr>
              <a:t>mm.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CL" altLang="es-CL" sz="1600" dirty="0" smtClean="0">
                <a:latin typeface="Verdana" pitchFamily="34" charset="0"/>
              </a:rPr>
              <a:t>1/8 de pulgada se obtiene dividiendo 25,4 por </a:t>
            </a:r>
            <a:r>
              <a:rPr lang="es-CL" altLang="es-CL" sz="1600" dirty="0" smtClean="0">
                <a:latin typeface="Verdana" pitchFamily="34" charset="0"/>
              </a:rPr>
              <a:t>8.</a:t>
            </a:r>
            <a:endParaRPr lang="es-CL" altLang="es-CL" sz="1600" dirty="0" smtClean="0">
              <a:latin typeface="Verdana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s-CL" altLang="es-CL" sz="1600" dirty="0" smtClean="0">
              <a:latin typeface="Verdana" pitchFamily="34" charset="0"/>
            </a:endParaRPr>
          </a:p>
          <a:p>
            <a:pPr indent="0"/>
            <a:r>
              <a:rPr lang="es-CL" altLang="es-CL" sz="1600" dirty="0">
                <a:solidFill>
                  <a:srgbClr val="000000"/>
                </a:solidFill>
                <a:latin typeface="Verdana" pitchFamily="34" charset="0"/>
              </a:rPr>
              <a:t>	</a:t>
            </a:r>
            <a:r>
              <a:rPr lang="es-CL" altLang="es-CL" sz="1600" dirty="0" smtClean="0">
                <a:solidFill>
                  <a:srgbClr val="000000"/>
                </a:solidFill>
                <a:latin typeface="Verdana" pitchFamily="34" charset="0"/>
              </a:rPr>
              <a:t>25,4  :  8  =  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3,175</a:t>
            </a:r>
          </a:p>
          <a:p>
            <a:pPr indent="0"/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CL" altLang="es-CL" sz="1600" dirty="0" smtClean="0">
                <a:latin typeface="Verdana" pitchFamily="34" charset="0"/>
              </a:rPr>
              <a:t>3/8 de pulgada se obtiene multiplicando 0,3175 por </a:t>
            </a:r>
            <a:r>
              <a:rPr lang="es-CL" altLang="es-CL" sz="1600" dirty="0" smtClean="0">
                <a:latin typeface="Verdana" pitchFamily="34" charset="0"/>
              </a:rPr>
              <a:t>3.</a:t>
            </a:r>
            <a:endParaRPr lang="es-CL" altLang="es-CL" sz="1600" dirty="0" smtClean="0">
              <a:latin typeface="Verdana" pitchFamily="34" charset="0"/>
            </a:endParaRPr>
          </a:p>
          <a:p>
            <a:pPr indent="0"/>
            <a:r>
              <a:rPr lang="es-CL" altLang="es-CL" sz="1600" dirty="0">
                <a:latin typeface="Verdana" pitchFamily="34" charset="0"/>
              </a:rPr>
              <a:t>	</a:t>
            </a:r>
            <a:endParaRPr lang="es-CL" altLang="es-CL" sz="1600" dirty="0" smtClean="0">
              <a:latin typeface="Verdana" pitchFamily="34" charset="0"/>
            </a:endParaRPr>
          </a:p>
          <a:p>
            <a:pPr indent="0"/>
            <a:r>
              <a:rPr lang="es-CL" altLang="es-CL" sz="1600" dirty="0" smtClean="0">
                <a:latin typeface="Verdana" pitchFamily="34" charset="0"/>
              </a:rPr>
              <a:t>                  3,175  x  3  =  9, 525</a:t>
            </a:r>
          </a:p>
          <a:p>
            <a:pPr indent="0"/>
            <a:endParaRPr lang="es-CL" altLang="es-CL" sz="1600" dirty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CL" altLang="es-CL" sz="1600" dirty="0" smtClean="0">
                <a:solidFill>
                  <a:srgbClr val="000000"/>
                </a:solidFill>
                <a:latin typeface="Verdana" pitchFamily="34" charset="0"/>
              </a:rPr>
              <a:t>Respuesta: </a:t>
            </a:r>
          </a:p>
          <a:p>
            <a:pPr indent="0"/>
            <a:r>
              <a:rPr lang="es-CL" altLang="es-CL" sz="1600" b="1" dirty="0" smtClean="0">
                <a:latin typeface="Verdana" pitchFamily="34" charset="0"/>
              </a:rPr>
              <a:t> </a:t>
            </a:r>
          </a:p>
          <a:p>
            <a:pPr indent="0"/>
            <a:r>
              <a:rPr lang="es-CL" altLang="es-CL" sz="1600" b="1" dirty="0" smtClean="0">
                <a:latin typeface="Verdana" pitchFamily="34" charset="0"/>
              </a:rPr>
              <a:t>                  </a:t>
            </a:r>
            <a:r>
              <a:rPr lang="es-CL" altLang="es-CL" sz="1600" b="1" dirty="0" smtClean="0">
                <a:latin typeface="Verdana" pitchFamily="34" charset="0"/>
              </a:rPr>
              <a:t>3/8 </a:t>
            </a:r>
            <a:r>
              <a:rPr lang="es-CL" altLang="es-CL" sz="1600" b="1" dirty="0" smtClean="0">
                <a:latin typeface="Verdana" pitchFamily="34" charset="0"/>
              </a:rPr>
              <a:t>de pulgada equivale a 9,5 mm.</a:t>
            </a:r>
          </a:p>
          <a:p>
            <a:pPr indent="0"/>
            <a:endParaRPr lang="es-ES" altLang="es-CL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  <a:p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39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232620" y="1988840"/>
            <a:ext cx="746102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b="1" dirty="0" smtClean="0">
                <a:latin typeface="Verdana" pitchFamily="34" charset="0"/>
              </a:rPr>
              <a:t>¿Cuántos milímetros son 3/8 de pulgada?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CONVERSIONES DE PULGADAS 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MILIMETRO.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</p:spTree>
    <p:extLst>
      <p:ext uri="{BB962C8B-B14F-4D97-AF65-F5344CB8AC3E}">
        <p14:creationId xmlns:p14="http://schemas.microsoft.com/office/powerpoint/2010/main" val="140072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7 CuadroTexto"/>
          <p:cNvSpPr txBox="1">
            <a:spLocks noChangeArrowheads="1"/>
          </p:cNvSpPr>
          <p:nvPr/>
        </p:nvSpPr>
        <p:spPr bwMode="auto">
          <a:xfrm>
            <a:off x="468313" y="1311275"/>
            <a:ext cx="7488237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b="1">
                <a:latin typeface="Century Gothic" pitchFamily="34" charset="0"/>
              </a:rPr>
              <a:t>	</a:t>
            </a:r>
          </a:p>
          <a:p>
            <a:pPr algn="ctr" eaLnBrk="1" hangingPunct="1"/>
            <a:r>
              <a:rPr lang="es-ES" altLang="es-CL" b="1">
                <a:latin typeface="Century Gothic" pitchFamily="34" charset="0"/>
              </a:rPr>
              <a:t>	</a:t>
            </a:r>
            <a:r>
              <a:rPr lang="es-ES" altLang="es-CL" sz="2200" b="1">
                <a:latin typeface="Verdana" pitchFamily="34" charset="0"/>
              </a:rPr>
              <a:t>¿Qué esperamos lograr en la  </a:t>
            </a:r>
          </a:p>
          <a:p>
            <a:pPr algn="ctr" eaLnBrk="1" hangingPunct="1"/>
            <a:r>
              <a:rPr lang="es-ES" altLang="es-CL" sz="2200" b="1">
                <a:latin typeface="Verdana" pitchFamily="34" charset="0"/>
              </a:rPr>
              <a:t>                Unidad de Fundamentos ?</a:t>
            </a:r>
          </a:p>
          <a:p>
            <a:pPr algn="ctr" eaLnBrk="1" hangingPunct="1"/>
            <a:endParaRPr lang="es-ES" altLang="es-CL" sz="2200" b="1">
              <a:latin typeface="Verdana" pitchFamily="34" charset="0"/>
            </a:endParaRPr>
          </a:p>
          <a:p>
            <a:pPr eaLnBrk="1" hangingPunct="1"/>
            <a:endParaRPr lang="es-ES" altLang="es-CL" sz="2000" b="1">
              <a:latin typeface="Verdana" pitchFamily="34" charset="0"/>
            </a:endParaRPr>
          </a:p>
        </p:txBody>
      </p:sp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1116013" y="2462213"/>
            <a:ext cx="7343775" cy="922337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spAutoFit/>
          </a:bodyPr>
          <a:lstStyle>
            <a:lvl1pPr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s-CL" altLang="es-C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Reconocer </a:t>
            </a:r>
            <a:r>
              <a:rPr lang="es-CL" altLang="es-CL" dirty="0">
                <a:latin typeface="Verdana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principios y fundamentos de la metrología y las normas que se utilizan en el mundo y en Chile. </a:t>
            </a:r>
          </a:p>
          <a:p>
            <a:pPr>
              <a:defRPr/>
            </a:pPr>
            <a:endParaRPr lang="es-CL" altLang="es-CL" dirty="0"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1039813" y="3308350"/>
            <a:ext cx="6775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5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 typeface="Arial" charset="0"/>
              <a:buChar char="•"/>
            </a:pPr>
            <a:r>
              <a:rPr lang="es-CL" altLang="es-CL">
                <a:latin typeface="Verdana" pitchFamily="34" charset="0"/>
              </a:rPr>
              <a:t>Realizar cálculos y conversiones de distintas magnitudes en diferentes sistemas de medidas.</a:t>
            </a:r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116013" y="4076700"/>
            <a:ext cx="66246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s-CL" altLang="es-CL" dirty="0">
                <a:latin typeface="Verdana" pitchFamily="34" charset="0"/>
              </a:rPr>
              <a:t>Resolver problemas propios de la metrología utilizada en equipos y maquinaria pesada.</a:t>
            </a:r>
          </a:p>
        </p:txBody>
      </p:sp>
      <p:pic>
        <p:nvPicPr>
          <p:cNvPr id="14" name="Picture 6" descr="measuring the diameter of a co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22" t="3171" b="4881"/>
          <a:stretch>
            <a:fillRect/>
          </a:stretch>
        </p:blipFill>
        <p:spPr bwMode="auto">
          <a:xfrm>
            <a:off x="4932363" y="4725119"/>
            <a:ext cx="241458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9CA07E-45A2-4EF6-BC55-4CEF87459963}" type="slidenum">
              <a:rPr lang="es-CL" smtClean="0"/>
              <a:pPr>
                <a:defRPr/>
              </a:pPr>
              <a:t>4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5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3" grpId="0"/>
      <p:bldP spid="95234" grpId="0"/>
      <p:bldP spid="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1260226" y="2484178"/>
            <a:ext cx="7488238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indent="0"/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1 pulgada equivale a 25,4 </a:t>
            </a:r>
            <a:r>
              <a:rPr lang="es-ES" altLang="es-CL" sz="1600" dirty="0" err="1" smtClean="0">
                <a:solidFill>
                  <a:srgbClr val="000000"/>
                </a:solidFill>
                <a:latin typeface="Verdana" pitchFamily="34" charset="0"/>
              </a:rPr>
              <a:t>mm.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CL" altLang="es-CL" sz="1600" dirty="0" smtClean="0">
                <a:latin typeface="Verdana" pitchFamily="34" charset="0"/>
              </a:rPr>
              <a:t>1/2 de pulgada se obtiene dividiendo 25,4 por </a:t>
            </a:r>
            <a:r>
              <a:rPr lang="es-CL" altLang="es-CL" sz="1600" dirty="0" smtClean="0">
                <a:latin typeface="Verdana" pitchFamily="34" charset="0"/>
              </a:rPr>
              <a:t>2.</a:t>
            </a:r>
            <a:endParaRPr lang="es-CL" altLang="es-CL" sz="1600" dirty="0" smtClean="0">
              <a:latin typeface="Verdana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s-CL" altLang="es-CL" sz="1600" dirty="0" smtClean="0">
              <a:latin typeface="Verdana" pitchFamily="34" charset="0"/>
            </a:endParaRPr>
          </a:p>
          <a:p>
            <a:pPr indent="0"/>
            <a:r>
              <a:rPr lang="es-CL" altLang="es-CL" sz="1600" dirty="0">
                <a:solidFill>
                  <a:srgbClr val="000000"/>
                </a:solidFill>
                <a:latin typeface="Verdana" pitchFamily="34" charset="0"/>
              </a:rPr>
              <a:t>	</a:t>
            </a:r>
            <a:r>
              <a:rPr lang="es-CL" altLang="es-CL" sz="1600" dirty="0" smtClean="0">
                <a:solidFill>
                  <a:srgbClr val="000000"/>
                </a:solidFill>
                <a:latin typeface="Verdana" pitchFamily="34" charset="0"/>
              </a:rPr>
              <a:t>25,4:2 = </a:t>
            </a:r>
            <a:r>
              <a:rPr lang="es-ES" altLang="es-CL" sz="1600" dirty="0" smtClean="0">
                <a:solidFill>
                  <a:srgbClr val="000000"/>
                </a:solidFill>
                <a:latin typeface="Verdana" pitchFamily="34" charset="0"/>
              </a:rPr>
              <a:t>12,7</a:t>
            </a:r>
          </a:p>
          <a:p>
            <a:pPr indent="0"/>
            <a:endParaRPr lang="es-ES" altLang="es-CL" sz="16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CL" altLang="es-CL" sz="1600" dirty="0" smtClean="0">
                <a:latin typeface="Verdana" pitchFamily="34" charset="0"/>
              </a:rPr>
              <a:t>1/4 de pulgada se obtiene dividiendo 12,7 por 2 multiplicando 0,3175 por </a:t>
            </a:r>
            <a:r>
              <a:rPr lang="es-CL" altLang="es-CL" sz="1600" dirty="0" smtClean="0">
                <a:latin typeface="Verdana" pitchFamily="34" charset="0"/>
              </a:rPr>
              <a:t>3.</a:t>
            </a:r>
            <a:endParaRPr lang="es-CL" altLang="es-CL" sz="1600" dirty="0" smtClean="0">
              <a:latin typeface="Verdana" pitchFamily="34" charset="0"/>
            </a:endParaRPr>
          </a:p>
          <a:p>
            <a:pPr indent="0"/>
            <a:r>
              <a:rPr lang="es-CL" altLang="es-CL" sz="1600" dirty="0">
                <a:latin typeface="Verdana" pitchFamily="34" charset="0"/>
              </a:rPr>
              <a:t>	</a:t>
            </a:r>
            <a:r>
              <a:rPr lang="es-CL" altLang="es-CL" sz="1600" dirty="0" smtClean="0">
                <a:latin typeface="Verdana" pitchFamily="34" charset="0"/>
              </a:rPr>
              <a:t>12,7  : 2 = 6, 35</a:t>
            </a:r>
          </a:p>
          <a:p>
            <a:pPr indent="0"/>
            <a:endParaRPr lang="es-CL" altLang="es-CL" sz="1600" dirty="0" smtClean="0">
              <a:latin typeface="Verdana" pitchFamily="34" charset="0"/>
            </a:endParaRPr>
          </a:p>
          <a:p>
            <a:pPr indent="0"/>
            <a:r>
              <a:rPr lang="es-CL" altLang="es-CL" sz="1600" dirty="0">
                <a:latin typeface="Verdana" pitchFamily="34" charset="0"/>
              </a:rPr>
              <a:t>3</a:t>
            </a:r>
            <a:r>
              <a:rPr lang="es-CL" altLang="es-CL" sz="1600" dirty="0" smtClean="0">
                <a:latin typeface="Verdana" pitchFamily="34" charset="0"/>
              </a:rPr>
              <a:t>/4 de pulgada se obtiene sumando 12,7 y </a:t>
            </a:r>
            <a:r>
              <a:rPr lang="es-CL" altLang="es-CL" sz="1600" dirty="0" smtClean="0">
                <a:latin typeface="Verdana" pitchFamily="34" charset="0"/>
              </a:rPr>
              <a:t>6,35.</a:t>
            </a:r>
            <a:endParaRPr lang="es-CL" altLang="es-CL" sz="1600" dirty="0" smtClean="0">
              <a:latin typeface="Verdana" pitchFamily="34" charset="0"/>
            </a:endParaRPr>
          </a:p>
          <a:p>
            <a:pPr indent="0"/>
            <a:r>
              <a:rPr lang="es-CL" altLang="es-CL" sz="1600" dirty="0" smtClean="0">
                <a:latin typeface="Verdana" pitchFamily="34" charset="0"/>
              </a:rPr>
              <a:t>             12,7 + 6,35 = 19, 05</a:t>
            </a:r>
          </a:p>
          <a:p>
            <a:pPr indent="0"/>
            <a:r>
              <a:rPr lang="es-CL" altLang="es-CL" sz="1600" dirty="0">
                <a:latin typeface="Verdana" pitchFamily="34" charset="0"/>
              </a:rPr>
              <a:t>	</a:t>
            </a:r>
            <a:endParaRPr lang="es-CL" altLang="es-CL" sz="1600" dirty="0">
              <a:solidFill>
                <a:srgbClr val="000000"/>
              </a:solidFill>
              <a:latin typeface="Verdana" pitchFamily="34" charset="0"/>
            </a:endParaRPr>
          </a:p>
          <a:p>
            <a:pPr indent="0"/>
            <a:r>
              <a:rPr lang="es-CL" altLang="es-CL" sz="1600" dirty="0" smtClean="0">
                <a:solidFill>
                  <a:srgbClr val="000000"/>
                </a:solidFill>
                <a:latin typeface="Verdana" pitchFamily="34" charset="0"/>
              </a:rPr>
              <a:t>Respuesta: </a:t>
            </a:r>
          </a:p>
          <a:p>
            <a:pPr indent="0"/>
            <a:r>
              <a:rPr lang="es-CL" altLang="es-C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                   3/4 de pulgada equivale a 19 mm aprox.</a:t>
            </a:r>
          </a:p>
          <a:p>
            <a:pPr indent="0"/>
            <a:endParaRPr lang="es-ES" altLang="es-CL" sz="1600" dirty="0" smtClean="0">
              <a:latin typeface="Verdana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3F20B-2CBD-4514-BAAE-20F08260DC14}" type="slidenum">
              <a:rPr lang="es-CL" smtClean="0"/>
              <a:pPr>
                <a:defRPr/>
              </a:pPr>
              <a:t>40</a:t>
            </a:fld>
            <a:endParaRPr lang="es-CL" dirty="0"/>
          </a:p>
        </p:txBody>
      </p:sp>
      <p:sp>
        <p:nvSpPr>
          <p:cNvPr id="15364" name="1 Título"/>
          <p:cNvSpPr txBox="1">
            <a:spLocks/>
          </p:cNvSpPr>
          <p:nvPr/>
        </p:nvSpPr>
        <p:spPr bwMode="auto">
          <a:xfrm>
            <a:off x="1232620" y="1844824"/>
            <a:ext cx="746102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altLang="es-CL" sz="1600" b="1" dirty="0" smtClean="0">
                <a:latin typeface="Verdana" pitchFamily="34" charset="0"/>
              </a:rPr>
              <a:t>¿Calcule mentalmente cuántos  milímetros son ¾ de pulgada?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232620" y="1124744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CONVERSIONES DE PULGADAS 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MILIMETRO. 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</p:spTree>
    <p:extLst>
      <p:ext uri="{BB962C8B-B14F-4D97-AF65-F5344CB8AC3E}">
        <p14:creationId xmlns:p14="http://schemas.microsoft.com/office/powerpoint/2010/main" val="108065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22531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187450" y="1989138"/>
            <a:ext cx="7385050" cy="4770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b="1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C91C89-91E9-4337-A34D-FA15C3C88C7D}" type="slidenum">
              <a:rPr lang="es-CL"/>
              <a:pPr>
                <a:defRPr/>
              </a:pPr>
              <a:t>41</a:t>
            </a:fld>
            <a:endParaRPr lang="es-CL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988021"/>
              </p:ext>
            </p:extLst>
          </p:nvPr>
        </p:nvGraphicFramePr>
        <p:xfrm>
          <a:off x="1403350" y="2420092"/>
          <a:ext cx="6553200" cy="3817220"/>
        </p:xfrm>
        <a:graphic>
          <a:graphicData uri="http://schemas.openxmlformats.org/drawingml/2006/table">
            <a:tbl>
              <a:tblPr/>
              <a:tblGrid>
                <a:gridCol w="2184400"/>
                <a:gridCol w="2184400"/>
                <a:gridCol w="2184400"/>
              </a:tblGrid>
              <a:tr h="58289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800" b="1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b="1" kern="12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 LONGITUD</a:t>
                      </a:r>
                    </a:p>
                    <a:p>
                      <a:pPr algn="ctr"/>
                      <a:endParaRPr lang="es-CL" sz="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38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b="1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Magnitud</a:t>
                      </a:r>
                      <a:endParaRPr lang="es-C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8" marR="47628" marT="47622" marB="4762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b="1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Abreviatura</a:t>
                      </a:r>
                      <a:endParaRPr lang="es-C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8" marR="47628" marT="47622" marB="4762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400" b="1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Equivalencia</a:t>
                      </a:r>
                      <a:endParaRPr lang="es-C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8" marR="47628" marT="47622" marB="47622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428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Milla 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 1 milla </a:t>
                      </a:r>
                      <a:r>
                        <a:rPr lang="es-CL" sz="12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= 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1760 </a:t>
                      </a:r>
                      <a:r>
                        <a:rPr lang="es-CL" sz="12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yd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milla  = 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5280 ft o pie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3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Yarda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yd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     1 </a:t>
                      </a:r>
                      <a:r>
                        <a:rPr lang="es-CL" sz="12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yd = 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36´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     1 </a:t>
                      </a:r>
                      <a:r>
                        <a:rPr lang="es-CL" sz="12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yd = 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 </a:t>
                      </a:r>
                      <a:r>
                        <a:rPr lang="es-CL" sz="12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ft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28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Pie o </a:t>
                      </a:r>
                      <a:r>
                        <a:rPr lang="es-CL" sz="1200" dirty="0" err="1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Feet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ft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     </a:t>
                      </a:r>
                      <a:r>
                        <a:rPr lang="es-CL" sz="1200" baseline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</a:t>
                      </a:r>
                      <a:r>
                        <a:rPr lang="es-CL" sz="12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ft = 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12´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      1</a:t>
                      </a:r>
                      <a:r>
                        <a:rPr lang="es-CL" sz="1200" baseline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ft </a:t>
                      </a:r>
                      <a:r>
                        <a:rPr lang="es-CL" sz="12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= 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0.3</a:t>
                      </a:r>
                      <a:r>
                        <a:rPr lang="es-CL" sz="1200" baseline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yd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Pulgada o </a:t>
                      </a:r>
                      <a:r>
                        <a:rPr lang="es-CL" sz="1200" dirty="0" err="1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Inch</a:t>
                      </a: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2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err="1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pulg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-</a:t>
                      </a:r>
                      <a:r>
                        <a:rPr lang="es-CL" sz="1200" baseline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in  -</a:t>
                      </a:r>
                      <a:r>
                        <a:rPr lang="es-CL" sz="1200" baseline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CL" sz="1200" b="1" baseline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´</a:t>
                      </a:r>
                      <a:endParaRPr lang="es-CL" sz="12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   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1´= 0.83</a:t>
                      </a:r>
                      <a:r>
                        <a:rPr lang="es-CL" sz="1200" baseline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f</a:t>
                      </a:r>
                      <a:r>
                        <a:rPr lang="es-CL" sz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8" marR="47628" marT="47622" marB="476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1232620" y="1229851"/>
            <a:ext cx="71295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EQUIVALENCIAS ENTRE UNIDADES DE LONGITUD EN EL SISTEMA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INGLÉS.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23555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>
              <a:latin typeface="Calibri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116013" y="1916113"/>
            <a:ext cx="7385050" cy="4770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b="1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3266E3-EB1D-4584-A8B4-D4444E49AC32}" type="slidenum">
              <a:rPr lang="es-CL"/>
              <a:pPr>
                <a:defRPr/>
              </a:pPr>
              <a:t>42</a:t>
            </a:fld>
            <a:endParaRPr lang="es-CL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711665"/>
              </p:ext>
            </p:extLst>
          </p:nvPr>
        </p:nvGraphicFramePr>
        <p:xfrm>
          <a:off x="1364821" y="2147023"/>
          <a:ext cx="6911976" cy="3970720"/>
        </p:xfrm>
        <a:graphic>
          <a:graphicData uri="http://schemas.openxmlformats.org/drawingml/2006/table">
            <a:tbl>
              <a:tblPr/>
              <a:tblGrid>
                <a:gridCol w="2303992"/>
                <a:gridCol w="2303992"/>
                <a:gridCol w="2303992"/>
              </a:tblGrid>
              <a:tr h="52371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MASA  Y   PESO</a:t>
                      </a:r>
                      <a:endParaRPr lang="es-CL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4428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Libra masa o </a:t>
                      </a:r>
                      <a:r>
                        <a:rPr lang="es-CL" sz="1400" dirty="0" err="1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pound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err="1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Lbm.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 lb = 16 oz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55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onza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oz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es-CL" sz="14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oz </a:t>
                      </a:r>
                      <a:r>
                        <a:rPr lang="es-CL" sz="14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= 0.0625 </a:t>
                      </a:r>
                      <a:r>
                        <a:rPr lang="es-CL" sz="14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lb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83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Libra</a:t>
                      </a:r>
                      <a:r>
                        <a:rPr lang="es-CL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fuerza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Lbf.</a:t>
                      </a:r>
                      <a:endParaRPr lang="es-CL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latin typeface="Calibri"/>
                          <a:ea typeface="Calibri"/>
                          <a:cs typeface="Times New Roman"/>
                        </a:rPr>
                        <a:t>Fuerza aplicada por la Tierra sobre una masa de 1lbm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86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CAPACIDAD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585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400" dirty="0" smtClean="0">
                        <a:solidFill>
                          <a:srgbClr val="000000"/>
                        </a:solidFill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Galón ( americano)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400" dirty="0" smtClean="0">
                        <a:solidFill>
                          <a:srgbClr val="000000"/>
                        </a:solidFill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err="1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Gl.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400" dirty="0" smtClean="0">
                        <a:solidFill>
                          <a:srgbClr val="000000"/>
                        </a:solidFill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 Galón </a:t>
                      </a:r>
                      <a:r>
                        <a:rPr lang="es-CL" sz="1400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s-CL" sz="1400" dirty="0" smtClean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3.78 lts.</a:t>
                      </a:r>
                      <a:endParaRPr lang="es-C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0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4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Galón  ( ingles 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</a:t>
                      </a:r>
                      <a:endParaRPr lang="es-CL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4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GUK</a:t>
                      </a:r>
                      <a:endParaRPr lang="es-CL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400" dirty="0" smtClean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GUK    =  4,5 lts..</a:t>
                      </a:r>
                      <a:endParaRPr lang="es-CL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47620" marR="47620" marT="47618" marB="476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232620" y="1124744"/>
            <a:ext cx="71295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EQUIVALENCIAS ENTRE UNIDADES DE MASA Y CAPACIDAD EN EL SISTEMA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INGLÉS.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4 Título"/>
          <p:cNvSpPr>
            <a:spLocks noGrp="1"/>
          </p:cNvSpPr>
          <p:nvPr>
            <p:ph type="ctrTitle"/>
          </p:nvPr>
        </p:nvSpPr>
        <p:spPr>
          <a:xfrm>
            <a:off x="1008236" y="1196752"/>
            <a:ext cx="7415212" cy="1727200"/>
          </a:xfrm>
        </p:spPr>
        <p:txBody>
          <a:bodyPr/>
          <a:lstStyle/>
          <a:p>
            <a:pPr algn="l"/>
            <a:r>
              <a:rPr lang="es-CL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cuerpo que pesa 2 lb estira un resorte 6´. </a:t>
            </a:r>
            <a:br>
              <a:rPr lang="es-CL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CL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s-CL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1.- ¿A cuántas onzas corresponde el peso de este cuerpo?  </a:t>
            </a:r>
            <a:br>
              <a:rPr lang="es-CL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2.- ¿A cuántos  pies corresponde el estiramiento del</a:t>
            </a:r>
            <a:br>
              <a:rPr lang="es-CL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CL" alt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resorte? 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06BE76-F1C2-4A9A-861B-1DF8FA6815B4}" type="slidenum">
              <a:rPr lang="es-CL" smtClean="0"/>
              <a:pPr>
                <a:defRPr/>
              </a:pPr>
              <a:t>43</a:t>
            </a:fld>
            <a:endParaRPr lang="es-CL"/>
          </a:p>
        </p:txBody>
      </p:sp>
      <p:sp>
        <p:nvSpPr>
          <p:cNvPr id="25605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331292" y="2492896"/>
            <a:ext cx="712914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CL" altLang="es-CL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</a:t>
            </a:r>
            <a: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libra corresponde a 16 onzas luego 2 libras corresponden a 32 onzas</a:t>
            </a: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eaLnBrk="1" hangingPunct="1"/>
            <a: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Según una tabla de </a:t>
            </a: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equivalencias 1´ </a:t>
            </a:r>
            <a: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corresponde </a:t>
            </a: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0.083 </a:t>
            </a:r>
            <a: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pies</a:t>
            </a: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eaLnBrk="1" hangingPunct="1"/>
            <a:endParaRPr lang="es-CL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Luego 6´ </a:t>
            </a:r>
            <a: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corresponde </a:t>
            </a: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 resultado de multiplicar 0.083 </a:t>
            </a:r>
            <a: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por 6 </a:t>
            </a:r>
            <a:endParaRPr lang="es-CL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 0,083 x 6 =0,498 pies </a:t>
            </a:r>
          </a:p>
          <a:p>
            <a:pPr eaLnBrk="1" hangingPunct="1"/>
            <a:endParaRPr lang="es-CL" altLang="es-CL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/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Respuesta:</a:t>
            </a:r>
            <a:r>
              <a:rPr lang="es-CL" altLang="es-CL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El cuerpo pesa 32 onzas y produce un estiramiento del  </a:t>
            </a:r>
          </a:p>
          <a:p>
            <a:pPr eaLnBrk="1" hangingPunct="1"/>
            <a:r>
              <a:rPr lang="es-CL" altLang="es-CL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resorte de 0,5 pies aprox.</a:t>
            </a:r>
            <a:endParaRPr lang="es-CL" altLang="es-CL" sz="1400" dirty="0" smtClean="0">
              <a:latin typeface="Verdan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31640" y="5445224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NOTA:    </a:t>
            </a:r>
            <a:r>
              <a:rPr lang="es-CL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 este ejemplo, las libras y onzas, hacen referencia a unidades de  </a:t>
            </a:r>
          </a:p>
          <a:p>
            <a:r>
              <a:rPr lang="es-CL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peso. </a:t>
            </a:r>
            <a:r>
              <a:rPr lang="es-CL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Estrictamente  </a:t>
            </a:r>
            <a:r>
              <a:rPr lang="es-CL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debiesen expresarse  como  libras fuerza y  </a:t>
            </a:r>
          </a:p>
          <a:p>
            <a:r>
              <a:rPr lang="es-CL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onzas fuerza, pero habitualmente, en  manuales y especificaciones  </a:t>
            </a:r>
          </a:p>
          <a:p>
            <a:r>
              <a:rPr lang="es-CL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técnicas se omite la palabra “fuerza”. </a:t>
            </a:r>
            <a:endParaRPr lang="es-CL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C9B2B-9BE4-4573-B8B7-6161C6D08AD2}" type="slidenum">
              <a:rPr lang="es-CL" smtClean="0"/>
              <a:pPr>
                <a:defRPr/>
              </a:pPr>
              <a:t>44</a:t>
            </a:fld>
            <a:endParaRPr lang="es-CL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424039"/>
              </p:ext>
            </p:extLst>
          </p:nvPr>
        </p:nvGraphicFramePr>
        <p:xfrm>
          <a:off x="1393676" y="3651623"/>
          <a:ext cx="7099945" cy="2294495"/>
        </p:xfrm>
        <a:graphic>
          <a:graphicData uri="http://schemas.openxmlformats.org/drawingml/2006/table">
            <a:tbl>
              <a:tblPr/>
              <a:tblGrid>
                <a:gridCol w="2378911"/>
                <a:gridCol w="1326565"/>
                <a:gridCol w="3394469"/>
              </a:tblGrid>
              <a:tr h="320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Convertir 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000" dirty="0">
                        <a:solidFill>
                          <a:schemeClr val="tx1"/>
                        </a:solidFill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Convertir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LONGITUD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000">
                        <a:solidFill>
                          <a:schemeClr val="tx1"/>
                        </a:solidFill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000">
                        <a:solidFill>
                          <a:schemeClr val="tx1"/>
                        </a:solidFill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pulgadas a milímetros       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pies a metros 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yardas a metros 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millas a kilómetros 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25,4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0,3048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0,9144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1,609344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milímetros a pulgadas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metros a pies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metros a yardas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kilómetros a millas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MASA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000">
                        <a:solidFill>
                          <a:schemeClr val="tx1"/>
                        </a:solidFill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000">
                        <a:solidFill>
                          <a:schemeClr val="tx1"/>
                        </a:solidFill>
                        <a:latin typeface="Verdana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onzas a gramos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libras a kilogramos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toneladas (UK) a kilogramos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toneladas (US) a kilogramos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28,349523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0,453592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1.016,0469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907,18474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gramos a onzas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kilogramos a libras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kilogramos a toneladas (UK)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 kilogramos a toneladas (US)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77" name="AutoShape 2"/>
          <p:cNvSpPr>
            <a:spLocks noChangeArrowheads="1"/>
          </p:cNvSpPr>
          <p:nvPr/>
        </p:nvSpPr>
        <p:spPr bwMode="auto">
          <a:xfrm>
            <a:off x="3571923" y="3068960"/>
            <a:ext cx="1889700" cy="504056"/>
          </a:xfrm>
          <a:prstGeom prst="rightArrow">
            <a:avLst>
              <a:gd name="adj1" fmla="val 50000"/>
              <a:gd name="adj2" fmla="val 12163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s-CL" altLang="es-CL" sz="1100" b="1" dirty="0"/>
              <a:t>MULTIPLICAR</a:t>
            </a:r>
            <a:endParaRPr lang="es-CL" altLang="es-CL" dirty="0"/>
          </a:p>
        </p:txBody>
      </p:sp>
      <p:sp>
        <p:nvSpPr>
          <p:cNvPr id="26678" name="AutoShape 1"/>
          <p:cNvSpPr>
            <a:spLocks noChangeArrowheads="1"/>
          </p:cNvSpPr>
          <p:nvPr/>
        </p:nvSpPr>
        <p:spPr bwMode="auto">
          <a:xfrm>
            <a:off x="3491880" y="6076108"/>
            <a:ext cx="1969742" cy="521244"/>
          </a:xfrm>
          <a:prstGeom prst="leftArrow">
            <a:avLst>
              <a:gd name="adj1" fmla="val 50000"/>
              <a:gd name="adj2" fmla="val 11617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s-CL" altLang="es-CL" sz="1100" b="1"/>
              <a:t>DIVIDIR</a:t>
            </a:r>
            <a:endParaRPr lang="es-CL" altLang="es-CL"/>
          </a:p>
        </p:txBody>
      </p:sp>
      <p:sp>
        <p:nvSpPr>
          <p:cNvPr id="26679" name="Rectangle 3"/>
          <p:cNvSpPr>
            <a:spLocks noChangeArrowheads="1"/>
          </p:cNvSpPr>
          <p:nvPr/>
        </p:nvSpPr>
        <p:spPr bwMode="auto">
          <a:xfrm>
            <a:off x="1241425" y="1373565"/>
            <a:ext cx="184731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es-CL" altLang="es-CL" sz="2000" dirty="0">
              <a:latin typeface="Verdana" pitchFamily="34" charset="0"/>
            </a:endParaRPr>
          </a:p>
          <a:p>
            <a:endParaRPr lang="es-CL" altLang="es-CL" dirty="0"/>
          </a:p>
        </p:txBody>
      </p:sp>
      <p:sp>
        <p:nvSpPr>
          <p:cNvPr id="26680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es-CL" altLang="es-CL"/>
          </a:p>
        </p:txBody>
      </p:sp>
      <p:sp>
        <p:nvSpPr>
          <p:cNvPr id="8" name="7 CuadroTexto"/>
          <p:cNvSpPr txBox="1"/>
          <p:nvPr/>
        </p:nvSpPr>
        <p:spPr>
          <a:xfrm>
            <a:off x="1043608" y="1340768"/>
            <a:ext cx="73718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TABLAS DE FACTORES DE CONVERSIÓN ENTRE UNIDADES DE MASA Y CAPACIDAD EN EL SISTEMA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INGLÉS.</a:t>
            </a:r>
            <a:endParaRPr lang="es-ES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Para facilitar el proceso de conversión de unidades existen, además de los programas en internet, tablas como las siguientes que permiten, con la ayuda de una calculadora realizar con rapidez y precisión las conversiones.</a:t>
            </a: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4 Título"/>
          <p:cNvSpPr>
            <a:spLocks noGrp="1"/>
          </p:cNvSpPr>
          <p:nvPr>
            <p:ph type="ctrTitle"/>
          </p:nvPr>
        </p:nvSpPr>
        <p:spPr>
          <a:xfrm>
            <a:off x="1063204" y="1340768"/>
            <a:ext cx="7415212" cy="1152128"/>
          </a:xfrm>
        </p:spPr>
        <p:txBody>
          <a:bodyPr/>
          <a:lstStyle/>
          <a:p>
            <a:pPr algn="l"/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Utilice la siguiente tabla para realizar las siguientes conversiones:</a:t>
            </a:r>
            <a:b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CL" alt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1.- 28 pulgadas a </a:t>
            </a: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milímetros.</a:t>
            </a: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2.- 15 metros a </a:t>
            </a:r>
            <a:r>
              <a:rPr lang="es-CL" alt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yardas.</a:t>
            </a:r>
            <a:endParaRPr lang="es-CL" alt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06BE76-F1C2-4A9A-861B-1DF8FA6815B4}" type="slidenum">
              <a:rPr lang="es-CL" smtClean="0"/>
              <a:pPr>
                <a:defRPr/>
              </a:pPr>
              <a:t>45</a:t>
            </a:fld>
            <a:endParaRPr lang="es-CL"/>
          </a:p>
        </p:txBody>
      </p:sp>
      <p:sp>
        <p:nvSpPr>
          <p:cNvPr id="25605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775521"/>
              </p:ext>
            </p:extLst>
          </p:nvPr>
        </p:nvGraphicFramePr>
        <p:xfrm>
          <a:off x="1144463" y="3140968"/>
          <a:ext cx="7099945" cy="701058"/>
        </p:xfrm>
        <a:graphic>
          <a:graphicData uri="http://schemas.openxmlformats.org/drawingml/2006/table">
            <a:tbl>
              <a:tblPr/>
              <a:tblGrid>
                <a:gridCol w="2378911"/>
                <a:gridCol w="1326565"/>
                <a:gridCol w="3394469"/>
              </a:tblGrid>
              <a:tr h="701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pulgadas a milímetros       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pies a metros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yardas a metros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millas a kilómetros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25,4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0,3048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0,9144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1,609344</a:t>
                      </a:r>
                      <a:endParaRPr lang="es-CL" sz="10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milímetros a pulgadas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metros a pies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metros a yardas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solidFill>
                            <a:schemeClr val="tx1"/>
                          </a:solidFill>
                          <a:latin typeface="Verdana"/>
                          <a:ea typeface="Calibri"/>
                          <a:cs typeface="Times New Roman"/>
                        </a:rPr>
                        <a:t>kilómetros a millas </a:t>
                      </a:r>
                      <a:endParaRPr lang="es-CL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10" marR="61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3347863" y="2492896"/>
            <a:ext cx="1753719" cy="504056"/>
          </a:xfrm>
          <a:prstGeom prst="rightArrow">
            <a:avLst>
              <a:gd name="adj1" fmla="val 50000"/>
              <a:gd name="adj2" fmla="val 12163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s-CL" altLang="es-CL" sz="1100" b="1" dirty="0"/>
              <a:t>MULTIPLICAR</a:t>
            </a:r>
            <a:endParaRPr lang="es-CL" altLang="es-CL" dirty="0"/>
          </a:p>
        </p:txBody>
      </p:sp>
      <p:sp>
        <p:nvSpPr>
          <p:cNvPr id="8" name="AutoShape 1"/>
          <p:cNvSpPr>
            <a:spLocks noChangeArrowheads="1"/>
          </p:cNvSpPr>
          <p:nvPr/>
        </p:nvSpPr>
        <p:spPr bwMode="auto">
          <a:xfrm>
            <a:off x="3203848" y="4005064"/>
            <a:ext cx="1800200" cy="504056"/>
          </a:xfrm>
          <a:prstGeom prst="leftArrow">
            <a:avLst>
              <a:gd name="adj1" fmla="val 50000"/>
              <a:gd name="adj2" fmla="val 11617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s-CL" altLang="es-CL" sz="1100" b="1" dirty="0"/>
              <a:t>DIVIDIR</a:t>
            </a:r>
            <a:endParaRPr lang="es-CL" alt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1187624" y="4509120"/>
            <a:ext cx="763284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1.- Según la tabla, de pulgadas a milímetros hay que multiplicar por 25,4,</a:t>
            </a:r>
          </a:p>
          <a:p>
            <a:pPr>
              <a:lnSpc>
                <a:spcPct val="150000"/>
              </a:lnSpc>
            </a:pPr>
            <a:r>
              <a:rPr lang="es-C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luego 28 x 25,4 = 711,2</a:t>
            </a:r>
          </a:p>
          <a:p>
            <a:endParaRPr lang="es-C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C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2.- Según la tabla de metros a yardas hay que  dividir por 0,9144,</a:t>
            </a:r>
          </a:p>
          <a:p>
            <a:pPr>
              <a:lnSpc>
                <a:spcPct val="150000"/>
              </a:lnSpc>
            </a:pPr>
            <a:r>
              <a:rPr lang="es-C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luego 15 : 0,9144= 16,404..</a:t>
            </a:r>
          </a:p>
          <a:p>
            <a:endParaRPr lang="es-CL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s-CL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Respuesta:</a:t>
            </a:r>
            <a:r>
              <a:rPr lang="es-CL" altLang="es-CL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1.-   28 pulgadas equivalen a 711,2 </a:t>
            </a:r>
            <a:r>
              <a:rPr lang="es-CL" altLang="es-CL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milímetros.</a:t>
            </a:r>
            <a:r>
              <a:rPr lang="es-CL" altLang="es-CL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CL" altLang="es-CL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CL" altLang="es-CL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2.-   15 metros equivalen a  16,4 yardas aprox.</a:t>
            </a:r>
            <a:endParaRPr lang="es-CL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s-CL" sz="1600" b="1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9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2 Marcador de texto"/>
          <p:cNvSpPr txBox="1">
            <a:spLocks/>
          </p:cNvSpPr>
          <p:nvPr/>
        </p:nvSpPr>
        <p:spPr bwMode="auto">
          <a:xfrm>
            <a:off x="899592" y="1412776"/>
            <a:ext cx="756126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s-CL" altLang="es-CL" sz="1600" b="1" dirty="0" smtClean="0">
                <a:latin typeface="Verdana" pitchFamily="34" charset="0"/>
              </a:rPr>
              <a:t>¿Recuerda </a:t>
            </a:r>
            <a:r>
              <a:rPr lang="es-CL" altLang="es-CL" sz="1600" b="1" dirty="0" smtClean="0">
                <a:latin typeface="Verdana" pitchFamily="34" charset="0"/>
              </a:rPr>
              <a:t>Ud. </a:t>
            </a:r>
            <a:r>
              <a:rPr lang="es-CL" altLang="es-CL" sz="1600" b="1" dirty="0" smtClean="0">
                <a:latin typeface="Verdana" pitchFamily="34" charset="0"/>
              </a:rPr>
              <a:t>cómo </a:t>
            </a:r>
            <a:r>
              <a:rPr lang="es-CL" altLang="es-CL" sz="1600" b="1" dirty="0" smtClean="0">
                <a:latin typeface="Verdana" pitchFamily="34" charset="0"/>
              </a:rPr>
              <a:t>se calcula el área de un o superficie de    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s-CL" altLang="es-CL" sz="1600" b="1" dirty="0" smtClean="0">
                <a:latin typeface="Verdana" pitchFamily="34" charset="0"/>
              </a:rPr>
              <a:t>   </a:t>
            </a:r>
            <a:r>
              <a:rPr lang="es-CL" altLang="es-CL" sz="1600" b="1" dirty="0" smtClean="0">
                <a:latin typeface="Verdana" pitchFamily="34" charset="0"/>
              </a:rPr>
              <a:t>un círculo?.  </a:t>
            </a:r>
            <a:endParaRPr lang="es-CL" altLang="es-CL" sz="800" b="1" dirty="0">
              <a:latin typeface="Verdana" pitchFamily="34" charset="0"/>
            </a:endParaRPr>
          </a:p>
        </p:txBody>
      </p:sp>
      <p:sp>
        <p:nvSpPr>
          <p:cNvPr id="15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16" name="2 Marcador de texto"/>
          <p:cNvSpPr txBox="1">
            <a:spLocks/>
          </p:cNvSpPr>
          <p:nvPr/>
        </p:nvSpPr>
        <p:spPr bwMode="auto">
          <a:xfrm>
            <a:off x="1187624" y="2060848"/>
            <a:ext cx="756126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s-CL" altLang="es-CL" sz="1600" dirty="0" smtClean="0">
                <a:latin typeface="Verdana" pitchFamily="34" charset="0"/>
              </a:rPr>
              <a:t>R: </a:t>
            </a:r>
            <a:r>
              <a:rPr lang="es-CL" altLang="es-CL" sz="1600" dirty="0" smtClean="0">
                <a:latin typeface="Verdana" pitchFamily="34" charset="0"/>
              </a:rPr>
              <a:t>Antes de responder esta pregunta </a:t>
            </a:r>
            <a:r>
              <a:rPr lang="es-CL" altLang="es-CL" sz="1600" dirty="0" smtClean="0">
                <a:latin typeface="Verdana" pitchFamily="34" charset="0"/>
              </a:rPr>
              <a:t>haremos </a:t>
            </a:r>
            <a:r>
              <a:rPr lang="es-CL" altLang="es-CL" sz="1600" dirty="0" smtClean="0">
                <a:latin typeface="Verdana" pitchFamily="34" charset="0"/>
              </a:rPr>
              <a:t>un pequeño repaso de cálculos de área y volumen de cuerpos cilíndricos.</a:t>
            </a:r>
            <a:endParaRPr lang="es-CL" altLang="es-CL" sz="800" dirty="0">
              <a:latin typeface="Verdana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259632" y="3007090"/>
            <a:ext cx="7452320" cy="2798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4436" rIns="91440" bIns="4443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calcular el área del círculo se requiere conocer el radio de éste y el valor de  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.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fontAlgn="ctr"/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s-CL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es la constante de valor 3.14592….. (que podemos redondear a 3.14 ) Y r es la medida del radio del 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círculo. </a:t>
            </a:r>
            <a:endParaRPr 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fontAlgn="ctr"/>
            <a:endParaRPr lang="es-CL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fontAlgn="ctr"/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área de un círculo se calcula multiplicando       por el cuadrado del radio del círculo.</a:t>
            </a:r>
          </a:p>
          <a:p>
            <a:pPr lvl="0" fontAlgn="ctr"/>
            <a:endParaRPr kumimoji="0" lang="es-C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fontAlgn="ctr"/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A  =      </a:t>
            </a:r>
            <a:r>
              <a:rPr kumimoji="0" lang="es-CL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 r</a:t>
            </a:r>
            <a:r>
              <a:rPr kumimoji="0" lang="es-CL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</a:p>
        </p:txBody>
      </p:sp>
      <p:pic>
        <p:nvPicPr>
          <p:cNvPr id="18" name="Picture 2" descr="http://upload.wikimedia.org/wikipedia/commons/thumb/f/f3/Pi-CM.svg/220px-Pi-CM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3719" y="3558287"/>
            <a:ext cx="290089" cy="230753"/>
          </a:xfrm>
          <a:prstGeom prst="rect">
            <a:avLst/>
          </a:prstGeom>
          <a:noFill/>
        </p:spPr>
      </p:pic>
      <p:pic>
        <p:nvPicPr>
          <p:cNvPr id="19" name="Picture 2" descr="http://upload.wikimedia.org/wikipedia/commons/thumb/f/f3/Pi-CM.svg/220px-Pi-CM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9583" y="3990335"/>
            <a:ext cx="290089" cy="230753"/>
          </a:xfrm>
          <a:prstGeom prst="rect">
            <a:avLst/>
          </a:prstGeom>
          <a:noFill/>
        </p:spPr>
      </p:pic>
      <p:pic>
        <p:nvPicPr>
          <p:cNvPr id="20" name="Picture 2" descr="http://upload.wikimedia.org/wikipedia/commons/thumb/f/f3/Pi-CM.svg/220px-Pi-CM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0103" y="4782423"/>
            <a:ext cx="290089" cy="230753"/>
          </a:xfrm>
          <a:prstGeom prst="rect">
            <a:avLst/>
          </a:prstGeom>
          <a:noFill/>
        </p:spPr>
      </p:pic>
      <p:pic>
        <p:nvPicPr>
          <p:cNvPr id="21" name="Picture 2" descr="http://upload.wikimedia.org/wikipedia/commons/thumb/f/f3/Pi-CM.svg/220px-Pi-CM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3639" y="5502503"/>
            <a:ext cx="290089" cy="230753"/>
          </a:xfrm>
          <a:prstGeom prst="rect">
            <a:avLst/>
          </a:prstGeom>
          <a:noFill/>
        </p:spPr>
      </p:pic>
      <p:pic>
        <p:nvPicPr>
          <p:cNvPr id="22" name="Picture 2" descr="Circul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2265" y="5229200"/>
            <a:ext cx="1171823" cy="1152128"/>
          </a:xfrm>
          <a:prstGeom prst="rect">
            <a:avLst/>
          </a:prstGeom>
          <a:noFill/>
        </p:spPr>
      </p:pic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1187624" y="2694539"/>
            <a:ext cx="5606270" cy="37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 bmk="_Toc324314279">
                <a:latin typeface="Verdana" pitchFamily="34" charset="0"/>
                <a:ea typeface="Verdana" pitchFamily="34" charset="0"/>
                <a:cs typeface="Verdana" pitchFamily="34" charset="0"/>
              </a:rPr>
              <a:t>Cálculo de área de un círculo </a:t>
            </a:r>
            <a:r>
              <a:rPr lang="es-ES" sz="1600" dirty="0" smtClean="0" bmk="_Toc324314279">
                <a:latin typeface="Verdana" pitchFamily="34" charset="0"/>
                <a:ea typeface="Verdana" pitchFamily="34" charset="0"/>
                <a:cs typeface="Verdana" pitchFamily="34" charset="0"/>
              </a:rPr>
              <a:t>(base del cilindro).  </a:t>
            </a:r>
          </a:p>
        </p:txBody>
      </p:sp>
    </p:spTree>
    <p:extLst>
      <p:ext uri="{BB962C8B-B14F-4D97-AF65-F5344CB8AC3E}">
        <p14:creationId xmlns:p14="http://schemas.microsoft.com/office/powerpoint/2010/main" val="203336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3" grpId="0"/>
      <p:bldP spid="23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339752" y="1700808"/>
            <a:ext cx="7488238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1428165"/>
            <a:ext cx="5040560" cy="37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 bmk="_Toc324314279">
                <a:latin typeface="Verdana" pitchFamily="34" charset="0"/>
                <a:ea typeface="Verdana" pitchFamily="34" charset="0"/>
                <a:cs typeface="Verdana" pitchFamily="34" charset="0"/>
              </a:rPr>
              <a:t>Cálculo de área de un círculo.  </a:t>
            </a: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224136" y="1814601"/>
            <a:ext cx="7452320" cy="5060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4436" rIns="91440" bIns="4443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600" b="1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Ejemplo.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Si se tiene una círculo de  15  pulg de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radio.  </a:t>
            </a: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¿Cuál será su área?</a:t>
            </a:r>
          </a:p>
          <a:p>
            <a:pPr eaLnBrk="0" hangingPunct="0">
              <a:lnSpc>
                <a:spcPct val="150000"/>
              </a:lnSpc>
            </a:pP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 =            </a:t>
            </a:r>
            <a:r>
              <a:rPr lang="es-CL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x      r </a:t>
            </a:r>
            <a:r>
              <a:rPr lang="es-CL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s-CL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A = 3,1416   x   (15 pulg)</a:t>
            </a:r>
            <a:r>
              <a:rPr kumimoji="0" lang="es-CL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A = 3,1416   x   225 pulg</a:t>
            </a:r>
            <a:r>
              <a:rPr kumimoji="0" lang="es-CL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A = 706,5  pulg</a:t>
            </a:r>
            <a:r>
              <a:rPr kumimoji="0" lang="es-CL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0" eaLnBrk="0" hangingPunct="0">
              <a:lnSpc>
                <a:spcPct val="150000"/>
              </a:lnSpc>
            </a:pP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</a:t>
            </a:r>
            <a:r>
              <a:rPr kumimoji="0" lang="es-C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es-CL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kumimoji="0" lang="es-C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es-C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El área es de </a:t>
            </a:r>
            <a:r>
              <a:rPr 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706,5 </a:t>
            </a:r>
            <a:r>
              <a:rPr 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pulg</a:t>
            </a:r>
            <a:r>
              <a:rPr lang="es-CL" sz="16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s-CL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s-CL" sz="16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kumimoji="0" lang="es-CL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2" descr="Circu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212976"/>
            <a:ext cx="2355556" cy="2315967"/>
          </a:xfrm>
          <a:prstGeom prst="rect">
            <a:avLst/>
          </a:prstGeom>
          <a:noFill/>
        </p:spPr>
      </p:pic>
      <p:sp>
        <p:nvSpPr>
          <p:cNvPr id="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pic>
        <p:nvPicPr>
          <p:cNvPr id="10" name="Picture 2" descr="http://upload.wikimedia.org/wikipedia/commons/thumb/f/f3/Pi-CM.svg/220px-Pi-CM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7655" y="3558287"/>
            <a:ext cx="290089" cy="230753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6012884" y="4427820"/>
            <a:ext cx="1063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15  pulg 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99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99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99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9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9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99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9460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81713" algn="l"/>
              </a:tabLst>
            </a:pPr>
            <a:endParaRPr kumimoji="0" lang="es-C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81713" algn="l"/>
              </a:tabLst>
            </a:pPr>
            <a:endParaRPr kumimoji="0" lang="es-C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81713" algn="l"/>
              </a:tabLst>
            </a:pPr>
            <a:r>
              <a:rPr kumimoji="0" lang="es-CL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CL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81713" algn="l"/>
              </a:tabLst>
            </a:pPr>
            <a:endParaRPr kumimoji="0" lang="es-C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81713" algn="l"/>
              </a:tabLst>
            </a:pPr>
            <a:endParaRPr kumimoji="0" lang="es-C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65 Rectángulo"/>
          <p:cNvSpPr/>
          <p:nvPr/>
        </p:nvSpPr>
        <p:spPr>
          <a:xfrm>
            <a:off x="1475656" y="3501008"/>
            <a:ext cx="25147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600" dirty="0">
                <a:ea typeface="Calibri" pitchFamily="34" charset="0"/>
                <a:cs typeface="Times New Roman" pitchFamily="18" charset="0"/>
              </a:rPr>
              <a:t>V</a:t>
            </a:r>
            <a:r>
              <a:rPr lang="es-CL" sz="3600" dirty="0" smtClean="0">
                <a:ea typeface="Calibri" pitchFamily="34" charset="0"/>
                <a:cs typeface="Times New Roman" pitchFamily="18" charset="0"/>
              </a:rPr>
              <a:t> =  A  x  L </a:t>
            </a:r>
            <a:endParaRPr lang="es-CL" sz="3600" dirty="0"/>
          </a:p>
        </p:txBody>
      </p: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1187624" y="1583641"/>
            <a:ext cx="5606270" cy="40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b="1" dirty="0" smtClean="0" bmk="_Toc324314279">
                <a:latin typeface="Verdana" pitchFamily="34" charset="0"/>
                <a:ea typeface="Verdana" pitchFamily="34" charset="0"/>
                <a:cs typeface="Verdana" pitchFamily="34" charset="0"/>
              </a:rPr>
              <a:t>Cálculo del volumen de un cilindro</a:t>
            </a:r>
            <a:r>
              <a:rPr lang="es-ES" dirty="0" smtClean="0" bmk="_Toc324314279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s-ES" dirty="0" smtClean="0" bmk="_Toc324314279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s-ES" dirty="0" smtClean="0" bmk="_Toc324314279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1265237" y="1518954"/>
            <a:ext cx="726441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	</a:t>
            </a:r>
            <a:endParaRPr lang="es-ES" b="1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calcular el volumen de un cilindro se multiplica  el área de la base por la altura o 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longitud.</a:t>
            </a:r>
            <a:endParaRPr lang="es-E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13" name="Picture 6" descr="http://matematicasysudidactica0809.pbworks.com/f/1230577736/n78b2tv3sa6f7ha9.jpg"/>
          <p:cNvPicPr>
            <a:picLocks noChangeAspect="1" noChangeArrowheads="1"/>
          </p:cNvPicPr>
          <p:nvPr/>
        </p:nvPicPr>
        <p:blipFill rotWithShape="1">
          <a:blip r:embed="rId2" cstate="print">
            <a:lum bright="30000"/>
          </a:blip>
          <a:srcRect r="56317"/>
          <a:stretch/>
        </p:blipFill>
        <p:spPr bwMode="auto">
          <a:xfrm>
            <a:off x="4499992" y="3563328"/>
            <a:ext cx="1719090" cy="2016224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6732240" y="3106128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Área de la base del cilindro</a:t>
            </a:r>
            <a:endParaRPr lang="es-CL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907704" y="5085184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Altura o longitud del cilindro</a:t>
            </a:r>
            <a:endParaRPr lang="es-CL" dirty="0"/>
          </a:p>
        </p:txBody>
      </p:sp>
      <p:cxnSp>
        <p:nvCxnSpPr>
          <p:cNvPr id="17" name="16 Conector recto de flecha"/>
          <p:cNvCxnSpPr/>
          <p:nvPr/>
        </p:nvCxnSpPr>
        <p:spPr>
          <a:xfrm flipH="1">
            <a:off x="5579765" y="3717032"/>
            <a:ext cx="1152475" cy="153935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V="1">
            <a:off x="3563888" y="4797152"/>
            <a:ext cx="1728192" cy="5040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</p:spTree>
    <p:extLst>
      <p:ext uri="{BB962C8B-B14F-4D97-AF65-F5344CB8AC3E}">
        <p14:creationId xmlns:p14="http://schemas.microsoft.com/office/powerpoint/2010/main" val="43579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14" grpId="0"/>
      <p:bldP spid="1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339752" y="1700808"/>
            <a:ext cx="7488238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1428165"/>
            <a:ext cx="6696744" cy="37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 bmk="_Toc324314279">
                <a:latin typeface="Verdana" pitchFamily="34" charset="0"/>
                <a:ea typeface="Verdana" pitchFamily="34" charset="0"/>
                <a:cs typeface="Verdana" pitchFamily="34" charset="0"/>
              </a:rPr>
              <a:t>Cálculo de  volumen de un cilindro.  </a:t>
            </a: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224136" y="2111949"/>
            <a:ext cx="7452320" cy="378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4436" rIns="91440" bIns="4443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Para calcular el volumen de un cuerpo cilíndrico se multiplica el área de la base por la altura o longitud del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cilindro. 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fontAlgn="ctr"/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Su fórmula es 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  =  A  x  (     </a:t>
            </a:r>
            <a:r>
              <a:rPr kumimoji="0" lang="es-CL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 r</a:t>
            </a:r>
            <a:r>
              <a:rPr kumimoji="0" lang="es-CL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2 </a:t>
            </a:r>
            <a:r>
              <a:rPr kumimoji="0" lang="es-CL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)    x  L  </a:t>
            </a:r>
            <a:r>
              <a:rPr kumimoji="0" lang="es-CL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(longitud  </a:t>
            </a:r>
            <a:r>
              <a:rPr kumimoji="0" lang="es-CL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o </a:t>
            </a:r>
            <a:r>
              <a:rPr kumimoji="0" lang="es-CL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altura).</a:t>
            </a:r>
            <a:endParaRPr kumimoji="0" lang="es-CL" sz="16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fontAlgn="ctr"/>
            <a:r>
              <a:rPr kumimoji="0" lang="es-CL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s-CL" sz="1600" b="1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Ejemplo </a:t>
            </a:r>
            <a:r>
              <a:rPr kumimoji="0" lang="es-CL" sz="1600" b="1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1.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eaLnBrk="0" hangingPunct="0"/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Si se tiene una cilindro cuya base tiene un área de 2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 cm</a:t>
            </a:r>
            <a:r>
              <a:rPr lang="es-CL" sz="16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y una altura o longitud de 100  cm  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¿Cuál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será su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volumen? </a:t>
            </a: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eaLnBrk="0" hangingPunct="0">
              <a:lnSpc>
                <a:spcPct val="150000"/>
              </a:lnSpc>
            </a:pP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 =  A x  L </a:t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 = 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 cm</a:t>
            </a:r>
            <a:r>
              <a:rPr lang="es-CL" sz="16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 x  100 cm </a:t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 = 2000 cm</a:t>
            </a:r>
            <a:r>
              <a:rPr kumimoji="0" lang="es-CL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 2 LTS. </a:t>
            </a: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Disco magnético"/>
          <p:cNvSpPr/>
          <p:nvPr/>
        </p:nvSpPr>
        <p:spPr>
          <a:xfrm>
            <a:off x="6228184" y="4797152"/>
            <a:ext cx="1152128" cy="1656184"/>
          </a:xfrm>
          <a:prstGeom prst="flowChartMagneticDisk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Elipse"/>
          <p:cNvSpPr/>
          <p:nvPr/>
        </p:nvSpPr>
        <p:spPr>
          <a:xfrm>
            <a:off x="6228184" y="4725144"/>
            <a:ext cx="115212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11 CuadroTexto"/>
          <p:cNvSpPr txBox="1"/>
          <p:nvPr/>
        </p:nvSpPr>
        <p:spPr>
          <a:xfrm>
            <a:off x="6444208" y="4890646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 smtClean="0">
                <a:solidFill>
                  <a:schemeClr val="bg1"/>
                </a:solidFill>
              </a:rPr>
              <a:t>ÁREA</a:t>
            </a:r>
            <a:endParaRPr lang="es-CL" sz="1600" dirty="0">
              <a:solidFill>
                <a:schemeClr val="bg1"/>
              </a:solidFill>
            </a:endParaRPr>
          </a:p>
        </p:txBody>
      </p:sp>
      <p:sp>
        <p:nvSpPr>
          <p:cNvPr id="13" name="12 Abrir llave"/>
          <p:cNvSpPr/>
          <p:nvPr/>
        </p:nvSpPr>
        <p:spPr>
          <a:xfrm>
            <a:off x="5724128" y="5085184"/>
            <a:ext cx="360040" cy="1152128"/>
          </a:xfrm>
          <a:prstGeom prst="leftBrace">
            <a:avLst>
              <a:gd name="adj1" fmla="val 4244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13 CuadroTexto"/>
          <p:cNvSpPr txBox="1"/>
          <p:nvPr/>
        </p:nvSpPr>
        <p:spPr>
          <a:xfrm>
            <a:off x="4499992" y="5538718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>
                <a:solidFill>
                  <a:srgbClr val="0070C0"/>
                </a:solidFill>
              </a:rPr>
              <a:t>LONGITUD</a:t>
            </a:r>
            <a:endParaRPr lang="es-CL" sz="1600" b="1" dirty="0">
              <a:solidFill>
                <a:srgbClr val="0070C0"/>
              </a:solidFill>
            </a:endParaRPr>
          </a:p>
        </p:txBody>
      </p:sp>
      <p:pic>
        <p:nvPicPr>
          <p:cNvPr id="15" name="Picture 2" descr="http://upload.wikimedia.org/wikipedia/commons/thumb/f/f3/Pi-CM.svg/220px-Pi-CM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5887" y="2910215"/>
            <a:ext cx="290089" cy="230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-17463" y="0"/>
            <a:ext cx="755651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F7BB43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-23813" y="1166813"/>
            <a:ext cx="8820151" cy="71437"/>
          </a:xfrm>
          <a:prstGeom prst="roundRect">
            <a:avLst/>
          </a:prstGeom>
          <a:solidFill>
            <a:schemeClr val="tx1">
              <a:lumMod val="95000"/>
              <a:lumOff val="5000"/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6148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/>
          </a:p>
        </p:txBody>
      </p:sp>
      <p:sp>
        <p:nvSpPr>
          <p:cNvPr id="6149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/>
          </a:p>
        </p:txBody>
      </p:sp>
      <p:pic>
        <p:nvPicPr>
          <p:cNvPr id="6150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190500"/>
            <a:ext cx="674688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-18752" y="266391"/>
            <a:ext cx="492443" cy="623731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</a:rPr>
              <a:t>A D O T E C   2 0 1 4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16779-0FBA-490C-BC32-19F3ECFD1250}" type="slidenum">
              <a:rPr lang="es-CL" smtClean="0"/>
              <a:pPr>
                <a:defRPr/>
              </a:pPr>
              <a:t>5</a:t>
            </a:fld>
            <a:endParaRPr lang="es-CL" dirty="0"/>
          </a:p>
        </p:txBody>
      </p:sp>
      <p:sp>
        <p:nvSpPr>
          <p:cNvPr id="6153" name="16 Rectángulo"/>
          <p:cNvSpPr>
            <a:spLocks noChangeArrowheads="1"/>
          </p:cNvSpPr>
          <p:nvPr/>
        </p:nvSpPr>
        <p:spPr bwMode="auto">
          <a:xfrm>
            <a:off x="1225550" y="3482975"/>
            <a:ext cx="50403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sz="2800" b="1">
                <a:latin typeface="Verdana" pitchFamily="34" charset="0"/>
              </a:rPr>
              <a:t>Unidad 1</a:t>
            </a:r>
          </a:p>
          <a:p>
            <a:pPr eaLnBrk="1" hangingPunct="1"/>
            <a:r>
              <a:rPr lang="es-ES" altLang="es-CL" sz="2800" b="1">
                <a:latin typeface="Verdana" pitchFamily="34" charset="0"/>
              </a:rPr>
              <a:t>Fundamentos</a:t>
            </a:r>
          </a:p>
        </p:txBody>
      </p:sp>
      <p:sp>
        <p:nvSpPr>
          <p:cNvPr id="2" name="1 Abrir llave"/>
          <p:cNvSpPr/>
          <p:nvPr/>
        </p:nvSpPr>
        <p:spPr>
          <a:xfrm>
            <a:off x="4105275" y="2133600"/>
            <a:ext cx="827088" cy="3671888"/>
          </a:xfrm>
          <a:prstGeom prst="lef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6155" name="2 CuadroTexto"/>
          <p:cNvSpPr txBox="1">
            <a:spLocks noChangeArrowheads="1"/>
          </p:cNvSpPr>
          <p:nvPr/>
        </p:nvSpPr>
        <p:spPr bwMode="auto">
          <a:xfrm>
            <a:off x="5076825" y="1844675"/>
            <a:ext cx="27352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2000" b="1">
                <a:latin typeface="Verdana" pitchFamily="34" charset="0"/>
              </a:rPr>
              <a:t>1.1 Principios de la metrología</a:t>
            </a:r>
          </a:p>
        </p:txBody>
      </p:sp>
      <p:sp>
        <p:nvSpPr>
          <p:cNvPr id="6156" name="14 CuadroTexto"/>
          <p:cNvSpPr txBox="1">
            <a:spLocks noChangeArrowheads="1"/>
          </p:cNvSpPr>
          <p:nvPr/>
        </p:nvSpPr>
        <p:spPr bwMode="auto">
          <a:xfrm>
            <a:off x="5068888" y="3644900"/>
            <a:ext cx="2736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2000" b="1" dirty="0">
                <a:latin typeface="Verdana" pitchFamily="34" charset="0"/>
              </a:rPr>
              <a:t>1.2 Magnitudes</a:t>
            </a:r>
          </a:p>
        </p:txBody>
      </p:sp>
      <p:sp>
        <p:nvSpPr>
          <p:cNvPr id="6157" name="15 CuadroTexto"/>
          <p:cNvSpPr txBox="1">
            <a:spLocks noChangeArrowheads="1"/>
          </p:cNvSpPr>
          <p:nvPr/>
        </p:nvSpPr>
        <p:spPr bwMode="auto">
          <a:xfrm>
            <a:off x="5221288" y="5229225"/>
            <a:ext cx="2736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2000" b="1">
                <a:latin typeface="Verdana" pitchFamily="34" charset="0"/>
              </a:rPr>
              <a:t>1.3 La Metrología y la empresa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F2E1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339752" y="1700808"/>
            <a:ext cx="7488238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1902451"/>
            <a:ext cx="6696744" cy="37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 bmk="_Toc324314279">
                <a:latin typeface="Verdana" pitchFamily="34" charset="0"/>
                <a:ea typeface="Verdana" pitchFamily="34" charset="0"/>
                <a:cs typeface="Verdana" pitchFamily="34" charset="0"/>
              </a:rPr>
              <a:t>Cálculo de  volumen de un  cilindro.  </a:t>
            </a: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224136" y="2328821"/>
            <a:ext cx="7452320" cy="3044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4436" rIns="91440" bIns="4443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eaLnBrk="0" hangingPunct="0"/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Si se tiene una cilindro de 4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 pulg</a:t>
            </a:r>
            <a:r>
              <a:rPr lang="es-CL" sz="16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 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de  Área   y una altura o longitud de  15  pulg.    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¿Cuál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será su 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volumen? </a:t>
            </a: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eaLnBrk="0" hangingPunct="0">
              <a:lnSpc>
                <a:spcPct val="150000"/>
              </a:lnSpc>
            </a:pP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 =  A x  L </a:t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 = 4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 pulg</a:t>
            </a:r>
            <a:r>
              <a:rPr lang="es-CL" sz="16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 x  15 pulg </a:t>
            </a:r>
            <a:b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 = 600 pulg</a:t>
            </a:r>
            <a:r>
              <a:rPr kumimoji="0" lang="es-CL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x  16.38  =  9828 c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s-ES" sz="16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 9.8 lts.  </a:t>
            </a:r>
          </a:p>
          <a:p>
            <a:pPr lvl="0" eaLnBrk="0" hangingPunct="0">
              <a:lnSpc>
                <a:spcPct val="150000"/>
              </a:lnSpc>
            </a:pPr>
            <a:endParaRPr lang="es-CL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eaLnBrk="0" hangingPunct="0">
              <a:lnSpc>
                <a:spcPct val="150000"/>
              </a:lnSpc>
            </a:pP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NOTA: 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 pulg</a:t>
            </a:r>
            <a:r>
              <a:rPr lang="es-CL" sz="16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  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= 16.38  c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s-ES" sz="16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kumimoji="0" lang="es-C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Disco magnético"/>
          <p:cNvSpPr/>
          <p:nvPr/>
        </p:nvSpPr>
        <p:spPr>
          <a:xfrm>
            <a:off x="6228184" y="4797152"/>
            <a:ext cx="1728192" cy="1656184"/>
          </a:xfrm>
          <a:prstGeom prst="flowChartMagneticDisk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Elipse"/>
          <p:cNvSpPr/>
          <p:nvPr/>
        </p:nvSpPr>
        <p:spPr>
          <a:xfrm>
            <a:off x="6228184" y="4725144"/>
            <a:ext cx="172819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11 CuadroTexto"/>
          <p:cNvSpPr txBox="1"/>
          <p:nvPr/>
        </p:nvSpPr>
        <p:spPr>
          <a:xfrm>
            <a:off x="6732240" y="4890646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 smtClean="0">
                <a:solidFill>
                  <a:schemeClr val="bg1"/>
                </a:solidFill>
              </a:rPr>
              <a:t>ÁREA</a:t>
            </a:r>
            <a:endParaRPr lang="es-CL" sz="1600" dirty="0">
              <a:solidFill>
                <a:schemeClr val="bg1"/>
              </a:solidFill>
            </a:endParaRPr>
          </a:p>
        </p:txBody>
      </p:sp>
      <p:sp>
        <p:nvSpPr>
          <p:cNvPr id="13" name="12 Abrir llave"/>
          <p:cNvSpPr/>
          <p:nvPr/>
        </p:nvSpPr>
        <p:spPr>
          <a:xfrm>
            <a:off x="5724128" y="5085184"/>
            <a:ext cx="360040" cy="1152128"/>
          </a:xfrm>
          <a:prstGeom prst="leftBrace">
            <a:avLst>
              <a:gd name="adj1" fmla="val 4244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13 CuadroTexto"/>
          <p:cNvSpPr txBox="1"/>
          <p:nvPr/>
        </p:nvSpPr>
        <p:spPr>
          <a:xfrm>
            <a:off x="4499992" y="5538718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>
                <a:solidFill>
                  <a:srgbClr val="0070C0"/>
                </a:solidFill>
              </a:rPr>
              <a:t>LONGITUD</a:t>
            </a:r>
            <a:endParaRPr lang="es-CL" sz="1600" b="1" dirty="0">
              <a:solidFill>
                <a:srgbClr val="0070C0"/>
              </a:solidFill>
            </a:endParaRPr>
          </a:p>
        </p:txBody>
      </p:sp>
      <p:sp>
        <p:nvSpPr>
          <p:cNvPr id="16" name="1 Elipse"/>
          <p:cNvSpPr>
            <a:spLocks noChangeArrowheads="1"/>
          </p:cNvSpPr>
          <p:nvPr/>
        </p:nvSpPr>
        <p:spPr bwMode="auto">
          <a:xfrm>
            <a:off x="7956376" y="260648"/>
            <a:ext cx="683518" cy="648072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L" sz="29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cs typeface="Arial" pitchFamily="34" charset="0"/>
              </a:rPr>
              <a:t>?</a:t>
            </a:r>
            <a:endParaRPr kumimoji="0" lang="es-C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1043608" y="1403484"/>
            <a:ext cx="20162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ACTIVIDAD </a:t>
            </a:r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</a:t>
            </a:r>
            <a:endParaRPr lang="es-C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www.alpemetrologia.com/imgs/grandeQuienesSomo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636838"/>
            <a:ext cx="398621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Rectángulo"/>
          <p:cNvSpPr/>
          <p:nvPr/>
        </p:nvSpPr>
        <p:spPr>
          <a:xfrm>
            <a:off x="-17463" y="0"/>
            <a:ext cx="755651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F7BB43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-23813" y="1166813"/>
            <a:ext cx="8820151" cy="71437"/>
          </a:xfrm>
          <a:prstGeom prst="roundRect">
            <a:avLst/>
          </a:prstGeom>
          <a:solidFill>
            <a:schemeClr val="tx1">
              <a:lumMod val="95000"/>
              <a:lumOff val="5000"/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2053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 dirty="0"/>
          </a:p>
        </p:txBody>
      </p:sp>
      <p:sp>
        <p:nvSpPr>
          <p:cNvPr id="2054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 dirty="0"/>
          </a:p>
        </p:txBody>
      </p:sp>
      <p:pic>
        <p:nvPicPr>
          <p:cNvPr id="205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190500"/>
            <a:ext cx="674688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-18752" y="266391"/>
            <a:ext cx="492443" cy="623731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</a:rPr>
              <a:t>A D O T E C   2 0 1 4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F1406-7941-4167-A629-7B86536A5A13}" type="slidenum">
              <a:rPr lang="es-CL" smtClean="0"/>
              <a:pPr>
                <a:defRPr/>
              </a:pPr>
              <a:t>51</a:t>
            </a:fld>
            <a:endParaRPr lang="es-CL" dirty="0"/>
          </a:p>
        </p:txBody>
      </p:sp>
      <p:sp>
        <p:nvSpPr>
          <p:cNvPr id="12" name="11 Rectángulo"/>
          <p:cNvSpPr/>
          <p:nvPr/>
        </p:nvSpPr>
        <p:spPr>
          <a:xfrm>
            <a:off x="5076056" y="4749130"/>
            <a:ext cx="34914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endParaRPr lang="es-ES" sz="24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Unidad 1  </a:t>
            </a:r>
            <a:r>
              <a:rPr lang="es-E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Fundamentos - 2</a:t>
            </a:r>
            <a:endParaRPr lang="es-ES" sz="24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1259632" y="2636912"/>
            <a:ext cx="381642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Fin de la presentación</a:t>
            </a:r>
          </a:p>
          <a:p>
            <a:pPr>
              <a:defRPr/>
            </a:pPr>
            <a:endParaRPr lang="es-ES" sz="28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es-E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Magnitudes       </a:t>
            </a:r>
            <a:endParaRPr lang="es-ES" sz="2800" b="1" dirty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es-E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Físicas</a:t>
            </a:r>
          </a:p>
        </p:txBody>
      </p:sp>
    </p:spTree>
    <p:extLst>
      <p:ext uri="{BB962C8B-B14F-4D97-AF65-F5344CB8AC3E}">
        <p14:creationId xmlns:p14="http://schemas.microsoft.com/office/powerpoint/2010/main" val="225320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http://www.alpemetrologia.com/imgs/grandeQuienesSomo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2636838"/>
            <a:ext cx="3986213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Rectángulo"/>
          <p:cNvSpPr/>
          <p:nvPr/>
        </p:nvSpPr>
        <p:spPr>
          <a:xfrm>
            <a:off x="-17463" y="0"/>
            <a:ext cx="755651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F7BB43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-23813" y="1166813"/>
            <a:ext cx="8820151" cy="71437"/>
          </a:xfrm>
          <a:prstGeom prst="roundRect">
            <a:avLst/>
          </a:prstGeom>
          <a:solidFill>
            <a:schemeClr val="tx1">
              <a:lumMod val="95000"/>
              <a:lumOff val="5000"/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7173" name="AutoShape 2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/>
          </a:p>
        </p:txBody>
      </p:sp>
      <p:sp>
        <p:nvSpPr>
          <p:cNvPr id="7174" name="AutoShape 4" descr="data:image/jpeg;base64,/9j/4AAQSkZJRgABAQAAAQABAAD/2wCEAAkGBhQSEBUUExQVFRUWFx8XGRgYGCAXHxkcGBoeGBseGBobHCYeGhkjGRgWIC8gIykpLCwtHB4xNTAqNyYrLCkBCQoKDgwOGg8PGiolHyUsLCw1MjQtLS0sLywqKiwsLC01KSwuLCwsKSksLCwpLCwsLCwsLCwsLCwsLCwsLCwpLP/AABEIANgA6QMBIgACEQEDEQH/xAAcAAEAAgMBAQEAAAAAAAAAAAAABQYDBAcCCAH/xABDEAACAQIEBAQDBQQIBQUBAAABAhEAAwQSITEFBkFREyJhcQcygRRCUpGhI2KxwRUzQ3JzgpLwg5Oz0fE0U6PS4hf/xAAaAQEAAwEBAQAAAAAAAAAAAAAAAQIEAwUG/8QALxEAAgIBBAEBBQkAAwAAAAAAAAECEQMEEiExQVEFE3GB8CIyYZGhscHR8RSy4f/aAAwDAQACEQMRAD8A7jSlKAUpSgFKUoBSlKAUpX4TQH7SgNKAUpXi9cyqSegmobpWwe6VWsBzaXDZlA8xVTm0aNNgCZ/dAJ/jW353BdiNBIDT/wBNWgf5mY+21ZY6vHOO6J0eKSdMmqVW+ElrviDKgNt8pjOkz5hBDfhI9q28Wr20LGRHa8zegADLqSYAFTDUb4b64+vwDhTomaVF8Jx7EhLgbOV8QfKYUmFDFT830Ew0TBNSlaIy3KyjVClKVYgUpSgFKUoBSlKAUpSgFKUoBSlKAUpSgFK1eJ44WbTOSun4jAJ7TFRmD5ttHCpiLzJaD/KA+edY8ugLE9gKpvW7b5JriydrmXxxW59nsFCQquxcKSDqAFOnQEke5FSvGOdbhWUy4W1/7l4Tcb/Dtfzafaq1gMSMYWS1bxGIzMM91iDMTvJCoNtBXHUZJRhcFb44+ZeEU3y6J34OYXELhLj3y2S64a0GMmIgkSTCkxA9CetdAqP4BgDZw1u2QAVEQNf9mpCu0G3FNqikuxVX5wvxbfNcAUgIEMjV9ATlMnzHYgjQ1PYriSWzDEkxMKCxiYmBrvVE4vx6ze4jYLMVsJ+1LFDBayWVQTGgzknWNqxavLGUfdqXN/kdsUWnuox8N5Es4m0tu8XBSWDIY1nzTI9dPrUlxPkrB28NNpblttFDeLcRt9ZGeJgHpWDG8yph1LW3toHLhDcYpPooiRqRvEdqrPAeIxMRc8xJL3FQSphvD0jKXPzTLRJrzcOaGPT7atq+fmzRKMpTu+DofL19LVhRJLOMzDMpIIVV1JbXRR3nWsl639oILaIHyqk9gZZo6zoI6f3tNTlvib3L9ywyqbdu2jAwZltSCT5T3EVs37VpVJNtWPjkKoUSxJMAT/HoJPStWOTngh6NftRykqm/UlOG4QImkkt5mY7kx19hAA6ACtutLhGFyW9ycxzegnoo6AAfUyetbtepi+4vgZpdilKV0IFKUoBSlKAUpSgFKUoBSlKAUJpXO/ifi7r3bOHS+LNtlZrhzGTGwyqCxA3OoGoEyRToF1scew73TZS9ba6oJKBgSI309KiOPc92bAISLr7CD5Z9W6n0UE+1ch4RyqLT+NdueGNSuZYJB/DbkmfUn86siWS6q2BA1lWv3o2B3VplY2yhfyrhkzwgrbOkcbZvYniGMv2y93Ig82ZnVfkIPkt2mmNO7AtGvSq5b44i/wDpky5QAcRdE5RIXTSEUSNFGg6VvvhkskZrpxd52CKp0RWY75SSx21O1RXEOJW7cC9ZLQmZ1yr5STlXMG20A0Gu9edLXbpLYrs7rDS5L9wT4YWyRexl44pzrAJFv+OZ/qQPSrzh8MttQqKqqNlUAAewGlc9+DnMni2HwzfNaMpt8kgEaDWGkydTmro1euq8GVilKE1JBSPivjXsYRL1v5hdVWIE+Vg07EHUgDQ1znilvE/sQckgXDcDZSAVukZtdJOZfMu8z3jtXEjhr9trV17bKwgjOAR6ggyCO9U0rh+GqExF0M6FvCJ8zZCfLCj5fLlUnQGO0AebrIQhHeo22/1p0aMTbdWR+G4JdxWETxFy3JYhrk+QMMobLu5iCBIE+mhksHwjCYG3ld1grlm6wMrIaAD0zAH3qu8U+INy5K2VNofi0Zj/ACX9arN6+SxZmLud2Yz/AB3rxseCTTi3S7pc/wCfXBqc12dUtc14dTCYi2s6/NE6QDr6AV7t8bsls63rRbvnU7mTGukkCY3gdq5DcuHrr/v3rLwvgtzFXVtWlDO3fZR1LdgK7f8ACXCjllfpyU96/MUd54FjTcVhIIWII9alKhOU+VbeBs5E8ztBuOd2b26KNgKm697TwljxqMnbRjm1KTaFKx3cQqxmYCdBJiTvA7n2qLw/Ndh8S2HUsXQhWMeUMRmyzMzG+mldyhMUpUff4tlxCWcjnOCQ4jKIkmdZG1VlJR7JSskKUqNx/MmGsf1t+0h7FxP+mZqxBJVE8y8y2sDZ8a9my5gvlEmT2HXY1HXPiHhtrS3r39y00f6nyiqrz7jXx+EKmy1rIwZMzAkttqFmBlLaT27VxzZo4obpPjgvCLk6ReeW+a8PjkZrDE5CAwIKlSRIkH+I7Gpiqr8O+UUwOFEFmuXgr3CY3y6KsfdEn11NWquq5RRilKVIFc75o5Ov+PdxFhUAgsCXZyIWTkSNCSDoDXRKVWUdyolOjjvAOTMXiRnu2ws/2l7Nt+7a0Lf5oHvWmeY8OlzFWXa/dS0AFcZUE7NGXRBmEKNdz2rtjjQ18+cxW7LY64qEixaaPKJz3o1JjYKZJYmNI0zTWTPihKOxrjv8jrCTu0ZV4rcFu54FkWiV8jli1w/il310B2ECe9aDYiyLBQk+Ic2ZrmhuMd4Y7+WYB9K3L3MltrY1/ZbBjvBaDpvq01V8aDexVu0TANwJttnYKdBuRP1ivPwY3llVUjROW1epu8H4zdwha5autbnQsOqyDroeqivpXh2K8WzbuDXOitO/zAH+dfMwwDNFkKS7sUQbZmLZVAJ/f01r6L5S4OcLgbFhjLW7YVoMidzHpJNe4YiXrFifkb2rLSoktyaCdM47d4fiGwzIt6dCpi6pBJM7kgxoTOp26GrBzLwxMTxrCWiQvh4Z7jNlRiZORQQ4ZWAJJgjqYqwc0oqocrJbuOCAxUb6ebXqBInfWuL/AGUXMfd/bXSVuHK6mHLZuhYkiCu/YTWOGZKcoSfSOjjwmvJa+ZOWRh7x8EoGtk3S2UKSqgFQcoCglidgBp6Go/h/LuMxtq9iVuSCSHDswzFBMqCCCADA1HWtzmDjL3VSyzy5yqzuQoIGgJYwIJ1J061dcFzFh8HhraPbdLYAXNKOGJEySrmSxk/WvOwOOfJJydLk0zuEVXZXOQeR7WJwxu4lSTnKplOXygCSSsEnNmGvapzEca4dwe4bWVkZ1DmAXJElRqWncHTasvCfiZw9ybaObeU5QptlRPULlBBOo0Heud884nD4vFG8Dc0IUxeXI6Id10JU5RMe9exjxwhFV36mSUnJlqx/xtsKD4Vi4/8AeYJ/DMajeHfEjH8QZkw1gqF+YoJidszNopMHWq7w/k64ym6lqzlM5FfXSdDLky35bzA0rY4Fw98KGe8i5XZVZiRlO86Kd5gTHWqy1EYq+/5JWNsnzy+2bxMXiEsNtJvZrh9JDEa7aEfXrCWMdawuNtXbQLhLkvLFjqoBA88FjLkz1I7VFY7iOHv3WUWRaCynklWLSdWIPYaCe89K8thzh7TlmLglbqsRBI1BmNNCBVIahSmoyTTa+uSXBqNpl0ufEt8Qzi0jCT5RngqAAIyrEmZJJJGtaeN5yxFlEW5cdGPmXw0UkgiAASpXMASDGsnWoPgOIuw62cALiSqm5bVidNczEq41zAnYdhUvgOB/aWQgW0YubYSQbhIcS5VUXKqhSZMaT3rjmz5Iz27OPW1yXjCLV2eMNaxuOUMLGJvgk63cQUt6GNFWFP8A5qZ4f8Pcb0+x4UfuJnb8zoa6Vg8Ktq2qIIVQFHsKzV6CTrk4N+hRbPwwzf1+MxFz0SLQ/JZqY4byDg7Hy22PfNcYz01EwfqKsVKOEZcNBNro8WbIRQqiFUQB2Ar3SlWIFKUoBSlKA0uN4oW8Nec7LbY7xsp61838ORWwwVrjTeLMRGxUlQwM7EFgZ7CvoLnXh5v8PxFpQCz2yFB08266+4FcZt8s3rKLadpKToIIUsczAHrr1rzddqY4uL5/00YcbkV5eHjP53IVlFv5VHl+6AJ0On561auB8FOF41bNxVKYdrSXCWJytiEYW2JPUHKOw033qV5Z5EvYi4rP5LSkMWKg5oPyrI69+n6VKYvk7EWcPxi+xLNeueLZUeZosObqNp1OgC7jLV9HKU47miMqSdIpN3g1w8YXDpAKYuFkx5Q/iz/pQn619C1X8Dy9Yu37WPKEX2tg7mAWQCcpA82U5Z/SrBW84ClKUBUOe8IbhtwYyhiYGYx6KN9a4/exxsXsQ66hbwEQBplPeSDBYb9K6F8RebbXjGyjsHtqAzoYyl83lPeMqk+setULivLdw3vKCUuqug6kLpHsDrPqa8S1DVT3uk/4o2VeNUb3BVts4a+wzNLsrSAltfvGRHmYFQCRoPWs3MH2G7ZzWEy6kC4BAJCmBB6Tp7V65b+HRx1vMSgNp/CuWyzWmGQg5XhGG0bjqdorU5x5SXBXsrXQs2XvquaQDb8qoGIUnMxiAumtdJ6KU5rInRVZUltZAcHJe3esyi/2illG8ZWGaJAZdNTEE961ReXD31EK+UENCwIO4gj5td/QdquzcgX2wWHx2BE3Hth3t/ekrBNvNofNLR66TAqX+GnwrKh7/ELQJdSi2XAYgEgl2/C2kCNRrXoLG9zbfD8HFyVFXs82X7ZkEXEywkj7sz0G+kH2rR4Zgb/FcSuHViLebMx3Cz8xidYWYHsPvTUtjPhLxAXGt2lmyzEqzOoAWTlz6zmiJAB1mJrp/wAPuRBw6zDMLl5vmYCABM5V6xO5Op02AAFYaeMX18PwDyNlB5v5HsYNsLZQs3iByzudSVjLtGgJn85rI3CRcscOu3HZvtLJbZTAACsqjLpvA1J37VZfi/gn8GziEE+C5DH8KuBqf3ZUAn96q7yXiWx1/AWEB8LAJnuP0LzKidpkJA6w56V3cE6vwUtlg4By3h14ji8Nct+IqhL1sXCWEN82hMEyVEkTpV8wuAt2hFu2iD91Qv8AAVU+F3fF49imXVbOGSyxH4mYPE94Bq502ruhbFKUqxApSlAKUpQClKUApSlAa3EPkPuK5dzOXS5euKRCo5j1CkiZPeP1rpPFeIW1K2y6h2BYLOpC7mOwka+tUji9nMzqBmLEgLvJOgGums18v7Yybc0PPg9DSr7DKDypxjHXi6/b8QoRJGVw4HSDmMD6VIYX4iYnDteTEYu+WFv9lCW/nIDDPKnywa6LwLlzAYmyH+yWFfZwqBNf8saHetDnHlPhuFwtzEPhLbMsKoJbVmIVR82u+3p0r6GDWSClF8MxP7Lpo5w3xd4kgn7RbYf4S/yUVmwfxs4gWALWCJ62j/JhU1wnlnCcS4beaxhrOGxNswxIdgBGaVBfQldAdYIrV5C+HdpuJYi1eIuJhhlIggOWJAIIIIAyk/Wr067ItE0/xMxj37iYb7NdtooYPct3LUiBOnidDI+lZOE/EvH3cSLTYfDm2pm5eTxMirGYnMdJjYdatNvkjB2ryLbsKgZXzZSwzRliTMnc1UPiJxCzg7Jw2GGQOc7+YnoF6k7hAPZf3q4Z5yxw4fL4XxLwSk/wOf8AED9ou4jEvIDXGyCSPMxzT9ARP0FSHJ2Ov3rqWzdfIkQOyg6xpOugk6AE9xUTg8HcxBSys6yzEfdES594AHvFXzGcGa19nvYa0M9oBTbmC6EDyzsWH++leXqM0Yz93k53dei44/M0Qi2rXgt3Dj4PH79pflxGFS+R+/bbwp+q1j+IHwxXiV21dF42mUeG3lzApJbyiRDAk67a+lbHKfDMRdxl7H4q34LPbWzZsyGKW1OYlyNJZo/XbSrjXvIxGvw/BLZs27SfLbRUHsoAH8K2KUqQKUpQH4ygiDqDVCs8scRwWezw98N9nuOzp4obNZzbgQIcA7TPrV+pQEJynywuCsFMxuXHY3Lt1t7jtuT2HQD+ZNTdKUApSlAKUpQClKUApSlAK83GgExMCY716pQHPPsbrw37Xo+LxIW87MYABEqkn5bVtWgAdfU1AcA4o93HWUzEk3VJE6+WWPl7Qs1Lc8cNv4eMpLYZmJygH9mWYtl3Plk6dOmmlanLPDmRvGHlMEIYkiRBI100kfU14Wuy4seVTyI+g0sIrSypq/rguGMt/ZMT4yj9ldMOB0Y6z9d/fN3FeubXNy34JgWbqFXudVzAwUJkAiJmNN5EVTUxt24uS5cnLsGnQiRoM0AiTW9cutdt+G5VlAykEkCJB0IOxgGvOye1Ix3Rx2lL9H5+T7+PxPPlpZSS55JPgtlcHYWyhm3d3GrEFrcErG+ozGe7Edqjvhs2biPEmPUofzNw1lt2SMsBPLtDEEdNwJpgQcI169aRQ1zzXIctmyyRAKwPmO0VfR+2I4k4ZW36df2c3o5+qLPzDxJbGW4xAyo/XX7uw69vciuHcy3WuDx7phrrZgJiEG30JgD0AqT4txu5xDHF3kWba+HBgeVYa5sYzM+VfyqG4xhmvX1GZCimG8w+Y65YmYAgdoBrbl1O/On0kr+vxJhjqD9Ta5P8W3av4soSghAToGZySQD1CqsmrXw/mg3DbLKoLFdm7kDtU9zbgXvcFwyWhNwiwQo66ANHspY/SqG/ArmHUC4WE766exjTpU6zFhlOLn6G/QQWSDXmzvdKiOVL918JaN4EPl67kD5SexIipevci7Vnizjtk4+gpSlSVFKUoBSlKAUpSgFKUoBSlKAUpSgFKUoBSlKArPxJvFOF32BIIC6j/EWqByfzA1y0HYaFih7SsSV/1DSrz8VGjhOI/wAn/UWua8pI/wDQ7vbykpiC5B6gZQR6TXke1MMcmOq5tI1aabjItfGcGMpuoCSBJC65h3A6mKreF5uw/iBM5kkKQVPXbXbSf41McD44ZFu6RJAMjaWAYdBAIP51p818JFpHvWyAAJy5VgGRtK7GvlY44Qm8OZO+lz/4z0XJtbo9G1j+KW8OQLrFZ2JViD7EAifSq5xPnoksuGUNl+8wOsdY6INdT/5x8Q4q+Jt2QCVS4FzqSDoDpl6yddeke06eN5ae1bLJcUWzICkEMJ1g6a6iK36TR6eDj777z8eP2OGTJN3t6IXieKzsltCWW2vnYaZ2Y5nPtJIH51N8j4BcXjkBgWLE37zb5iSPL65mKJHUKar2Ctr4bbl82UA7MTEnuQvXpqO9dF+HvLZw1k3LnzXDOX0G0+us+k16uo1OPSY3J810vV+pwhB5GX3HcVYgmdT8q9EHr3b/AGNtY2xicLbdTjLttJ86JcMZ4Pza/dB/M/rqXbj3HyWxmbOivrEZ+kgaeUEnsI7iq78XcKt3HIviFfDthcrLKgGGGQqc0mdQewisuhw5NXk/5Wo6XS8fEvlmsS2QOojnHBRP2qxBE/1i7fnROcMEVzDFWI/xFn8pn9K+e15duZWbzgDYFDJ6CPP+pIqV5dsCzJcXBMeYWg/tBNyRv0Ir6RSMNHaMTzvhUttcDllTcqp/IFoBJkbHqKkeEcYt4lM9uY9RG+tcfu2LeIDKbl5dNMyG2vvrfuFmBgxpW3ydz9bwOHewbV0vnLLMNKkKNYyxEGAAdeoopEUddxeLS0he4wVRuTsPevVi+rqGUypEgjqK5/8A/wBGW9Nt7GZCpaAN41ykExmImAOoia3sH8RbSKqNYxAgACFBkKI2zaVVTe6vBNcF2pVTX4jWT/YYr/lf/qsifEKwf7LE/wDKP/eullSa4vxuzhUz33FtJjMdp3r94TxqziUz2Li3FBg5TMHeCOhjvXOPidjVx+EUWluKbT54dCuaRlgfnM+nrUz8JOVXwmFa5caXxGV8v4VUHLJO7HMSfpXGGWMpuKfXj8i7i0k6L3SlK7lBSlKAUpSgFKVB80cb+zoDr3MRO4UAT+8wJ9FaqZJqEdzJSt0TlKovBebMTiL4KpmteGjEAquXxFzDMTq3UaenrWTjnHcdas3bgTDW1RSZa67nbfKLYE+k1nergjosUiQ+IeD8bh11M2XNl8wGbZgdBIk6d65raQ4PBrhrc3M19GLsyJq5BVQA7SDlHmmKicNzrf8ADa0bi3rVrDlsrp+zkFVGUwrkZWPXrWjxTmC4mIKpkVXs2iwCKZBtKYkgtlGYwJ61iyylmyV0u/mv9O0UoKz3zLinw7Wri7AvZYA7hDmTbqUcEe3arhwDja4m1lYhpXr95diCO/QiqrxS14/D2yiSqqw662WNl/8A42Q1XuXeIPZcKCcpO4E5SOoHX1FcfaGgjnx7o8SROHM4un0SlrGAY5QBCC5CgaQCfbtGv8akOMozX7oMm0oy28rBhuCSY9NBp3qDsXYxLS2VwYU9Mwb8ulXTD8LxZUsUESZJIXbXtEDvVNVBwcZKuq5dcl8btNMqd4C01q8tuEQy2oAILZQANdSNSda7NwbA/aCCDFqASw2jcBfUj8t/fkXMnDb6hPEKQWhQuUs2bymAup7a1auCcdfC4c4O39qvKQdMiJlzDVVYlio1+lUy4MWTZPO+r4Xn5hSkrUC+8s2Q1zxAIUlrvsHOW2PpbVfzr1zLw7hnnxGLWyxA1LNJOXQBVnU6AQBXGMZib17FWrd4EgMUNssRlDDLuDoyqBlYbH00rR5hwNyzdZrigB28kwSFG2X8IVYWBppXtQzQtQVW1a+BkcH2dSxHLvDcZhmOHw/hMCQGINvUDbrI17VGWeHWUItvw+wVTKDcV2csTA1T7pMzuetQ/DeZbyW1OYXEnNlgAzsfMPedutZuJc13kw73SoQX2y2kMk+QAM0iNJge5I6GsPvMzlKKq7r5evxO22NJ+P5NrjVzDZhaw2GtpcMguAXK9IVQ2rkmIOg9dqquOwZUDxVaUOsjKSBpMdxIkVN8E5SuX8Be4j/VtmJFpJAK22IukzqD8xAG2X1qwXuHfbuFDFM8XbIZbkgHxPDJSSejFIJPUmtUcGSFJSbXTvv42c3OL8ERwTinDWVoWzauqAFYuykkgz/WOymNK/eIYA3mV0OwysbcbKRGYqzKNC2uh06zUt8LsBZvYd7SXrlm5bY51Tw4cHZvNbJIjQiTHpIq8cP5Ot2VKK75GcOy+UBiIicqjTyroI2rPk0+e/szf6F45IeURvBfh5Y8BPGFw3CJY+K6xOoEBo0ECt4cgYUbC6P+M/8A9qsdK9SMaSRnbsg7XJ1hRH7QiZguW/jrUrgsILVtUWcqiBJkxWelVjihGTmkrfklybVNilKV0KilKUApSlAKonNN/wAXFC04AVVZwMx8wQFWkRA1uKd/u1e653zDcZeI3FJAVrBZJj5iRIBO2imdhJWeleZ7Tb9w6+uDRp/vkVwHFPhrd0qVEFFJIzQPFvaadQIr3xrjD37F1PEzr4TsQEyxlGmv1NbXKKKpv5SGUtIIM6F7h19ZJn1qZxOIS7bdAytpBAYGOmoG3WvCn7QhCEsbjz6mxYW2pWcM5b8UXsQbIY3PAfKEXOZzpssGazcets2NfOTnFq0GBEGTZQtPYzOlamK5Zxqu+SxiBqRIBAInuNwdP0qOwd9lFy5mJMDU6ntBn0/lX0GOMZz3xafH9f0YpNpU/UvHLDKysknVoM6R4yeGYjoHCGe5qm/0XdV8zmQrRIadR2qV5VxzNfKkznQgQIg/Os6b5kFS3HLMlgi6uwcf8SCI7nMWHpGtaPurk59lUtZg0wII6/Xv6CZ9Ku+EtXmtKVtFwtsAtceCVMGLS/dUwYMT1OsVW8JgD4tsOAEa4ULOSqyNG8w23B96t3NDrawtu2oLx5Fk7BVyydddQD9PevM1mfdOGOFW334NOKFJtkDy5D4v9oQuUMRB+UmTCjrAJge1WDAc727aAWbYUuM7SwPhICAC7DTOQNjrPrVL4YCGYiTlMgAwSw2g9KsfA+RfteKu2GK2LiqlwozMVuBlDBlyNBgMDp6+td8+mx6h7H2jnDJKHJq4pvteNHhsA+gUsQsmMyjeASCoE6TpPWo/jWFxN/EJZFu8zgwqshUsdzAYTHp0FY+MW0sXrtj+0tYoWiRPntpIkkkx5lUxPUdq+jOD8t2LBD20OcrGZ3a4VXfKpdiVX0EbVqw4I44peUqOc5uTbOJYIjAYl7d+2txcrQrkkC4IVhK9AynpqpU/emofj3FrmPviLYy21CJbtrlUCTlVR6se86n0ruXNnw+sY45m8rnc6kEgRJAZTMACQdomYEeOUPh3ZwQBMXbgMhsuUL7AknN0zEk+1d9vN0UslOV+BDDYCzhmAOS2FfqCx1f6Fi1cuFrG58VwrC2wV8UFrjELkRohtTMMqpMA+m9dpqu8wco+NeTEWLpw+JQZfEVcwZfwupIzD/esCLEFawPBlwPFcBYtGScK63T1YLmbMfdyfyA6V0eq3y3yd9nuviL15sTibgym6wyhV/CignKJA6/lVkqQKUpQClKUApSlAKUpQClKUArnHPJVOJ2bmhzWjbj1DT9Pmt10euM8148riLruWIt3JUZZKxcBcREw6KB2BVTsSRi1sHkxbF5O2F1KyNw99wt9rF427WjqFVDJZfGAllMZfEC6djULyngfCvg27zoX8jlABIJB3IJiRvE+tbj4kjBaDKX80dsxkD6LA+lR/Cr37SywzQWU6jWQ+U+neuUMEY4pJpdfsvPqXlN7kXC5cQHEsrW5IVMysQRILHNMQZmI3iqTj+C2FtkpmIaAfNM+g7a1bcbctMmL1MKAxV7cQwQ5dQxmT7AetU3g+LUoiMkyxg5iI1Oum+01m9jwqEn8P+qOmrql8yR5bwtpLiowDNMq2oyt6RBI/vT0qyXcEhIYqJUFQdZAbcDWqcb2W4YmbbjUkddtelS2K5oC6spA3+Vv9xXt7YtVJGK34JK/YQ2fBKjw5kDsZmQx1BknWetVbi3AspLB5QKTDkzp0B2I23qaw3FPEXMo0O0gifzrHfxA1zFNAZWZJB8uwmR5tv8AsahYsaX2UkN0vLIXg/Kt6/aF221rUnysxnTTaI/Wpbi9nH2TYxFzwrRsKLS3VuZGIBJAMmGaCw9t5qM4Uy4VnNu6wB+7Gg9djrWxxvjv2qzaS8zZSxZYGUzGWW0iIP61VQ5sncSOM4faxOK+1NoXYXGVQArNoZ269e5nvV+T4g3v3f8ATXKcBdFkQLkjsR/2J19qmF4sV0yho3ynNHuBrXZUU5Oscuc6G9dFu5AzfKRpr2PvVur59wvMf7VVQQ+Zcp1ADGCNY0gkT2r6AtmQJiY1jaesVEq8Eo9Urm9n4q3Ptj2XsrkXEGxKk5vn8MNrpvBP1rpFVJFKUoBSlKAUpSgFKUoBSlKAUpSgFVLnblI3x41gfthoRtnHvtmH6jTtVtpUNWSnRwbjHAsTbtr49lrYLqpO4k9JBqti8LZskj5InTXytJ3613v4gcON7h94KJZQLij1tkMY9coIr554njwz5tDOvvrP661RxVUTfNlht8wYXFO6MLtnxnQFs0jSRroMuh9Z02rQx3CreHxdu1aYuoAIYkHfMemlSOC5QxeJw9u9Y4faRW86MtwidgGyveJ6aT6V7x3LWItDxb9u3auIB5RLSIaWkXCJgN+VYtLg9zL7Kaj+PP1wjvknvjz2RY4eMztJljtoOp962DiLrESR5QFHl2+tauN4kLajQMTr2FaL8yuF0tpJO5JP6T/OvSuJlpkpdtOx1Zj/AL/hX6yBBoAO/T+FQb8bvMPmC+ygfrvUdY4lcz5ixY/vGR+VRvRNF5FzCq+HPjoyuGN5WWAkaAST5gQZiDtWVsfgDiLYXwLdkKwuCdGJjISOsQ220/Wug8r/AA6w9zhaJiLKeLeTNcuBV8QFznADEEqQCB9K578UPhVa4fhkv4d7rg3Mj5ypyhgSpGVR1Ea9xVVaJdM9hcFevHJct2La2iYRc2a4NRoD1GkjT26whsA6xrG8enSqzgcQymVgaRWRcXcQjK51PeahOmS+iwGy0QTI7ETVn5V+IF/B2hYyq1sMSMvlYZjJgtmWPTLVZ5Qs3sZjLWHlYcnM2X5VUFmOkdB1rqL/AAZUgRiTm6k2xH0GeR+ZrpaZSmc8t4oPjGuagXMSjwYJGa6G1IABOu8V9GVx3iXw28DE4ZBiJ8VgSfDiClxAMvn/AHp17V16xbKqAWLECCxgE+pygCfYCoJMlKUoBSlKAUpSgFKUoBSlKAUpSgFfjCv2lAaWIwjHZoqmcZ+GKXmVkSxbIYMT4IYtBmDqBlPURr3roFKAr5wd5VABGgjQQNOw6D0qn8wYjNilw7sDcdRAPaH0PSTI03M108ioy7y1hmYs1i0SdyUUn9RQHEeIfDi5mMOQvQFc0ekyKwXfhwxA/aNmG/k0P0mR+Zrv/wDR6xECK/DwxO1RRNnDeF8h+G2a4Tcj7pWB9RJmp7h/BsLaYMMLbzAyDkB1+uldSPCU7V5/oa3+EUogr1jmsgRlNeeLcRt4uw9i8hNu4IPQjqCD0IIBB7irJ/Q1v8Ip/RFv8IqQcct/B60W8uLcL2NoE/nnA/Stq/8ABiwWBt4u4BABDW1b3ghliT6V1scLTtXscPTtUUgU/krkzDcOLOrPdusMpdgBCzJCqNpIE6nYVbhxJO9ZBgl7U+xr2qQUnm/mOwmPwQNxZDHNqPJL2yC+vlHlbftV7VgRprWE4C31RT7gGsyoAIAgUB6pSlAKUpQClKUApSlAKUpQClKUApSlAKUpQClKUApSlAKUpQClKUApSlAKUpQClKUApSlAKUpQClKUApSlAKUpQClKUB//2Q=="/>
          <p:cNvSpPr>
            <a:spLocks noChangeAspect="1" noChangeArrowheads="1"/>
          </p:cNvSpPr>
          <p:nvPr/>
        </p:nvSpPr>
        <p:spPr bwMode="auto">
          <a:xfrm>
            <a:off x="155575" y="-982663"/>
            <a:ext cx="2219325" cy="205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CL"/>
          </a:p>
        </p:txBody>
      </p:sp>
      <p:pic>
        <p:nvPicPr>
          <p:cNvPr id="717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190500"/>
            <a:ext cx="674688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-18752" y="266391"/>
            <a:ext cx="492443" cy="623731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</a:rPr>
              <a:t>A D O T E C   2 0 1 4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9CACED-E312-4563-AC19-B1355A5DF389}" type="slidenum">
              <a:rPr lang="es-CL" smtClean="0"/>
              <a:pPr>
                <a:defRPr/>
              </a:pPr>
              <a:t>6</a:t>
            </a:fld>
            <a:endParaRPr lang="es-CL" dirty="0"/>
          </a:p>
        </p:txBody>
      </p:sp>
      <p:sp>
        <p:nvSpPr>
          <p:cNvPr id="7178" name="16 Rectángulo"/>
          <p:cNvSpPr>
            <a:spLocks noChangeArrowheads="1"/>
          </p:cNvSpPr>
          <p:nvPr/>
        </p:nvSpPr>
        <p:spPr bwMode="auto">
          <a:xfrm>
            <a:off x="1258888" y="3052763"/>
            <a:ext cx="50419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CL" sz="2800" b="1">
                <a:latin typeface="Verdana" pitchFamily="34" charset="0"/>
              </a:rPr>
              <a:t>Unidad 1</a:t>
            </a:r>
          </a:p>
          <a:p>
            <a:pPr eaLnBrk="1" hangingPunct="1"/>
            <a:r>
              <a:rPr lang="es-ES" altLang="es-CL" sz="2800" b="1">
                <a:latin typeface="Verdana" pitchFamily="34" charset="0"/>
              </a:rPr>
              <a:t>Fundamentos</a:t>
            </a:r>
          </a:p>
          <a:p>
            <a:pPr eaLnBrk="1" hangingPunct="1"/>
            <a:endParaRPr lang="es-ES" altLang="es-CL" sz="2800" b="1">
              <a:latin typeface="Verdana" pitchFamily="34" charset="0"/>
            </a:endParaRPr>
          </a:p>
        </p:txBody>
      </p:sp>
      <p:sp>
        <p:nvSpPr>
          <p:cNvPr id="7179" name="11 CuadroTexto"/>
          <p:cNvSpPr txBox="1">
            <a:spLocks noChangeArrowheads="1"/>
          </p:cNvSpPr>
          <p:nvPr/>
        </p:nvSpPr>
        <p:spPr bwMode="auto">
          <a:xfrm>
            <a:off x="1403350" y="4437063"/>
            <a:ext cx="27368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sz="2000" b="1" dirty="0" smtClean="0">
                <a:latin typeface="Verdana" pitchFamily="34" charset="0"/>
              </a:rPr>
              <a:t>1.2 </a:t>
            </a:r>
            <a:r>
              <a:rPr lang="es-CL" altLang="es-CL" sz="2000" b="1" dirty="0" smtClean="0">
                <a:latin typeface="Verdana" pitchFamily="34" charset="0"/>
              </a:rPr>
              <a:t>Magnitudes.</a:t>
            </a:r>
            <a:endParaRPr lang="es-CL" altLang="es-CL" sz="2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1258888" y="1340768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ACTUALIZANDO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CONOCIMIENTOS.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068640"/>
            <a:ext cx="2133600" cy="365125"/>
          </a:xfrm>
        </p:spPr>
        <p:txBody>
          <a:bodyPr/>
          <a:lstStyle/>
          <a:p>
            <a:pPr>
              <a:defRPr/>
            </a:pPr>
            <a:fld id="{DC407DC1-6158-45F6-8D32-9D0EB0AB9908}" type="slidenum">
              <a:rPr lang="es-CL" smtClean="0"/>
              <a:pPr>
                <a:defRPr/>
              </a:pPr>
              <a:t>7</a:t>
            </a:fld>
            <a:endParaRPr lang="es-CL" dirty="0"/>
          </a:p>
        </p:txBody>
      </p:sp>
      <p:sp>
        <p:nvSpPr>
          <p:cNvPr id="5" name="16 Rectángulo"/>
          <p:cNvSpPr>
            <a:spLocks noChangeArrowheads="1"/>
          </p:cNvSpPr>
          <p:nvPr/>
        </p:nvSpPr>
        <p:spPr bwMode="auto">
          <a:xfrm>
            <a:off x="1259632" y="2780928"/>
            <a:ext cx="7056437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s-CL" altLang="es-CL" sz="1600" dirty="0" smtClean="0">
                <a:latin typeface="Verdana" pitchFamily="34" charset="0"/>
              </a:rPr>
              <a:t>Las </a:t>
            </a:r>
            <a:r>
              <a:rPr lang="es-CL" altLang="es-CL" sz="1600" dirty="0">
                <a:latin typeface="Verdana" pitchFamily="34" charset="0"/>
              </a:rPr>
              <a:t>magnitudes físicas, son las propiedades  de  los cuerpos, sustancias o fenómenos  que pueden medirse. </a:t>
            </a:r>
          </a:p>
        </p:txBody>
      </p:sp>
      <p:pic>
        <p:nvPicPr>
          <p:cNvPr id="6" name="Picture 9" descr="https://encrypted-tbn3.gstatic.com/images?q=tbn:ANd9GcTXSxlw0o9K6Oup9l0ykXbqXFEbL7qJVqdRGSgnxRIc519gWEcnV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900" y="4436690"/>
            <a:ext cx="1228725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http://3.bp.blogspot.com/_oAKaHZtyzUs/SSrDj5gD_MI/AAAAAAAAABQ/GljMaVbaVM4/s320/lectura+y++medicion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509715"/>
            <a:ext cx="1895475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Verni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436690"/>
            <a:ext cx="1890712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979613" y="3852490"/>
            <a:ext cx="1298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dirty="0">
                <a:latin typeface="Verdana" pitchFamily="34" charset="0"/>
              </a:rPr>
              <a:t>CUERPOS</a:t>
            </a:r>
            <a:endParaRPr lang="es-CL" altLang="es-CL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4067175" y="3852490"/>
            <a:ext cx="169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dirty="0">
                <a:solidFill>
                  <a:srgbClr val="000000"/>
                </a:solidFill>
                <a:latin typeface="Verdana" pitchFamily="34" charset="0"/>
              </a:rPr>
              <a:t>SUSTANCIAS</a:t>
            </a:r>
            <a:endParaRPr lang="es-CL" altLang="es-CL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6227763" y="3850903"/>
            <a:ext cx="1751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CL" altLang="es-CL" dirty="0">
                <a:solidFill>
                  <a:srgbClr val="000000"/>
                </a:solidFill>
                <a:latin typeface="Verdana" pitchFamily="34" charset="0"/>
              </a:rPr>
              <a:t>FENÓMENOS </a:t>
            </a:r>
            <a:endParaRPr lang="es-CL" altLang="es-CL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291431" y="2060848"/>
            <a:ext cx="597693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¿Qué son las magnitudes físicas?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407DC1-6158-45F6-8D32-9D0EB0AB9908}" type="slidenum">
              <a:rPr lang="es-CL" smtClean="0"/>
              <a:pPr>
                <a:defRPr/>
              </a:pPr>
              <a:t>8</a:t>
            </a:fld>
            <a:endParaRPr lang="es-CL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291431" y="1988840"/>
            <a:ext cx="66649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¿Cuáles son las magnitudes físicas fundamentales?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11 Rectángulo"/>
          <p:cNvSpPr>
            <a:spLocks noChangeArrowheads="1"/>
          </p:cNvSpPr>
          <p:nvPr/>
        </p:nvSpPr>
        <p:spPr bwMode="auto">
          <a:xfrm>
            <a:off x="1260227" y="2784118"/>
            <a:ext cx="7488237" cy="309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ES" altLang="es-CL" dirty="0">
                <a:latin typeface="Verdana" pitchFamily="34" charset="0"/>
              </a:rPr>
              <a:t> </a:t>
            </a:r>
            <a:r>
              <a:rPr lang="es-ES" altLang="es-CL" sz="1600" dirty="0" smtClean="0">
                <a:latin typeface="Verdana" pitchFamily="34" charset="0"/>
              </a:rPr>
              <a:t>Las </a:t>
            </a:r>
            <a:r>
              <a:rPr lang="es-ES" altLang="es-CL" sz="1600" dirty="0">
                <a:latin typeface="Verdana" pitchFamily="34" charset="0"/>
              </a:rPr>
              <a:t>7 magnitudes físicas fundamentales son:</a:t>
            </a:r>
          </a:p>
          <a:p>
            <a:pPr marL="1722438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</a:rPr>
              <a:t>La </a:t>
            </a:r>
            <a:r>
              <a:rPr lang="es-ES" altLang="es-CL" sz="1600" dirty="0" smtClean="0">
                <a:latin typeface="Verdana" pitchFamily="34" charset="0"/>
              </a:rPr>
              <a:t>masa.</a:t>
            </a:r>
            <a:endParaRPr lang="es-ES" altLang="es-CL" sz="1600" dirty="0">
              <a:latin typeface="Verdana" pitchFamily="34" charset="0"/>
            </a:endParaRPr>
          </a:p>
          <a:p>
            <a:pPr marL="1722438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</a:rPr>
              <a:t>La </a:t>
            </a:r>
            <a:r>
              <a:rPr lang="es-ES" altLang="es-CL" sz="1600" dirty="0" smtClean="0">
                <a:latin typeface="Verdana" pitchFamily="34" charset="0"/>
              </a:rPr>
              <a:t>longitud.</a:t>
            </a:r>
            <a:endParaRPr lang="es-ES" altLang="es-CL" sz="1600" dirty="0">
              <a:latin typeface="Verdana" pitchFamily="34" charset="0"/>
            </a:endParaRPr>
          </a:p>
          <a:p>
            <a:pPr marL="1722438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</a:rPr>
              <a:t>El </a:t>
            </a:r>
            <a:r>
              <a:rPr lang="es-ES" altLang="es-CL" sz="1600" dirty="0" smtClean="0">
                <a:latin typeface="Verdana" pitchFamily="34" charset="0"/>
              </a:rPr>
              <a:t>tiempo.</a:t>
            </a:r>
            <a:endParaRPr lang="es-ES" altLang="es-CL" sz="1600" dirty="0">
              <a:latin typeface="Verdana" pitchFamily="34" charset="0"/>
            </a:endParaRPr>
          </a:p>
          <a:p>
            <a:pPr marL="1722438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</a:rPr>
              <a:t>La </a:t>
            </a:r>
            <a:r>
              <a:rPr lang="es-ES" altLang="es-CL" sz="1600" dirty="0" smtClean="0">
                <a:latin typeface="Verdana" pitchFamily="34" charset="0"/>
              </a:rPr>
              <a:t>temperatura.</a:t>
            </a:r>
            <a:endParaRPr lang="es-ES" altLang="es-CL" sz="1600" dirty="0">
              <a:latin typeface="Verdana" pitchFamily="34" charset="0"/>
            </a:endParaRPr>
          </a:p>
          <a:p>
            <a:pPr marL="1722438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</a:rPr>
              <a:t>La </a:t>
            </a:r>
            <a:r>
              <a:rPr lang="es-ES" altLang="es-CL" sz="1600" dirty="0">
                <a:latin typeface="Verdana" pitchFamily="34" charset="0"/>
              </a:rPr>
              <a:t>intensidad </a:t>
            </a:r>
            <a:r>
              <a:rPr lang="es-ES" altLang="es-CL" sz="1600" dirty="0" smtClean="0">
                <a:latin typeface="Verdana" pitchFamily="34" charset="0"/>
              </a:rPr>
              <a:t>luminosa.</a:t>
            </a:r>
            <a:endParaRPr lang="es-ES" altLang="es-CL" sz="1600" dirty="0">
              <a:latin typeface="Verdana" pitchFamily="34" charset="0"/>
            </a:endParaRPr>
          </a:p>
          <a:p>
            <a:pPr marL="1722438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</a:rPr>
              <a:t>La </a:t>
            </a:r>
            <a:r>
              <a:rPr lang="es-ES" altLang="es-CL" sz="1600" dirty="0">
                <a:latin typeface="Verdana" pitchFamily="34" charset="0"/>
              </a:rPr>
              <a:t>cantidad de </a:t>
            </a:r>
            <a:r>
              <a:rPr lang="es-ES" altLang="es-CL" sz="1600" dirty="0" smtClean="0">
                <a:latin typeface="Verdana" pitchFamily="34" charset="0"/>
              </a:rPr>
              <a:t>sustancia. </a:t>
            </a:r>
            <a:endParaRPr lang="es-ES" altLang="es-CL" sz="1600" dirty="0">
              <a:latin typeface="Verdana" pitchFamily="34" charset="0"/>
            </a:endParaRPr>
          </a:p>
          <a:p>
            <a:pPr marL="1722438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ES" altLang="es-CL" sz="1600" dirty="0" smtClean="0">
                <a:latin typeface="Verdana" pitchFamily="34" charset="0"/>
              </a:rPr>
              <a:t>La </a:t>
            </a:r>
            <a:r>
              <a:rPr lang="es-ES" altLang="es-CL" sz="1600" dirty="0">
                <a:latin typeface="Verdana" pitchFamily="34" charset="0"/>
              </a:rPr>
              <a:t>intensidad de corriente.</a:t>
            </a:r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auto">
          <a:xfrm>
            <a:off x="1403350" y="5782905"/>
            <a:ext cx="7488238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s-ES" altLang="es-CL" sz="1600" dirty="0" smtClean="0">
                <a:latin typeface="Verdana" pitchFamily="34" charset="0"/>
              </a:rPr>
              <a:t>Nota: Las </a:t>
            </a:r>
            <a:r>
              <a:rPr lang="es-ES" altLang="es-CL" sz="1600" dirty="0">
                <a:latin typeface="Verdana" pitchFamily="34" charset="0"/>
              </a:rPr>
              <a:t>primeras </a:t>
            </a:r>
            <a:r>
              <a:rPr lang="es-ES" altLang="es-CL" sz="1600" dirty="0" smtClean="0">
                <a:latin typeface="Verdana" pitchFamily="34" charset="0"/>
              </a:rPr>
              <a:t>tres, masa, longitud y tiempo, </a:t>
            </a:r>
            <a:r>
              <a:rPr lang="es-ES" altLang="es-CL" sz="1600" dirty="0">
                <a:latin typeface="Verdana" pitchFamily="34" charset="0"/>
              </a:rPr>
              <a:t>son las más </a:t>
            </a:r>
            <a:r>
              <a:rPr lang="es-ES" altLang="es-CL" sz="1600" dirty="0" smtClean="0">
                <a:latin typeface="Verdana" pitchFamily="34" charset="0"/>
              </a:rPr>
              <a:t>utilizadas. </a:t>
            </a:r>
            <a:endParaRPr lang="es-ES" altLang="es-CL" sz="1600" dirty="0">
              <a:latin typeface="Verdana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s-ES" altLang="es-CL" sz="1600" dirty="0">
                <a:latin typeface="Verdana" pitchFamily="34" charset="0"/>
              </a:rPr>
              <a:t>                       </a:t>
            </a:r>
            <a:endParaRPr lang="es-CL" altLang="es-CL" sz="1600" dirty="0">
              <a:latin typeface="Verdana" pitchFamily="34" charset="0"/>
            </a:endParaRPr>
          </a:p>
        </p:txBody>
      </p:sp>
      <p:sp>
        <p:nvSpPr>
          <p:cNvPr id="1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18" name="17 CuadroTexto"/>
          <p:cNvSpPr txBox="1"/>
          <p:nvPr/>
        </p:nvSpPr>
        <p:spPr>
          <a:xfrm>
            <a:off x="1258888" y="1340768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ACTUALIZANDO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CONOCIMIENTOS.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77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2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391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391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391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407DC1-6158-45F6-8D32-9D0EB0AB9908}" type="slidenum">
              <a:rPr lang="es-CL" smtClean="0"/>
              <a:pPr>
                <a:defRPr/>
              </a:pPr>
              <a:t>9</a:t>
            </a:fld>
            <a:endParaRPr lang="es-CL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331640" y="1988840"/>
            <a:ext cx="6664945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¿Qué magnitudes se expresan con las siguientes unidades de medida?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 smtClean="0">
                <a:latin typeface="Verdana" pitchFamily="34" charset="0"/>
              </a:rPr>
              <a:t>Kilómetro </a:t>
            </a:r>
            <a:r>
              <a:rPr lang="es-ES" sz="1600" dirty="0">
                <a:latin typeface="Verdana" pitchFamily="34" charset="0"/>
              </a:rPr>
              <a:t>por hora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 smtClean="0">
                <a:latin typeface="Verdana" pitchFamily="34" charset="0"/>
              </a:rPr>
              <a:t>Minuto</a:t>
            </a:r>
            <a:endParaRPr lang="es-ES" sz="1600" dirty="0">
              <a:latin typeface="Verdana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 smtClean="0">
                <a:latin typeface="Verdana" pitchFamily="34" charset="0"/>
              </a:rPr>
              <a:t>Metros cuadrados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 smtClean="0">
                <a:latin typeface="Verdana" pitchFamily="34" charset="0"/>
              </a:rPr>
              <a:t>Metros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 smtClean="0">
                <a:latin typeface="Verdana" pitchFamily="34" charset="0"/>
              </a:rPr>
              <a:t>Kilogramos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600" dirty="0" smtClean="0">
                <a:latin typeface="Verdana" pitchFamily="34" charset="0"/>
              </a:rPr>
              <a:t>Día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</a:endParaRPr>
          </a:p>
        </p:txBody>
      </p:sp>
      <p:sp>
        <p:nvSpPr>
          <p:cNvPr id="17" name="1 Elipse"/>
          <p:cNvSpPr>
            <a:spLocks noChangeArrowheads="1"/>
          </p:cNvSpPr>
          <p:nvPr/>
        </p:nvSpPr>
        <p:spPr bwMode="auto">
          <a:xfrm>
            <a:off x="7812088" y="188913"/>
            <a:ext cx="684212" cy="719137"/>
          </a:xfrm>
          <a:prstGeom prst="ellipse">
            <a:avLst/>
          </a:prstGeom>
          <a:solidFill>
            <a:srgbClr val="E36C0A"/>
          </a:solidFill>
          <a:ln w="76200">
            <a:solidFill>
              <a:srgbClr val="97470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CL" altLang="es-CL" sz="2900" dirty="0">
                <a:solidFill>
                  <a:srgbClr val="FFFFFF"/>
                </a:solidFill>
                <a:latin typeface="Calibri" pitchFamily="34" charset="0"/>
              </a:rPr>
              <a:t>?</a:t>
            </a:r>
            <a:endParaRPr lang="es-CL" altLang="es-CL" dirty="0"/>
          </a:p>
        </p:txBody>
      </p:sp>
      <p:sp>
        <p:nvSpPr>
          <p:cNvPr id="2" name="1 CuadroTexto"/>
          <p:cNvSpPr txBox="1"/>
          <p:nvPr/>
        </p:nvSpPr>
        <p:spPr>
          <a:xfrm>
            <a:off x="4716016" y="3228468"/>
            <a:ext cx="2808312" cy="2504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RESPUESTAS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tabLst>
                <a:tab pos="444500" algn="l"/>
              </a:tabLst>
            </a:pP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Rapidez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tabLst>
                <a:tab pos="444500" algn="l"/>
              </a:tabLst>
            </a:pP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  Tiempo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tabLst>
                <a:tab pos="444500" algn="l"/>
              </a:tabLst>
            </a:pP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Área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tabLst>
                <a:tab pos="444500" algn="l"/>
              </a:tabLst>
            </a:pP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Longitud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tabLst>
                <a:tab pos="444500" algn="l"/>
              </a:tabLst>
            </a:pP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Masa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tabLst>
                <a:tab pos="444500" algn="l"/>
              </a:tabLst>
            </a:pPr>
            <a:r>
              <a:rPr lang="es-C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Tiempo</a:t>
            </a:r>
            <a:endParaRPr lang="es-CL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258888" y="1340768"/>
            <a:ext cx="71295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ACTUALIZANDO </a:t>
            </a:r>
            <a:r>
              <a:rPr lang="es-E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CONOCIMIENTOS.</a:t>
            </a:r>
            <a:endParaRPr lang="es-ES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55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5289</TotalTime>
  <Words>3103</Words>
  <Application>Microsoft Office PowerPoint</Application>
  <PresentationFormat>Presentación en pantalla (4:3)</PresentationFormat>
  <Paragraphs>807</Paragraphs>
  <Slides>51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51</vt:i4>
      </vt:variant>
    </vt:vector>
  </HeadingPairs>
  <TitlesOfParts>
    <vt:vector size="57" baseType="lpstr">
      <vt:lpstr>Arial</vt:lpstr>
      <vt:lpstr>Calibri</vt:lpstr>
      <vt:lpstr>Century Gothic</vt:lpstr>
      <vt:lpstr>Times New Roman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Medidas directas.</vt:lpstr>
      <vt:lpstr>Una medida es indirecta cuando se obtiene, mediante cálculos, a partir de las otras mediciones directas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Clasifique las siguientes magnitudes en fundamentales o derivadas,  escalares o vectoriales.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Un cuerpo que pesa 2 lb estira un resorte 6´.       1.- ¿A cuántas onzas corresponde el peso de este cuerpo?       2.- ¿A cuántos  pies corresponde el estiramiento del            resorte? </vt:lpstr>
      <vt:lpstr>Presentación de PowerPoint</vt:lpstr>
      <vt:lpstr>Utilice la siguiente tabla para realizar las siguientes conversiones:        1.- 28 pulgadas a milímetros.       2.- 15 metros a yardas.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M. Teresa Dittborn</dc:creator>
  <cp:lastModifiedBy>Cristian Pedernera</cp:lastModifiedBy>
  <cp:revision>368</cp:revision>
  <dcterms:created xsi:type="dcterms:W3CDTF">2013-12-27T17:15:53Z</dcterms:created>
  <dcterms:modified xsi:type="dcterms:W3CDTF">2015-03-17T12:27:41Z</dcterms:modified>
</cp:coreProperties>
</file>