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20" r:id="rId2"/>
    <p:sldId id="427" r:id="rId3"/>
    <p:sldId id="428" r:id="rId4"/>
    <p:sldId id="429" r:id="rId5"/>
    <p:sldId id="430" r:id="rId6"/>
    <p:sldId id="431" r:id="rId7"/>
    <p:sldId id="390" r:id="rId8"/>
    <p:sldId id="296" r:id="rId9"/>
    <p:sldId id="398" r:id="rId10"/>
    <p:sldId id="400" r:id="rId11"/>
    <p:sldId id="407" r:id="rId12"/>
    <p:sldId id="306" r:id="rId13"/>
    <p:sldId id="419" r:id="rId14"/>
    <p:sldId id="414" r:id="rId15"/>
    <p:sldId id="415" r:id="rId16"/>
    <p:sldId id="421" r:id="rId17"/>
    <p:sldId id="422" r:id="rId18"/>
    <p:sldId id="411" r:id="rId19"/>
    <p:sldId id="402" r:id="rId20"/>
    <p:sldId id="413" r:id="rId21"/>
    <p:sldId id="404" r:id="rId22"/>
    <p:sldId id="405" r:id="rId23"/>
    <p:sldId id="436" r:id="rId24"/>
    <p:sldId id="373" r:id="rId25"/>
    <p:sldId id="417" r:id="rId26"/>
    <p:sldId id="416" r:id="rId27"/>
    <p:sldId id="434" r:id="rId28"/>
    <p:sldId id="435" r:id="rId29"/>
    <p:sldId id="332" r:id="rId30"/>
    <p:sldId id="368" r:id="rId31"/>
    <p:sldId id="425" r:id="rId32"/>
    <p:sldId id="432" r:id="rId33"/>
    <p:sldId id="409" r:id="rId34"/>
    <p:sldId id="392" r:id="rId35"/>
    <p:sldId id="433" r:id="rId36"/>
  </p:sldIdLst>
  <p:sldSz cx="9144000" cy="6858000" type="screen4x3"/>
  <p:notesSz cx="7086600" cy="93726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94662" autoAdjust="0"/>
  </p:normalViewPr>
  <p:slideViewPr>
    <p:cSldViewPr>
      <p:cViewPr varScale="1">
        <p:scale>
          <a:sx n="87" d="100"/>
          <a:sy n="87" d="100"/>
        </p:scale>
        <p:origin x="1734" y="10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0860" cy="468951"/>
          </a:xfrm>
          <a:prstGeom prst="rect">
            <a:avLst/>
          </a:prstGeom>
        </p:spPr>
        <p:txBody>
          <a:bodyPr vert="horz" lIns="92290" tIns="46145" rIns="92290" bIns="46145"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sz="quarter" idx="1"/>
          </p:nvPr>
        </p:nvSpPr>
        <p:spPr>
          <a:xfrm>
            <a:off x="4014101" y="0"/>
            <a:ext cx="3070860" cy="468951"/>
          </a:xfrm>
          <a:prstGeom prst="rect">
            <a:avLst/>
          </a:prstGeom>
        </p:spPr>
        <p:txBody>
          <a:bodyPr vert="horz" lIns="92290" tIns="46145" rIns="92290" bIns="46145" rtlCol="0"/>
          <a:lstStyle>
            <a:lvl1pPr algn="r">
              <a:defRPr sz="1200">
                <a:latin typeface="Arial" charset="0"/>
                <a:cs typeface="Arial" charset="0"/>
              </a:defRPr>
            </a:lvl1pPr>
          </a:lstStyle>
          <a:p>
            <a:pPr>
              <a:defRPr/>
            </a:pPr>
            <a:fld id="{B128BCBE-CAB8-4640-A2F6-2247F8BA0A2C}" type="datetimeFigureOut">
              <a:rPr lang="es-CL"/>
              <a:pPr>
                <a:defRPr/>
              </a:pPr>
              <a:t>17-03-2015</a:t>
            </a:fld>
            <a:endParaRPr lang="es-CL"/>
          </a:p>
        </p:txBody>
      </p:sp>
      <p:sp>
        <p:nvSpPr>
          <p:cNvPr id="4" name="3 Marcador de pie de página"/>
          <p:cNvSpPr>
            <a:spLocks noGrp="1"/>
          </p:cNvSpPr>
          <p:nvPr>
            <p:ph type="ftr" sz="quarter" idx="2"/>
          </p:nvPr>
        </p:nvSpPr>
        <p:spPr>
          <a:xfrm>
            <a:off x="1" y="8902049"/>
            <a:ext cx="3070860" cy="468951"/>
          </a:xfrm>
          <a:prstGeom prst="rect">
            <a:avLst/>
          </a:prstGeom>
        </p:spPr>
        <p:txBody>
          <a:bodyPr vert="horz" lIns="92290" tIns="46145" rIns="92290" bIns="46145" rtlCol="0" anchor="b"/>
          <a:lstStyle>
            <a:lvl1pPr algn="l">
              <a:defRPr sz="1200">
                <a:latin typeface="Arial" charset="0"/>
                <a:cs typeface="Arial" charset="0"/>
              </a:defRPr>
            </a:lvl1pPr>
          </a:lstStyle>
          <a:p>
            <a:pPr>
              <a:defRPr/>
            </a:pPr>
            <a:endParaRPr lang="es-CL"/>
          </a:p>
        </p:txBody>
      </p:sp>
      <p:sp>
        <p:nvSpPr>
          <p:cNvPr id="5" name="4 Marcador de número de diapositiva"/>
          <p:cNvSpPr>
            <a:spLocks noGrp="1"/>
          </p:cNvSpPr>
          <p:nvPr>
            <p:ph type="sldNum" sz="quarter" idx="3"/>
          </p:nvPr>
        </p:nvSpPr>
        <p:spPr>
          <a:xfrm>
            <a:off x="4014101" y="8902049"/>
            <a:ext cx="3070860" cy="468951"/>
          </a:xfrm>
          <a:prstGeom prst="rect">
            <a:avLst/>
          </a:prstGeom>
        </p:spPr>
        <p:txBody>
          <a:bodyPr vert="horz" lIns="92290" tIns="46145" rIns="92290" bIns="46145" rtlCol="0" anchor="b"/>
          <a:lstStyle>
            <a:lvl1pPr algn="r">
              <a:defRPr sz="1200">
                <a:latin typeface="Arial" charset="0"/>
                <a:cs typeface="Arial" charset="0"/>
              </a:defRPr>
            </a:lvl1pPr>
          </a:lstStyle>
          <a:p>
            <a:pPr>
              <a:defRPr/>
            </a:pPr>
            <a:fld id="{D18F4E1A-770F-4549-B1BE-A7C0793AC885}" type="slidenum">
              <a:rPr lang="es-CL"/>
              <a:pPr>
                <a:defRPr/>
              </a:pPr>
              <a:t>‹Nº›</a:t>
            </a:fld>
            <a:endParaRPr lang="es-CL"/>
          </a:p>
        </p:txBody>
      </p:sp>
    </p:spTree>
    <p:extLst>
      <p:ext uri="{BB962C8B-B14F-4D97-AF65-F5344CB8AC3E}">
        <p14:creationId xmlns:p14="http://schemas.microsoft.com/office/powerpoint/2010/main" val="1191120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0860" cy="468951"/>
          </a:xfrm>
          <a:prstGeom prst="rect">
            <a:avLst/>
          </a:prstGeom>
        </p:spPr>
        <p:txBody>
          <a:bodyPr vert="horz" lIns="94044" tIns="47022" rIns="94044" bIns="47022"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4014101" y="0"/>
            <a:ext cx="3070860" cy="468951"/>
          </a:xfrm>
          <a:prstGeom prst="rect">
            <a:avLst/>
          </a:prstGeom>
        </p:spPr>
        <p:txBody>
          <a:bodyPr vert="horz" lIns="94044" tIns="47022" rIns="94044" bIns="47022" rtlCol="0"/>
          <a:lstStyle>
            <a:lvl1pPr algn="r" fontAlgn="auto">
              <a:spcBef>
                <a:spcPts val="0"/>
              </a:spcBef>
              <a:spcAft>
                <a:spcPts val="0"/>
              </a:spcAft>
              <a:defRPr sz="1200">
                <a:latin typeface="+mn-lt"/>
                <a:cs typeface="+mn-cs"/>
              </a:defRPr>
            </a:lvl1pPr>
          </a:lstStyle>
          <a:p>
            <a:pPr>
              <a:defRPr/>
            </a:pPr>
            <a:fld id="{6C1869E6-EB9D-433A-AD79-F44C19BEB95B}" type="datetimeFigureOut">
              <a:rPr lang="es-CL"/>
              <a:pPr>
                <a:defRPr/>
              </a:pPr>
              <a:t>17-03-2015</a:t>
            </a:fld>
            <a:endParaRPr lang="es-CL"/>
          </a:p>
        </p:txBody>
      </p:sp>
      <p:sp>
        <p:nvSpPr>
          <p:cNvPr id="4" name="3 Marcador de imagen de diapositiva"/>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4" tIns="47022" rIns="94044" bIns="47022" rtlCol="0" anchor="ctr"/>
          <a:lstStyle/>
          <a:p>
            <a:pPr lvl="0"/>
            <a:endParaRPr lang="es-CL" noProof="0"/>
          </a:p>
        </p:txBody>
      </p:sp>
      <p:sp>
        <p:nvSpPr>
          <p:cNvPr id="5" name="4 Marcador de notas"/>
          <p:cNvSpPr>
            <a:spLocks noGrp="1"/>
          </p:cNvSpPr>
          <p:nvPr>
            <p:ph type="body" sz="quarter" idx="3"/>
          </p:nvPr>
        </p:nvSpPr>
        <p:spPr>
          <a:xfrm>
            <a:off x="708661" y="4452628"/>
            <a:ext cx="5669280" cy="4217350"/>
          </a:xfrm>
          <a:prstGeom prst="rect">
            <a:avLst/>
          </a:prstGeom>
        </p:spPr>
        <p:txBody>
          <a:bodyPr vert="horz" lIns="94044" tIns="47022" rIns="94044" bIns="47022"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1" y="8902049"/>
            <a:ext cx="3070860" cy="468951"/>
          </a:xfrm>
          <a:prstGeom prst="rect">
            <a:avLst/>
          </a:prstGeom>
        </p:spPr>
        <p:txBody>
          <a:bodyPr vert="horz" lIns="94044" tIns="47022" rIns="94044" bIns="47022"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4014101" y="8902049"/>
            <a:ext cx="3070860" cy="468951"/>
          </a:xfrm>
          <a:prstGeom prst="rect">
            <a:avLst/>
          </a:prstGeom>
        </p:spPr>
        <p:txBody>
          <a:bodyPr vert="horz" lIns="94044" tIns="47022" rIns="94044" bIns="47022" rtlCol="0" anchor="b"/>
          <a:lstStyle>
            <a:lvl1pPr algn="r" fontAlgn="auto">
              <a:spcBef>
                <a:spcPts val="0"/>
              </a:spcBef>
              <a:spcAft>
                <a:spcPts val="0"/>
              </a:spcAft>
              <a:defRPr sz="1200">
                <a:latin typeface="+mn-lt"/>
                <a:cs typeface="+mn-cs"/>
              </a:defRPr>
            </a:lvl1pPr>
          </a:lstStyle>
          <a:p>
            <a:pPr>
              <a:defRPr/>
            </a:pPr>
            <a:fld id="{82AB5988-11D3-42CD-8E79-9B06B956C4F7}" type="slidenum">
              <a:rPr lang="es-CL"/>
              <a:pPr>
                <a:defRPr/>
              </a:pPr>
              <a:t>‹Nº›</a:t>
            </a:fld>
            <a:endParaRPr lang="es-CL"/>
          </a:p>
        </p:txBody>
      </p:sp>
    </p:spTree>
    <p:extLst>
      <p:ext uri="{BB962C8B-B14F-4D97-AF65-F5344CB8AC3E}">
        <p14:creationId xmlns:p14="http://schemas.microsoft.com/office/powerpoint/2010/main" val="26728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C6F140-DFB7-4115-82DB-E32D699A8E14}" type="slidenum">
              <a:rPr lang="es-CL" smtClean="0"/>
              <a:pPr fontAlgn="base">
                <a:spcBef>
                  <a:spcPct val="0"/>
                </a:spcBef>
                <a:spcAft>
                  <a:spcPct val="0"/>
                </a:spcAft>
                <a:defRPr/>
              </a:pPr>
              <a:t>8</a:t>
            </a:fld>
            <a:endParaRPr lang="es-CL" smtClean="0"/>
          </a:p>
        </p:txBody>
      </p:sp>
    </p:spTree>
    <p:extLst>
      <p:ext uri="{BB962C8B-B14F-4D97-AF65-F5344CB8AC3E}">
        <p14:creationId xmlns:p14="http://schemas.microsoft.com/office/powerpoint/2010/main" val="215728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5B0087C-4FB1-4BB6-B1B8-79B25ABEEF82}"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DD63663-D062-46EF-81B6-41C7B732272F}" type="slidenum">
              <a:rPr lang="es-CL"/>
              <a:pPr>
                <a:defRPr/>
              </a:pPr>
              <a:t>‹Nº›</a:t>
            </a:fld>
            <a:endParaRPr lang="es-CL"/>
          </a:p>
        </p:txBody>
      </p:sp>
    </p:spTree>
    <p:extLst>
      <p:ext uri="{BB962C8B-B14F-4D97-AF65-F5344CB8AC3E}">
        <p14:creationId xmlns:p14="http://schemas.microsoft.com/office/powerpoint/2010/main" val="397483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13D4517-F4D3-42E8-8CA3-6237244A5E63}"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F4F8DD3-86CD-4474-A838-99360B24445A}" type="slidenum">
              <a:rPr lang="es-CL"/>
              <a:pPr>
                <a:defRPr/>
              </a:pPr>
              <a:t>‹Nº›</a:t>
            </a:fld>
            <a:endParaRPr lang="es-CL"/>
          </a:p>
        </p:txBody>
      </p:sp>
    </p:spTree>
    <p:extLst>
      <p:ext uri="{BB962C8B-B14F-4D97-AF65-F5344CB8AC3E}">
        <p14:creationId xmlns:p14="http://schemas.microsoft.com/office/powerpoint/2010/main" val="368150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1798176-F70E-442D-B6C0-A5AB2D2D1FB9}"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596610E-BFF7-47E9-9BF0-CF0DB27BEA97}" type="slidenum">
              <a:rPr lang="es-CL"/>
              <a:pPr>
                <a:defRPr/>
              </a:pPr>
              <a:t>‹Nº›</a:t>
            </a:fld>
            <a:endParaRPr lang="es-CL"/>
          </a:p>
        </p:txBody>
      </p:sp>
    </p:spTree>
    <p:extLst>
      <p:ext uri="{BB962C8B-B14F-4D97-AF65-F5344CB8AC3E}">
        <p14:creationId xmlns:p14="http://schemas.microsoft.com/office/powerpoint/2010/main" val="26693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49DA63D-BB00-4E2B-BD75-CF79CDC0885D}"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0FD22B2-3B28-4A58-8FAE-E6A4E021830D}" type="slidenum">
              <a:rPr lang="es-CL"/>
              <a:pPr>
                <a:defRPr/>
              </a:pPr>
              <a:t>‹Nº›</a:t>
            </a:fld>
            <a:endParaRPr lang="es-CL"/>
          </a:p>
        </p:txBody>
      </p:sp>
    </p:spTree>
    <p:extLst>
      <p:ext uri="{BB962C8B-B14F-4D97-AF65-F5344CB8AC3E}">
        <p14:creationId xmlns:p14="http://schemas.microsoft.com/office/powerpoint/2010/main" val="23924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CF4502-30BF-40C3-88B7-E356226FE5B4}"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C45A4A-E62D-459F-B4FC-16F8076575E2}" type="slidenum">
              <a:rPr lang="es-CL"/>
              <a:pPr>
                <a:defRPr/>
              </a:pPr>
              <a:t>‹Nº›</a:t>
            </a:fld>
            <a:endParaRPr lang="es-CL"/>
          </a:p>
        </p:txBody>
      </p:sp>
    </p:spTree>
    <p:extLst>
      <p:ext uri="{BB962C8B-B14F-4D97-AF65-F5344CB8AC3E}">
        <p14:creationId xmlns:p14="http://schemas.microsoft.com/office/powerpoint/2010/main" val="92421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55D385A5-EC2F-49DE-8A46-5DECB10992E7}"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8725C7-1112-49DB-A38C-7C6C27D4574E}" type="slidenum">
              <a:rPr lang="es-CL"/>
              <a:pPr>
                <a:defRPr/>
              </a:pPr>
              <a:t>‹Nº›</a:t>
            </a:fld>
            <a:endParaRPr lang="es-CL"/>
          </a:p>
        </p:txBody>
      </p:sp>
    </p:spTree>
    <p:extLst>
      <p:ext uri="{BB962C8B-B14F-4D97-AF65-F5344CB8AC3E}">
        <p14:creationId xmlns:p14="http://schemas.microsoft.com/office/powerpoint/2010/main" val="16889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874A2A77-CDC4-486B-845F-AA5828836AD8}" type="datetime1">
              <a:rPr lang="es-CL"/>
              <a:pPr>
                <a:defRPr/>
              </a:pPr>
              <a:t>17-03-2015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A23B9FC3-BFEE-4F92-86B5-ECF6742107DA}" type="slidenum">
              <a:rPr lang="es-CL"/>
              <a:pPr>
                <a:defRPr/>
              </a:pPr>
              <a:t>‹Nº›</a:t>
            </a:fld>
            <a:endParaRPr lang="es-CL"/>
          </a:p>
        </p:txBody>
      </p:sp>
    </p:spTree>
    <p:extLst>
      <p:ext uri="{BB962C8B-B14F-4D97-AF65-F5344CB8AC3E}">
        <p14:creationId xmlns:p14="http://schemas.microsoft.com/office/powerpoint/2010/main" val="16921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B3AF911-5241-48B2-A492-9E1A9A756EF4}" type="datetime1">
              <a:rPr lang="es-CL"/>
              <a:pPr>
                <a:defRPr/>
              </a:pPr>
              <a:t>17-03-2015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5B02DBF-59E7-4842-80D5-80DBE32D1EE0}" type="slidenum">
              <a:rPr lang="es-CL"/>
              <a:pPr>
                <a:defRPr/>
              </a:pPr>
              <a:t>‹Nº›</a:t>
            </a:fld>
            <a:endParaRPr lang="es-CL"/>
          </a:p>
        </p:txBody>
      </p:sp>
    </p:spTree>
    <p:extLst>
      <p:ext uri="{BB962C8B-B14F-4D97-AF65-F5344CB8AC3E}">
        <p14:creationId xmlns:p14="http://schemas.microsoft.com/office/powerpoint/2010/main" val="357156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DEF91F3-3E98-4AE4-8289-83991ACD65B9}" type="datetime1">
              <a:rPr lang="es-CL"/>
              <a:pPr>
                <a:defRPr/>
              </a:pPr>
              <a:t>17-03-2015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478CDEF-6AD3-4A3E-9B91-28DE7BDB052F}" type="slidenum">
              <a:rPr lang="es-CL"/>
              <a:pPr>
                <a:defRPr/>
              </a:pPr>
              <a:t>‹Nº›</a:t>
            </a:fld>
            <a:endParaRPr lang="es-CL"/>
          </a:p>
        </p:txBody>
      </p:sp>
    </p:spTree>
    <p:extLst>
      <p:ext uri="{BB962C8B-B14F-4D97-AF65-F5344CB8AC3E}">
        <p14:creationId xmlns:p14="http://schemas.microsoft.com/office/powerpoint/2010/main" val="36234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ABFFA3-DE71-44AB-ACBD-FCC7E21DD392}"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AA56BA9-056C-43FA-84A9-17FEBC71A67A}" type="slidenum">
              <a:rPr lang="es-CL"/>
              <a:pPr>
                <a:defRPr/>
              </a:pPr>
              <a:t>‹Nº›</a:t>
            </a:fld>
            <a:endParaRPr lang="es-CL"/>
          </a:p>
        </p:txBody>
      </p:sp>
    </p:spTree>
    <p:extLst>
      <p:ext uri="{BB962C8B-B14F-4D97-AF65-F5344CB8AC3E}">
        <p14:creationId xmlns:p14="http://schemas.microsoft.com/office/powerpoint/2010/main" val="21547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C46918-1807-46D5-A355-419CFCD9E7D3}"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1078E96-EBA8-4E37-A7B8-16CBC2344BE4}" type="slidenum">
              <a:rPr lang="es-CL"/>
              <a:pPr>
                <a:defRPr/>
              </a:pPr>
              <a:t>‹Nº›</a:t>
            </a:fld>
            <a:endParaRPr lang="es-CL"/>
          </a:p>
        </p:txBody>
      </p:sp>
    </p:spTree>
    <p:extLst>
      <p:ext uri="{BB962C8B-B14F-4D97-AF65-F5344CB8AC3E}">
        <p14:creationId xmlns:p14="http://schemas.microsoft.com/office/powerpoint/2010/main" val="70461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BC7695-F301-452B-8AB0-C13A4C57EF08}" type="datetime1">
              <a:rPr lang="es-CL"/>
              <a:pPr>
                <a:defRPr/>
              </a:pPr>
              <a:t>17-03-2015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807D43-8909-4076-BDB0-177CD596623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l/url?sa=i&amp;rct=j&amp;q=&amp;esrc=s&amp;frm=1&amp;source=images&amp;cd=&amp;cad=rja&amp;docid=RqavZyRzKS3lnM&amp;tbnid=bbOZZkdcq_oZcM:&amp;ved=0CAUQjRw&amp;url=http://www.alpemetrologia.com/evolucion-alpe-metrologia.php&amp;ei=ycrIUqmNEaa_sQSnsYKwDA&amp;bvm=bv.58187178,d.eW0&amp;psig=AFQjCNGtIgsprc4CxICCyUk0q38csTlr6g&amp;ust=138897702631285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oi.es/blogs/emiliogomez/files/2013/11/Necesidad-de-Productividad.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l/url?sa=i&amp;rct=j&amp;q=&amp;esrc=s&amp;frm=1&amp;source=images&amp;cd=&amp;cad=rja&amp;docid=jy20tEovbKEcFM&amp;tbnid=_GuiqPV_nNY2aM:&amp;ved=0CAUQjRw&amp;url=http://www.gecolsa.com/servicios/laboratorio-de-metrologia&amp;ei=ppHnUoyvIYbfsASsk4LYBQ&amp;bvm=bv.59930103,d.aWM&amp;psig=AFQjCNHG8PuWdWjh_SMnAZSNaoAh-hCVZA&amp;ust=139099419410545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l/url?sa=i&amp;rct=j&amp;q=&amp;esrc=s&amp;frm=1&amp;source=images&amp;cd=&amp;cad=rja&amp;docid=vpwN1KBk63j5VM&amp;tbnid=_l_AtQUjHGgmoM:&amp;ved=0CAUQjRw&amp;url=http://www.tienda-stanley.com/es/flexometros/133191-flexometro-powerlock-classic-5m-x-19-mm-sin-agujero-stanley-ref-1-33-191-3253561331916.html&amp;ei=Bx2oUcTtEYvm9gTIwIDwAw&amp;bvm=bv.47244034,d.dmg&amp;psig=AFQjCNGI1YldVAfIT_99j3lOJ86b17yQrw&amp;ust=1370058326427191"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neumatica-es.timmer-pneumatik.de/artikel/artbild/maxi/m-sh-63-ku.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l/url?sa=i&amp;rct=j&amp;q=&amp;esrc=s&amp;frm=1&amp;source=images&amp;cd=&amp;cad=rja&amp;docid=rpZkuCYetR5YLM&amp;tbnid=5X9rEbevwv36PM:&amp;ved=0CAUQjRw&amp;url=http://www.ipgflexo.com/&amp;ei=KzgCU8uGEavMsQT0v4GQCg&amp;bvm=bv.61535280,d.dmQ&amp;psig=AFQjCNFJLXdPwkuLPMZfFyzek3Sveki31A&amp;ust=139274007087146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l/url?sa=i&amp;rct=j&amp;q=&amp;esrc=s&amp;frm=1&amp;source=images&amp;cd=&amp;cad=rja&amp;docid=rpZkuCYetR5YLM&amp;tbnid=5X9rEbevwv36PM:&amp;ved=0CAUQjRw&amp;url=http://www.ipgflexo.com/&amp;ei=KzgCU8uGEavMsQT0v4GQCg&amp;bvm=bv.61535280,d.dmQ&amp;psig=AFQjCNFJLXdPwkuLPMZfFyzek3Sveki31A&amp;ust=139274007087146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2.jpeg"/><Relationship Id="rId7" Type="http://schemas.openxmlformats.org/officeDocument/2006/relationships/hyperlink" Target="http://direlsaperu.com/contenido.php?$categoria=1&amp;$subcat=39&amp;$ancho=" TargetMode="External"/><Relationship Id="rId2" Type="http://schemas.openxmlformats.org/officeDocument/2006/relationships/hyperlink" Target="http://www.google.cl/url?sa=i&amp;rct=j&amp;q=&amp;esrc=s&amp;frm=1&amp;source=images&amp;cd=&amp;cad=rja&amp;docid=6PDoXQCbcjJzBM&amp;tbnid=tQPPisDvKnaREM:&amp;ved=0CAUQjRw&amp;url=http://www.easy.cl/easy/ProductDisplay?mundo=1&amp;id_prod=101351&amp;id_cat=0&amp;tpCa=4&amp;caN0=4176&amp;caN1=4231&amp;caN2=2834&amp;caN3=0&amp;ei=GiEEU_u8DpS-sQSSuIHIBA&amp;bvm=bv.61535280,d.eW0&amp;psig=AFQjCNHuI90AoLmI-KA38wBHjyZTPbbQjw&amp;ust=1392865897390351"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neumatica-es.timmer-pneumatik.de/artikel/artbild/maxi/m-sh-50-ku.jpg" TargetMode="External"/><Relationship Id="rId10" Type="http://schemas.openxmlformats.org/officeDocument/2006/relationships/image" Target="../media/image25.jpeg"/><Relationship Id="rId4" Type="http://schemas.openxmlformats.org/officeDocument/2006/relationships/image" Target="../media/image23.jpeg"/><Relationship Id="rId9" Type="http://schemas.openxmlformats.org/officeDocument/2006/relationships/hyperlink" Target="http://www.traverstool.com.mx/mm5/merchant.mvc?Screen=ProductPopUp&amp;Product_Code=57-015-400&amp;id=4732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l/url?sa=i&amp;rct=j&amp;q=&amp;esrc=s&amp;frm=1&amp;source=images&amp;cd=&amp;cad=rja&amp;uact=8&amp;docid=8oKrTm3tjPu52M&amp;tbnid=azGi9VJrhXEf3M:&amp;ved=0CAUQjRw&amp;url=http://jbacas.wordpress.com/&amp;ei=xgtCU8m0IsqrsASmk4H4Bw&amp;bvm=bv.64125504,d.dmQ&amp;psig=AFQjCNHdnkf8rhGxztK4IPbBcOABgfn2YA&amp;ust=1396923506831533"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lJ3sfDRG8iK_hM&amp;tbnid=9IkN2WPqqvcxTM:&amp;ved=0CAUQjRw&amp;url=http://mume.lomg.net/museo.php?idcat=2&amp;ei=XC0CU_fRF7i-sQSa2oLABg&amp;bvm=bv.61535280,d.dmQ&amp;psig=AFQjCNFe-sGS7wqNN-zfj30iAPV92PFumQ&amp;ust=1392737975149079" TargetMode="External"/><Relationship Id="rId2" Type="http://schemas.openxmlformats.org/officeDocument/2006/relationships/hyperlink" Target="http://www.google.cl/url?sa=i&amp;rct=j&amp;q=&amp;esrc=s&amp;frm=1&amp;source=images&amp;cd=&amp;cad=rja&amp;docid=P27dMiGaFm_UqM&amp;tbnid=N9-LPAWGCiWyQM:&amp;ved=0CAUQjRw&amp;url=http://xoccam.blogspot.com/2012/06/de-la-anatomia-de-los-monarcas-al.html&amp;ei=XSsCU5yqDLSpsASSuICgAg&amp;bvm=bv.61535280,d.dmQ&amp;psig=AFQjCNHsaFaGJEkzWftP6MYf0w9STBDJ8Q&amp;ust=1392737497511903"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npconsultingnet.files.wordpress.com/2012/03/trazabilidad-divino-tesoro.jp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l/url?sa=i&amp;rct=j&amp;q=&amp;esrc=s&amp;frm=1&amp;source=images&amp;cd=&amp;cad=rja&amp;docid=RqavZyRzKS3lnM&amp;tbnid=bbOZZkdcq_oZcM:&amp;ved=0CAUQjRw&amp;url=http://www.alpemetrologia.com/evolucion-alpe-metrologia.php&amp;ei=ycrIUqmNEaa_sQSnsYKwDA&amp;bvm=bv.58187178,d.eW0&amp;psig=AFQjCNGtIgsprc4CxICCyUk0q38csTlr6g&amp;ust=138897702631285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l/url?sa=i&amp;rct=j&amp;q=&amp;esrc=s&amp;frm=1&amp;source=images&amp;cd=&amp;cad=rja&amp;docid=RqavZyRzKS3lnM&amp;tbnid=bbOZZkdcq_oZcM:&amp;ved=0CAUQjRw&amp;url=http://www.alpemetrologia.com/evolucion-alpe-metrologia.php&amp;ei=ycrIUqmNEaa_sQSnsYKwDA&amp;bvm=bv.58187178,d.eW0&amp;psig=AFQjCNGtIgsprc4CxICCyUk0q38csTlr6g&amp;ust=138897702631285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gnUGWk-dKs7gfM&amp;tbnid=_ylk9QHkkhYJLM:&amp;ved=0CAUQjRw&amp;url=http://peoresnada-com.blogspot.com/2008/09/img-error-de-calculo.html&amp;ei=PnEuUpPsOJGGiQK0xYCYCQ&amp;psig=AFQjCNGVGagrhAA7IoekIYU8MSPq-BVjcw&amp;ust=137886174181907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l/url?sa=i&amp;rct=j&amp;q=&amp;esrc=s&amp;frm=1&amp;source=images&amp;cd=&amp;cad=rja&amp;uact=8&amp;docid=AVREg-DWKHSMdM&amp;tbnid=aB3vxmrYUPm8-M:&amp;ved=0CAUQjRw&amp;url=http://www.leansigma.mx/calidad/&amp;ei=PgdCU52eDuWgsQSEk4CwAg&amp;psig=AFQjCNG8EJOsu1ujVXymP69AyTCqiDzrAA&amp;ust=139692245631016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www.alpemetrologia.com/imgs/grandeQuienesSomos.jpg">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00563" y="2636838"/>
            <a:ext cx="3986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a:t>
            </a:fld>
            <a:endParaRPr lang="es-CL" dirty="0"/>
          </a:p>
        </p:txBody>
      </p:sp>
      <p:sp>
        <p:nvSpPr>
          <p:cNvPr id="12" name="11 Rectángulo"/>
          <p:cNvSpPr/>
          <p:nvPr/>
        </p:nvSpPr>
        <p:spPr>
          <a:xfrm>
            <a:off x="5076056" y="4749130"/>
            <a:ext cx="3491483" cy="1200329"/>
          </a:xfrm>
          <a:prstGeom prst="rect">
            <a:avLst/>
          </a:prstGeom>
        </p:spPr>
        <p:txBody>
          <a:bodyPr wrap="square">
            <a:spAutoFit/>
          </a:bodyPr>
          <a:lstStyle/>
          <a:p>
            <a:pPr algn="r">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algn="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Unidad 1  </a:t>
            </a:r>
            <a:r>
              <a:rPr lang="es-ES" sz="2400" b="1" dirty="0" smtClean="0">
                <a:solidFill>
                  <a:schemeClr val="tx1">
                    <a:lumMod val="75000"/>
                    <a:lumOff val="25000"/>
                  </a:schemeClr>
                </a:solidFill>
                <a:latin typeface="Verdana" pitchFamily="34" charset="0"/>
                <a:ea typeface="Verdana" pitchFamily="34" charset="0"/>
                <a:cs typeface="Verdana" pitchFamily="34" charset="0"/>
              </a:rPr>
              <a:t>Fundamentos - 3</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95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614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E2424C0F-8CD3-46E6-AA88-C500709E8C1C}" type="slidenum">
              <a:rPr lang="es-CL"/>
              <a:pPr>
                <a:defRPr/>
              </a:pPr>
              <a:t>10</a:t>
            </a:fld>
            <a:endParaRPr lang="es-CL" dirty="0"/>
          </a:p>
        </p:txBody>
      </p:sp>
      <p:sp>
        <p:nvSpPr>
          <p:cNvPr id="5126" name="8 Rectángulo"/>
          <p:cNvSpPr>
            <a:spLocks noChangeArrowheads="1"/>
          </p:cNvSpPr>
          <p:nvPr/>
        </p:nvSpPr>
        <p:spPr bwMode="auto">
          <a:xfrm>
            <a:off x="1403648" y="1556792"/>
            <a:ext cx="66976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Las mediciones son importantes en la mayoría de los procesos productivos e industriales. </a:t>
            </a:r>
            <a:r>
              <a:rPr lang="es-CL" altLang="es-CL" sz="1600" dirty="0">
                <a:latin typeface="Verdana" pitchFamily="34" charset="0"/>
              </a:rPr>
              <a:t>Empresarios y consumidores necesitan saber con precisión el contenido exacto de un producto</a:t>
            </a:r>
            <a:r>
              <a:rPr lang="es-CL" altLang="es-CL" sz="1600" dirty="0" smtClean="0">
                <a:latin typeface="Verdana" pitchFamily="34" charset="0"/>
              </a:rPr>
              <a:t>.</a:t>
            </a:r>
            <a:r>
              <a:rPr lang="es-CL" altLang="es-CL" sz="1600" dirty="0">
                <a:latin typeface="Verdana" pitchFamily="34" charset="0"/>
              </a:rPr>
              <a:t>	</a:t>
            </a:r>
          </a:p>
        </p:txBody>
      </p:sp>
      <p:sp>
        <p:nvSpPr>
          <p:cNvPr id="6" name="5 Rectángulo"/>
          <p:cNvSpPr/>
          <p:nvPr/>
        </p:nvSpPr>
        <p:spPr>
          <a:xfrm>
            <a:off x="1331640" y="4653136"/>
            <a:ext cx="7416824" cy="1569660"/>
          </a:xfrm>
          <a:prstGeom prst="rect">
            <a:avLst/>
          </a:prstGeom>
        </p:spPr>
        <p:txBody>
          <a:bodyPr wrap="square">
            <a:spAutoFit/>
          </a:bodyPr>
          <a:lstStyle/>
          <a:p>
            <a:pPr eaLnBrk="1" hangingPunct="1"/>
            <a:r>
              <a:rPr lang="es-CL" altLang="es-CL" sz="1600" dirty="0" smtClean="0">
                <a:latin typeface="Verdana" pitchFamily="34" charset="0"/>
              </a:rPr>
              <a:t>Prácticamente todas las empresas tienen “necesidades metrológicas”, aunque no siempre las reconocen como tales.</a:t>
            </a:r>
          </a:p>
          <a:p>
            <a:pPr eaLnBrk="1" hangingPunct="1"/>
            <a:endParaRPr lang="es-CL" altLang="es-CL" sz="1600" dirty="0" smtClean="0">
              <a:latin typeface="Verdana" pitchFamily="34" charset="0"/>
            </a:endParaRPr>
          </a:p>
          <a:p>
            <a:pPr eaLnBrk="1" hangingPunct="1"/>
            <a:r>
              <a:rPr lang="es-CL" altLang="es-CL" sz="1600" dirty="0" smtClean="0">
                <a:latin typeface="Verdana" pitchFamily="34" charset="0"/>
              </a:rPr>
              <a:t> Las empresas deben contar con buenos instrumentos para obtener medidas confiables y garantizar buenos resultados mejorando la calidad y la productividad.</a:t>
            </a:r>
            <a:endParaRPr lang="es-CL" altLang="es-CL" sz="1600" dirty="0">
              <a:latin typeface="Verdana" pitchFamily="34" charset="0"/>
            </a:endParaRPr>
          </a:p>
        </p:txBody>
      </p:sp>
      <p:pic>
        <p:nvPicPr>
          <p:cNvPr id="26626" name="Picture 2" descr="http://www.eoi.es/blogs/emiliogomez/files/2013/11/Necesidad-de-Productividad-300x176.jpg">
            <a:hlinkClick r:id="rId2"/>
          </p:cNvPr>
          <p:cNvPicPr>
            <a:picLocks noChangeAspect="1" noChangeArrowheads="1"/>
          </p:cNvPicPr>
          <p:nvPr/>
        </p:nvPicPr>
        <p:blipFill>
          <a:blip r:embed="rId3" cstate="print"/>
          <a:srcRect/>
          <a:stretch>
            <a:fillRect/>
          </a:stretch>
        </p:blipFill>
        <p:spPr bwMode="auto">
          <a:xfrm>
            <a:off x="3203848" y="2564904"/>
            <a:ext cx="3314005"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2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2000"/>
                                        <p:tgtEl>
                                          <p:spTgt spid="26626"/>
                                        </p:tgtEl>
                                      </p:cBhvr>
                                    </p:animEffect>
                                    <p:anim calcmode="lin" valueType="num">
                                      <p:cBhvr>
                                        <p:cTn id="13" dur="2000" fill="hold"/>
                                        <p:tgtEl>
                                          <p:spTgt spid="26626"/>
                                        </p:tgtEl>
                                        <p:attrNameLst>
                                          <p:attrName>style.rotation</p:attrName>
                                        </p:attrNameLst>
                                      </p:cBhvr>
                                      <p:tavLst>
                                        <p:tav tm="0">
                                          <p:val>
                                            <p:fltVal val="720"/>
                                          </p:val>
                                        </p:tav>
                                        <p:tav tm="100000">
                                          <p:val>
                                            <p:fltVal val="0"/>
                                          </p:val>
                                        </p:tav>
                                      </p:tavLst>
                                    </p:anim>
                                    <p:anim calcmode="lin" valueType="num">
                                      <p:cBhvr>
                                        <p:cTn id="14" dur="2000" fill="hold"/>
                                        <p:tgtEl>
                                          <p:spTgt spid="26626"/>
                                        </p:tgtEl>
                                        <p:attrNameLst>
                                          <p:attrName>ppt_h</p:attrName>
                                        </p:attrNameLst>
                                      </p:cBhvr>
                                      <p:tavLst>
                                        <p:tav tm="0">
                                          <p:val>
                                            <p:fltVal val="0"/>
                                          </p:val>
                                        </p:tav>
                                        <p:tav tm="100000">
                                          <p:val>
                                            <p:strVal val="#ppt_h"/>
                                          </p:val>
                                        </p:tav>
                                      </p:tavLst>
                                    </p:anim>
                                    <p:anim calcmode="lin" valueType="num">
                                      <p:cBhvr>
                                        <p:cTn id="15" dur="2000" fill="hold"/>
                                        <p:tgtEl>
                                          <p:spTgt spid="266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819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2D99EA21-B3D8-4C1E-A86A-21913165C568}" type="slidenum">
              <a:rPr lang="es-CL"/>
              <a:pPr>
                <a:defRPr/>
              </a:pPr>
              <a:t>11</a:t>
            </a:fld>
            <a:endParaRPr lang="es-CL" dirty="0"/>
          </a:p>
        </p:txBody>
      </p:sp>
      <p:sp>
        <p:nvSpPr>
          <p:cNvPr id="7174" name="8 Rectángulo"/>
          <p:cNvSpPr>
            <a:spLocks noChangeArrowheads="1"/>
          </p:cNvSpPr>
          <p:nvPr/>
        </p:nvSpPr>
        <p:spPr bwMode="auto">
          <a:xfrm>
            <a:off x="1409897" y="5301208"/>
            <a:ext cx="719455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De </a:t>
            </a:r>
            <a:r>
              <a:rPr lang="es-CL" altLang="es-CL" sz="1600" dirty="0">
                <a:latin typeface="Verdana" pitchFamily="34" charset="0"/>
              </a:rPr>
              <a:t>hecho, si una empresa quiere participar del mercado internacional, debe certificarse bajo las normas de la serie ISO 9000, y cumplir con requerimientos de confirmación metrológica </a:t>
            </a:r>
            <a:r>
              <a:rPr lang="es-CL" altLang="es-CL" sz="1600" dirty="0" smtClean="0">
                <a:latin typeface="Verdana" pitchFamily="34" charset="0"/>
              </a:rPr>
              <a:t>internacional. </a:t>
            </a:r>
            <a:r>
              <a:rPr lang="es-CL" altLang="es-CL" sz="1600" dirty="0">
                <a:latin typeface="Verdana" pitchFamily="34" charset="0"/>
              </a:rPr>
              <a:t>	</a:t>
            </a:r>
          </a:p>
        </p:txBody>
      </p:sp>
      <p:pic>
        <p:nvPicPr>
          <p:cNvPr id="71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58383" t="46875" r="7304" b="9813"/>
          <a:stretch>
            <a:fillRect/>
          </a:stretch>
        </p:blipFill>
        <p:spPr bwMode="auto">
          <a:xfrm>
            <a:off x="4932363" y="2780928"/>
            <a:ext cx="33115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971550" y="1196975"/>
            <a:ext cx="7488238" cy="677108"/>
          </a:xfrm>
          <a:prstGeom prst="rect">
            <a:avLst/>
          </a:prstGeom>
          <a:noFill/>
        </p:spPr>
        <p:txBody>
          <a:bodyPr>
            <a:spAutoFit/>
          </a:bodyPr>
          <a:lstStyle/>
          <a:p>
            <a:pPr fontAlgn="auto">
              <a:spcBef>
                <a:spcPts val="0"/>
              </a:spcBef>
              <a:spcAft>
                <a:spcPts val="0"/>
              </a:spcAft>
              <a:defRPr/>
            </a:pPr>
            <a:r>
              <a:rPr lang="es-ES" b="1" dirty="0">
                <a:solidFill>
                  <a:schemeClr val="tx1">
                    <a:lumMod val="65000"/>
                    <a:lumOff val="35000"/>
                  </a:schemeClr>
                </a:solidFill>
                <a:latin typeface="Century Gothic" pitchFamily="34" charset="0"/>
              </a:rPr>
              <a:t>	</a:t>
            </a:r>
          </a:p>
          <a:p>
            <a:pPr fontAlgn="auto">
              <a:spcBef>
                <a:spcPts val="0"/>
              </a:spcBef>
              <a:spcAft>
                <a:spcPts val="0"/>
              </a:spcAft>
              <a:defRPr/>
            </a:pPr>
            <a:r>
              <a:rPr lang="es-ES" b="1" dirty="0">
                <a:solidFill>
                  <a:schemeClr val="tx1">
                    <a:lumMod val="65000"/>
                    <a:lumOff val="35000"/>
                  </a:schemeClr>
                </a:solidFill>
                <a:latin typeface="Century Gothic" pitchFamily="34" charset="0"/>
              </a:rPr>
              <a:t>	</a:t>
            </a:r>
            <a:endParaRPr lang="es-ES" sz="2000" b="1" dirty="0">
              <a:latin typeface="Verdana" pitchFamily="34" charset="0"/>
              <a:ea typeface="Verdana" pitchFamily="34" charset="0"/>
              <a:cs typeface="Verdana" pitchFamily="34" charset="0"/>
            </a:endParaRPr>
          </a:p>
        </p:txBody>
      </p:sp>
      <p:sp>
        <p:nvSpPr>
          <p:cNvPr id="7177" name="9 Rectángulo"/>
          <p:cNvSpPr>
            <a:spLocks noChangeArrowheads="1"/>
          </p:cNvSpPr>
          <p:nvPr/>
        </p:nvSpPr>
        <p:spPr bwMode="auto">
          <a:xfrm>
            <a:off x="1403350" y="2708920"/>
            <a:ext cx="3384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a:latin typeface="Verdana" pitchFamily="34" charset="0"/>
              </a:rPr>
              <a:t>La metrología es también una herramienta clave para el comercio exterior: </a:t>
            </a:r>
          </a:p>
          <a:p>
            <a:pPr eaLnBrk="1" hangingPunct="1"/>
            <a:endParaRPr lang="es-CL" altLang="es-CL" sz="1600" dirty="0">
              <a:latin typeface="Verdana" pitchFamily="34" charset="0"/>
            </a:endParaRPr>
          </a:p>
          <a:p>
            <a:pPr eaLnBrk="1" hangingPunct="1"/>
            <a:r>
              <a:rPr lang="es-CL" altLang="es-CL" sz="1600" dirty="0">
                <a:latin typeface="Verdana" pitchFamily="34" charset="0"/>
              </a:rPr>
              <a:t>Un kilogramo </a:t>
            </a:r>
            <a:r>
              <a:rPr lang="es-CL" altLang="es-CL" sz="1600" dirty="0" smtClean="0">
                <a:latin typeface="Verdana" pitchFamily="34" charset="0"/>
              </a:rPr>
              <a:t>chileno debe </a:t>
            </a:r>
            <a:r>
              <a:rPr lang="es-CL" altLang="es-CL" sz="1600" dirty="0">
                <a:latin typeface="Verdana" pitchFamily="34" charset="0"/>
              </a:rPr>
              <a:t>ser el mismo que en Japón, Italia o Estados Unidos</a:t>
            </a:r>
            <a:r>
              <a:rPr lang="es-CL" altLang="es-CL" sz="1600" dirty="0" smtClean="0">
                <a:latin typeface="Verdana" pitchFamily="34" charset="0"/>
              </a:rPr>
              <a:t>. Ambos deben ser equivalentes a un mismo patrón internacional.</a:t>
            </a:r>
            <a:endParaRPr lang="es-CL" altLang="es-CL" sz="1600" dirty="0"/>
          </a:p>
        </p:txBody>
      </p:sp>
      <p:sp>
        <p:nvSpPr>
          <p:cNvPr id="7178" name="Rectangle 2"/>
          <p:cNvSpPr>
            <a:spLocks noChangeArrowheads="1"/>
          </p:cNvSpPr>
          <p:nvPr/>
        </p:nvSpPr>
        <p:spPr bwMode="auto">
          <a:xfrm>
            <a:off x="1403871" y="1772816"/>
            <a:ext cx="6840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lgn="just"/>
            <a:r>
              <a:rPr lang="es-ES" altLang="es-CL" sz="1600" dirty="0">
                <a:solidFill>
                  <a:srgbClr val="000000"/>
                </a:solidFill>
                <a:latin typeface="Verdana" pitchFamily="34" charset="0"/>
              </a:rPr>
              <a:t>Otro aspecto importante de la metrología es la </a:t>
            </a:r>
            <a:r>
              <a:rPr lang="es-ES" altLang="es-CL" sz="1600" b="1" dirty="0">
                <a:solidFill>
                  <a:srgbClr val="000000"/>
                </a:solidFill>
                <a:latin typeface="Verdana" pitchFamily="34" charset="0"/>
              </a:rPr>
              <a:t>correcta</a:t>
            </a:r>
            <a:r>
              <a:rPr lang="es-ES" altLang="es-CL" sz="1600" dirty="0">
                <a:solidFill>
                  <a:srgbClr val="000000"/>
                </a:solidFill>
                <a:latin typeface="Verdana" pitchFamily="34" charset="0"/>
              </a:rPr>
              <a:t> </a:t>
            </a:r>
            <a:r>
              <a:rPr lang="es-ES" altLang="es-CL" sz="1600" b="1" dirty="0">
                <a:solidFill>
                  <a:srgbClr val="000000"/>
                </a:solidFill>
                <a:latin typeface="Verdana" pitchFamily="34" charset="0"/>
              </a:rPr>
              <a:t>conversión</a:t>
            </a:r>
            <a:r>
              <a:rPr lang="es-ES" altLang="es-CL" sz="1600" dirty="0">
                <a:solidFill>
                  <a:srgbClr val="000000"/>
                </a:solidFill>
                <a:latin typeface="Verdana" pitchFamily="34" charset="0"/>
              </a:rPr>
              <a:t> de mediciones entre las distintas unidades y los distintos sistemas de medida, según la situación lo requiera.</a:t>
            </a:r>
            <a:endParaRPr lang="es-ES" altLang="es-CL" sz="16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2000"/>
                                        <p:tgtEl>
                                          <p:spTgt spid="7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fade">
                                      <p:cBhvr>
                                        <p:cTn id="12" dur="2000"/>
                                        <p:tgtEl>
                                          <p:spTgt spid="71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 calcmode="lin" valueType="num">
                                      <p:cBhvr>
                                        <p:cTn id="17" dur="1000" fill="hold"/>
                                        <p:tgtEl>
                                          <p:spTgt spid="7175"/>
                                        </p:tgtEl>
                                        <p:attrNameLst>
                                          <p:attrName>ppt_w</p:attrName>
                                        </p:attrNameLst>
                                      </p:cBhvr>
                                      <p:tavLst>
                                        <p:tav tm="0">
                                          <p:val>
                                            <p:strVal val="#ppt_w*0.70"/>
                                          </p:val>
                                        </p:tav>
                                        <p:tav tm="100000">
                                          <p:val>
                                            <p:strVal val="#ppt_w"/>
                                          </p:val>
                                        </p:tav>
                                      </p:tavLst>
                                    </p:anim>
                                    <p:anim calcmode="lin" valueType="num">
                                      <p:cBhvr>
                                        <p:cTn id="18" dur="1000" fill="hold"/>
                                        <p:tgtEl>
                                          <p:spTgt spid="7175"/>
                                        </p:tgtEl>
                                        <p:attrNameLst>
                                          <p:attrName>ppt_h</p:attrName>
                                        </p:attrNameLst>
                                      </p:cBhvr>
                                      <p:tavLst>
                                        <p:tav tm="0">
                                          <p:val>
                                            <p:strVal val="#ppt_h"/>
                                          </p:val>
                                        </p:tav>
                                        <p:tav tm="100000">
                                          <p:val>
                                            <p:strVal val="#ppt_h"/>
                                          </p:val>
                                        </p:tav>
                                      </p:tavLst>
                                    </p:anim>
                                    <p:animEffect transition="in" filter="fade">
                                      <p:cBhvr>
                                        <p:cTn id="19" dur="1000"/>
                                        <p:tgtEl>
                                          <p:spTgt spid="71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P spid="71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921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6182F8CC-6BBA-470B-A8F6-C1B70D371713}" type="slidenum">
              <a:rPr lang="es-CL"/>
              <a:pPr>
                <a:defRPr/>
              </a:pPr>
              <a:t>12</a:t>
            </a:fld>
            <a:endParaRPr lang="es-CL" dirty="0"/>
          </a:p>
        </p:txBody>
      </p:sp>
      <p:sp>
        <p:nvSpPr>
          <p:cNvPr id="8198" name="Rectangle 9"/>
          <p:cNvSpPr>
            <a:spLocks noChangeArrowheads="1"/>
          </p:cNvSpPr>
          <p:nvPr/>
        </p:nvSpPr>
        <p:spPr bwMode="auto">
          <a:xfrm>
            <a:off x="1187450" y="2246502"/>
            <a:ext cx="741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ltLang="es-CL" sz="1600" dirty="0">
                <a:latin typeface="Verdana" pitchFamily="34" charset="0"/>
              </a:rPr>
              <a:t>Se logra efectuando un acucioso control de todos los factores que puedan afectar la calidad del </a:t>
            </a:r>
            <a:r>
              <a:rPr lang="es-ES" altLang="es-CL" sz="1600" dirty="0" smtClean="0">
                <a:latin typeface="Verdana" pitchFamily="34" charset="0"/>
              </a:rPr>
              <a:t>producto. </a:t>
            </a:r>
            <a:endParaRPr lang="es-ES" altLang="es-CL" sz="1600" dirty="0">
              <a:latin typeface="Verdana" pitchFamily="34" charset="0"/>
            </a:endParaRPr>
          </a:p>
          <a:p>
            <a:r>
              <a:rPr lang="es-ES" altLang="es-CL" sz="1600" dirty="0" smtClean="0">
                <a:latin typeface="Verdana" pitchFamily="34" charset="0"/>
              </a:rPr>
              <a:t>No </a:t>
            </a:r>
            <a:r>
              <a:rPr lang="es-ES" altLang="es-CL" sz="1600" dirty="0">
                <a:latin typeface="Verdana" pitchFamily="34" charset="0"/>
              </a:rPr>
              <a:t>basta con estar asociado a organismos internacionales y poseer sofisticados  instrumentos de medición,  también está presente el </a:t>
            </a:r>
            <a:r>
              <a:rPr lang="es-ES" altLang="es-CL" sz="1600" b="1" dirty="0" smtClean="0">
                <a:latin typeface="Verdana" pitchFamily="34" charset="0"/>
              </a:rPr>
              <a:t>factor </a:t>
            </a:r>
            <a:r>
              <a:rPr lang="es-ES" altLang="es-CL" sz="1600" b="1" dirty="0">
                <a:latin typeface="Verdana" pitchFamily="34" charset="0"/>
              </a:rPr>
              <a:t>humano</a:t>
            </a:r>
            <a:r>
              <a:rPr lang="es-ES" altLang="es-CL" sz="1600" dirty="0">
                <a:latin typeface="Verdana" pitchFamily="34" charset="0"/>
              </a:rPr>
              <a:t>.</a:t>
            </a:r>
          </a:p>
          <a:p>
            <a:endParaRPr lang="es-ES" altLang="es-CL" sz="1600" dirty="0">
              <a:latin typeface="Verdana" pitchFamily="34" charset="0"/>
            </a:endParaRPr>
          </a:p>
        </p:txBody>
      </p:sp>
      <p:sp>
        <p:nvSpPr>
          <p:cNvPr id="11" name="10 CuadroTexto"/>
          <p:cNvSpPr txBox="1"/>
          <p:nvPr/>
        </p:nvSpPr>
        <p:spPr>
          <a:xfrm>
            <a:off x="971550" y="1196975"/>
            <a:ext cx="7488238" cy="984250"/>
          </a:xfrm>
          <a:prstGeom prst="rect">
            <a:avLst/>
          </a:prstGeom>
          <a:noFill/>
        </p:spPr>
        <p:txBody>
          <a:bodyPr>
            <a:spAutoFit/>
          </a:bodyPr>
          <a:lstStyle/>
          <a:p>
            <a:pPr fontAlgn="auto">
              <a:spcBef>
                <a:spcPts val="0"/>
              </a:spcBef>
              <a:spcAft>
                <a:spcPts val="0"/>
              </a:spcAft>
              <a:defRPr/>
            </a:pPr>
            <a:r>
              <a:rPr lang="es-ES" b="1" dirty="0">
                <a:solidFill>
                  <a:schemeClr val="tx1">
                    <a:lumMod val="65000"/>
                    <a:lumOff val="35000"/>
                  </a:schemeClr>
                </a:solidFill>
                <a:latin typeface="Century Gothic" pitchFamily="34" charset="0"/>
              </a:rPr>
              <a:t>	</a:t>
            </a:r>
          </a:p>
          <a:p>
            <a:pPr fontAlgn="auto">
              <a:spcBef>
                <a:spcPts val="0"/>
              </a:spcBef>
              <a:spcAft>
                <a:spcPts val="0"/>
              </a:spcAft>
              <a:defRPr/>
            </a:pPr>
            <a:r>
              <a:rPr lang="es-ES" b="1" dirty="0">
                <a:solidFill>
                  <a:schemeClr val="tx1">
                    <a:lumMod val="65000"/>
                    <a:lumOff val="35000"/>
                  </a:schemeClr>
                </a:solidFill>
                <a:latin typeface="Century Gothic" pitchFamily="34" charset="0"/>
              </a:rPr>
              <a:t>	</a:t>
            </a:r>
            <a:r>
              <a:rPr lang="es-ES" sz="2000" b="1" dirty="0">
                <a:latin typeface="Verdana" pitchFamily="34" charset="0"/>
                <a:ea typeface="Verdana" pitchFamily="34" charset="0"/>
                <a:cs typeface="Verdana" pitchFamily="34" charset="0"/>
              </a:rPr>
              <a:t>¿Cómo se logra un adecuado sistema de aseguramiento metrológico?</a:t>
            </a:r>
          </a:p>
        </p:txBody>
      </p:sp>
      <p:sp>
        <p:nvSpPr>
          <p:cNvPr id="8201" name="12 Rectángulo"/>
          <p:cNvSpPr>
            <a:spLocks noChangeArrowheads="1"/>
          </p:cNvSpPr>
          <p:nvPr/>
        </p:nvSpPr>
        <p:spPr bwMode="auto">
          <a:xfrm>
            <a:off x="4283646" y="3671153"/>
            <a:ext cx="432080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ltLang="es-CL" sz="1600" dirty="0">
                <a:latin typeface="Verdana" pitchFamily="34" charset="0"/>
              </a:rPr>
              <a:t>      Es decir, se puede tener el mejor equipo,  verificado  y calibrado,  pero si el usuario no está </a:t>
            </a:r>
            <a:r>
              <a:rPr lang="es-ES" altLang="es-CL" sz="1600" b="1" dirty="0">
                <a:latin typeface="Verdana" pitchFamily="34" charset="0"/>
              </a:rPr>
              <a:t>capacitado </a:t>
            </a:r>
            <a:r>
              <a:rPr lang="es-ES" altLang="es-CL" sz="1600" dirty="0">
                <a:latin typeface="Verdana" pitchFamily="34" charset="0"/>
              </a:rPr>
              <a:t>para </a:t>
            </a:r>
            <a:r>
              <a:rPr lang="es-ES" altLang="es-CL" sz="1600" dirty="0" smtClean="0">
                <a:latin typeface="Verdana" pitchFamily="34" charset="0"/>
              </a:rPr>
              <a:t>utilizarlo, cuidarlo adecuadamente  </a:t>
            </a:r>
            <a:r>
              <a:rPr lang="es-ES" altLang="es-CL" sz="1600" dirty="0">
                <a:latin typeface="Verdana" pitchFamily="34" charset="0"/>
              </a:rPr>
              <a:t>o para leer e interpretar las mediciones </a:t>
            </a:r>
            <a:r>
              <a:rPr lang="es-ES" altLang="es-CL" sz="1600" dirty="0" smtClean="0">
                <a:latin typeface="Verdana" pitchFamily="34" charset="0"/>
              </a:rPr>
              <a:t>obtenidas, no </a:t>
            </a:r>
            <a:r>
              <a:rPr lang="es-ES" altLang="es-CL" sz="1600" dirty="0">
                <a:latin typeface="Verdana" pitchFamily="34" charset="0"/>
              </a:rPr>
              <a:t>se logrará precisión en la información ni el aseguramiento </a:t>
            </a:r>
            <a:r>
              <a:rPr lang="es-ES" altLang="es-CL" sz="1600" dirty="0" smtClean="0">
                <a:latin typeface="Verdana" pitchFamily="34" charset="0"/>
              </a:rPr>
              <a:t>metrológico</a:t>
            </a:r>
            <a:r>
              <a:rPr lang="es-ES" altLang="es-CL" sz="1600" dirty="0">
                <a:latin typeface="Verdana" pitchFamily="34" charset="0"/>
              </a:rPr>
              <a:t>.  </a:t>
            </a:r>
            <a:endParaRPr lang="es-CL" altLang="es-CL" sz="16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5442" t="34406" r="19649" b="24690"/>
          <a:stretch>
            <a:fillRect/>
          </a:stretch>
        </p:blipFill>
        <p:spPr bwMode="auto">
          <a:xfrm>
            <a:off x="1187450" y="3644900"/>
            <a:ext cx="27035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Effect transition="in" filter="fade">
                                      <p:cBhvr>
                                        <p:cTn id="19"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024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062103"/>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E6962FE9-1FCC-41FE-B2CB-740331370A19}" type="slidenum">
              <a:rPr lang="es-CL"/>
              <a:pPr>
                <a:defRPr/>
              </a:pPr>
              <a:t>13</a:t>
            </a:fld>
            <a:endParaRPr lang="es-CL" dirty="0"/>
          </a:p>
        </p:txBody>
      </p:sp>
      <p:sp>
        <p:nvSpPr>
          <p:cNvPr id="10246" name="Rectangle 1"/>
          <p:cNvSpPr>
            <a:spLocks noChangeArrowheads="1"/>
          </p:cNvSpPr>
          <p:nvPr/>
        </p:nvSpPr>
        <p:spPr bwMode="auto">
          <a:xfrm>
            <a:off x="1331913" y="2509866"/>
            <a:ext cx="72723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r>
              <a:rPr lang="es-ES" altLang="es-CL" sz="1600" dirty="0">
                <a:latin typeface="Verdana" pitchFamily="34" charset="0"/>
              </a:rPr>
              <a:t>En Chile, la entidad encargada de coordinar y administrar el sistema de aseguramiento metrológico </a:t>
            </a:r>
            <a:r>
              <a:rPr lang="es-ES" altLang="es-CL" sz="1600" dirty="0" smtClean="0">
                <a:latin typeface="Verdana" pitchFamily="34" charset="0"/>
              </a:rPr>
              <a:t>es un organismo público-privado creado por el Estado llamado “</a:t>
            </a:r>
            <a:r>
              <a:rPr lang="es-ES" altLang="es-CL" sz="1600" b="1" dirty="0">
                <a:latin typeface="Verdana" pitchFamily="34" charset="0"/>
              </a:rPr>
              <a:t>Red Nacional de </a:t>
            </a:r>
            <a:r>
              <a:rPr lang="es-ES" altLang="es-CL" sz="1600" b="1" dirty="0" smtClean="0">
                <a:latin typeface="Verdana" pitchFamily="34" charset="0"/>
              </a:rPr>
              <a:t>Metrología</a:t>
            </a:r>
            <a:r>
              <a:rPr lang="es-ES" altLang="es-CL" sz="1600" dirty="0" smtClean="0">
                <a:latin typeface="Verdana" pitchFamily="34" charset="0"/>
              </a:rPr>
              <a:t>”.  </a:t>
            </a:r>
            <a:endParaRPr lang="es-ES" altLang="es-CL" sz="1600" dirty="0">
              <a:latin typeface="Verdana" pitchFamily="34" charset="0"/>
            </a:endParaRPr>
          </a:p>
          <a:p>
            <a:pPr indent="0"/>
            <a:endParaRPr lang="es-ES" altLang="es-CL" sz="1600" dirty="0">
              <a:latin typeface="Verdana" pitchFamily="34" charset="0"/>
            </a:endParaRPr>
          </a:p>
          <a:p>
            <a:pPr indent="0"/>
            <a:r>
              <a:rPr lang="es-ES" altLang="es-CL" sz="1600" dirty="0">
                <a:latin typeface="Verdana" pitchFamily="34" charset="0"/>
              </a:rPr>
              <a:t>Su misión es  proveer de servicios </a:t>
            </a:r>
            <a:r>
              <a:rPr lang="es-ES" altLang="es-CL" sz="1600" dirty="0" smtClean="0">
                <a:latin typeface="Verdana" pitchFamily="34" charset="0"/>
              </a:rPr>
              <a:t>de </a:t>
            </a:r>
            <a:r>
              <a:rPr lang="es-ES" altLang="es-CL" sz="1600" dirty="0">
                <a:latin typeface="Verdana" pitchFamily="34" charset="0"/>
              </a:rPr>
              <a:t>laboratorios de metrología para facilitar que las mediciones realizadas en el país sean comparables, trazables y aceptadas en otras naciones.</a:t>
            </a:r>
            <a:endParaRPr lang="es-CL" altLang="es-CL" sz="1600" dirty="0">
              <a:latin typeface="Verdana" pitchFamily="34" charset="0"/>
            </a:endParaRPr>
          </a:p>
          <a:p>
            <a:endParaRPr lang="es-CL" altLang="es-CL" sz="1600" dirty="0"/>
          </a:p>
        </p:txBody>
      </p:sp>
      <p:sp>
        <p:nvSpPr>
          <p:cNvPr id="10247" name="9 Rectángulo"/>
          <p:cNvSpPr>
            <a:spLocks noChangeArrowheads="1"/>
          </p:cNvSpPr>
          <p:nvPr/>
        </p:nvSpPr>
        <p:spPr bwMode="auto">
          <a:xfrm>
            <a:off x="1331913" y="1484313"/>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¿Quién regula en Chile el aseguramiento metrológico? </a:t>
            </a:r>
          </a:p>
        </p:txBody>
      </p:sp>
      <p:pic>
        <p:nvPicPr>
          <p:cNvPr id="8" name="Picture 5" descr="https://encrypted-tbn2.gstatic.com/images?q=tbn:ANd9GcT2o1O1eLriQDRcfwb6ltxVgfX0bBdRl480yAaRJGXQ1ioVeN1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70" r="5473" b="3476"/>
          <a:stretch>
            <a:fillRect/>
          </a:stretch>
        </p:blipFill>
        <p:spPr bwMode="auto">
          <a:xfrm>
            <a:off x="2987675" y="4652963"/>
            <a:ext cx="42481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229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062103"/>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BB8A5908-E7A3-4989-AAF5-2B9083E9FB0D}" type="slidenum">
              <a:rPr lang="es-CL"/>
              <a:pPr>
                <a:defRPr/>
              </a:pPr>
              <a:t>14</a:t>
            </a:fld>
            <a:endParaRPr lang="es-CL" dirty="0"/>
          </a:p>
        </p:txBody>
      </p:sp>
      <p:sp>
        <p:nvSpPr>
          <p:cNvPr id="12294" name="9 Rectángulo"/>
          <p:cNvSpPr>
            <a:spLocks noChangeArrowheads="1"/>
          </p:cNvSpPr>
          <p:nvPr/>
        </p:nvSpPr>
        <p:spPr bwMode="auto">
          <a:xfrm>
            <a:off x="1331913" y="148431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 En qué  consiste la  Red Nacional de Metrología? </a:t>
            </a:r>
          </a:p>
        </p:txBody>
      </p:sp>
      <p:sp>
        <p:nvSpPr>
          <p:cNvPr id="9" name="6 Marcador de contenido"/>
          <p:cNvSpPr txBox="1">
            <a:spLocks/>
          </p:cNvSpPr>
          <p:nvPr/>
        </p:nvSpPr>
        <p:spPr>
          <a:xfrm>
            <a:off x="1187450" y="1989138"/>
            <a:ext cx="6913563" cy="1944687"/>
          </a:xfrm>
          <a:prstGeom prst="rect">
            <a:avLst/>
          </a:prstGeom>
        </p:spPr>
        <p:txBody>
          <a:bodyPr/>
          <a:lstStyle/>
          <a:p>
            <a:pPr marL="342900" indent="-342900" algn="just" eaLnBrk="0" hangingPunct="0">
              <a:spcBef>
                <a:spcPct val="20000"/>
              </a:spcBef>
              <a:buFont typeface="Arial" charset="0"/>
              <a:buNone/>
              <a:defRPr/>
            </a:pPr>
            <a:endParaRPr lang="es-CL" sz="1600" dirty="0">
              <a:latin typeface="Verdana" pitchFamily="34" charset="0"/>
              <a:ea typeface="Verdana" pitchFamily="34" charset="0"/>
              <a:cs typeface="Verdana" pitchFamily="34" charset="0"/>
            </a:endParaRPr>
          </a:p>
          <a:p>
            <a:pPr marL="342900" eaLnBrk="0" hangingPunct="0">
              <a:spcBef>
                <a:spcPct val="20000"/>
              </a:spcBef>
              <a:buFont typeface="Arial" charset="0"/>
              <a:buNone/>
              <a:defRPr/>
            </a:pPr>
            <a:r>
              <a:rPr lang="es-CL" sz="1600" dirty="0" smtClean="0">
                <a:latin typeface="Verdana" pitchFamily="34" charset="0"/>
                <a:ea typeface="Verdana" pitchFamily="34" charset="0"/>
                <a:cs typeface="Verdana" pitchFamily="34" charset="0"/>
              </a:rPr>
              <a:t>La Red Nacional de Metrología se compone de </a:t>
            </a:r>
            <a:r>
              <a:rPr lang="es-CL" sz="1600" b="1" dirty="0" smtClean="0">
                <a:latin typeface="Verdana" pitchFamily="34" charset="0"/>
                <a:ea typeface="Verdana" pitchFamily="34" charset="0"/>
                <a:cs typeface="Verdana" pitchFamily="34" charset="0"/>
              </a:rPr>
              <a:t>Laboratorio </a:t>
            </a:r>
            <a:r>
              <a:rPr lang="es-CL" sz="1600" b="1" dirty="0">
                <a:latin typeface="Verdana" pitchFamily="34" charset="0"/>
                <a:ea typeface="Verdana" pitchFamily="34" charset="0"/>
                <a:cs typeface="Verdana" pitchFamily="34" charset="0"/>
              </a:rPr>
              <a:t>Custodios de Patrones Nacionales </a:t>
            </a:r>
            <a:r>
              <a:rPr lang="es-CL" sz="1600" dirty="0">
                <a:latin typeface="Verdana" pitchFamily="34" charset="0"/>
                <a:ea typeface="Verdana" pitchFamily="34" charset="0"/>
                <a:cs typeface="Verdana" pitchFamily="34" charset="0"/>
              </a:rPr>
              <a:t>(LCPN) donde se calibran los instrumentos y </a:t>
            </a:r>
            <a:r>
              <a:rPr lang="es-CL" sz="1600" dirty="0" smtClean="0">
                <a:latin typeface="Verdana" pitchFamily="34" charset="0"/>
                <a:ea typeface="Verdana" pitchFamily="34" charset="0"/>
                <a:cs typeface="Verdana" pitchFamily="34" charset="0"/>
              </a:rPr>
              <a:t>patrones, y se certifica los </a:t>
            </a:r>
            <a:r>
              <a:rPr lang="es-CL" sz="1600" b="1" dirty="0" smtClean="0">
                <a:latin typeface="Verdana" pitchFamily="34" charset="0"/>
                <a:ea typeface="Verdana" pitchFamily="34" charset="0"/>
                <a:cs typeface="Verdana" pitchFamily="34" charset="0"/>
              </a:rPr>
              <a:t>Laboratorios </a:t>
            </a:r>
            <a:r>
              <a:rPr lang="es-CL" sz="1600" b="1" dirty="0">
                <a:latin typeface="Verdana" pitchFamily="34" charset="0"/>
                <a:ea typeface="Verdana" pitchFamily="34" charset="0"/>
                <a:cs typeface="Verdana" pitchFamily="34" charset="0"/>
              </a:rPr>
              <a:t>de Calibración</a:t>
            </a:r>
            <a:r>
              <a:rPr lang="es-CL" sz="1600" dirty="0">
                <a:latin typeface="Verdana" pitchFamily="34" charset="0"/>
                <a:ea typeface="Verdana" pitchFamily="34" charset="0"/>
                <a:cs typeface="Verdana" pitchFamily="34" charset="0"/>
              </a:rPr>
              <a:t> (</a:t>
            </a:r>
            <a:r>
              <a:rPr lang="es-CL" sz="1600" dirty="0" smtClean="0">
                <a:latin typeface="Verdana" pitchFamily="34" charset="0"/>
                <a:ea typeface="Verdana" pitchFamily="34" charset="0"/>
                <a:cs typeface="Verdana" pitchFamily="34" charset="0"/>
              </a:rPr>
              <a:t>LC) </a:t>
            </a:r>
            <a:r>
              <a:rPr lang="es-CL" sz="1600" dirty="0">
                <a:latin typeface="Verdana" pitchFamily="34" charset="0"/>
                <a:ea typeface="Verdana" pitchFamily="34" charset="0"/>
                <a:cs typeface="Verdana" pitchFamily="34" charset="0"/>
              </a:rPr>
              <a:t>destinados a calibrar los instrumentos de las empresas.</a:t>
            </a:r>
            <a:endParaRPr lang="es-CL" sz="3200" dirty="0">
              <a:latin typeface="+mn-lt"/>
              <a:cs typeface="+mn-cs"/>
            </a:endParaRPr>
          </a:p>
        </p:txBody>
      </p:sp>
      <p:pic>
        <p:nvPicPr>
          <p:cNvPr id="12296" name="2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29" t="35437" r="6412" b="3215"/>
          <a:stretch>
            <a:fillRect/>
          </a:stretch>
        </p:blipFill>
        <p:spPr bwMode="auto">
          <a:xfrm>
            <a:off x="1692275" y="3948113"/>
            <a:ext cx="6264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126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E5E11E6A-5442-4102-8263-C403F56F5EC0}" type="slidenum">
              <a:rPr lang="es-CL"/>
              <a:pPr>
                <a:defRPr/>
              </a:pPr>
              <a:t>15</a:t>
            </a:fld>
            <a:endParaRPr lang="es-CL"/>
          </a:p>
        </p:txBody>
      </p:sp>
      <p:sp>
        <p:nvSpPr>
          <p:cNvPr id="19463" name="8 Rectángulo"/>
          <p:cNvSpPr>
            <a:spLocks noChangeArrowheads="1"/>
          </p:cNvSpPr>
          <p:nvPr/>
        </p:nvSpPr>
        <p:spPr bwMode="auto">
          <a:xfrm>
            <a:off x="1619250" y="2492375"/>
            <a:ext cx="66976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Nuestra Red Nacional de Metrología (RNM), </a:t>
            </a:r>
            <a:r>
              <a:rPr lang="es-CL" altLang="es-CL" sz="1600" dirty="0">
                <a:latin typeface="Verdana" pitchFamily="34" charset="0"/>
              </a:rPr>
              <a:t>está vinculada con el</a:t>
            </a:r>
            <a:r>
              <a:rPr lang="es-CL" altLang="es-CL" sz="1600" b="1" dirty="0">
                <a:latin typeface="Verdana" pitchFamily="34" charset="0"/>
              </a:rPr>
              <a:t> </a:t>
            </a:r>
            <a:r>
              <a:rPr lang="es-CL" altLang="es-CL" sz="1600" b="1" dirty="0" smtClean="0">
                <a:latin typeface="Verdana" pitchFamily="34" charset="0"/>
              </a:rPr>
              <a:t>Sistema Metrológico Mundial</a:t>
            </a:r>
            <a:r>
              <a:rPr lang="es-CL" altLang="es-CL" sz="1600" dirty="0">
                <a:latin typeface="Verdana" pitchFamily="34" charset="0"/>
              </a:rPr>
              <a:t>, es decir, interactúa y se relaciona  activamente con </a:t>
            </a:r>
            <a:r>
              <a:rPr lang="es-CL" altLang="es-CL" sz="1600" dirty="0" smtClean="0">
                <a:latin typeface="Verdana" pitchFamily="34" charset="0"/>
              </a:rPr>
              <a:t>las </a:t>
            </a:r>
            <a:r>
              <a:rPr lang="es-CL" altLang="es-CL" sz="1600" dirty="0">
                <a:latin typeface="Verdana" pitchFamily="34" charset="0"/>
              </a:rPr>
              <a:t>redes internacionales. </a:t>
            </a:r>
            <a:endParaRPr lang="es-CL" altLang="es-CL" sz="1600" dirty="0" smtClean="0">
              <a:latin typeface="Verdana" pitchFamily="34" charset="0"/>
            </a:endParaRPr>
          </a:p>
          <a:p>
            <a:pPr eaLnBrk="1" hangingPunct="1"/>
            <a:endParaRPr lang="es-CL" altLang="es-CL" sz="1600" dirty="0">
              <a:latin typeface="Verdana" pitchFamily="34" charset="0"/>
            </a:endParaRPr>
          </a:p>
          <a:p>
            <a:pPr eaLnBrk="1" hangingPunct="1"/>
            <a:endParaRPr lang="es-CL" altLang="es-CL" sz="1600" dirty="0" smtClean="0">
              <a:latin typeface="Verdana" pitchFamily="34" charset="0"/>
            </a:endParaRPr>
          </a:p>
          <a:p>
            <a:pPr eaLnBrk="1" hangingPunct="1"/>
            <a:endParaRPr lang="es-CL" altLang="es-CL" sz="1600" dirty="0">
              <a:latin typeface="Verdana" pitchFamily="34" charset="0"/>
            </a:endParaRPr>
          </a:p>
          <a:p>
            <a:pPr eaLnBrk="1" hangingPunct="1"/>
            <a:r>
              <a:rPr lang="es-CL" altLang="es-CL" sz="1600" dirty="0" smtClean="0">
                <a:latin typeface="Verdana" pitchFamily="34" charset="0"/>
              </a:rPr>
              <a:t>A </a:t>
            </a:r>
            <a:r>
              <a:rPr lang="es-CL" altLang="es-CL" sz="1600" dirty="0">
                <a:latin typeface="Verdana" pitchFamily="34" charset="0"/>
              </a:rPr>
              <a:t>nivel regional, Chile forma parte del Sistema Interamericano de Metrología (SIM), que es el resultado de los acuerdos logrados por 34 países miembros de la Organización de Estados Americanos (OEA) en cuanto a metrología. </a:t>
            </a:r>
          </a:p>
          <a:p>
            <a:pPr eaLnBrk="1" hangingPunct="1"/>
            <a:endParaRPr lang="es-CL" altLang="es-CL" sz="1600" dirty="0">
              <a:latin typeface="Verdana" pitchFamily="34" charset="0"/>
            </a:endParaRPr>
          </a:p>
        </p:txBody>
      </p:sp>
      <p:sp>
        <p:nvSpPr>
          <p:cNvPr id="11271" name="9 Rectángulo"/>
          <p:cNvSpPr>
            <a:spLocks noChangeArrowheads="1"/>
          </p:cNvSpPr>
          <p:nvPr/>
        </p:nvSpPr>
        <p:spPr bwMode="auto">
          <a:xfrm>
            <a:off x="1331913" y="148431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smtClean="0">
                <a:latin typeface="Verdana" pitchFamily="34" charset="0"/>
              </a:rPr>
              <a:t>¿A quiénes </a:t>
            </a:r>
            <a:r>
              <a:rPr lang="es-CL" altLang="es-CL" sz="2000" b="1" dirty="0">
                <a:latin typeface="Verdana" pitchFamily="34" charset="0"/>
              </a:rPr>
              <a:t>vincula esta </a:t>
            </a:r>
            <a:r>
              <a:rPr lang="es-CL" altLang="es-CL" sz="2000" b="1" dirty="0" smtClean="0">
                <a:latin typeface="Verdana" pitchFamily="34" charset="0"/>
              </a:rPr>
              <a:t>Red </a:t>
            </a:r>
            <a:r>
              <a:rPr lang="es-CL" altLang="es-CL" sz="2000" b="1" dirty="0">
                <a:latin typeface="Verdana" pitchFamily="34" charset="0"/>
              </a:rPr>
              <a:t>Nacional de Metrología?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1000" fill="hold"/>
                                        <p:tgtEl>
                                          <p:spTgt spid="19463"/>
                                        </p:tgtEl>
                                        <p:attrNameLst>
                                          <p:attrName>ppt_w</p:attrName>
                                        </p:attrNameLst>
                                      </p:cBhvr>
                                      <p:tavLst>
                                        <p:tav tm="0">
                                          <p:val>
                                            <p:strVal val="#ppt_w*0.70"/>
                                          </p:val>
                                        </p:tav>
                                        <p:tav tm="100000">
                                          <p:val>
                                            <p:strVal val="#ppt_w"/>
                                          </p:val>
                                        </p:tav>
                                      </p:tavLst>
                                    </p:anim>
                                    <p:anim calcmode="lin" valueType="num">
                                      <p:cBhvr>
                                        <p:cTn id="8" dur="1000" fill="hold"/>
                                        <p:tgtEl>
                                          <p:spTgt spid="19463"/>
                                        </p:tgtEl>
                                        <p:attrNameLst>
                                          <p:attrName>ppt_h</p:attrName>
                                        </p:attrNameLst>
                                      </p:cBhvr>
                                      <p:tavLst>
                                        <p:tav tm="0">
                                          <p:val>
                                            <p:strVal val="#ppt_h"/>
                                          </p:val>
                                        </p:tav>
                                        <p:tav tm="100000">
                                          <p:val>
                                            <p:strVal val="#ppt_h"/>
                                          </p:val>
                                        </p:tav>
                                      </p:tavLst>
                                    </p:anim>
                                    <p:animEffect transition="in" filter="fade">
                                      <p:cBhvr>
                                        <p:cTn id="9"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229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BB8A5908-E7A3-4989-AAF5-2B9083E9FB0D}" type="slidenum">
              <a:rPr lang="es-CL"/>
              <a:pPr>
                <a:defRPr/>
              </a:pPr>
              <a:t>16</a:t>
            </a:fld>
            <a:endParaRPr lang="es-CL" dirty="0"/>
          </a:p>
        </p:txBody>
      </p:sp>
      <p:sp>
        <p:nvSpPr>
          <p:cNvPr id="9" name="6 Marcador de contenido"/>
          <p:cNvSpPr txBox="1">
            <a:spLocks/>
          </p:cNvSpPr>
          <p:nvPr/>
        </p:nvSpPr>
        <p:spPr>
          <a:xfrm>
            <a:off x="1187450" y="1989138"/>
            <a:ext cx="6913563" cy="1944687"/>
          </a:xfrm>
          <a:prstGeom prst="rect">
            <a:avLst/>
          </a:prstGeom>
        </p:spPr>
        <p:txBody>
          <a:bodyPr/>
          <a:lstStyle/>
          <a:p>
            <a:pPr marL="342900" indent="-342900" algn="just" eaLnBrk="0" hangingPunct="0">
              <a:spcBef>
                <a:spcPct val="20000"/>
              </a:spcBef>
              <a:buFont typeface="Arial" charset="0"/>
              <a:buNone/>
              <a:defRPr/>
            </a:pPr>
            <a:endParaRPr lang="es-CL" sz="1600" dirty="0">
              <a:latin typeface="Verdana" pitchFamily="34" charset="0"/>
              <a:ea typeface="Verdana" pitchFamily="34" charset="0"/>
              <a:cs typeface="Verdana" pitchFamily="34" charset="0"/>
            </a:endParaRPr>
          </a:p>
        </p:txBody>
      </p:sp>
      <p:pic>
        <p:nvPicPr>
          <p:cNvPr id="40963" name="Picture 3" descr="C:\Users\M.Teresa\Documents\Red de Metrolgí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1459529"/>
            <a:ext cx="4516462" cy="494859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10" name="9 Rectángulo"/>
          <p:cNvSpPr>
            <a:spLocks noChangeArrowheads="1"/>
          </p:cNvSpPr>
          <p:nvPr/>
        </p:nvSpPr>
        <p:spPr bwMode="auto">
          <a:xfrm>
            <a:off x="899592" y="1484313"/>
            <a:ext cx="33123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smtClean="0">
                <a:latin typeface="Verdana" pitchFamily="34" charset="0"/>
              </a:rPr>
              <a:t>¿Cuál </a:t>
            </a:r>
            <a:r>
              <a:rPr lang="es-CL" altLang="es-CL" sz="2000" b="1" dirty="0" smtClean="0">
                <a:latin typeface="Verdana" pitchFamily="34" charset="0"/>
              </a:rPr>
              <a:t>es la </a:t>
            </a:r>
            <a:r>
              <a:rPr lang="es-CL" altLang="es-CL" sz="2000" b="1" dirty="0" smtClean="0">
                <a:latin typeface="Verdana" pitchFamily="34" charset="0"/>
              </a:rPr>
              <a:t>función y </a:t>
            </a:r>
            <a:r>
              <a:rPr lang="es-CL" altLang="es-CL" sz="2000" b="1" dirty="0" smtClean="0">
                <a:latin typeface="Verdana" pitchFamily="34" charset="0"/>
              </a:rPr>
              <a:t>cómo se compone la red nacional de metrología? </a:t>
            </a:r>
            <a:endParaRPr lang="es-CL" altLang="es-CL" sz="2000" b="1" dirty="0">
              <a:latin typeface="Verdana" pitchFamily="34" charset="0"/>
            </a:endParaRPr>
          </a:p>
        </p:txBody>
      </p:sp>
    </p:spTree>
    <p:extLst>
      <p:ext uri="{BB962C8B-B14F-4D97-AF65-F5344CB8AC3E}">
        <p14:creationId xmlns:p14="http://schemas.microsoft.com/office/powerpoint/2010/main" val="90230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229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BB8A5908-E7A3-4989-AAF5-2B9083E9FB0D}" type="slidenum">
              <a:rPr lang="es-CL"/>
              <a:pPr>
                <a:defRPr/>
              </a:pPr>
              <a:t>17</a:t>
            </a:fld>
            <a:endParaRPr lang="es-CL" dirty="0"/>
          </a:p>
        </p:txBody>
      </p:sp>
      <p:sp>
        <p:nvSpPr>
          <p:cNvPr id="12294" name="9 Rectángulo"/>
          <p:cNvSpPr>
            <a:spLocks noChangeArrowheads="1"/>
          </p:cNvSpPr>
          <p:nvPr/>
        </p:nvSpPr>
        <p:spPr bwMode="auto">
          <a:xfrm>
            <a:off x="1187451" y="1414357"/>
            <a:ext cx="74174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smtClean="0">
                <a:latin typeface="Verdana" pitchFamily="34" charset="0"/>
              </a:rPr>
              <a:t>¿Cómo </a:t>
            </a:r>
            <a:r>
              <a:rPr lang="es-CL" altLang="es-CL" sz="2000" b="1" dirty="0" smtClean="0">
                <a:latin typeface="Verdana" pitchFamily="34" charset="0"/>
              </a:rPr>
              <a:t>se relacionan las distintas instancias para el aseguramiento metrológico en la empresa?</a:t>
            </a:r>
            <a:endParaRPr lang="es-CL" altLang="es-CL" sz="2000" b="1" dirty="0">
              <a:latin typeface="Verdana" pitchFamily="34" charset="0"/>
            </a:endParaRPr>
          </a:p>
        </p:txBody>
      </p:sp>
      <p:sp>
        <p:nvSpPr>
          <p:cNvPr id="9" name="6 Marcador de contenido"/>
          <p:cNvSpPr txBox="1">
            <a:spLocks/>
          </p:cNvSpPr>
          <p:nvPr/>
        </p:nvSpPr>
        <p:spPr>
          <a:xfrm>
            <a:off x="1187450" y="1989138"/>
            <a:ext cx="6913563" cy="1944687"/>
          </a:xfrm>
          <a:prstGeom prst="rect">
            <a:avLst/>
          </a:prstGeom>
        </p:spPr>
        <p:txBody>
          <a:bodyPr/>
          <a:lstStyle/>
          <a:p>
            <a:pPr marL="342900" indent="-342900" algn="just" eaLnBrk="0" hangingPunct="0">
              <a:spcBef>
                <a:spcPct val="20000"/>
              </a:spcBef>
              <a:buFont typeface="Arial" charset="0"/>
              <a:buNone/>
              <a:defRPr/>
            </a:pPr>
            <a:endParaRPr lang="es-CL" sz="1600" dirty="0">
              <a:latin typeface="Verdana" pitchFamily="34" charset="0"/>
              <a:ea typeface="Verdana" pitchFamily="34" charset="0"/>
              <a:cs typeface="Verdana" pitchFamily="34" charset="0"/>
            </a:endParaRPr>
          </a:p>
        </p:txBody>
      </p:sp>
      <p:grpSp>
        <p:nvGrpSpPr>
          <p:cNvPr id="4" name="3 Grupo"/>
          <p:cNvGrpSpPr/>
          <p:nvPr/>
        </p:nvGrpSpPr>
        <p:grpSpPr>
          <a:xfrm>
            <a:off x="2771800" y="2420888"/>
            <a:ext cx="3600400" cy="4032448"/>
            <a:chOff x="3203984" y="2348880"/>
            <a:chExt cx="2304232" cy="2808312"/>
          </a:xfrm>
        </p:grpSpPr>
        <p:sp>
          <p:nvSpPr>
            <p:cNvPr id="2" name="1 Rectángulo redondeado"/>
            <p:cNvSpPr/>
            <p:nvPr/>
          </p:nvSpPr>
          <p:spPr>
            <a:xfrm>
              <a:off x="3203984" y="2348880"/>
              <a:ext cx="2304232" cy="3600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Organismos extranjeros con reconocimiento internacional</a:t>
              </a:r>
              <a:endParaRPr lang="es-CL" sz="1200" dirty="0"/>
            </a:p>
          </p:txBody>
        </p:sp>
        <p:sp>
          <p:nvSpPr>
            <p:cNvPr id="11" name="10 Rectángulo redondeado"/>
            <p:cNvSpPr/>
            <p:nvPr/>
          </p:nvSpPr>
          <p:spPr>
            <a:xfrm>
              <a:off x="3203984" y="3181497"/>
              <a:ext cx="2304232" cy="3600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Laboratorios custodios de Patrones  Nacionales</a:t>
              </a:r>
              <a:endParaRPr lang="es-CL" sz="1200" dirty="0"/>
            </a:p>
          </p:txBody>
        </p:sp>
        <p:sp>
          <p:nvSpPr>
            <p:cNvPr id="12" name="11 Rectángulo redondeado"/>
            <p:cNvSpPr/>
            <p:nvPr/>
          </p:nvSpPr>
          <p:spPr>
            <a:xfrm>
              <a:off x="3203984" y="4003836"/>
              <a:ext cx="2304232" cy="3600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Laboratorios de Calibración</a:t>
              </a:r>
              <a:endParaRPr lang="es-CL" sz="1200" dirty="0"/>
            </a:p>
          </p:txBody>
        </p:sp>
        <p:sp>
          <p:nvSpPr>
            <p:cNvPr id="13" name="12 Rectángulo redondeado"/>
            <p:cNvSpPr/>
            <p:nvPr/>
          </p:nvSpPr>
          <p:spPr>
            <a:xfrm>
              <a:off x="3203984" y="4797152"/>
              <a:ext cx="2304232" cy="3600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Empresa</a:t>
              </a:r>
              <a:endParaRPr lang="es-CL" sz="1200" dirty="0"/>
            </a:p>
          </p:txBody>
        </p:sp>
        <p:sp>
          <p:nvSpPr>
            <p:cNvPr id="3" name="2 Flecha derecha"/>
            <p:cNvSpPr/>
            <p:nvPr/>
          </p:nvSpPr>
          <p:spPr>
            <a:xfrm rot="5400000">
              <a:off x="4237918" y="2899176"/>
              <a:ext cx="236364" cy="215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Flecha derecha"/>
            <p:cNvSpPr/>
            <p:nvPr/>
          </p:nvSpPr>
          <p:spPr>
            <a:xfrm rot="5400000">
              <a:off x="4275408" y="4519658"/>
              <a:ext cx="236364" cy="215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Flecha derecha"/>
            <p:cNvSpPr/>
            <p:nvPr/>
          </p:nvSpPr>
          <p:spPr>
            <a:xfrm rot="5400000">
              <a:off x="4282673" y="3707999"/>
              <a:ext cx="236364" cy="215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9106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331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55C5ECDF-AFD4-4779-B9E9-3DE0DEEF13A1}" type="slidenum">
              <a:rPr lang="es-CL"/>
              <a:pPr>
                <a:defRPr/>
              </a:pPr>
              <a:t>18</a:t>
            </a:fld>
            <a:endParaRPr lang="es-CL"/>
          </a:p>
        </p:txBody>
      </p:sp>
      <p:sp>
        <p:nvSpPr>
          <p:cNvPr id="9221" name="6 Rectángulo"/>
          <p:cNvSpPr>
            <a:spLocks noChangeArrowheads="1"/>
          </p:cNvSpPr>
          <p:nvPr/>
        </p:nvSpPr>
        <p:spPr bwMode="auto">
          <a:xfrm>
            <a:off x="1332037" y="2133600"/>
            <a:ext cx="73444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La </a:t>
            </a:r>
            <a:r>
              <a:rPr lang="es-CL" altLang="es-CL" sz="1600" dirty="0">
                <a:latin typeface="Verdana" pitchFamily="34" charset="0"/>
              </a:rPr>
              <a:t>calibración es el procedimiento metrológico que permite comparar lo que indica un instrumento y lo que debería indicar de acuerdo a un patrón de referencia con valor o dimensión conocida. </a:t>
            </a:r>
          </a:p>
          <a:p>
            <a:pPr eaLnBrk="1" hangingPunct="1"/>
            <a:endParaRPr lang="es-CL" altLang="es-CL" sz="1600" dirty="0">
              <a:latin typeface="Verdana" pitchFamily="34" charset="0"/>
            </a:endParaRPr>
          </a:p>
          <a:p>
            <a:pPr eaLnBrk="1" hangingPunct="1"/>
            <a:r>
              <a:rPr lang="es-CL" altLang="es-CL" sz="1600" dirty="0">
                <a:latin typeface="Verdana" pitchFamily="34" charset="0"/>
              </a:rPr>
              <a:t>Así, un instrumento calibrado, cuyo uso ha sido validado, es confiable. </a:t>
            </a:r>
          </a:p>
        </p:txBody>
      </p:sp>
      <p:pic>
        <p:nvPicPr>
          <p:cNvPr id="9222" name="Picture 2" descr="Fotos de  CALIBRACION DE MANOMETR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3681413"/>
            <a:ext cx="29194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7 Rectángulo"/>
          <p:cNvSpPr>
            <a:spLocks noChangeArrowheads="1"/>
          </p:cNvSpPr>
          <p:nvPr/>
        </p:nvSpPr>
        <p:spPr bwMode="auto">
          <a:xfrm>
            <a:off x="5148263" y="6021388"/>
            <a:ext cx="295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latin typeface="Verdana" pitchFamily="34" charset="0"/>
              </a:rPr>
              <a:t>Calibración de un manómetro con un manómetro patrón.</a:t>
            </a:r>
          </a:p>
        </p:txBody>
      </p:sp>
      <p:sp>
        <p:nvSpPr>
          <p:cNvPr id="13320" name="8 Rectángulo"/>
          <p:cNvSpPr>
            <a:spLocks noChangeArrowheads="1"/>
          </p:cNvSpPr>
          <p:nvPr/>
        </p:nvSpPr>
        <p:spPr bwMode="auto">
          <a:xfrm>
            <a:off x="1258888" y="1628775"/>
            <a:ext cx="6330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¿Qué es la </a:t>
            </a:r>
            <a:r>
              <a:rPr lang="es-CL" altLang="es-CL" sz="2000" b="1" dirty="0" smtClean="0">
                <a:latin typeface="Verdana" pitchFamily="34" charset="0"/>
              </a:rPr>
              <a:t>calibración de un instrumento? </a:t>
            </a:r>
            <a:endParaRPr lang="es-CL" altLang="es-CL" sz="2000" b="1" dirty="0">
              <a:latin typeface="Verdana" pitchFamily="34" charset="0"/>
            </a:endParaRPr>
          </a:p>
        </p:txBody>
      </p:sp>
      <p:sp>
        <p:nvSpPr>
          <p:cNvPr id="9" name="5 Rectángulo"/>
          <p:cNvSpPr>
            <a:spLocks noChangeArrowheads="1"/>
          </p:cNvSpPr>
          <p:nvPr/>
        </p:nvSpPr>
        <p:spPr bwMode="auto">
          <a:xfrm>
            <a:off x="1331640" y="4133398"/>
            <a:ext cx="28813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a:latin typeface="Verdana" pitchFamily="34" charset="0"/>
              </a:rPr>
              <a:t>El hecho de que un instrumento de medición sea nuevo y parezca “confiable”, no garantiza necesariamente que sus indicaciones sean las correctas. </a:t>
            </a:r>
          </a:p>
        </p:txBody>
      </p:sp>
      <p:sp>
        <p:nvSpPr>
          <p:cNvPr id="10"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ppt_w</p:attrName>
                                        </p:attrNameLst>
                                      </p:cBhvr>
                                      <p:tavLst>
                                        <p:tav tm="0">
                                          <p:val>
                                            <p:strVal val="#ppt_w*0.70"/>
                                          </p:val>
                                        </p:tav>
                                        <p:tav tm="100000">
                                          <p:val>
                                            <p:strVal val="#ppt_w"/>
                                          </p:val>
                                        </p:tav>
                                      </p:tavLst>
                                    </p:anim>
                                    <p:anim calcmode="lin" valueType="num">
                                      <p:cBhvr>
                                        <p:cTn id="8" dur="1000" fill="hold"/>
                                        <p:tgtEl>
                                          <p:spTgt spid="9221"/>
                                        </p:tgtEl>
                                        <p:attrNameLst>
                                          <p:attrName>ppt_h</p:attrName>
                                        </p:attrNameLst>
                                      </p:cBhvr>
                                      <p:tavLst>
                                        <p:tav tm="0">
                                          <p:val>
                                            <p:strVal val="#ppt_h"/>
                                          </p:val>
                                        </p:tav>
                                        <p:tav tm="100000">
                                          <p:val>
                                            <p:strVal val="#ppt_h"/>
                                          </p:val>
                                        </p:tav>
                                      </p:tavLst>
                                    </p:anim>
                                    <p:animEffect transition="in" filter="fade">
                                      <p:cBhvr>
                                        <p:cTn id="9" dur="1000"/>
                                        <p:tgtEl>
                                          <p:spTgt spid="92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1000" fill="hold"/>
                                        <p:tgtEl>
                                          <p:spTgt spid="9222"/>
                                        </p:tgtEl>
                                        <p:attrNameLst>
                                          <p:attrName>ppt_w</p:attrName>
                                        </p:attrNameLst>
                                      </p:cBhvr>
                                      <p:tavLst>
                                        <p:tav tm="0">
                                          <p:val>
                                            <p:strVal val="#ppt_w*0.70"/>
                                          </p:val>
                                        </p:tav>
                                        <p:tav tm="100000">
                                          <p:val>
                                            <p:strVal val="#ppt_w"/>
                                          </p:val>
                                        </p:tav>
                                      </p:tavLst>
                                    </p:anim>
                                    <p:anim calcmode="lin" valueType="num">
                                      <p:cBhvr>
                                        <p:cTn id="15" dur="1000" fill="hold"/>
                                        <p:tgtEl>
                                          <p:spTgt spid="9222"/>
                                        </p:tgtEl>
                                        <p:attrNameLst>
                                          <p:attrName>ppt_h</p:attrName>
                                        </p:attrNameLst>
                                      </p:cBhvr>
                                      <p:tavLst>
                                        <p:tav tm="0">
                                          <p:val>
                                            <p:strVal val="#ppt_h"/>
                                          </p:val>
                                        </p:tav>
                                        <p:tav tm="100000">
                                          <p:val>
                                            <p:strVal val="#ppt_h"/>
                                          </p:val>
                                        </p:tav>
                                      </p:tavLst>
                                    </p:anim>
                                    <p:animEffect transition="in" filter="fade">
                                      <p:cBhvr>
                                        <p:cTn id="16" dur="10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23"/>
                                        </p:tgtEl>
                                        <p:attrNameLst>
                                          <p:attrName>style.visibility</p:attrName>
                                        </p:attrNameLst>
                                      </p:cBhvr>
                                      <p:to>
                                        <p:strVal val="visible"/>
                                      </p:to>
                                    </p:set>
                                    <p:anim calcmode="discrete" valueType="clr">
                                      <p:cBhvr override="childStyle">
                                        <p:cTn id="21"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23"/>
                                        </p:tgtEl>
                                        <p:attrNameLst>
                                          <p:attrName>fillcolor</p:attrName>
                                        </p:attrNameLst>
                                      </p:cBhvr>
                                      <p:tavLst>
                                        <p:tav tm="0">
                                          <p:val>
                                            <p:clrVal>
                                              <a:schemeClr val="accent2"/>
                                            </p:clrVal>
                                          </p:val>
                                        </p:tav>
                                        <p:tav tm="50000">
                                          <p:val>
                                            <p:clrVal>
                                              <a:schemeClr val="hlink"/>
                                            </p:clrVal>
                                          </p:val>
                                        </p:tav>
                                      </p:tavLst>
                                    </p:anim>
                                    <p:set>
                                      <p:cBhvr>
                                        <p:cTn id="23" dur="80"/>
                                        <p:tgtEl>
                                          <p:spTgt spid="922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33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E87D9A6C-DF5A-474A-A384-A14D94C3757A}" type="slidenum">
              <a:rPr lang="es-CL"/>
              <a:pPr>
                <a:defRPr/>
              </a:pPr>
              <a:t>19</a:t>
            </a:fld>
            <a:endParaRPr lang="es-CL"/>
          </a:p>
        </p:txBody>
      </p:sp>
      <p:sp>
        <p:nvSpPr>
          <p:cNvPr id="10245" name="4 Rectángulo"/>
          <p:cNvSpPr>
            <a:spLocks noChangeArrowheads="1"/>
          </p:cNvSpPr>
          <p:nvPr/>
        </p:nvSpPr>
        <p:spPr bwMode="auto">
          <a:xfrm>
            <a:off x="1187450" y="1628800"/>
            <a:ext cx="72723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Sólo </a:t>
            </a:r>
            <a:r>
              <a:rPr lang="es-CL" altLang="es-CL" sz="1600" dirty="0">
                <a:latin typeface="Verdana" pitchFamily="34" charset="0"/>
              </a:rPr>
              <a:t>a través de la calibración de los equipos de medición respecto de patrones con trazabilidad internacional, las empresas pueden asegurar la validez de sus mediciones. </a:t>
            </a:r>
          </a:p>
          <a:p>
            <a:pPr eaLnBrk="1" hangingPunct="1"/>
            <a:endParaRPr lang="es-CL" altLang="es-CL" sz="800" dirty="0">
              <a:latin typeface="Verdana" pitchFamily="34" charset="0"/>
            </a:endParaRPr>
          </a:p>
          <a:p>
            <a:pPr eaLnBrk="1" hangingPunct="1"/>
            <a:r>
              <a:rPr lang="es-CL" altLang="es-CL" sz="1600" dirty="0" smtClean="0">
                <a:latin typeface="Verdana" pitchFamily="34" charset="0"/>
              </a:rPr>
              <a:t>Por </a:t>
            </a:r>
            <a:r>
              <a:rPr lang="es-CL" altLang="es-CL" sz="1600" dirty="0">
                <a:latin typeface="Verdana" pitchFamily="34" charset="0"/>
              </a:rPr>
              <a:t>eso, todos los instrumentos de medición que afectan la calidad del producto final deben ser sometidos a calibración. </a:t>
            </a:r>
          </a:p>
        </p:txBody>
      </p:sp>
      <p:pic>
        <p:nvPicPr>
          <p:cNvPr id="10248" name="Picture 8" descr="calibracion de balanza analitica"/>
          <p:cNvPicPr>
            <a:picLocks noChangeAspect="1" noChangeArrowheads="1"/>
          </p:cNvPicPr>
          <p:nvPr/>
        </p:nvPicPr>
        <p:blipFill>
          <a:blip r:embed="rId2" cstate="print">
            <a:extLst>
              <a:ext uri="{28A0092B-C50C-407E-A947-70E740481C1C}">
                <a14:useLocalDpi xmlns:a14="http://schemas.microsoft.com/office/drawing/2010/main" val="0"/>
              </a:ext>
            </a:extLst>
          </a:blip>
          <a:srcRect l="26041" t="22839" r="9280" b="21721"/>
          <a:stretch>
            <a:fillRect/>
          </a:stretch>
        </p:blipFill>
        <p:spPr bwMode="auto">
          <a:xfrm>
            <a:off x="1187450" y="3356992"/>
            <a:ext cx="30241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a:spLocks noChangeArrowheads="1"/>
          </p:cNvSpPr>
          <p:nvPr/>
        </p:nvSpPr>
        <p:spPr bwMode="auto">
          <a:xfrm>
            <a:off x="900113" y="5733256"/>
            <a:ext cx="467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latin typeface="Verdana" pitchFamily="34" charset="0"/>
              </a:rPr>
              <a:t>Calibración de una balanza </a:t>
            </a:r>
            <a:r>
              <a:rPr lang="es-CL" altLang="es-CL" sz="1400" dirty="0" smtClean="0">
                <a:latin typeface="Verdana" pitchFamily="34" charset="0"/>
              </a:rPr>
              <a:t>electrónica.</a:t>
            </a:r>
            <a:endParaRPr lang="es-CL" altLang="es-CL" sz="1400" dirty="0">
              <a:latin typeface="Verdana" pitchFamily="34" charset="0"/>
            </a:endParaRPr>
          </a:p>
        </p:txBody>
      </p:sp>
      <p:sp>
        <p:nvSpPr>
          <p:cNvPr id="9" name="7 Rectángulo"/>
          <p:cNvSpPr>
            <a:spLocks noChangeArrowheads="1"/>
          </p:cNvSpPr>
          <p:nvPr/>
        </p:nvSpPr>
        <p:spPr bwMode="auto">
          <a:xfrm>
            <a:off x="4500563" y="3284984"/>
            <a:ext cx="38163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Por </a:t>
            </a:r>
            <a:r>
              <a:rPr lang="es-CL" altLang="es-CL" sz="1600" dirty="0">
                <a:latin typeface="Verdana" pitchFamily="34" charset="0"/>
              </a:rPr>
              <a:t>ello, siempre es recomendable calibrar los equipos </a:t>
            </a:r>
            <a:r>
              <a:rPr lang="es-CL" altLang="es-CL" sz="1600" dirty="0" smtClean="0">
                <a:latin typeface="Verdana" pitchFamily="34" charset="0"/>
              </a:rPr>
              <a:t>claves para </a:t>
            </a:r>
            <a:r>
              <a:rPr lang="es-CL" altLang="es-CL" sz="1600" dirty="0">
                <a:latin typeface="Verdana" pitchFamily="34" charset="0"/>
              </a:rPr>
              <a:t>la calidad de la producción, incluso si son nuevos. </a:t>
            </a:r>
            <a:endParaRPr lang="es-CL" altLang="es-CL" sz="1600" dirty="0" smtClean="0">
              <a:latin typeface="Verdana" pitchFamily="34" charset="0"/>
            </a:endParaRPr>
          </a:p>
          <a:p>
            <a:pPr eaLnBrk="1" hangingPunct="1"/>
            <a:endParaRPr lang="es-CL" altLang="es-CL" sz="1600" dirty="0">
              <a:latin typeface="Verdana" pitchFamily="34" charset="0"/>
            </a:endParaRPr>
          </a:p>
          <a:p>
            <a:pPr eaLnBrk="1" hangingPunct="1"/>
            <a:r>
              <a:rPr lang="es-CL" altLang="es-CL" sz="1600" dirty="0" smtClean="0">
                <a:latin typeface="Verdana" pitchFamily="34" charset="0"/>
              </a:rPr>
              <a:t>Se debe tener presente que con </a:t>
            </a:r>
            <a:r>
              <a:rPr lang="es-CL" altLang="es-CL" sz="1600" dirty="0">
                <a:latin typeface="Verdana" pitchFamily="34" charset="0"/>
              </a:rPr>
              <a:t>los instrumentos de medición, la empresa está tomando decisiones de </a:t>
            </a:r>
            <a:r>
              <a:rPr lang="es-CL" altLang="es-CL" sz="1600" dirty="0" smtClean="0">
                <a:latin typeface="Verdana" pitchFamily="34" charset="0"/>
              </a:rPr>
              <a:t>negocio </a:t>
            </a:r>
            <a:r>
              <a:rPr lang="es-CL" altLang="es-CL" sz="1600" dirty="0">
                <a:latin typeface="Verdana" pitchFamily="34" charset="0"/>
              </a:rPr>
              <a:t>que pueden afectar la seguridad de las personas.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0.70"/>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0248"/>
                                        </p:tgtEl>
                                        <p:attrNameLst>
                                          <p:attrName>style.visibility</p:attrName>
                                        </p:attrNameLst>
                                      </p:cBhvr>
                                      <p:to>
                                        <p:strVal val="visible"/>
                                      </p:to>
                                    </p:set>
                                    <p:anim calcmode="lin" valueType="num">
                                      <p:cBhvr>
                                        <p:cTn id="14" dur="1000" fill="hold"/>
                                        <p:tgtEl>
                                          <p:spTgt spid="10248"/>
                                        </p:tgtEl>
                                        <p:attrNameLst>
                                          <p:attrName>ppt_w</p:attrName>
                                        </p:attrNameLst>
                                      </p:cBhvr>
                                      <p:tavLst>
                                        <p:tav tm="0">
                                          <p:val>
                                            <p:strVal val="#ppt_w*0.70"/>
                                          </p:val>
                                        </p:tav>
                                        <p:tav tm="100000">
                                          <p:val>
                                            <p:strVal val="#ppt_w"/>
                                          </p:val>
                                        </p:tav>
                                      </p:tavLst>
                                    </p:anim>
                                    <p:anim calcmode="lin" valueType="num">
                                      <p:cBhvr>
                                        <p:cTn id="15" dur="1000" fill="hold"/>
                                        <p:tgtEl>
                                          <p:spTgt spid="10248"/>
                                        </p:tgtEl>
                                        <p:attrNameLst>
                                          <p:attrName>ppt_h</p:attrName>
                                        </p:attrNameLst>
                                      </p:cBhvr>
                                      <p:tavLst>
                                        <p:tav tm="0">
                                          <p:val>
                                            <p:strVal val="#ppt_h"/>
                                          </p:val>
                                        </p:tav>
                                        <p:tav tm="100000">
                                          <p:val>
                                            <p:strVal val="#ppt_h"/>
                                          </p:val>
                                        </p:tav>
                                      </p:tavLst>
                                    </p:anim>
                                    <p:animEffect transition="in" filter="fade">
                                      <p:cBhvr>
                                        <p:cTn id="16" dur="1000"/>
                                        <p:tgtEl>
                                          <p:spTgt spid="102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044203" y="1052513"/>
            <a:ext cx="7488237" cy="1323439"/>
          </a:xfrm>
          <a:prstGeom prst="rect">
            <a:avLst/>
          </a:prstGeom>
          <a:noFill/>
        </p:spPr>
        <p:txBody>
          <a:bodyPr>
            <a:spAutoFit/>
          </a:bodyPr>
          <a:lstStyle/>
          <a:p>
            <a:pPr algn="ctr" fontAlgn="auto">
              <a:spcBef>
                <a:spcPts val="0"/>
              </a:spcBef>
              <a:spcAft>
                <a:spcPts val="0"/>
              </a:spcAft>
              <a:defRPr/>
            </a:pPr>
            <a:r>
              <a:rPr lang="es-ES" sz="2000" b="1" dirty="0">
                <a:latin typeface="Verdana" panose="020B0604030504040204" pitchFamily="34" charset="0"/>
                <a:ea typeface="Verdana" panose="020B0604030504040204" pitchFamily="34" charset="0"/>
                <a:cs typeface="Verdana" panose="020B0604030504040204" pitchFamily="34" charset="0"/>
              </a:rPr>
              <a:t>	</a:t>
            </a:r>
          </a:p>
          <a:p>
            <a:pPr fontAlgn="auto">
              <a:lnSpc>
                <a:spcPct val="150000"/>
              </a:lnSpc>
              <a:spcBef>
                <a:spcPts val="0"/>
              </a:spcBef>
              <a:spcAft>
                <a:spcPts val="0"/>
              </a:spcAft>
              <a:defRPr/>
            </a:pPr>
            <a:r>
              <a:rPr lang="es-ES" sz="2000" b="1" dirty="0">
                <a:latin typeface="Verdana" panose="020B0604030504040204" pitchFamily="34" charset="0"/>
                <a:ea typeface="Verdana" panose="020B0604030504040204" pitchFamily="34" charset="0"/>
                <a:cs typeface="Verdana" panose="020B0604030504040204" pitchFamily="34" charset="0"/>
              </a:rPr>
              <a:t>	¿Qué esperamos lograr en </a:t>
            </a:r>
            <a:endParaRPr lang="es-ES" sz="2000" b="1" dirty="0" smtClean="0">
              <a:latin typeface="Verdana" pitchFamily="34" charset="0"/>
              <a:ea typeface="Verdana" pitchFamily="34" charset="0"/>
              <a:cs typeface="Verdana" pitchFamily="34" charset="0"/>
            </a:endParaRPr>
          </a:p>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	este Módulo </a:t>
            </a:r>
            <a:r>
              <a:rPr lang="es-ES" sz="2000" b="1" dirty="0">
                <a:latin typeface="Verdana" pitchFamily="34" charset="0"/>
                <a:ea typeface="Verdana" pitchFamily="34" charset="0"/>
                <a:cs typeface="Verdana" pitchFamily="34" charset="0"/>
              </a:rPr>
              <a:t>de </a:t>
            </a:r>
            <a:r>
              <a:rPr lang="es-ES" sz="2000" b="1" dirty="0" smtClean="0">
                <a:latin typeface="Verdana" pitchFamily="34" charset="0"/>
                <a:ea typeface="Verdana" pitchFamily="34" charset="0"/>
                <a:cs typeface="Verdana" pitchFamily="34" charset="0"/>
              </a:rPr>
              <a:t>Metrología</a:t>
            </a:r>
            <a:r>
              <a:rPr lang="es-ES" sz="2000" b="1" dirty="0">
                <a:latin typeface="Verdana" pitchFamily="34" charset="0"/>
                <a:ea typeface="Verdana" pitchFamily="34" charset="0"/>
                <a:cs typeface="Verdana" pitchFamily="34" charset="0"/>
              </a:rPr>
              <a:t>?</a:t>
            </a:r>
          </a:p>
        </p:txBody>
      </p:sp>
      <p:sp>
        <p:nvSpPr>
          <p:cNvPr id="3075" name="8 CuadroTexto"/>
          <p:cNvSpPr txBox="1">
            <a:spLocks noChangeArrowheads="1"/>
          </p:cNvSpPr>
          <p:nvPr/>
        </p:nvSpPr>
        <p:spPr bwMode="auto">
          <a:xfrm>
            <a:off x="1476375" y="2926501"/>
            <a:ext cx="65516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80975"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algn="just" eaLnBrk="1" hangingPunct="1">
              <a:lnSpc>
                <a:spcPct val="150000"/>
              </a:lnSpc>
            </a:pPr>
            <a:r>
              <a:rPr lang="es-CL" altLang="es-CL" sz="1600" dirty="0" smtClean="0">
                <a:latin typeface="Verdana" pitchFamily="34" charset="0"/>
              </a:rPr>
              <a:t>Desarrollar  </a:t>
            </a:r>
            <a:r>
              <a:rPr lang="es-CL" altLang="es-CL" sz="1600" dirty="0">
                <a:latin typeface="Verdana" pitchFamily="34" charset="0"/>
              </a:rPr>
              <a:t>conocimientos y habilidades  para comprobar los parámetros de mantenimiento y funcionamiento de componentes y accesorios de  equipos y maquinaria </a:t>
            </a:r>
            <a:r>
              <a:rPr lang="es-CL" altLang="es-CL" sz="1600" dirty="0" smtClean="0">
                <a:latin typeface="Verdana" pitchFamily="34" charset="0"/>
              </a:rPr>
              <a:t>pesada.</a:t>
            </a:r>
            <a:endParaRPr lang="es-CL" altLang="es-CL" sz="1600" dirty="0">
              <a:latin typeface="Verdana" pitchFamily="34" charset="0"/>
            </a:endParaRPr>
          </a:p>
        </p:txBody>
      </p:sp>
      <p:pic>
        <p:nvPicPr>
          <p:cNvPr id="3076" name="Picture 2" descr="http://www.tienda-stanley.com/900-thickbox/flexometro-powerlock-classic-5m-x-19-mm-sin-agujero-stanley-ref-1-33-19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556" b="5556"/>
          <a:stretch>
            <a:fillRect/>
          </a:stretch>
        </p:blipFill>
        <p:spPr bwMode="auto">
          <a:xfrm>
            <a:off x="2051050" y="5014913"/>
            <a:ext cx="12969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http://neumatica-es.timmer-pneumatik.de/artikel/artbild/m-sh-63-ku.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4780" y="4797425"/>
            <a:ext cx="1257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http://www.amig.es/datos/fotos/2053/tester_digital_3461.jpg"/>
          <p:cNvPicPr>
            <a:picLocks noChangeAspect="1" noChangeArrowheads="1"/>
          </p:cNvPicPr>
          <p:nvPr/>
        </p:nvPicPr>
        <p:blipFill>
          <a:blip r:embed="rId6" cstate="print">
            <a:extLst>
              <a:ext uri="{28A0092B-C50C-407E-A947-70E740481C1C}">
                <a14:useLocalDpi xmlns:a14="http://schemas.microsoft.com/office/drawing/2010/main" val="0"/>
              </a:ext>
            </a:extLst>
          </a:blip>
          <a:srcRect l="11812" r="14951"/>
          <a:stretch>
            <a:fillRect/>
          </a:stretch>
        </p:blipFill>
        <p:spPr bwMode="auto">
          <a:xfrm>
            <a:off x="5724525" y="4724400"/>
            <a:ext cx="18272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número de diapositiva"/>
          <p:cNvSpPr>
            <a:spLocks noGrp="1"/>
          </p:cNvSpPr>
          <p:nvPr>
            <p:ph type="sldNum" sz="quarter" idx="12"/>
          </p:nvPr>
        </p:nvSpPr>
        <p:spPr/>
        <p:txBody>
          <a:bodyPr/>
          <a:lstStyle/>
          <a:p>
            <a:pPr>
              <a:defRPr/>
            </a:pPr>
            <a:fld id="{BFB5BDFA-9C94-488A-AFDC-206AEBF21494}" type="slidenum">
              <a:rPr lang="es-CL" smtClean="0"/>
              <a:pPr>
                <a:defRPr/>
              </a:pPr>
              <a:t>2</a:t>
            </a:fld>
            <a:endParaRPr lang="es-CL"/>
          </a:p>
        </p:txBody>
      </p:sp>
    </p:spTree>
    <p:extLst>
      <p:ext uri="{BB962C8B-B14F-4D97-AF65-F5344CB8AC3E}">
        <p14:creationId xmlns:p14="http://schemas.microsoft.com/office/powerpoint/2010/main" val="3461137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85"/>
                                        </p:tgtEl>
                                        <p:attrNameLst>
                                          <p:attrName>style.visibility</p:attrName>
                                        </p:attrNameLst>
                                      </p:cBhvr>
                                      <p:to>
                                        <p:strVal val="visible"/>
                                      </p:to>
                                    </p:set>
                                    <p:animEffect transition="in" filter="fade">
                                      <p:cBhvr>
                                        <p:cTn id="17" dur="2000"/>
                                        <p:tgtEl>
                                          <p:spTgt spid="30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87"/>
                                        </p:tgtEl>
                                        <p:attrNameLst>
                                          <p:attrName>style.visibility</p:attrName>
                                        </p:attrNameLst>
                                      </p:cBhvr>
                                      <p:to>
                                        <p:strVal val="visible"/>
                                      </p:to>
                                    </p:set>
                                    <p:animEffect transition="in" filter="fade">
                                      <p:cBhvr>
                                        <p:cTn id="22" dur="2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36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9EA7BE76-E4FB-4DC8-AAF9-6FCE611E9BB3}" type="slidenum">
              <a:rPr lang="es-CL"/>
              <a:pPr>
                <a:defRPr/>
              </a:pPr>
              <a:t>20</a:t>
            </a:fld>
            <a:endParaRPr lang="es-CL"/>
          </a:p>
        </p:txBody>
      </p:sp>
      <p:sp>
        <p:nvSpPr>
          <p:cNvPr id="10245" name="4 Rectángulo"/>
          <p:cNvSpPr>
            <a:spLocks noChangeArrowheads="1"/>
          </p:cNvSpPr>
          <p:nvPr/>
        </p:nvSpPr>
        <p:spPr bwMode="auto">
          <a:xfrm>
            <a:off x="1259334" y="1989138"/>
            <a:ext cx="712909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a:latin typeface="Verdana" pitchFamily="34" charset="0"/>
              </a:rPr>
              <a:t>	</a:t>
            </a:r>
          </a:p>
          <a:p>
            <a:pPr eaLnBrk="1" hangingPunct="1"/>
            <a:r>
              <a:rPr lang="es-CL" altLang="es-CL" sz="1600" dirty="0" smtClean="0">
                <a:latin typeface="Verdana" pitchFamily="34" charset="0"/>
              </a:rPr>
              <a:t>Esta </a:t>
            </a:r>
            <a:r>
              <a:rPr lang="es-CL" altLang="es-CL" sz="1600" dirty="0">
                <a:latin typeface="Verdana" pitchFamily="34" charset="0"/>
              </a:rPr>
              <a:t>labor se realiza en  Laboratorios de Metrología especializados y acreditados ante el Sistema de Acreditación del </a:t>
            </a:r>
            <a:r>
              <a:rPr lang="es-CL" altLang="es-CL" sz="1600" dirty="0" smtClean="0">
                <a:latin typeface="Verdana" pitchFamily="34" charset="0"/>
              </a:rPr>
              <a:t>Instituto </a:t>
            </a:r>
            <a:r>
              <a:rPr lang="es-CL" altLang="es-CL" sz="1600" dirty="0">
                <a:latin typeface="Verdana" pitchFamily="34" charset="0"/>
              </a:rPr>
              <a:t>Nacional de </a:t>
            </a:r>
            <a:r>
              <a:rPr lang="es-CL" altLang="es-CL" sz="1600" dirty="0" smtClean="0">
                <a:latin typeface="Verdana" pitchFamily="34" charset="0"/>
              </a:rPr>
              <a:t>Normalización (INN). </a:t>
            </a:r>
          </a:p>
          <a:p>
            <a:pPr eaLnBrk="1" hangingPunct="1"/>
            <a:endParaRPr lang="es-CL" altLang="es-CL" sz="1600" dirty="0">
              <a:latin typeface="Verdana" pitchFamily="34" charset="0"/>
            </a:endParaRPr>
          </a:p>
          <a:p>
            <a:pPr eaLnBrk="1" hangingPunct="1"/>
            <a:r>
              <a:rPr lang="es-CL" altLang="es-CL" sz="1600" dirty="0" smtClean="0">
                <a:latin typeface="Verdana" pitchFamily="34" charset="0"/>
              </a:rPr>
              <a:t>Los </a:t>
            </a:r>
            <a:r>
              <a:rPr lang="es-CL" altLang="es-CL" sz="1600" dirty="0">
                <a:latin typeface="Verdana" pitchFamily="34" charset="0"/>
              </a:rPr>
              <a:t>resultados de la calibración deben ser informados en un certificado que entrega el laboratorio. </a:t>
            </a:r>
          </a:p>
        </p:txBody>
      </p:sp>
      <p:sp>
        <p:nvSpPr>
          <p:cNvPr id="15366" name="5 Rectángulo"/>
          <p:cNvSpPr>
            <a:spLocks noChangeArrowheads="1"/>
          </p:cNvSpPr>
          <p:nvPr/>
        </p:nvSpPr>
        <p:spPr bwMode="auto">
          <a:xfrm>
            <a:off x="1258888" y="1628775"/>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¿Dónde se realiza  la calibración? </a:t>
            </a:r>
          </a:p>
        </p:txBody>
      </p:sp>
      <p:pic>
        <p:nvPicPr>
          <p:cNvPr id="7" name="Picture 6" descr="http://info.viditec.com.ar/nove/2013/FLK-Cal-Lab/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775" y="4046538"/>
            <a:ext cx="47180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0.70"/>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638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C01F7D75-C18A-46D7-837B-B39E4047556B}" type="slidenum">
              <a:rPr lang="es-CL"/>
              <a:pPr>
                <a:defRPr/>
              </a:pPr>
              <a:t>21</a:t>
            </a:fld>
            <a:endParaRPr lang="es-CL"/>
          </a:p>
        </p:txBody>
      </p:sp>
      <p:sp>
        <p:nvSpPr>
          <p:cNvPr id="12293" name="4 Rectángulo"/>
          <p:cNvSpPr>
            <a:spLocks noChangeArrowheads="1"/>
          </p:cNvSpPr>
          <p:nvPr/>
        </p:nvSpPr>
        <p:spPr bwMode="auto">
          <a:xfrm>
            <a:off x="1187772" y="2276872"/>
            <a:ext cx="7632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a:latin typeface="Verdana" pitchFamily="34" charset="0"/>
              </a:rPr>
              <a:t>    </a:t>
            </a:r>
            <a:endParaRPr lang="es-CL" altLang="es-CL" sz="1600" dirty="0" smtClean="0">
              <a:latin typeface="Verdana" pitchFamily="34" charset="0"/>
            </a:endParaRPr>
          </a:p>
          <a:p>
            <a:pPr eaLnBrk="1" hangingPunct="1"/>
            <a:r>
              <a:rPr lang="es-CL" altLang="es-CL" sz="1600" dirty="0" smtClean="0">
                <a:latin typeface="Verdana" pitchFamily="34" charset="0"/>
              </a:rPr>
              <a:t>Toda </a:t>
            </a:r>
            <a:r>
              <a:rPr lang="es-CL" altLang="es-CL" sz="1600" dirty="0">
                <a:latin typeface="Verdana" pitchFamily="34" charset="0"/>
              </a:rPr>
              <a:t>vez que participen </a:t>
            </a:r>
            <a:r>
              <a:rPr lang="es-CL" altLang="es-CL" sz="1600" dirty="0" smtClean="0">
                <a:latin typeface="Verdana" pitchFamily="34" charset="0"/>
              </a:rPr>
              <a:t>en la </a:t>
            </a:r>
            <a:r>
              <a:rPr lang="es-CL" altLang="es-CL" sz="1600" dirty="0">
                <a:latin typeface="Verdana" pitchFamily="34" charset="0"/>
              </a:rPr>
              <a:t>fabricación, reparación </a:t>
            </a:r>
            <a:r>
              <a:rPr lang="es-CL" altLang="es-CL" sz="1600" dirty="0" smtClean="0">
                <a:latin typeface="Verdana" pitchFamily="34" charset="0"/>
              </a:rPr>
              <a:t>o </a:t>
            </a:r>
            <a:r>
              <a:rPr lang="es-CL" altLang="es-CL" sz="1600" dirty="0">
                <a:latin typeface="Verdana" pitchFamily="34" charset="0"/>
              </a:rPr>
              <a:t>mantención de un equipo o proceso </a:t>
            </a:r>
            <a:r>
              <a:rPr lang="es-CL" altLang="es-CL" sz="1600" dirty="0" smtClean="0">
                <a:latin typeface="Verdana" pitchFamily="34" charset="0"/>
              </a:rPr>
              <a:t>certificado.</a:t>
            </a:r>
            <a:endParaRPr lang="es-CL" altLang="es-CL" sz="1600" dirty="0">
              <a:latin typeface="Verdana" pitchFamily="34" charset="0"/>
            </a:endParaRPr>
          </a:p>
          <a:p>
            <a:pPr eaLnBrk="1" hangingPunct="1"/>
            <a:endParaRPr lang="es-CL" altLang="es-CL" sz="1600" dirty="0">
              <a:latin typeface="Verdana" pitchFamily="34" charset="0"/>
            </a:endParaRPr>
          </a:p>
          <a:p>
            <a:pPr eaLnBrk="1" hangingPunct="1"/>
            <a:r>
              <a:rPr lang="es-CL" altLang="es-CL" sz="1600" dirty="0" smtClean="0">
                <a:latin typeface="Verdana" pitchFamily="34" charset="0"/>
              </a:rPr>
              <a:t>La </a:t>
            </a:r>
            <a:r>
              <a:rPr lang="es-CL" altLang="es-CL" sz="1600" dirty="0">
                <a:latin typeface="Verdana" pitchFamily="34" charset="0"/>
              </a:rPr>
              <a:t>frecuencia de calibración de cualquier instrumento de medición depende básicamente de su robustez  y de  las condiciones de uso a las cuales está sometido, lo que </a:t>
            </a:r>
            <a:r>
              <a:rPr lang="es-CL" altLang="es-CL" sz="1600" dirty="0" smtClean="0">
                <a:latin typeface="Verdana" pitchFamily="34" charset="0"/>
              </a:rPr>
              <a:t>sólo </a:t>
            </a:r>
            <a:r>
              <a:rPr lang="es-CL" altLang="es-CL" sz="1600" dirty="0">
                <a:latin typeface="Verdana" pitchFamily="34" charset="0"/>
              </a:rPr>
              <a:t>puede ser definido por el usuario o por el fabricante. </a:t>
            </a:r>
          </a:p>
        </p:txBody>
      </p:sp>
      <p:sp>
        <p:nvSpPr>
          <p:cNvPr id="16390" name="5 Rectángulo"/>
          <p:cNvSpPr>
            <a:spLocks noChangeArrowheads="1"/>
          </p:cNvSpPr>
          <p:nvPr/>
        </p:nvSpPr>
        <p:spPr bwMode="auto">
          <a:xfrm>
            <a:off x="1258888" y="1557338"/>
            <a:ext cx="7129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¿Cuándo es necesario  calibrar un instrumento de medición o una herramienta especial?</a:t>
            </a:r>
          </a:p>
        </p:txBody>
      </p:sp>
      <p:sp>
        <p:nvSpPr>
          <p:cNvPr id="7" name="6 Rectángulo"/>
          <p:cNvSpPr>
            <a:spLocks noChangeArrowheads="1"/>
          </p:cNvSpPr>
          <p:nvPr/>
        </p:nvSpPr>
        <p:spPr bwMode="auto">
          <a:xfrm>
            <a:off x="1187450" y="4509120"/>
            <a:ext cx="73453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En </a:t>
            </a:r>
            <a:r>
              <a:rPr lang="es-CL" altLang="es-CL" sz="1600" dirty="0">
                <a:latin typeface="Verdana" pitchFamily="34" charset="0"/>
              </a:rPr>
              <a:t>términos generales, estas frecuencias fluctúan entre los  6 y 24 meses.</a:t>
            </a:r>
          </a:p>
          <a:p>
            <a:pPr eaLnBrk="1" hangingPunct="1"/>
            <a:r>
              <a:rPr lang="es-CL" altLang="es-CL" sz="1600" dirty="0">
                <a:latin typeface="Verdana" pitchFamily="34" charset="0"/>
              </a:rPr>
              <a:t>    </a:t>
            </a:r>
          </a:p>
          <a:p>
            <a:pPr algn="just" eaLnBrk="1" hangingPunct="1"/>
            <a:r>
              <a:rPr lang="es-CL" altLang="es-CL" sz="1600" dirty="0" smtClean="0">
                <a:latin typeface="Verdana" pitchFamily="34" charset="0"/>
              </a:rPr>
              <a:t>Tener </a:t>
            </a:r>
            <a:r>
              <a:rPr lang="es-CL" altLang="es-CL" sz="1600" dirty="0">
                <a:latin typeface="Verdana" pitchFamily="34" charset="0"/>
              </a:rPr>
              <a:t>un instrumento calibrado no significa que funcione “bien”: </a:t>
            </a:r>
            <a:r>
              <a:rPr lang="es-CL" altLang="es-CL" sz="1600" dirty="0" smtClean="0">
                <a:latin typeface="Verdana" pitchFamily="34" charset="0"/>
              </a:rPr>
              <a:t>sólo </a:t>
            </a:r>
            <a:r>
              <a:rPr lang="es-CL" altLang="es-CL" sz="1600" dirty="0">
                <a:latin typeface="Verdana" pitchFamily="34" charset="0"/>
              </a:rPr>
              <a:t>quiere decir que conocemos la diferencia entre lo que el instrumento indica y “lo que debiera indicar”, lo que queda establecido en el </a:t>
            </a:r>
            <a:r>
              <a:rPr lang="es-CL" altLang="es-CL" sz="1600" b="1" dirty="0">
                <a:latin typeface="Verdana" pitchFamily="34" charset="0"/>
              </a:rPr>
              <a:t>certificado de calibración</a:t>
            </a:r>
            <a:r>
              <a:rPr lang="es-CL" altLang="es-CL" sz="1600" dirty="0">
                <a:latin typeface="Verdana" pitchFamily="34" charset="0"/>
              </a:rPr>
              <a:t>. </a:t>
            </a:r>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strVal val="#ppt_w*0.70"/>
                                          </p:val>
                                        </p:tav>
                                        <p:tav tm="100000">
                                          <p:val>
                                            <p:strVal val="#ppt_w"/>
                                          </p:val>
                                        </p:tav>
                                      </p:tavLst>
                                    </p:anim>
                                    <p:anim calcmode="lin" valueType="num">
                                      <p:cBhvr>
                                        <p:cTn id="8" dur="1000" fill="hold"/>
                                        <p:tgtEl>
                                          <p:spTgt spid="12293"/>
                                        </p:tgtEl>
                                        <p:attrNameLst>
                                          <p:attrName>ppt_h</p:attrName>
                                        </p:attrNameLst>
                                      </p:cBhvr>
                                      <p:tavLst>
                                        <p:tav tm="0">
                                          <p:val>
                                            <p:strVal val="#ppt_h"/>
                                          </p:val>
                                        </p:tav>
                                        <p:tav tm="100000">
                                          <p:val>
                                            <p:strVal val="#ppt_h"/>
                                          </p:val>
                                        </p:tav>
                                      </p:tavLst>
                                    </p:anim>
                                    <p:animEffect transition="in" filter="fade">
                                      <p:cBhvr>
                                        <p:cTn id="9" dur="1000"/>
                                        <p:tgtEl>
                                          <p:spTgt spid="122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741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FF918DA8-B784-42BD-B7E0-46FDA99C0C41}" type="slidenum">
              <a:rPr lang="es-CL"/>
              <a:pPr>
                <a:defRPr/>
              </a:pPr>
              <a:t>22</a:t>
            </a:fld>
            <a:endParaRPr lang="es-CL"/>
          </a:p>
        </p:txBody>
      </p:sp>
      <p:sp>
        <p:nvSpPr>
          <p:cNvPr id="17414" name="7 Rectángulo"/>
          <p:cNvSpPr>
            <a:spLocks noChangeArrowheads="1"/>
          </p:cNvSpPr>
          <p:nvPr/>
        </p:nvSpPr>
        <p:spPr bwMode="auto">
          <a:xfrm>
            <a:off x="1331913" y="1484313"/>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¿Qué  es  un certificado de calibración ? </a:t>
            </a:r>
          </a:p>
        </p:txBody>
      </p:sp>
      <p:sp>
        <p:nvSpPr>
          <p:cNvPr id="7" name="6 Rectángulo"/>
          <p:cNvSpPr>
            <a:spLocks noChangeArrowheads="1"/>
          </p:cNvSpPr>
          <p:nvPr/>
        </p:nvSpPr>
        <p:spPr bwMode="auto">
          <a:xfrm>
            <a:off x="1475656" y="2807057"/>
            <a:ext cx="43924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Es </a:t>
            </a:r>
            <a:r>
              <a:rPr lang="es-CL" altLang="es-CL" sz="1600" dirty="0">
                <a:latin typeface="Verdana" pitchFamily="34" charset="0"/>
              </a:rPr>
              <a:t>un documento que certifica por parte del Sistema Nacional de Acreditación del </a:t>
            </a:r>
            <a:r>
              <a:rPr lang="es-CL" altLang="es-CL" sz="1600" dirty="0" smtClean="0">
                <a:latin typeface="Verdana" pitchFamily="34" charset="0"/>
              </a:rPr>
              <a:t>Instituto Nacional de Normalización (INN), que el </a:t>
            </a:r>
            <a:r>
              <a:rPr lang="es-CL" altLang="es-CL" sz="1600" dirty="0">
                <a:latin typeface="Verdana" pitchFamily="34" charset="0"/>
              </a:rPr>
              <a:t>instrumento o la herramienta se encuentran debidamente calibrados y  que aporta la evidencia sobre  la </a:t>
            </a:r>
            <a:r>
              <a:rPr lang="es-CL" altLang="es-CL" sz="1600" b="1" dirty="0">
                <a:latin typeface="Verdana" pitchFamily="34" charset="0"/>
              </a:rPr>
              <a:t>trazabilidad</a:t>
            </a:r>
            <a:r>
              <a:rPr lang="es-CL" altLang="es-CL" sz="1600" dirty="0">
                <a:latin typeface="Verdana" pitchFamily="34" charset="0"/>
              </a:rPr>
              <a:t> de las mediciones especificando normas fechas y timbres.  </a:t>
            </a:r>
          </a:p>
        </p:txBody>
      </p:sp>
      <p:pic>
        <p:nvPicPr>
          <p:cNvPr id="8" name="Picture 4" descr="http://www.ipgflexo.com/images/ipg/NV_LogoPEF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149">
            <a:off x="6648804" y="2352779"/>
            <a:ext cx="1391083" cy="19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70" decel="100000"/>
                                        <p:tgtEl>
                                          <p:spTgt spid="8"/>
                                        </p:tgtEl>
                                      </p:cBhvr>
                                    </p:animEffect>
                                    <p:animScale>
                                      <p:cBhvr>
                                        <p:cTn id="15" dur="770" decel="100000"/>
                                        <p:tgtEl>
                                          <p:spTgt spid="8"/>
                                        </p:tgtEl>
                                      </p:cBhvr>
                                      <p:from x="10000" y="10000"/>
                                      <p:to x="200000" y="450000"/>
                                    </p:animScale>
                                    <p:animScale>
                                      <p:cBhvr>
                                        <p:cTn id="16" dur="1230" accel="100000" fill="hold">
                                          <p:stCondLst>
                                            <p:cond delay="770"/>
                                          </p:stCondLst>
                                        </p:cTn>
                                        <p:tgtEl>
                                          <p:spTgt spid="8"/>
                                        </p:tgtEl>
                                      </p:cBhvr>
                                      <p:from x="200000" y="450000"/>
                                      <p:to x="100000" y="100000"/>
                                    </p:animScale>
                                    <p:set>
                                      <p:cBhvr>
                                        <p:cTn id="17" dur="770" fill="hold"/>
                                        <p:tgtEl>
                                          <p:spTgt spid="8"/>
                                        </p:tgtEl>
                                        <p:attrNameLst>
                                          <p:attrName>ppt_x</p:attrName>
                                        </p:attrNameLst>
                                      </p:cBhvr>
                                      <p:to>
                                        <p:strVal val="(0.5)"/>
                                      </p:to>
                                    </p:set>
                                    <p:anim from="(0.5)" to="(#ppt_x)" calcmode="lin" valueType="num">
                                      <p:cBhvr>
                                        <p:cTn id="18" dur="1230" accel="100000" fill="hold">
                                          <p:stCondLst>
                                            <p:cond delay="770"/>
                                          </p:stCondLst>
                                        </p:cTn>
                                        <p:tgtEl>
                                          <p:spTgt spid="8"/>
                                        </p:tgtEl>
                                        <p:attrNameLst>
                                          <p:attrName>ppt_x</p:attrName>
                                        </p:attrNameLst>
                                      </p:cBhvr>
                                    </p:anim>
                                    <p:set>
                                      <p:cBhvr>
                                        <p:cTn id="19" dur="770" fill="hold"/>
                                        <p:tgtEl>
                                          <p:spTgt spid="8"/>
                                        </p:tgtEl>
                                        <p:attrNameLst>
                                          <p:attrName>ppt_y</p:attrName>
                                        </p:attrNameLst>
                                      </p:cBhvr>
                                      <p:to>
                                        <p:strVal val="(#ppt_y+0.4)"/>
                                      </p:to>
                                    </p:set>
                                    <p:anim from="(#ppt_y+0.4)" to="(#ppt_y)" calcmode="lin" valueType="num">
                                      <p:cBhvr>
                                        <p:cTn id="20"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contenido"/>
          <p:cNvSpPr>
            <a:spLocks noGrp="1"/>
          </p:cNvSpPr>
          <p:nvPr>
            <p:ph idx="1"/>
          </p:nvPr>
        </p:nvSpPr>
        <p:spPr>
          <a:xfrm>
            <a:off x="1331913" y="4653136"/>
            <a:ext cx="6985000" cy="2232248"/>
          </a:xfrm>
        </p:spPr>
        <p:txBody>
          <a:bodyPr/>
          <a:lstStyle/>
          <a:p>
            <a:pPr marL="0" indent="0">
              <a:buFont typeface="Arial" charset="0"/>
              <a:buNone/>
            </a:pPr>
            <a:r>
              <a:rPr lang="es-CL" altLang="es-CL" sz="1600" dirty="0" smtClean="0">
                <a:latin typeface="Verdana" pitchFamily="34" charset="0"/>
                <a:ea typeface="Verdana" pitchFamily="34" charset="0"/>
                <a:cs typeface="Verdana" pitchFamily="34" charset="0"/>
              </a:rPr>
              <a:t>En Chile lo entregan los Laboratorios </a:t>
            </a:r>
            <a:r>
              <a:rPr lang="es-CL" altLang="es-CL" sz="1600" dirty="0" smtClean="0">
                <a:latin typeface="Verdana" pitchFamily="34" charset="0"/>
                <a:ea typeface="Verdana" pitchFamily="34" charset="0"/>
                <a:cs typeface="Verdana" pitchFamily="34" charset="0"/>
              </a:rPr>
              <a:t>Custodios, </a:t>
            </a:r>
            <a:r>
              <a:rPr lang="es-CL" altLang="es-CL" sz="1600" dirty="0" smtClean="0">
                <a:latin typeface="Verdana" pitchFamily="34" charset="0"/>
                <a:ea typeface="Verdana" pitchFamily="34" charset="0"/>
                <a:cs typeface="Verdana" pitchFamily="34" charset="0"/>
              </a:rPr>
              <a:t>siendo éstos  específicos para cada magnitud (o "tipo" de medida).  </a:t>
            </a:r>
          </a:p>
          <a:p>
            <a:pPr>
              <a:buFont typeface="Arial" charset="0"/>
              <a:buNone/>
            </a:pPr>
            <a:endParaRPr lang="es-CL" altLang="es-CL" sz="1600" dirty="0" smtClean="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2"/>
          </p:nvPr>
        </p:nvSpPr>
        <p:spPr/>
        <p:txBody>
          <a:bodyPr/>
          <a:lstStyle/>
          <a:p>
            <a:pPr>
              <a:defRPr/>
            </a:pPr>
            <a:fld id="{51BC9452-8B8B-48CC-AD64-EE8150B8A4FC}" type="slidenum">
              <a:rPr lang="es-CL" smtClean="0"/>
              <a:pPr>
                <a:defRPr/>
              </a:pPr>
              <a:t>23</a:t>
            </a:fld>
            <a:endParaRPr lang="es-CL"/>
          </a:p>
        </p:txBody>
      </p:sp>
      <p:sp>
        <p:nvSpPr>
          <p:cNvPr id="18437" name="9 Rectángulo"/>
          <p:cNvSpPr>
            <a:spLocks noChangeArrowheads="1"/>
          </p:cNvSpPr>
          <p:nvPr/>
        </p:nvSpPr>
        <p:spPr bwMode="auto">
          <a:xfrm>
            <a:off x="1331913" y="1484313"/>
            <a:ext cx="583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¿Quiénes entregan el certificado de calibración? </a:t>
            </a:r>
          </a:p>
        </p:txBody>
      </p:sp>
      <p:sp>
        <p:nvSpPr>
          <p:cNvPr id="6" name="6 Rectángulo"/>
          <p:cNvSpPr>
            <a:spLocks noChangeArrowheads="1"/>
          </p:cNvSpPr>
          <p:nvPr/>
        </p:nvSpPr>
        <p:spPr bwMode="auto">
          <a:xfrm>
            <a:off x="1403350" y="2492895"/>
            <a:ext cx="5689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anose="020B0604030504040204" pitchFamily="34" charset="0"/>
                <a:ea typeface="Verdana" panose="020B0604030504040204" pitchFamily="34" charset="0"/>
                <a:cs typeface="Verdana" panose="020B0604030504040204" pitchFamily="34" charset="0"/>
              </a:rPr>
              <a:t>Este certificado es </a:t>
            </a:r>
            <a:r>
              <a:rPr lang="es-CL" altLang="es-CL" sz="1600" dirty="0">
                <a:latin typeface="Verdana" panose="020B0604030504040204" pitchFamily="34" charset="0"/>
                <a:ea typeface="Verdana" panose="020B0604030504040204" pitchFamily="34" charset="0"/>
                <a:cs typeface="Verdana" panose="020B0604030504040204" pitchFamily="34" charset="0"/>
              </a:rPr>
              <a:t>entregado por laboratorios </a:t>
            </a:r>
            <a:r>
              <a:rPr lang="es-CL" altLang="es-CL" sz="1600" dirty="0" smtClean="0">
                <a:latin typeface="Verdana" panose="020B0604030504040204" pitchFamily="34" charset="0"/>
                <a:ea typeface="Verdana" panose="020B0604030504040204" pitchFamily="34" charset="0"/>
                <a:cs typeface="Verdana" panose="020B0604030504040204" pitchFamily="34" charset="0"/>
              </a:rPr>
              <a:t>que cuentan </a:t>
            </a:r>
            <a:r>
              <a:rPr lang="es-CL" altLang="es-CL" sz="1600" dirty="0">
                <a:latin typeface="Verdana" panose="020B0604030504040204" pitchFamily="34" charset="0"/>
                <a:ea typeface="Verdana" panose="020B0604030504040204" pitchFamily="34" charset="0"/>
                <a:cs typeface="Verdana" panose="020B0604030504040204" pitchFamily="34" charset="0"/>
              </a:rPr>
              <a:t>con: </a:t>
            </a:r>
          </a:p>
          <a:p>
            <a:pPr eaLnBrk="1" hangingPunct="1"/>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s-CL" altLang="es-CL" sz="1600" dirty="0">
                <a:latin typeface="Verdana" panose="020B0604030504040204" pitchFamily="34" charset="0"/>
                <a:ea typeface="Verdana" panose="020B0604030504040204" pitchFamily="34" charset="0"/>
                <a:cs typeface="Verdana" panose="020B0604030504040204" pitchFamily="34" charset="0"/>
              </a:rPr>
              <a:t>	•  </a:t>
            </a:r>
            <a:r>
              <a:rPr lang="es-CL" altLang="es-CL" sz="1600" dirty="0" smtClean="0">
                <a:latin typeface="Verdana" panose="020B0604030504040204" pitchFamily="34" charset="0"/>
                <a:ea typeface="Verdana" panose="020B0604030504040204" pitchFamily="34" charset="0"/>
                <a:cs typeface="Verdana" panose="020B0604030504040204" pitchFamily="34" charset="0"/>
              </a:rPr>
              <a:t>Trazabilidad. </a:t>
            </a:r>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s-CL" altLang="es-CL" sz="1600" dirty="0">
                <a:latin typeface="Verdana" panose="020B0604030504040204" pitchFamily="34" charset="0"/>
                <a:ea typeface="Verdana" panose="020B0604030504040204" pitchFamily="34" charset="0"/>
                <a:cs typeface="Verdana" panose="020B0604030504040204" pitchFamily="34" charset="0"/>
              </a:rPr>
              <a:t>	•  Capacidad de </a:t>
            </a:r>
            <a:r>
              <a:rPr lang="es-CL" altLang="es-CL" sz="1600" dirty="0" smtClean="0">
                <a:latin typeface="Verdana" panose="020B0604030504040204" pitchFamily="34" charset="0"/>
                <a:ea typeface="Verdana" panose="020B0604030504040204" pitchFamily="34" charset="0"/>
                <a:cs typeface="Verdana" panose="020B0604030504040204" pitchFamily="34" charset="0"/>
              </a:rPr>
              <a:t>medidas. </a:t>
            </a:r>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s-CL" altLang="es-CL"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s-CL" altLang="es-CL" sz="1600" dirty="0">
                <a:latin typeface="Verdana" panose="020B0604030504040204" pitchFamily="34" charset="0"/>
                <a:ea typeface="Verdana" panose="020B0604030504040204" pitchFamily="34" charset="0"/>
                <a:cs typeface="Verdana" panose="020B0604030504040204" pitchFamily="34" charset="0"/>
              </a:rPr>
              <a:t>	•  Personal </a:t>
            </a:r>
            <a:r>
              <a:rPr lang="es-CL" altLang="es-CL" sz="1600" dirty="0" smtClean="0">
                <a:latin typeface="Verdana" panose="020B0604030504040204" pitchFamily="34" charset="0"/>
                <a:ea typeface="Verdana" panose="020B0604030504040204" pitchFamily="34" charset="0"/>
                <a:cs typeface="Verdana" panose="020B0604030504040204" pitchFamily="34" charset="0"/>
              </a:rPr>
              <a:t>competente. </a:t>
            </a:r>
            <a:r>
              <a:rPr lang="es-CL" altLang="es-CL" dirty="0"/>
              <a:t>	</a:t>
            </a:r>
          </a:p>
        </p:txBody>
      </p:sp>
    </p:spTree>
    <p:extLst>
      <p:ext uri="{BB962C8B-B14F-4D97-AF65-F5344CB8AC3E}">
        <p14:creationId xmlns:p14="http://schemas.microsoft.com/office/powerpoint/2010/main" val="325014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000" fill="hold"/>
                                        <p:tgtEl>
                                          <p:spTgt spid="2150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15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contenido"/>
          <p:cNvSpPr>
            <a:spLocks noGrp="1"/>
          </p:cNvSpPr>
          <p:nvPr>
            <p:ph idx="1"/>
          </p:nvPr>
        </p:nvSpPr>
        <p:spPr>
          <a:xfrm>
            <a:off x="1187624" y="1556792"/>
            <a:ext cx="6985000" cy="1584325"/>
          </a:xfrm>
        </p:spPr>
        <p:txBody>
          <a:bodyPr/>
          <a:lstStyle/>
          <a:p>
            <a:pPr>
              <a:buFont typeface="Arial" charset="0"/>
              <a:buNone/>
            </a:pPr>
            <a:endParaRPr lang="es-CL" altLang="es-CL" sz="1600" dirty="0" smtClean="0">
              <a:latin typeface="Verdana" pitchFamily="34" charset="0"/>
              <a:ea typeface="Verdana" pitchFamily="34" charset="0"/>
              <a:cs typeface="Verdana" pitchFamily="34" charset="0"/>
            </a:endParaRPr>
          </a:p>
          <a:p>
            <a:pPr marL="0" indent="0">
              <a:buFont typeface="Arial" charset="0"/>
              <a:buNone/>
            </a:pPr>
            <a:r>
              <a:rPr lang="es-CL" altLang="es-CL" sz="1600" dirty="0" smtClean="0">
                <a:latin typeface="Verdana" pitchFamily="34" charset="0"/>
                <a:ea typeface="Verdana" pitchFamily="34" charset="0"/>
                <a:cs typeface="Verdana" pitchFamily="34" charset="0"/>
              </a:rPr>
              <a:t>Actualmente, la Red Nacional de Metrología la conforman los siguientes Laboratorios custodios :</a:t>
            </a:r>
          </a:p>
        </p:txBody>
      </p:sp>
      <p:sp>
        <p:nvSpPr>
          <p:cNvPr id="4" name="3 Marcador de número de diapositiva"/>
          <p:cNvSpPr>
            <a:spLocks noGrp="1"/>
          </p:cNvSpPr>
          <p:nvPr>
            <p:ph type="sldNum" sz="quarter" idx="12"/>
          </p:nvPr>
        </p:nvSpPr>
        <p:spPr/>
        <p:txBody>
          <a:bodyPr/>
          <a:lstStyle/>
          <a:p>
            <a:pPr>
              <a:defRPr/>
            </a:pPr>
            <a:fld id="{51BC9452-8B8B-48CC-AD64-EE8150B8A4FC}" type="slidenum">
              <a:rPr lang="es-CL" smtClean="0"/>
              <a:pPr>
                <a:defRPr/>
              </a:pPr>
              <a:t>24</a:t>
            </a:fld>
            <a:endParaRPr lang="es-CL"/>
          </a:p>
        </p:txBody>
      </p:sp>
      <p:sp>
        <p:nvSpPr>
          <p:cNvPr id="21508" name="18 Rectángulo"/>
          <p:cNvSpPr>
            <a:spLocks noChangeArrowheads="1"/>
          </p:cNvSpPr>
          <p:nvPr/>
        </p:nvSpPr>
        <p:spPr bwMode="auto">
          <a:xfrm>
            <a:off x="1116013" y="2622391"/>
            <a:ext cx="76327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ltLang="es-CL" sz="1600" b="1" u="sng" dirty="0">
                <a:latin typeface="Verdana" pitchFamily="34" charset="0"/>
              </a:rPr>
              <a:t>Longitud</a:t>
            </a:r>
            <a:r>
              <a:rPr lang="es-ES" altLang="es-CL" sz="1600" b="1" dirty="0">
                <a:latin typeface="Verdana" pitchFamily="34" charset="0"/>
              </a:rPr>
              <a:t> </a:t>
            </a:r>
            <a:r>
              <a:rPr lang="es-ES" altLang="es-CL" sz="1600" dirty="0" smtClean="0">
                <a:latin typeface="Verdana" pitchFamily="34" charset="0"/>
              </a:rPr>
              <a:t> DICTUC </a:t>
            </a:r>
            <a:r>
              <a:rPr lang="es-ES" altLang="es-CL" sz="1600" dirty="0">
                <a:latin typeface="Verdana" pitchFamily="34" charset="0"/>
              </a:rPr>
              <a:t>S.A., filial de la Pontificia Universidad Católica de Chile. </a:t>
            </a:r>
          </a:p>
          <a:p>
            <a:endParaRPr lang="es-CL" altLang="es-CL" sz="1600" dirty="0">
              <a:latin typeface="Verdana" pitchFamily="34" charset="0"/>
            </a:endParaRPr>
          </a:p>
          <a:p>
            <a:r>
              <a:rPr lang="es-ES" altLang="es-CL" sz="1600" b="1" u="sng" dirty="0">
                <a:latin typeface="Verdana" pitchFamily="34" charset="0"/>
              </a:rPr>
              <a:t>Masa y temperatura</a:t>
            </a:r>
            <a:r>
              <a:rPr lang="es-ES" altLang="es-CL" sz="1600" b="1" dirty="0">
                <a:latin typeface="Verdana" pitchFamily="34" charset="0"/>
              </a:rPr>
              <a:t> </a:t>
            </a:r>
            <a:r>
              <a:rPr lang="es-ES" altLang="es-CL" sz="1600" dirty="0" smtClean="0">
                <a:latin typeface="Verdana" pitchFamily="34" charset="0"/>
              </a:rPr>
              <a:t>CESMEC Ltda</a:t>
            </a:r>
            <a:r>
              <a:rPr lang="es-ES" altLang="es-CL" sz="1600" dirty="0">
                <a:latin typeface="Verdana" pitchFamily="34" charset="0"/>
              </a:rPr>
              <a:t>. Centro de Estudios, Medición y Certificación de Calidad. </a:t>
            </a:r>
          </a:p>
          <a:p>
            <a:pPr>
              <a:buFont typeface="Arial" charset="0"/>
              <a:buChar char="•"/>
            </a:pPr>
            <a:endParaRPr lang="es-CL" altLang="es-CL" sz="1600" dirty="0">
              <a:latin typeface="Verdana" pitchFamily="34" charset="0"/>
            </a:endParaRPr>
          </a:p>
          <a:p>
            <a:r>
              <a:rPr lang="es-ES" altLang="es-CL" sz="1600" b="1" u="sng" dirty="0">
                <a:latin typeface="Verdana" pitchFamily="34" charset="0"/>
              </a:rPr>
              <a:t>Fuerza</a:t>
            </a:r>
            <a:r>
              <a:rPr lang="es-ES" altLang="es-CL" sz="1600" u="sng" dirty="0">
                <a:latin typeface="Verdana" pitchFamily="34" charset="0"/>
              </a:rPr>
              <a:t> </a:t>
            </a:r>
            <a:r>
              <a:rPr lang="es-ES" altLang="es-CL" sz="1600" dirty="0" smtClean="0">
                <a:latin typeface="Verdana" pitchFamily="34" charset="0"/>
              </a:rPr>
              <a:t> </a:t>
            </a:r>
            <a:r>
              <a:rPr lang="es-ES" altLang="es-CL" sz="1600" dirty="0">
                <a:latin typeface="Verdana" pitchFamily="34" charset="0"/>
              </a:rPr>
              <a:t>IDIC   Instituto de Investigaciones y Control del Ejército de Chile.</a:t>
            </a:r>
            <a:endParaRPr lang="es-CL" altLang="es-CL" sz="1600" dirty="0">
              <a:latin typeface="Verdana" pitchFamily="34" charset="0"/>
            </a:endParaRPr>
          </a:p>
          <a:p>
            <a:endParaRPr lang="es-ES" altLang="es-CL" sz="1600" dirty="0">
              <a:latin typeface="Verdana" pitchFamily="34" charset="0"/>
            </a:endParaRPr>
          </a:p>
          <a:p>
            <a:r>
              <a:rPr lang="es-ES" altLang="es-CL" sz="1600" b="1" u="sng" dirty="0">
                <a:latin typeface="Verdana" pitchFamily="34" charset="0"/>
              </a:rPr>
              <a:t>Presión</a:t>
            </a:r>
            <a:r>
              <a:rPr lang="es-ES" altLang="es-CL" sz="1600" u="sng" dirty="0">
                <a:latin typeface="Verdana" pitchFamily="34" charset="0"/>
              </a:rPr>
              <a:t> </a:t>
            </a:r>
            <a:r>
              <a:rPr lang="es-ES" altLang="es-CL" sz="1600" dirty="0" smtClean="0">
                <a:latin typeface="Verdana" pitchFamily="34" charset="0"/>
              </a:rPr>
              <a:t>ENAER   </a:t>
            </a:r>
            <a:r>
              <a:rPr lang="es-ES" altLang="es-CL" sz="1600" dirty="0">
                <a:latin typeface="Verdana" pitchFamily="34" charset="0"/>
              </a:rPr>
              <a:t>Empresa Nacional de </a:t>
            </a:r>
            <a:r>
              <a:rPr lang="es-ES" altLang="es-CL" sz="1600" dirty="0" smtClean="0">
                <a:latin typeface="Verdana" pitchFamily="34" charset="0"/>
              </a:rPr>
              <a:t>Aeronáutica. </a:t>
            </a:r>
            <a:endParaRPr lang="es-ES" altLang="es-CL" sz="1600" dirty="0">
              <a:latin typeface="Verdana" pitchFamily="34" charset="0"/>
            </a:endParaRPr>
          </a:p>
          <a:p>
            <a:endParaRPr lang="es-ES" altLang="es-CL"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 calcmode="lin" valueType="num">
                                      <p:cBhvr>
                                        <p:cTn id="7" dur="1000" fill="hold"/>
                                        <p:tgtEl>
                                          <p:spTgt spid="2150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150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1506">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08"/>
                                        </p:tgtEl>
                                        <p:attrNameLst>
                                          <p:attrName>style.visibility</p:attrName>
                                        </p:attrNameLst>
                                      </p:cBhvr>
                                      <p:to>
                                        <p:strVal val="visible"/>
                                      </p:to>
                                    </p:set>
                                    <p:anim calcmode="discrete" valueType="clr">
                                      <p:cBhvr override="childStyle">
                                        <p:cTn id="14"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08"/>
                                        </p:tgtEl>
                                        <p:attrNameLst>
                                          <p:attrName>fillcolor</p:attrName>
                                        </p:attrNameLst>
                                      </p:cBhvr>
                                      <p:tavLst>
                                        <p:tav tm="0">
                                          <p:val>
                                            <p:clrVal>
                                              <a:schemeClr val="accent2"/>
                                            </p:clrVal>
                                          </p:val>
                                        </p:tav>
                                        <p:tav tm="50000">
                                          <p:val>
                                            <p:clrVal>
                                              <a:schemeClr val="hlink"/>
                                            </p:clrVal>
                                          </p:val>
                                        </p:tav>
                                      </p:tavLst>
                                    </p:anim>
                                    <p:set>
                                      <p:cBhvr>
                                        <p:cTn id="16"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945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7B809F12-97BE-4505-ABAC-367513C9495A}" type="slidenum">
              <a:rPr lang="es-CL"/>
              <a:pPr>
                <a:defRPr/>
              </a:pPr>
              <a:t>25</a:t>
            </a:fld>
            <a:endParaRPr lang="es-CL" dirty="0"/>
          </a:p>
        </p:txBody>
      </p:sp>
      <p:sp>
        <p:nvSpPr>
          <p:cNvPr id="10" name="9 Rectángulo"/>
          <p:cNvSpPr>
            <a:spLocks noChangeArrowheads="1"/>
          </p:cNvSpPr>
          <p:nvPr/>
        </p:nvSpPr>
        <p:spPr bwMode="auto">
          <a:xfrm>
            <a:off x="1042988" y="2411413"/>
            <a:ext cx="6553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t>     </a:t>
            </a:r>
            <a:r>
              <a:rPr lang="es-CL" altLang="es-CL" dirty="0">
                <a:latin typeface="Verdana" panose="020B0604030504040204" pitchFamily="34" charset="0"/>
                <a:ea typeface="Verdana" panose="020B0604030504040204" pitchFamily="34" charset="0"/>
                <a:cs typeface="Verdana" panose="020B0604030504040204" pitchFamily="34" charset="0"/>
              </a:rPr>
              <a:t>Cada Certificado  de calibración   debe contar con los siguientes  </a:t>
            </a:r>
            <a:r>
              <a:rPr lang="es-CL" altLang="es-CL" dirty="0" smtClean="0">
                <a:latin typeface="Verdana" panose="020B0604030504040204" pitchFamily="34" charset="0"/>
                <a:ea typeface="Verdana" panose="020B0604030504040204" pitchFamily="34" charset="0"/>
                <a:cs typeface="Verdana" panose="020B0604030504040204" pitchFamily="34" charset="0"/>
              </a:rPr>
              <a:t>datos:</a:t>
            </a:r>
            <a:r>
              <a:rPr lang="es-CL" altLang="es-CL" dirty="0">
                <a:latin typeface="Verdana" panose="020B0604030504040204" pitchFamily="34" charset="0"/>
                <a:ea typeface="Verdana" panose="020B0604030504040204" pitchFamily="34" charset="0"/>
                <a:cs typeface="Verdana" panose="020B0604030504040204" pitchFamily="34" charset="0"/>
              </a:rPr>
              <a:t> </a:t>
            </a: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Norma de referencia de la </a:t>
            </a:r>
            <a:r>
              <a:rPr lang="es-CL" altLang="es-CL" dirty="0" smtClean="0">
                <a:latin typeface="Verdana" panose="020B0604030504040204" pitchFamily="34" charset="0"/>
                <a:ea typeface="Verdana" panose="020B0604030504040204" pitchFamily="34" charset="0"/>
                <a:cs typeface="Verdana" panose="020B0604030504040204" pitchFamily="34" charset="0"/>
              </a:rPr>
              <a:t>certificación. </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Nombre del </a:t>
            </a:r>
            <a:r>
              <a:rPr lang="es-CL" altLang="es-CL" dirty="0" smtClean="0">
                <a:latin typeface="Verdana" panose="020B0604030504040204" pitchFamily="34" charset="0"/>
                <a:ea typeface="Verdana" panose="020B0604030504040204" pitchFamily="34" charset="0"/>
                <a:cs typeface="Verdana" panose="020B0604030504040204" pitchFamily="34" charset="0"/>
              </a:rPr>
              <a:t>cliente.</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Fecha de </a:t>
            </a:r>
            <a:r>
              <a:rPr lang="es-CL" altLang="es-CL" dirty="0" smtClean="0">
                <a:latin typeface="Verdana" panose="020B0604030504040204" pitchFamily="34" charset="0"/>
                <a:ea typeface="Verdana" panose="020B0604030504040204" pitchFamily="34" charset="0"/>
                <a:cs typeface="Verdana" panose="020B0604030504040204" pitchFamily="34" charset="0"/>
              </a:rPr>
              <a:t>calibración.</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Fecha de próxima </a:t>
            </a:r>
            <a:r>
              <a:rPr lang="es-CL" altLang="es-CL" dirty="0" smtClean="0">
                <a:latin typeface="Verdana" panose="020B0604030504040204" pitchFamily="34" charset="0"/>
                <a:ea typeface="Verdana" panose="020B0604030504040204" pitchFamily="34" charset="0"/>
                <a:cs typeface="Verdana" panose="020B0604030504040204" pitchFamily="34" charset="0"/>
              </a:rPr>
              <a:t>calibración.</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Tipo </a:t>
            </a:r>
            <a:r>
              <a:rPr lang="es-CL" altLang="es-CL" dirty="0" smtClean="0">
                <a:latin typeface="Verdana" panose="020B0604030504040204" pitchFamily="34" charset="0"/>
                <a:ea typeface="Verdana" panose="020B0604030504040204" pitchFamily="34" charset="0"/>
                <a:cs typeface="Verdana" panose="020B0604030504040204" pitchFamily="34" charset="0"/>
              </a:rPr>
              <a:t>o </a:t>
            </a:r>
            <a:r>
              <a:rPr lang="es-CL" altLang="es-CL" dirty="0">
                <a:latin typeface="Verdana" panose="020B0604030504040204" pitchFamily="34" charset="0"/>
                <a:ea typeface="Verdana" panose="020B0604030504040204" pitchFamily="34" charset="0"/>
                <a:cs typeface="Verdana" panose="020B0604030504040204" pitchFamily="34" charset="0"/>
              </a:rPr>
              <a:t>nombre del </a:t>
            </a:r>
            <a:r>
              <a:rPr lang="es-CL" altLang="es-CL" dirty="0" smtClean="0">
                <a:latin typeface="Verdana" panose="020B0604030504040204" pitchFamily="34" charset="0"/>
                <a:ea typeface="Verdana" panose="020B0604030504040204" pitchFamily="34" charset="0"/>
                <a:cs typeface="Verdana" panose="020B0604030504040204" pitchFamily="34" charset="0"/>
              </a:rPr>
              <a:t>instrumento.  </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Número individual  o de </a:t>
            </a:r>
            <a:r>
              <a:rPr lang="es-CL" altLang="es-CL" dirty="0" smtClean="0">
                <a:latin typeface="Verdana" panose="020B0604030504040204" pitchFamily="34" charset="0"/>
                <a:ea typeface="Verdana" panose="020B0604030504040204" pitchFamily="34" charset="0"/>
                <a:cs typeface="Verdana" panose="020B0604030504040204" pitchFamily="34" charset="0"/>
              </a:rPr>
              <a:t>serie.</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Número del </a:t>
            </a:r>
            <a:r>
              <a:rPr lang="es-CL" altLang="es-CL" dirty="0" smtClean="0">
                <a:latin typeface="Verdana" panose="020B0604030504040204" pitchFamily="34" charset="0"/>
                <a:ea typeface="Verdana" panose="020B0604030504040204" pitchFamily="34" charset="0"/>
                <a:cs typeface="Verdana" panose="020B0604030504040204" pitchFamily="34" charset="0"/>
              </a:rPr>
              <a:t>certificado.</a:t>
            </a:r>
            <a:endParaRPr lang="es-CL" altLang="es-CL"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150000"/>
              </a:lnSpc>
              <a:buFont typeface="Arial" panose="020B0604020202020204" pitchFamily="34" charset="0"/>
              <a:buChar char="•"/>
              <a:tabLst>
                <a:tab pos="450850" algn="l"/>
              </a:tabLst>
            </a:pPr>
            <a:r>
              <a:rPr lang="es-CL" altLang="es-CL" dirty="0">
                <a:latin typeface="Verdana" panose="020B0604030504040204" pitchFamily="34" charset="0"/>
                <a:ea typeface="Verdana" panose="020B0604030504040204" pitchFamily="34" charset="0"/>
                <a:cs typeface="Verdana" panose="020B0604030504040204" pitchFamily="34" charset="0"/>
              </a:rPr>
              <a:t>	Número del Patrón Oficial  de </a:t>
            </a:r>
            <a:r>
              <a:rPr lang="es-CL" altLang="es-CL" b="1" dirty="0" smtClean="0">
                <a:latin typeface="Verdana" panose="020B0604030504040204" pitchFamily="34" charset="0"/>
                <a:ea typeface="Verdana" panose="020B0604030504040204" pitchFamily="34" charset="0"/>
                <a:cs typeface="Verdana" panose="020B0604030504040204" pitchFamily="34" charset="0"/>
              </a:rPr>
              <a:t>Trazabilidad</a:t>
            </a:r>
            <a:r>
              <a:rPr lang="es-CL" altLang="es-CL" dirty="0">
                <a:latin typeface="Verdana" panose="020B0604030504040204" pitchFamily="34" charset="0"/>
                <a:ea typeface="Verdana" panose="020B0604030504040204" pitchFamily="34" charset="0"/>
                <a:cs typeface="Verdana" panose="020B0604030504040204" pitchFamily="34" charset="0"/>
              </a:rPr>
              <a:t>.</a:t>
            </a:r>
            <a:endParaRPr lang="es-CL" altLang="es-CL" dirty="0"/>
          </a:p>
        </p:txBody>
      </p:sp>
      <p:pic>
        <p:nvPicPr>
          <p:cNvPr id="59396" name="Picture 4" descr="http://www.ipgflexo.com/images/ipg/NV_LogoPEF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9190">
            <a:off x="6093780" y="3035956"/>
            <a:ext cx="2203406" cy="29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7 Rectángulo"/>
          <p:cNvSpPr>
            <a:spLocks noChangeArrowheads="1"/>
          </p:cNvSpPr>
          <p:nvPr/>
        </p:nvSpPr>
        <p:spPr bwMode="auto">
          <a:xfrm>
            <a:off x="1331913" y="1484313"/>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¿En qué nos debemos fijar cuando  nos entregan el certificado de calibración?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770" decel="100000"/>
                                        <p:tgtEl>
                                          <p:spTgt spid="59396"/>
                                        </p:tgtEl>
                                      </p:cBhvr>
                                    </p:animEffect>
                                    <p:animScale>
                                      <p:cBhvr>
                                        <p:cTn id="8" dur="770" decel="100000"/>
                                        <p:tgtEl>
                                          <p:spTgt spid="59396"/>
                                        </p:tgtEl>
                                      </p:cBhvr>
                                      <p:from x="10000" y="10000"/>
                                      <p:to x="200000" y="450000"/>
                                    </p:animScale>
                                    <p:animScale>
                                      <p:cBhvr>
                                        <p:cTn id="9" dur="1230" accel="100000" fill="hold">
                                          <p:stCondLst>
                                            <p:cond delay="770"/>
                                          </p:stCondLst>
                                        </p:cTn>
                                        <p:tgtEl>
                                          <p:spTgt spid="59396"/>
                                        </p:tgtEl>
                                      </p:cBhvr>
                                      <p:from x="200000" y="450000"/>
                                      <p:to x="100000" y="100000"/>
                                    </p:animScale>
                                    <p:set>
                                      <p:cBhvr>
                                        <p:cTn id="10" dur="770" fill="hold"/>
                                        <p:tgtEl>
                                          <p:spTgt spid="59396"/>
                                        </p:tgtEl>
                                        <p:attrNameLst>
                                          <p:attrName>ppt_x</p:attrName>
                                        </p:attrNameLst>
                                      </p:cBhvr>
                                      <p:to>
                                        <p:strVal val="(0.5)"/>
                                      </p:to>
                                    </p:set>
                                    <p:anim from="(0.5)" to="(#ppt_x)" calcmode="lin" valueType="num">
                                      <p:cBhvr>
                                        <p:cTn id="11" dur="1230" accel="100000" fill="hold">
                                          <p:stCondLst>
                                            <p:cond delay="770"/>
                                          </p:stCondLst>
                                        </p:cTn>
                                        <p:tgtEl>
                                          <p:spTgt spid="59396"/>
                                        </p:tgtEl>
                                        <p:attrNameLst>
                                          <p:attrName>ppt_x</p:attrName>
                                        </p:attrNameLst>
                                      </p:cBhvr>
                                    </p:anim>
                                    <p:set>
                                      <p:cBhvr>
                                        <p:cTn id="12" dur="770" fill="hold"/>
                                        <p:tgtEl>
                                          <p:spTgt spid="59396"/>
                                        </p:tgtEl>
                                        <p:attrNameLst>
                                          <p:attrName>ppt_y</p:attrName>
                                        </p:attrNameLst>
                                      </p:cBhvr>
                                      <p:to>
                                        <p:strVal val="(#ppt_y+0.4)"/>
                                      </p:to>
                                    </p:set>
                                    <p:anim from="(#ppt_y+0.4)" to="(#ppt_y)" calcmode="lin" valueType="num">
                                      <p:cBhvr>
                                        <p:cTn id="13" dur="1230" accel="100000" fill="hold">
                                          <p:stCondLst>
                                            <p:cond delay="770"/>
                                          </p:stCondLst>
                                        </p:cTn>
                                        <p:tgtEl>
                                          <p:spTgt spid="5939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048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5BAF26D8-3232-48BB-89F3-9CD0A2148162}" type="slidenum">
              <a:rPr lang="es-CL"/>
              <a:pPr>
                <a:defRPr/>
              </a:pPr>
              <a:t>26</a:t>
            </a:fld>
            <a:endParaRPr lang="es-CL" dirty="0"/>
          </a:p>
        </p:txBody>
      </p:sp>
      <p:sp>
        <p:nvSpPr>
          <p:cNvPr id="20486" name="9 Rectángulo"/>
          <p:cNvSpPr>
            <a:spLocks noChangeArrowheads="1"/>
          </p:cNvSpPr>
          <p:nvPr/>
        </p:nvSpPr>
        <p:spPr bwMode="auto">
          <a:xfrm>
            <a:off x="1331913" y="1484313"/>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a:latin typeface="Verdana" pitchFamily="34" charset="0"/>
              </a:rPr>
              <a:t>¿Qué es la trazabilidad? </a:t>
            </a:r>
          </a:p>
        </p:txBody>
      </p:sp>
      <p:sp>
        <p:nvSpPr>
          <p:cNvPr id="16391" name="3 Rectángulo"/>
          <p:cNvSpPr>
            <a:spLocks noChangeArrowheads="1"/>
          </p:cNvSpPr>
          <p:nvPr/>
        </p:nvSpPr>
        <p:spPr bwMode="auto">
          <a:xfrm>
            <a:off x="1187450" y="2051050"/>
            <a:ext cx="77057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latin typeface="Verdana" pitchFamily="34" charset="0"/>
              </a:rPr>
              <a:t>Es la </a:t>
            </a:r>
            <a:r>
              <a:rPr lang="es-CL" altLang="es-CL" sz="1600" dirty="0">
                <a:latin typeface="Verdana" pitchFamily="34" charset="0"/>
              </a:rPr>
              <a:t>capacidad de rastrear el </a:t>
            </a:r>
            <a:r>
              <a:rPr lang="es-CL" altLang="es-CL" sz="1600" dirty="0" smtClean="0">
                <a:latin typeface="Verdana" pitchFamily="34" charset="0"/>
              </a:rPr>
              <a:t>recorrido  de </a:t>
            </a:r>
            <a:r>
              <a:rPr lang="es-CL" altLang="es-CL" sz="1600" dirty="0">
                <a:latin typeface="Verdana" pitchFamily="34" charset="0"/>
              </a:rPr>
              <a:t>un determinado ítem </a:t>
            </a:r>
            <a:r>
              <a:rPr lang="es-CL" altLang="es-CL" sz="1600" dirty="0" smtClean="0">
                <a:latin typeface="Verdana" pitchFamily="34" charset="0"/>
              </a:rPr>
              <a:t>(</a:t>
            </a:r>
            <a:r>
              <a:rPr lang="es-CL" altLang="es-CL" sz="1600" dirty="0" err="1" smtClean="0">
                <a:latin typeface="Verdana" pitchFamily="34" charset="0"/>
              </a:rPr>
              <a:t>Ej</a:t>
            </a:r>
            <a:r>
              <a:rPr lang="es-CL" altLang="es-CL" sz="1600" dirty="0" smtClean="0">
                <a:latin typeface="Verdana" pitchFamily="34" charset="0"/>
              </a:rPr>
              <a:t>: instrumento </a:t>
            </a:r>
            <a:r>
              <a:rPr lang="es-CL" altLang="es-CL" sz="1600" dirty="0">
                <a:latin typeface="Verdana" pitchFamily="34" charset="0"/>
              </a:rPr>
              <a:t>de </a:t>
            </a:r>
            <a:r>
              <a:rPr lang="es-CL" altLang="es-CL" sz="1600" dirty="0" smtClean="0">
                <a:latin typeface="Verdana" pitchFamily="34" charset="0"/>
              </a:rPr>
              <a:t>medición-llave </a:t>
            </a:r>
            <a:r>
              <a:rPr lang="es-CL" altLang="es-CL" sz="1600" dirty="0">
                <a:latin typeface="Verdana" pitchFamily="34" charset="0"/>
              </a:rPr>
              <a:t>de </a:t>
            </a:r>
            <a:r>
              <a:rPr lang="es-CL" altLang="es-CL" sz="1600" dirty="0" smtClean="0">
                <a:latin typeface="Verdana" pitchFamily="34" charset="0"/>
              </a:rPr>
              <a:t>torque- </a:t>
            </a:r>
            <a:r>
              <a:rPr lang="es-CL" altLang="es-CL" sz="1600" dirty="0">
                <a:latin typeface="Verdana" pitchFamily="34" charset="0"/>
              </a:rPr>
              <a:t>proceso), a través de las diferentes fases de comparación con los </a:t>
            </a:r>
            <a:r>
              <a:rPr lang="es-CL" altLang="es-CL" sz="1600" b="1" dirty="0">
                <a:latin typeface="Verdana" pitchFamily="34" charset="0"/>
              </a:rPr>
              <a:t>patrones de medidas</a:t>
            </a:r>
            <a:r>
              <a:rPr lang="es-CL" altLang="es-CL" sz="1600" dirty="0">
                <a:latin typeface="Verdana" pitchFamily="34" charset="0"/>
              </a:rPr>
              <a:t> de una cadena </a:t>
            </a:r>
            <a:r>
              <a:rPr lang="es-CL" altLang="es-CL" sz="1600" dirty="0" smtClean="0">
                <a:latin typeface="Verdana" pitchFamily="34" charset="0"/>
              </a:rPr>
              <a:t>ininterrumpida.</a:t>
            </a:r>
          </a:p>
          <a:p>
            <a:pPr eaLnBrk="1" hangingPunct="1"/>
            <a:endParaRPr lang="es-CL" altLang="es-CL" sz="1600" dirty="0">
              <a:latin typeface="Verdana" pitchFamily="34" charset="0"/>
            </a:endParaRPr>
          </a:p>
          <a:p>
            <a:pPr eaLnBrk="1" hangingPunct="1"/>
            <a:r>
              <a:rPr lang="es-CL" altLang="es-CL" sz="1600" dirty="0" smtClean="0">
                <a:latin typeface="Verdana" pitchFamily="34" charset="0"/>
              </a:rPr>
              <a:t>De esta forma se obtiene y se sigue la historia de </a:t>
            </a:r>
            <a:r>
              <a:rPr lang="es-CL" altLang="es-CL" sz="1600" dirty="0">
                <a:latin typeface="Verdana" pitchFamily="34" charset="0"/>
              </a:rPr>
              <a:t>los artículos, identificando sus fases y localizaciones con claridad y precisión por medio de los correspondientes </a:t>
            </a:r>
            <a:r>
              <a:rPr lang="es-CL" altLang="es-CL" sz="1600" dirty="0" smtClean="0">
                <a:latin typeface="Verdana" pitchFamily="34" charset="0"/>
              </a:rPr>
              <a:t>certificados.</a:t>
            </a:r>
            <a:endParaRPr lang="es-CL" altLang="es-CL" sz="1600" dirty="0">
              <a:latin typeface="Verdana" pitchFamily="34" charset="0"/>
            </a:endParaRPr>
          </a:p>
        </p:txBody>
      </p:sp>
      <p:pic>
        <p:nvPicPr>
          <p:cNvPr id="16395" name="Picture 11" descr="http://aulacidta3.usal.es/Calidad/modulos/Curso/uni_08/imagenes/U8C4S1i2.gif"/>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l="2527" r="4935"/>
          <a:stretch>
            <a:fillRect/>
          </a:stretch>
        </p:blipFill>
        <p:spPr bwMode="auto">
          <a:xfrm>
            <a:off x="5292725" y="429260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a:spLocks noChangeArrowheads="1"/>
          </p:cNvSpPr>
          <p:nvPr/>
        </p:nvSpPr>
        <p:spPr bwMode="auto">
          <a:xfrm>
            <a:off x="1187450" y="4797425"/>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a:latin typeface="Verdana" pitchFamily="34" charset="0"/>
              </a:rPr>
              <a:t>La trazabilidad es una herramienta </a:t>
            </a:r>
          </a:p>
          <a:p>
            <a:pPr eaLnBrk="1" hangingPunct="1"/>
            <a:r>
              <a:rPr lang="es-CL" altLang="es-CL" sz="1600" dirty="0">
                <a:latin typeface="Verdana" pitchFamily="34" charset="0"/>
              </a:rPr>
              <a:t>eficaz para conocer las diferentes </a:t>
            </a:r>
          </a:p>
          <a:p>
            <a:pPr eaLnBrk="1" hangingPunct="1"/>
            <a:r>
              <a:rPr lang="es-CL" altLang="es-CL" sz="1600" dirty="0">
                <a:latin typeface="Verdana" pitchFamily="34" charset="0"/>
              </a:rPr>
              <a:t>etapas por las que ha pasado </a:t>
            </a:r>
          </a:p>
          <a:p>
            <a:pPr eaLnBrk="1" hangingPunct="1"/>
            <a:r>
              <a:rPr lang="es-CL" altLang="es-CL" sz="1600" dirty="0">
                <a:latin typeface="Verdana" pitchFamily="34" charset="0"/>
              </a:rPr>
              <a:t>cualquier </a:t>
            </a:r>
            <a:r>
              <a:rPr lang="es-CL" altLang="es-CL" sz="1600" dirty="0" smtClean="0">
                <a:latin typeface="Verdana" pitchFamily="34" charset="0"/>
              </a:rPr>
              <a:t>proceso, instrumentos de medición o herramienta.</a:t>
            </a:r>
            <a:endParaRPr lang="es-CL" altLang="es-CL" sz="16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strVal val="#ppt_w*0.70"/>
                                          </p:val>
                                        </p:tav>
                                        <p:tav tm="100000">
                                          <p:val>
                                            <p:strVal val="#ppt_w"/>
                                          </p:val>
                                        </p:tav>
                                      </p:tavLst>
                                    </p:anim>
                                    <p:anim calcmode="lin" valueType="num">
                                      <p:cBhvr>
                                        <p:cTn id="8" dur="1000" fill="hold"/>
                                        <p:tgtEl>
                                          <p:spTgt spid="16391"/>
                                        </p:tgtEl>
                                        <p:attrNameLst>
                                          <p:attrName>ppt_h</p:attrName>
                                        </p:attrNameLst>
                                      </p:cBhvr>
                                      <p:tavLst>
                                        <p:tav tm="0">
                                          <p:val>
                                            <p:strVal val="#ppt_h"/>
                                          </p:val>
                                        </p:tav>
                                        <p:tav tm="100000">
                                          <p:val>
                                            <p:strVal val="#ppt_h"/>
                                          </p:val>
                                        </p:tav>
                                      </p:tavLst>
                                    </p:anim>
                                    <p:animEffect transition="in" filter="fade">
                                      <p:cBhvr>
                                        <p:cTn id="9" dur="1000"/>
                                        <p:tgtEl>
                                          <p:spTgt spid="163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16395"/>
                                        </p:tgtEl>
                                        <p:attrNameLst>
                                          <p:attrName>style.visibility</p:attrName>
                                        </p:attrNameLst>
                                      </p:cBhvr>
                                      <p:to>
                                        <p:strVal val="visible"/>
                                      </p:to>
                                    </p:set>
                                    <p:animEffect transition="in" filter="fade">
                                      <p:cBhvr>
                                        <p:cTn id="14" dur="770" decel="100000"/>
                                        <p:tgtEl>
                                          <p:spTgt spid="16395"/>
                                        </p:tgtEl>
                                      </p:cBhvr>
                                    </p:animEffect>
                                    <p:animScale>
                                      <p:cBhvr>
                                        <p:cTn id="15" dur="770" decel="100000"/>
                                        <p:tgtEl>
                                          <p:spTgt spid="16395"/>
                                        </p:tgtEl>
                                      </p:cBhvr>
                                      <p:from x="10000" y="10000"/>
                                      <p:to x="200000" y="450000"/>
                                    </p:animScale>
                                    <p:animScale>
                                      <p:cBhvr>
                                        <p:cTn id="16" dur="1230" accel="100000" fill="hold">
                                          <p:stCondLst>
                                            <p:cond delay="770"/>
                                          </p:stCondLst>
                                        </p:cTn>
                                        <p:tgtEl>
                                          <p:spTgt spid="16395"/>
                                        </p:tgtEl>
                                      </p:cBhvr>
                                      <p:from x="200000" y="450000"/>
                                      <p:to x="100000" y="100000"/>
                                    </p:animScale>
                                    <p:set>
                                      <p:cBhvr>
                                        <p:cTn id="17" dur="770" fill="hold"/>
                                        <p:tgtEl>
                                          <p:spTgt spid="16395"/>
                                        </p:tgtEl>
                                        <p:attrNameLst>
                                          <p:attrName>ppt_x</p:attrName>
                                        </p:attrNameLst>
                                      </p:cBhvr>
                                      <p:to>
                                        <p:strVal val="(0.5)"/>
                                      </p:to>
                                    </p:set>
                                    <p:anim from="(0.5)" to="(#ppt_x)" calcmode="lin" valueType="num">
                                      <p:cBhvr>
                                        <p:cTn id="18" dur="1230" accel="100000" fill="hold">
                                          <p:stCondLst>
                                            <p:cond delay="770"/>
                                          </p:stCondLst>
                                        </p:cTn>
                                        <p:tgtEl>
                                          <p:spTgt spid="16395"/>
                                        </p:tgtEl>
                                        <p:attrNameLst>
                                          <p:attrName>ppt_x</p:attrName>
                                        </p:attrNameLst>
                                      </p:cBhvr>
                                    </p:anim>
                                    <p:set>
                                      <p:cBhvr>
                                        <p:cTn id="19" dur="770" fill="hold"/>
                                        <p:tgtEl>
                                          <p:spTgt spid="16395"/>
                                        </p:tgtEl>
                                        <p:attrNameLst>
                                          <p:attrName>ppt_y</p:attrName>
                                        </p:attrNameLst>
                                      </p:cBhvr>
                                      <p:to>
                                        <p:strVal val="(#ppt_y+0.4)"/>
                                      </p:to>
                                    </p:set>
                                    <p:anim from="(#ppt_y+0.4)" to="(#ppt_y)" calcmode="lin" valueType="num">
                                      <p:cBhvr>
                                        <p:cTn id="20" dur="1230" accel="100000" fill="hold">
                                          <p:stCondLst>
                                            <p:cond delay="770"/>
                                          </p:stCondLst>
                                        </p:cTn>
                                        <p:tgtEl>
                                          <p:spTgt spid="16395"/>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p:cTn id="25"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0">
                                            <p:txEl>
                                              <p:pRg st="0" end="0"/>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p:cTn id="30"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31"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32" dur="1000"/>
                                        <p:tgtEl>
                                          <p:spTgt spid="10">
                                            <p:txEl>
                                              <p:pRg st="1" end="1"/>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p:cTn id="35"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0">
                                            <p:txEl>
                                              <p:pRg st="2" end="2"/>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p:cTn id="40"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s://encrypted-tbn3.gstatic.com/images?q=tbn:ANd9GcR5jGC-AJ_WSpN_9p2Az6eohPaR7c4i8Aj7EM5yc_caZMP2qZSyjQ">
            <a:hlinkClick r:id="rId2"/>
          </p:cNvPr>
          <p:cNvPicPr>
            <a:picLocks noChangeAspect="1" noChangeArrowheads="1"/>
          </p:cNvPicPr>
          <p:nvPr/>
        </p:nvPicPr>
        <p:blipFill>
          <a:blip r:embed="rId3" cstate="print"/>
          <a:srcRect/>
          <a:stretch>
            <a:fillRect/>
          </a:stretch>
        </p:blipFill>
        <p:spPr bwMode="auto">
          <a:xfrm rot="1955950">
            <a:off x="4491038" y="3020446"/>
            <a:ext cx="2498725" cy="1847850"/>
          </a:xfrm>
          <a:prstGeom prst="rect">
            <a:avLst/>
          </a:prstGeom>
          <a:noFill/>
          <a:ln w="9525">
            <a:noFill/>
            <a:miter lim="800000"/>
            <a:headEnd/>
            <a:tailEnd/>
          </a:ln>
        </p:spPr>
      </p:pic>
      <p:sp>
        <p:nvSpPr>
          <p:cNvPr id="2048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2048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A42FA585-DBE8-4EDA-9B83-DDB972132FEE}" type="slidenum">
              <a:rPr lang="es-CL"/>
              <a:pPr>
                <a:defRPr/>
              </a:pPr>
              <a:t>27</a:t>
            </a:fld>
            <a:endParaRPr lang="es-CL" dirty="0"/>
          </a:p>
        </p:txBody>
      </p:sp>
      <p:sp>
        <p:nvSpPr>
          <p:cNvPr id="20487"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p>
            <a:pPr algn="ctr">
              <a:spcAft>
                <a:spcPts val="1000"/>
              </a:spcAft>
            </a:pPr>
            <a:r>
              <a:rPr lang="es-CL" altLang="es-CL" sz="2900">
                <a:solidFill>
                  <a:srgbClr val="FFFFFF"/>
                </a:solidFill>
                <a:latin typeface="Calibri" pitchFamily="34" charset="0"/>
              </a:rPr>
              <a:t>?</a:t>
            </a:r>
            <a:endParaRPr lang="es-CL" altLang="es-CL"/>
          </a:p>
        </p:txBody>
      </p:sp>
      <p:sp>
        <p:nvSpPr>
          <p:cNvPr id="20488" name="Rectangle 1"/>
          <p:cNvSpPr>
            <a:spLocks noChangeArrowheads="1"/>
          </p:cNvSpPr>
          <p:nvPr/>
        </p:nvSpPr>
        <p:spPr bwMode="auto">
          <a:xfrm>
            <a:off x="971550" y="1412776"/>
            <a:ext cx="7632898" cy="708025"/>
          </a:xfrm>
          <a:prstGeom prst="rect">
            <a:avLst/>
          </a:prstGeom>
          <a:noFill/>
          <a:ln w="9525">
            <a:noFill/>
            <a:miter lim="800000"/>
            <a:headEnd/>
            <a:tailEnd/>
          </a:ln>
        </p:spPr>
        <p:txBody>
          <a:bodyPr wrap="square" anchor="ctr">
            <a:spAutoFit/>
          </a:bodyPr>
          <a:lstStyle/>
          <a:p>
            <a:pPr eaLnBrk="0" hangingPunct="0"/>
            <a:r>
              <a:rPr lang="es-CL" sz="2000" b="1" dirty="0">
                <a:latin typeface="Verdana" pitchFamily="34" charset="0"/>
              </a:rPr>
              <a:t>Trabajo de investigación </a:t>
            </a:r>
            <a:r>
              <a:rPr lang="es-CL" sz="2000" b="1" dirty="0" smtClean="0">
                <a:latin typeface="Verdana" pitchFamily="34" charset="0"/>
              </a:rPr>
              <a:t>sobre calibración </a:t>
            </a:r>
            <a:r>
              <a:rPr lang="es-CL" sz="2000" b="1" dirty="0">
                <a:latin typeface="Verdana" pitchFamily="34" charset="0"/>
              </a:rPr>
              <a:t>y trazabilidad.</a:t>
            </a:r>
          </a:p>
        </p:txBody>
      </p:sp>
      <p:sp>
        <p:nvSpPr>
          <p:cNvPr id="20489" name="Rectangle 2"/>
          <p:cNvSpPr>
            <a:spLocks noChangeArrowheads="1"/>
          </p:cNvSpPr>
          <p:nvPr/>
        </p:nvSpPr>
        <p:spPr bwMode="auto">
          <a:xfrm>
            <a:off x="1258888" y="2228666"/>
            <a:ext cx="7705600" cy="4893647"/>
          </a:xfrm>
          <a:prstGeom prst="rect">
            <a:avLst/>
          </a:prstGeom>
          <a:noFill/>
          <a:ln w="9525">
            <a:noFill/>
            <a:miter lim="800000"/>
            <a:headEnd/>
            <a:tailEnd/>
          </a:ln>
        </p:spPr>
        <p:txBody>
          <a:bodyPr wrap="square" anchor="ctr">
            <a:spAutoFit/>
          </a:bodyPr>
          <a:lstStyle/>
          <a:p>
            <a:pPr eaLnBrk="0" hangingPunct="0"/>
            <a:r>
              <a:rPr lang="es-CL" sz="1600" dirty="0" smtClean="0">
                <a:latin typeface="Verdana" pitchFamily="34" charset="0"/>
              </a:rPr>
              <a:t> Trabajo en grupo. </a:t>
            </a:r>
          </a:p>
          <a:p>
            <a:pPr eaLnBrk="0" hangingPunct="0"/>
            <a:endParaRPr lang="es-CL" sz="1600" dirty="0" smtClean="0">
              <a:latin typeface="Verdana" pitchFamily="34" charset="0"/>
            </a:endParaRPr>
          </a:p>
          <a:p>
            <a:pPr eaLnBrk="0" hangingPunct="0"/>
            <a:r>
              <a:rPr lang="es-CL" sz="1400" dirty="0" smtClean="0">
                <a:latin typeface="Verdana" pitchFamily="34" charset="0"/>
              </a:rPr>
              <a:t>El profesor asigna una de las siguientes herramientas a cada grupo para que recopile la información detallada en la ficha guía presentada el la siguiente diapositiva . Este trabajo se debe presentar  en un documento en Word en el plazo que el profesor </a:t>
            </a:r>
            <a:r>
              <a:rPr lang="es-CL" sz="1400" dirty="0" smtClean="0">
                <a:latin typeface="Verdana" pitchFamily="34" charset="0"/>
              </a:rPr>
              <a:t>designe.</a:t>
            </a:r>
            <a:endParaRPr lang="es-CL" sz="1400" dirty="0">
              <a:latin typeface="Verdana" pitchFamily="34" charset="0"/>
            </a:endParaRPr>
          </a:p>
          <a:p>
            <a:pPr eaLnBrk="0" hangingPunct="0"/>
            <a:endParaRPr lang="es-CL" sz="1600" dirty="0" smtClean="0">
              <a:latin typeface="Verdana" pitchFamily="34" charset="0"/>
            </a:endParaRPr>
          </a:p>
          <a:p>
            <a:pPr marL="342900" indent="-342900" eaLnBrk="0" hangingPunct="0">
              <a:lnSpc>
                <a:spcPct val="200000"/>
              </a:lnSpc>
              <a:buFont typeface="+mj-lt"/>
              <a:buAutoNum type="arabicPeriod"/>
            </a:pPr>
            <a:r>
              <a:rPr lang="es-CL" sz="1600" dirty="0" smtClean="0">
                <a:latin typeface="Verdana" pitchFamily="34" charset="0"/>
              </a:rPr>
              <a:t>Un </a:t>
            </a:r>
            <a:r>
              <a:rPr lang="es-CL" sz="1600" dirty="0">
                <a:latin typeface="Verdana" pitchFamily="34" charset="0"/>
              </a:rPr>
              <a:t>pie de metro sencillo.</a:t>
            </a:r>
          </a:p>
          <a:p>
            <a:pPr marL="342900" indent="-342900" eaLnBrk="0" hangingPunct="0">
              <a:lnSpc>
                <a:spcPct val="200000"/>
              </a:lnSpc>
              <a:buFont typeface="+mj-lt"/>
              <a:buAutoNum type="arabicPeriod"/>
            </a:pPr>
            <a:r>
              <a:rPr lang="es-CL" sz="1600" dirty="0">
                <a:latin typeface="Verdana" pitchFamily="34" charset="0"/>
              </a:rPr>
              <a:t>Una llave de torque.</a:t>
            </a:r>
          </a:p>
          <a:p>
            <a:pPr marL="342900" indent="-342900" eaLnBrk="0" hangingPunct="0">
              <a:lnSpc>
                <a:spcPct val="200000"/>
              </a:lnSpc>
              <a:buFont typeface="+mj-lt"/>
              <a:buAutoNum type="arabicPeriod"/>
            </a:pPr>
            <a:r>
              <a:rPr lang="es-CL" sz="1600" dirty="0">
                <a:latin typeface="Verdana" pitchFamily="34" charset="0"/>
              </a:rPr>
              <a:t>Un manómetro.</a:t>
            </a:r>
          </a:p>
          <a:p>
            <a:pPr marL="342900" indent="-342900" eaLnBrk="0" hangingPunct="0">
              <a:lnSpc>
                <a:spcPct val="200000"/>
              </a:lnSpc>
              <a:buFont typeface="+mj-lt"/>
              <a:buAutoNum type="arabicPeriod"/>
            </a:pPr>
            <a:r>
              <a:rPr lang="es-CL" sz="1600" dirty="0">
                <a:latin typeface="Verdana" pitchFamily="34" charset="0"/>
              </a:rPr>
              <a:t>Un micrómetro.</a:t>
            </a:r>
          </a:p>
          <a:p>
            <a:pPr marL="342900" indent="-342900" eaLnBrk="0" hangingPunct="0">
              <a:lnSpc>
                <a:spcPct val="200000"/>
              </a:lnSpc>
              <a:buFont typeface="+mj-lt"/>
              <a:buAutoNum type="arabicPeriod"/>
            </a:pPr>
            <a:r>
              <a:rPr lang="es-CL" sz="1600" dirty="0">
                <a:latin typeface="Verdana" pitchFamily="34" charset="0"/>
              </a:rPr>
              <a:t>Un </a:t>
            </a:r>
            <a:r>
              <a:rPr lang="es-CL" sz="1600" dirty="0" err="1" smtClean="0">
                <a:latin typeface="Verdana" pitchFamily="34" charset="0"/>
              </a:rPr>
              <a:t>multitester</a:t>
            </a:r>
            <a:r>
              <a:rPr lang="es-CL" sz="1600" dirty="0" smtClean="0">
                <a:latin typeface="Verdana" pitchFamily="34" charset="0"/>
              </a:rPr>
              <a:t>. </a:t>
            </a:r>
            <a:endParaRPr lang="es-CL" sz="1600" dirty="0">
              <a:latin typeface="Verdana" pitchFamily="34" charset="0"/>
            </a:endParaRPr>
          </a:p>
          <a:p>
            <a:pPr eaLnBrk="0" hangingPunct="0"/>
            <a:endParaRPr lang="es-CL" sz="1600" dirty="0">
              <a:latin typeface="Verdana" pitchFamily="34" charset="0"/>
            </a:endParaRPr>
          </a:p>
          <a:p>
            <a:pPr eaLnBrk="0" hangingPunct="0"/>
            <a:r>
              <a:rPr lang="es-CL" sz="1600" dirty="0">
                <a:latin typeface="Verdana" pitchFamily="34" charset="0"/>
              </a:rPr>
              <a:t> </a:t>
            </a:r>
          </a:p>
          <a:p>
            <a:pPr eaLnBrk="0" hangingPunct="0"/>
            <a:endParaRPr lang="es-CL" sz="1600" dirty="0">
              <a:latin typeface="Verdana" pitchFamily="34" charset="0"/>
            </a:endParaRPr>
          </a:p>
        </p:txBody>
      </p:sp>
      <p:pic>
        <p:nvPicPr>
          <p:cNvPr id="20490" name="Picture 6" descr="http://i01.i.aliimg.com/photo/v0/386166991/RACHET_TORQUE_WRENCH_CR_V_.jpg"/>
          <p:cNvPicPr>
            <a:picLocks noChangeAspect="1" noChangeArrowheads="1"/>
          </p:cNvPicPr>
          <p:nvPr/>
        </p:nvPicPr>
        <p:blipFill>
          <a:blip r:embed="rId4" cstate="print"/>
          <a:srcRect l="4011" t="12530" r="3583" b="12496"/>
          <a:stretch>
            <a:fillRect/>
          </a:stretch>
        </p:blipFill>
        <p:spPr bwMode="auto">
          <a:xfrm>
            <a:off x="4427984" y="4474681"/>
            <a:ext cx="3168352" cy="826527"/>
          </a:xfrm>
          <a:prstGeom prst="rect">
            <a:avLst/>
          </a:prstGeom>
          <a:noFill/>
          <a:ln w="9525">
            <a:noFill/>
            <a:miter lim="800000"/>
            <a:headEnd/>
            <a:tailEnd/>
          </a:ln>
        </p:spPr>
      </p:pic>
      <p:pic>
        <p:nvPicPr>
          <p:cNvPr id="20491" name="Picture 8" descr="http://neumatica-es.timmer-pneumatik.de/artikel/artbild/mini/m-sh-50-ku.jpg">
            <a:hlinkClick r:id="rId5"/>
          </p:cNvPr>
          <p:cNvPicPr>
            <a:picLocks noChangeAspect="1" noChangeArrowheads="1"/>
          </p:cNvPicPr>
          <p:nvPr/>
        </p:nvPicPr>
        <p:blipFill>
          <a:blip r:embed="rId6" cstate="print"/>
          <a:srcRect/>
          <a:stretch>
            <a:fillRect/>
          </a:stretch>
        </p:blipFill>
        <p:spPr bwMode="auto">
          <a:xfrm>
            <a:off x="7451725" y="3644900"/>
            <a:ext cx="1079500" cy="1112838"/>
          </a:xfrm>
          <a:prstGeom prst="rect">
            <a:avLst/>
          </a:prstGeom>
          <a:noFill/>
          <a:ln w="9525">
            <a:noFill/>
            <a:miter lim="800000"/>
            <a:headEnd/>
            <a:tailEnd/>
          </a:ln>
        </p:spPr>
      </p:pic>
      <p:pic>
        <p:nvPicPr>
          <p:cNvPr id="20492" name="Picture 10" descr="http://direlsaperu.com/sistemaweb/imagenes/multitester%20digital%201.jpg">
            <a:hlinkClick r:id="rId7"/>
          </p:cNvPr>
          <p:cNvPicPr>
            <a:picLocks noChangeAspect="1" noChangeArrowheads="1"/>
          </p:cNvPicPr>
          <p:nvPr/>
        </p:nvPicPr>
        <p:blipFill>
          <a:blip r:embed="rId8" cstate="print"/>
          <a:srcRect l="15781" r="15834"/>
          <a:stretch>
            <a:fillRect/>
          </a:stretch>
        </p:blipFill>
        <p:spPr bwMode="auto">
          <a:xfrm>
            <a:off x="3995936" y="5085184"/>
            <a:ext cx="1080120" cy="1577810"/>
          </a:xfrm>
          <a:prstGeom prst="rect">
            <a:avLst/>
          </a:prstGeom>
          <a:noFill/>
          <a:ln w="9525">
            <a:noFill/>
            <a:miter lim="800000"/>
            <a:headEnd/>
            <a:tailEnd/>
          </a:ln>
        </p:spPr>
      </p:pic>
      <p:pic>
        <p:nvPicPr>
          <p:cNvPr id="20493" name="Picture 12" descr="Micrómetro para Exteriores 0-1 ">
            <a:hlinkClick r:id="rId9"/>
          </p:cNvPr>
          <p:cNvPicPr>
            <a:picLocks noChangeAspect="1" noChangeArrowheads="1"/>
          </p:cNvPicPr>
          <p:nvPr/>
        </p:nvPicPr>
        <p:blipFill>
          <a:blip r:embed="rId10" cstate="print"/>
          <a:srcRect t="31703" b="31717"/>
          <a:stretch>
            <a:fillRect/>
          </a:stretch>
        </p:blipFill>
        <p:spPr bwMode="auto">
          <a:xfrm>
            <a:off x="5724128" y="5517232"/>
            <a:ext cx="2359918" cy="9634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2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jbacas.files.wordpress.com/2011/01/rrhhsemanal2_foro167.jpg">
            <a:hlinkClick r:id="rId2"/>
          </p:cNvPr>
          <p:cNvPicPr>
            <a:picLocks noChangeAspect="1" noChangeArrowheads="1"/>
          </p:cNvPicPr>
          <p:nvPr/>
        </p:nvPicPr>
        <p:blipFill>
          <a:blip r:embed="rId3" cstate="print"/>
          <a:srcRect l="12985" r="14879"/>
          <a:stretch>
            <a:fillRect/>
          </a:stretch>
        </p:blipFill>
        <p:spPr bwMode="auto">
          <a:xfrm>
            <a:off x="6588224" y="2924944"/>
            <a:ext cx="1728192" cy="3096344"/>
          </a:xfrm>
          <a:prstGeom prst="rect">
            <a:avLst/>
          </a:prstGeom>
          <a:noFill/>
        </p:spPr>
      </p:pic>
      <p:sp>
        <p:nvSpPr>
          <p:cNvPr id="2048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2048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A42FA585-DBE8-4EDA-9B83-DDB972132FEE}" type="slidenum">
              <a:rPr lang="es-CL"/>
              <a:pPr>
                <a:defRPr/>
              </a:pPr>
              <a:t>28</a:t>
            </a:fld>
            <a:endParaRPr lang="es-CL" dirty="0"/>
          </a:p>
        </p:txBody>
      </p:sp>
      <p:sp>
        <p:nvSpPr>
          <p:cNvPr id="20487"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p>
            <a:pPr algn="ctr">
              <a:spcAft>
                <a:spcPts val="1000"/>
              </a:spcAft>
            </a:pPr>
            <a:r>
              <a:rPr lang="es-CL" altLang="es-CL" sz="2900">
                <a:solidFill>
                  <a:srgbClr val="FFFFFF"/>
                </a:solidFill>
                <a:latin typeface="Calibri" pitchFamily="34" charset="0"/>
              </a:rPr>
              <a:t>?</a:t>
            </a:r>
            <a:endParaRPr lang="es-CL" altLang="es-CL"/>
          </a:p>
        </p:txBody>
      </p:sp>
      <p:sp>
        <p:nvSpPr>
          <p:cNvPr id="16" name="15 CuadroTexto"/>
          <p:cNvSpPr txBox="1"/>
          <p:nvPr/>
        </p:nvSpPr>
        <p:spPr>
          <a:xfrm>
            <a:off x="1115616" y="2564904"/>
            <a:ext cx="5400600" cy="3908762"/>
          </a:xfrm>
          <a:prstGeom prst="rect">
            <a:avLst/>
          </a:prstGeom>
          <a:noFill/>
        </p:spPr>
        <p:txBody>
          <a:bodyPr wrap="square" rtlCol="0">
            <a:spAutoFit/>
          </a:bodyPr>
          <a:lstStyle/>
          <a:p>
            <a:r>
              <a:rPr lang="es-CL" sz="1600" dirty="0" smtClean="0">
                <a:latin typeface="Verdana" pitchFamily="34" charset="0"/>
                <a:ea typeface="Verdana" pitchFamily="34" charset="0"/>
                <a:cs typeface="Verdana" pitchFamily="34" charset="0"/>
              </a:rPr>
              <a:t>FICHA GUÍA TRABAJO </a:t>
            </a:r>
            <a:r>
              <a:rPr lang="es-CL" sz="1600" dirty="0" smtClean="0">
                <a:latin typeface="Verdana" pitchFamily="34" charset="0"/>
                <a:ea typeface="Verdana" pitchFamily="34" charset="0"/>
                <a:cs typeface="Verdana" pitchFamily="34" charset="0"/>
              </a:rPr>
              <a:t>INVESTIGACIÓN.</a:t>
            </a:r>
            <a:endParaRPr lang="es-CL" sz="1600" dirty="0" smtClean="0">
              <a:latin typeface="Verdana" pitchFamily="34" charset="0"/>
              <a:ea typeface="Verdana" pitchFamily="34" charset="0"/>
              <a:cs typeface="Verdana" pitchFamily="34" charset="0"/>
            </a:endParaRPr>
          </a:p>
          <a:p>
            <a:endParaRPr lang="es-CL" sz="1600" dirty="0" smtClean="0">
              <a:latin typeface="Verdana" pitchFamily="34" charset="0"/>
              <a:ea typeface="Verdana" pitchFamily="34" charset="0"/>
              <a:cs typeface="Verdana" pitchFamily="34" charset="0"/>
            </a:endParaRPr>
          </a:p>
          <a:p>
            <a:pPr marL="342900" indent="-342900">
              <a:lnSpc>
                <a:spcPct val="150000"/>
              </a:lnSpc>
              <a:buAutoNum type="arabicPeriod"/>
            </a:pPr>
            <a:r>
              <a:rPr lang="es-CL" sz="1600" dirty="0" smtClean="0">
                <a:latin typeface="Verdana" pitchFamily="34" charset="0"/>
                <a:ea typeface="Verdana" pitchFamily="34" charset="0"/>
                <a:cs typeface="Verdana" pitchFamily="34" charset="0"/>
              </a:rPr>
              <a:t>Nombre del instrumento o </a:t>
            </a:r>
            <a:r>
              <a:rPr lang="es-CL" sz="1600" dirty="0" smtClean="0">
                <a:latin typeface="Verdana" pitchFamily="34" charset="0"/>
                <a:ea typeface="Verdana" pitchFamily="34" charset="0"/>
                <a:cs typeface="Verdana" pitchFamily="34" charset="0"/>
              </a:rPr>
              <a:t>herramienta.</a:t>
            </a:r>
            <a:endParaRPr lang="es-CL" sz="1600" dirty="0" smtClean="0">
              <a:latin typeface="Verdana" pitchFamily="34" charset="0"/>
              <a:ea typeface="Verdana" pitchFamily="34" charset="0"/>
              <a:cs typeface="Verdana" pitchFamily="34" charset="0"/>
            </a:endParaRPr>
          </a:p>
          <a:p>
            <a:pPr marL="342900" indent="-342900">
              <a:lnSpc>
                <a:spcPct val="150000"/>
              </a:lnSpc>
              <a:buAutoNum type="arabicPeriod"/>
            </a:pPr>
            <a:r>
              <a:rPr lang="es-CL" sz="1600" dirty="0" smtClean="0">
                <a:latin typeface="Verdana" pitchFamily="34" charset="0"/>
                <a:ea typeface="Verdana" pitchFamily="34" charset="0"/>
                <a:cs typeface="Verdana" pitchFamily="34" charset="0"/>
              </a:rPr>
              <a:t>Foto del instrumento o herramienta.</a:t>
            </a:r>
          </a:p>
          <a:p>
            <a:pPr marL="342900" indent="-342900">
              <a:lnSpc>
                <a:spcPct val="150000"/>
              </a:lnSpc>
              <a:buAutoNum type="arabicPeriod"/>
            </a:pPr>
            <a:r>
              <a:rPr lang="es-CL" sz="1600" dirty="0" smtClean="0">
                <a:latin typeface="Verdana" pitchFamily="34" charset="0"/>
                <a:ea typeface="Verdana" pitchFamily="34" charset="0"/>
                <a:cs typeface="Verdana" pitchFamily="34" charset="0"/>
              </a:rPr>
              <a:t>Nombre empresa que </a:t>
            </a:r>
            <a:r>
              <a:rPr lang="es-CL" sz="1600" dirty="0" smtClean="0">
                <a:latin typeface="Verdana" pitchFamily="34" charset="0"/>
                <a:ea typeface="Verdana" pitchFamily="34" charset="0"/>
                <a:cs typeface="Verdana" pitchFamily="34" charset="0"/>
              </a:rPr>
              <a:t>certifica. </a:t>
            </a:r>
            <a:endParaRPr lang="es-CL" sz="1600" dirty="0" smtClean="0">
              <a:latin typeface="Verdana" pitchFamily="34" charset="0"/>
              <a:ea typeface="Verdana" pitchFamily="34" charset="0"/>
              <a:cs typeface="Verdana" pitchFamily="34" charset="0"/>
            </a:endParaRPr>
          </a:p>
          <a:p>
            <a:pPr marL="342900" indent="-342900">
              <a:lnSpc>
                <a:spcPct val="150000"/>
              </a:lnSpc>
              <a:buAutoNum type="arabicPeriod" startAt="4"/>
            </a:pPr>
            <a:r>
              <a:rPr lang="es-CL" sz="1600" dirty="0" smtClean="0">
                <a:latin typeface="Verdana" pitchFamily="34" charset="0"/>
                <a:ea typeface="Verdana" pitchFamily="34" charset="0"/>
                <a:cs typeface="Verdana" pitchFamily="34" charset="0"/>
              </a:rPr>
              <a:t>Acreditación según </a:t>
            </a:r>
            <a:r>
              <a:rPr lang="es-CL" sz="1600" dirty="0" err="1" smtClean="0">
                <a:latin typeface="Verdana" pitchFamily="34" charset="0"/>
                <a:ea typeface="Verdana" pitchFamily="34" charset="0"/>
                <a:cs typeface="Verdana" pitchFamily="34" charset="0"/>
              </a:rPr>
              <a:t>NCh</a:t>
            </a:r>
            <a:r>
              <a:rPr lang="es-CL" sz="1600" dirty="0" smtClean="0">
                <a:latin typeface="Verdana" pitchFamily="34" charset="0"/>
                <a:ea typeface="Verdana" pitchFamily="34" charset="0"/>
                <a:cs typeface="Verdana" pitchFamily="34" charset="0"/>
              </a:rPr>
              <a:t>- </a:t>
            </a:r>
            <a:r>
              <a:rPr lang="es-CL" sz="1600" dirty="0" smtClean="0">
                <a:latin typeface="Verdana" pitchFamily="34" charset="0"/>
                <a:ea typeface="Verdana" pitchFamily="34" charset="0"/>
                <a:cs typeface="Verdana" pitchFamily="34" charset="0"/>
              </a:rPr>
              <a:t>ISO.</a:t>
            </a:r>
            <a:endParaRPr lang="es-CL" sz="1600" dirty="0" smtClean="0">
              <a:latin typeface="Verdana" pitchFamily="34" charset="0"/>
              <a:ea typeface="Verdana" pitchFamily="34" charset="0"/>
              <a:cs typeface="Verdana" pitchFamily="34" charset="0"/>
            </a:endParaRPr>
          </a:p>
          <a:p>
            <a:pPr marL="342900" indent="-342900">
              <a:lnSpc>
                <a:spcPct val="150000"/>
              </a:lnSpc>
              <a:buAutoNum type="arabicPeriod" startAt="4"/>
            </a:pPr>
            <a:r>
              <a:rPr lang="es-CL" sz="1600" dirty="0" smtClean="0">
                <a:latin typeface="Verdana" pitchFamily="34" charset="0"/>
                <a:ea typeface="Verdana" pitchFamily="34" charset="0"/>
                <a:cs typeface="Verdana" pitchFamily="34" charset="0"/>
              </a:rPr>
              <a:t>Vigencia acreditación.</a:t>
            </a:r>
          </a:p>
          <a:p>
            <a:pPr marL="342900" indent="-342900">
              <a:lnSpc>
                <a:spcPct val="150000"/>
              </a:lnSpc>
            </a:pPr>
            <a:r>
              <a:rPr lang="es-CL" sz="1600" dirty="0" smtClean="0">
                <a:latin typeface="Verdana" pitchFamily="34" charset="0"/>
                <a:ea typeface="Verdana" pitchFamily="34" charset="0"/>
                <a:cs typeface="Verdana" pitchFamily="34" charset="0"/>
              </a:rPr>
              <a:t>6.  Costos del certificado  y sello si corresponde.</a:t>
            </a:r>
          </a:p>
          <a:p>
            <a:pPr marL="342900" indent="-342900">
              <a:lnSpc>
                <a:spcPct val="150000"/>
              </a:lnSpc>
              <a:buAutoNum type="arabicPeriod" startAt="7"/>
            </a:pPr>
            <a:r>
              <a:rPr lang="es-CL" sz="1600" dirty="0" smtClean="0">
                <a:latin typeface="Verdana" pitchFamily="34" charset="0"/>
                <a:ea typeface="Verdana" pitchFamily="34" charset="0"/>
                <a:cs typeface="Verdana" pitchFamily="34" charset="0"/>
              </a:rPr>
              <a:t>Duración del </a:t>
            </a:r>
            <a:r>
              <a:rPr lang="es-CL" sz="1600" dirty="0" smtClean="0">
                <a:latin typeface="Verdana" pitchFamily="34" charset="0"/>
                <a:ea typeface="Verdana" pitchFamily="34" charset="0"/>
                <a:cs typeface="Verdana" pitchFamily="34" charset="0"/>
              </a:rPr>
              <a:t>certificado. </a:t>
            </a:r>
            <a:endParaRPr lang="es-CL" sz="1600" dirty="0" smtClean="0">
              <a:latin typeface="Verdana" pitchFamily="34" charset="0"/>
              <a:ea typeface="Verdana" pitchFamily="34" charset="0"/>
              <a:cs typeface="Verdana" pitchFamily="34" charset="0"/>
            </a:endParaRPr>
          </a:p>
          <a:p>
            <a:pPr marL="342900" indent="-342900">
              <a:lnSpc>
                <a:spcPct val="150000"/>
              </a:lnSpc>
              <a:buAutoNum type="arabicPeriod" startAt="7"/>
            </a:pPr>
            <a:r>
              <a:rPr lang="es-CL" sz="1600" dirty="0" smtClean="0">
                <a:latin typeface="Verdana" pitchFamily="34" charset="0"/>
                <a:ea typeface="Verdana" pitchFamily="34" charset="0"/>
                <a:cs typeface="Verdana" pitchFamily="34" charset="0"/>
              </a:rPr>
              <a:t>Fuente de información.   </a:t>
            </a:r>
          </a:p>
          <a:p>
            <a:pPr>
              <a:lnSpc>
                <a:spcPct val="150000"/>
              </a:lnSpc>
            </a:pPr>
            <a:endParaRPr lang="es-CL" sz="1600" dirty="0">
              <a:latin typeface="Verdana" pitchFamily="34" charset="0"/>
              <a:ea typeface="Verdana" pitchFamily="34" charset="0"/>
              <a:cs typeface="Verdana" pitchFamily="34" charset="0"/>
            </a:endParaRPr>
          </a:p>
        </p:txBody>
      </p:sp>
      <p:sp>
        <p:nvSpPr>
          <p:cNvPr id="10" name="Rectangle 1"/>
          <p:cNvSpPr>
            <a:spLocks noChangeArrowheads="1"/>
          </p:cNvSpPr>
          <p:nvPr/>
        </p:nvSpPr>
        <p:spPr bwMode="auto">
          <a:xfrm>
            <a:off x="971550" y="1412776"/>
            <a:ext cx="7632898" cy="708025"/>
          </a:xfrm>
          <a:prstGeom prst="rect">
            <a:avLst/>
          </a:prstGeom>
          <a:noFill/>
          <a:ln w="9525">
            <a:noFill/>
            <a:miter lim="800000"/>
            <a:headEnd/>
            <a:tailEnd/>
          </a:ln>
        </p:spPr>
        <p:txBody>
          <a:bodyPr wrap="square" anchor="ctr">
            <a:spAutoFit/>
          </a:bodyPr>
          <a:lstStyle/>
          <a:p>
            <a:pPr eaLnBrk="0" hangingPunct="0"/>
            <a:r>
              <a:rPr lang="es-CL" sz="2000" b="1" dirty="0">
                <a:latin typeface="Verdana" pitchFamily="34" charset="0"/>
              </a:rPr>
              <a:t>Trabajo de investigación </a:t>
            </a:r>
            <a:r>
              <a:rPr lang="es-CL" sz="2000" b="1" dirty="0" smtClean="0">
                <a:latin typeface="Verdana" pitchFamily="34" charset="0"/>
              </a:rPr>
              <a:t>sobre calibración </a:t>
            </a:r>
            <a:r>
              <a:rPr lang="es-CL" sz="2000" b="1" dirty="0">
                <a:latin typeface="Verdana" pitchFamily="34" charset="0"/>
              </a:rPr>
              <a:t>y trazabilidad.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150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476375" y="5202238"/>
            <a:ext cx="6767513" cy="1077912"/>
          </a:xfrm>
          <a:prstGeom prst="rect">
            <a:avLst/>
          </a:prstGeom>
          <a:noFill/>
        </p:spPr>
        <p:txBody>
          <a:bodyPr>
            <a:spAutoFit/>
          </a:bodyPr>
          <a:lstStyle/>
          <a:p>
            <a:pPr fontAlgn="auto">
              <a:spcBef>
                <a:spcPts val="0"/>
              </a:spcBef>
              <a:spcAft>
                <a:spcPts val="0"/>
              </a:spcAft>
              <a:defRPr/>
            </a:pPr>
            <a:r>
              <a:rPr lang="es-ES" sz="1600" dirty="0">
                <a:latin typeface="Verdana" pitchFamily="34" charset="0"/>
                <a:ea typeface="Verdana" pitchFamily="34" charset="0"/>
                <a:cs typeface="Verdana" pitchFamily="34" charset="0"/>
              </a:rPr>
              <a:t>En la actualidad  la  unidad </a:t>
            </a:r>
            <a:r>
              <a:rPr lang="es-ES" sz="1600" dirty="0" smtClean="0">
                <a:latin typeface="Verdana" pitchFamily="34" charset="0"/>
                <a:ea typeface="Verdana" pitchFamily="34" charset="0"/>
                <a:cs typeface="Verdana" pitchFamily="34" charset="0"/>
              </a:rPr>
              <a:t>patrón </a:t>
            </a:r>
            <a:r>
              <a:rPr lang="es-ES" sz="1600" dirty="0">
                <a:latin typeface="Verdana" pitchFamily="34" charset="0"/>
                <a:ea typeface="Verdana" pitchFamily="34" charset="0"/>
                <a:cs typeface="Verdana" pitchFamily="34" charset="0"/>
              </a:rPr>
              <a:t>de longitud en el </a:t>
            </a:r>
            <a:r>
              <a:rPr lang="es-ES" sz="1600" dirty="0" smtClean="0">
                <a:latin typeface="Verdana" pitchFamily="34" charset="0"/>
                <a:ea typeface="Verdana" pitchFamily="34" charset="0"/>
                <a:cs typeface="Verdana" pitchFamily="34" charset="0"/>
              </a:rPr>
              <a:t>sistema </a:t>
            </a:r>
            <a:r>
              <a:rPr lang="es-ES" sz="1600" dirty="0" smtClean="0">
                <a:latin typeface="Verdana" pitchFamily="34" charset="0"/>
                <a:ea typeface="Verdana" pitchFamily="34" charset="0"/>
                <a:cs typeface="Verdana" pitchFamily="34" charset="0"/>
              </a:rPr>
              <a:t>internacional </a:t>
            </a:r>
            <a:r>
              <a:rPr lang="es-ES" sz="1600" dirty="0">
                <a:latin typeface="Verdana" pitchFamily="34" charset="0"/>
                <a:ea typeface="Verdana" pitchFamily="34" charset="0"/>
                <a:cs typeface="Verdana" pitchFamily="34" charset="0"/>
              </a:rPr>
              <a:t>sigue siendo  el metro</a:t>
            </a:r>
            <a:r>
              <a:rPr lang="es-ES" sz="1600" b="1" dirty="0">
                <a:latin typeface="Verdana" pitchFamily="34" charset="0"/>
                <a:ea typeface="Verdana" pitchFamily="34" charset="0"/>
                <a:cs typeface="Verdana" pitchFamily="34" charset="0"/>
              </a:rPr>
              <a:t>,  </a:t>
            </a:r>
            <a:r>
              <a:rPr lang="es-ES" sz="1600" dirty="0">
                <a:latin typeface="Verdana" pitchFamily="34" charset="0"/>
                <a:ea typeface="Verdana" pitchFamily="34" charset="0"/>
                <a:cs typeface="Verdana" pitchFamily="34" charset="0"/>
              </a:rPr>
              <a:t>sin </a:t>
            </a:r>
            <a:r>
              <a:rPr lang="es-ES" sz="1600" dirty="0" smtClean="0">
                <a:latin typeface="Verdana" pitchFamily="34" charset="0"/>
                <a:ea typeface="Verdana" pitchFamily="34" charset="0"/>
                <a:cs typeface="Verdana" pitchFamily="34" charset="0"/>
              </a:rPr>
              <a:t>embargo, </a:t>
            </a:r>
            <a:r>
              <a:rPr lang="es-ES" sz="1600" dirty="0">
                <a:latin typeface="Verdana" pitchFamily="34" charset="0"/>
                <a:ea typeface="Verdana" pitchFamily="34" charset="0"/>
                <a:cs typeface="Verdana" pitchFamily="34" charset="0"/>
              </a:rPr>
              <a:t>hoy se reconoce como  la distancia que recorre la luz en el vacío durante un </a:t>
            </a:r>
            <a:r>
              <a:rPr lang="es-ES" sz="1600" dirty="0" smtClean="0">
                <a:latin typeface="Verdana" pitchFamily="34" charset="0"/>
                <a:ea typeface="Verdana" pitchFamily="34" charset="0"/>
                <a:cs typeface="Verdana" pitchFamily="34" charset="0"/>
              </a:rPr>
              <a:t>intervalo </a:t>
            </a:r>
            <a:r>
              <a:rPr lang="es-ES" sz="1600" dirty="0">
                <a:latin typeface="Verdana" pitchFamily="34" charset="0"/>
                <a:ea typeface="Verdana" pitchFamily="34" charset="0"/>
                <a:cs typeface="Verdana" pitchFamily="34" charset="0"/>
              </a:rPr>
              <a:t>de tiempo de 1/299 792 458 de segundo.</a:t>
            </a:r>
            <a:endParaRPr lang="es-ES" sz="1600" b="1" dirty="0">
              <a:solidFill>
                <a:schemeClr val="tx1">
                  <a:lumMod val="65000"/>
                  <a:lumOff val="35000"/>
                </a:schemeClr>
              </a:solidFill>
              <a:latin typeface="Verdana" pitchFamily="34" charset="0"/>
              <a:ea typeface="Verdana" pitchFamily="34" charset="0"/>
              <a:cs typeface="Verdana" pitchFamily="34" charset="0"/>
            </a:endParaRPr>
          </a:p>
        </p:txBody>
      </p:sp>
      <p:sp>
        <p:nvSpPr>
          <p:cNvPr id="14" name="13 Marcador de número de diapositiva"/>
          <p:cNvSpPr>
            <a:spLocks noGrp="1"/>
          </p:cNvSpPr>
          <p:nvPr>
            <p:ph type="sldNum" sz="quarter" idx="12"/>
          </p:nvPr>
        </p:nvSpPr>
        <p:spPr/>
        <p:txBody>
          <a:bodyPr/>
          <a:lstStyle/>
          <a:p>
            <a:pPr>
              <a:defRPr/>
            </a:pPr>
            <a:fld id="{3B14936A-82FC-4F9D-BB6C-C753AA5EC236}" type="slidenum">
              <a:rPr lang="es-CL"/>
              <a:pPr>
                <a:defRPr/>
              </a:pPr>
              <a:t>29</a:t>
            </a:fld>
            <a:endParaRPr lang="es-CL"/>
          </a:p>
        </p:txBody>
      </p:sp>
      <p:sp>
        <p:nvSpPr>
          <p:cNvPr id="21510" name="9 Rectángulo"/>
          <p:cNvSpPr>
            <a:spLocks noChangeArrowheads="1"/>
          </p:cNvSpPr>
          <p:nvPr/>
        </p:nvSpPr>
        <p:spPr bwMode="auto">
          <a:xfrm>
            <a:off x="1331913" y="1484313"/>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¿Qué  es un </a:t>
            </a:r>
            <a:r>
              <a:rPr lang="es-CL" altLang="es-CL" sz="2000" b="1" dirty="0" smtClean="0">
                <a:latin typeface="Verdana" pitchFamily="34" charset="0"/>
              </a:rPr>
              <a:t>patrón de medida </a:t>
            </a:r>
            <a:r>
              <a:rPr lang="es-CL" altLang="es-CL" sz="2000" b="1" dirty="0">
                <a:latin typeface="Verdana" pitchFamily="34" charset="0"/>
              </a:rPr>
              <a:t>? </a:t>
            </a:r>
          </a:p>
        </p:txBody>
      </p:sp>
      <p:sp>
        <p:nvSpPr>
          <p:cNvPr id="9" name="8 CuadroTexto"/>
          <p:cNvSpPr txBox="1"/>
          <p:nvPr/>
        </p:nvSpPr>
        <p:spPr>
          <a:xfrm>
            <a:off x="1380364" y="1484784"/>
            <a:ext cx="7200900" cy="2062163"/>
          </a:xfrm>
          <a:prstGeom prst="rect">
            <a:avLst/>
          </a:prstGeom>
          <a:noFill/>
        </p:spPr>
        <p:txBody>
          <a:bodyPr>
            <a:spAutoFit/>
          </a:bodyPr>
          <a:lstStyle/>
          <a:p>
            <a:pPr fontAlgn="auto">
              <a:spcBef>
                <a:spcPts val="0"/>
              </a:spcBef>
              <a:spcAft>
                <a:spcPts val="0"/>
              </a:spcAft>
              <a:defRPr/>
            </a:pPr>
            <a:endParaRPr lang="es-ES" sz="1600" dirty="0" smtClean="0">
              <a:latin typeface="Verdana" pitchFamily="34" charset="0"/>
              <a:ea typeface="Verdana" pitchFamily="34" charset="0"/>
              <a:cs typeface="Verdana" pitchFamily="34" charset="0"/>
            </a:endParaRPr>
          </a:p>
          <a:p>
            <a:pPr fontAlgn="auto">
              <a:spcBef>
                <a:spcPts val="0"/>
              </a:spcBef>
              <a:spcAft>
                <a:spcPts val="0"/>
              </a:spcAft>
              <a:defRPr/>
            </a:pPr>
            <a:endParaRPr lang="es-ES" sz="1600" dirty="0" smtClean="0">
              <a:latin typeface="Verdana" pitchFamily="34" charset="0"/>
              <a:ea typeface="Verdana" pitchFamily="34" charset="0"/>
              <a:cs typeface="Verdana" pitchFamily="34" charset="0"/>
            </a:endParaRPr>
          </a:p>
          <a:p>
            <a:pPr fontAlgn="auto">
              <a:spcBef>
                <a:spcPts val="0"/>
              </a:spcBef>
              <a:spcAft>
                <a:spcPts val="0"/>
              </a:spcAft>
              <a:defRPr/>
            </a:pPr>
            <a:r>
              <a:rPr lang="es-ES" sz="1600" dirty="0" smtClean="0">
                <a:latin typeface="Verdana" pitchFamily="34" charset="0"/>
                <a:ea typeface="Verdana" pitchFamily="34" charset="0"/>
                <a:cs typeface="Verdana" pitchFamily="34" charset="0"/>
              </a:rPr>
              <a:t>Un  patrón de medida es una cantidad estandarizada de una determinada magnitud física.</a:t>
            </a:r>
          </a:p>
          <a:p>
            <a:pPr fontAlgn="auto">
              <a:spcBef>
                <a:spcPts val="0"/>
              </a:spcBef>
              <a:spcAft>
                <a:spcPts val="0"/>
              </a:spcAft>
              <a:defRPr/>
            </a:pPr>
            <a:endParaRPr lang="es-ES" sz="1600" dirty="0" smtClean="0">
              <a:latin typeface="Verdana" pitchFamily="34" charset="0"/>
              <a:ea typeface="Verdana" pitchFamily="34" charset="0"/>
              <a:cs typeface="Verdana" pitchFamily="34" charset="0"/>
            </a:endParaRPr>
          </a:p>
          <a:p>
            <a:pPr fontAlgn="auto">
              <a:spcBef>
                <a:spcPts val="0"/>
              </a:spcBef>
              <a:spcAft>
                <a:spcPts val="0"/>
              </a:spcAft>
              <a:defRPr/>
            </a:pPr>
            <a:r>
              <a:rPr lang="es-CL" sz="1600" dirty="0" smtClean="0">
                <a:latin typeface="Verdana" panose="020B0604030504040204" pitchFamily="34" charset="0"/>
                <a:ea typeface="Verdana" panose="020B0604030504040204" pitchFamily="34" charset="0"/>
                <a:cs typeface="Verdana" panose="020B0604030504040204" pitchFamily="34" charset="0"/>
              </a:rPr>
              <a:t>Los patrones nunca varían su valor. Aunque han ido evolucionando, porque los anteriores patrones fueron variables </a:t>
            </a:r>
            <a:r>
              <a:rPr lang="es-CL" sz="1600" dirty="0" smtClean="0">
                <a:latin typeface="Verdana" panose="020B0604030504040204" pitchFamily="34" charset="0"/>
                <a:ea typeface="Verdana" panose="020B0604030504040204" pitchFamily="34" charset="0"/>
                <a:cs typeface="Verdana" panose="020B0604030504040204" pitchFamily="34" charset="0"/>
              </a:rPr>
              <a:t>y </a:t>
            </a:r>
            <a:r>
              <a:rPr lang="es-CL" sz="1600" dirty="0" smtClean="0">
                <a:latin typeface="Verdana" panose="020B0604030504040204" pitchFamily="34" charset="0"/>
                <a:ea typeface="Verdana" panose="020B0604030504040204" pitchFamily="34" charset="0"/>
                <a:cs typeface="Verdana" panose="020B0604030504040204" pitchFamily="34" charset="0"/>
              </a:rPr>
              <a:t>se establecieron otros diferentes considerados invariables.</a:t>
            </a:r>
            <a:r>
              <a:rPr lang="es-ES" sz="1600" dirty="0" smtClean="0">
                <a:latin typeface="Verdana" pitchFamily="34" charset="0"/>
                <a:ea typeface="Verdana" pitchFamily="34" charset="0"/>
                <a:cs typeface="Verdana" pitchFamily="34" charset="0"/>
              </a:rPr>
              <a:t> </a:t>
            </a:r>
            <a:endParaRPr lang="es-ES" sz="1600" b="1" dirty="0">
              <a:solidFill>
                <a:schemeClr val="tx1">
                  <a:lumMod val="65000"/>
                  <a:lumOff val="35000"/>
                </a:schemeClr>
              </a:solidFill>
              <a:latin typeface="Verdana" pitchFamily="34" charset="0"/>
              <a:ea typeface="Verdana" pitchFamily="34" charset="0"/>
              <a:cs typeface="Verdana" pitchFamily="34" charset="0"/>
            </a:endParaRPr>
          </a:p>
        </p:txBody>
      </p:sp>
      <p:sp>
        <p:nvSpPr>
          <p:cNvPr id="10" name="9 CuadroTexto"/>
          <p:cNvSpPr txBox="1"/>
          <p:nvPr/>
        </p:nvSpPr>
        <p:spPr>
          <a:xfrm>
            <a:off x="1475657" y="3645024"/>
            <a:ext cx="7560839" cy="307777"/>
          </a:xfrm>
          <a:prstGeom prst="rect">
            <a:avLst/>
          </a:prstGeom>
          <a:noFill/>
        </p:spPr>
        <p:txBody>
          <a:bodyPr wrap="square">
            <a:spAutoFit/>
          </a:bodyPr>
          <a:lstStyle/>
          <a:p>
            <a:pPr fontAlgn="auto">
              <a:spcBef>
                <a:spcPts val="0"/>
              </a:spcBef>
              <a:spcAft>
                <a:spcPts val="0"/>
              </a:spcAft>
              <a:defRPr/>
            </a:pPr>
            <a:r>
              <a:rPr lang="es-ES" sz="1400" dirty="0" smtClean="0">
                <a:latin typeface="Verdana" pitchFamily="34" charset="0"/>
                <a:ea typeface="Verdana" pitchFamily="34" charset="0"/>
                <a:cs typeface="Verdana" pitchFamily="34" charset="0"/>
              </a:rPr>
              <a:t>Por </a:t>
            </a:r>
            <a:r>
              <a:rPr lang="es-ES" sz="1400" dirty="0" smtClean="0">
                <a:latin typeface="Verdana" pitchFamily="34" charset="0"/>
                <a:ea typeface="Verdana" pitchFamily="34" charset="0"/>
                <a:cs typeface="Verdana" pitchFamily="34" charset="0"/>
              </a:rPr>
              <a:t>ejemplo, </a:t>
            </a:r>
            <a:r>
              <a:rPr lang="es-ES" sz="1400" dirty="0">
                <a:latin typeface="Verdana" pitchFamily="34" charset="0"/>
                <a:ea typeface="Verdana" pitchFamily="34" charset="0"/>
                <a:cs typeface="Verdana" pitchFamily="34" charset="0"/>
              </a:rPr>
              <a:t>antiguamente el metro patrón era una barra de platino e iridio .</a:t>
            </a:r>
            <a:endParaRPr lang="es-ES" sz="1400" b="1" dirty="0">
              <a:solidFill>
                <a:schemeClr val="tx1">
                  <a:lumMod val="65000"/>
                  <a:lumOff val="35000"/>
                </a:schemeClr>
              </a:solidFill>
              <a:latin typeface="Verdana" pitchFamily="34" charset="0"/>
              <a:ea typeface="Verdana" pitchFamily="34" charset="0"/>
              <a:cs typeface="Verdana" pitchFamily="34" charset="0"/>
            </a:endParaRPr>
          </a:p>
        </p:txBody>
      </p:sp>
      <p:sp>
        <p:nvSpPr>
          <p:cNvPr id="21513" name="AutoShape 10" descr="data:image/jpeg;base64,/9j/4AAQSkZJRgABAQAAAQABAAD/2wCEAAkGBxQSEhUUExIVFhQVFBUXFRcYFxgYGBgYFBQXFxQUGhoYHCggGholHBUUITEiJSkrLi4uFx8zODMsNygtLisBCgoKDg0NFBAQFCwcFBwsNywsLCwrLCwsLCwsLCw3LCwsLCwsNywsLDcsLDcrLCssKywrKysrNysrKysrKysrK//AABEIANAA8wMBIgACEQEDEQH/xAAcAAEAAQUBAQAAAAAAAAAAAAAABgIDBAUHAQj/xAA9EAABAgMFBQUHBAEDBQEAAAABAAIDESEEBTFBUQYSYXGBIpHB0fATMkJSobHhI2JygqKSwvEUFTNT0gf/xAAXAQEBAQEAAAAAAAAAAAAAAAAAAQID/8QAHhEBAQEBAAMAAwEAAAAAAAAAAAERAiExUUFhcRL/2gAMAwEAAhEDEQA/AON2qA4TIcSJ4g8c9Fi+0dqe9SK22QsccWnQ4LXR7KHZbp/x/C1YkrXe2d8x7yrkK0H5j3leRrOWmRCshZVs2WqgqQZVMzUzWTDjn5vqVqmggA6+CyrO8oNkIv7j3lXmRzLEz55LXNIOddJLJa4SpPen0lLLOc5qKzmxj831Wxu+94kPPeZ8pJ/xOI5YLRtcshppXVRMTew3kyL7riHZtPvd2az2nioAw5zNMNRyK3d3X45shE7Q+b4uuqYxeUqgRnMIcxxa4GhBM1MLl2zcJNtAmPnGP9hn0UKssZrwHNII9dyy2BNJ4destqZEaHMcHNOYV5cou+2xILpw3kajLqM1Mbo2ra+TYw3HfMPdPkrK1KkyKlr5iYMwcCvVVeoiICIiAiIgIiICIiAiIgIiIPnK1WZrwQ4TH1HLRaK3XORMtm5v1HTPmpDmVVL8KS45IXEg5SmPWCwrTds6trwz/P3U2tV3MfM4O1HiFpbVYHMNRyIwW9lalRB8Ety9BVQ4nFb+JZw73u/PlxWBabsImRhqPVCpY1KxobllQ4hHrCiw90t1V2FE9ZLLTYQ2zzmrzFhwnaGRWYxygvwwr8Mqy0K80IM2yx3MO80lp9Y6qSXbfbXUiDdOvwnyUVaCFfhOWalmugsFJ5FZENqhd3Xk+EeyZt+U4dNFK7rvOHFkJ7rtD5qysY3l2XhEg+47s5tNQpXdt+Q4kgew7Q4HkVEGtVbYU1pXQZr1RO77ziQqHtN0OI5FSGx3gyJ7procQq0y0REBERAREQEREBERAREQcHt91ls3MmRWmY81rwFKQ+tVjWuwtfXA6jxGay4tECjmg0lTQq5aLM5h7XQ5HyVMkGttV15s7vI+C1joJB0OHAqUNC8jWdrsR1zVlWVELRd7X5brstPwtXabA5hqPXiFMo9gLcKj13K17KQlIEfKfVFbW50hbBWtO/0FkwYq3druHeBMMzz3fi6arUGzllCJcCs1uXWXDOncVlQR61WvYZLMhOU0ZbQrsNqtw3TWW1qyENZUNytsYr0OGoy3t1X6+HIP7bf8hyPmpZYbVDjCbHA6jAjmCufMCyLO8tM2kgjAhJ1iOkBuWSrbCrMGRUbunaSXZjD+4H3Ck0F7XycxwIOYqPwuksqthZL1c2QfVuG9n+VuIEdrxNpmofbC6ISwNmxpk8gjeJ/Zyxmsm6i8zc0ncIBhuI3XOEqzHqau+VSxFr7PeGT6HVZ7XTwVHqIiAiIgIiICIiDj0QKlrpLyHFBwM1WQsub0tDh9wtfaLulVn+k+BWfuqoO1RGgIkZGh0VQW6j2YOx6HMdVrotkcziNfNEWmtVuLYQcKFZDAroCK0zrMQdFVFszItIja5PGI8xzW69kDQ4K2+xEYVH1UESt1wvh9pvabqMuei14YRip9CDm1B9aFWbVcsONVsob9PgPL5fso6Tr6iEMLMglZFruiJCdJzSDyx8wqGQun2Wa1rIhn1kshrVjw2lZUJuiyzVxgVwMRrVea1EUtCy7DbYkEzY6WoyPMKyGqoBFSywX1CjSEX9N+oJAPUYKSWdu5JrWzZu0qJcua5i1i2l131FgGh3m5tdUdNFud/ROrREAxLAJVmangNOqqgRyyRnLeE900xrLmFq7qvCDFM2H2b8SwgVOoPktnFm7sua0NwJMiTwA81uXVbCzW8Oxos0FaT/p6SbOQw9aKqDanMpiFRuUWPAtjXYGvH1VZCoIiICIiD5euu/nMdImba0zUwu+9WRRNpHHhzUMvvZyJBJPvsnR4GA/eMueHJYFmjuhkGowExpxUsZ9uqMKOaozdd/g0dngclJIMcOGKjNVNKrAmkkkiMaJZhlRWfZnNbGc1Q9iox2NpqrzAjW1V5kP15KYKHWYO5rwWaWPesyG3ULJbD5FGmHukgNiND2ZA4j+JyWBa9m5gug9oYlsu0OmY4hSKHCllTTwCyoMIYtMj3KWK5ybPKhHQ+CqZD9ZrottumHGH6g3Xf+wDP9w8VGL0uCJAqRvMye2o7/Bc7xYrUsGqviH1XoZ681cEOVf+FgUBvVVsYqgOhV1sPotC0IaqENXg1VbiDH3CKhby7L/eyQiDfbqfeHEarVFq9DE3B0G77ZDitmx3Mac1lGGHUz1XN4L3MM2kgjRSS7No6yjU/cMOoXSd/Vbt0DdFPRXhvIwpl1Wj6DVIluEiZhwlQzEpazwoohet4e0cWtnuj68StFdDsdoERjXicnCYniry19wQy2zwgaHcH1qtgtAiIghl9bJYugVGcMy67pP2K5re+zLSXbg3HCc2GgnoJ+6u+rV3xckO0DtCTwKPGI4HUc0Zz4+aI1ldDeRVrhi00lxGoWXdt9vh5E1qMJDguj7SbLltIzN5vwxG5dfhPArnt+XFEhdr3mfOBUfy81DfqW3dezYgxqtm0zXLLJayw4kSwlj+QpVdV/igdw5fhT0liVEJNUQLQHChV4NV1lbLZr1j5Y1CrkhCDOs0ne6Z6jNZTIMslpAC0zBWzsV5g0f/AKvMeKmtStg2HRXg2Zr3qqFDmJiUjpUFX4bclWlyzvGD+/L8LPhwcQAN05GocKYjIrXsgAYZ8Z+gsqC5zZAd2XTMIrV3psu183Qew+vZyPI6c1FLVZHwnSiNLT9F06FaGmhEjxXtrsTIjd17Z6a9Cp1xKjlvs+n2KvNhHRbu+tmnwhvQpuZ8spy7qj1gtHZra0iRmNNO9cbzYpu8OirHBZHswcMVbfBULFEl4YaqAIxwV1gVFgIYavli8lJBR7UhpaCZHET0Ug2TudsT9aIJgGTBkSMXHlh0UZi1K6bddm9lCYz5WgHnifrNdeU/LKAXqItqIiICIiC3FhBwIcAQcQRMHvUSvvZKU3WfrDP+0n7FTFeIlmuBX1sm1xJhj2cQYsIk0nOnwn6KIxIL4Ly1zS1wxB9VHEL6Zve5odoHaEnZPGI8xzXPdpdly0bsZm8z4YgmJaVxaeH3RnzHPbpvMsI7Um0oZy6KX2C8g8Y1URvW4YkGbhN8P5gKt/kB9wsex2otlIzas2YZro4dNVSUcuq+J0K38COHClUlRcVBhq6AiqqrHbXwjQzGYOH4Umu68GRpAHdfjunPiDmouWq25ksFP4sqdiERl1VbW8vNR26doiykWbm/MMRz1UngFsRu8xwcM5V6EZK60CHPFa6+bLaCz9J5liWzkTyPgtvKUvoq2N4qpYj107Sy/TjiRFN6VafMPFZV6bOwbQN+HJrjUOb7rjxA+4kVm3ndUOMO02Thg8UI0/4UcdAtFiO8070POlP7DI8Qpif1p7XY41mduvaZfDmD/Fw+1DwVcG2NdT11UxsN8wbS3ccACcWOkQeWRWqvnZQSL4GIruGpp8pOPI9653iX01rTuh6K37PTuPgrHtHQv/I0gUxBGORBwPNZTLS1woufr2vt5v6qlzl5EORWO88UGTc8D2loht/eCeTan7LpqgmxcDejl2TGHvcZD6TU7XeMwREWlEREBERAREQFRFhhwIIBBxBqCq0QRC+tlMXQOsM/7T4Fc4vfZoEuLB7OIPeYRJpPEZHiu6yWtve5odoHaEnDB4xHmOaM3n4+eXQnMduuBa4ZH7j5gtlYbxLcT181NtodmywbsZu8z4XidDlXFpULtt0PhTI7cPUDtD+Qz5juWbE/qR2K8A7NbESKgtmeRVh5aFb2771nQ0Kko3pRUwowd5K5u6LSrboauWW2PhO3mOLTmMjwIzXoXu7NTBKbp2hhxZNiSY7/ABPrit+AuYRIJC2d07QxIMge2zQ4jkfBNsXdTxeObTwPqqw7BecKMJsd/U4jmFmhq17VHb02aa+b4PYf8vwk6/tWJd98x4LxBjMLiTIT97o7Mc1LSVoNo75bDkxsi/GeIb+eClTMbi02JsVsojQZjQTHBQ+9tlHQpvgmbcZaeIUpuO9Gx2Uo5tHDxHBZ71LJ0rlu+ahwqFbDlOb0uqFGnTcdqMDzChVog7jnNnORlNc/8Zf0Wtts3EkSGPLYmI0cBkQpRZL6E92MAx2ThVp8uq58xxFQZEVBW5/73+n2mhzsJHX5l0iRPwZr1a3Zwzs0L+PiVslpRERAREQEREBERAXi9RBREhhwIIBBoQagqKXzspi+B1YcP6nwKly8KJZril5XJ2iWD2cSfaaRJpPEZHiFqHsIduuBa7Q5yzBwIXcb2ueHaB2hJwwcMR5jgVAr/wBnnQ6RGh7Mnj6cWlZsZsxFbNb3MxmQt/ZLaHDFaG0WJ8OtXs1A7QHEfEOIVEIkScw/lZ8wiXAr1aWwXmCZOodCtvDiTwWpVXFbfBBwoVdCpKDHhvdDcC0kHUUUkuran4Yv+oeK0RE8VYiQNK/dRUtvzaAMbJkt9wmKzDQcDzUKixiTMkkk1JzXsOGS6Q4dKL20Wctx78inlndXbBbXQnh7DIjuI0PBdCuy9WR2Bwxwc3MHyXMQ5XYFrcwktcQSJU0SeFlSjaS/A0mHDNSZOd4DjxXPNrb6fZGMcIb5RCQIhafZtANZuwnOklLtnbjdanh76Qm4nNxxkD9yuhOsjCz2ZY0slLcIBbLSRyV9q47dd5tjwg9p5jQ6LMu+yxLTFEKEDq9/ww2/MeJlIDM9VJY3/wCZ2VsQvsznWfe99je1CM8wxx7J5EDgpPcl0ss0MQ2Vzc44uccXHyySQxkXfZBChthtmQxoaCcTLM8SslEWlEREBERAREQEREBERAREQFTEYCCCAQcQcCqkQRG+dk8XwKZmGTT+py5H6KC226pOJb+nE+JpBDT/ACGR4hdnIWvvW54ccdsSdk4e8PMcCpYljjTmyO68brtNeIOayLNanQ5TmW/UKRX7cD4QIiND4eTxhw/iVHolmcyom9n+bf8A6H1XO8/EbqzWhrxMH1xV/mo5APxQ3eXrgtpY7yBo4bp+h8knSs5VAr2S83VsetbmArzXA07wVaaq5JEa28bMGSc05yl5LI2fuV1qfmIbZb7v9o4rGveJVo0BJ6rouzNl9lZoTZVLd4839rxV/Iz7LZ2w2BjAA1okAFdRFWhERAREQEREBERAREQEREBERAREQEREBERBS9gIkQCDiCorfOyk5ugUObCaf1OXI0UsRBx+13dJxoWPBrMYniFhvblEbI5HI8j4Lrl63TDjiTxXJwo4eY4FQe+bjiQJ7w3oZ+ICnUZFYvKNHZ7U+F+5n1C3FntDXibTP7had1nI92o+U4jkc+WKph47zHSI6d4yWPMEgAVW6sCx3iD2XjddrkfJZ0fstcTk0n6LcujUNhe3tIYPieG9JyP0muttElzXYKz79q3jgxjndXdkfcrpa1CCIiqiIiAiIgIiICIiAiIgIiICIiAiIgIiICIiAiIgKlzQRIiYOIKqRBE762UnN8ChzYcD/E5cj9FD7RZ+0Q8FrxnKThwIOIXW5LX3rc8O0Nk8doe68e8PMcFLExzJ0OQG+BLJw93kdDwKpiWtwY6HObT6kDktxe9zxbNM+8zDfAmOThkU2OuD27hFiD9JpoPncMv4j8LM5T9N7sFdboUN0R4kYu7uiVd0TkTzn9lK14AvVtoREQEREBERAREQEREBERAREQEREBERAREQEREBERAREQEREHjmg4qmHDDRJoAAwAEgq0QEREBERAREQEREBERB/9k=">
            <a:hlinkClick r:id="rId2"/>
          </p:cNvPr>
          <p:cNvSpPr>
            <a:spLocks noChangeAspect="1" noChangeArrowheads="1"/>
          </p:cNvSpPr>
          <p:nvPr/>
        </p:nvSpPr>
        <p:spPr bwMode="auto">
          <a:xfrm>
            <a:off x="28575" y="-1371600"/>
            <a:ext cx="3333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sp>
        <p:nvSpPr>
          <p:cNvPr id="21514" name="AutoShape 20" descr="data:image/jpeg;base64,/9j/4AAQSkZJRgABAQAAAQABAAD/2wCEAAkGBxQSEhUUExIVFhQVFBUXFRcYFxgYGBgYFBQXFxQUGhoYHCggGholHBUUITEiJSkrLi4uFx8zODMsNygtLisBCgoKDg0NFBAQFCwcFBwsNywsLCwrLCwsLCwsLCw3LCwsLCwsNywsLDcsLDcrLCssKywrKysrNysrKysrKysrK//AABEIANAA8wMBIgACEQEDEQH/xAAcAAEAAQUBAQAAAAAAAAAAAAAABgIDBAUHAQj/xAA9EAABAgMFBQUHBAEDBQEAAAABAAIDESEEBTFBUQYSYXGBIpHB0fATMkJSobHhI2JygqKSwvEUFTNT0gf/xAAXAQEBAQEAAAAAAAAAAAAAAAAAAQID/8QAHhEBAQEBAAMAAwEAAAAAAAAAAAERAiExUUFhcRL/2gAMAwEAAhEDEQA/AON2qA4TIcSJ4g8c9Fi+0dqe9SK22QsccWnQ4LXR7KHZbp/x/C1YkrXe2d8x7yrkK0H5j3leRrOWmRCshZVs2WqgqQZVMzUzWTDjn5vqVqmggA6+CyrO8oNkIv7j3lXmRzLEz55LXNIOddJLJa4SpPen0lLLOc5qKzmxj831Wxu+94kPPeZ8pJ/xOI5YLRtcshppXVRMTew3kyL7riHZtPvd2az2nioAw5zNMNRyK3d3X45shE7Q+b4uuqYxeUqgRnMIcxxa4GhBM1MLl2zcJNtAmPnGP9hn0UKssZrwHNII9dyy2BNJ4destqZEaHMcHNOYV5cou+2xILpw3kajLqM1Mbo2ra+TYw3HfMPdPkrK1KkyKlr5iYMwcCvVVeoiICIiAiIgIiICIiAiIgIiIPnK1WZrwQ4TH1HLRaK3XORMtm5v1HTPmpDmVVL8KS45IXEg5SmPWCwrTds6trwz/P3U2tV3MfM4O1HiFpbVYHMNRyIwW9lalRB8Ety9BVQ4nFb+JZw73u/PlxWBabsImRhqPVCpY1KxobllQ4hHrCiw90t1V2FE9ZLLTYQ2zzmrzFhwnaGRWYxygvwwr8Mqy0K80IM2yx3MO80lp9Y6qSXbfbXUiDdOvwnyUVaCFfhOWalmugsFJ5FZENqhd3Xk+EeyZt+U4dNFK7rvOHFkJ7rtD5qysY3l2XhEg+47s5tNQpXdt+Q4kgew7Q4HkVEGtVbYU1pXQZr1RO77ziQqHtN0OI5FSGx3gyJ7procQq0y0REBERAREQEREBERAREQcHt91ls3MmRWmY81rwFKQ+tVjWuwtfXA6jxGay4tECjmg0lTQq5aLM5h7XQ5HyVMkGttV15s7vI+C1joJB0OHAqUNC8jWdrsR1zVlWVELRd7X5brstPwtXabA5hqPXiFMo9gLcKj13K17KQlIEfKfVFbW50hbBWtO/0FkwYq3druHeBMMzz3fi6arUGzllCJcCs1uXWXDOncVlQR61WvYZLMhOU0ZbQrsNqtw3TWW1qyENZUNytsYr0OGoy3t1X6+HIP7bf8hyPmpZYbVDjCbHA6jAjmCufMCyLO8tM2kgjAhJ1iOkBuWSrbCrMGRUbunaSXZjD+4H3Ck0F7XycxwIOYqPwuksqthZL1c2QfVuG9n+VuIEdrxNpmofbC6ISwNmxpk8gjeJ/Zyxmsm6i8zc0ncIBhuI3XOEqzHqau+VSxFr7PeGT6HVZ7XTwVHqIiAiIgIiICIiDj0QKlrpLyHFBwM1WQsub0tDh9wtfaLulVn+k+BWfuqoO1RGgIkZGh0VQW6j2YOx6HMdVrotkcziNfNEWmtVuLYQcKFZDAroCK0zrMQdFVFszItIja5PGI8xzW69kDQ4K2+xEYVH1UESt1wvh9pvabqMuei14YRip9CDm1B9aFWbVcsONVsob9PgPL5fso6Tr6iEMLMglZFruiJCdJzSDyx8wqGQun2Wa1rIhn1kshrVjw2lZUJuiyzVxgVwMRrVea1EUtCy7DbYkEzY6WoyPMKyGqoBFSywX1CjSEX9N+oJAPUYKSWdu5JrWzZu0qJcua5i1i2l131FgGh3m5tdUdNFud/ROrREAxLAJVmangNOqqgRyyRnLeE900xrLmFq7qvCDFM2H2b8SwgVOoPktnFm7sua0NwJMiTwA81uXVbCzW8Oxos0FaT/p6SbOQw9aKqDanMpiFRuUWPAtjXYGvH1VZCoIiICIiD5euu/nMdImba0zUwu+9WRRNpHHhzUMvvZyJBJPvsnR4GA/eMueHJYFmjuhkGowExpxUsZ9uqMKOaozdd/g0dngclJIMcOGKjNVNKrAmkkkiMaJZhlRWfZnNbGc1Q9iox2NpqrzAjW1V5kP15KYKHWYO5rwWaWPesyG3ULJbD5FGmHukgNiND2ZA4j+JyWBa9m5gug9oYlsu0OmY4hSKHCllTTwCyoMIYtMj3KWK5ybPKhHQ+CqZD9ZrottumHGH6g3Xf+wDP9w8VGL0uCJAqRvMye2o7/Bc7xYrUsGqviH1XoZ681cEOVf+FgUBvVVsYqgOhV1sPotC0IaqENXg1VbiDH3CKhby7L/eyQiDfbqfeHEarVFq9DE3B0G77ZDitmx3Mac1lGGHUz1XN4L3MM2kgjRSS7No6yjU/cMOoXSd/Vbt0DdFPRXhvIwpl1Wj6DVIluEiZhwlQzEpazwoohet4e0cWtnuj68StFdDsdoERjXicnCYniry19wQy2zwgaHcH1qtgtAiIghl9bJYugVGcMy67pP2K5re+zLSXbg3HCc2GgnoJ+6u+rV3xckO0DtCTwKPGI4HUc0Zz4+aI1ldDeRVrhi00lxGoWXdt9vh5E1qMJDguj7SbLltIzN5vwxG5dfhPArnt+XFEhdr3mfOBUfy81DfqW3dezYgxqtm0zXLLJayw4kSwlj+QpVdV/igdw5fhT0liVEJNUQLQHChV4NV1lbLZr1j5Y1CrkhCDOs0ne6Z6jNZTIMslpAC0zBWzsV5g0f/AKvMeKmtStg2HRXg2Zr3qqFDmJiUjpUFX4bclWlyzvGD+/L8LPhwcQAN05GocKYjIrXsgAYZ8Z+gsqC5zZAd2XTMIrV3psu183Qew+vZyPI6c1FLVZHwnSiNLT9F06FaGmhEjxXtrsTIjd17Z6a9Cp1xKjlvs+n2KvNhHRbu+tmnwhvQpuZ8spy7qj1gtHZra0iRmNNO9cbzYpu8OirHBZHswcMVbfBULFEl4YaqAIxwV1gVFgIYavli8lJBR7UhpaCZHET0Ug2TudsT9aIJgGTBkSMXHlh0UZi1K6bddm9lCYz5WgHnifrNdeU/LKAXqItqIiICIiC3FhBwIcAQcQRMHvUSvvZKU3WfrDP+0n7FTFeIlmuBX1sm1xJhj2cQYsIk0nOnwn6KIxIL4Ly1zS1wxB9VHEL6Zve5odoHaEnZPGI8xzXPdpdly0bsZm8z4YgmJaVxaeH3RnzHPbpvMsI7Um0oZy6KX2C8g8Y1URvW4YkGbhN8P5gKt/kB9wsex2otlIzas2YZro4dNVSUcuq+J0K38COHClUlRcVBhq6AiqqrHbXwjQzGYOH4Umu68GRpAHdfjunPiDmouWq25ksFP4sqdiERl1VbW8vNR26doiykWbm/MMRz1UngFsRu8xwcM5V6EZK60CHPFa6+bLaCz9J5liWzkTyPgtvKUvoq2N4qpYj107Sy/TjiRFN6VafMPFZV6bOwbQN+HJrjUOb7rjxA+4kVm3ndUOMO02Thg8UI0/4UcdAtFiO8070POlP7DI8Qpif1p7XY41mduvaZfDmD/Fw+1DwVcG2NdT11UxsN8wbS3ccACcWOkQeWRWqvnZQSL4GIruGpp8pOPI9653iX01rTuh6K37PTuPgrHtHQv/I0gUxBGORBwPNZTLS1woufr2vt5v6qlzl5EORWO88UGTc8D2loht/eCeTan7LpqgmxcDejl2TGHvcZD6TU7XeMwREWlEREBERAREQFRFhhwIIBBxBqCq0QRC+tlMXQOsM/7T4Fc4vfZoEuLB7OIPeYRJpPEZHiu6yWtve5odoHaEnDB4xHmOaM3n4+eXQnMduuBa4ZH7j5gtlYbxLcT181NtodmywbsZu8z4XidDlXFpULtt0PhTI7cPUDtD+Qz5juWbE/qR2K8A7NbESKgtmeRVh5aFb2771nQ0Kko3pRUwowd5K5u6LSrboauWW2PhO3mOLTmMjwIzXoXu7NTBKbp2hhxZNiSY7/ABPrit+AuYRIJC2d07QxIMge2zQ4jkfBNsXdTxeObTwPqqw7BecKMJsd/U4jmFmhq17VHb02aa+b4PYf8vwk6/tWJd98x4LxBjMLiTIT97o7Mc1LSVoNo75bDkxsi/GeIb+eClTMbi02JsVsojQZjQTHBQ+9tlHQpvgmbcZaeIUpuO9Gx2Uo5tHDxHBZ71LJ0rlu+ahwqFbDlOb0uqFGnTcdqMDzChVog7jnNnORlNc/8Zf0Wtts3EkSGPLYmI0cBkQpRZL6E92MAx2ThVp8uq58xxFQZEVBW5/73+n2mhzsJHX5l0iRPwZr1a3Zwzs0L+PiVslpRERAREQEREBERAXi9RBREhhwIIBBoQagqKXzspi+B1YcP6nwKly8KJZril5XJ2iWD2cSfaaRJpPEZHiFqHsIduuBa7Q5yzBwIXcb2ueHaB2hJwwcMR5jgVAr/wBnnQ6RGh7Mnj6cWlZsZsxFbNb3MxmQt/ZLaHDFaG0WJ8OtXs1A7QHEfEOIVEIkScw/lZ8wiXAr1aWwXmCZOodCtvDiTwWpVXFbfBBwoVdCpKDHhvdDcC0kHUUUkuran4Yv+oeK0RE8VYiQNK/dRUtvzaAMbJkt9wmKzDQcDzUKixiTMkkk1JzXsOGS6Q4dKL20Wctx78inlndXbBbXQnh7DIjuI0PBdCuy9WR2Bwxwc3MHyXMQ5XYFrcwktcQSJU0SeFlSjaS/A0mHDNSZOd4DjxXPNrb6fZGMcIb5RCQIhafZtANZuwnOklLtnbjdanh76Qm4nNxxkD9yuhOsjCz2ZY0slLcIBbLSRyV9q47dd5tjwg9p5jQ6LMu+yxLTFEKEDq9/ww2/MeJlIDM9VJY3/wCZ2VsQvsznWfe99je1CM8wxx7J5EDgpPcl0ss0MQ2Vzc44uccXHyySQxkXfZBChthtmQxoaCcTLM8SslEWlEREBERAREQEREBERAREQFTEYCCCAQcQcCqkQRG+dk8XwKZmGTT+py5H6KC226pOJb+nE+JpBDT/ACGR4hdnIWvvW54ccdsSdk4e8PMcCpYljjTmyO68brtNeIOayLNanQ5TmW/UKRX7cD4QIiND4eTxhw/iVHolmcyom9n+bf8A6H1XO8/EbqzWhrxMH1xV/mo5APxQ3eXrgtpY7yBo4bp+h8knSs5VAr2S83VsetbmArzXA07wVaaq5JEa28bMGSc05yl5LI2fuV1qfmIbZb7v9o4rGveJVo0BJ6rouzNl9lZoTZVLd4839rxV/Iz7LZ2w2BjAA1okAFdRFWhERAREQEREBERAREQEREBERAREQEREBERBS9gIkQCDiCorfOyk5ugUObCaf1OXI0UsRBx+13dJxoWPBrMYniFhvblEbI5HI8j4Lrl63TDjiTxXJwo4eY4FQe+bjiQJ7w3oZ+ICnUZFYvKNHZ7U+F+5n1C3FntDXibTP7had1nI92o+U4jkc+WKph47zHSI6d4yWPMEgAVW6sCx3iD2XjddrkfJZ0fstcTk0n6LcujUNhe3tIYPieG9JyP0muttElzXYKz79q3jgxjndXdkfcrpa1CCIiqiIiAiIgIiICIiAiIgIiICIiAiIgIiICIiAiIgKlzQRIiYOIKqRBE762UnN8ChzYcD/E5cj9FD7RZ+0Q8FrxnKThwIOIXW5LX3rc8O0Nk8doe68e8PMcFLExzJ0OQG+BLJw93kdDwKpiWtwY6HObT6kDktxe9zxbNM+8zDfAmOThkU2OuD27hFiD9JpoPncMv4j8LM5T9N7sFdboUN0R4kYu7uiVd0TkTzn9lK14AvVtoREQEREBERAREQEREBERAREQEREBERAREQEREBERAREQEREHjmg4qmHDDRJoAAwAEgq0QEREBERAREQEREBERB/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sp>
        <p:nvSpPr>
          <p:cNvPr id="21515" name="AutoShape 22" descr="data:image/jpeg;base64,/9j/4AAQSkZJRgABAQAAAQABAAD/2wCEAAkGBxQSEhUUExIVFhQVFBUXFRcYFxgYGBgYFBQXFxQUGhoYHCggGholHBUUITEiJSkrLi4uFx8zODMsNygtLisBCgoKDg0NFBAQFCwcFBwsNywsLCwrLCwsLCwsLCw3LCwsLCwsNywsLDcsLDcrLCssKywrKysrNysrKysrKysrK//AABEIANAA8wMBIgACEQEDEQH/xAAcAAEAAQUBAQAAAAAAAAAAAAAABgIDBAUHAQj/xAA9EAABAgMFBQUHBAEDBQEAAAABAAIDESEEBTFBUQYSYXGBIpHB0fATMkJSobHhI2JygqKSwvEUFTNT0gf/xAAXAQEBAQEAAAAAAAAAAAAAAAAAAQID/8QAHhEBAQEBAAMAAwEAAAAAAAAAAAERAiExUUFhcRL/2gAMAwEAAhEDEQA/AON2qA4TIcSJ4g8c9Fi+0dqe9SK22QsccWnQ4LXR7KHZbp/x/C1YkrXe2d8x7yrkK0H5j3leRrOWmRCshZVs2WqgqQZVMzUzWTDjn5vqVqmggA6+CyrO8oNkIv7j3lXmRzLEz55LXNIOddJLJa4SpPen0lLLOc5qKzmxj831Wxu+94kPPeZ8pJ/xOI5YLRtcshppXVRMTew3kyL7riHZtPvd2az2nioAw5zNMNRyK3d3X45shE7Q+b4uuqYxeUqgRnMIcxxa4GhBM1MLl2zcJNtAmPnGP9hn0UKssZrwHNII9dyy2BNJ4destqZEaHMcHNOYV5cou+2xILpw3kajLqM1Mbo2ra+TYw3HfMPdPkrK1KkyKlr5iYMwcCvVVeoiICIiAiIgIiICIiAiIgIiIPnK1WZrwQ4TH1HLRaK3XORMtm5v1HTPmpDmVVL8KS45IXEg5SmPWCwrTds6trwz/P3U2tV3MfM4O1HiFpbVYHMNRyIwW9lalRB8Ety9BVQ4nFb+JZw73u/PlxWBabsImRhqPVCpY1KxobllQ4hHrCiw90t1V2FE9ZLLTYQ2zzmrzFhwnaGRWYxygvwwr8Mqy0K80IM2yx3MO80lp9Y6qSXbfbXUiDdOvwnyUVaCFfhOWalmugsFJ5FZENqhd3Xk+EeyZt+U4dNFK7rvOHFkJ7rtD5qysY3l2XhEg+47s5tNQpXdt+Q4kgew7Q4HkVEGtVbYU1pXQZr1RO77ziQqHtN0OI5FSGx3gyJ7procQq0y0REBERAREQEREBERAREQcHt91ls3MmRWmY81rwFKQ+tVjWuwtfXA6jxGay4tECjmg0lTQq5aLM5h7XQ5HyVMkGttV15s7vI+C1joJB0OHAqUNC8jWdrsR1zVlWVELRd7X5brstPwtXabA5hqPXiFMo9gLcKj13K17KQlIEfKfVFbW50hbBWtO/0FkwYq3druHeBMMzz3fi6arUGzllCJcCs1uXWXDOncVlQR61WvYZLMhOU0ZbQrsNqtw3TWW1qyENZUNytsYr0OGoy3t1X6+HIP7bf8hyPmpZYbVDjCbHA6jAjmCufMCyLO8tM2kgjAhJ1iOkBuWSrbCrMGRUbunaSXZjD+4H3Ck0F7XycxwIOYqPwuksqthZL1c2QfVuG9n+VuIEdrxNpmofbC6ISwNmxpk8gjeJ/Zyxmsm6i8zc0ncIBhuI3XOEqzHqau+VSxFr7PeGT6HVZ7XTwVHqIiAiIgIiICIiDj0QKlrpLyHFBwM1WQsub0tDh9wtfaLulVn+k+BWfuqoO1RGgIkZGh0VQW6j2YOx6HMdVrotkcziNfNEWmtVuLYQcKFZDAroCK0zrMQdFVFszItIja5PGI8xzW69kDQ4K2+xEYVH1UESt1wvh9pvabqMuei14YRip9CDm1B9aFWbVcsONVsob9PgPL5fso6Tr6iEMLMglZFruiJCdJzSDyx8wqGQun2Wa1rIhn1kshrVjw2lZUJuiyzVxgVwMRrVea1EUtCy7DbYkEzY6WoyPMKyGqoBFSywX1CjSEX9N+oJAPUYKSWdu5JrWzZu0qJcua5i1i2l131FgGh3m5tdUdNFud/ROrREAxLAJVmangNOqqgRyyRnLeE900xrLmFq7qvCDFM2H2b8SwgVOoPktnFm7sua0NwJMiTwA81uXVbCzW8Oxos0FaT/p6SbOQw9aKqDanMpiFRuUWPAtjXYGvH1VZCoIiICIiD5euu/nMdImba0zUwu+9WRRNpHHhzUMvvZyJBJPvsnR4GA/eMueHJYFmjuhkGowExpxUsZ9uqMKOaozdd/g0dngclJIMcOGKjNVNKrAmkkkiMaJZhlRWfZnNbGc1Q9iox2NpqrzAjW1V5kP15KYKHWYO5rwWaWPesyG3ULJbD5FGmHukgNiND2ZA4j+JyWBa9m5gug9oYlsu0OmY4hSKHCllTTwCyoMIYtMj3KWK5ybPKhHQ+CqZD9ZrottumHGH6g3Xf+wDP9w8VGL0uCJAqRvMye2o7/Bc7xYrUsGqviH1XoZ681cEOVf+FgUBvVVsYqgOhV1sPotC0IaqENXg1VbiDH3CKhby7L/eyQiDfbqfeHEarVFq9DE3B0G77ZDitmx3Mac1lGGHUz1XN4L3MM2kgjRSS7No6yjU/cMOoXSd/Vbt0DdFPRXhvIwpl1Wj6DVIluEiZhwlQzEpazwoohet4e0cWtnuj68StFdDsdoERjXicnCYniry19wQy2zwgaHcH1qtgtAiIghl9bJYugVGcMy67pP2K5re+zLSXbg3HCc2GgnoJ+6u+rV3xckO0DtCTwKPGI4HUc0Zz4+aI1ldDeRVrhi00lxGoWXdt9vh5E1qMJDguj7SbLltIzN5vwxG5dfhPArnt+XFEhdr3mfOBUfy81DfqW3dezYgxqtm0zXLLJayw4kSwlj+QpVdV/igdw5fhT0liVEJNUQLQHChV4NV1lbLZr1j5Y1CrkhCDOs0ne6Z6jNZTIMslpAC0zBWzsV5g0f/AKvMeKmtStg2HRXg2Zr3qqFDmJiUjpUFX4bclWlyzvGD+/L8LPhwcQAN05GocKYjIrXsgAYZ8Z+gsqC5zZAd2XTMIrV3psu183Qew+vZyPI6c1FLVZHwnSiNLT9F06FaGmhEjxXtrsTIjd17Z6a9Cp1xKjlvs+n2KvNhHRbu+tmnwhvQpuZ8spy7qj1gtHZra0iRmNNO9cbzYpu8OirHBZHswcMVbfBULFEl4YaqAIxwV1gVFgIYavli8lJBR7UhpaCZHET0Ug2TudsT9aIJgGTBkSMXHlh0UZi1K6bddm9lCYz5WgHnifrNdeU/LKAXqItqIiICIiC3FhBwIcAQcQRMHvUSvvZKU3WfrDP+0n7FTFeIlmuBX1sm1xJhj2cQYsIk0nOnwn6KIxIL4Ly1zS1wxB9VHEL6Zve5odoHaEnZPGI8xzXPdpdly0bsZm8z4YgmJaVxaeH3RnzHPbpvMsI7Um0oZy6KX2C8g8Y1URvW4YkGbhN8P5gKt/kB9wsex2otlIzas2YZro4dNVSUcuq+J0K38COHClUlRcVBhq6AiqqrHbXwjQzGYOH4Umu68GRpAHdfjunPiDmouWq25ksFP4sqdiERl1VbW8vNR26doiykWbm/MMRz1UngFsRu8xwcM5V6EZK60CHPFa6+bLaCz9J5liWzkTyPgtvKUvoq2N4qpYj107Sy/TjiRFN6VafMPFZV6bOwbQN+HJrjUOb7rjxA+4kVm3ndUOMO02Thg8UI0/4UcdAtFiO8070POlP7DI8Qpif1p7XY41mduvaZfDmD/Fw+1DwVcG2NdT11UxsN8wbS3ccACcWOkQeWRWqvnZQSL4GIruGpp8pOPI9653iX01rTuh6K37PTuPgrHtHQv/I0gUxBGORBwPNZTLS1woufr2vt5v6qlzl5EORWO88UGTc8D2loht/eCeTan7LpqgmxcDejl2TGHvcZD6TU7XeMwREWlEREBERAREQFRFhhwIIBBxBqCq0QRC+tlMXQOsM/7T4Fc4vfZoEuLB7OIPeYRJpPEZHiu6yWtve5odoHaEnDB4xHmOaM3n4+eXQnMduuBa4ZH7j5gtlYbxLcT181NtodmywbsZu8z4XidDlXFpULtt0PhTI7cPUDtD+Qz5juWbE/qR2K8A7NbESKgtmeRVh5aFb2771nQ0Kko3pRUwowd5K5u6LSrboauWW2PhO3mOLTmMjwIzXoXu7NTBKbp2hhxZNiSY7/ABPrit+AuYRIJC2d07QxIMge2zQ4jkfBNsXdTxeObTwPqqw7BecKMJsd/U4jmFmhq17VHb02aa+b4PYf8vwk6/tWJd98x4LxBjMLiTIT97o7Mc1LSVoNo75bDkxsi/GeIb+eClTMbi02JsVsojQZjQTHBQ+9tlHQpvgmbcZaeIUpuO9Gx2Uo5tHDxHBZ71LJ0rlu+ahwqFbDlOb0uqFGnTcdqMDzChVog7jnNnORlNc/8Zf0Wtts3EkSGPLYmI0cBkQpRZL6E92MAx2ThVp8uq58xxFQZEVBW5/73+n2mhzsJHX5l0iRPwZr1a3Zwzs0L+PiVslpRERAREQEREBERAXi9RBREhhwIIBBoQagqKXzspi+B1YcP6nwKly8KJZril5XJ2iWD2cSfaaRJpPEZHiFqHsIduuBa7Q5yzBwIXcb2ueHaB2hJwwcMR5jgVAr/wBnnQ6RGh7Mnj6cWlZsZsxFbNb3MxmQt/ZLaHDFaG0WJ8OtXs1A7QHEfEOIVEIkScw/lZ8wiXAr1aWwXmCZOodCtvDiTwWpVXFbfBBwoVdCpKDHhvdDcC0kHUUUkuran4Yv+oeK0RE8VYiQNK/dRUtvzaAMbJkt9wmKzDQcDzUKixiTMkkk1JzXsOGS6Q4dKL20Wctx78inlndXbBbXQnh7DIjuI0PBdCuy9WR2Bwxwc3MHyXMQ5XYFrcwktcQSJU0SeFlSjaS/A0mHDNSZOd4DjxXPNrb6fZGMcIb5RCQIhafZtANZuwnOklLtnbjdanh76Qm4nNxxkD9yuhOsjCz2ZY0slLcIBbLSRyV9q47dd5tjwg9p5jQ6LMu+yxLTFEKEDq9/ww2/MeJlIDM9VJY3/wCZ2VsQvsznWfe99je1CM8wxx7J5EDgpPcl0ss0MQ2Vzc44uccXHyySQxkXfZBChthtmQxoaCcTLM8SslEWlEREBERAREQEREBERAREQFTEYCCCAQcQcCqkQRG+dk8XwKZmGTT+py5H6KC226pOJb+nE+JpBDT/ACGR4hdnIWvvW54ccdsSdk4e8PMcCpYljjTmyO68brtNeIOayLNanQ5TmW/UKRX7cD4QIiND4eTxhw/iVHolmcyom9n+bf8A6H1XO8/EbqzWhrxMH1xV/mo5APxQ3eXrgtpY7yBo4bp+h8knSs5VAr2S83VsetbmArzXA07wVaaq5JEa28bMGSc05yl5LI2fuV1qfmIbZb7v9o4rGveJVo0BJ6rouzNl9lZoTZVLd4839rxV/Iz7LZ2w2BjAA1okAFdRFWhERAREQEREBERAREQEREBERAREQEREBERBS9gIkQCDiCorfOyk5ugUObCaf1OXI0UsRBx+13dJxoWPBrMYniFhvblEbI5HI8j4Lrl63TDjiTxXJwo4eY4FQe+bjiQJ7w3oZ+ICnUZFYvKNHZ7U+F+5n1C3FntDXibTP7had1nI92o+U4jkc+WKph47zHSI6d4yWPMEgAVW6sCx3iD2XjddrkfJZ0fstcTk0n6LcujUNhe3tIYPieG9JyP0muttElzXYKz79q3jgxjndXdkfcrpa1CCIiqiIiAiIgIiICIiAiIgIiICIiAiIgIiICIiAiIgKlzQRIiYOIKqRBE762UnN8ChzYcD/E5cj9FD7RZ+0Q8FrxnKThwIOIXW5LX3rc8O0Nk8doe68e8PMcFLExzJ0OQG+BLJw93kdDwKpiWtwY6HObT6kDktxe9zxbNM+8zDfAmOThkU2OuD27hFiD9JpoPncMv4j8LM5T9N7sFdboUN0R4kYu7uiVd0TkTzn9lK14AvVtoREQEREBERAREQEREBERAREQEREBERAREQEREBERAREQEREHjmg4qmHDDRJoAAwAEgq0QEREBERAREQEREBERB/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sp>
        <p:nvSpPr>
          <p:cNvPr id="21516" name="AutoShape 28" descr="data:image/jpeg;base64,/9j/4AAQSkZJRgABAQAAAQABAAD/2wCEAAkGBxQSEhUUExIVFRIUFxcUGBUXFBcQFRUUFxQWFxQSFBQYHCggGBolHBQVITEhJSosLi4uFx8zODMsNygtLisBCgoKDg0OGxAQGiwiICQsLCwrLDcsLCwsLywsLCwsLCwvLCwsLCwsLCwsLCwsLDQsLCwsLCwsLCwsLCwsLCssK//AABEIAGgAoAMBIgACEQEDEQH/xAAbAAACAwEBAQAAAAAAAAAAAAADBAACBQYBB//EADgQAAIBAgMFBQYFAwUAAAAAAAECAAMRBCExBRJBUWEGEyJxgUKRocHR8BQjMlKxYnKSB4Ki4fH/xAAaAQADAQEBAQAAAAAAAAAAAAACAwQFAQAG/8QAJxEAAgICAgICAQQDAAAAAAAAAQIAAxEhBBIiMRNRBRRBgcFSYZH/2gAMAwEAAhEDEQA/APjfdmHpQtO0P+HBzE94tozTFbp5LuVSneFFCRAVOYyjlLdOkVZQ42su4/LpPjZoxX8PC4fZ7VDZFLeQy98ebadLDWD4Za7NdgxqvS3QDYLurkdLwGM7RtVv3a9yn6d0P3hvbXfIGvK3CJFbYyYy3lp3+OofyfUOmx0TOvVVAPZBux6dJv7Eo4c27qlvHmwnCqbnmfjPqXYeh+lQLkyD8gxrqLCTu+/IxqpsxmGSgE5aXJ9JtbH7PU6I7yvYtwU5genExvbe38Js3uxiXIeqGK2RqlgtgWIXQXb1znPbW/1HwxS+HJrVNBvI1NV6tvDToPfMNKOVcoOCFP7xSkWP0SH7U7SRVvUFh7NPiepnDYfboViSNdB9Zi7Rx71nLuxZycyflyi6JY3Os1qeCiJ1M1EoFY/3Prmy8VdQeYhNokFT5TldhbS8IzmxWxtxMSzjlLIarufPNpYazt5xTupsbVzYzOIn0VbkqJpCkEQPdyBIaSODQTUBC4ZZUnX1hKEXdszGl9RJq3MxqBBhabGOtTgWpR1dqvppm38J6T2T1L034QowoOanOBRIemSI/LpsSTpVfptGWRt3J1DDipAN14gE6GCwOzgr4vDX3iE76k1v19z41t1ak7TRo1AcmEW7Q1DRfD16Rs6qU0vnTOQbmClSx6XnmtWwfRktvEsp8hsTEptbO9hz1HXd5zruwXad6FcHc3qZG62fiAPtX59Jy9Pa1PdAfB0nIyB36q5chutLYnatI02Snhe6YgWYV6jhf3eBr3uBbXKT3UJapR/RiS594m1tbaK7V2hUrVnanhUU2tbfFFLhFUHLfYm/qeUzDSVLhAwUn2iGPS9gBeUw2HCKP3EBj0vovoP5hDEMQPFfQ1ib/A4gRO59zQ2Dslq7mw8KZsf4ES2rUtUZRoDb3T6ExXZ+zgchVcZc2qMPkP4ny+8l47m1mY+hof3GM+TNbA4vdE26WMuJytJ5rYGplBvqB3KaQCZbFnOJGOV4qZ5PU0gNSs8MtPLRgMEiXowJ4/fOMURFz9/GNJ1Eke4UTxknohBF5xHgZGDABfdDoLy+5eRVtKqeUV00yuX+ND+VejLCnaIbfVnrLhlN+7zcaBahF6lz/SAB6GbNSrSp02qNXp94i3Wh4u8ap7K6WAFwTnymDszDOV3/ANVSsWFybncBHeVGP9TEDrZpU3U7EwPkZm+NjoHcCuBDAAe//qCx+D3aYa+atut5EXQ/Bx6CdCtAUxa+fE85V8OKiug9pTb+5fEv8fGTnurbmk9NNtRKDcy6NS6gyLXCsCRcAgnyBvaIYCtYEes8qqSMoBr8iDG/qs0jr7mrt3b7YyrvtkB4UW+Sr9ZTD7JrVBvU0Lj+nP4TEaiwztlzmhsja9XDuGpNut7wfMQmqwuK8SJOQ3phLlGU2YFTyIsfjNLZxnUU+2+GxS7mNwwv+9fF8rrOexQoI57moTTOm8NOm9xkeXcFWUg/9E0uNeobylq5i7wtTn8YIwFGJsqciUkMkhhTxl6cCeMLTgzxjD6iTCLLhZRYVYEaIRYQDhBCGpwTDzFMZsxajFyTc2vYjgLcukfwqBQAuoAXzA0H3zhKQEM1JTprG13shkF3ApsBwMGIYo3vfWZprtTII1GY8wbibdZAcjrzmTtGnu6++X/Ito1MZ6LOO2D6+5kYjD/mMaRAUkkAHdsG9n5ek1adEBRwy+ImY3SXTFEa5xFgJ1G8XpUxb7mnhrK1wB5ag9J1GH7LYLHKBSc4fEeV1Y9UJz9DOPo4i80Nn7RCnxX8x9JI6PnKkgyy+iu4ZHuJ9o+y+JwJ/NUGnwqp4kPnxU+cyaT8p9TbG98lmcuhGTA3t5/QzltodmF/UmQ5gZHzX6S5B2GzuYzM9Jww19zHwidSp5rmP9ynIxr8O9id24GpTOw5ldYBaTUyN63mPvKbWAxC5Xyy1GR857pnTRn6lq/KszINuYnk65cJTq6gX/coz6X5xPEdneTb3kLH/E6wG4v+Mrp/NqNWj+Zz6wb8fvnG6mDYGw8VtbAgjzHCKOMz98IlkK+5qJfXaOyHMIsIpgll1gGUAwwl0MCAZ7nAIhiMB7QgqxUSyzmIUbWuDrA40ru2bMGUDC8Rx9fgJ1cg6gXdevkJm4vD7mam6wCveMs9tIs6A6ZGXK2Rgz525OrZX19SysQYzRqX6GIpU4GaGBpXM8UzOJcQNRnC4t6TeElW1I4HzHGdLs3tCpyqDuyeI8VNvPlAUMArruuLjnxXyMR2hsGpSuyfmU9TYeIDqBr6QSmJ350fTSvava/dVFWklIDcDFt3f3ixPXK1uEzNnbVLAlxmDmQLAA87aaGFo01fly55H+Ihsod3WqU2Nt4EDqyneUeucejdtGZvIq+E9h6M6vAY+/EXNvMfek3sNU3gM/eZyFLANqqkccgbH0tH9p42pQwzsyEFrUla1hvMDoee6CY7GJDYQfUw+0m1qmLxDbjsaVP8tAGIBVTm3qbmVpAhQDqBzvnnA7KpbqX4n4AaRk8ZDfZ2OJ9R+N4gqr7n2RLqZe8EDCqYkiaimXUSy/fSDJnoMAiMBhQ3WXAg1l1/n7tOYhZlKj7omVUa8cxtTgPrFLRiCSchixxAkQb043uybsYGxJGo7RLcvkY9s+uEIFTTg3DyaV7u8JSA0bT74Rq2SS3iHGROuwbW6jhnew5g8RNemLC401nF7MepSPg8dMZ7hOYHNTwnXbOqq63U35jiPOOwDMmwMh3Fdo7Jp1SWXwVNd4DJv7l4zhu1WCelURmyLDIjQshGY/4z6d3G9pkfhfhnPlvbDH97iXAPhp3pjrunxH1N5xVwZx7cpiZL4hj7Tf5E/OVpLdh1ykRcrzyNI1J1wDmdIptYDQZSE6xPC4wG18j8IdmmeyEHc+uqvV0HU/tLgwgMkkGUrLqZbe6ySTkYDLAwoTn8p7JPYhZMm70Hulloj9o90kk7BM9ODU8M5PwK8vjJJO4g5nn4BesG2BXPMySTmIWAY1s2mqHMkjlpbqPpN0YINapRaz65ZK3O/wC0ySR1bGZfPoTGcTzGbeWnSqglVxCIbJvZlmyBA4EXv6T5XiKe7lJJKAdzEtpVauwgrS9Fc7SSRkkrGxHEogCeUKzDqP8A2SSKbc0cdW8dT//Z"/>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pic>
        <p:nvPicPr>
          <p:cNvPr id="22541" name="Picture 30" descr="https://encrypted-tbn1.gstatic.com/images?q=tbn:ANd9GcR0HQnGZXwcg1P6HfgjouMHeQxWuilKzIzq319fp4oX4ClBYEkHu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t="6667" b="13333"/>
          <a:stretch>
            <a:fillRect/>
          </a:stretch>
        </p:blipFill>
        <p:spPr bwMode="auto">
          <a:xfrm rot="-175500">
            <a:off x="2336261" y="4090420"/>
            <a:ext cx="5105400" cy="100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AutoShape 2" descr="data:image/jpeg;base64,/9j/4AAQSkZJRgABAQAAAQABAAD/2wCEAAkGBxQSEhUUExIVFhQVFBUXFRcYFxgYGBgYFBQXFxQUGhoYHCggGholHBUUITEiJSkrLi4uFx8zODMsNygtLisBCgoKDg0NFBAQFCwcFBwsNywsLCwrLCwsLCwsLCw3LCwsLCwsNywsLDcsLDcrLCssKywrKysrNysrKysrKysrK//AABEIANAA8wMBIgACEQEDEQH/xAAcAAEAAQUBAQAAAAAAAAAAAAAABgIDBAUHAQj/xAA9EAABAgMFBQUHBAEDBQEAAAABAAIDESEEBTFBUQYSYXGBIpHB0fATMkJSobHhI2JygqKSwvEUFTNT0gf/xAAXAQEBAQEAAAAAAAAAAAAAAAAAAQID/8QAHhEBAQEBAAMAAwEAAAAAAAAAAAERAiExUUFhcRL/2gAMAwEAAhEDEQA/AON2qA4TIcSJ4g8c9Fi+0dqe9SK22QsccWnQ4LXR7KHZbp/x/C1YkrXe2d8x7yrkK0H5j3leRrOWmRCshZVs2WqgqQZVMzUzWTDjn5vqVqmggA6+CyrO8oNkIv7j3lXmRzLEz55LXNIOddJLJa4SpPen0lLLOc5qKzmxj831Wxu+94kPPeZ8pJ/xOI5YLRtcshppXVRMTew3kyL7riHZtPvd2az2nioAw5zNMNRyK3d3X45shE7Q+b4uuqYxeUqgRnMIcxxa4GhBM1MLl2zcJNtAmPnGP9hn0UKssZrwHNII9dyy2BNJ4destqZEaHMcHNOYV5cou+2xILpw3kajLqM1Mbo2ra+TYw3HfMPdPkrK1KkyKlr5iYMwcCvVVeoiICIiAiIgIiICIiAiIgIiIPnK1WZrwQ4TH1HLRaK3XORMtm5v1HTPmpDmVVL8KS45IXEg5SmPWCwrTds6trwz/P3U2tV3MfM4O1HiFpbVYHMNRyIwW9lalRB8Ety9BVQ4nFb+JZw73u/PlxWBabsImRhqPVCpY1KxobllQ4hHrCiw90t1V2FE9ZLLTYQ2zzmrzFhwnaGRWYxygvwwr8Mqy0K80IM2yx3MO80lp9Y6qSXbfbXUiDdOvwnyUVaCFfhOWalmugsFJ5FZENqhd3Xk+EeyZt+U4dNFK7rvOHFkJ7rtD5qysY3l2XhEg+47s5tNQpXdt+Q4kgew7Q4HkVEGtVbYU1pXQZr1RO77ziQqHtN0OI5FSGx3gyJ7procQq0y0REBERAREQEREBERAREQcHt91ls3MmRWmY81rwFKQ+tVjWuwtfXA6jxGay4tECjmg0lTQq5aLM5h7XQ5HyVMkGttV15s7vI+C1joJB0OHAqUNC8jWdrsR1zVlWVELRd7X5brstPwtXabA5hqPXiFMo9gLcKj13K17KQlIEfKfVFbW50hbBWtO/0FkwYq3druHeBMMzz3fi6arUGzllCJcCs1uXWXDOncVlQR61WvYZLMhOU0ZbQrsNqtw3TWW1qyENZUNytsYr0OGoy3t1X6+HIP7bf8hyPmpZYbVDjCbHA6jAjmCufMCyLO8tM2kgjAhJ1iOkBuWSrbCrMGRUbunaSXZjD+4H3Ck0F7XycxwIOYqPwuksqthZL1c2QfVuG9n+VuIEdrxNpmofbC6ISwNmxpk8gjeJ/Zyxmsm6i8zc0ncIBhuI3XOEqzHqau+VSxFr7PeGT6HVZ7XTwVHqIiAiIgIiICIiDj0QKlrpLyHFBwM1WQsub0tDh9wtfaLulVn+k+BWfuqoO1RGgIkZGh0VQW6j2YOx6HMdVrotkcziNfNEWmtVuLYQcKFZDAroCK0zrMQdFVFszItIja5PGI8xzW69kDQ4K2+xEYVH1UESt1wvh9pvabqMuei14YRip9CDm1B9aFWbVcsONVsob9PgPL5fso6Tr6iEMLMglZFruiJCdJzSDyx8wqGQun2Wa1rIhn1kshrVjw2lZUJuiyzVxgVwMRrVea1EUtCy7DbYkEzY6WoyPMKyGqoBFSywX1CjSEX9N+oJAPUYKSWdu5JrWzZu0qJcua5i1i2l131FgGh3m5tdUdNFud/ROrREAxLAJVmangNOqqgRyyRnLeE900xrLmFq7qvCDFM2H2b8SwgVOoPktnFm7sua0NwJMiTwA81uXVbCzW8Oxos0FaT/p6SbOQw9aKqDanMpiFRuUWPAtjXYGvH1VZCoIiICIiD5euu/nMdImba0zUwu+9WRRNpHHhzUMvvZyJBJPvsnR4GA/eMueHJYFmjuhkGowExpxUsZ9uqMKOaozdd/g0dngclJIMcOGKjNVNKrAmkkkiMaJZhlRWfZnNbGc1Q9iox2NpqrzAjW1V5kP15KYKHWYO5rwWaWPesyG3ULJbD5FGmHukgNiND2ZA4j+JyWBa9m5gug9oYlsu0OmY4hSKHCllTTwCyoMIYtMj3KWK5ybPKhHQ+CqZD9ZrottumHGH6g3Xf+wDP9w8VGL0uCJAqRvMye2o7/Bc7xYrUsGqviH1XoZ681cEOVf+FgUBvVVsYqgOhV1sPotC0IaqENXg1VbiDH3CKhby7L/eyQiDfbqfeHEarVFq9DE3B0G77ZDitmx3Mac1lGGHUz1XN4L3MM2kgjRSS7No6yjU/cMOoXSd/Vbt0DdFPRXhvIwpl1Wj6DVIluEiZhwlQzEpazwoohet4e0cWtnuj68StFdDsdoERjXicnCYniry19wQy2zwgaHcH1qtgtAiIghl9bJYugVGcMy67pP2K5re+zLSXbg3HCc2GgnoJ+6u+rV3xckO0DtCTwKPGI4HUc0Zz4+aI1ldDeRVrhi00lxGoWXdt9vh5E1qMJDguj7SbLltIzN5vwxG5dfhPArnt+XFEhdr3mfOBUfy81DfqW3dezYgxqtm0zXLLJayw4kSwlj+QpVdV/igdw5fhT0liVEJNUQLQHChV4NV1lbLZr1j5Y1CrkhCDOs0ne6Z6jNZTIMslpAC0zBWzsV5g0f/AKvMeKmtStg2HRXg2Zr3qqFDmJiUjpUFX4bclWlyzvGD+/L8LPhwcQAN05GocKYjIrXsgAYZ8Z+gsqC5zZAd2XTMIrV3psu183Qew+vZyPI6c1FLVZHwnSiNLT9F06FaGmhEjxXtrsTIjd17Z6a9Cp1xKjlvs+n2KvNhHRbu+tmnwhvQpuZ8spy7qj1gtHZra0iRmNNO9cbzYpu8OirHBZHswcMVbfBULFEl4YaqAIxwV1gVFgIYavli8lJBR7UhpaCZHET0Ug2TudsT9aIJgGTBkSMXHlh0UZi1K6bddm9lCYz5WgHnifrNdeU/LKAXqItqIiICIiC3FhBwIcAQcQRMHvUSvvZKU3WfrDP+0n7FTFeIlmuBX1sm1xJhj2cQYsIk0nOnwn6KIxIL4Ly1zS1wxB9VHEL6Zve5odoHaEnZPGI8xzXPdpdly0bsZm8z4YgmJaVxaeH3RnzHPbpvMsI7Um0oZy6KX2C8g8Y1URvW4YkGbhN8P5gKt/kB9wsex2otlIzas2YZro4dNVSUcuq+J0K38COHClUlRcVBhq6AiqqrHbXwjQzGYOH4Umu68GRpAHdfjunPiDmouWq25ksFP4sqdiERl1VbW8vNR26doiykWbm/MMRz1UngFsRu8xwcM5V6EZK60CHPFa6+bLaCz9J5liWzkTyPgtvKUvoq2N4qpYj107Sy/TjiRFN6VafMPFZV6bOwbQN+HJrjUOb7rjxA+4kVm3ndUOMO02Thg8UI0/4UcdAtFiO8070POlP7DI8Qpif1p7XY41mduvaZfDmD/Fw+1DwVcG2NdT11UxsN8wbS3ccACcWOkQeWRWqvnZQSL4GIruGpp8pOPI9653iX01rTuh6K37PTuPgrHtHQv/I0gUxBGORBwPNZTLS1woufr2vt5v6qlzl5EORWO88UGTc8D2loht/eCeTan7LpqgmxcDejl2TGHvcZD6TU7XeMwREWlEREBERAREQFRFhhwIIBBxBqCq0QRC+tlMXQOsM/7T4Fc4vfZoEuLB7OIPeYRJpPEZHiu6yWtve5odoHaEnDB4xHmOaM3n4+eXQnMduuBa4ZH7j5gtlYbxLcT181NtodmywbsZu8z4XidDlXFpULtt0PhTI7cPUDtD+Qz5juWbE/qR2K8A7NbESKgtmeRVh5aFb2771nQ0Kko3pRUwowd5K5u6LSrboauWW2PhO3mOLTmMjwIzXoXu7NTBKbp2hhxZNiSY7/ABPrit+AuYRIJC2d07QxIMge2zQ4jkfBNsXdTxeObTwPqqw7BecKMJsd/U4jmFmhq17VHb02aa+b4PYf8vwk6/tWJd98x4LxBjMLiTIT97o7Mc1LSVoNo75bDkxsi/GeIb+eClTMbi02JsVsojQZjQTHBQ+9tlHQpvgmbcZaeIUpuO9Gx2Uo5tHDxHBZ71LJ0rlu+ahwqFbDlOb0uqFGnTcdqMDzChVog7jnNnORlNc/8Zf0Wtts3EkSGPLYmI0cBkQpRZL6E92MAx2ThVp8uq58xxFQZEVBW5/73+n2mhzsJHX5l0iRPwZr1a3Zwzs0L+PiVslpRERAREQEREBERAXi9RBREhhwIIBBoQagqKXzspi+B1YcP6nwKly8KJZril5XJ2iWD2cSfaaRJpPEZHiFqHsIduuBa7Q5yzBwIXcb2ueHaB2hJwwcMR5jgVAr/wBnnQ6RGh7Mnj6cWlZsZsxFbNb3MxmQt/ZLaHDFaG0WJ8OtXs1A7QHEfEOIVEIkScw/lZ8wiXAr1aWwXmCZOodCtvDiTwWpVXFbfBBwoVdCpKDHhvdDcC0kHUUUkuran4Yv+oeK0RE8VYiQNK/dRUtvzaAMbJkt9wmKzDQcDzUKixiTMkkk1JzXsOGS6Q4dKL20Wctx78inlndXbBbXQnh7DIjuI0PBdCuy9WR2Bwxwc3MHyXMQ5XYFrcwktcQSJU0SeFlSjaS/A0mHDNSZOd4DjxXPNrb6fZGMcIb5RCQIhafZtANZuwnOklLtnbjdanh76Qm4nNxxkD9yuhOsjCz2ZY0slLcIBbLSRyV9q47dd5tjwg9p5jQ6LMu+yxLTFEKEDq9/ww2/MeJlIDM9VJY3/wCZ2VsQvsznWfe99je1CM8wxx7J5EDgpPcl0ss0MQ2Vzc44uccXHyySQxkXfZBChthtmQxoaCcTLM8SslEWlEREBERAREQEREBERAREQFTEYCCCAQcQcCqkQRG+dk8XwKZmGTT+py5H6KC226pOJb+nE+JpBDT/ACGR4hdnIWvvW54ccdsSdk4e8PMcCpYljjTmyO68brtNeIOayLNanQ5TmW/UKRX7cD4QIiND4eTxhw/iVHolmcyom9n+bf8A6H1XO8/EbqzWhrxMH1xV/mo5APxQ3eXrgtpY7yBo4bp+h8knSs5VAr2S83VsetbmArzXA07wVaaq5JEa28bMGSc05yl5LI2fuV1qfmIbZb7v9o4rGveJVo0BJ6rouzNl9lZoTZVLd4839rxV/Iz7LZ2w2BjAA1okAFdRFWhERAREQEREBERAREQEREBERAREQEREBERBS9gIkQCDiCorfOyk5ugUObCaf1OXI0UsRBx+13dJxoWPBrMYniFhvblEbI5HI8j4Lrl63TDjiTxXJwo4eY4FQe+bjiQJ7w3oZ+ICnUZFYvKNHZ7U+F+5n1C3FntDXibTP7had1nI92o+U4jkc+WKph47zHSI6d4yWPMEgAVW6sCx3iD2XjddrkfJZ0fstcTk0n6LcujUNhe3tIYPieG9JyP0muttElzXYKz79q3jgxjndXdkfcrpa1CCIiqiIiAiIgIiICIiAiIgIiICIiAiIgIiICIiAiIgKlzQRIiYOIKqRBE762UnN8ChzYcD/E5cj9FD7RZ+0Q8FrxnKThwIOIXW5LX3rc8O0Nk8doe68e8PMcFLExzJ0OQG+BLJw93kdDwKpiWtwY6HObT6kDktxe9zxbNM+8zDfAmOThkU2OuD27hFiD9JpoPncMv4j8LM5T9N7sFdboUN0R4kYu7uiVd0TkTzn9lK14AvVtoREQEREBERAREQEREBERAREQEREBERAREQEREBERAREQEREHjmg4qmHDDRJoAAwAEgq0QEREBERAREQEREBER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6"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2541"/>
                                        </p:tgtEl>
                                        <p:attrNameLst>
                                          <p:attrName>style.visibility</p:attrName>
                                        </p:attrNameLst>
                                      </p:cBhvr>
                                      <p:to>
                                        <p:strVal val="visible"/>
                                      </p:to>
                                    </p:set>
                                    <p:animEffect transition="in" filter="fade">
                                      <p:cBhvr>
                                        <p:cTn id="21" dur="2000"/>
                                        <p:tgtEl>
                                          <p:spTgt spid="225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3</a:t>
            </a:fld>
            <a:endParaRPr lang="es-CL" dirty="0"/>
          </a:p>
        </p:txBody>
      </p:sp>
      <p:sp>
        <p:nvSpPr>
          <p:cNvPr id="17" name="16 Rectángulo"/>
          <p:cNvSpPr/>
          <p:nvPr/>
        </p:nvSpPr>
        <p:spPr>
          <a:xfrm>
            <a:off x="1092882" y="3483005"/>
            <a:ext cx="5040560" cy="954107"/>
          </a:xfrm>
          <a:prstGeom prst="rect">
            <a:avLst/>
          </a:prstGeom>
        </p:spPr>
        <p:txBody>
          <a:bodyPr wrap="square">
            <a:spAutoFit/>
          </a:bodyPr>
          <a:lstStyle/>
          <a:p>
            <a:pPr>
              <a:defRPr/>
            </a:pPr>
            <a:r>
              <a:rPr lang="es-ES" sz="2800" b="1" dirty="0" smtClean="0">
                <a:latin typeface="Verdana" pitchFamily="34" charset="0"/>
                <a:ea typeface="Verdana" pitchFamily="34" charset="0"/>
                <a:cs typeface="Verdana" pitchFamily="34" charset="0"/>
              </a:rPr>
              <a:t>Módulo</a:t>
            </a:r>
          </a:p>
          <a:p>
            <a:pPr>
              <a:defRPr/>
            </a:pPr>
            <a:r>
              <a:rPr lang="es-ES" sz="2800" b="1" dirty="0" smtClean="0">
                <a:latin typeface="Verdana" pitchFamily="34" charset="0"/>
                <a:ea typeface="Verdana" pitchFamily="34" charset="0"/>
                <a:cs typeface="Verdana" pitchFamily="34" charset="0"/>
              </a:rPr>
              <a:t>Metrología</a:t>
            </a:r>
            <a:endParaRPr lang="es-ES" sz="2800" b="1" dirty="0">
              <a:latin typeface="Verdana" pitchFamily="34" charset="0"/>
              <a:ea typeface="Verdana" pitchFamily="34" charset="0"/>
              <a:cs typeface="Verdana" pitchFamily="34" charset="0"/>
            </a:endParaRPr>
          </a:p>
        </p:txBody>
      </p:sp>
      <p:sp>
        <p:nvSpPr>
          <p:cNvPr id="2" name="1 Abrir llave"/>
          <p:cNvSpPr/>
          <p:nvPr/>
        </p:nvSpPr>
        <p:spPr>
          <a:xfrm>
            <a:off x="3973202" y="2132856"/>
            <a:ext cx="826120" cy="3672408"/>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5076056" y="1844824"/>
            <a:ext cx="2736304"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1 </a:t>
            </a:r>
            <a:r>
              <a:rPr lang="es-CL" sz="2000" b="1" dirty="0" smtClean="0">
                <a:latin typeface="Verdana" panose="020B0604030504040204" pitchFamily="34" charset="0"/>
                <a:ea typeface="Verdana" panose="020B0604030504040204" pitchFamily="34" charset="0"/>
                <a:cs typeface="Verdana" panose="020B0604030504040204" pitchFamily="34" charset="0"/>
              </a:rPr>
              <a:t>Fundamentos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5069160" y="3645024"/>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2 </a:t>
            </a:r>
          </a:p>
          <a:p>
            <a:r>
              <a:rPr lang="es-CL" sz="2000" b="1" dirty="0" smtClean="0">
                <a:latin typeface="Verdana" panose="020B0604030504040204" pitchFamily="34" charset="0"/>
                <a:ea typeface="Verdana" panose="020B0604030504040204" pitchFamily="34" charset="0"/>
                <a:cs typeface="Verdana" panose="020B0604030504040204" pitchFamily="34" charset="0"/>
              </a:rPr>
              <a:t>Torque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5221560" y="5229200"/>
            <a:ext cx="2736304" cy="1015663"/>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3</a:t>
            </a:r>
          </a:p>
          <a:p>
            <a:r>
              <a:rPr lang="es-CL" sz="2000" b="1" dirty="0" smtClean="0">
                <a:latin typeface="Verdana" panose="020B0604030504040204" pitchFamily="34" charset="0"/>
                <a:ea typeface="Verdana" panose="020B0604030504040204" pitchFamily="34" charset="0"/>
                <a:cs typeface="Verdana" panose="020B0604030504040204" pitchFamily="34" charset="0"/>
              </a:rPr>
              <a:t>Instrumentos de Medición</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ronÃ³metro sobre fondo blanco. Imagen aislados 3D Foto de archivo - 8709283"/>
          <p:cNvPicPr>
            <a:picLocks noChangeAspect="1" noChangeArrowheads="1"/>
          </p:cNvPicPr>
          <p:nvPr/>
        </p:nvPicPr>
        <p:blipFill>
          <a:blip r:embed="rId2" cstate="print">
            <a:extLst>
              <a:ext uri="{28A0092B-C50C-407E-A947-70E740481C1C}">
                <a14:useLocalDpi xmlns:a14="http://schemas.microsoft.com/office/drawing/2010/main" val="0"/>
              </a:ext>
            </a:extLst>
          </a:blip>
          <a:srcRect t="7957" r="7487"/>
          <a:stretch>
            <a:fillRect/>
          </a:stretch>
        </p:blipFill>
        <p:spPr bwMode="auto">
          <a:xfrm>
            <a:off x="3276600" y="3573016"/>
            <a:ext cx="326072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pPr>
              <a:defRPr/>
            </a:pPr>
            <a:fld id="{D3EADCB8-A201-4184-99B6-9482255B4A5E}" type="slidenum">
              <a:rPr lang="es-CL" smtClean="0"/>
              <a:pPr>
                <a:defRPr/>
              </a:pPr>
              <a:t>30</a:t>
            </a:fld>
            <a:endParaRPr lang="es-CL"/>
          </a:p>
        </p:txBody>
      </p:sp>
      <p:sp>
        <p:nvSpPr>
          <p:cNvPr id="23556" name="2 Rectángulo"/>
          <p:cNvSpPr>
            <a:spLocks noChangeArrowheads="1"/>
          </p:cNvSpPr>
          <p:nvPr/>
        </p:nvSpPr>
        <p:spPr bwMode="auto">
          <a:xfrm>
            <a:off x="1403350" y="1772816"/>
            <a:ext cx="66976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dirty="0" smtClean="0">
                <a:latin typeface="Verdana" pitchFamily="34" charset="0"/>
              </a:rPr>
              <a:t>La </a:t>
            </a:r>
            <a:r>
              <a:rPr lang="es-CL" altLang="es-CL" sz="1600" dirty="0">
                <a:latin typeface="Verdana" pitchFamily="34" charset="0"/>
              </a:rPr>
              <a:t>unidad </a:t>
            </a:r>
            <a:r>
              <a:rPr lang="es-CL" altLang="es-CL" sz="1600" dirty="0" smtClean="0">
                <a:latin typeface="Verdana" pitchFamily="34" charset="0"/>
              </a:rPr>
              <a:t>patrón </a:t>
            </a:r>
            <a:r>
              <a:rPr lang="es-CL" altLang="es-CL" sz="1600" dirty="0">
                <a:latin typeface="Verdana" pitchFamily="34" charset="0"/>
              </a:rPr>
              <a:t>de tiempo en el Sistema Internacional de Unidades, es el </a:t>
            </a:r>
            <a:r>
              <a:rPr lang="es-CL" altLang="es-CL" sz="1600" b="1" dirty="0">
                <a:latin typeface="Verdana" pitchFamily="34" charset="0"/>
              </a:rPr>
              <a:t>segundo</a:t>
            </a:r>
            <a:r>
              <a:rPr lang="es-CL" altLang="es-CL" sz="1600" dirty="0">
                <a:latin typeface="Verdana" pitchFamily="34" charset="0"/>
              </a:rPr>
              <a:t> es igual a 9.192.631.770 períodos de radiación correspondiente a la transición entre los dos niveles hiperfinos del estado fundamental del isótopo 133 del átomo de cesio (133Cs).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strVal val="#ppt_w*0.7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animEffect transition="in" filter="fade">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770" decel="100000"/>
                                        <p:tgtEl>
                                          <p:spTgt spid="23554"/>
                                        </p:tgtEl>
                                      </p:cBhvr>
                                    </p:animEffect>
                                    <p:animScale>
                                      <p:cBhvr>
                                        <p:cTn id="15" dur="770" decel="100000"/>
                                        <p:tgtEl>
                                          <p:spTgt spid="23554"/>
                                        </p:tgtEl>
                                      </p:cBhvr>
                                      <p:from x="10000" y="10000"/>
                                      <p:to x="200000" y="450000"/>
                                    </p:animScale>
                                    <p:animScale>
                                      <p:cBhvr>
                                        <p:cTn id="16" dur="1230" accel="100000" fill="hold">
                                          <p:stCondLst>
                                            <p:cond delay="770"/>
                                          </p:stCondLst>
                                        </p:cTn>
                                        <p:tgtEl>
                                          <p:spTgt spid="23554"/>
                                        </p:tgtEl>
                                      </p:cBhvr>
                                      <p:from x="200000" y="450000"/>
                                      <p:to x="100000" y="100000"/>
                                    </p:animScale>
                                    <p:set>
                                      <p:cBhvr>
                                        <p:cTn id="17" dur="770" fill="hold"/>
                                        <p:tgtEl>
                                          <p:spTgt spid="23554"/>
                                        </p:tgtEl>
                                        <p:attrNameLst>
                                          <p:attrName>ppt_x</p:attrName>
                                        </p:attrNameLst>
                                      </p:cBhvr>
                                      <p:to>
                                        <p:strVal val="(0.5)"/>
                                      </p:to>
                                    </p:set>
                                    <p:anim from="(0.5)" to="(#ppt_x)" calcmode="lin" valueType="num">
                                      <p:cBhvr>
                                        <p:cTn id="18" dur="1230" accel="100000" fill="hold">
                                          <p:stCondLst>
                                            <p:cond delay="770"/>
                                          </p:stCondLst>
                                        </p:cTn>
                                        <p:tgtEl>
                                          <p:spTgt spid="23554"/>
                                        </p:tgtEl>
                                        <p:attrNameLst>
                                          <p:attrName>ppt_x</p:attrName>
                                        </p:attrNameLst>
                                      </p:cBhvr>
                                    </p:anim>
                                    <p:set>
                                      <p:cBhvr>
                                        <p:cTn id="19" dur="770" fill="hold"/>
                                        <p:tgtEl>
                                          <p:spTgt spid="23554"/>
                                        </p:tgtEl>
                                        <p:attrNameLst>
                                          <p:attrName>ppt_y</p:attrName>
                                        </p:attrNameLst>
                                      </p:cBhvr>
                                      <p:to>
                                        <p:strVal val="(#ppt_y+0.4)"/>
                                      </p:to>
                                    </p:set>
                                    <p:anim from="(#ppt_y+0.4)" to="(#ppt_y)" calcmode="lin" valueType="num">
                                      <p:cBhvr>
                                        <p:cTn id="20"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355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74A6D966-0698-45B5-AE10-AF7FD0B69C11}" type="slidenum">
              <a:rPr lang="es-CL"/>
              <a:pPr>
                <a:defRPr/>
              </a:pPr>
              <a:t>31</a:t>
            </a:fld>
            <a:endParaRPr lang="es-CL" dirty="0"/>
          </a:p>
        </p:txBody>
      </p:sp>
      <p:sp>
        <p:nvSpPr>
          <p:cNvPr id="21514" name="Rectangle 1"/>
          <p:cNvSpPr>
            <a:spLocks noChangeArrowheads="1"/>
          </p:cNvSpPr>
          <p:nvPr/>
        </p:nvSpPr>
        <p:spPr bwMode="auto">
          <a:xfrm>
            <a:off x="1331912" y="2358747"/>
            <a:ext cx="72725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ltLang="es-CL" sz="1600" dirty="0">
                <a:latin typeface="Verdana" pitchFamily="34" charset="0"/>
              </a:rPr>
              <a:t>Dentro de </a:t>
            </a:r>
            <a:r>
              <a:rPr lang="es-ES" altLang="es-CL" sz="1600" dirty="0" smtClean="0">
                <a:latin typeface="Verdana" pitchFamily="34" charset="0"/>
              </a:rPr>
              <a:t>los procesos de control de calidad se </a:t>
            </a:r>
            <a:r>
              <a:rPr lang="es-ES" altLang="es-CL" sz="1600" dirty="0">
                <a:latin typeface="Verdana" pitchFamily="34" charset="0"/>
              </a:rPr>
              <a:t>distinguen principalmente dos tipos de </a:t>
            </a:r>
            <a:r>
              <a:rPr lang="es-ES" altLang="es-CL" sz="1600" dirty="0" smtClean="0">
                <a:latin typeface="Verdana" pitchFamily="34" charset="0"/>
              </a:rPr>
              <a:t>inspección.</a:t>
            </a:r>
          </a:p>
          <a:p>
            <a:endParaRPr lang="es-ES" altLang="es-CL" sz="1600" dirty="0">
              <a:latin typeface="Verdana" pitchFamily="34" charset="0"/>
            </a:endParaRPr>
          </a:p>
          <a:p>
            <a:r>
              <a:rPr lang="es-ES" altLang="es-CL" sz="1600" dirty="0" smtClean="0">
                <a:latin typeface="Verdana" pitchFamily="34" charset="0"/>
              </a:rPr>
              <a:t>Estos </a:t>
            </a:r>
            <a:r>
              <a:rPr lang="es-ES" altLang="es-CL" sz="1600" dirty="0">
                <a:latin typeface="Verdana" pitchFamily="34" charset="0"/>
              </a:rPr>
              <a:t>procesos son los llamados “Inspección por Atributos” </a:t>
            </a:r>
            <a:r>
              <a:rPr lang="es-ES" altLang="es-CL" sz="1600" dirty="0" smtClean="0">
                <a:latin typeface="Verdana" pitchFamily="34" charset="0"/>
              </a:rPr>
              <a:t> e </a:t>
            </a:r>
            <a:r>
              <a:rPr lang="es-ES" altLang="es-CL" sz="1600" dirty="0">
                <a:latin typeface="Verdana" pitchFamily="34" charset="0"/>
              </a:rPr>
              <a:t>“Inspección por Variables</a:t>
            </a:r>
            <a:r>
              <a:rPr lang="es-ES" altLang="es-CL" sz="1600" dirty="0" smtClean="0">
                <a:latin typeface="Verdana" pitchFamily="34" charset="0"/>
              </a:rPr>
              <a:t>”.</a:t>
            </a:r>
          </a:p>
          <a:p>
            <a:endParaRPr lang="es-ES" altLang="es-CL" sz="1600" dirty="0" smtClean="0">
              <a:latin typeface="Verdana" pitchFamily="34" charset="0"/>
            </a:endParaRPr>
          </a:p>
          <a:p>
            <a:pPr algn="just" eaLnBrk="1" hangingPunct="1"/>
            <a:r>
              <a:rPr lang="es-ES" altLang="es-CL" sz="1600" b="1" dirty="0">
                <a:latin typeface="Verdana" pitchFamily="34" charset="0"/>
              </a:rPr>
              <a:t>Variables:</a:t>
            </a:r>
            <a:r>
              <a:rPr lang="es-ES" altLang="es-CL" sz="1600" dirty="0">
                <a:latin typeface="Verdana" pitchFamily="34" charset="0"/>
              </a:rPr>
              <a:t> </a:t>
            </a:r>
            <a:r>
              <a:rPr lang="es-ES" altLang="es-CL" sz="1600" dirty="0" smtClean="0">
                <a:latin typeface="Verdana" pitchFamily="34" charset="0"/>
              </a:rPr>
              <a:t> Es una medición, involucra un número </a:t>
            </a:r>
            <a:r>
              <a:rPr lang="es-ES" altLang="es-CL" sz="1600" dirty="0">
                <a:latin typeface="Verdana" pitchFamily="34" charset="0"/>
              </a:rPr>
              <a:t>y</a:t>
            </a:r>
            <a:r>
              <a:rPr lang="es-ES" altLang="es-CL" sz="1600" dirty="0" smtClean="0">
                <a:latin typeface="Verdana" pitchFamily="34" charset="0"/>
              </a:rPr>
              <a:t> unidad de  	       medida.  </a:t>
            </a:r>
          </a:p>
          <a:p>
            <a:pPr algn="just" eaLnBrk="1" hangingPunct="1"/>
            <a:r>
              <a:rPr lang="es-ES" altLang="es-CL" sz="1600" dirty="0" smtClean="0">
                <a:latin typeface="Verdana" pitchFamily="34" charset="0"/>
              </a:rPr>
              <a:t>                                            </a:t>
            </a:r>
            <a:endParaRPr lang="es-ES" altLang="es-CL" sz="1600" dirty="0">
              <a:latin typeface="Verdana" pitchFamily="34" charset="0"/>
            </a:endParaRPr>
          </a:p>
          <a:p>
            <a:pPr algn="just" eaLnBrk="1" hangingPunct="1"/>
            <a:endParaRPr lang="es-ES" altLang="es-CL" sz="1600" b="1" dirty="0">
              <a:latin typeface="Verdana" pitchFamily="34" charset="0"/>
            </a:endParaRPr>
          </a:p>
          <a:p>
            <a:pPr algn="just" eaLnBrk="1" hangingPunct="1"/>
            <a:r>
              <a:rPr lang="es-ES" altLang="es-CL" sz="1600" b="1" dirty="0" smtClean="0">
                <a:latin typeface="Verdana" pitchFamily="34" charset="0"/>
              </a:rPr>
              <a:t>Atributos</a:t>
            </a:r>
            <a:r>
              <a:rPr lang="es-ES" altLang="es-CL" sz="1600" b="1" dirty="0">
                <a:latin typeface="Verdana" pitchFamily="34" charset="0"/>
              </a:rPr>
              <a:t>:</a:t>
            </a:r>
            <a:r>
              <a:rPr lang="es-ES" altLang="es-CL" sz="1600" dirty="0">
                <a:latin typeface="Verdana" pitchFamily="34" charset="0"/>
              </a:rPr>
              <a:t>  </a:t>
            </a:r>
            <a:r>
              <a:rPr lang="es-ES" altLang="es-CL" sz="1600" dirty="0" smtClean="0">
                <a:latin typeface="Verdana" pitchFamily="34" charset="0"/>
              </a:rPr>
              <a:t>Es una comparación con un objeto o característica 	       estandarizada, en este caso no se involucran 		       números, sino se establece si cumple </a:t>
            </a:r>
            <a:r>
              <a:rPr lang="es-ES" altLang="es-CL" sz="1600" dirty="0">
                <a:latin typeface="Verdana" pitchFamily="34" charset="0"/>
              </a:rPr>
              <a:t>o</a:t>
            </a:r>
            <a:r>
              <a:rPr lang="es-ES" altLang="es-CL" sz="1600" dirty="0" smtClean="0">
                <a:latin typeface="Verdana" pitchFamily="34" charset="0"/>
              </a:rPr>
              <a:t> no cumple con 	       una característica previamente establecida (patrón</a:t>
            </a:r>
            <a:r>
              <a:rPr lang="es-ES" altLang="es-CL" sz="1600" dirty="0" smtClean="0">
                <a:latin typeface="Verdana" pitchFamily="34" charset="0"/>
              </a:rPr>
              <a:t>).  </a:t>
            </a:r>
            <a:endParaRPr lang="es-ES" altLang="es-CL" sz="1600" dirty="0" smtClean="0">
              <a:latin typeface="Verdana" pitchFamily="34" charset="0"/>
            </a:endParaRPr>
          </a:p>
          <a:p>
            <a:pPr algn="just" eaLnBrk="1" hangingPunct="1"/>
            <a:endParaRPr lang="es-ES" altLang="es-CL" sz="1600" dirty="0">
              <a:latin typeface="Verdana" pitchFamily="34" charset="0"/>
            </a:endParaRPr>
          </a:p>
        </p:txBody>
      </p:sp>
      <p:sp>
        <p:nvSpPr>
          <p:cNvPr id="8" name="18 Título"/>
          <p:cNvSpPr txBox="1">
            <a:spLocks/>
          </p:cNvSpPr>
          <p:nvPr/>
        </p:nvSpPr>
        <p:spPr bwMode="auto">
          <a:xfrm>
            <a:off x="1403648" y="1493664"/>
            <a:ext cx="68405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smtClean="0">
                <a:latin typeface="Verdana" pitchFamily="34" charset="0"/>
              </a:rPr>
              <a:t>¿Qué  tipo de comparaciones realiza una empresa en el proceso de control de calidad?</a:t>
            </a:r>
            <a:endParaRPr lang="es-CL" altLang="es-CL" sz="2000" b="1" dirty="0">
              <a:latin typeface="Verdana" pitchFamily="34" charset="0"/>
            </a:endParaRPr>
          </a:p>
        </p:txBody>
      </p:sp>
    </p:spTree>
    <p:extLst>
      <p:ext uri="{BB962C8B-B14F-4D97-AF65-F5344CB8AC3E}">
        <p14:creationId xmlns:p14="http://schemas.microsoft.com/office/powerpoint/2010/main" val="47655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2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355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74A6D966-0698-45B5-AE10-AF7FD0B69C11}" type="slidenum">
              <a:rPr lang="es-CL"/>
              <a:pPr>
                <a:defRPr/>
              </a:pPr>
              <a:t>32</a:t>
            </a:fld>
            <a:endParaRPr lang="es-CL" dirty="0"/>
          </a:p>
        </p:txBody>
      </p:sp>
      <p:graphicFrame>
        <p:nvGraphicFramePr>
          <p:cNvPr id="2" name="1 Tabla"/>
          <p:cNvGraphicFramePr>
            <a:graphicFrameLocks noGrp="1"/>
          </p:cNvGraphicFramePr>
          <p:nvPr>
            <p:extLst>
              <p:ext uri="{D42A27DB-BD31-4B8C-83A1-F6EECF244321}">
                <p14:modId xmlns:p14="http://schemas.microsoft.com/office/powerpoint/2010/main" val="3173851205"/>
              </p:ext>
            </p:extLst>
          </p:nvPr>
        </p:nvGraphicFramePr>
        <p:xfrm>
          <a:off x="1115616" y="1844824"/>
          <a:ext cx="7560841" cy="3931920"/>
        </p:xfrm>
        <a:graphic>
          <a:graphicData uri="http://schemas.openxmlformats.org/drawingml/2006/table">
            <a:tbl>
              <a:tblPr firstRow="1" bandRow="1">
                <a:tableStyleId>{5940675A-B579-460E-94D1-54222C63F5DA}</a:tableStyleId>
              </a:tblPr>
              <a:tblGrid>
                <a:gridCol w="1474937"/>
                <a:gridCol w="2728633"/>
                <a:gridCol w="3357271"/>
              </a:tblGrid>
              <a:tr h="370840">
                <a:tc>
                  <a:txBody>
                    <a:bodyPr/>
                    <a:lstStyle/>
                    <a:p>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latin typeface="Verdana" pitchFamily="34" charset="0"/>
                          <a:ea typeface="Verdana" pitchFamily="34" charset="0"/>
                          <a:cs typeface="Verdana" pitchFamily="34" charset="0"/>
                        </a:rPr>
                        <a:t>INSPECCIÓN </a:t>
                      </a:r>
                      <a:r>
                        <a:rPr lang="es-CL" sz="1800" dirty="0" smtClean="0">
                          <a:latin typeface="Verdana" pitchFamily="34" charset="0"/>
                          <a:ea typeface="Verdana" pitchFamily="34" charset="0"/>
                          <a:cs typeface="Verdana" pitchFamily="34" charset="0"/>
                        </a:rPr>
                        <a:t>POR VARIABLES</a:t>
                      </a:r>
                    </a:p>
                    <a:p>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latin typeface="Verdana" pitchFamily="34" charset="0"/>
                          <a:ea typeface="Verdana" pitchFamily="34" charset="0"/>
                          <a:cs typeface="Verdana" pitchFamily="34" charset="0"/>
                        </a:rPr>
                        <a:t>INSPECCIÓN </a:t>
                      </a:r>
                      <a:r>
                        <a:rPr lang="es-CL" sz="1800" dirty="0" smtClean="0">
                          <a:latin typeface="Verdana" pitchFamily="34" charset="0"/>
                          <a:ea typeface="Verdana" pitchFamily="34" charset="0"/>
                          <a:cs typeface="Verdana" pitchFamily="34" charset="0"/>
                        </a:rPr>
                        <a:t>POR ATRIBUTOS</a:t>
                      </a:r>
                    </a:p>
                    <a:p>
                      <a:endParaRPr lang="es-CL" dirty="0"/>
                    </a:p>
                  </a:txBody>
                  <a:tcPr/>
                </a:tc>
              </a:tr>
              <a:tr h="370840">
                <a:tc>
                  <a:txBody>
                    <a:bodyPr/>
                    <a:lstStyle/>
                    <a:p>
                      <a:endParaRPr lang="es-CL" dirty="0" smtClean="0"/>
                    </a:p>
                    <a:p>
                      <a:r>
                        <a:rPr lang="es-CL" dirty="0" smtClean="0"/>
                        <a:t> En una maestranza </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smtClean="0">
                          <a:latin typeface="Verdana" pitchFamily="34" charset="0"/>
                          <a:ea typeface="Verdana" pitchFamily="34" charset="0"/>
                          <a:cs typeface="Verdana" pitchFamily="34" charset="0"/>
                        </a:rPr>
                        <a:t>Medición del</a:t>
                      </a:r>
                      <a:r>
                        <a:rPr lang="es-CL" sz="1600" baseline="0" dirty="0" smtClean="0">
                          <a:latin typeface="Verdana" pitchFamily="34" charset="0"/>
                          <a:ea typeface="Verdana" pitchFamily="34" charset="0"/>
                          <a:cs typeface="Verdana" pitchFamily="34" charset="0"/>
                        </a:rPr>
                        <a:t> diámetro de una pieza cilíndrica (ej. 20 mm</a:t>
                      </a:r>
                      <a:r>
                        <a:rPr lang="es-CL" sz="1600" baseline="0" dirty="0" smtClean="0">
                          <a:latin typeface="Verdana" pitchFamily="34" charset="0"/>
                          <a:ea typeface="Verdana" pitchFamily="34" charset="0"/>
                          <a:cs typeface="Verdana" pitchFamily="34" charset="0"/>
                        </a:rPr>
                        <a:t>).</a:t>
                      </a:r>
                      <a:endParaRPr lang="es-CL" sz="1600" dirty="0" smtClean="0">
                        <a:latin typeface="Verdana" pitchFamily="34" charset="0"/>
                        <a:ea typeface="Verdana" pitchFamily="34" charset="0"/>
                        <a:cs typeface="Verdana" pitchFamily="34" charset="0"/>
                      </a:endParaRPr>
                    </a:p>
                    <a:p>
                      <a:endParaRPr lang="es-CL"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smtClean="0">
                          <a:latin typeface="Verdana" pitchFamily="34" charset="0"/>
                          <a:ea typeface="Verdana" pitchFamily="34" charset="0"/>
                          <a:cs typeface="Verdana" pitchFamily="34" charset="0"/>
                        </a:rPr>
                        <a:t>Comparación de una pieza cilíndrica mediante calibres “pasa/no pasa” para determinar si se encuentra dentro de las tolerancias.</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600" dirty="0" smtClean="0">
                        <a:latin typeface="Verdana" pitchFamily="34" charset="0"/>
                        <a:ea typeface="Verdana" pitchFamily="34" charset="0"/>
                        <a:cs typeface="Verdana" pitchFamily="34" charset="0"/>
                      </a:endParaRPr>
                    </a:p>
                  </a:txBody>
                  <a:tcPr/>
                </a:tc>
              </a:tr>
            </a:tbl>
          </a:graphicData>
        </a:graphic>
      </p:graphicFrame>
      <p:pic>
        <p:nvPicPr>
          <p:cNvPr id="5122" name="Picture 2" descr="https://encrypted-tbn2.gstatic.com/images?q=tbn:ANd9GcTNVoWPdecYP05T37eut2QqC1q6RUNs9r6dYYieVAHSZf5fov2s"/>
          <p:cNvPicPr>
            <a:picLocks noChangeAspect="1" noChangeArrowheads="1"/>
          </p:cNvPicPr>
          <p:nvPr/>
        </p:nvPicPr>
        <p:blipFill>
          <a:blip r:embed="rId2" cstate="print"/>
          <a:srcRect/>
          <a:stretch>
            <a:fillRect/>
          </a:stretch>
        </p:blipFill>
        <p:spPr bwMode="auto">
          <a:xfrm>
            <a:off x="5796136" y="4437112"/>
            <a:ext cx="2310063" cy="864096"/>
          </a:xfrm>
          <a:prstGeom prst="rect">
            <a:avLst/>
          </a:prstGeom>
          <a:noFill/>
        </p:spPr>
      </p:pic>
      <p:pic>
        <p:nvPicPr>
          <p:cNvPr id="3" name="Picture 2" descr="103-137"/>
          <p:cNvPicPr>
            <a:picLocks noChangeAspect="1" noChangeArrowheads="1"/>
          </p:cNvPicPr>
          <p:nvPr/>
        </p:nvPicPr>
        <p:blipFill>
          <a:blip r:embed="rId3" cstate="print"/>
          <a:srcRect/>
          <a:stretch>
            <a:fillRect/>
          </a:stretch>
        </p:blipFill>
        <p:spPr bwMode="auto">
          <a:xfrm>
            <a:off x="2915816" y="4437112"/>
            <a:ext cx="2115489" cy="936104"/>
          </a:xfrm>
          <a:prstGeom prst="rect">
            <a:avLst/>
          </a:prstGeom>
          <a:noFill/>
        </p:spPr>
      </p:pic>
    </p:spTree>
    <p:extLst>
      <p:ext uri="{BB962C8B-B14F-4D97-AF65-F5344CB8AC3E}">
        <p14:creationId xmlns:p14="http://schemas.microsoft.com/office/powerpoint/2010/main" val="2365501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FC17ABD-32D6-43F6-8484-8E5DC0927E62}" type="slidenum">
              <a:rPr lang="es-CL"/>
              <a:pPr>
                <a:defRPr/>
              </a:pPr>
              <a:t>33</a:t>
            </a:fld>
            <a:endParaRPr lang="es-CL"/>
          </a:p>
        </p:txBody>
      </p:sp>
      <p:sp>
        <p:nvSpPr>
          <p:cNvPr id="23555" name="3 Rectángulo"/>
          <p:cNvSpPr>
            <a:spLocks noChangeArrowheads="1"/>
          </p:cNvSpPr>
          <p:nvPr/>
        </p:nvSpPr>
        <p:spPr bwMode="auto">
          <a:xfrm>
            <a:off x="1476375" y="1700213"/>
            <a:ext cx="68405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MX" altLang="es-CL" sz="3200">
              <a:latin typeface="Verdana" pitchFamily="34" charset="0"/>
            </a:endParaRPr>
          </a:p>
          <a:p>
            <a:pPr eaLnBrk="1" hangingPunct="1"/>
            <a:endParaRPr lang="es-MX" altLang="es-CL" sz="3200">
              <a:latin typeface="Verdana" pitchFamily="34" charset="0"/>
            </a:endParaRPr>
          </a:p>
          <a:p>
            <a:pPr eaLnBrk="1" hangingPunct="1"/>
            <a:endParaRPr lang="es-MX" altLang="es-CL" sz="3200">
              <a:latin typeface="Verdana" pitchFamily="34" charset="0"/>
            </a:endParaRPr>
          </a:p>
          <a:p>
            <a:pPr eaLnBrk="1" hangingPunct="1"/>
            <a:endParaRPr lang="es-MX" altLang="es-CL" sz="3200">
              <a:latin typeface="Verdana" pitchFamily="34" charset="0"/>
            </a:endParaRPr>
          </a:p>
          <a:p>
            <a:pPr eaLnBrk="1" hangingPunct="1"/>
            <a:endParaRPr lang="es-CL" altLang="es-CL" sz="3200"/>
          </a:p>
        </p:txBody>
      </p:sp>
      <p:sp>
        <p:nvSpPr>
          <p:cNvPr id="23556" name="Rectangle 4"/>
          <p:cNvSpPr>
            <a:spLocks noChangeArrowheads="1"/>
          </p:cNvSpPr>
          <p:nvPr/>
        </p:nvSpPr>
        <p:spPr bwMode="auto">
          <a:xfrm>
            <a:off x="-5988050" y="-700088"/>
            <a:ext cx="21120100" cy="554038"/>
          </a:xfrm>
          <a:prstGeom prst="rect">
            <a:avLst/>
          </a:prstGeom>
          <a:solidFill>
            <a:srgbClr val="3405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L" altLang="es-CL" b="1" dirty="0" err="1"/>
              <a:t>uena</a:t>
            </a:r>
            <a:r>
              <a:rPr lang="es-CL" altLang="es-CL" b="1" dirty="0"/>
              <a:t> </a:t>
            </a:r>
            <a:r>
              <a:rPr lang="es-CL" altLang="es-CL" b="1" dirty="0" err="1" smtClean="0"/>
              <a:t>hino</a:t>
            </a:r>
            <a:r>
              <a:rPr lang="es-CL" altLang="es-CL" b="1" dirty="0" smtClean="0"/>
              <a:t> </a:t>
            </a:r>
            <a:r>
              <a:rPr lang="es-CL" altLang="es-CL" b="1" dirty="0"/>
              <a:t>para la gran mayoría, pero la trazabilidad es una herramienta eficaz para conocer diferentes etapas por las que ha pasado cualquier proceso. Empecemos, pues, a tirar del hilo.</a:t>
            </a:r>
            <a:endParaRPr lang="es-CL" altLang="es-CL" dirty="0"/>
          </a:p>
          <a:p>
            <a:pPr algn="ctr"/>
            <a:r>
              <a:rPr lang="es-CL" altLang="es-CL" sz="900" u="sng" dirty="0">
                <a:solidFill>
                  <a:srgbClr val="CD4517"/>
                </a:solidFill>
                <a:hlinkClick r:id="rId2"/>
              </a:rPr>
              <a:t>  </a:t>
            </a:r>
            <a:endParaRPr lang="es-CL" altLang="es-CL" sz="18000" dirty="0">
              <a:solidFill>
                <a:srgbClr val="444444"/>
              </a:solidFill>
            </a:endParaRPr>
          </a:p>
          <a:p>
            <a:pPr algn="ctr"/>
            <a:r>
              <a:rPr lang="es-CL" altLang="es-CL" sz="900" u="sng" dirty="0">
                <a:solidFill>
                  <a:srgbClr val="444444"/>
                </a:solidFill>
              </a:rPr>
              <a:t>Para poder aplicar la trazabilidad </a:t>
            </a:r>
            <a:r>
              <a:rPr lang="es-CL" altLang="es-CL" sz="900" u="sng" dirty="0" err="1">
                <a:solidFill>
                  <a:srgbClr val="444444"/>
                </a:solidFill>
              </a:rPr>
              <a:t>correctnte</a:t>
            </a:r>
            <a:r>
              <a:rPr lang="es-CL" altLang="es-CL" sz="900" u="sng" dirty="0">
                <a:solidFill>
                  <a:srgbClr val="444444"/>
                </a:solidFill>
              </a:rPr>
              <a:t>, la identificación de cada uno de los elementos debe llevar inequívocamente a cualquiera de los otros relacionándolos entre sí.</a:t>
            </a:r>
            <a:endParaRPr lang="es-CL" altLang="es-CL" sz="900" u="sng" dirty="0">
              <a:solidFill>
                <a:srgbClr val="CD4517"/>
              </a:solidFill>
            </a:endParaRPr>
          </a:p>
        </p:txBody>
      </p:sp>
      <p:pic>
        <p:nvPicPr>
          <p:cNvPr id="235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0711" t="13406" r="21140" b="2924"/>
          <a:stretch>
            <a:fillRect/>
          </a:stretch>
        </p:blipFill>
        <p:spPr bwMode="auto">
          <a:xfrm>
            <a:off x="1709567" y="1561143"/>
            <a:ext cx="62642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457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153D5E5C-342C-4428-AA07-68B675398C73}" type="slidenum">
              <a:rPr lang="es-CL"/>
              <a:pPr>
                <a:defRPr/>
              </a:pPr>
              <a:t>34</a:t>
            </a:fld>
            <a:endParaRPr lang="es-CL"/>
          </a:p>
        </p:txBody>
      </p:sp>
      <p:sp>
        <p:nvSpPr>
          <p:cNvPr id="24581" name="14 Rectángulo"/>
          <p:cNvSpPr>
            <a:spLocks noChangeArrowheads="1"/>
          </p:cNvSpPr>
          <p:nvPr/>
        </p:nvSpPr>
        <p:spPr bwMode="auto">
          <a:xfrm>
            <a:off x="1474788" y="2062163"/>
            <a:ext cx="75612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b="1" i="1" dirty="0" smtClean="0">
                <a:latin typeface="Verdana" pitchFamily="34" charset="0"/>
              </a:rPr>
              <a:t>“Si </a:t>
            </a:r>
            <a:r>
              <a:rPr lang="es-ES" altLang="es-CL" sz="2400" b="1" i="1" dirty="0">
                <a:latin typeface="Verdana" pitchFamily="34" charset="0"/>
              </a:rPr>
              <a:t>lo haces, mídelo  </a:t>
            </a:r>
          </a:p>
          <a:p>
            <a:pPr eaLnBrk="1" hangingPunct="1"/>
            <a:endParaRPr lang="es-ES" altLang="es-CL" sz="2400" b="1" i="1" dirty="0">
              <a:latin typeface="Verdana" pitchFamily="34" charset="0"/>
            </a:endParaRPr>
          </a:p>
          <a:p>
            <a:pPr eaLnBrk="1" hangingPunct="1"/>
            <a:r>
              <a:rPr lang="es-ES" altLang="es-CL" sz="2400" b="1" i="1" dirty="0">
                <a:latin typeface="Verdana" pitchFamily="34" charset="0"/>
              </a:rPr>
              <a:t>Si lo mides,  contrólalo</a:t>
            </a:r>
          </a:p>
          <a:p>
            <a:pPr eaLnBrk="1" hangingPunct="1"/>
            <a:endParaRPr lang="es-ES" altLang="es-CL" sz="2400" b="1" i="1" dirty="0">
              <a:latin typeface="Verdana" pitchFamily="34" charset="0"/>
            </a:endParaRPr>
          </a:p>
          <a:p>
            <a:pPr eaLnBrk="1" hangingPunct="1"/>
            <a:r>
              <a:rPr lang="es-ES" altLang="es-CL" sz="2400" b="1" i="1" dirty="0">
                <a:latin typeface="Verdana" pitchFamily="34" charset="0"/>
              </a:rPr>
              <a:t>Si lo controlas</a:t>
            </a:r>
            <a:r>
              <a:rPr lang="es-ES" altLang="es-CL" sz="2400" b="1" i="1">
                <a:latin typeface="Verdana" pitchFamily="34" charset="0"/>
              </a:rPr>
              <a:t>,    </a:t>
            </a:r>
            <a:r>
              <a:rPr lang="es-ES" altLang="es-CL" sz="2400" b="1" i="1" smtClean="0">
                <a:latin typeface="Verdana" pitchFamily="34" charset="0"/>
              </a:rPr>
              <a:t>mejóralo”</a:t>
            </a:r>
            <a:endParaRPr lang="es-ES" altLang="es-CL" sz="2400" b="1" i="1" dirty="0">
              <a:latin typeface="Verdana" pitchFamily="34" charset="0"/>
            </a:endParaRPr>
          </a:p>
          <a:p>
            <a:pPr eaLnBrk="1" hangingPunct="1"/>
            <a:endParaRPr lang="es-CL" altLang="es-CL" sz="2400" dirty="0">
              <a:latin typeface="Verdana" pitchFamily="34" charset="0"/>
            </a:endParaRPr>
          </a:p>
          <a:p>
            <a:pPr eaLnBrk="1" hangingPunct="1"/>
            <a:endParaRPr lang="es-ES" altLang="es-CL" sz="2400" b="1" i="1" dirty="0">
              <a:latin typeface="Verdana" pitchFamily="34" charset="0"/>
            </a:endParaRPr>
          </a:p>
          <a:p>
            <a:pPr eaLnBrk="1" hangingPunct="1"/>
            <a:endParaRPr lang="es-ES" altLang="es-CL" sz="2400" b="1" i="1" dirty="0">
              <a:latin typeface="Verdana" pitchFamily="34" charset="0"/>
            </a:endParaRPr>
          </a:p>
          <a:p>
            <a:pPr eaLnBrk="1" hangingPunct="1"/>
            <a:r>
              <a:rPr lang="es-ES" altLang="es-CL" sz="2400" b="1" i="1" dirty="0">
                <a:latin typeface="Verdana" pitchFamily="34" charset="0"/>
              </a:rPr>
              <a:t>                                             </a:t>
            </a:r>
            <a:r>
              <a:rPr lang="es-ES" altLang="es-CL" sz="1600" b="1" i="1" dirty="0">
                <a:latin typeface="Verdana" pitchFamily="34" charset="0"/>
              </a:rPr>
              <a:t>W. Edwards Deming</a:t>
            </a:r>
            <a:r>
              <a:rPr lang="es-ES" altLang="es-CL" sz="1600" dirty="0">
                <a:latin typeface="Verdana" pitchFamily="34" charset="0"/>
              </a:rPr>
              <a:t>. </a:t>
            </a:r>
          </a:p>
          <a:p>
            <a:pPr eaLnBrk="1" hangingPunct="1"/>
            <a:r>
              <a:rPr lang="es-ES" altLang="es-CL" sz="1600" dirty="0">
                <a:latin typeface="Verdana" pitchFamily="34" charset="0"/>
              </a:rPr>
              <a:t>                                                               (Ingeniero estadounidense)</a:t>
            </a:r>
            <a:endParaRPr lang="es-CL" altLang="es-CL" sz="1600" dirty="0">
              <a:latin typeface="Verdana" pitchFamily="34" charset="0"/>
            </a:endParaRPr>
          </a:p>
          <a:p>
            <a:pPr eaLnBrk="1" hangingPunct="1"/>
            <a:r>
              <a:rPr lang="es-CL" altLang="es-CL" sz="1600" i="1" dirty="0">
                <a:latin typeface="Verdana" pitchFamily="34" charset="0"/>
              </a:rPr>
              <a:t> </a:t>
            </a:r>
            <a:r>
              <a:rPr lang="es-CL" altLang="es-CL" sz="1600" dirty="0">
                <a:latin typeface="Verdana" pitchFamily="34" charset="0"/>
              </a:rPr>
              <a:t> </a:t>
            </a:r>
          </a:p>
        </p:txBody>
      </p:sp>
      <p:pic>
        <p:nvPicPr>
          <p:cNvPr id="24582" name="16 Imagen" descr="https://lh3.googleusercontent.com/-81o4IM_IglA/TXuY-pyJc2I/AAAAAAAAAfw/9pSsXDM02EM/s1600/edwards-dem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63" y="2997200"/>
            <a:ext cx="14414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auna sur mes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4365625"/>
            <a:ext cx="16557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www.alpemetrologia.com/imgs/grandeQuienesSomos.jpg">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5441950" y="2636838"/>
            <a:ext cx="2828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9701"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sp>
        <p:nvSpPr>
          <p:cNvPr id="29702"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pic>
        <p:nvPicPr>
          <p:cNvPr id="2970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1042988" y="2438400"/>
            <a:ext cx="7385050" cy="1692771"/>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Fin de la </a:t>
            </a:r>
            <a:endParaRPr lang="es-ES" sz="2400" b="1" dirty="0" smtClean="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presentación</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D5EF2DAE-7891-401B-9BCC-BB7F5FA53728}" type="slidenum">
              <a:rPr lang="es-CL" smtClean="0"/>
              <a:pPr>
                <a:defRPr/>
              </a:pPr>
              <a:t>35</a:t>
            </a:fld>
            <a:endParaRPr lang="es-CL"/>
          </a:p>
        </p:txBody>
      </p:sp>
      <p:sp>
        <p:nvSpPr>
          <p:cNvPr id="12" name="11 CuadroTexto"/>
          <p:cNvSpPr txBox="1"/>
          <p:nvPr/>
        </p:nvSpPr>
        <p:spPr>
          <a:xfrm>
            <a:off x="1709738" y="4868863"/>
            <a:ext cx="7385050" cy="954087"/>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279368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68138" y="1311276"/>
            <a:ext cx="7488238" cy="1692771"/>
          </a:xfrm>
          <a:prstGeom prst="rect">
            <a:avLst/>
          </a:prstGeom>
          <a:noFill/>
        </p:spPr>
        <p:txBody>
          <a:bodyPr>
            <a:spAutoFit/>
          </a:bodyPr>
          <a:lstStyle/>
          <a:p>
            <a:pPr fontAlgn="auto">
              <a:spcBef>
                <a:spcPts val="0"/>
              </a:spcBef>
              <a:spcAft>
                <a:spcPts val="0"/>
              </a:spcAft>
              <a:defRPr/>
            </a:pPr>
            <a:r>
              <a:rPr lang="es-ES" b="1" dirty="0">
                <a:latin typeface="Century Gothic" pitchFamily="34" charset="0"/>
              </a:rPr>
              <a:t>	</a:t>
            </a:r>
          </a:p>
          <a:p>
            <a:pPr algn="ctr" fontAlgn="auto">
              <a:spcBef>
                <a:spcPts val="0"/>
              </a:spcBef>
              <a:spcAft>
                <a:spcPts val="0"/>
              </a:spcAft>
              <a:defRPr/>
            </a:pPr>
            <a:r>
              <a:rPr lang="es-ES" b="1" dirty="0">
                <a:latin typeface="Century Gothic" pitchFamily="34" charset="0"/>
              </a:rPr>
              <a:t>	</a:t>
            </a:r>
            <a:r>
              <a:rPr lang="es-ES" sz="2200" b="1" dirty="0">
                <a:latin typeface="Verdana" pitchFamily="34" charset="0"/>
                <a:ea typeface="Verdana" pitchFamily="34" charset="0"/>
                <a:cs typeface="Verdana" pitchFamily="34" charset="0"/>
              </a:rPr>
              <a:t>¿Qué esperamos lograr en la  </a:t>
            </a:r>
          </a:p>
          <a:p>
            <a:pPr algn="ctr" fontAlgn="auto">
              <a:spcBef>
                <a:spcPts val="0"/>
              </a:spcBef>
              <a:spcAft>
                <a:spcPts val="0"/>
              </a:spcAft>
              <a:defRPr/>
            </a:pPr>
            <a:r>
              <a:rPr lang="es-ES" sz="2200" b="1" dirty="0">
                <a:latin typeface="Verdana" pitchFamily="34" charset="0"/>
                <a:ea typeface="Verdana" pitchFamily="34" charset="0"/>
                <a:cs typeface="Verdana" pitchFamily="34" charset="0"/>
              </a:rPr>
              <a:t>                Unidad de Fundamentos ?</a:t>
            </a:r>
          </a:p>
          <a:p>
            <a:pPr algn="ctr" fontAlgn="auto">
              <a:spcBef>
                <a:spcPts val="0"/>
              </a:spcBef>
              <a:spcAft>
                <a:spcPts val="0"/>
              </a:spcAft>
              <a:defRPr/>
            </a:pPr>
            <a:endParaRPr lang="es-ES" sz="2200" b="1" dirty="0">
              <a:latin typeface="Verdana" pitchFamily="34" charset="0"/>
              <a:ea typeface="Verdana" pitchFamily="34" charset="0"/>
              <a:cs typeface="Verdana" pitchFamily="34" charset="0"/>
            </a:endParaRPr>
          </a:p>
          <a:p>
            <a:pPr fontAlgn="auto">
              <a:spcBef>
                <a:spcPts val="0"/>
              </a:spcBef>
              <a:spcAft>
                <a:spcPts val="0"/>
              </a:spcAft>
              <a:defRPr/>
            </a:pPr>
            <a:endParaRPr lang="es-ES" sz="2000" b="1" dirty="0">
              <a:latin typeface="Verdana" pitchFamily="34" charset="0"/>
              <a:ea typeface="Verdana" pitchFamily="34" charset="0"/>
              <a:cs typeface="Verdana" pitchFamily="34" charset="0"/>
            </a:endParaRPr>
          </a:p>
        </p:txBody>
      </p:sp>
      <p:sp>
        <p:nvSpPr>
          <p:cNvPr id="95233" name="Rectangle 1"/>
          <p:cNvSpPr>
            <a:spLocks noChangeArrowheads="1"/>
          </p:cNvSpPr>
          <p:nvPr/>
        </p:nvSpPr>
        <p:spPr bwMode="auto">
          <a:xfrm>
            <a:off x="1116013" y="2461717"/>
            <a:ext cx="7343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225" algn="l"/>
              </a:tabLst>
              <a:defRPr>
                <a:solidFill>
                  <a:schemeClr val="tx1"/>
                </a:solidFill>
                <a:latin typeface="Arial" charset="0"/>
                <a:cs typeface="Arial" charset="0"/>
              </a:defRPr>
            </a:lvl1pPr>
            <a:lvl2pPr marL="742950" indent="-285750" eaLnBrk="0" hangingPunct="0">
              <a:tabLst>
                <a:tab pos="22225" algn="l"/>
              </a:tabLst>
              <a:defRPr>
                <a:solidFill>
                  <a:schemeClr val="tx1"/>
                </a:solidFill>
                <a:latin typeface="Arial" charset="0"/>
                <a:cs typeface="Arial" charset="0"/>
              </a:defRPr>
            </a:lvl2pPr>
            <a:lvl3pPr marL="1143000" indent="-228600" eaLnBrk="0" hangingPunct="0">
              <a:tabLst>
                <a:tab pos="22225" algn="l"/>
              </a:tabLst>
              <a:defRPr>
                <a:solidFill>
                  <a:schemeClr val="tx1"/>
                </a:solidFill>
                <a:latin typeface="Arial" charset="0"/>
                <a:cs typeface="Arial" charset="0"/>
              </a:defRPr>
            </a:lvl3pPr>
            <a:lvl4pPr marL="1600200" indent="-228600" eaLnBrk="0" hangingPunct="0">
              <a:tabLst>
                <a:tab pos="22225" algn="l"/>
              </a:tabLst>
              <a:defRPr>
                <a:solidFill>
                  <a:schemeClr val="tx1"/>
                </a:solidFill>
                <a:latin typeface="Arial" charset="0"/>
                <a:cs typeface="Arial" charset="0"/>
              </a:defRPr>
            </a:lvl4pPr>
            <a:lvl5pPr marL="2057400" indent="-228600" eaLnBrk="0" hangingPunct="0">
              <a:tabLst>
                <a:tab pos="22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225" algn="l"/>
              </a:tabLst>
              <a:defRPr>
                <a:solidFill>
                  <a:schemeClr val="tx1"/>
                </a:solidFill>
                <a:latin typeface="Arial" charset="0"/>
                <a:cs typeface="Arial" charset="0"/>
              </a:defRPr>
            </a:lvl9pPr>
          </a:lstStyle>
          <a:p>
            <a:pPr marL="285750" indent="-285750">
              <a:buFont typeface="Arial" panose="020B0604020202020204" pitchFamily="34" charset="0"/>
              <a:buChar char="•"/>
            </a:pPr>
            <a:r>
              <a:rPr lang="es-CL" altLang="es-CL" dirty="0" smtClean="0">
                <a:latin typeface="Verdana" panose="020B0604030504040204" pitchFamily="34" charset="0"/>
                <a:ea typeface="Verdana" panose="020B0604030504040204" pitchFamily="34" charset="0"/>
                <a:cs typeface="Verdana" panose="020B0604030504040204" pitchFamily="34" charset="0"/>
              </a:rPr>
              <a:t>Reconocer </a:t>
            </a:r>
            <a:r>
              <a:rPr lang="es-CL" altLang="es-CL" dirty="0">
                <a:latin typeface="Verdana" pitchFamily="34" charset="0"/>
                <a:ea typeface="Verdana" panose="020B0604030504040204" pitchFamily="34" charset="0"/>
                <a:cs typeface="Verdana" panose="020B0604030504040204" pitchFamily="34" charset="0"/>
              </a:rPr>
              <a:t>los principios y fundamentos de la metrología y las normas que se utilizan en el mundo y en Chile. </a:t>
            </a:r>
          </a:p>
          <a:p>
            <a:endParaRPr lang="es-CL" altLang="es-CL" dirty="0">
              <a:latin typeface="Verdana" pitchFamily="34" charset="0"/>
              <a:ea typeface="Verdana" panose="020B0604030504040204" pitchFamily="34" charset="0"/>
              <a:cs typeface="Verdana" panose="020B0604030504040204" pitchFamily="34" charset="0"/>
            </a:endParaRPr>
          </a:p>
        </p:txBody>
      </p:sp>
      <p:sp>
        <p:nvSpPr>
          <p:cNvPr id="95234" name="Rectangle 2"/>
          <p:cNvSpPr>
            <a:spLocks noChangeArrowheads="1"/>
          </p:cNvSpPr>
          <p:nvPr/>
        </p:nvSpPr>
        <p:spPr bwMode="auto">
          <a:xfrm>
            <a:off x="1040210" y="3308241"/>
            <a:ext cx="6775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225" algn="l"/>
              </a:tabLst>
              <a:defRPr>
                <a:solidFill>
                  <a:schemeClr val="tx1"/>
                </a:solidFill>
                <a:latin typeface="Arial" charset="0"/>
                <a:cs typeface="Arial" charset="0"/>
              </a:defRPr>
            </a:lvl1pPr>
            <a:lvl2pPr marL="742950" indent="-285750" eaLnBrk="0" hangingPunct="0">
              <a:tabLst>
                <a:tab pos="22225" algn="l"/>
              </a:tabLst>
              <a:defRPr>
                <a:solidFill>
                  <a:schemeClr val="tx1"/>
                </a:solidFill>
                <a:latin typeface="Arial" charset="0"/>
                <a:cs typeface="Arial" charset="0"/>
              </a:defRPr>
            </a:lvl2pPr>
            <a:lvl3pPr marL="1143000" indent="-228600" eaLnBrk="0" hangingPunct="0">
              <a:tabLst>
                <a:tab pos="22225" algn="l"/>
              </a:tabLst>
              <a:defRPr>
                <a:solidFill>
                  <a:schemeClr val="tx1"/>
                </a:solidFill>
                <a:latin typeface="Arial" charset="0"/>
                <a:cs typeface="Arial" charset="0"/>
              </a:defRPr>
            </a:lvl3pPr>
            <a:lvl4pPr marL="1600200" indent="-228600" eaLnBrk="0" hangingPunct="0">
              <a:tabLst>
                <a:tab pos="22225" algn="l"/>
              </a:tabLst>
              <a:defRPr>
                <a:solidFill>
                  <a:schemeClr val="tx1"/>
                </a:solidFill>
                <a:latin typeface="Arial" charset="0"/>
                <a:cs typeface="Arial" charset="0"/>
              </a:defRPr>
            </a:lvl4pPr>
            <a:lvl5pPr marL="2057400" indent="-228600" eaLnBrk="0" hangingPunct="0">
              <a:tabLst>
                <a:tab pos="22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225" algn="l"/>
              </a:tabLst>
              <a:defRPr>
                <a:solidFill>
                  <a:schemeClr val="tx1"/>
                </a:solidFill>
                <a:latin typeface="Arial" charset="0"/>
                <a:cs typeface="Arial" charset="0"/>
              </a:defRPr>
            </a:lvl9pPr>
          </a:lstStyle>
          <a:p>
            <a:pPr marL="342900" indent="-342900">
              <a:buFont typeface="Arial" panose="020B0604020202020204" pitchFamily="34" charset="0"/>
              <a:buChar char="•"/>
            </a:pPr>
            <a:r>
              <a:rPr lang="es-CL" altLang="es-CL" dirty="0" smtClean="0">
                <a:latin typeface="Verdana" pitchFamily="34" charset="0"/>
              </a:rPr>
              <a:t>Realizar </a:t>
            </a:r>
            <a:r>
              <a:rPr lang="es-CL" altLang="es-CL" dirty="0">
                <a:latin typeface="Verdana" pitchFamily="34" charset="0"/>
                <a:ea typeface="Verdana" panose="020B0604030504040204" pitchFamily="34" charset="0"/>
                <a:cs typeface="Verdana" panose="020B0604030504040204" pitchFamily="34" charset="0"/>
              </a:rPr>
              <a:t>cálculos</a:t>
            </a:r>
            <a:r>
              <a:rPr lang="es-CL" altLang="es-CL" dirty="0">
                <a:latin typeface="Verdana" pitchFamily="34" charset="0"/>
              </a:rPr>
              <a:t> y conversiones de distintas magnitudes en diferentes sistemas de medidas.</a:t>
            </a:r>
          </a:p>
        </p:txBody>
      </p:sp>
      <p:sp>
        <p:nvSpPr>
          <p:cNvPr id="12" name="11 Rectángulo"/>
          <p:cNvSpPr>
            <a:spLocks noChangeArrowheads="1"/>
          </p:cNvSpPr>
          <p:nvPr/>
        </p:nvSpPr>
        <p:spPr bwMode="auto">
          <a:xfrm>
            <a:off x="1115616" y="4076700"/>
            <a:ext cx="6624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s-CL" altLang="es-CL" dirty="0" smtClean="0">
                <a:latin typeface="Verdana" pitchFamily="34" charset="0"/>
              </a:rPr>
              <a:t>Resolver </a:t>
            </a:r>
            <a:r>
              <a:rPr lang="es-CL" altLang="es-CL" dirty="0">
                <a:latin typeface="Verdana" pitchFamily="34" charset="0"/>
              </a:rPr>
              <a:t>problemas propios de la metrología utilizada en equipos y maquinaria pesada.</a:t>
            </a:r>
          </a:p>
        </p:txBody>
      </p:sp>
      <p:pic>
        <p:nvPicPr>
          <p:cNvPr id="14" name="Picture 6" descr="measuring the diameter of a coin"/>
          <p:cNvPicPr>
            <a:picLocks noChangeAspect="1" noChangeArrowheads="1"/>
          </p:cNvPicPr>
          <p:nvPr/>
        </p:nvPicPr>
        <p:blipFill>
          <a:blip r:embed="rId2" cstate="print">
            <a:extLst>
              <a:ext uri="{28A0092B-C50C-407E-A947-70E740481C1C}">
                <a14:useLocalDpi xmlns:a14="http://schemas.microsoft.com/office/drawing/2010/main" val="0"/>
              </a:ext>
            </a:extLst>
          </a:blip>
          <a:srcRect l="9322" t="3171" b="4881"/>
          <a:stretch>
            <a:fillRect/>
          </a:stretch>
        </p:blipFill>
        <p:spPr bwMode="auto">
          <a:xfrm>
            <a:off x="4932363" y="4725119"/>
            <a:ext cx="2414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4</a:t>
            </a:fld>
            <a:endParaRPr lang="es-CL"/>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3"/>
                                        </p:tgtEl>
                                        <p:attrNameLst>
                                          <p:attrName>style.visibility</p:attrName>
                                        </p:attrNameLst>
                                      </p:cBhvr>
                                      <p:to>
                                        <p:strVal val="visible"/>
                                      </p:to>
                                    </p:set>
                                    <p:animEffect transition="in" filter="fade">
                                      <p:cBhvr>
                                        <p:cTn id="7" dur="2000"/>
                                        <p:tgtEl>
                                          <p:spTgt spid="95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4"/>
                                        </p:tgtEl>
                                        <p:attrNameLst>
                                          <p:attrName>style.visibility</p:attrName>
                                        </p:attrNameLst>
                                      </p:cBhvr>
                                      <p:to>
                                        <p:strVal val="visible"/>
                                      </p:to>
                                    </p:set>
                                    <p:animEffect transition="in" filter="fade">
                                      <p:cBhvr>
                                        <p:cTn id="12" dur="2000"/>
                                        <p:tgtEl>
                                          <p:spTgt spid="952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P spid="9523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5</a:t>
            </a:fld>
            <a:endParaRPr lang="es-CL" dirty="0"/>
          </a:p>
        </p:txBody>
      </p:sp>
      <p:sp>
        <p:nvSpPr>
          <p:cNvPr id="17" name="16 Rectángulo"/>
          <p:cNvSpPr/>
          <p:nvPr/>
        </p:nvSpPr>
        <p:spPr>
          <a:xfrm>
            <a:off x="1225600" y="3483005"/>
            <a:ext cx="5040560" cy="954107"/>
          </a:xfrm>
          <a:prstGeom prst="rect">
            <a:avLst/>
          </a:prstGeom>
        </p:spPr>
        <p:txBody>
          <a:bodyPr wrap="square">
            <a:spAutoFit/>
          </a:bodyPr>
          <a:lstStyle/>
          <a:p>
            <a:pPr>
              <a:defRPr/>
            </a:pPr>
            <a:r>
              <a:rPr lang="es-ES" sz="2800" b="1" dirty="0" smtClean="0">
                <a:latin typeface="Verdana" pitchFamily="34" charset="0"/>
                <a:ea typeface="Verdana" pitchFamily="34" charset="0"/>
                <a:cs typeface="Verdana" pitchFamily="34" charset="0"/>
              </a:rPr>
              <a:t>Unidad 1</a:t>
            </a:r>
          </a:p>
          <a:p>
            <a:pPr>
              <a:defRPr/>
            </a:pPr>
            <a:r>
              <a:rPr lang="es-ES" sz="2800" b="1" dirty="0" smtClean="0">
                <a:latin typeface="Verdana" pitchFamily="34" charset="0"/>
                <a:ea typeface="Verdana" pitchFamily="34" charset="0"/>
                <a:cs typeface="Verdana" pitchFamily="34" charset="0"/>
              </a:rPr>
              <a:t>Fundamentos</a:t>
            </a:r>
            <a:endParaRPr lang="es-ES" sz="2800" b="1" dirty="0">
              <a:latin typeface="Verdana" pitchFamily="34" charset="0"/>
              <a:ea typeface="Verdana" pitchFamily="34" charset="0"/>
              <a:cs typeface="Verdana" pitchFamily="34" charset="0"/>
            </a:endParaRPr>
          </a:p>
        </p:txBody>
      </p:sp>
      <p:sp>
        <p:nvSpPr>
          <p:cNvPr id="2" name="1 Abrir llave"/>
          <p:cNvSpPr/>
          <p:nvPr/>
        </p:nvSpPr>
        <p:spPr>
          <a:xfrm>
            <a:off x="4105920" y="2132856"/>
            <a:ext cx="826120" cy="3672408"/>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5076056" y="1844824"/>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1.1 Principios de   </a:t>
            </a:r>
          </a:p>
          <a:p>
            <a:r>
              <a:rPr lang="es-CL" sz="2000" b="1" dirty="0" smtClean="0">
                <a:latin typeface="Verdana" panose="020B0604030504040204" pitchFamily="34" charset="0"/>
                <a:ea typeface="Verdana" panose="020B0604030504040204" pitchFamily="34" charset="0"/>
                <a:cs typeface="Verdana" panose="020B0604030504040204" pitchFamily="34" charset="0"/>
              </a:rPr>
              <a:t>      la metrología</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5069160" y="3645024"/>
            <a:ext cx="2736304" cy="40011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1.2 Magnitudes</a:t>
            </a:r>
          </a:p>
        </p:txBody>
      </p:sp>
      <p:sp>
        <p:nvSpPr>
          <p:cNvPr id="16" name="15 CuadroTexto"/>
          <p:cNvSpPr txBox="1"/>
          <p:nvPr/>
        </p:nvSpPr>
        <p:spPr>
          <a:xfrm>
            <a:off x="5221560" y="5229200"/>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1.3 La Metrología  </a:t>
            </a:r>
          </a:p>
          <a:p>
            <a:r>
              <a:rPr lang="es-CL" sz="2000" b="1" dirty="0" smtClean="0">
                <a:latin typeface="Verdana" panose="020B0604030504040204" pitchFamily="34" charset="0"/>
                <a:ea typeface="Verdana" panose="020B0604030504040204" pitchFamily="34" charset="0"/>
                <a:cs typeface="Verdana" panose="020B0604030504040204" pitchFamily="34" charset="0"/>
              </a:rPr>
              <a:t>      y la empresa</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84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
                                            <p:txEl>
                                              <p:pRg st="0" end="0"/>
                                            </p:txEl>
                                          </p:spTgt>
                                        </p:tgtEl>
                                        <p:attrNameLst>
                                          <p:attrName>style.color</p:attrName>
                                        </p:attrNameLst>
                                      </p:cBhvr>
                                      <p:to>
                                        <a:srgbClr val="FA3A14"/>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6">
                                            <p:txEl>
                                              <p:pRg st="1" end="1"/>
                                            </p:txEl>
                                          </p:spTgt>
                                        </p:tgtEl>
                                        <p:attrNameLst>
                                          <p:attrName>style.color</p:attrName>
                                        </p:attrNameLst>
                                      </p:cBhvr>
                                      <p:to>
                                        <a:srgbClr val="FA3A1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www.alpemetrologia.com/imgs/grandeQuienesSomos.jpg">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762252" y="2636838"/>
            <a:ext cx="3986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6</a:t>
            </a:fld>
            <a:endParaRPr lang="es-CL" dirty="0"/>
          </a:p>
        </p:txBody>
      </p:sp>
      <p:sp>
        <p:nvSpPr>
          <p:cNvPr id="17" name="16 Rectángulo"/>
          <p:cNvSpPr/>
          <p:nvPr/>
        </p:nvSpPr>
        <p:spPr>
          <a:xfrm>
            <a:off x="1259632" y="3052117"/>
            <a:ext cx="5040560" cy="1384995"/>
          </a:xfrm>
          <a:prstGeom prst="rect">
            <a:avLst/>
          </a:prstGeom>
        </p:spPr>
        <p:txBody>
          <a:bodyPr wrap="square">
            <a:spAutoFit/>
          </a:bodyPr>
          <a:lstStyle/>
          <a:p>
            <a:pPr>
              <a:defRPr/>
            </a:pPr>
            <a:r>
              <a:rPr lang="es-ES" sz="2800" b="1" dirty="0" smtClean="0">
                <a:latin typeface="Verdana" pitchFamily="34" charset="0"/>
                <a:ea typeface="Verdana" pitchFamily="34" charset="0"/>
                <a:cs typeface="Verdana" pitchFamily="34" charset="0"/>
              </a:rPr>
              <a:t>Unidad 1</a:t>
            </a:r>
          </a:p>
          <a:p>
            <a:pPr>
              <a:defRPr/>
            </a:pPr>
            <a:r>
              <a:rPr lang="es-ES" sz="2800" b="1" dirty="0" smtClean="0">
                <a:latin typeface="Verdana" pitchFamily="34" charset="0"/>
                <a:ea typeface="Verdana" pitchFamily="34" charset="0"/>
                <a:cs typeface="Verdana" pitchFamily="34" charset="0"/>
              </a:rPr>
              <a:t>Fundamentos</a:t>
            </a:r>
          </a:p>
          <a:p>
            <a:pPr>
              <a:defRPr/>
            </a:pPr>
            <a:endParaRPr lang="es-ES" sz="2800" b="1" dirty="0">
              <a:latin typeface="Verdana" pitchFamily="34" charset="0"/>
              <a:ea typeface="Verdana" pitchFamily="34" charset="0"/>
              <a:cs typeface="Verdana" pitchFamily="34" charset="0"/>
            </a:endParaRPr>
          </a:p>
        </p:txBody>
      </p:sp>
      <p:sp>
        <p:nvSpPr>
          <p:cNvPr id="12" name="11 CuadroTexto"/>
          <p:cNvSpPr txBox="1"/>
          <p:nvPr/>
        </p:nvSpPr>
        <p:spPr>
          <a:xfrm>
            <a:off x="1403648" y="4437182"/>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1.3 La Metrología  </a:t>
            </a:r>
          </a:p>
          <a:p>
            <a:r>
              <a:rPr lang="es-CL" sz="2000" b="1" dirty="0" smtClean="0">
                <a:latin typeface="Verdana" panose="020B0604030504040204" pitchFamily="34" charset="0"/>
                <a:ea typeface="Verdana" panose="020B0604030504040204" pitchFamily="34" charset="0"/>
                <a:cs typeface="Verdana" panose="020B0604030504040204" pitchFamily="34" charset="0"/>
              </a:rPr>
              <a:t>      y la </a:t>
            </a:r>
            <a:r>
              <a:rPr lang="es-CL" sz="2000" b="1" dirty="0" smtClean="0">
                <a:latin typeface="Verdana" panose="020B0604030504040204" pitchFamily="34" charset="0"/>
                <a:ea typeface="Verdana" panose="020B0604030504040204" pitchFamily="34" charset="0"/>
                <a:cs typeface="Verdana" panose="020B0604030504040204" pitchFamily="34" charset="0"/>
              </a:rPr>
              <a:t>Empresa.</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17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971550" y="1341438"/>
            <a:ext cx="7488238" cy="677108"/>
          </a:xfrm>
          <a:prstGeom prst="rect">
            <a:avLst/>
          </a:prstGeom>
          <a:noFill/>
        </p:spPr>
        <p:txBody>
          <a:bodyPr>
            <a:spAutoFit/>
          </a:bodyPr>
          <a:lstStyle/>
          <a:p>
            <a:pPr fontAlgn="auto">
              <a:spcBef>
                <a:spcPts val="0"/>
              </a:spcBef>
              <a:spcAft>
                <a:spcPts val="0"/>
              </a:spcAft>
              <a:defRPr/>
            </a:pPr>
            <a:r>
              <a:rPr lang="es-ES" b="1" dirty="0">
                <a:solidFill>
                  <a:schemeClr val="tx1">
                    <a:lumMod val="65000"/>
                    <a:lumOff val="35000"/>
                  </a:schemeClr>
                </a:solidFill>
                <a:latin typeface="Century Gothic" pitchFamily="34" charset="0"/>
              </a:rPr>
              <a:t>	</a:t>
            </a:r>
          </a:p>
          <a:p>
            <a:pPr fontAlgn="auto">
              <a:spcBef>
                <a:spcPts val="0"/>
              </a:spcBef>
              <a:spcAft>
                <a:spcPts val="0"/>
              </a:spcAft>
              <a:defRPr/>
            </a:pPr>
            <a:r>
              <a:rPr lang="es-ES" b="1" dirty="0" smtClean="0">
                <a:latin typeface="Century Gothic" pitchFamily="34" charset="0"/>
              </a:rPr>
              <a:t>  ¿Qué aprenderemos  sobre  metrología</a:t>
            </a:r>
            <a:r>
              <a:rPr lang="es-ES" b="1" dirty="0">
                <a:latin typeface="Century Gothic" pitchFamily="34" charset="0"/>
              </a:rPr>
              <a:t> </a:t>
            </a:r>
            <a:r>
              <a:rPr lang="es-ES" b="1" dirty="0" smtClean="0">
                <a:latin typeface="Century Gothic" pitchFamily="34" charset="0"/>
              </a:rPr>
              <a:t>y empresa?</a:t>
            </a:r>
            <a:endParaRPr lang="es-E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5233" name="Rectangle 1"/>
          <p:cNvSpPr>
            <a:spLocks noChangeArrowheads="1"/>
          </p:cNvSpPr>
          <p:nvPr/>
        </p:nvSpPr>
        <p:spPr bwMode="auto">
          <a:xfrm>
            <a:off x="1116013" y="2132856"/>
            <a:ext cx="7343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225" algn="l"/>
              </a:tabLst>
              <a:defRPr>
                <a:solidFill>
                  <a:schemeClr val="tx1"/>
                </a:solidFill>
                <a:latin typeface="Arial" charset="0"/>
                <a:cs typeface="Arial" charset="0"/>
              </a:defRPr>
            </a:lvl1pPr>
            <a:lvl2pPr marL="742950" indent="-285750" eaLnBrk="0" hangingPunct="0">
              <a:tabLst>
                <a:tab pos="22225" algn="l"/>
              </a:tabLst>
              <a:defRPr>
                <a:solidFill>
                  <a:schemeClr val="tx1"/>
                </a:solidFill>
                <a:latin typeface="Arial" charset="0"/>
                <a:cs typeface="Arial" charset="0"/>
              </a:defRPr>
            </a:lvl2pPr>
            <a:lvl3pPr marL="1143000" indent="-228600" eaLnBrk="0" hangingPunct="0">
              <a:tabLst>
                <a:tab pos="22225" algn="l"/>
              </a:tabLst>
              <a:defRPr>
                <a:solidFill>
                  <a:schemeClr val="tx1"/>
                </a:solidFill>
                <a:latin typeface="Arial" charset="0"/>
                <a:cs typeface="Arial" charset="0"/>
              </a:defRPr>
            </a:lvl3pPr>
            <a:lvl4pPr marL="1600200" indent="-228600" eaLnBrk="0" hangingPunct="0">
              <a:tabLst>
                <a:tab pos="22225" algn="l"/>
              </a:tabLst>
              <a:defRPr>
                <a:solidFill>
                  <a:schemeClr val="tx1"/>
                </a:solidFill>
                <a:latin typeface="Arial" charset="0"/>
                <a:cs typeface="Arial" charset="0"/>
              </a:defRPr>
            </a:lvl4pPr>
            <a:lvl5pPr marL="2057400" indent="-228600" eaLnBrk="0" hangingPunct="0">
              <a:tabLst>
                <a:tab pos="22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225" algn="l"/>
              </a:tabLst>
              <a:defRPr>
                <a:solidFill>
                  <a:schemeClr val="tx1"/>
                </a:solidFill>
                <a:latin typeface="Arial" charset="0"/>
                <a:cs typeface="Arial" charset="0"/>
              </a:defRPr>
            </a:lvl9pPr>
          </a:lstStyle>
          <a:p>
            <a:r>
              <a:rPr lang="es-CL" altLang="es-CL" sz="1600" dirty="0" smtClean="0">
                <a:latin typeface="Verdana" pitchFamily="34" charset="0"/>
              </a:rPr>
              <a:t>Aprenderemos a:</a:t>
            </a:r>
          </a:p>
          <a:p>
            <a:pPr marL="285750" indent="-285750">
              <a:buFont typeface="Arial" panose="020B0604020202020204" pitchFamily="34" charset="0"/>
              <a:buChar char="•"/>
            </a:pPr>
            <a:endParaRPr lang="es-CL" altLang="es-CL" sz="1600" dirty="0">
              <a:latin typeface="Verdana" pitchFamily="34" charset="0"/>
            </a:endParaRPr>
          </a:p>
          <a:p>
            <a:pPr marL="285750" indent="-285750">
              <a:buFont typeface="Arial" panose="020B0604020202020204" pitchFamily="34" charset="0"/>
              <a:buChar char="•"/>
            </a:pPr>
            <a:r>
              <a:rPr lang="es-CL" altLang="es-CL" sz="1600" dirty="0" smtClean="0">
                <a:latin typeface="Verdana" pitchFamily="34" charset="0"/>
              </a:rPr>
              <a:t>Reconocer la importancia de la metrología en la empresa y la forma de aplicar sus principios en el mundo de la Industria.</a:t>
            </a:r>
            <a:r>
              <a:rPr lang="es-CL" altLang="es-CL" sz="800" dirty="0" smtClean="0">
                <a:latin typeface="Verdana" pitchFamily="34" charset="0"/>
              </a:rPr>
              <a:t> </a:t>
            </a:r>
          </a:p>
          <a:p>
            <a:pPr marL="171450" indent="-171450">
              <a:buFont typeface="Arial" panose="020B0604020202020204" pitchFamily="34" charset="0"/>
              <a:buChar char="•"/>
            </a:pPr>
            <a:endParaRPr lang="es-CL" altLang="es-CL" sz="800" dirty="0">
              <a:latin typeface="Verdana" pitchFamily="34" charset="0"/>
            </a:endParaRPr>
          </a:p>
          <a:p>
            <a:pPr marL="171450" indent="-171450">
              <a:buFont typeface="Arial" panose="020B0604020202020204" pitchFamily="34" charset="0"/>
              <a:buChar char="•"/>
            </a:pPr>
            <a:endParaRPr lang="es-CL" altLang="es-CL" sz="800" dirty="0"/>
          </a:p>
        </p:txBody>
      </p:sp>
      <p:sp>
        <p:nvSpPr>
          <p:cNvPr id="95234" name="Rectangle 2"/>
          <p:cNvSpPr>
            <a:spLocks noChangeArrowheads="1"/>
          </p:cNvSpPr>
          <p:nvPr/>
        </p:nvSpPr>
        <p:spPr bwMode="auto">
          <a:xfrm>
            <a:off x="1108918" y="3296672"/>
            <a:ext cx="6775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225" algn="l"/>
              </a:tabLst>
              <a:defRPr>
                <a:solidFill>
                  <a:schemeClr val="tx1"/>
                </a:solidFill>
                <a:latin typeface="Arial" charset="0"/>
                <a:cs typeface="Arial" charset="0"/>
              </a:defRPr>
            </a:lvl1pPr>
            <a:lvl2pPr marL="742950" indent="-285750" eaLnBrk="0" hangingPunct="0">
              <a:tabLst>
                <a:tab pos="22225" algn="l"/>
              </a:tabLst>
              <a:defRPr>
                <a:solidFill>
                  <a:schemeClr val="tx1"/>
                </a:solidFill>
                <a:latin typeface="Arial" charset="0"/>
                <a:cs typeface="Arial" charset="0"/>
              </a:defRPr>
            </a:lvl2pPr>
            <a:lvl3pPr marL="1143000" indent="-228600" eaLnBrk="0" hangingPunct="0">
              <a:tabLst>
                <a:tab pos="22225" algn="l"/>
              </a:tabLst>
              <a:defRPr>
                <a:solidFill>
                  <a:schemeClr val="tx1"/>
                </a:solidFill>
                <a:latin typeface="Arial" charset="0"/>
                <a:cs typeface="Arial" charset="0"/>
              </a:defRPr>
            </a:lvl3pPr>
            <a:lvl4pPr marL="1600200" indent="-228600" eaLnBrk="0" hangingPunct="0">
              <a:tabLst>
                <a:tab pos="22225" algn="l"/>
              </a:tabLst>
              <a:defRPr>
                <a:solidFill>
                  <a:schemeClr val="tx1"/>
                </a:solidFill>
                <a:latin typeface="Arial" charset="0"/>
                <a:cs typeface="Arial" charset="0"/>
              </a:defRPr>
            </a:lvl4pPr>
            <a:lvl5pPr marL="2057400" indent="-228600" eaLnBrk="0" hangingPunct="0">
              <a:tabLst>
                <a:tab pos="22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225" algn="l"/>
              </a:tabLst>
              <a:defRPr>
                <a:solidFill>
                  <a:schemeClr val="tx1"/>
                </a:solidFill>
                <a:latin typeface="Arial" charset="0"/>
                <a:cs typeface="Arial" charset="0"/>
              </a:defRPr>
            </a:lvl9pPr>
          </a:lstStyle>
          <a:p>
            <a:pPr marL="285750" indent="-285750" algn="just">
              <a:buFont typeface="Arial" panose="020B0604020202020204" pitchFamily="34" charset="0"/>
              <a:buChar char="•"/>
            </a:pPr>
            <a:r>
              <a:rPr lang="es-CL" altLang="es-CL" sz="1600" dirty="0" smtClean="0">
                <a:latin typeface="Verdana" pitchFamily="34" charset="0"/>
              </a:rPr>
              <a:t>Identifican el </a:t>
            </a:r>
            <a:r>
              <a:rPr lang="es-CL" altLang="es-CL" sz="1600" dirty="0">
                <a:latin typeface="Verdana" pitchFamily="34" charset="0"/>
              </a:rPr>
              <a:t>proceso de </a:t>
            </a:r>
            <a:r>
              <a:rPr lang="es-CL" altLang="es-CL" sz="1600" dirty="0" smtClean="0">
                <a:latin typeface="Verdana" pitchFamily="34" charset="0"/>
              </a:rPr>
              <a:t>certificación, calibración y trazabilidad  </a:t>
            </a:r>
            <a:r>
              <a:rPr lang="es-CL" altLang="es-CL" sz="1600" dirty="0">
                <a:latin typeface="Verdana" pitchFamily="34" charset="0"/>
              </a:rPr>
              <a:t>de </a:t>
            </a:r>
            <a:r>
              <a:rPr lang="es-CL" altLang="es-CL" sz="1600" dirty="0" smtClean="0">
                <a:latin typeface="Verdana" pitchFamily="34" charset="0"/>
              </a:rPr>
              <a:t>aseguramiento de calidad de una herramienta o </a:t>
            </a:r>
            <a:r>
              <a:rPr lang="es-CL" altLang="es-CL" sz="1600" dirty="0">
                <a:latin typeface="Verdana" pitchFamily="34" charset="0"/>
              </a:rPr>
              <a:t>instrumento de medición</a:t>
            </a:r>
            <a:r>
              <a:rPr lang="es-CL" altLang="es-CL" sz="1600" dirty="0" smtClean="0">
                <a:latin typeface="Verdana" pitchFamily="34" charset="0"/>
              </a:rPr>
              <a:t>.</a:t>
            </a:r>
            <a:endParaRPr lang="es-CL" altLang="es-CL" sz="1600" dirty="0">
              <a:latin typeface="Verdana" pitchFamily="34" charset="0"/>
            </a:endParaRPr>
          </a:p>
        </p:txBody>
      </p:sp>
      <p:pic>
        <p:nvPicPr>
          <p:cNvPr id="14" name="Picture 6" descr="measuring the diameter of a coin"/>
          <p:cNvPicPr>
            <a:picLocks noChangeAspect="1" noChangeArrowheads="1"/>
          </p:cNvPicPr>
          <p:nvPr/>
        </p:nvPicPr>
        <p:blipFill>
          <a:blip r:embed="rId2" cstate="print">
            <a:extLst>
              <a:ext uri="{28A0092B-C50C-407E-A947-70E740481C1C}">
                <a14:useLocalDpi xmlns:a14="http://schemas.microsoft.com/office/drawing/2010/main" val="0"/>
              </a:ext>
            </a:extLst>
          </a:blip>
          <a:srcRect l="9322" t="3171" b="4881"/>
          <a:stretch>
            <a:fillRect/>
          </a:stretch>
        </p:blipFill>
        <p:spPr bwMode="auto">
          <a:xfrm>
            <a:off x="4641850" y="4581227"/>
            <a:ext cx="27051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7</a:t>
            </a:fld>
            <a:endParaRPr lang="es-CL"/>
          </a:p>
        </p:txBody>
      </p:sp>
      <p:sp>
        <p:nvSpPr>
          <p:cNvPr id="9" name="Rectangle 2"/>
          <p:cNvSpPr>
            <a:spLocks noChangeArrowheads="1"/>
          </p:cNvSpPr>
          <p:nvPr/>
        </p:nvSpPr>
        <p:spPr bwMode="auto">
          <a:xfrm>
            <a:off x="1043608" y="4284385"/>
            <a:ext cx="6775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225" algn="l"/>
              </a:tabLst>
              <a:defRPr>
                <a:solidFill>
                  <a:schemeClr val="tx1"/>
                </a:solidFill>
                <a:latin typeface="Arial" charset="0"/>
                <a:cs typeface="Arial" charset="0"/>
              </a:defRPr>
            </a:lvl1pPr>
            <a:lvl2pPr marL="742950" indent="-285750" eaLnBrk="0" hangingPunct="0">
              <a:tabLst>
                <a:tab pos="22225" algn="l"/>
              </a:tabLst>
              <a:defRPr>
                <a:solidFill>
                  <a:schemeClr val="tx1"/>
                </a:solidFill>
                <a:latin typeface="Arial" charset="0"/>
                <a:cs typeface="Arial" charset="0"/>
              </a:defRPr>
            </a:lvl2pPr>
            <a:lvl3pPr marL="1143000" indent="-228600" eaLnBrk="0" hangingPunct="0">
              <a:tabLst>
                <a:tab pos="22225" algn="l"/>
              </a:tabLst>
              <a:defRPr>
                <a:solidFill>
                  <a:schemeClr val="tx1"/>
                </a:solidFill>
                <a:latin typeface="Arial" charset="0"/>
                <a:cs typeface="Arial" charset="0"/>
              </a:defRPr>
            </a:lvl3pPr>
            <a:lvl4pPr marL="1600200" indent="-228600" eaLnBrk="0" hangingPunct="0">
              <a:tabLst>
                <a:tab pos="22225" algn="l"/>
              </a:tabLst>
              <a:defRPr>
                <a:solidFill>
                  <a:schemeClr val="tx1"/>
                </a:solidFill>
                <a:latin typeface="Arial" charset="0"/>
                <a:cs typeface="Arial" charset="0"/>
              </a:defRPr>
            </a:lvl4pPr>
            <a:lvl5pPr marL="2057400" indent="-228600" eaLnBrk="0" hangingPunct="0">
              <a:tabLst>
                <a:tab pos="222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2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2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2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225" algn="l"/>
              </a:tabLst>
              <a:defRPr>
                <a:solidFill>
                  <a:schemeClr val="tx1"/>
                </a:solidFill>
                <a:latin typeface="Arial" charset="0"/>
                <a:cs typeface="Arial" charset="0"/>
              </a:defRPr>
            </a:lvl9pPr>
          </a:lstStyle>
          <a:p>
            <a:pPr marL="285750" indent="-285750" algn="just">
              <a:buFont typeface="Arial" panose="020B0604020202020204" pitchFamily="34" charset="0"/>
              <a:buChar char="•"/>
            </a:pPr>
            <a:r>
              <a:rPr lang="es-CL" altLang="es-CL" sz="1600" dirty="0" smtClean="0">
                <a:latin typeface="Verdana" pitchFamily="34" charset="0"/>
              </a:rPr>
              <a:t>Reconocer la diferencia entre variable y atributo en el proceso de control de calidad. </a:t>
            </a:r>
            <a:endParaRPr lang="es-CL" altLang="es-CL" sz="16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3"/>
                                        </p:tgtEl>
                                        <p:attrNameLst>
                                          <p:attrName>style.visibility</p:attrName>
                                        </p:attrNameLst>
                                      </p:cBhvr>
                                      <p:to>
                                        <p:strVal val="visible"/>
                                      </p:to>
                                    </p:set>
                                    <p:animEffect transition="in" filter="fade">
                                      <p:cBhvr>
                                        <p:cTn id="7" dur="2000"/>
                                        <p:tgtEl>
                                          <p:spTgt spid="9523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5234"/>
                                        </p:tgtEl>
                                        <p:attrNameLst>
                                          <p:attrName>style.visibility</p:attrName>
                                        </p:attrNameLst>
                                      </p:cBhvr>
                                      <p:to>
                                        <p:strVal val="visible"/>
                                      </p:to>
                                    </p:set>
                                    <p:animEffect transition="in" filter="fade">
                                      <p:cBhvr>
                                        <p:cTn id="11" dur="2000"/>
                                        <p:tgtEl>
                                          <p:spTgt spid="952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0.70"/>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P spid="9523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512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5" name="14 CuadroTexto"/>
          <p:cNvSpPr txBox="1"/>
          <p:nvPr/>
        </p:nvSpPr>
        <p:spPr>
          <a:xfrm>
            <a:off x="1187450" y="1773238"/>
            <a:ext cx="7385050" cy="2984500"/>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75000"/>
                  <a:lumOff val="25000"/>
                </a:schemeClr>
              </a:solidFill>
              <a:latin typeface="Calibri" panose="020F0502020204030204" pitchFamily="34" charset="0"/>
              <a:cs typeface="+mn-cs"/>
            </a:endParaRPr>
          </a:p>
          <a:p>
            <a:pPr algn="ctr" fontAlgn="auto">
              <a:spcBef>
                <a:spcPts val="0"/>
              </a:spcBef>
              <a:spcAft>
                <a:spcPts val="0"/>
              </a:spcAft>
              <a:defRPr/>
            </a:pPr>
            <a:endParaRPr lang="es-ES" sz="6000" b="1" dirty="0">
              <a:solidFill>
                <a:schemeClr val="tx1">
                  <a:lumMod val="75000"/>
                  <a:lumOff val="25000"/>
                </a:schemeClr>
              </a:solidFill>
              <a:latin typeface="Calibri" panose="020F0502020204030204" pitchFamily="34" charset="0"/>
              <a:cs typeface="+mn-cs"/>
            </a:endParaRPr>
          </a:p>
          <a:p>
            <a:pPr fontAlgn="auto">
              <a:spcBef>
                <a:spcPts val="0"/>
              </a:spcBef>
              <a:spcAft>
                <a:spcPts val="0"/>
              </a:spcAft>
              <a:defRPr/>
            </a:pPr>
            <a:endParaRPr lang="es-ES" sz="3200" b="1" dirty="0">
              <a:solidFill>
                <a:schemeClr val="tx1">
                  <a:lumMod val="65000"/>
                  <a:lumOff val="35000"/>
                </a:schemeClr>
              </a:solidFill>
              <a:latin typeface="Century Gothic" pitchFamily="34" charset="0"/>
              <a:cs typeface="+mn-cs"/>
            </a:endParaRPr>
          </a:p>
        </p:txBody>
      </p:sp>
      <p:sp>
        <p:nvSpPr>
          <p:cNvPr id="14" name="13 Marcador de número de diapositiva"/>
          <p:cNvSpPr>
            <a:spLocks noGrp="1"/>
          </p:cNvSpPr>
          <p:nvPr>
            <p:ph type="sldNum" sz="quarter" idx="12"/>
          </p:nvPr>
        </p:nvSpPr>
        <p:spPr/>
        <p:txBody>
          <a:bodyPr/>
          <a:lstStyle/>
          <a:p>
            <a:pPr>
              <a:defRPr/>
            </a:pPr>
            <a:fld id="{30C4F368-72E6-43E9-83DC-2DE6EA11948E}" type="slidenum">
              <a:rPr lang="es-CL"/>
              <a:pPr>
                <a:defRPr/>
              </a:pPr>
              <a:t>8</a:t>
            </a:fld>
            <a:endParaRPr lang="es-CL" dirty="0"/>
          </a:p>
        </p:txBody>
      </p:sp>
      <p:sp>
        <p:nvSpPr>
          <p:cNvPr id="5126" name="Rectangle 1"/>
          <p:cNvSpPr>
            <a:spLocks noChangeArrowheads="1"/>
          </p:cNvSpPr>
          <p:nvPr/>
        </p:nvSpPr>
        <p:spPr bwMode="auto">
          <a:xfrm>
            <a:off x="1259632" y="1412776"/>
            <a:ext cx="734481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eaLnBrk="1" hangingPunct="1"/>
            <a:r>
              <a:rPr lang="es-ES" altLang="es-CL" sz="1600" dirty="0" smtClean="0">
                <a:solidFill>
                  <a:srgbClr val="000000"/>
                </a:solidFill>
                <a:latin typeface="Verdana" pitchFamily="34" charset="0"/>
              </a:rPr>
              <a:t>  Las </a:t>
            </a:r>
            <a:r>
              <a:rPr lang="es-ES" altLang="es-CL" sz="1600" dirty="0">
                <a:solidFill>
                  <a:srgbClr val="000000"/>
                </a:solidFill>
                <a:latin typeface="Verdana" pitchFamily="34" charset="0"/>
              </a:rPr>
              <a:t>estadísticas señalan que entre el 60% y el 80% de las </a:t>
            </a:r>
            <a:r>
              <a:rPr lang="es-ES" altLang="es-CL" sz="1600" dirty="0" smtClean="0">
                <a:solidFill>
                  <a:srgbClr val="000000"/>
                </a:solidFill>
                <a:latin typeface="Verdana" pitchFamily="34" charset="0"/>
              </a:rPr>
              <a:t> fallas </a:t>
            </a:r>
            <a:r>
              <a:rPr lang="es-ES" altLang="es-CL" sz="1600" dirty="0">
                <a:solidFill>
                  <a:srgbClr val="000000"/>
                </a:solidFill>
                <a:latin typeface="Verdana" pitchFamily="34" charset="0"/>
              </a:rPr>
              <a:t>de una empresa se relacionan  directamente con la falta de un adecuado </a:t>
            </a:r>
            <a:r>
              <a:rPr lang="es-ES" altLang="es-CL" sz="1600" b="1" dirty="0" smtClean="0">
                <a:solidFill>
                  <a:srgbClr val="000000"/>
                </a:solidFill>
                <a:latin typeface="Verdana" pitchFamily="34" charset="0"/>
              </a:rPr>
              <a:t>sistema de aseguramiento </a:t>
            </a:r>
            <a:r>
              <a:rPr lang="es-ES" altLang="es-CL" sz="1600" b="1" dirty="0" smtClean="0">
                <a:solidFill>
                  <a:srgbClr val="000000"/>
                </a:solidFill>
                <a:latin typeface="Verdana" pitchFamily="34" charset="0"/>
              </a:rPr>
              <a:t>metrológico.</a:t>
            </a:r>
            <a:endParaRPr lang="es-ES" altLang="es-CL" sz="1600" dirty="0">
              <a:latin typeface="Verdana" pitchFamily="34" charset="0"/>
            </a:endParaRPr>
          </a:p>
          <a:p>
            <a:pPr algn="just" eaLnBrk="1" hangingPunct="1"/>
            <a:endParaRPr lang="es-ES" altLang="es-CL" sz="1600" dirty="0">
              <a:latin typeface="Verdana" pitchFamily="34" charset="0"/>
            </a:endParaRPr>
          </a:p>
          <a:p>
            <a:pPr algn="just" eaLnBrk="1" hangingPunct="1"/>
            <a:endParaRPr lang="es-ES" altLang="es-CL" sz="1600" dirty="0">
              <a:latin typeface="Verdana" pitchFamily="34" charset="0"/>
            </a:endParaRPr>
          </a:p>
          <a:p>
            <a:pPr algn="just" eaLnBrk="1" hangingPunct="1"/>
            <a:endParaRPr lang="es-ES" altLang="es-CL" sz="1600" dirty="0">
              <a:latin typeface="Verdana" pitchFamily="34" charset="0"/>
            </a:endParaRPr>
          </a:p>
          <a:p>
            <a:pPr algn="just" eaLnBrk="1" hangingPunct="1"/>
            <a:endParaRPr lang="es-CL" altLang="es-CL" sz="1600" dirty="0">
              <a:latin typeface="Verdana" pitchFamily="34" charset="0"/>
            </a:endParaRPr>
          </a:p>
          <a:p>
            <a:pPr algn="just" eaLnBrk="1" hangingPunct="1"/>
            <a:endParaRPr lang="es-CL" altLang="es-CL" sz="1600" dirty="0">
              <a:latin typeface="Verdana" pitchFamily="34" charset="0"/>
            </a:endParaRPr>
          </a:p>
          <a:p>
            <a:pPr algn="just" eaLnBrk="1" hangingPunct="1"/>
            <a:endParaRPr lang="es-CL" altLang="es-CL" sz="1600" dirty="0">
              <a:latin typeface="Verdana" pitchFamily="34" charset="0"/>
            </a:endParaRPr>
          </a:p>
          <a:p>
            <a:pPr algn="just" eaLnBrk="1" hangingPunct="1"/>
            <a:endParaRPr lang="es-CL" altLang="es-CL" sz="1600" dirty="0">
              <a:latin typeface="Verdana" pitchFamily="34" charset="0"/>
            </a:endParaRPr>
          </a:p>
          <a:p>
            <a:pPr algn="just" eaLnBrk="1" hangingPunct="1"/>
            <a:endParaRPr lang="es-CL" altLang="es-CL" sz="1600" dirty="0">
              <a:latin typeface="Verdana" pitchFamily="34" charset="0"/>
            </a:endParaRPr>
          </a:p>
          <a:p>
            <a:pPr algn="ctr"/>
            <a:endParaRPr lang="es-CL" altLang="es-CL" sz="1600" dirty="0">
              <a:latin typeface="Verdana" pitchFamily="34" charset="0"/>
            </a:endParaRPr>
          </a:p>
          <a:p>
            <a:pPr algn="ctr"/>
            <a:endParaRPr lang="es-CL" altLang="es-CL" sz="1600" b="1" dirty="0">
              <a:latin typeface="Verdana" pitchFamily="34" charset="0"/>
            </a:endParaRPr>
          </a:p>
        </p:txBody>
      </p:sp>
      <p:grpSp>
        <p:nvGrpSpPr>
          <p:cNvPr id="3" name="2 Grupo"/>
          <p:cNvGrpSpPr/>
          <p:nvPr/>
        </p:nvGrpSpPr>
        <p:grpSpPr>
          <a:xfrm>
            <a:off x="2267744" y="2348880"/>
            <a:ext cx="4752528" cy="3094604"/>
            <a:chOff x="3992274" y="2802254"/>
            <a:chExt cx="4673881" cy="3501804"/>
          </a:xfrm>
        </p:grpSpPr>
        <p:pic>
          <p:nvPicPr>
            <p:cNvPr id="5127" name="Picture 2" descr="http://peoresnada.com/pictures/h/construccion_06.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274" y="2802254"/>
              <a:ext cx="4673881" cy="264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4417172" y="5572680"/>
              <a:ext cx="3941015" cy="731378"/>
            </a:xfrm>
            <a:prstGeom prst="rect">
              <a:avLst/>
            </a:prstGeom>
            <a:noFill/>
          </p:spPr>
          <p:txBody>
            <a:bodyPr wrap="square" rtlCol="0">
              <a:spAutoFit/>
            </a:bodyPr>
            <a:lstStyle/>
            <a:p>
              <a:pPr algn="ctr"/>
              <a:r>
                <a:rPr lang="es-CL" altLang="es-CL" b="1" dirty="0" smtClean="0">
                  <a:latin typeface="Verdana" pitchFamily="34" charset="0"/>
                </a:rPr>
                <a:t>¡El ojímetro no funciona!</a:t>
              </a:r>
            </a:p>
            <a:p>
              <a:endParaRPr lang="es-CL" dirty="0"/>
            </a:p>
          </p:txBody>
        </p:sp>
      </p:grpSp>
      <p:sp>
        <p:nvSpPr>
          <p:cNvPr id="4" name="3 CuadroTexto"/>
          <p:cNvSpPr txBox="1"/>
          <p:nvPr/>
        </p:nvSpPr>
        <p:spPr>
          <a:xfrm>
            <a:off x="1331640" y="5387151"/>
            <a:ext cx="7272808" cy="1107996"/>
          </a:xfrm>
          <a:prstGeom prst="rect">
            <a:avLst/>
          </a:prstGeom>
          <a:noFill/>
        </p:spPr>
        <p:txBody>
          <a:bodyPr wrap="square" rtlCol="0">
            <a:spAutoFit/>
          </a:bodyPr>
          <a:lstStyle/>
          <a:p>
            <a:r>
              <a:rPr lang="es-ES" altLang="es-CL" sz="1600" b="1" dirty="0" smtClean="0">
                <a:solidFill>
                  <a:srgbClr val="000000"/>
                </a:solidFill>
                <a:latin typeface="Verdana" pitchFamily="34" charset="0"/>
              </a:rPr>
              <a:t>  Sistema </a:t>
            </a:r>
            <a:r>
              <a:rPr lang="es-ES" altLang="es-CL" sz="1600" b="1" dirty="0">
                <a:solidFill>
                  <a:srgbClr val="000000"/>
                </a:solidFill>
                <a:latin typeface="Verdana" pitchFamily="34" charset="0"/>
              </a:rPr>
              <a:t>de aseguramiento </a:t>
            </a:r>
            <a:r>
              <a:rPr lang="es-ES" altLang="es-CL" sz="1600" b="1" dirty="0" smtClean="0">
                <a:solidFill>
                  <a:srgbClr val="000000"/>
                </a:solidFill>
                <a:latin typeface="Verdana" pitchFamily="34" charset="0"/>
              </a:rPr>
              <a:t>metrológico </a:t>
            </a:r>
            <a:r>
              <a:rPr lang="es-ES" altLang="es-CL" sz="1600" dirty="0" smtClean="0">
                <a:solidFill>
                  <a:srgbClr val="000000"/>
                </a:solidFill>
                <a:latin typeface="Verdana" pitchFamily="34" charset="0"/>
              </a:rPr>
              <a:t>es </a:t>
            </a:r>
            <a:r>
              <a:rPr lang="es-ES" altLang="es-CL" sz="1600" dirty="0" smtClean="0">
                <a:solidFill>
                  <a:srgbClr val="000000"/>
                </a:solidFill>
                <a:latin typeface="Verdana" pitchFamily="34" charset="0"/>
              </a:rPr>
              <a:t>un </a:t>
            </a:r>
            <a:r>
              <a:rPr lang="es-CL" sz="1600" dirty="0" smtClean="0">
                <a:solidFill>
                  <a:srgbClr val="000000"/>
                </a:solidFill>
                <a:latin typeface="Verdana" pitchFamily="34" charset="0"/>
              </a:rPr>
              <a:t>conjunto </a:t>
            </a:r>
            <a:r>
              <a:rPr lang="es-CL" sz="1600" dirty="0">
                <a:solidFill>
                  <a:srgbClr val="000000"/>
                </a:solidFill>
                <a:latin typeface="Verdana" pitchFamily="34" charset="0"/>
              </a:rPr>
              <a:t>de acciones que </a:t>
            </a:r>
            <a:r>
              <a:rPr lang="es-CL" sz="1600" dirty="0" smtClean="0">
                <a:solidFill>
                  <a:srgbClr val="000000"/>
                </a:solidFill>
                <a:latin typeface="Verdana" pitchFamily="34" charset="0"/>
              </a:rPr>
              <a:t>mantiene </a:t>
            </a:r>
            <a:r>
              <a:rPr lang="es-CL" sz="1600" dirty="0">
                <a:solidFill>
                  <a:srgbClr val="000000"/>
                </a:solidFill>
                <a:latin typeface="Verdana" pitchFamily="34" charset="0"/>
              </a:rPr>
              <a:t>y </a:t>
            </a:r>
            <a:r>
              <a:rPr lang="es-CL" sz="1600" dirty="0" smtClean="0">
                <a:solidFill>
                  <a:srgbClr val="000000"/>
                </a:solidFill>
                <a:latin typeface="Verdana" pitchFamily="34" charset="0"/>
              </a:rPr>
              <a:t>controla </a:t>
            </a:r>
            <a:r>
              <a:rPr lang="es-CL" sz="1600" dirty="0">
                <a:solidFill>
                  <a:srgbClr val="000000"/>
                </a:solidFill>
                <a:latin typeface="Verdana" pitchFamily="34" charset="0"/>
              </a:rPr>
              <a:t>el correcto funcionamiento de las diferentes magnitudes de un sistema de producción o fabricación.</a:t>
            </a:r>
            <a:endParaRPr lang="es-ES" altLang="es-CL" sz="1600" dirty="0">
              <a:solidFill>
                <a:srgbClr val="000000"/>
              </a:solidFill>
              <a:latin typeface="Verdana" pitchFamily="34" charset="0"/>
            </a:endParaRPr>
          </a:p>
          <a:p>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717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14" name="13 Marcador de número de diapositiva"/>
          <p:cNvSpPr>
            <a:spLocks noGrp="1"/>
          </p:cNvSpPr>
          <p:nvPr>
            <p:ph type="sldNum" sz="quarter" idx="12"/>
          </p:nvPr>
        </p:nvSpPr>
        <p:spPr/>
        <p:txBody>
          <a:bodyPr/>
          <a:lstStyle/>
          <a:p>
            <a:pPr>
              <a:defRPr/>
            </a:pPr>
            <a:fld id="{7C5C30C2-9726-4D63-8D0C-2C8318D59F27}" type="slidenum">
              <a:rPr lang="es-CL"/>
              <a:pPr>
                <a:defRPr/>
              </a:pPr>
              <a:t>9</a:t>
            </a:fld>
            <a:endParaRPr lang="es-CL" dirty="0"/>
          </a:p>
        </p:txBody>
      </p:sp>
      <p:sp>
        <p:nvSpPr>
          <p:cNvPr id="6150" name="Rectangle 9"/>
          <p:cNvSpPr>
            <a:spLocks noChangeArrowheads="1"/>
          </p:cNvSpPr>
          <p:nvPr/>
        </p:nvSpPr>
        <p:spPr bwMode="auto">
          <a:xfrm>
            <a:off x="1331863" y="2492896"/>
            <a:ext cx="6840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r>
              <a:rPr lang="es-ES" sz="1600" dirty="0" smtClean="0">
                <a:latin typeface="Verdana" pitchFamily="34" charset="0"/>
              </a:rPr>
              <a:t>Porque </a:t>
            </a:r>
            <a:r>
              <a:rPr lang="es-CL" sz="1600" dirty="0">
                <a:latin typeface="Verdana" pitchFamily="34" charset="0"/>
              </a:rPr>
              <a:t>u</a:t>
            </a:r>
            <a:r>
              <a:rPr lang="es-CL" altLang="es-CL" sz="1600" dirty="0" smtClean="0">
                <a:latin typeface="Verdana" pitchFamily="34" charset="0"/>
              </a:rPr>
              <a:t>na medición adecuada incide directamente en la calidad de los productos, </a:t>
            </a:r>
            <a:r>
              <a:rPr lang="es-ES" sz="1600" dirty="0" smtClean="0">
                <a:latin typeface="Verdana" pitchFamily="34" charset="0"/>
              </a:rPr>
              <a:t>las acciones que </a:t>
            </a:r>
            <a:r>
              <a:rPr lang="es-ES" altLang="es-CL" sz="1600" dirty="0" smtClean="0">
                <a:latin typeface="Verdana" pitchFamily="34" charset="0"/>
              </a:rPr>
              <a:t>aseguren la </a:t>
            </a:r>
            <a:r>
              <a:rPr lang="es-ES" altLang="es-CL" sz="1600" dirty="0">
                <a:latin typeface="Verdana" pitchFamily="34" charset="0"/>
              </a:rPr>
              <a:t>precisión de las mediciones </a:t>
            </a:r>
            <a:r>
              <a:rPr lang="es-ES" altLang="es-CL" sz="1600" dirty="0" smtClean="0">
                <a:latin typeface="Verdana" pitchFamily="34" charset="0"/>
              </a:rPr>
              <a:t>son las que ayudan a lograr: </a:t>
            </a:r>
            <a:r>
              <a:rPr lang="es-ES" altLang="es-CL" sz="1600" dirty="0">
                <a:latin typeface="Verdana" pitchFamily="34" charset="0"/>
              </a:rPr>
              <a:t>		</a:t>
            </a:r>
            <a:endParaRPr lang="es-CL" altLang="es-CL" sz="1600" dirty="0">
              <a:latin typeface="Verdana" pitchFamily="34" charset="0"/>
            </a:endParaRPr>
          </a:p>
        </p:txBody>
      </p:sp>
      <p:sp>
        <p:nvSpPr>
          <p:cNvPr id="6151" name="6 Rectángulo"/>
          <p:cNvSpPr>
            <a:spLocks noChangeArrowheads="1"/>
          </p:cNvSpPr>
          <p:nvPr/>
        </p:nvSpPr>
        <p:spPr bwMode="auto">
          <a:xfrm>
            <a:off x="5220072" y="3573016"/>
            <a:ext cx="3203848" cy="226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31813" lvl="2" indent="-354013">
              <a:lnSpc>
                <a:spcPct val="250000"/>
              </a:lnSpc>
              <a:buFont typeface="Wingdings" pitchFamily="2" charset="2"/>
              <a:buChar char="ü"/>
            </a:pPr>
            <a:r>
              <a:rPr lang="es-ES" altLang="es-CL" sz="2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rPr>
              <a:t>Calidad</a:t>
            </a:r>
            <a:endParaRPr lang="es-ES" altLang="es-CL" sz="20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endParaRPr>
          </a:p>
          <a:p>
            <a:pPr marL="531813" lvl="2" indent="-354013">
              <a:lnSpc>
                <a:spcPct val="250000"/>
              </a:lnSpc>
              <a:buFont typeface="Wingdings" pitchFamily="2" charset="2"/>
              <a:buChar char="ü"/>
            </a:pPr>
            <a:r>
              <a:rPr lang="es-ES" altLang="es-CL" sz="2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rPr>
              <a:t>Productividad</a:t>
            </a:r>
            <a:endParaRPr lang="es-ES" altLang="es-CL" sz="20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endParaRPr>
          </a:p>
          <a:p>
            <a:pPr marL="531813" lvl="2" indent="-354013">
              <a:lnSpc>
                <a:spcPct val="250000"/>
              </a:lnSpc>
              <a:buFont typeface="Wingdings" pitchFamily="2" charset="2"/>
              <a:buChar char="ü"/>
            </a:pPr>
            <a:r>
              <a:rPr lang="es-ES" altLang="es-CL" sz="2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rPr>
              <a:t>Competitividad</a:t>
            </a:r>
            <a:endParaRPr lang="es-CL" altLang="es-CL" sz="20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Verdana" pitchFamily="34" charset="0"/>
            </a:endParaRPr>
          </a:p>
        </p:txBody>
      </p:sp>
      <p:sp>
        <p:nvSpPr>
          <p:cNvPr id="11" name="10 CuadroTexto"/>
          <p:cNvSpPr txBox="1"/>
          <p:nvPr/>
        </p:nvSpPr>
        <p:spPr>
          <a:xfrm>
            <a:off x="1438374" y="1196975"/>
            <a:ext cx="7021414" cy="984250"/>
          </a:xfrm>
          <a:prstGeom prst="rect">
            <a:avLst/>
          </a:prstGeom>
          <a:noFill/>
        </p:spPr>
        <p:txBody>
          <a:bodyPr wrap="square">
            <a:spAutoFit/>
          </a:bodyPr>
          <a:lstStyle/>
          <a:p>
            <a:pPr fontAlgn="auto">
              <a:spcBef>
                <a:spcPts val="0"/>
              </a:spcBef>
              <a:spcAft>
                <a:spcPts val="0"/>
              </a:spcAft>
              <a:defRPr/>
            </a:pPr>
            <a:r>
              <a:rPr lang="es-ES" b="1" dirty="0">
                <a:solidFill>
                  <a:schemeClr val="tx1">
                    <a:lumMod val="65000"/>
                    <a:lumOff val="35000"/>
                  </a:schemeClr>
                </a:solidFill>
                <a:latin typeface="Century Gothic" pitchFamily="34" charset="0"/>
              </a:rPr>
              <a:t>	</a:t>
            </a:r>
          </a:p>
          <a:p>
            <a:pPr fontAlgn="auto">
              <a:spcBef>
                <a:spcPts val="0"/>
              </a:spcBef>
              <a:spcAft>
                <a:spcPts val="0"/>
              </a:spcAft>
              <a:defRPr/>
            </a:pPr>
            <a:r>
              <a:rPr lang="es-ES" sz="2000" b="1" dirty="0" smtClean="0">
                <a:solidFill>
                  <a:schemeClr val="tx1">
                    <a:lumMod val="65000"/>
                    <a:lumOff val="35000"/>
                  </a:schemeClr>
                </a:solidFill>
                <a:latin typeface="Verdana" pitchFamily="34" charset="0"/>
                <a:ea typeface="Verdana" pitchFamily="34" charset="0"/>
                <a:cs typeface="Verdana" pitchFamily="34" charset="0"/>
              </a:rPr>
              <a:t>¿</a:t>
            </a:r>
            <a:r>
              <a:rPr lang="es-ES" sz="2000" b="1" dirty="0">
                <a:solidFill>
                  <a:schemeClr val="tx1">
                    <a:lumMod val="65000"/>
                    <a:lumOff val="35000"/>
                  </a:schemeClr>
                </a:solidFill>
                <a:latin typeface="Verdana" pitchFamily="34" charset="0"/>
                <a:ea typeface="Verdana" pitchFamily="34" charset="0"/>
                <a:cs typeface="Verdana" pitchFamily="34" charset="0"/>
              </a:rPr>
              <a:t>Por qué son importantes las mediciones dentro de una empresa?</a:t>
            </a:r>
          </a:p>
        </p:txBody>
      </p:sp>
      <p:sp>
        <p:nvSpPr>
          <p:cNvPr id="10"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a:solidFill>
                  <a:srgbClr val="FFFFFF"/>
                </a:solidFill>
                <a:latin typeface="Calibri" pitchFamily="34" charset="0"/>
              </a:rPr>
              <a:t>?</a:t>
            </a:r>
            <a:endParaRPr lang="es-CL" altLang="es-CL"/>
          </a:p>
        </p:txBody>
      </p:sp>
      <p:pic>
        <p:nvPicPr>
          <p:cNvPr id="27650" name="Picture 2" descr="https://encrypted-tbn3.gstatic.com/images?q=tbn:ANd9GcSx-Hs1EfEGfJp-Ihon4PgUoYXDa6KiWXa2BVRsG4qest-jY61y">
            <a:hlinkClick r:id="rId2"/>
          </p:cNvPr>
          <p:cNvPicPr>
            <a:picLocks noChangeAspect="1" noChangeArrowheads="1"/>
          </p:cNvPicPr>
          <p:nvPr/>
        </p:nvPicPr>
        <p:blipFill>
          <a:blip r:embed="rId3" cstate="print"/>
          <a:srcRect l="3061" t="18127" r="2058" b="28762"/>
          <a:stretch>
            <a:fillRect/>
          </a:stretch>
        </p:blipFill>
        <p:spPr bwMode="auto">
          <a:xfrm>
            <a:off x="1547664" y="3645024"/>
            <a:ext cx="3495158"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1000" fill="hold"/>
                                        <p:tgtEl>
                                          <p:spTgt spid="27650"/>
                                        </p:tgtEl>
                                        <p:attrNameLst>
                                          <p:attrName>ppt_w</p:attrName>
                                        </p:attrNameLst>
                                      </p:cBhvr>
                                      <p:tavLst>
                                        <p:tav tm="0">
                                          <p:val>
                                            <p:strVal val="#ppt_w*0.70"/>
                                          </p:val>
                                        </p:tav>
                                        <p:tav tm="100000">
                                          <p:val>
                                            <p:strVal val="#ppt_w"/>
                                          </p:val>
                                        </p:tav>
                                      </p:tavLst>
                                    </p:anim>
                                    <p:anim calcmode="lin" valueType="num">
                                      <p:cBhvr>
                                        <p:cTn id="13" dur="1000" fill="hold"/>
                                        <p:tgtEl>
                                          <p:spTgt spid="27650"/>
                                        </p:tgtEl>
                                        <p:attrNameLst>
                                          <p:attrName>ppt_h</p:attrName>
                                        </p:attrNameLst>
                                      </p:cBhvr>
                                      <p:tavLst>
                                        <p:tav tm="0">
                                          <p:val>
                                            <p:strVal val="#ppt_h"/>
                                          </p:val>
                                        </p:tav>
                                        <p:tav tm="100000">
                                          <p:val>
                                            <p:strVal val="#ppt_h"/>
                                          </p:val>
                                        </p:tav>
                                      </p:tavLst>
                                    </p:anim>
                                    <p:animEffect transition="in" filter="fade">
                                      <p:cBhvr>
                                        <p:cTn id="14" dur="1000"/>
                                        <p:tgtEl>
                                          <p:spTgt spid="276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6375</TotalTime>
  <Words>1901</Words>
  <Application>Microsoft Office PowerPoint</Application>
  <PresentationFormat>Presentación en pantalla (4:3)</PresentationFormat>
  <Paragraphs>301</Paragraphs>
  <Slides>35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Century Gothic</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326</cp:revision>
  <cp:lastPrinted>2014-02-27T18:51:11Z</cp:lastPrinted>
  <dcterms:created xsi:type="dcterms:W3CDTF">2013-12-27T17:15:53Z</dcterms:created>
  <dcterms:modified xsi:type="dcterms:W3CDTF">2015-03-17T12:32:23Z</dcterms:modified>
</cp:coreProperties>
</file>