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8" r:id="rId2"/>
    <p:sldId id="260" r:id="rId3"/>
    <p:sldId id="278" r:id="rId4"/>
    <p:sldId id="283" r:id="rId5"/>
    <p:sldId id="320" r:id="rId6"/>
    <p:sldId id="281" r:id="rId7"/>
    <p:sldId id="287" r:id="rId8"/>
    <p:sldId id="306" r:id="rId9"/>
    <p:sldId id="307" r:id="rId10"/>
    <p:sldId id="301" r:id="rId11"/>
    <p:sldId id="304" r:id="rId12"/>
    <p:sldId id="286" r:id="rId13"/>
    <p:sldId id="267" r:id="rId14"/>
    <p:sldId id="313" r:id="rId15"/>
    <p:sldId id="317" r:id="rId16"/>
    <p:sldId id="311" r:id="rId17"/>
    <p:sldId id="318" r:id="rId18"/>
    <p:sldId id="312" r:id="rId19"/>
    <p:sldId id="319" r:id="rId20"/>
    <p:sldId id="314" r:id="rId21"/>
    <p:sldId id="309" r:id="rId22"/>
    <p:sldId id="282" r:id="rId23"/>
    <p:sldId id="303" r:id="rId24"/>
    <p:sldId id="268" r:id="rId25"/>
    <p:sldId id="261" r:id="rId26"/>
    <p:sldId id="269" r:id="rId27"/>
    <p:sldId id="271" r:id="rId28"/>
    <p:sldId id="272" r:id="rId29"/>
    <p:sldId id="292" r:id="rId30"/>
    <p:sldId id="302" r:id="rId31"/>
    <p:sldId id="321" r:id="rId32"/>
    <p:sldId id="322" r:id="rId33"/>
    <p:sldId id="323" r:id="rId34"/>
    <p:sldId id="285" r:id="rId35"/>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sco Dittborn Baez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88596" autoAdjust="0"/>
  </p:normalViewPr>
  <p:slideViewPr>
    <p:cSldViewPr snapToGrid="0">
      <p:cViewPr varScale="1">
        <p:scale>
          <a:sx n="72" d="100"/>
          <a:sy n="72" d="100"/>
        </p:scale>
        <p:origin x="72" y="49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2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s-ES_tradnl"/>
          </a:p>
        </p:txBody>
      </p:sp>
      <p:sp>
        <p:nvSpPr>
          <p:cNvPr id="3" name="Date Placeholder 2"/>
          <p:cNvSpPr>
            <a:spLocks noGrp="1"/>
          </p:cNvSpPr>
          <p:nvPr>
            <p:ph type="dt" sz="quarter" idx="1"/>
          </p:nvPr>
        </p:nvSpPr>
        <p:spPr>
          <a:xfrm>
            <a:off x="5303576" y="0"/>
            <a:ext cx="4057333" cy="353854"/>
          </a:xfrm>
          <a:prstGeom prst="rect">
            <a:avLst/>
          </a:prstGeom>
        </p:spPr>
        <p:txBody>
          <a:bodyPr vert="horz" lIns="93936" tIns="46968" rIns="93936" bIns="46968" rtlCol="0"/>
          <a:lstStyle>
            <a:lvl1pPr algn="r">
              <a:defRPr sz="1200"/>
            </a:lvl1pPr>
          </a:lstStyle>
          <a:p>
            <a:fld id="{C58DF604-F744-2E4E-A81A-626CE7E4980D}" type="datetimeFigureOut">
              <a:rPr lang="en-US" smtClean="0"/>
              <a:pPr/>
              <a:t>5/3/2019</a:t>
            </a:fld>
            <a:endParaRPr lang="es-ES_tradnl"/>
          </a:p>
        </p:txBody>
      </p:sp>
      <p:sp>
        <p:nvSpPr>
          <p:cNvPr id="4" name="Footer Placeholder 3"/>
          <p:cNvSpPr>
            <a:spLocks noGrp="1"/>
          </p:cNvSpPr>
          <p:nvPr>
            <p:ph type="ftr" sz="quarter" idx="2"/>
          </p:nvPr>
        </p:nvSpPr>
        <p:spPr>
          <a:xfrm>
            <a:off x="0" y="6721993"/>
            <a:ext cx="4057333" cy="353854"/>
          </a:xfrm>
          <a:prstGeom prst="rect">
            <a:avLst/>
          </a:prstGeom>
        </p:spPr>
        <p:txBody>
          <a:bodyPr vert="horz" lIns="93936" tIns="46968" rIns="93936" bIns="46968" rtlCol="0" anchor="b"/>
          <a:lstStyle>
            <a:lvl1pPr algn="l">
              <a:defRPr sz="1200"/>
            </a:lvl1pPr>
          </a:lstStyle>
          <a:p>
            <a:endParaRPr lang="es-ES_tradnl"/>
          </a:p>
        </p:txBody>
      </p:sp>
      <p:sp>
        <p:nvSpPr>
          <p:cNvPr id="5" name="Slide Number Placeholder 4"/>
          <p:cNvSpPr>
            <a:spLocks noGrp="1"/>
          </p:cNvSpPr>
          <p:nvPr>
            <p:ph type="sldNum" sz="quarter" idx="3"/>
          </p:nvPr>
        </p:nvSpPr>
        <p:spPr>
          <a:xfrm>
            <a:off x="5303576" y="6721993"/>
            <a:ext cx="4057333" cy="353854"/>
          </a:xfrm>
          <a:prstGeom prst="rect">
            <a:avLst/>
          </a:prstGeom>
        </p:spPr>
        <p:txBody>
          <a:bodyPr vert="horz" lIns="93936" tIns="46968" rIns="93936" bIns="46968" rtlCol="0" anchor="b"/>
          <a:lstStyle>
            <a:lvl1pPr algn="r">
              <a:defRPr sz="1200"/>
            </a:lvl1pPr>
          </a:lstStyle>
          <a:p>
            <a:fld id="{B53C309C-333E-1A4C-9DAC-CDAC2431C323}" type="slidenum">
              <a:rPr lang="es-ES_tradnl" smtClean="0"/>
              <a:pPr/>
              <a:t>‹Nº›</a:t>
            </a:fld>
            <a:endParaRPr lang="es-ES_tradnl"/>
          </a:p>
        </p:txBody>
      </p:sp>
    </p:spTree>
    <p:extLst>
      <p:ext uri="{BB962C8B-B14F-4D97-AF65-F5344CB8AC3E}">
        <p14:creationId xmlns:p14="http://schemas.microsoft.com/office/powerpoint/2010/main" val="2794173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s-ES_tradnl"/>
          </a:p>
        </p:txBody>
      </p:sp>
      <p:sp>
        <p:nvSpPr>
          <p:cNvPr id="3" name="Date Placeholder 2"/>
          <p:cNvSpPr>
            <a:spLocks noGrp="1"/>
          </p:cNvSpPr>
          <p:nvPr>
            <p:ph type="dt" idx="1"/>
          </p:nvPr>
        </p:nvSpPr>
        <p:spPr>
          <a:xfrm>
            <a:off x="5303576" y="0"/>
            <a:ext cx="4057333" cy="353854"/>
          </a:xfrm>
          <a:prstGeom prst="rect">
            <a:avLst/>
          </a:prstGeom>
        </p:spPr>
        <p:txBody>
          <a:bodyPr vert="horz" lIns="93936" tIns="46968" rIns="93936" bIns="46968" rtlCol="0"/>
          <a:lstStyle>
            <a:lvl1pPr algn="r">
              <a:defRPr sz="1200"/>
            </a:lvl1pPr>
          </a:lstStyle>
          <a:p>
            <a:fld id="{96E4B016-4EC2-3849-B260-0D98607FC3E7}" type="datetimeFigureOut">
              <a:rPr lang="en-US" smtClean="0"/>
              <a:pPr/>
              <a:t>5/3/2019</a:t>
            </a:fld>
            <a:endParaRPr lang="es-ES_tradnl"/>
          </a:p>
        </p:txBody>
      </p:sp>
      <p:sp>
        <p:nvSpPr>
          <p:cNvPr id="4" name="Slide Image Placeholder 3"/>
          <p:cNvSpPr>
            <a:spLocks noGrp="1" noRot="1" noChangeAspect="1"/>
          </p:cNvSpPr>
          <p:nvPr>
            <p:ph type="sldImg" idx="2"/>
          </p:nvPr>
        </p:nvSpPr>
        <p:spPr>
          <a:xfrm>
            <a:off x="2913063" y="530225"/>
            <a:ext cx="3536950" cy="2654300"/>
          </a:xfrm>
          <a:prstGeom prst="rect">
            <a:avLst/>
          </a:prstGeom>
          <a:noFill/>
          <a:ln w="12700">
            <a:solidFill>
              <a:prstClr val="black"/>
            </a:solidFill>
          </a:ln>
        </p:spPr>
        <p:txBody>
          <a:bodyPr vert="horz" lIns="93936" tIns="46968" rIns="93936" bIns="46968" rtlCol="0" anchor="ctr"/>
          <a:lstStyle/>
          <a:p>
            <a:endParaRPr lang="es-ES_tradnl"/>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6721993"/>
            <a:ext cx="4057333" cy="353854"/>
          </a:xfrm>
          <a:prstGeom prst="rect">
            <a:avLst/>
          </a:prstGeom>
        </p:spPr>
        <p:txBody>
          <a:bodyPr vert="horz" lIns="93936" tIns="46968" rIns="93936" bIns="46968" rtlCol="0" anchor="b"/>
          <a:lstStyle>
            <a:lvl1pPr algn="l">
              <a:defRPr sz="1200"/>
            </a:lvl1pPr>
          </a:lstStyle>
          <a:p>
            <a:endParaRPr lang="es-ES_tradnl"/>
          </a:p>
        </p:txBody>
      </p:sp>
      <p:sp>
        <p:nvSpPr>
          <p:cNvPr id="7" name="Slide Number Placeholder 6"/>
          <p:cNvSpPr>
            <a:spLocks noGrp="1"/>
          </p:cNvSpPr>
          <p:nvPr>
            <p:ph type="sldNum" sz="quarter" idx="5"/>
          </p:nvPr>
        </p:nvSpPr>
        <p:spPr>
          <a:xfrm>
            <a:off x="5303576" y="6721993"/>
            <a:ext cx="4057333" cy="353854"/>
          </a:xfrm>
          <a:prstGeom prst="rect">
            <a:avLst/>
          </a:prstGeom>
        </p:spPr>
        <p:txBody>
          <a:bodyPr vert="horz" lIns="93936" tIns="46968" rIns="93936" bIns="46968" rtlCol="0" anchor="b"/>
          <a:lstStyle>
            <a:lvl1pPr algn="r">
              <a:defRPr sz="1200"/>
            </a:lvl1pPr>
          </a:lstStyle>
          <a:p>
            <a:fld id="{17B8DCB4-126F-CC48-AEE9-46097D2CD82F}" type="slidenum">
              <a:rPr lang="es-ES_tradnl" smtClean="0"/>
              <a:pPr/>
              <a:t>‹Nº›</a:t>
            </a:fld>
            <a:endParaRPr lang="es-ES_tradnl"/>
          </a:p>
        </p:txBody>
      </p:sp>
    </p:spTree>
    <p:extLst>
      <p:ext uri="{BB962C8B-B14F-4D97-AF65-F5344CB8AC3E}">
        <p14:creationId xmlns:p14="http://schemas.microsoft.com/office/powerpoint/2010/main" val="3574561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a:t>REFERENCE: </a:t>
            </a:r>
            <a:r>
              <a:rPr lang="en-US" dirty="0" err="1"/>
              <a:t>https://learn.sparkfun.com/tutorials/how-to-use-a-multimeter</a:t>
            </a:r>
            <a:endParaRPr lang="es-ES_tradnl" dirty="0"/>
          </a:p>
        </p:txBody>
      </p:sp>
      <p:sp>
        <p:nvSpPr>
          <p:cNvPr id="4" name="Slide Number Placeholder 3"/>
          <p:cNvSpPr>
            <a:spLocks noGrp="1"/>
          </p:cNvSpPr>
          <p:nvPr>
            <p:ph type="sldNum" sz="quarter" idx="10"/>
          </p:nvPr>
        </p:nvSpPr>
        <p:spPr/>
        <p:txBody>
          <a:bodyPr/>
          <a:lstStyle/>
          <a:p>
            <a:pPr>
              <a:defRPr/>
            </a:pPr>
            <a:fld id="{696FA505-A0A9-4114-AE70-1C55B52F1FD3}" type="slidenum">
              <a:rPr lang="es-CL" smtClean="0"/>
              <a:pPr>
                <a:defRPr/>
              </a:pPr>
              <a:t>1</a:t>
            </a:fld>
            <a:endParaRPr lang="es-CL"/>
          </a:p>
        </p:txBody>
      </p:sp>
    </p:spTree>
    <p:extLst>
      <p:ext uri="{BB962C8B-B14F-4D97-AF65-F5344CB8AC3E}">
        <p14:creationId xmlns:p14="http://schemas.microsoft.com/office/powerpoint/2010/main" val="2302999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10</a:t>
            </a:fld>
            <a:endParaRPr lang="es-CL"/>
          </a:p>
        </p:txBody>
      </p:sp>
    </p:spTree>
    <p:extLst>
      <p:ext uri="{BB962C8B-B14F-4D97-AF65-F5344CB8AC3E}">
        <p14:creationId xmlns:p14="http://schemas.microsoft.com/office/powerpoint/2010/main" val="336376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11</a:t>
            </a:fld>
            <a:endParaRPr lang="es-CL"/>
          </a:p>
        </p:txBody>
      </p:sp>
    </p:spTree>
    <p:extLst>
      <p:ext uri="{BB962C8B-B14F-4D97-AF65-F5344CB8AC3E}">
        <p14:creationId xmlns:p14="http://schemas.microsoft.com/office/powerpoint/2010/main" val="287590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12</a:t>
            </a:fld>
            <a:endParaRPr lang="es-CL"/>
          </a:p>
        </p:txBody>
      </p:sp>
    </p:spTree>
    <p:extLst>
      <p:ext uri="{BB962C8B-B14F-4D97-AF65-F5344CB8AC3E}">
        <p14:creationId xmlns:p14="http://schemas.microsoft.com/office/powerpoint/2010/main" val="133469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13</a:t>
            </a:fld>
            <a:endParaRPr lang="es-CL"/>
          </a:p>
        </p:txBody>
      </p:sp>
    </p:spTree>
    <p:extLst>
      <p:ext uri="{BB962C8B-B14F-4D97-AF65-F5344CB8AC3E}">
        <p14:creationId xmlns:p14="http://schemas.microsoft.com/office/powerpoint/2010/main" val="79895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14</a:t>
            </a:fld>
            <a:endParaRPr lang="es-CL"/>
          </a:p>
        </p:txBody>
      </p:sp>
    </p:spTree>
    <p:extLst>
      <p:ext uri="{BB962C8B-B14F-4D97-AF65-F5344CB8AC3E}">
        <p14:creationId xmlns:p14="http://schemas.microsoft.com/office/powerpoint/2010/main" val="164081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15</a:t>
            </a:fld>
            <a:endParaRPr lang="es-CL"/>
          </a:p>
        </p:txBody>
      </p:sp>
    </p:spTree>
    <p:extLst>
      <p:ext uri="{BB962C8B-B14F-4D97-AF65-F5344CB8AC3E}">
        <p14:creationId xmlns:p14="http://schemas.microsoft.com/office/powerpoint/2010/main" val="357293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16</a:t>
            </a:fld>
            <a:endParaRPr lang="es-CL"/>
          </a:p>
        </p:txBody>
      </p:sp>
    </p:spTree>
    <p:extLst>
      <p:ext uri="{BB962C8B-B14F-4D97-AF65-F5344CB8AC3E}">
        <p14:creationId xmlns:p14="http://schemas.microsoft.com/office/powerpoint/2010/main" val="363186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17</a:t>
            </a:fld>
            <a:endParaRPr lang="es-CL"/>
          </a:p>
        </p:txBody>
      </p:sp>
    </p:spTree>
    <p:extLst>
      <p:ext uri="{BB962C8B-B14F-4D97-AF65-F5344CB8AC3E}">
        <p14:creationId xmlns:p14="http://schemas.microsoft.com/office/powerpoint/2010/main" val="71514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18</a:t>
            </a:fld>
            <a:endParaRPr lang="es-CL"/>
          </a:p>
        </p:txBody>
      </p:sp>
    </p:spTree>
    <p:extLst>
      <p:ext uri="{BB962C8B-B14F-4D97-AF65-F5344CB8AC3E}">
        <p14:creationId xmlns:p14="http://schemas.microsoft.com/office/powerpoint/2010/main" val="419442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19</a:t>
            </a:fld>
            <a:endParaRPr lang="es-CL"/>
          </a:p>
        </p:txBody>
      </p:sp>
    </p:spTree>
    <p:extLst>
      <p:ext uri="{BB962C8B-B14F-4D97-AF65-F5344CB8AC3E}">
        <p14:creationId xmlns:p14="http://schemas.microsoft.com/office/powerpoint/2010/main" val="16426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a:t>
            </a:fld>
            <a:endParaRPr lang="es-CL"/>
          </a:p>
        </p:txBody>
      </p:sp>
    </p:spTree>
    <p:extLst>
      <p:ext uri="{BB962C8B-B14F-4D97-AF65-F5344CB8AC3E}">
        <p14:creationId xmlns:p14="http://schemas.microsoft.com/office/powerpoint/2010/main" val="337181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20</a:t>
            </a:fld>
            <a:endParaRPr lang="es-CL"/>
          </a:p>
        </p:txBody>
      </p:sp>
    </p:spTree>
    <p:extLst>
      <p:ext uri="{BB962C8B-B14F-4D97-AF65-F5344CB8AC3E}">
        <p14:creationId xmlns:p14="http://schemas.microsoft.com/office/powerpoint/2010/main" val="3282104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21</a:t>
            </a:fld>
            <a:endParaRPr lang="es-CL"/>
          </a:p>
        </p:txBody>
      </p:sp>
    </p:spTree>
    <p:extLst>
      <p:ext uri="{BB962C8B-B14F-4D97-AF65-F5344CB8AC3E}">
        <p14:creationId xmlns:p14="http://schemas.microsoft.com/office/powerpoint/2010/main" val="12652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22</a:t>
            </a:fld>
            <a:endParaRPr lang="es-CL"/>
          </a:p>
        </p:txBody>
      </p:sp>
    </p:spTree>
    <p:extLst>
      <p:ext uri="{BB962C8B-B14F-4D97-AF65-F5344CB8AC3E}">
        <p14:creationId xmlns:p14="http://schemas.microsoft.com/office/powerpoint/2010/main" val="354169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23</a:t>
            </a:fld>
            <a:endParaRPr lang="es-CL"/>
          </a:p>
        </p:txBody>
      </p:sp>
    </p:spTree>
    <p:extLst>
      <p:ext uri="{BB962C8B-B14F-4D97-AF65-F5344CB8AC3E}">
        <p14:creationId xmlns:p14="http://schemas.microsoft.com/office/powerpoint/2010/main" val="404098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24</a:t>
            </a:fld>
            <a:endParaRPr lang="es-CL"/>
          </a:p>
        </p:txBody>
      </p:sp>
    </p:spTree>
    <p:extLst>
      <p:ext uri="{BB962C8B-B14F-4D97-AF65-F5344CB8AC3E}">
        <p14:creationId xmlns:p14="http://schemas.microsoft.com/office/powerpoint/2010/main" val="304518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25</a:t>
            </a:fld>
            <a:endParaRPr lang="es-CL"/>
          </a:p>
        </p:txBody>
      </p:sp>
    </p:spTree>
    <p:extLst>
      <p:ext uri="{BB962C8B-B14F-4D97-AF65-F5344CB8AC3E}">
        <p14:creationId xmlns:p14="http://schemas.microsoft.com/office/powerpoint/2010/main" val="323220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26</a:t>
            </a:fld>
            <a:endParaRPr lang="es-CL"/>
          </a:p>
        </p:txBody>
      </p:sp>
    </p:spTree>
    <p:extLst>
      <p:ext uri="{BB962C8B-B14F-4D97-AF65-F5344CB8AC3E}">
        <p14:creationId xmlns:p14="http://schemas.microsoft.com/office/powerpoint/2010/main" val="379210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27</a:t>
            </a:fld>
            <a:endParaRPr lang="es-CL"/>
          </a:p>
        </p:txBody>
      </p:sp>
    </p:spTree>
    <p:extLst>
      <p:ext uri="{BB962C8B-B14F-4D97-AF65-F5344CB8AC3E}">
        <p14:creationId xmlns:p14="http://schemas.microsoft.com/office/powerpoint/2010/main" val="519517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28</a:t>
            </a:fld>
            <a:endParaRPr lang="es-CL"/>
          </a:p>
        </p:txBody>
      </p:sp>
    </p:spTree>
    <p:extLst>
      <p:ext uri="{BB962C8B-B14F-4D97-AF65-F5344CB8AC3E}">
        <p14:creationId xmlns:p14="http://schemas.microsoft.com/office/powerpoint/2010/main" val="1355221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29</a:t>
            </a:fld>
            <a:endParaRPr lang="es-CL"/>
          </a:p>
        </p:txBody>
      </p:sp>
    </p:spTree>
    <p:extLst>
      <p:ext uri="{BB962C8B-B14F-4D97-AF65-F5344CB8AC3E}">
        <p14:creationId xmlns:p14="http://schemas.microsoft.com/office/powerpoint/2010/main" val="173387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3</a:t>
            </a:fld>
            <a:endParaRPr lang="es-CL"/>
          </a:p>
        </p:txBody>
      </p:sp>
    </p:spTree>
    <p:extLst>
      <p:ext uri="{BB962C8B-B14F-4D97-AF65-F5344CB8AC3E}">
        <p14:creationId xmlns:p14="http://schemas.microsoft.com/office/powerpoint/2010/main" val="3259165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30</a:t>
            </a:fld>
            <a:endParaRPr lang="es-CL"/>
          </a:p>
        </p:txBody>
      </p:sp>
    </p:spTree>
    <p:extLst>
      <p:ext uri="{BB962C8B-B14F-4D97-AF65-F5344CB8AC3E}">
        <p14:creationId xmlns:p14="http://schemas.microsoft.com/office/powerpoint/2010/main" val="3365462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31</a:t>
            </a:fld>
            <a:endParaRPr lang="es-CL"/>
          </a:p>
        </p:txBody>
      </p:sp>
    </p:spTree>
    <p:extLst>
      <p:ext uri="{BB962C8B-B14F-4D97-AF65-F5344CB8AC3E}">
        <p14:creationId xmlns:p14="http://schemas.microsoft.com/office/powerpoint/2010/main" val="3506634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32</a:t>
            </a:fld>
            <a:endParaRPr lang="es-CL"/>
          </a:p>
        </p:txBody>
      </p:sp>
    </p:spTree>
    <p:extLst>
      <p:ext uri="{BB962C8B-B14F-4D97-AF65-F5344CB8AC3E}">
        <p14:creationId xmlns:p14="http://schemas.microsoft.com/office/powerpoint/2010/main" val="122352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33</a:t>
            </a:fld>
            <a:endParaRPr lang="es-CL"/>
          </a:p>
        </p:txBody>
      </p:sp>
    </p:spTree>
    <p:extLst>
      <p:ext uri="{BB962C8B-B14F-4D97-AF65-F5344CB8AC3E}">
        <p14:creationId xmlns:p14="http://schemas.microsoft.com/office/powerpoint/2010/main" val="3460297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endParaRPr lang="es-ES_tradnl" dirty="0"/>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34</a:t>
            </a:fld>
            <a:endParaRPr lang="es-CL"/>
          </a:p>
        </p:txBody>
      </p:sp>
    </p:spTree>
    <p:extLst>
      <p:ext uri="{BB962C8B-B14F-4D97-AF65-F5344CB8AC3E}">
        <p14:creationId xmlns:p14="http://schemas.microsoft.com/office/powerpoint/2010/main" val="372375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4</a:t>
            </a:fld>
            <a:endParaRPr lang="es-CL"/>
          </a:p>
        </p:txBody>
      </p:sp>
    </p:spTree>
    <p:extLst>
      <p:ext uri="{BB962C8B-B14F-4D97-AF65-F5344CB8AC3E}">
        <p14:creationId xmlns:p14="http://schemas.microsoft.com/office/powerpoint/2010/main" val="178066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5</a:t>
            </a:fld>
            <a:endParaRPr lang="es-CL"/>
          </a:p>
        </p:txBody>
      </p:sp>
    </p:spTree>
    <p:extLst>
      <p:ext uri="{BB962C8B-B14F-4D97-AF65-F5344CB8AC3E}">
        <p14:creationId xmlns:p14="http://schemas.microsoft.com/office/powerpoint/2010/main" val="154720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6</a:t>
            </a:fld>
            <a:endParaRPr lang="es-CL"/>
          </a:p>
        </p:txBody>
      </p:sp>
    </p:spTree>
    <p:extLst>
      <p:ext uri="{BB962C8B-B14F-4D97-AF65-F5344CB8AC3E}">
        <p14:creationId xmlns:p14="http://schemas.microsoft.com/office/powerpoint/2010/main" val="428488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7</a:t>
            </a:fld>
            <a:endParaRPr lang="es-CL"/>
          </a:p>
        </p:txBody>
      </p:sp>
    </p:spTree>
    <p:extLst>
      <p:ext uri="{BB962C8B-B14F-4D97-AF65-F5344CB8AC3E}">
        <p14:creationId xmlns:p14="http://schemas.microsoft.com/office/powerpoint/2010/main" val="109270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8</a:t>
            </a:fld>
            <a:endParaRPr lang="es-CL"/>
          </a:p>
        </p:txBody>
      </p:sp>
    </p:spTree>
    <p:extLst>
      <p:ext uri="{BB962C8B-B14F-4D97-AF65-F5344CB8AC3E}">
        <p14:creationId xmlns:p14="http://schemas.microsoft.com/office/powerpoint/2010/main" val="71534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0" fontAlgn="base" hangingPunct="0">
              <a:spcBef>
                <a:spcPct val="30000"/>
              </a:spcBef>
              <a:spcAft>
                <a:spcPct val="0"/>
              </a:spcAft>
              <a:defRPr/>
            </a:pPr>
            <a:r>
              <a:rPr lang="es-ES_tradnl" dirty="0"/>
              <a:t>--Estructura de la Materia--</a:t>
            </a:r>
          </a:p>
          <a:p>
            <a:endParaRPr lang="es-ES_tradnl" dirty="0"/>
          </a:p>
        </p:txBody>
      </p:sp>
      <p:sp>
        <p:nvSpPr>
          <p:cNvPr id="4" name="Slide Number Placeholder 3"/>
          <p:cNvSpPr>
            <a:spLocks noGrp="1"/>
          </p:cNvSpPr>
          <p:nvPr>
            <p:ph type="sldNum" sz="quarter" idx="10"/>
          </p:nvPr>
        </p:nvSpPr>
        <p:spPr/>
        <p:txBody>
          <a:bodyPr/>
          <a:lstStyle/>
          <a:p>
            <a:fld id="{DE1BA6F3-03D7-FC49-ADA5-008A0AF45692}" type="slidenum">
              <a:rPr lang="es-CL" smtClean="0"/>
              <a:pPr/>
              <a:t>9</a:t>
            </a:fld>
            <a:endParaRPr lang="es-CL"/>
          </a:p>
        </p:txBody>
      </p:sp>
    </p:spTree>
    <p:extLst>
      <p:ext uri="{BB962C8B-B14F-4D97-AF65-F5344CB8AC3E}">
        <p14:creationId xmlns:p14="http://schemas.microsoft.com/office/powerpoint/2010/main" val="151390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p>
            <a:fld id="{1AAA447E-8D4F-6D48-BBB9-42D368BC7903}" type="datetime1">
              <a:rPr lang="en-US" smtClean="0"/>
              <a:pPr/>
              <a:t>5/3/2019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5A59547D-C1A9-4E4D-B63E-AC804411F3E8}" type="datetime1">
              <a:rPr lang="en-US" smtClean="0"/>
              <a:pPr/>
              <a:t>5/3/2019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8A10B82E-5848-824D-96D2-C443485B47BC}" type="datetime1">
              <a:rPr lang="en-US" smtClean="0"/>
              <a:pPr/>
              <a:t>5/3/2019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3DE1F647-0F0A-F744-AD5B-0AA6F0F4EC1B}" type="datetime1">
              <a:rPr lang="en-US" smtClean="0"/>
              <a:pPr/>
              <a:t>5/3/2019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2FE06-2871-A74E-92F0-153DA0F754D0}" type="datetime1">
              <a:rPr lang="en-US" smtClean="0"/>
              <a:pPr/>
              <a:t>5/3/2019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p:cNvSpPr>
            <a:spLocks noGrp="1"/>
          </p:cNvSpPr>
          <p:nvPr>
            <p:ph type="dt" sz="half" idx="10"/>
          </p:nvPr>
        </p:nvSpPr>
        <p:spPr/>
        <p:txBody>
          <a:bodyPr/>
          <a:lstStyle/>
          <a:p>
            <a:fld id="{2BBDD341-B004-6D4A-8F01-C13F8C1EC830}" type="datetime1">
              <a:rPr lang="en-US" smtClean="0"/>
              <a:pPr/>
              <a:t>5/3/2019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p:cNvSpPr>
            <a:spLocks noGrp="1"/>
          </p:cNvSpPr>
          <p:nvPr>
            <p:ph type="dt" sz="half" idx="10"/>
          </p:nvPr>
        </p:nvSpPr>
        <p:spPr/>
        <p:txBody>
          <a:bodyPr/>
          <a:lstStyle/>
          <a:p>
            <a:fld id="{FAC4A229-E597-7F41-AF1B-F3F94B804EE5}" type="datetime1">
              <a:rPr lang="en-US" smtClean="0"/>
              <a:pPr/>
              <a:t>5/3/2019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9F12B310-78D7-EA46-92EC-E44B497A1BEA}" type="datetime1">
              <a:rPr lang="en-US" smtClean="0"/>
              <a:pPr/>
              <a:t>5/3/2019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3C3B0-CE43-1E4D-92C0-A7F10C328411}" type="datetime1">
              <a:rPr lang="en-US" smtClean="0"/>
              <a:pPr/>
              <a:t>5/3/2019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3187F-EE74-0A4E-96DA-7554FF92CAEB}" type="datetime1">
              <a:rPr lang="en-US" smtClean="0"/>
              <a:pPr/>
              <a:t>5/3/2019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9764B-DD7D-674D-95DA-4436C1AE57B2}" type="datetime1">
              <a:rPr lang="en-US" smtClean="0"/>
              <a:pPr/>
              <a:t>5/3/2019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8868D3B-16E3-D540-B1A8-9A50026EF016}"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1DD30-3E7B-1943-86E6-0528FCBA6076}" type="datetime1">
              <a:rPr lang="en-US" smtClean="0"/>
              <a:pPr/>
              <a:t>5/3/2019</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8D3B-16E3-D540-B1A8-9A50026EF016}"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cursos.mcielectronics.cl/como-usar-un-multimetro-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928260" y="4193559"/>
            <a:ext cx="2664441" cy="2664441"/>
          </a:xfrm>
          <a:prstGeom prst="rect">
            <a:avLst/>
          </a:prstGeom>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634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634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63494"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5" name="4 Rectángulo"/>
          <p:cNvSpPr/>
          <p:nvPr/>
        </p:nvSpPr>
        <p:spPr>
          <a:xfrm>
            <a:off x="1746095" y="1772816"/>
            <a:ext cx="6210281" cy="646331"/>
          </a:xfrm>
          <a:prstGeom prst="rect">
            <a:avLst/>
          </a:prstGeom>
          <a:noFill/>
        </p:spPr>
        <p:txBody>
          <a:bodyPr>
            <a:spAutoFit/>
          </a:bodyPr>
          <a:lstStyle/>
          <a:p>
            <a:pPr algn="ctr" fontAlgn="auto">
              <a:spcBef>
                <a:spcPts val="0"/>
              </a:spcBef>
              <a:spcAft>
                <a:spcPts val="0"/>
              </a:spcAft>
              <a:defRPr/>
            </a:pPr>
            <a:r>
              <a:rPr lang="es-E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mn-lt"/>
                <a:cs typeface="+mn-cs"/>
              </a:rPr>
              <a:t>Uso y cuidado del multímetro.</a:t>
            </a:r>
            <a:endParaRPr lang="es-E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1 Marcador de número de diapositiva"/>
          <p:cNvSpPr>
            <a:spLocks noGrp="1"/>
          </p:cNvSpPr>
          <p:nvPr>
            <p:ph type="sldNum" sz="quarter" idx="12"/>
          </p:nvPr>
        </p:nvSpPr>
        <p:spPr/>
        <p:txBody>
          <a:bodyPr/>
          <a:lstStyle/>
          <a:p>
            <a:pPr>
              <a:defRPr/>
            </a:pPr>
            <a:fld id="{49CBF78A-85D0-4895-BE24-AEC8C38B50BF}" type="slidenum">
              <a:rPr lang="es-CL" smtClean="0"/>
              <a:pPr>
                <a:defRPr/>
              </a:pPr>
              <a:t>1</a:t>
            </a:fld>
            <a:endParaRPr lang="es-CL" dirty="0"/>
          </a:p>
        </p:txBody>
      </p:sp>
      <p:sp>
        <p:nvSpPr>
          <p:cNvPr id="12" name="14 CuadroTexto"/>
          <p:cNvSpPr txBox="1">
            <a:spLocks noChangeArrowheads="1"/>
          </p:cNvSpPr>
          <p:nvPr/>
        </p:nvSpPr>
        <p:spPr bwMode="auto">
          <a:xfrm>
            <a:off x="5468094" y="5805264"/>
            <a:ext cx="33520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s-ES" altLang="es-CL" sz="2400" b="1" dirty="0">
                <a:solidFill>
                  <a:srgbClr val="404040"/>
                </a:solidFill>
                <a:latin typeface="Verdana" pitchFamily="34" charset="0"/>
              </a:rPr>
              <a:t>Unidad 2      </a:t>
            </a:r>
          </a:p>
          <a:p>
            <a:pPr algn="r" eaLnBrk="1" hangingPunct="1"/>
            <a:r>
              <a:rPr lang="es-ES" altLang="es-CL" sz="2400" b="1" dirty="0">
                <a:solidFill>
                  <a:srgbClr val="404040"/>
                </a:solidFill>
                <a:latin typeface="Verdana" pitchFamily="34" charset="0"/>
              </a:rPr>
              <a:t>Presentación 2</a:t>
            </a:r>
          </a:p>
        </p:txBody>
      </p:sp>
      <p:pic>
        <p:nvPicPr>
          <p:cNvPr id="15" name="Picture 14"/>
          <p:cNvPicPr>
            <a:picLocks noChangeAspect="1"/>
          </p:cNvPicPr>
          <p:nvPr/>
        </p:nvPicPr>
        <p:blipFill>
          <a:blip r:embed="rId5"/>
          <a:stretch>
            <a:fillRect/>
          </a:stretch>
        </p:blipFill>
        <p:spPr>
          <a:xfrm>
            <a:off x="3741567" y="5130983"/>
            <a:ext cx="2254592" cy="1727017"/>
          </a:xfrm>
          <a:prstGeom prst="rect">
            <a:avLst/>
          </a:prstGeom>
        </p:spPr>
      </p:pic>
      <p:pic>
        <p:nvPicPr>
          <p:cNvPr id="13" name="Picture 12"/>
          <p:cNvPicPr>
            <a:picLocks noChangeAspect="1"/>
          </p:cNvPicPr>
          <p:nvPr/>
        </p:nvPicPr>
        <p:blipFill>
          <a:blip r:embed="rId6"/>
          <a:stretch>
            <a:fillRect/>
          </a:stretch>
        </p:blipFill>
        <p:spPr>
          <a:xfrm>
            <a:off x="6313839" y="2943243"/>
            <a:ext cx="2486166" cy="2519315"/>
          </a:xfrm>
          <a:prstGeom prst="rect">
            <a:avLst/>
          </a:prstGeom>
        </p:spPr>
      </p:pic>
    </p:spTree>
    <p:extLst>
      <p:ext uri="{BB962C8B-B14F-4D97-AF65-F5344CB8AC3E}">
        <p14:creationId xmlns:p14="http://schemas.microsoft.com/office/powerpoint/2010/main" val="62415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2750217" y="1588814"/>
            <a:ext cx="3537597" cy="400110"/>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¿Qué mide el multímetro</a:t>
            </a:r>
            <a:r>
              <a:rPr lang="en-US" b="1" dirty="0">
                <a:latin typeface="Verdana" pitchFamily="-1" charset="0"/>
              </a:rPr>
              <a:t>?</a:t>
            </a:r>
            <a:r>
              <a:rPr lang="es-CL" sz="2000" b="1" dirty="0">
                <a:latin typeface="Verdana" pitchFamily="-1" charset="0"/>
              </a:rPr>
              <a:t> </a:t>
            </a:r>
          </a:p>
        </p:txBody>
      </p:sp>
      <p:pic>
        <p:nvPicPr>
          <p:cNvPr id="12299" name="Picture 2"/>
          <p:cNvPicPr>
            <a:picLocks noChangeAspect="1" noChangeArrowheads="1"/>
          </p:cNvPicPr>
          <p:nvPr/>
        </p:nvPicPr>
        <p:blipFill>
          <a:blip r:embed="rId4"/>
          <a:srcRect/>
          <a:stretch>
            <a:fillRect/>
          </a:stretch>
        </p:blipFill>
        <p:spPr bwMode="auto">
          <a:xfrm>
            <a:off x="7950200" y="450850"/>
            <a:ext cx="858838" cy="890588"/>
          </a:xfrm>
          <a:prstGeom prst="rect">
            <a:avLst/>
          </a:prstGeom>
          <a:noFill/>
          <a:ln w="9525">
            <a:noFill/>
            <a:miter lim="800000"/>
            <a:headEnd/>
            <a:tailEnd/>
          </a:ln>
        </p:spPr>
      </p:pic>
      <p:sp>
        <p:nvSpPr>
          <p:cNvPr id="19" name="TextBox 18"/>
          <p:cNvSpPr txBox="1"/>
          <p:nvPr/>
        </p:nvSpPr>
        <p:spPr>
          <a:xfrm>
            <a:off x="1041401" y="2152436"/>
            <a:ext cx="7280834" cy="369332"/>
          </a:xfrm>
          <a:prstGeom prst="rect">
            <a:avLst/>
          </a:prstGeom>
          <a:noFill/>
        </p:spPr>
        <p:txBody>
          <a:bodyPr wrap="square" rtlCol="0">
            <a:spAutoFit/>
          </a:bodyPr>
          <a:lstStyle/>
          <a:p>
            <a:pPr>
              <a:spcAft>
                <a:spcPts val="600"/>
              </a:spcAft>
            </a:pPr>
            <a:r>
              <a:rPr lang="es-ES_tradnl" dirty="0"/>
              <a:t>Las magnitudes que se pueden medir con el multímetro de nuestro </a:t>
            </a:r>
            <a:r>
              <a:rPr lang="es-ES_tradnl" dirty="0" err="1"/>
              <a:t>kit</a:t>
            </a:r>
            <a:r>
              <a:rPr lang="es-ES_tradnl" dirty="0"/>
              <a:t> son :</a:t>
            </a:r>
          </a:p>
        </p:txBody>
      </p:sp>
      <p:sp>
        <p:nvSpPr>
          <p:cNvPr id="20" name="TextBox 19"/>
          <p:cNvSpPr txBox="1"/>
          <p:nvPr/>
        </p:nvSpPr>
        <p:spPr>
          <a:xfrm>
            <a:off x="1053729" y="4485241"/>
            <a:ext cx="6629400" cy="1477328"/>
          </a:xfrm>
          <a:prstGeom prst="rect">
            <a:avLst/>
          </a:prstGeom>
          <a:noFill/>
        </p:spPr>
        <p:txBody>
          <a:bodyPr wrap="square" rtlCol="0">
            <a:spAutoFit/>
          </a:bodyPr>
          <a:lstStyle/>
          <a:p>
            <a:r>
              <a:rPr lang="es-ES_tradnl" dirty="0"/>
              <a:t>Además, el multímetro puede evaluar la </a:t>
            </a:r>
            <a:r>
              <a:rPr lang="es-ES_tradnl" b="1" u="sng" dirty="0"/>
              <a:t>continuidad</a:t>
            </a:r>
            <a:r>
              <a:rPr lang="es-ES_tradnl" dirty="0"/>
              <a:t> de un circuito, lo que permite verificar que los componentes del circuito estén adecuadamente conectados. </a:t>
            </a:r>
          </a:p>
          <a:p>
            <a:r>
              <a:rPr lang="es-ES_tradnl" dirty="0"/>
              <a:t>Esta función es muy útil cuando se quiere armar o chequear un circuito.</a:t>
            </a:r>
          </a:p>
        </p:txBody>
      </p:sp>
      <p:sp>
        <p:nvSpPr>
          <p:cNvPr id="21" name="Rectangle 20"/>
          <p:cNvSpPr/>
          <p:nvPr/>
        </p:nvSpPr>
        <p:spPr>
          <a:xfrm>
            <a:off x="1219200" y="3886200"/>
            <a:ext cx="1722779" cy="369332"/>
          </a:xfrm>
          <a:prstGeom prst="rect">
            <a:avLst/>
          </a:prstGeom>
        </p:spPr>
        <p:txBody>
          <a:bodyPr wrap="none">
            <a:spAutoFit/>
          </a:bodyPr>
          <a:lstStyle/>
          <a:p>
            <a:pPr>
              <a:spcAft>
                <a:spcPts val="1200"/>
              </a:spcAft>
              <a:buFont typeface="Arial"/>
              <a:buChar char="•"/>
            </a:pPr>
            <a:r>
              <a:rPr lang="es-ES_tradnl" b="1" dirty="0"/>
              <a:t>Resistencia (</a:t>
            </a:r>
            <a:r>
              <a:rPr lang="es-ES_tradnl" b="1" dirty="0">
                <a:latin typeface="Symbol" charset="2"/>
                <a:sym typeface="Symbol" panose="05050102010706020507" pitchFamily="18" charset="2"/>
              </a:rPr>
              <a:t></a:t>
            </a:r>
            <a:r>
              <a:rPr lang="es-ES_tradnl" b="1" dirty="0"/>
              <a:t>).</a:t>
            </a:r>
          </a:p>
        </p:txBody>
      </p:sp>
      <p:sp>
        <p:nvSpPr>
          <p:cNvPr id="22" name="Rectangle 21"/>
          <p:cNvSpPr/>
          <p:nvPr/>
        </p:nvSpPr>
        <p:spPr>
          <a:xfrm>
            <a:off x="1219200" y="3272118"/>
            <a:ext cx="1668918" cy="369332"/>
          </a:xfrm>
          <a:prstGeom prst="rect">
            <a:avLst/>
          </a:prstGeom>
        </p:spPr>
        <p:txBody>
          <a:bodyPr wrap="none">
            <a:spAutoFit/>
          </a:bodyPr>
          <a:lstStyle/>
          <a:p>
            <a:pPr>
              <a:spcAft>
                <a:spcPts val="1200"/>
              </a:spcAft>
              <a:buFont typeface="Arial"/>
              <a:buChar char="•"/>
            </a:pPr>
            <a:r>
              <a:rPr lang="es-ES_tradnl" b="1" dirty="0"/>
              <a:t>Intensidad (A).</a:t>
            </a:r>
          </a:p>
        </p:txBody>
      </p:sp>
      <p:sp>
        <p:nvSpPr>
          <p:cNvPr id="23" name="Rectangle 22"/>
          <p:cNvSpPr/>
          <p:nvPr/>
        </p:nvSpPr>
        <p:spPr>
          <a:xfrm>
            <a:off x="1219200" y="2658036"/>
            <a:ext cx="1330685" cy="369332"/>
          </a:xfrm>
          <a:prstGeom prst="rect">
            <a:avLst/>
          </a:prstGeom>
        </p:spPr>
        <p:txBody>
          <a:bodyPr wrap="none">
            <a:spAutoFit/>
          </a:bodyPr>
          <a:lstStyle/>
          <a:p>
            <a:pPr>
              <a:spcAft>
                <a:spcPts val="1200"/>
              </a:spcAft>
              <a:buFont typeface="Arial"/>
              <a:buChar char="•"/>
            </a:pPr>
            <a:r>
              <a:rPr lang="es-ES_tradnl" b="1" dirty="0"/>
              <a:t>Voltaje (V).</a:t>
            </a:r>
          </a:p>
        </p:txBody>
      </p:sp>
      <p:sp>
        <p:nvSpPr>
          <p:cNvPr id="16" name="Slide Number Placeholder 15"/>
          <p:cNvSpPr>
            <a:spLocks noGrp="1"/>
          </p:cNvSpPr>
          <p:nvPr>
            <p:ph type="sldNum" sz="quarter" idx="12"/>
          </p:nvPr>
        </p:nvSpPr>
        <p:spPr/>
        <p:txBody>
          <a:bodyPr/>
          <a:lstStyle/>
          <a:p>
            <a:fld id="{18868D3B-16E3-D540-B1A8-9A50026EF016}" type="slidenum">
              <a:rPr lang="es-ES_tradnl" smtClean="0"/>
              <a:pPr/>
              <a:t>10</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12299" name="Picture 2"/>
          <p:cNvPicPr>
            <a:picLocks noChangeAspect="1" noChangeArrowheads="1"/>
          </p:cNvPicPr>
          <p:nvPr/>
        </p:nvPicPr>
        <p:blipFill>
          <a:blip r:embed="rId4"/>
          <a:srcRect/>
          <a:stretch>
            <a:fillRect/>
          </a:stretch>
        </p:blipFill>
        <p:spPr bwMode="auto">
          <a:xfrm>
            <a:off x="7950200" y="450850"/>
            <a:ext cx="858838" cy="890588"/>
          </a:xfrm>
          <a:prstGeom prst="rect">
            <a:avLst/>
          </a:prstGeom>
          <a:noFill/>
          <a:ln w="9525">
            <a:noFill/>
            <a:miter lim="800000"/>
            <a:headEnd/>
            <a:tailEnd/>
          </a:ln>
        </p:spPr>
      </p:pic>
      <p:sp>
        <p:nvSpPr>
          <p:cNvPr id="19" name="TextBox 18"/>
          <p:cNvSpPr txBox="1"/>
          <p:nvPr/>
        </p:nvSpPr>
        <p:spPr>
          <a:xfrm>
            <a:off x="1041401" y="1988083"/>
            <a:ext cx="6337300" cy="646331"/>
          </a:xfrm>
          <a:prstGeom prst="rect">
            <a:avLst/>
          </a:prstGeom>
          <a:noFill/>
        </p:spPr>
        <p:txBody>
          <a:bodyPr wrap="square" rtlCol="0">
            <a:spAutoFit/>
          </a:bodyPr>
          <a:lstStyle/>
          <a:p>
            <a:r>
              <a:rPr lang="es-ES_tradnl" dirty="0"/>
              <a:t>El multímetro mide principalmente magnitudes en </a:t>
            </a:r>
            <a:r>
              <a:rPr lang="es-ES_tradnl" b="1" dirty="0"/>
              <a:t>corriente continua (CC o DC )</a:t>
            </a:r>
            <a:r>
              <a:rPr lang="es-ES_tradnl" dirty="0"/>
              <a:t>. </a:t>
            </a:r>
          </a:p>
        </p:txBody>
      </p:sp>
      <p:sp>
        <p:nvSpPr>
          <p:cNvPr id="17" name="TextBox 16"/>
          <p:cNvSpPr txBox="1"/>
          <p:nvPr/>
        </p:nvSpPr>
        <p:spPr>
          <a:xfrm>
            <a:off x="1026460" y="4170202"/>
            <a:ext cx="6865619" cy="369332"/>
          </a:xfrm>
          <a:prstGeom prst="rect">
            <a:avLst/>
          </a:prstGeom>
          <a:noFill/>
        </p:spPr>
        <p:txBody>
          <a:bodyPr wrap="none" rtlCol="0">
            <a:spAutoFit/>
          </a:bodyPr>
          <a:lstStyle/>
          <a:p>
            <a:r>
              <a:rPr lang="es-ES_tradnl" dirty="0"/>
              <a:t>Corriente alterna </a:t>
            </a:r>
            <a:r>
              <a:rPr lang="en-US" dirty="0" err="1">
                <a:sym typeface="Wingdings"/>
              </a:rPr>
              <a:t></a:t>
            </a:r>
            <a:r>
              <a:rPr lang="en-US" dirty="0">
                <a:sym typeface="Wingdings"/>
              </a:rPr>
              <a:t> </a:t>
            </a:r>
            <a:r>
              <a:rPr lang="en-US" dirty="0" err="1">
                <a:sym typeface="Wingdings"/>
              </a:rPr>
              <a:t>Rectificador</a:t>
            </a:r>
            <a:r>
              <a:rPr lang="en-US" dirty="0">
                <a:sym typeface="Wingdings"/>
              </a:rPr>
              <a:t> </a:t>
            </a:r>
            <a:r>
              <a:rPr lang="en-US" dirty="0" err="1">
                <a:sym typeface="Wingdings"/>
              </a:rPr>
              <a:t></a:t>
            </a:r>
            <a:r>
              <a:rPr lang="en-US" dirty="0">
                <a:sym typeface="Wingdings"/>
              </a:rPr>
              <a:t> </a:t>
            </a:r>
            <a:r>
              <a:rPr lang="en-US" dirty="0" err="1">
                <a:sym typeface="Wingdings"/>
              </a:rPr>
              <a:t>Corriente</a:t>
            </a:r>
            <a:r>
              <a:rPr lang="en-US" dirty="0">
                <a:sym typeface="Wingdings"/>
              </a:rPr>
              <a:t> continua </a:t>
            </a:r>
            <a:r>
              <a:rPr lang="en-US" dirty="0" err="1">
                <a:sym typeface="Wingdings"/>
              </a:rPr>
              <a:t></a:t>
            </a:r>
            <a:r>
              <a:rPr lang="en-US" dirty="0">
                <a:sym typeface="Wingdings"/>
              </a:rPr>
              <a:t> </a:t>
            </a:r>
            <a:r>
              <a:rPr lang="en-US" dirty="0" err="1">
                <a:sym typeface="Wingdings"/>
              </a:rPr>
              <a:t>Multímetro</a:t>
            </a:r>
            <a:endParaRPr lang="es-ES_tradnl" dirty="0"/>
          </a:p>
        </p:txBody>
      </p:sp>
      <p:sp>
        <p:nvSpPr>
          <p:cNvPr id="21" name="TextBox 20"/>
          <p:cNvSpPr txBox="1"/>
          <p:nvPr/>
        </p:nvSpPr>
        <p:spPr>
          <a:xfrm>
            <a:off x="1026460" y="5219969"/>
            <a:ext cx="5856598" cy="923330"/>
          </a:xfrm>
          <a:prstGeom prst="rect">
            <a:avLst/>
          </a:prstGeom>
          <a:noFill/>
        </p:spPr>
        <p:txBody>
          <a:bodyPr wrap="square" rtlCol="0">
            <a:spAutoFit/>
          </a:bodyPr>
          <a:lstStyle/>
          <a:p>
            <a:r>
              <a:rPr lang="es-ES_tradnl" dirty="0"/>
              <a:t>En consecuencia, es importante conocer el tipo de corriente </a:t>
            </a:r>
            <a:r>
              <a:rPr lang="es-ES_tradnl" b="1" dirty="0"/>
              <a:t>(CC )</a:t>
            </a:r>
            <a:r>
              <a:rPr lang="es-ES_tradnl" dirty="0"/>
              <a:t> que se requiere medir para poder elegir el modo adecuado en el selector del multímetro.</a:t>
            </a:r>
          </a:p>
        </p:txBody>
      </p:sp>
      <p:sp>
        <p:nvSpPr>
          <p:cNvPr id="22" name="Rectangle 21"/>
          <p:cNvSpPr/>
          <p:nvPr/>
        </p:nvSpPr>
        <p:spPr>
          <a:xfrm>
            <a:off x="1030941" y="3210262"/>
            <a:ext cx="6350000" cy="923330"/>
          </a:xfrm>
          <a:prstGeom prst="rect">
            <a:avLst/>
          </a:prstGeom>
        </p:spPr>
        <p:txBody>
          <a:bodyPr wrap="square">
            <a:spAutoFit/>
          </a:bodyPr>
          <a:lstStyle/>
          <a:p>
            <a:r>
              <a:rPr lang="es-ES_tradnl" dirty="0"/>
              <a:t>Sin embargo, si se requiere medir corriente alterna, un  pequeño circuito electrónico, el RECTIFICADOR, permite transformar una </a:t>
            </a:r>
            <a:r>
              <a:rPr lang="es-ES_tradnl" b="1" dirty="0"/>
              <a:t>corriente alterna (CA) </a:t>
            </a:r>
            <a:r>
              <a:rPr lang="es-ES_tradnl" dirty="0"/>
              <a:t>en corriente continua. </a:t>
            </a:r>
            <a:endParaRPr lang="es-ES_tradnl" b="1" dirty="0"/>
          </a:p>
        </p:txBody>
      </p:sp>
      <p:sp>
        <p:nvSpPr>
          <p:cNvPr id="23" name="2 CuadroTexto"/>
          <p:cNvSpPr txBox="1">
            <a:spLocks noChangeArrowheads="1"/>
          </p:cNvSpPr>
          <p:nvPr/>
        </p:nvSpPr>
        <p:spPr bwMode="auto">
          <a:xfrm>
            <a:off x="2116755" y="1588814"/>
            <a:ext cx="4804520"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¿Qué mide un multímetro: CC o CA?</a:t>
            </a:r>
          </a:p>
        </p:txBody>
      </p:sp>
      <p:grpSp>
        <p:nvGrpSpPr>
          <p:cNvPr id="40" name="Group 39"/>
          <p:cNvGrpSpPr/>
          <p:nvPr/>
        </p:nvGrpSpPr>
        <p:grpSpPr>
          <a:xfrm>
            <a:off x="1897529" y="2719294"/>
            <a:ext cx="2883647" cy="433294"/>
            <a:chOff x="1897529" y="2883647"/>
            <a:chExt cx="2883647" cy="433294"/>
          </a:xfrm>
        </p:grpSpPr>
        <p:sp>
          <p:nvSpPr>
            <p:cNvPr id="38" name="Rounded Rectangle 37"/>
            <p:cNvSpPr/>
            <p:nvPr/>
          </p:nvSpPr>
          <p:spPr>
            <a:xfrm>
              <a:off x="1897529" y="2883647"/>
              <a:ext cx="2883647" cy="4332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1" name="Group 30"/>
            <p:cNvGrpSpPr/>
            <p:nvPr/>
          </p:nvGrpSpPr>
          <p:grpSpPr>
            <a:xfrm>
              <a:off x="1927412" y="2902025"/>
              <a:ext cx="2659529" cy="369332"/>
              <a:chOff x="1927412" y="2808941"/>
              <a:chExt cx="2659529" cy="369332"/>
            </a:xfrm>
          </p:grpSpPr>
          <p:grpSp>
            <p:nvGrpSpPr>
              <p:cNvPr id="30" name="Group 29"/>
              <p:cNvGrpSpPr/>
              <p:nvPr/>
            </p:nvGrpSpPr>
            <p:grpSpPr>
              <a:xfrm>
                <a:off x="4059068" y="2914296"/>
                <a:ext cx="527873" cy="148644"/>
                <a:chOff x="4059068" y="2914296"/>
                <a:chExt cx="527873" cy="148644"/>
              </a:xfrm>
            </p:grpSpPr>
            <p:cxnSp>
              <p:nvCxnSpPr>
                <p:cNvPr id="26" name="Straight Connector 25"/>
                <p:cNvCxnSpPr/>
                <p:nvPr/>
              </p:nvCxnSpPr>
              <p:spPr>
                <a:xfrm>
                  <a:off x="4059068" y="3058335"/>
                  <a:ext cx="527873" cy="4605"/>
                </a:xfrm>
                <a:prstGeom prst="line">
                  <a:avLst/>
                </a:prstGeom>
                <a:ln w="476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059068" y="2914296"/>
                  <a:ext cx="527873" cy="4605"/>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1927412" y="2808941"/>
                <a:ext cx="2065928" cy="369332"/>
              </a:xfrm>
              <a:prstGeom prst="rect">
                <a:avLst/>
              </a:prstGeom>
              <a:noFill/>
            </p:spPr>
            <p:txBody>
              <a:bodyPr wrap="none" rtlCol="0">
                <a:spAutoFit/>
              </a:bodyPr>
              <a:lstStyle/>
              <a:p>
                <a:r>
                  <a:rPr lang="es-ES_tradnl" b="1" dirty="0"/>
                  <a:t>Corriente Continua: </a:t>
                </a:r>
              </a:p>
            </p:txBody>
          </p:sp>
        </p:grpSp>
      </p:grpSp>
      <p:grpSp>
        <p:nvGrpSpPr>
          <p:cNvPr id="41" name="Group 40"/>
          <p:cNvGrpSpPr/>
          <p:nvPr/>
        </p:nvGrpSpPr>
        <p:grpSpPr>
          <a:xfrm>
            <a:off x="1900518" y="4604871"/>
            <a:ext cx="2928469" cy="433294"/>
            <a:chOff x="1930401" y="5112871"/>
            <a:chExt cx="2928469" cy="433294"/>
          </a:xfrm>
        </p:grpSpPr>
        <p:sp>
          <p:nvSpPr>
            <p:cNvPr id="39" name="Rounded Rectangle 38"/>
            <p:cNvSpPr/>
            <p:nvPr/>
          </p:nvSpPr>
          <p:spPr>
            <a:xfrm>
              <a:off x="1975223" y="5112871"/>
              <a:ext cx="2883647" cy="4332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7" name="Group 36"/>
            <p:cNvGrpSpPr/>
            <p:nvPr/>
          </p:nvGrpSpPr>
          <p:grpSpPr>
            <a:xfrm>
              <a:off x="1930401" y="5150792"/>
              <a:ext cx="2709851" cy="369332"/>
              <a:chOff x="1795930" y="4948517"/>
              <a:chExt cx="2709851" cy="369332"/>
            </a:xfrm>
          </p:grpSpPr>
          <p:pic>
            <p:nvPicPr>
              <p:cNvPr id="24" name="Picture 23"/>
              <p:cNvPicPr>
                <a:picLocks noChangeAspect="1"/>
              </p:cNvPicPr>
              <p:nvPr/>
            </p:nvPicPr>
            <p:blipFill>
              <a:blip r:embed="rId5"/>
              <a:srcRect t="22857" r="11636" b="34802"/>
              <a:stretch>
                <a:fillRect/>
              </a:stretch>
            </p:blipFill>
            <p:spPr>
              <a:xfrm>
                <a:off x="3776481" y="5005294"/>
                <a:ext cx="729300" cy="295688"/>
              </a:xfrm>
              <a:prstGeom prst="rect">
                <a:avLst/>
              </a:prstGeom>
            </p:spPr>
          </p:pic>
          <p:sp>
            <p:nvSpPr>
              <p:cNvPr id="34" name="TextBox 33"/>
              <p:cNvSpPr txBox="1"/>
              <p:nvPr/>
            </p:nvSpPr>
            <p:spPr>
              <a:xfrm>
                <a:off x="1795930" y="4948517"/>
                <a:ext cx="1908808" cy="369332"/>
              </a:xfrm>
              <a:prstGeom prst="rect">
                <a:avLst/>
              </a:prstGeom>
              <a:noFill/>
            </p:spPr>
            <p:txBody>
              <a:bodyPr wrap="none" rtlCol="0">
                <a:spAutoFit/>
              </a:bodyPr>
              <a:lstStyle/>
              <a:p>
                <a:r>
                  <a:rPr lang="es-ES_tradnl" b="1" dirty="0"/>
                  <a:t>Corriente Alterna: </a:t>
                </a:r>
              </a:p>
            </p:txBody>
          </p:sp>
        </p:grpSp>
      </p:grpSp>
      <p:sp>
        <p:nvSpPr>
          <p:cNvPr id="29" name="Slide Number Placeholder 28"/>
          <p:cNvSpPr>
            <a:spLocks noGrp="1"/>
          </p:cNvSpPr>
          <p:nvPr>
            <p:ph type="sldNum" sz="quarter" idx="12"/>
          </p:nvPr>
        </p:nvSpPr>
        <p:spPr/>
        <p:txBody>
          <a:bodyPr/>
          <a:lstStyle/>
          <a:p>
            <a:fld id="{18868D3B-16E3-D540-B1A8-9A50026EF016}" type="slidenum">
              <a:rPr lang="es-ES_tradnl" smtClean="0"/>
              <a:pPr/>
              <a:t>11</a:t>
            </a:fld>
            <a:endParaRPr lang="es-ES_tradnl"/>
          </a:p>
        </p:txBody>
      </p:sp>
      <p:sp>
        <p:nvSpPr>
          <p:cNvPr id="33" name="TextBox 32"/>
          <p:cNvSpPr txBox="1"/>
          <p:nvPr/>
        </p:nvSpPr>
        <p:spPr>
          <a:xfrm>
            <a:off x="1045882" y="6215530"/>
            <a:ext cx="7308236" cy="646331"/>
          </a:xfrm>
          <a:prstGeom prst="rect">
            <a:avLst/>
          </a:prstGeom>
          <a:noFill/>
        </p:spPr>
        <p:txBody>
          <a:bodyPr wrap="none" rtlCol="0">
            <a:spAutoFit/>
          </a:bodyPr>
          <a:lstStyle/>
          <a:p>
            <a:r>
              <a:rPr lang="es-ES_tradnl" dirty="0">
                <a:solidFill>
                  <a:schemeClr val="accent1"/>
                </a:solidFill>
              </a:rPr>
              <a:t>Nota:  	La corriente continua (CC) también es conocida con las letras “DC”.</a:t>
            </a:r>
          </a:p>
          <a:p>
            <a:r>
              <a:rPr lang="es-ES_tradnl" dirty="0">
                <a:solidFill>
                  <a:schemeClr val="accent1"/>
                </a:solidFill>
              </a:rPr>
              <a:t>		La corriente alterna (CA) también es conocida con las letras “AC”.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50000" decel="50000"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500" fill="hold"/>
                                        <p:tgtEl>
                                          <p:spTgt spid="40"/>
                                        </p:tgtEl>
                                        <p:attrNameLst>
                                          <p:attrName>ppt_x</p:attrName>
                                        </p:attrNameLst>
                                      </p:cBhvr>
                                      <p:tavLst>
                                        <p:tav tm="0">
                                          <p:val>
                                            <p:strVal val="#ppt_x"/>
                                          </p:val>
                                        </p:tav>
                                        <p:tav tm="100000">
                                          <p:val>
                                            <p:strVal val="#ppt_x"/>
                                          </p:val>
                                        </p:tav>
                                      </p:tavLst>
                                    </p:anim>
                                    <p:anim calcmode="lin" valueType="num">
                                      <p:cBhvr additive="base">
                                        <p:cTn id="1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0"/>
                            </p:stCondLst>
                            <p:childTnLst>
                              <p:par>
                                <p:cTn id="17" presetID="2" presetClass="entr" presetSubtype="4" accel="50000" decel="5000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1" grpId="0"/>
      <p:bldP spid="2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sus componentes – el selector. </a:t>
            </a:r>
          </a:p>
        </p:txBody>
      </p:sp>
      <p:pic>
        <p:nvPicPr>
          <p:cNvPr id="21" name="Picture 20"/>
          <p:cNvPicPr>
            <a:picLocks noChangeAspect="1"/>
          </p:cNvPicPr>
          <p:nvPr/>
        </p:nvPicPr>
        <p:blipFill>
          <a:blip r:embed="rId4"/>
          <a:srcRect l="7233" t="13753" r="3754" b="30328"/>
          <a:stretch>
            <a:fillRect/>
          </a:stretch>
        </p:blipFill>
        <p:spPr>
          <a:xfrm>
            <a:off x="3575338" y="2247037"/>
            <a:ext cx="5359486" cy="4156749"/>
          </a:xfrm>
          <a:prstGeom prst="rect">
            <a:avLst/>
          </a:prstGeom>
        </p:spPr>
      </p:pic>
      <p:sp>
        <p:nvSpPr>
          <p:cNvPr id="31" name="Oval 30"/>
          <p:cNvSpPr/>
          <p:nvPr/>
        </p:nvSpPr>
        <p:spPr>
          <a:xfrm>
            <a:off x="3978749" y="2474257"/>
            <a:ext cx="717176" cy="747059"/>
          </a:xfrm>
          <a:prstGeom prst="ellipse">
            <a:avLst/>
          </a:prstGeom>
          <a:noFill/>
          <a:ln w="635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3" name="Oval 32"/>
          <p:cNvSpPr/>
          <p:nvPr/>
        </p:nvSpPr>
        <p:spPr>
          <a:xfrm>
            <a:off x="7731972" y="2507128"/>
            <a:ext cx="717176" cy="747059"/>
          </a:xfrm>
          <a:prstGeom prst="ellipse">
            <a:avLst/>
          </a:prstGeom>
          <a:noFill/>
          <a:ln w="635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4" name="Oval 33"/>
          <p:cNvSpPr/>
          <p:nvPr/>
        </p:nvSpPr>
        <p:spPr>
          <a:xfrm>
            <a:off x="7824607" y="4811057"/>
            <a:ext cx="717176" cy="747059"/>
          </a:xfrm>
          <a:prstGeom prst="ellipse">
            <a:avLst/>
          </a:prstGeom>
          <a:noFill/>
          <a:ln w="635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5" name="Oval 34"/>
          <p:cNvSpPr/>
          <p:nvPr/>
        </p:nvSpPr>
        <p:spPr>
          <a:xfrm>
            <a:off x="4432960" y="5767293"/>
            <a:ext cx="717176" cy="747059"/>
          </a:xfrm>
          <a:prstGeom prst="ellipse">
            <a:avLst/>
          </a:prstGeom>
          <a:noFill/>
          <a:ln w="635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8" name="Rectangle 37"/>
          <p:cNvSpPr/>
          <p:nvPr/>
        </p:nvSpPr>
        <p:spPr>
          <a:xfrm>
            <a:off x="956235" y="4636271"/>
            <a:ext cx="2091765" cy="369332"/>
          </a:xfrm>
          <a:prstGeom prst="rect">
            <a:avLst/>
          </a:prstGeom>
          <a:ln w="63500">
            <a:solidFill>
              <a:schemeClr val="accent3"/>
            </a:solidFill>
          </a:ln>
        </p:spPr>
        <p:txBody>
          <a:bodyPr wrap="square">
            <a:spAutoFit/>
          </a:bodyPr>
          <a:lstStyle/>
          <a:p>
            <a:pPr>
              <a:spcAft>
                <a:spcPts val="1200"/>
              </a:spcAft>
              <a:buFont typeface="Arial"/>
              <a:buChar char="•"/>
            </a:pPr>
            <a:r>
              <a:rPr lang="es-ES_tradnl" b="1" dirty="0"/>
              <a:t>Resistencia (</a:t>
            </a:r>
            <a:r>
              <a:rPr lang="es-ES_tradnl" b="1" dirty="0">
                <a:latin typeface="Symbol" charset="2"/>
                <a:sym typeface="Symbol" panose="05050102010706020507" pitchFamily="18" charset="2"/>
              </a:rPr>
              <a:t></a:t>
            </a:r>
            <a:r>
              <a:rPr lang="es-ES_tradnl" b="1" dirty="0"/>
              <a:t>)</a:t>
            </a:r>
          </a:p>
        </p:txBody>
      </p:sp>
      <p:sp>
        <p:nvSpPr>
          <p:cNvPr id="39" name="Rectangle 38"/>
          <p:cNvSpPr/>
          <p:nvPr/>
        </p:nvSpPr>
        <p:spPr>
          <a:xfrm>
            <a:off x="984216" y="2601863"/>
            <a:ext cx="1569660" cy="369332"/>
          </a:xfrm>
          <a:prstGeom prst="rect">
            <a:avLst/>
          </a:prstGeom>
          <a:ln w="63500">
            <a:solidFill>
              <a:schemeClr val="accent1"/>
            </a:solidFill>
          </a:ln>
        </p:spPr>
        <p:txBody>
          <a:bodyPr wrap="none">
            <a:spAutoFit/>
          </a:bodyPr>
          <a:lstStyle/>
          <a:p>
            <a:pPr>
              <a:spcAft>
                <a:spcPts val="1200"/>
              </a:spcAft>
              <a:buFont typeface="Arial"/>
              <a:buChar char="•"/>
            </a:pPr>
            <a:r>
              <a:rPr lang="es-ES_tradnl" b="1" dirty="0"/>
              <a:t>Voltaje (V-CC)</a:t>
            </a:r>
          </a:p>
        </p:txBody>
      </p:sp>
      <p:sp>
        <p:nvSpPr>
          <p:cNvPr id="40" name="Rectangle 39"/>
          <p:cNvSpPr/>
          <p:nvPr/>
        </p:nvSpPr>
        <p:spPr>
          <a:xfrm>
            <a:off x="994984" y="3528216"/>
            <a:ext cx="2044149" cy="369332"/>
          </a:xfrm>
          <a:prstGeom prst="rect">
            <a:avLst/>
          </a:prstGeom>
          <a:ln w="63500">
            <a:solidFill>
              <a:srgbClr val="FF6600"/>
            </a:solidFill>
          </a:ln>
        </p:spPr>
        <p:txBody>
          <a:bodyPr wrap="none">
            <a:spAutoFit/>
          </a:bodyPr>
          <a:lstStyle/>
          <a:p>
            <a:pPr>
              <a:spcAft>
                <a:spcPts val="1200"/>
              </a:spcAft>
              <a:buFont typeface="Arial"/>
              <a:buChar char="•"/>
            </a:pPr>
            <a:r>
              <a:rPr lang="es-ES_tradnl" b="1" dirty="0"/>
              <a:t>Intensidad (A) (CC)</a:t>
            </a:r>
          </a:p>
        </p:txBody>
      </p:sp>
      <p:sp>
        <p:nvSpPr>
          <p:cNvPr id="41" name="Rectangle 40"/>
          <p:cNvSpPr/>
          <p:nvPr/>
        </p:nvSpPr>
        <p:spPr>
          <a:xfrm>
            <a:off x="990600" y="2971800"/>
            <a:ext cx="1582484" cy="369332"/>
          </a:xfrm>
          <a:prstGeom prst="rect">
            <a:avLst/>
          </a:prstGeom>
          <a:ln w="63500">
            <a:solidFill>
              <a:schemeClr val="accent1"/>
            </a:solidFill>
          </a:ln>
        </p:spPr>
        <p:txBody>
          <a:bodyPr wrap="none">
            <a:spAutoFit/>
          </a:bodyPr>
          <a:lstStyle/>
          <a:p>
            <a:pPr>
              <a:spcAft>
                <a:spcPts val="1200"/>
              </a:spcAft>
              <a:buFont typeface="Arial"/>
              <a:buChar char="•"/>
            </a:pPr>
            <a:r>
              <a:rPr lang="es-ES_tradnl" b="1" dirty="0"/>
              <a:t>Voltaje (V-CA)</a:t>
            </a:r>
          </a:p>
        </p:txBody>
      </p:sp>
      <p:sp>
        <p:nvSpPr>
          <p:cNvPr id="19" name="Slide Number Placeholder 18"/>
          <p:cNvSpPr>
            <a:spLocks noGrp="1"/>
          </p:cNvSpPr>
          <p:nvPr>
            <p:ph type="sldNum" sz="quarter" idx="12"/>
          </p:nvPr>
        </p:nvSpPr>
        <p:spPr/>
        <p:txBody>
          <a:bodyPr/>
          <a:lstStyle/>
          <a:p>
            <a:fld id="{18868D3B-16E3-D540-B1A8-9A50026EF016}" type="slidenum">
              <a:rPr lang="es-ES_tradnl" smtClean="0"/>
              <a:pPr/>
              <a:t>12</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1"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 accel="50000" decel="5000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1" animBg="1"/>
      <p:bldP spid="34" grpId="0" animBg="1"/>
      <p:bldP spid="35" grpId="0" animBg="1"/>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7" name="TextBox 16"/>
          <p:cNvSpPr txBox="1"/>
          <p:nvPr/>
        </p:nvSpPr>
        <p:spPr>
          <a:xfrm>
            <a:off x="1016000" y="2060403"/>
            <a:ext cx="7741287" cy="1477328"/>
          </a:xfrm>
          <a:prstGeom prst="rect">
            <a:avLst/>
          </a:prstGeom>
          <a:noFill/>
        </p:spPr>
        <p:txBody>
          <a:bodyPr wrap="square" rtlCol="0">
            <a:spAutoFit/>
          </a:bodyPr>
          <a:lstStyle/>
          <a:p>
            <a:r>
              <a:rPr lang="es-ES_tradnl" dirty="0">
                <a:latin typeface="Verdana" panose="020B0604030504040204" pitchFamily="34" charset="0"/>
                <a:ea typeface="Verdana" panose="020B0604030504040204" pitchFamily="34" charset="0"/>
                <a:cs typeface="Verdana" panose="020B0604030504040204" pitchFamily="34" charset="0"/>
              </a:rPr>
              <a:t>Los instrumentos de medición tienen capacidad limitada de medir voltaje (V), intensidad (A) o resistencia (Ω).</a:t>
            </a:r>
          </a:p>
          <a:p>
            <a:r>
              <a:rPr lang="es-ES_tradnl" dirty="0">
                <a:latin typeface="Verdana" panose="020B0604030504040204" pitchFamily="34" charset="0"/>
                <a:ea typeface="Verdana" panose="020B0604030504040204" pitchFamily="34" charset="0"/>
                <a:cs typeface="Verdana" panose="020B0604030504040204" pitchFamily="34" charset="0"/>
              </a:rPr>
              <a:t>Como los circuitos eléctricos pueden ser muy variados y tener diferentes magnitudes, el multímetro tiene varias escalas que permiten obtener una sensibilidad óptima en cada caso. </a:t>
            </a:r>
          </a:p>
        </p:txBody>
      </p:sp>
      <p:sp>
        <p:nvSpPr>
          <p:cNvPr id="13" name="TextBox 12"/>
          <p:cNvSpPr txBox="1"/>
          <p:nvPr/>
        </p:nvSpPr>
        <p:spPr>
          <a:xfrm>
            <a:off x="1016000" y="3601075"/>
            <a:ext cx="7569860" cy="923330"/>
          </a:xfrm>
          <a:prstGeom prst="rect">
            <a:avLst/>
          </a:prstGeom>
          <a:noFill/>
        </p:spPr>
        <p:txBody>
          <a:bodyPr wrap="square" rtlCol="0">
            <a:spAutoFit/>
          </a:bodyPr>
          <a:lstStyle>
            <a:defPPr>
              <a:defRPr lang="en-US"/>
            </a:defPPr>
            <a:lvl1pPr>
              <a:defRPr>
                <a:latin typeface="Verdana" panose="020B0604030504040204" pitchFamily="34" charset="0"/>
                <a:ea typeface="Verdana" panose="020B0604030504040204" pitchFamily="34" charset="0"/>
                <a:cs typeface="Verdana" panose="020B0604030504040204" pitchFamily="34" charset="0"/>
              </a:defRPr>
            </a:lvl1pPr>
          </a:lstStyle>
          <a:p>
            <a:r>
              <a:rPr lang="es-ES_tradnl" dirty="0">
                <a:solidFill>
                  <a:srgbClr val="FF0000"/>
                </a:solidFill>
              </a:rPr>
              <a:t>Es muy importante </a:t>
            </a:r>
            <a:r>
              <a:rPr lang="es-ES_tradnl" b="1" dirty="0">
                <a:solidFill>
                  <a:srgbClr val="FF0000"/>
                </a:solidFill>
              </a:rPr>
              <a:t>elegir con cuidado</a:t>
            </a:r>
            <a:r>
              <a:rPr lang="es-ES_tradnl" dirty="0">
                <a:solidFill>
                  <a:srgbClr val="FF0000"/>
                </a:solidFill>
              </a:rPr>
              <a:t> la </a:t>
            </a:r>
            <a:r>
              <a:rPr lang="es-ES_tradnl" b="1" dirty="0">
                <a:solidFill>
                  <a:srgbClr val="FF0000"/>
                </a:solidFill>
              </a:rPr>
              <a:t>escala </a:t>
            </a:r>
            <a:r>
              <a:rPr lang="es-ES_tradnl" dirty="0">
                <a:solidFill>
                  <a:srgbClr val="FF0000"/>
                </a:solidFill>
              </a:rPr>
              <a:t>del multímetro para que no se sobrecargue. </a:t>
            </a:r>
            <a:r>
              <a:rPr lang="es-ES_tradnl" b="1" dirty="0">
                <a:solidFill>
                  <a:srgbClr val="FF0000"/>
                </a:solidFill>
              </a:rPr>
              <a:t>Si no, se puede quemar. Siempre empezar con escalas menos sensibles.</a:t>
            </a:r>
          </a:p>
        </p:txBody>
      </p:sp>
      <p:sp>
        <p:nvSpPr>
          <p:cNvPr id="12" name="2 CuadroTexto"/>
          <p:cNvSpPr txBox="1">
            <a:spLocks noChangeArrowheads="1"/>
          </p:cNvSpPr>
          <p:nvPr/>
        </p:nvSpPr>
        <p:spPr bwMode="auto">
          <a:xfrm>
            <a:off x="975652" y="1558877"/>
            <a:ext cx="6224881"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¿Cómo mide un multímetro: las escalas?</a:t>
            </a:r>
          </a:p>
        </p:txBody>
      </p:sp>
      <p:sp>
        <p:nvSpPr>
          <p:cNvPr id="15" name="Slide Number Placeholder 14"/>
          <p:cNvSpPr>
            <a:spLocks noGrp="1"/>
          </p:cNvSpPr>
          <p:nvPr>
            <p:ph type="sldNum" sz="quarter" idx="12"/>
          </p:nvPr>
        </p:nvSpPr>
        <p:spPr>
          <a:xfrm>
            <a:off x="1016000" y="6356350"/>
            <a:ext cx="2133600" cy="365125"/>
          </a:xfrm>
        </p:spPr>
        <p:txBody>
          <a:bodyPr/>
          <a:lstStyle/>
          <a:p>
            <a:fld id="{18868D3B-16E3-D540-B1A8-9A50026EF016}" type="slidenum">
              <a:rPr lang="es-ES_tradnl" smtClean="0"/>
              <a:pPr/>
              <a:t>13</a:t>
            </a:fld>
            <a:endParaRPr lang="es-ES_tradnl"/>
          </a:p>
        </p:txBody>
      </p:sp>
      <p:sp>
        <p:nvSpPr>
          <p:cNvPr id="16" name="TextBox 15"/>
          <p:cNvSpPr txBox="1"/>
          <p:nvPr/>
        </p:nvSpPr>
        <p:spPr>
          <a:xfrm>
            <a:off x="1016000" y="4587749"/>
            <a:ext cx="7404100" cy="646331"/>
          </a:xfrm>
          <a:prstGeom prst="rect">
            <a:avLst/>
          </a:prstGeom>
          <a:noFill/>
        </p:spPr>
        <p:txBody>
          <a:bodyPr wrap="square" rtlCol="0">
            <a:spAutoFit/>
          </a:bodyPr>
          <a:lstStyle/>
          <a:p>
            <a:r>
              <a:rPr lang="es-ES_tradnl" dirty="0"/>
              <a:t>Sólo cuando la lectura del valor de una magnitud en una escala es inferior al valor máximo de la escala más sensible, se puede cambiar a esta escala.</a:t>
            </a:r>
          </a:p>
        </p:txBody>
      </p:sp>
      <p:sp>
        <p:nvSpPr>
          <p:cNvPr id="19" name="TextBox 18"/>
          <p:cNvSpPr txBox="1"/>
          <p:nvPr/>
        </p:nvSpPr>
        <p:spPr>
          <a:xfrm>
            <a:off x="1016000" y="5297424"/>
            <a:ext cx="7708900" cy="646331"/>
          </a:xfrm>
          <a:prstGeom prst="rect">
            <a:avLst/>
          </a:prstGeom>
          <a:noFill/>
        </p:spPr>
        <p:txBody>
          <a:bodyPr wrap="square" rtlCol="0">
            <a:spAutoFit/>
          </a:bodyPr>
          <a:lstStyle/>
          <a:p>
            <a:r>
              <a:rPr lang="es-ES_tradnl" b="1" dirty="0"/>
              <a:t>Por ejemplo, si en escala de 20 V, se lee el valor de 1,1 V, se puede cambiar a la escala de 2 V porque 1,1 V es inferior a 2 V.</a:t>
            </a:r>
          </a:p>
        </p:txBody>
      </p:sp>
      <p:sp>
        <p:nvSpPr>
          <p:cNvPr id="20" name="TextBox 19"/>
          <p:cNvSpPr txBox="1"/>
          <p:nvPr/>
        </p:nvSpPr>
        <p:spPr>
          <a:xfrm>
            <a:off x="990600" y="5914222"/>
            <a:ext cx="7734300" cy="923330"/>
          </a:xfrm>
          <a:prstGeom prst="rect">
            <a:avLst/>
          </a:prstGeom>
          <a:noFill/>
        </p:spPr>
        <p:txBody>
          <a:bodyPr wrap="square" rtlCol="0">
            <a:spAutoFit/>
          </a:bodyPr>
          <a:lstStyle/>
          <a:p>
            <a:r>
              <a:rPr lang="es-ES_tradnl" dirty="0"/>
              <a:t>Si en escala de 2 </a:t>
            </a:r>
            <a:r>
              <a:rPr lang="es-ES_tradnl" dirty="0" err="1"/>
              <a:t>mA</a:t>
            </a:r>
            <a:r>
              <a:rPr lang="es-ES_tradnl" dirty="0"/>
              <a:t> (mili Amper), se lee el valor de 0,3 </a:t>
            </a:r>
            <a:r>
              <a:rPr lang="es-ES_tradnl" dirty="0" err="1"/>
              <a:t>mA</a:t>
            </a:r>
            <a:r>
              <a:rPr lang="es-ES_tradnl" dirty="0"/>
              <a:t>, NO se puede cambiar a la escala de 200 </a:t>
            </a:r>
            <a:r>
              <a:rPr lang="es-ES_tradnl" dirty="0">
                <a:latin typeface="Symbol" charset="2"/>
                <a:sym typeface="Symbol" panose="05050102010706020507" pitchFamily="18" charset="2"/>
              </a:rPr>
              <a:t></a:t>
            </a:r>
            <a:r>
              <a:rPr lang="es-ES_tradnl" dirty="0"/>
              <a:t>A (micro Amper) porque 0,3 </a:t>
            </a:r>
            <a:r>
              <a:rPr lang="es-ES_tradnl" dirty="0" err="1"/>
              <a:t>mA</a:t>
            </a:r>
            <a:r>
              <a:rPr lang="es-ES_tradnl" dirty="0"/>
              <a:t> (300 </a:t>
            </a:r>
            <a:r>
              <a:rPr lang="es-ES_tradnl" dirty="0">
                <a:latin typeface="Symbol" charset="2"/>
                <a:sym typeface="Symbol" panose="05050102010706020507" pitchFamily="18" charset="2"/>
              </a:rPr>
              <a:t></a:t>
            </a:r>
            <a:r>
              <a:rPr lang="es-ES_tradnl" dirty="0"/>
              <a:t>A) no es inferior a  200 </a:t>
            </a:r>
            <a:r>
              <a:rPr lang="es-ES_tradnl" dirty="0">
                <a:latin typeface="Symbol" charset="2"/>
                <a:sym typeface="Symbol" panose="05050102010706020507" pitchFamily="18" charset="2"/>
              </a:rPr>
              <a:t></a:t>
            </a:r>
            <a:r>
              <a:rPr lang="es-ES_tradnl" dirty="0"/>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21" name="Picture 20"/>
          <p:cNvPicPr>
            <a:picLocks noChangeAspect="1"/>
          </p:cNvPicPr>
          <p:nvPr/>
        </p:nvPicPr>
        <p:blipFill>
          <a:blip r:embed="rId4"/>
          <a:srcRect l="37977" t="13753" r="3754" b="32672"/>
          <a:stretch>
            <a:fillRect/>
          </a:stretch>
        </p:blipFill>
        <p:spPr>
          <a:xfrm>
            <a:off x="1105646" y="3290222"/>
            <a:ext cx="2603389" cy="2955190"/>
          </a:xfrm>
          <a:prstGeom prst="rect">
            <a:avLst/>
          </a:prstGeom>
        </p:spPr>
      </p:pic>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selección de las escalas de voltaje.</a:t>
            </a:r>
          </a:p>
        </p:txBody>
      </p:sp>
      <p:grpSp>
        <p:nvGrpSpPr>
          <p:cNvPr id="3" name="Group 33"/>
          <p:cNvGrpSpPr/>
          <p:nvPr/>
        </p:nvGrpSpPr>
        <p:grpSpPr>
          <a:xfrm>
            <a:off x="4034117" y="2654622"/>
            <a:ext cx="4123192" cy="1754327"/>
            <a:chOff x="4094455" y="3013207"/>
            <a:chExt cx="4123192" cy="1754327"/>
          </a:xfrm>
        </p:grpSpPr>
        <p:sp>
          <p:nvSpPr>
            <p:cNvPr id="27" name="TextBox 26"/>
            <p:cNvSpPr txBox="1"/>
            <p:nvPr/>
          </p:nvSpPr>
          <p:spPr>
            <a:xfrm>
              <a:off x="4094455" y="3013207"/>
              <a:ext cx="4123192" cy="1754327"/>
            </a:xfrm>
            <a:prstGeom prst="rect">
              <a:avLst/>
            </a:prstGeom>
            <a:noFill/>
          </p:spPr>
          <p:txBody>
            <a:bodyPr wrap="square" rtlCol="0">
              <a:spAutoFit/>
            </a:bodyPr>
            <a:lstStyle/>
            <a:p>
              <a:pPr indent="180975">
                <a:buFont typeface="Arial"/>
                <a:buChar char="•"/>
              </a:pPr>
              <a:r>
                <a:rPr lang="es-ES_tradnl" b="1" dirty="0"/>
                <a:t>Voltaje de corriente continua V          </a:t>
              </a:r>
              <a:r>
                <a:rPr lang="es-ES_tradnl" dirty="0"/>
                <a:t>:</a:t>
              </a:r>
            </a:p>
            <a:p>
              <a:pPr lvl="1" indent="180975">
                <a:buFont typeface="Arial"/>
                <a:buChar char="•"/>
              </a:pPr>
              <a:r>
                <a:rPr lang="es-ES_tradnl" dirty="0"/>
                <a:t>De 0 </a:t>
              </a:r>
              <a:r>
                <a:rPr lang="es-ES_tradnl" dirty="0" err="1"/>
                <a:t>mV</a:t>
              </a:r>
              <a:r>
                <a:rPr lang="es-ES_tradnl" dirty="0"/>
                <a:t> a 200 </a:t>
              </a:r>
              <a:r>
                <a:rPr lang="es-ES_tradnl" dirty="0" err="1"/>
                <a:t>mV</a:t>
              </a:r>
              <a:r>
                <a:rPr lang="es-ES_tradnl" dirty="0"/>
                <a:t>.</a:t>
              </a:r>
            </a:p>
            <a:p>
              <a:pPr lvl="1" indent="180975">
                <a:buFont typeface="Arial"/>
                <a:buChar char="•"/>
              </a:pPr>
              <a:r>
                <a:rPr lang="es-ES_tradnl" dirty="0"/>
                <a:t>De 0 V a     2 V.</a:t>
              </a:r>
            </a:p>
            <a:p>
              <a:pPr lvl="1" indent="180975">
                <a:buFont typeface="Arial"/>
                <a:buChar char="•"/>
              </a:pPr>
              <a:r>
                <a:rPr lang="es-ES_tradnl" b="1" u="sng" dirty="0"/>
                <a:t>De 0V a    20 V (está seleccionada).</a:t>
              </a:r>
            </a:p>
            <a:p>
              <a:pPr lvl="1" indent="180975">
                <a:buFont typeface="Arial"/>
                <a:buChar char="•"/>
              </a:pPr>
              <a:r>
                <a:rPr lang="es-ES_tradnl" dirty="0"/>
                <a:t>De 0 V a 200 V.</a:t>
              </a:r>
            </a:p>
            <a:p>
              <a:pPr lvl="1" indent="180975">
                <a:buFont typeface="Arial"/>
                <a:buChar char="•"/>
              </a:pPr>
              <a:r>
                <a:rPr lang="es-ES_tradnl" dirty="0"/>
                <a:t>De 0 V a 600 V.</a:t>
              </a:r>
            </a:p>
          </p:txBody>
        </p:sp>
        <p:grpSp>
          <p:nvGrpSpPr>
            <p:cNvPr id="4" name="Group 31"/>
            <p:cNvGrpSpPr/>
            <p:nvPr/>
          </p:nvGrpSpPr>
          <p:grpSpPr>
            <a:xfrm>
              <a:off x="7435773" y="3182575"/>
              <a:ext cx="307540" cy="75582"/>
              <a:chOff x="2443008" y="2117943"/>
              <a:chExt cx="385547" cy="144435"/>
            </a:xfrm>
          </p:grpSpPr>
          <p:cxnSp>
            <p:nvCxnSpPr>
              <p:cNvPr id="40" name="Straight Connector 39"/>
              <p:cNvCxnSpPr/>
              <p:nvPr/>
            </p:nvCxnSpPr>
            <p:spPr>
              <a:xfrm>
                <a:off x="2443008" y="2260790"/>
                <a:ext cx="38554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443008" y="2117943"/>
                <a:ext cx="38554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3" name="Rounded Rectangle 22"/>
          <p:cNvSpPr/>
          <p:nvPr/>
        </p:nvSpPr>
        <p:spPr>
          <a:xfrm>
            <a:off x="1957294" y="3346824"/>
            <a:ext cx="1449294" cy="1763058"/>
          </a:xfrm>
          <a:prstGeom prst="roundRect">
            <a:avLst/>
          </a:prstGeom>
          <a:noFill/>
          <a:ln w="635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5" name="Group 24"/>
          <p:cNvGrpSpPr/>
          <p:nvPr/>
        </p:nvGrpSpPr>
        <p:grpSpPr>
          <a:xfrm>
            <a:off x="4034117" y="4958541"/>
            <a:ext cx="4572000" cy="923330"/>
            <a:chOff x="3959411" y="4928658"/>
            <a:chExt cx="4572000" cy="923330"/>
          </a:xfrm>
        </p:grpSpPr>
        <p:pic>
          <p:nvPicPr>
            <p:cNvPr id="30" name="Picture 29"/>
            <p:cNvPicPr>
              <a:picLocks noChangeAspect="1"/>
            </p:cNvPicPr>
            <p:nvPr/>
          </p:nvPicPr>
          <p:blipFill>
            <a:blip r:embed="rId5"/>
            <a:srcRect t="22857" r="11636" b="34802"/>
            <a:stretch>
              <a:fillRect/>
            </a:stretch>
          </p:blipFill>
          <p:spPr>
            <a:xfrm>
              <a:off x="7063348" y="5003609"/>
              <a:ext cx="475492" cy="240743"/>
            </a:xfrm>
            <a:prstGeom prst="rect">
              <a:avLst/>
            </a:prstGeom>
          </p:spPr>
        </p:pic>
        <p:sp>
          <p:nvSpPr>
            <p:cNvPr id="24" name="Rectangle 23"/>
            <p:cNvSpPr/>
            <p:nvPr/>
          </p:nvSpPr>
          <p:spPr>
            <a:xfrm>
              <a:off x="3959411" y="4928658"/>
              <a:ext cx="4572000" cy="923330"/>
            </a:xfrm>
            <a:prstGeom prst="rect">
              <a:avLst/>
            </a:prstGeom>
          </p:spPr>
          <p:txBody>
            <a:bodyPr>
              <a:spAutoFit/>
            </a:bodyPr>
            <a:lstStyle/>
            <a:p>
              <a:pPr indent="180975">
                <a:buFont typeface="Arial"/>
                <a:buChar char="•"/>
              </a:pPr>
              <a:r>
                <a:rPr lang="es-ES_tradnl" b="1" dirty="0"/>
                <a:t>Voltaje de corriente alterna V            </a:t>
              </a:r>
              <a:r>
                <a:rPr lang="es-ES_tradnl" dirty="0"/>
                <a:t>:</a:t>
              </a:r>
            </a:p>
            <a:p>
              <a:pPr lvl="1" indent="180975">
                <a:buFont typeface="Arial"/>
                <a:buChar char="•"/>
              </a:pPr>
              <a:r>
                <a:rPr lang="es-ES_tradnl" dirty="0"/>
                <a:t>De 0 V a 600 V. </a:t>
              </a:r>
            </a:p>
            <a:p>
              <a:pPr lvl="1" indent="180975">
                <a:buFont typeface="Arial"/>
                <a:buChar char="•"/>
              </a:pPr>
              <a:r>
                <a:rPr lang="es-ES_tradnl" dirty="0"/>
                <a:t>De 0 V a 200 V.</a:t>
              </a:r>
            </a:p>
          </p:txBody>
        </p:sp>
      </p:grpSp>
      <p:cxnSp>
        <p:nvCxnSpPr>
          <p:cNvPr id="29" name="Straight Arrow Connector 28"/>
          <p:cNvCxnSpPr/>
          <p:nvPr/>
        </p:nvCxnSpPr>
        <p:spPr>
          <a:xfrm rot="10800000">
            <a:off x="3242235" y="5289177"/>
            <a:ext cx="1195294" cy="134471"/>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0800000">
            <a:off x="3033060" y="5647765"/>
            <a:ext cx="1437341" cy="77697"/>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136588" y="5124823"/>
            <a:ext cx="1512047" cy="675341"/>
          </a:xfrm>
          <a:prstGeom prst="roundRect">
            <a:avLst/>
          </a:prstGeom>
          <a:noFill/>
          <a:ln w="635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36" name="Straight Arrow Connector 35"/>
          <p:cNvCxnSpPr/>
          <p:nvPr/>
        </p:nvCxnSpPr>
        <p:spPr>
          <a:xfrm rot="10800000" flipV="1">
            <a:off x="2659529" y="3200401"/>
            <a:ext cx="1825812" cy="475127"/>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flipV="1">
            <a:off x="2707341" y="3517154"/>
            <a:ext cx="1825812" cy="475127"/>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2973295" y="3756212"/>
            <a:ext cx="1559859" cy="457199"/>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0800000" flipV="1">
            <a:off x="3242235" y="4025154"/>
            <a:ext cx="1290918" cy="5020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0800000" flipV="1">
            <a:off x="3272119" y="4297082"/>
            <a:ext cx="1204259" cy="573741"/>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32" name="Slide Number Placeholder 31"/>
          <p:cNvSpPr>
            <a:spLocks noGrp="1"/>
          </p:cNvSpPr>
          <p:nvPr>
            <p:ph type="sldNum" sz="quarter" idx="12"/>
          </p:nvPr>
        </p:nvSpPr>
        <p:spPr/>
        <p:txBody>
          <a:bodyPr/>
          <a:lstStyle/>
          <a:p>
            <a:fld id="{18868D3B-16E3-D540-B1A8-9A50026EF016}" type="slidenum">
              <a:rPr lang="es-ES_tradnl" smtClean="0"/>
              <a:pPr/>
              <a:t>14</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lectura del voltaje.</a:t>
            </a:r>
          </a:p>
        </p:txBody>
      </p:sp>
      <p:grpSp>
        <p:nvGrpSpPr>
          <p:cNvPr id="3" name="Group 33"/>
          <p:cNvGrpSpPr/>
          <p:nvPr/>
        </p:nvGrpSpPr>
        <p:grpSpPr>
          <a:xfrm>
            <a:off x="838200" y="2263568"/>
            <a:ext cx="6019800" cy="3139321"/>
            <a:chOff x="4094455" y="3013207"/>
            <a:chExt cx="6019800" cy="3139321"/>
          </a:xfrm>
        </p:grpSpPr>
        <p:sp>
          <p:nvSpPr>
            <p:cNvPr id="27" name="TextBox 26"/>
            <p:cNvSpPr txBox="1"/>
            <p:nvPr/>
          </p:nvSpPr>
          <p:spPr>
            <a:xfrm>
              <a:off x="4094455" y="3013207"/>
              <a:ext cx="6019800" cy="3139321"/>
            </a:xfrm>
            <a:prstGeom prst="rect">
              <a:avLst/>
            </a:prstGeom>
            <a:noFill/>
          </p:spPr>
          <p:txBody>
            <a:bodyPr wrap="square" rtlCol="0">
              <a:spAutoFit/>
            </a:bodyPr>
            <a:lstStyle/>
            <a:p>
              <a:pPr indent="180975">
                <a:spcAft>
                  <a:spcPts val="1200"/>
                </a:spcAft>
                <a:buFont typeface="Arial"/>
                <a:buChar char="•"/>
              </a:pPr>
              <a:r>
                <a:rPr lang="es-ES_tradnl" b="1" dirty="0"/>
                <a:t>Voltaje de corriente continua V          </a:t>
              </a:r>
              <a:r>
                <a:rPr lang="es-ES_tradnl" dirty="0"/>
                <a:t>:</a:t>
              </a:r>
            </a:p>
            <a:p>
              <a:pPr lvl="1" indent="180975">
                <a:spcAft>
                  <a:spcPts val="2400"/>
                </a:spcAft>
                <a:buFont typeface="Arial"/>
                <a:buChar char="•"/>
              </a:pPr>
              <a:r>
                <a:rPr lang="es-ES_tradnl" dirty="0"/>
                <a:t>De 0 </a:t>
              </a:r>
              <a:r>
                <a:rPr lang="es-ES_tradnl" dirty="0" err="1"/>
                <a:t>mV</a:t>
              </a:r>
              <a:r>
                <a:rPr lang="es-ES_tradnl" dirty="0"/>
                <a:t> a 200 </a:t>
              </a:r>
              <a:r>
                <a:rPr lang="es-ES_tradnl" dirty="0" err="1"/>
                <a:t>mV</a:t>
              </a:r>
              <a:r>
                <a:rPr lang="es-ES_tradnl" dirty="0"/>
                <a:t>:			Se lee en </a:t>
              </a:r>
              <a:r>
                <a:rPr lang="es-ES_tradnl" dirty="0" err="1"/>
                <a:t>milivolts</a:t>
              </a:r>
              <a:r>
                <a:rPr lang="es-ES_tradnl" dirty="0"/>
                <a:t>.</a:t>
              </a:r>
            </a:p>
            <a:p>
              <a:pPr lvl="1" indent="180975">
                <a:spcAft>
                  <a:spcPts val="2400"/>
                </a:spcAft>
                <a:buFont typeface="Arial"/>
                <a:buChar char="•"/>
              </a:pPr>
              <a:r>
                <a:rPr lang="es-ES_tradnl" dirty="0"/>
                <a:t>De 0 V a     2 V:				Se lee en volts.</a:t>
              </a:r>
            </a:p>
            <a:p>
              <a:pPr lvl="1" indent="180975">
                <a:spcAft>
                  <a:spcPts val="2400"/>
                </a:spcAft>
                <a:buFont typeface="Arial"/>
                <a:buChar char="•"/>
              </a:pPr>
              <a:r>
                <a:rPr lang="es-ES_tradnl" b="1" u="sng" dirty="0"/>
                <a:t>De 0V a    20 V</a:t>
              </a:r>
              <a:r>
                <a:rPr lang="es-ES_tradnl" dirty="0"/>
                <a:t>:				Se lee en volts.</a:t>
              </a:r>
              <a:endParaRPr lang="es-ES_tradnl" b="1" u="sng" dirty="0"/>
            </a:p>
            <a:p>
              <a:pPr lvl="1" indent="180975">
                <a:spcAft>
                  <a:spcPts val="2400"/>
                </a:spcAft>
                <a:buFont typeface="Arial"/>
                <a:buChar char="•"/>
              </a:pPr>
              <a:r>
                <a:rPr lang="es-ES_tradnl" dirty="0"/>
                <a:t>De 0 V a 200 V				Se lee en volts.</a:t>
              </a:r>
            </a:p>
            <a:p>
              <a:pPr lvl="1" indent="180975">
                <a:spcAft>
                  <a:spcPts val="2400"/>
                </a:spcAft>
                <a:buFont typeface="Arial"/>
                <a:buChar char="•"/>
              </a:pPr>
              <a:r>
                <a:rPr lang="es-ES_tradnl" dirty="0"/>
                <a:t>De 0 V a 600 V 				Se lee en volts.</a:t>
              </a:r>
            </a:p>
          </p:txBody>
        </p:sp>
        <p:grpSp>
          <p:nvGrpSpPr>
            <p:cNvPr id="4" name="Group 31"/>
            <p:cNvGrpSpPr/>
            <p:nvPr/>
          </p:nvGrpSpPr>
          <p:grpSpPr>
            <a:xfrm>
              <a:off x="7435773" y="3182575"/>
              <a:ext cx="307540" cy="75582"/>
              <a:chOff x="2443008" y="2117943"/>
              <a:chExt cx="385547" cy="144435"/>
            </a:xfrm>
          </p:grpSpPr>
          <p:cxnSp>
            <p:nvCxnSpPr>
              <p:cNvPr id="40" name="Straight Connector 39"/>
              <p:cNvCxnSpPr/>
              <p:nvPr/>
            </p:nvCxnSpPr>
            <p:spPr>
              <a:xfrm>
                <a:off x="2443008" y="2260790"/>
                <a:ext cx="38554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443008" y="2117943"/>
                <a:ext cx="38554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5" name="Group 24"/>
          <p:cNvGrpSpPr/>
          <p:nvPr/>
        </p:nvGrpSpPr>
        <p:grpSpPr>
          <a:xfrm>
            <a:off x="914399" y="5456518"/>
            <a:ext cx="5780617" cy="1231106"/>
            <a:chOff x="3959410" y="5309658"/>
            <a:chExt cx="5780617" cy="1231106"/>
          </a:xfrm>
        </p:grpSpPr>
        <p:pic>
          <p:nvPicPr>
            <p:cNvPr id="30" name="Picture 29"/>
            <p:cNvPicPr>
              <a:picLocks noChangeAspect="1"/>
            </p:cNvPicPr>
            <p:nvPr/>
          </p:nvPicPr>
          <p:blipFill>
            <a:blip r:embed="rId4"/>
            <a:srcRect t="22857" r="11636" b="34802"/>
            <a:stretch>
              <a:fillRect/>
            </a:stretch>
          </p:blipFill>
          <p:spPr>
            <a:xfrm>
              <a:off x="7083611" y="5385858"/>
              <a:ext cx="475492" cy="240743"/>
            </a:xfrm>
            <a:prstGeom prst="rect">
              <a:avLst/>
            </a:prstGeom>
          </p:spPr>
        </p:pic>
        <p:sp>
          <p:nvSpPr>
            <p:cNvPr id="24" name="Rectangle 23"/>
            <p:cNvSpPr/>
            <p:nvPr/>
          </p:nvSpPr>
          <p:spPr>
            <a:xfrm>
              <a:off x="3959410" y="5309658"/>
              <a:ext cx="5780617" cy="1231106"/>
            </a:xfrm>
            <a:prstGeom prst="rect">
              <a:avLst/>
            </a:prstGeom>
          </p:spPr>
          <p:txBody>
            <a:bodyPr wrap="square">
              <a:spAutoFit/>
            </a:bodyPr>
            <a:lstStyle/>
            <a:p>
              <a:pPr indent="180975">
                <a:buFont typeface="Arial"/>
                <a:buChar char="•"/>
              </a:pPr>
              <a:r>
                <a:rPr lang="es-ES_tradnl" b="1" dirty="0"/>
                <a:t>Voltaje de corriente alterna V            </a:t>
              </a:r>
              <a:r>
                <a:rPr lang="es-ES_tradnl" dirty="0"/>
                <a:t>:</a:t>
              </a:r>
            </a:p>
            <a:p>
              <a:pPr lvl="1" indent="180975">
                <a:spcAft>
                  <a:spcPts val="2400"/>
                </a:spcAft>
                <a:buFont typeface="Arial"/>
                <a:buChar char="•"/>
              </a:pPr>
              <a:r>
                <a:rPr lang="es-ES_tradnl" dirty="0"/>
                <a:t>De 0 V a 600 V:				Se lee en volts. </a:t>
              </a:r>
            </a:p>
            <a:p>
              <a:pPr lvl="1" indent="180975">
                <a:spcAft>
                  <a:spcPts val="2400"/>
                </a:spcAft>
                <a:buFont typeface="Arial"/>
                <a:buChar char="•"/>
              </a:pPr>
              <a:r>
                <a:rPr lang="es-ES_tradnl" dirty="0"/>
                <a:t>De 0 V a 200 V: 				Se lee en volts.</a:t>
              </a:r>
            </a:p>
          </p:txBody>
        </p:sp>
      </p:grpSp>
      <p:grpSp>
        <p:nvGrpSpPr>
          <p:cNvPr id="201" name="Group 200"/>
          <p:cNvGrpSpPr/>
          <p:nvPr/>
        </p:nvGrpSpPr>
        <p:grpSpPr>
          <a:xfrm>
            <a:off x="3581400" y="2667000"/>
            <a:ext cx="762000" cy="457200"/>
            <a:chOff x="2590800" y="6172200"/>
            <a:chExt cx="1176259" cy="685800"/>
          </a:xfrm>
        </p:grpSpPr>
        <p:grpSp>
          <p:nvGrpSpPr>
            <p:cNvPr id="176" name="Group 175"/>
            <p:cNvGrpSpPr/>
            <p:nvPr/>
          </p:nvGrpSpPr>
          <p:grpSpPr>
            <a:xfrm>
              <a:off x="3505200" y="6172200"/>
              <a:ext cx="261859" cy="611188"/>
              <a:chOff x="3168728" y="5029200"/>
              <a:chExt cx="261859" cy="611188"/>
            </a:xfrm>
          </p:grpSpPr>
          <p:cxnSp>
            <p:nvCxnSpPr>
              <p:cNvPr id="177" name="Straight Connector 176"/>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3048000" y="6172200"/>
              <a:ext cx="261859" cy="611188"/>
              <a:chOff x="2667000" y="4343400"/>
              <a:chExt cx="261859" cy="611188"/>
            </a:xfrm>
          </p:grpSpPr>
          <p:cxnSp>
            <p:nvCxnSpPr>
              <p:cNvPr id="185" name="Straight Connector 184"/>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193" name="Group 192"/>
            <p:cNvGrpSpPr/>
            <p:nvPr/>
          </p:nvGrpSpPr>
          <p:grpSpPr>
            <a:xfrm>
              <a:off x="2590800" y="6172200"/>
              <a:ext cx="261859" cy="611188"/>
              <a:chOff x="2667000" y="4343400"/>
              <a:chExt cx="261859" cy="611188"/>
            </a:xfrm>
          </p:grpSpPr>
          <p:cxnSp>
            <p:nvCxnSpPr>
              <p:cNvPr id="194" name="Straight Connector 19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31" name="Group 230"/>
          <p:cNvGrpSpPr/>
          <p:nvPr/>
        </p:nvGrpSpPr>
        <p:grpSpPr>
          <a:xfrm>
            <a:off x="6019156" y="3070945"/>
            <a:ext cx="3124844" cy="1946056"/>
            <a:chOff x="5715000" y="2133600"/>
            <a:chExt cx="3124844" cy="1946056"/>
          </a:xfrm>
        </p:grpSpPr>
        <p:grpSp>
          <p:nvGrpSpPr>
            <p:cNvPr id="99" name="Group 98"/>
            <p:cNvGrpSpPr/>
            <p:nvPr/>
          </p:nvGrpSpPr>
          <p:grpSpPr>
            <a:xfrm>
              <a:off x="5715000" y="2133600"/>
              <a:ext cx="3124844" cy="1946056"/>
              <a:chOff x="5105400" y="2438400"/>
              <a:chExt cx="3124844" cy="1946056"/>
            </a:xfrm>
          </p:grpSpPr>
          <p:pic>
            <p:nvPicPr>
              <p:cNvPr id="32" name="Picture 31"/>
              <p:cNvPicPr>
                <a:picLocks noChangeAspect="1"/>
              </p:cNvPicPr>
              <p:nvPr/>
            </p:nvPicPr>
            <p:blipFill>
              <a:blip r:embed="rId5"/>
              <a:srcRect r="-21" b="61692"/>
              <a:stretch>
                <a:fillRect/>
              </a:stretch>
            </p:blipFill>
            <p:spPr>
              <a:xfrm>
                <a:off x="5105400" y="2438400"/>
                <a:ext cx="3124844" cy="1946056"/>
              </a:xfrm>
              <a:prstGeom prst="rect">
                <a:avLst/>
              </a:prstGeom>
            </p:spPr>
          </p:pic>
          <p:sp>
            <p:nvSpPr>
              <p:cNvPr id="34" name="Rectangle 33"/>
              <p:cNvSpPr/>
              <p:nvPr/>
            </p:nvSpPr>
            <p:spPr>
              <a:xfrm>
                <a:off x="5867400" y="3200400"/>
                <a:ext cx="1676400" cy="838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grpSp>
          <p:nvGrpSpPr>
            <p:cNvPr id="204" name="Group 203"/>
            <p:cNvGrpSpPr/>
            <p:nvPr/>
          </p:nvGrpSpPr>
          <p:grpSpPr>
            <a:xfrm>
              <a:off x="6477000" y="2971800"/>
              <a:ext cx="1560902" cy="717600"/>
              <a:chOff x="3882557" y="3429000"/>
              <a:chExt cx="1560902" cy="717600"/>
            </a:xfrm>
          </p:grpSpPr>
          <p:grpSp>
            <p:nvGrpSpPr>
              <p:cNvPr id="149" name="Group 148"/>
              <p:cNvGrpSpPr/>
              <p:nvPr/>
            </p:nvGrpSpPr>
            <p:grpSpPr>
              <a:xfrm>
                <a:off x="4394801" y="3429000"/>
                <a:ext cx="233452" cy="611188"/>
                <a:chOff x="6248400" y="3276600"/>
                <a:chExt cx="261859" cy="611188"/>
              </a:xfrm>
            </p:grpSpPr>
            <p:cxnSp>
              <p:nvCxnSpPr>
                <p:cNvPr id="89" name="Straight Connector 8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36" name="Group 135"/>
              <p:cNvGrpSpPr/>
              <p:nvPr/>
            </p:nvGrpSpPr>
            <p:grpSpPr>
              <a:xfrm>
                <a:off x="4191000" y="3429000"/>
                <a:ext cx="1814" cy="607218"/>
                <a:chOff x="3079224" y="4498182"/>
                <a:chExt cx="2035" cy="607218"/>
              </a:xfrm>
            </p:grpSpPr>
            <p:cxnSp>
              <p:nvCxnSpPr>
                <p:cNvPr id="137" name="Straight Connector 136"/>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44" name="Oval 143"/>
              <p:cNvSpPr/>
              <p:nvPr/>
            </p:nvSpPr>
            <p:spPr>
              <a:xfrm>
                <a:off x="5074139" y="4038600"/>
                <a:ext cx="96284"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150" name="Group 149"/>
              <p:cNvGrpSpPr/>
              <p:nvPr/>
            </p:nvGrpSpPr>
            <p:grpSpPr>
              <a:xfrm>
                <a:off x="4802404" y="3429000"/>
                <a:ext cx="233452" cy="611188"/>
                <a:chOff x="6248400" y="3276600"/>
                <a:chExt cx="261859" cy="611188"/>
              </a:xfrm>
            </p:grpSpPr>
            <p:cxnSp>
              <p:nvCxnSpPr>
                <p:cNvPr id="151" name="Straight Connector 150"/>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58" name="Group 157"/>
              <p:cNvGrpSpPr/>
              <p:nvPr/>
            </p:nvGrpSpPr>
            <p:grpSpPr>
              <a:xfrm>
                <a:off x="5210007" y="3429000"/>
                <a:ext cx="233452" cy="611188"/>
                <a:chOff x="6248400" y="3276600"/>
                <a:chExt cx="261859" cy="611188"/>
              </a:xfrm>
            </p:grpSpPr>
            <p:cxnSp>
              <p:nvCxnSpPr>
                <p:cNvPr id="159" name="Straight Connector 15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203" name="Straight Connector 202"/>
              <p:cNvCxnSpPr/>
              <p:nvPr/>
            </p:nvCxnSpPr>
            <p:spPr>
              <a:xfrm flipV="1">
                <a:off x="3882557" y="3733800"/>
                <a:ext cx="23224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grpSp>
      </p:grpSp>
      <p:grpSp>
        <p:nvGrpSpPr>
          <p:cNvPr id="362" name="Group 361"/>
          <p:cNvGrpSpPr/>
          <p:nvPr/>
        </p:nvGrpSpPr>
        <p:grpSpPr>
          <a:xfrm>
            <a:off x="3556741" y="3767533"/>
            <a:ext cx="762000" cy="457200"/>
            <a:chOff x="3581400" y="3200400"/>
            <a:chExt cx="762000" cy="457200"/>
          </a:xfrm>
        </p:grpSpPr>
        <p:grpSp>
          <p:nvGrpSpPr>
            <p:cNvPr id="206" name="Group 175"/>
            <p:cNvGrpSpPr/>
            <p:nvPr/>
          </p:nvGrpSpPr>
          <p:grpSpPr>
            <a:xfrm>
              <a:off x="4173763" y="3200400"/>
              <a:ext cx="169637" cy="407459"/>
              <a:chOff x="3168728" y="5029200"/>
              <a:chExt cx="261859" cy="611188"/>
            </a:xfrm>
          </p:grpSpPr>
          <p:cxnSp>
            <p:nvCxnSpPr>
              <p:cNvPr id="224" name="Straight Connector 223"/>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07" name="Group 183"/>
            <p:cNvGrpSpPr/>
            <p:nvPr/>
          </p:nvGrpSpPr>
          <p:grpSpPr>
            <a:xfrm>
              <a:off x="3877582" y="3200400"/>
              <a:ext cx="169637" cy="407459"/>
              <a:chOff x="2667000" y="4343400"/>
              <a:chExt cx="261859" cy="611188"/>
            </a:xfrm>
          </p:grpSpPr>
          <p:cxnSp>
            <p:nvCxnSpPr>
              <p:cNvPr id="217" name="Straight Connector 216"/>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08" name="Oval 207"/>
            <p:cNvSpPr/>
            <p:nvPr/>
          </p:nvSpPr>
          <p:spPr>
            <a:xfrm flipH="1">
              <a:off x="3791576" y="358560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09" name="Group 192"/>
            <p:cNvGrpSpPr/>
            <p:nvPr/>
          </p:nvGrpSpPr>
          <p:grpSpPr>
            <a:xfrm>
              <a:off x="3581400" y="3200400"/>
              <a:ext cx="169637" cy="407459"/>
              <a:chOff x="2667000" y="4343400"/>
              <a:chExt cx="261859" cy="611188"/>
            </a:xfrm>
          </p:grpSpPr>
          <p:cxnSp>
            <p:nvCxnSpPr>
              <p:cNvPr id="210" name="Straight Connector 209"/>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64" name="Group 363"/>
          <p:cNvGrpSpPr/>
          <p:nvPr/>
        </p:nvGrpSpPr>
        <p:grpSpPr>
          <a:xfrm>
            <a:off x="3470867" y="3205880"/>
            <a:ext cx="847874" cy="457200"/>
            <a:chOff x="3470867" y="3205880"/>
            <a:chExt cx="847874" cy="457200"/>
          </a:xfrm>
        </p:grpSpPr>
        <p:grpSp>
          <p:nvGrpSpPr>
            <p:cNvPr id="233" name="Group 175"/>
            <p:cNvGrpSpPr/>
            <p:nvPr/>
          </p:nvGrpSpPr>
          <p:grpSpPr>
            <a:xfrm>
              <a:off x="4149104" y="3205880"/>
              <a:ext cx="169637" cy="407459"/>
              <a:chOff x="3168728" y="5029200"/>
              <a:chExt cx="261859" cy="611188"/>
            </a:xfrm>
          </p:grpSpPr>
          <p:cxnSp>
            <p:nvCxnSpPr>
              <p:cNvPr id="251" name="Straight Connector 250"/>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34" name="Group 183"/>
            <p:cNvGrpSpPr/>
            <p:nvPr/>
          </p:nvGrpSpPr>
          <p:grpSpPr>
            <a:xfrm>
              <a:off x="3852923" y="3205880"/>
              <a:ext cx="169637" cy="407459"/>
              <a:chOff x="2667000" y="4343400"/>
              <a:chExt cx="261859" cy="611188"/>
            </a:xfrm>
          </p:grpSpPr>
          <p:cxnSp>
            <p:nvCxnSpPr>
              <p:cNvPr id="244" name="Straight Connector 24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35" name="Oval 234"/>
            <p:cNvSpPr/>
            <p:nvPr/>
          </p:nvSpPr>
          <p:spPr>
            <a:xfrm flipH="1">
              <a:off x="3470867" y="359108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36" name="Group 192"/>
            <p:cNvGrpSpPr/>
            <p:nvPr/>
          </p:nvGrpSpPr>
          <p:grpSpPr>
            <a:xfrm>
              <a:off x="3556741" y="3205880"/>
              <a:ext cx="169637" cy="407459"/>
              <a:chOff x="2667000" y="4343400"/>
              <a:chExt cx="261859" cy="611188"/>
            </a:xfrm>
          </p:grpSpPr>
          <p:cxnSp>
            <p:nvCxnSpPr>
              <p:cNvPr id="237" name="Straight Connector 236"/>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58" name="Group 257"/>
          <p:cNvGrpSpPr/>
          <p:nvPr/>
        </p:nvGrpSpPr>
        <p:grpSpPr>
          <a:xfrm>
            <a:off x="3581400" y="4343400"/>
            <a:ext cx="762000" cy="457200"/>
            <a:chOff x="2590800" y="6172200"/>
            <a:chExt cx="1176259" cy="685800"/>
          </a:xfrm>
        </p:grpSpPr>
        <p:grpSp>
          <p:nvGrpSpPr>
            <p:cNvPr id="259" name="Group 175"/>
            <p:cNvGrpSpPr/>
            <p:nvPr/>
          </p:nvGrpSpPr>
          <p:grpSpPr>
            <a:xfrm>
              <a:off x="3505200" y="6172200"/>
              <a:ext cx="261859" cy="611188"/>
              <a:chOff x="3168728" y="5029200"/>
              <a:chExt cx="261859" cy="611188"/>
            </a:xfrm>
          </p:grpSpPr>
          <p:cxnSp>
            <p:nvCxnSpPr>
              <p:cNvPr id="277" name="Straight Connector 276"/>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60" name="Group 183"/>
            <p:cNvGrpSpPr/>
            <p:nvPr/>
          </p:nvGrpSpPr>
          <p:grpSpPr>
            <a:xfrm>
              <a:off x="3048000" y="6172200"/>
              <a:ext cx="261859" cy="611188"/>
              <a:chOff x="2667000" y="4343400"/>
              <a:chExt cx="261859" cy="611188"/>
            </a:xfrm>
          </p:grpSpPr>
          <p:cxnSp>
            <p:nvCxnSpPr>
              <p:cNvPr id="270" name="Straight Connector 269"/>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61" name="Oval 260"/>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62" name="Group 192"/>
            <p:cNvGrpSpPr/>
            <p:nvPr/>
          </p:nvGrpSpPr>
          <p:grpSpPr>
            <a:xfrm>
              <a:off x="2590800" y="6172200"/>
              <a:ext cx="261859" cy="611188"/>
              <a:chOff x="2667000" y="4343400"/>
              <a:chExt cx="261859" cy="611188"/>
            </a:xfrm>
          </p:grpSpPr>
          <p:cxnSp>
            <p:nvCxnSpPr>
              <p:cNvPr id="263" name="Straight Connector 262"/>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63" name="Group 362"/>
          <p:cNvGrpSpPr/>
          <p:nvPr/>
        </p:nvGrpSpPr>
        <p:grpSpPr>
          <a:xfrm>
            <a:off x="3581400" y="4953000"/>
            <a:ext cx="762000" cy="407459"/>
            <a:chOff x="3581400" y="4953000"/>
            <a:chExt cx="762000" cy="407459"/>
          </a:xfrm>
        </p:grpSpPr>
        <p:grpSp>
          <p:nvGrpSpPr>
            <p:cNvPr id="285" name="Group 175"/>
            <p:cNvGrpSpPr/>
            <p:nvPr/>
          </p:nvGrpSpPr>
          <p:grpSpPr>
            <a:xfrm>
              <a:off x="4173763" y="4953000"/>
              <a:ext cx="169637" cy="407459"/>
              <a:chOff x="3168728" y="5029200"/>
              <a:chExt cx="261859" cy="611188"/>
            </a:xfrm>
          </p:grpSpPr>
          <p:cxnSp>
            <p:nvCxnSpPr>
              <p:cNvPr id="303" name="Straight Connector 302"/>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86" name="Group 183"/>
            <p:cNvGrpSpPr/>
            <p:nvPr/>
          </p:nvGrpSpPr>
          <p:grpSpPr>
            <a:xfrm>
              <a:off x="3877582" y="4953000"/>
              <a:ext cx="169637" cy="407459"/>
              <a:chOff x="2667000" y="4343400"/>
              <a:chExt cx="261859" cy="611188"/>
            </a:xfrm>
          </p:grpSpPr>
          <p:cxnSp>
            <p:nvCxnSpPr>
              <p:cNvPr id="296" name="Straight Connector 295"/>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88" name="Group 192"/>
            <p:cNvGrpSpPr/>
            <p:nvPr/>
          </p:nvGrpSpPr>
          <p:grpSpPr>
            <a:xfrm>
              <a:off x="3581400" y="4953000"/>
              <a:ext cx="169637" cy="407459"/>
              <a:chOff x="2667000" y="4343400"/>
              <a:chExt cx="261859" cy="611188"/>
            </a:xfrm>
          </p:grpSpPr>
          <p:cxnSp>
            <p:nvCxnSpPr>
              <p:cNvPr id="289" name="Straight Connector 288"/>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36" name="Group 335"/>
          <p:cNvGrpSpPr/>
          <p:nvPr/>
        </p:nvGrpSpPr>
        <p:grpSpPr>
          <a:xfrm>
            <a:off x="3581400" y="6324600"/>
            <a:ext cx="762000" cy="457200"/>
            <a:chOff x="2590800" y="6172200"/>
            <a:chExt cx="1176259" cy="685800"/>
          </a:xfrm>
        </p:grpSpPr>
        <p:grpSp>
          <p:nvGrpSpPr>
            <p:cNvPr id="337" name="Group 175"/>
            <p:cNvGrpSpPr/>
            <p:nvPr/>
          </p:nvGrpSpPr>
          <p:grpSpPr>
            <a:xfrm>
              <a:off x="3505200" y="6172200"/>
              <a:ext cx="261859" cy="611188"/>
              <a:chOff x="3168728" y="5029200"/>
              <a:chExt cx="261859" cy="611188"/>
            </a:xfrm>
          </p:grpSpPr>
          <p:cxnSp>
            <p:nvCxnSpPr>
              <p:cNvPr id="355" name="Straight Connector 354"/>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38" name="Group 183"/>
            <p:cNvGrpSpPr/>
            <p:nvPr/>
          </p:nvGrpSpPr>
          <p:grpSpPr>
            <a:xfrm>
              <a:off x="3048000" y="6172200"/>
              <a:ext cx="261859" cy="611188"/>
              <a:chOff x="2667000" y="4343400"/>
              <a:chExt cx="261859" cy="611188"/>
            </a:xfrm>
          </p:grpSpPr>
          <p:cxnSp>
            <p:nvCxnSpPr>
              <p:cNvPr id="348" name="Straight Connector 347"/>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339" name="Oval 338"/>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40" name="Group 192"/>
            <p:cNvGrpSpPr/>
            <p:nvPr/>
          </p:nvGrpSpPr>
          <p:grpSpPr>
            <a:xfrm>
              <a:off x="2590800" y="6172200"/>
              <a:ext cx="261859" cy="611188"/>
              <a:chOff x="2667000" y="4343400"/>
              <a:chExt cx="261859" cy="611188"/>
            </a:xfrm>
          </p:grpSpPr>
          <p:cxnSp>
            <p:nvCxnSpPr>
              <p:cNvPr id="341" name="Straight Connector 340"/>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65" name="Group 364"/>
          <p:cNvGrpSpPr/>
          <p:nvPr/>
        </p:nvGrpSpPr>
        <p:grpSpPr>
          <a:xfrm>
            <a:off x="3585845" y="5808152"/>
            <a:ext cx="762000" cy="407459"/>
            <a:chOff x="3581400" y="4953000"/>
            <a:chExt cx="762000" cy="407459"/>
          </a:xfrm>
        </p:grpSpPr>
        <p:grpSp>
          <p:nvGrpSpPr>
            <p:cNvPr id="366" name="Group 175"/>
            <p:cNvGrpSpPr/>
            <p:nvPr/>
          </p:nvGrpSpPr>
          <p:grpSpPr>
            <a:xfrm>
              <a:off x="4173761" y="4950885"/>
              <a:ext cx="169637" cy="407202"/>
              <a:chOff x="3168728" y="5029200"/>
              <a:chExt cx="261859" cy="611188"/>
            </a:xfrm>
          </p:grpSpPr>
          <p:cxnSp>
            <p:nvCxnSpPr>
              <p:cNvPr id="383" name="Straight Connector 382"/>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67" name="Group 183"/>
            <p:cNvGrpSpPr/>
            <p:nvPr/>
          </p:nvGrpSpPr>
          <p:grpSpPr>
            <a:xfrm>
              <a:off x="3877584" y="4951173"/>
              <a:ext cx="169637" cy="407202"/>
              <a:chOff x="2667000" y="4343400"/>
              <a:chExt cx="261859" cy="611188"/>
            </a:xfrm>
          </p:grpSpPr>
          <p:cxnSp>
            <p:nvCxnSpPr>
              <p:cNvPr id="376" name="Straight Connector 375"/>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68" name="Group 192"/>
            <p:cNvGrpSpPr/>
            <p:nvPr/>
          </p:nvGrpSpPr>
          <p:grpSpPr>
            <a:xfrm>
              <a:off x="3581402" y="4951173"/>
              <a:ext cx="169637" cy="407202"/>
              <a:chOff x="2667000" y="4343400"/>
              <a:chExt cx="261859" cy="611188"/>
            </a:xfrm>
          </p:grpSpPr>
          <p:cxnSp>
            <p:nvCxnSpPr>
              <p:cNvPr id="369" name="Straight Connector 368"/>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sp>
        <p:nvSpPr>
          <p:cNvPr id="390" name="Slide Number Placeholder 389"/>
          <p:cNvSpPr>
            <a:spLocks noGrp="1"/>
          </p:cNvSpPr>
          <p:nvPr>
            <p:ph type="sldNum" sz="quarter" idx="12"/>
          </p:nvPr>
        </p:nvSpPr>
        <p:spPr/>
        <p:txBody>
          <a:bodyPr/>
          <a:lstStyle/>
          <a:p>
            <a:fld id="{18868D3B-16E3-D540-B1A8-9A50026EF016}" type="slidenum">
              <a:rPr lang="es-ES_tradnl" smtClean="0"/>
              <a:pPr/>
              <a:t>15</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21" name="Picture 20"/>
          <p:cNvPicPr>
            <a:picLocks noChangeAspect="1"/>
          </p:cNvPicPr>
          <p:nvPr/>
        </p:nvPicPr>
        <p:blipFill>
          <a:blip r:embed="rId4"/>
          <a:srcRect l="20557" t="40274" r="3754" b="31477"/>
          <a:stretch>
            <a:fillRect/>
          </a:stretch>
        </p:blipFill>
        <p:spPr>
          <a:xfrm>
            <a:off x="2291320" y="2147421"/>
            <a:ext cx="3381703" cy="1558190"/>
          </a:xfrm>
          <a:prstGeom prst="rect">
            <a:avLst/>
          </a:prstGeom>
        </p:spPr>
      </p:pic>
      <p:grpSp>
        <p:nvGrpSpPr>
          <p:cNvPr id="53" name="Group 52"/>
          <p:cNvGrpSpPr/>
          <p:nvPr/>
        </p:nvGrpSpPr>
        <p:grpSpPr>
          <a:xfrm>
            <a:off x="4857597" y="3262489"/>
            <a:ext cx="4286403" cy="1754327"/>
            <a:chOff x="4857597" y="3262489"/>
            <a:chExt cx="4286403" cy="1754327"/>
          </a:xfrm>
        </p:grpSpPr>
        <p:sp>
          <p:nvSpPr>
            <p:cNvPr id="27" name="TextBox 26"/>
            <p:cNvSpPr txBox="1"/>
            <p:nvPr/>
          </p:nvSpPr>
          <p:spPr>
            <a:xfrm>
              <a:off x="4857597" y="3262489"/>
              <a:ext cx="4286403" cy="1754327"/>
            </a:xfrm>
            <a:prstGeom prst="rect">
              <a:avLst/>
            </a:prstGeom>
            <a:solidFill>
              <a:schemeClr val="bg1"/>
            </a:solidFill>
          </p:spPr>
          <p:txBody>
            <a:bodyPr wrap="square" rtlCol="0">
              <a:spAutoFit/>
            </a:bodyPr>
            <a:lstStyle/>
            <a:p>
              <a:pPr indent="180975">
                <a:buFont typeface="Arial"/>
                <a:buChar char="•"/>
              </a:pPr>
              <a:r>
                <a:rPr lang="es-ES_tradnl" b="1" dirty="0"/>
                <a:t>Intensidad de corriente continua A          </a:t>
              </a:r>
              <a:r>
                <a:rPr lang="es-ES_tradnl" dirty="0"/>
                <a:t>:</a:t>
              </a:r>
            </a:p>
            <a:p>
              <a:pPr lvl="1" indent="180975">
                <a:buFont typeface="Arial"/>
                <a:buChar char="•"/>
              </a:pPr>
              <a:r>
                <a:rPr lang="es-ES_tradnl" dirty="0"/>
                <a:t>De 0 </a:t>
              </a:r>
              <a:r>
                <a:rPr lang="es-ES_tradnl" dirty="0" err="1"/>
                <a:t>μA</a:t>
              </a:r>
              <a:r>
                <a:rPr lang="es-ES_tradnl" dirty="0"/>
                <a:t> a     20 </a:t>
              </a:r>
              <a:r>
                <a:rPr lang="es-ES_tradnl" dirty="0">
                  <a:latin typeface="Symbol" charset="2"/>
                  <a:sym typeface="Symbol" panose="05050102010706020507" pitchFamily="18" charset="2"/>
                </a:rPr>
                <a:t></a:t>
              </a:r>
              <a:r>
                <a:rPr lang="es-ES_tradnl" dirty="0"/>
                <a:t>A.</a:t>
              </a:r>
            </a:p>
            <a:p>
              <a:pPr lvl="1" indent="180975">
                <a:buFont typeface="Arial"/>
                <a:buChar char="•"/>
              </a:pPr>
              <a:r>
                <a:rPr lang="es-ES_tradnl" dirty="0"/>
                <a:t>De 0 </a:t>
              </a:r>
              <a:r>
                <a:rPr lang="es-ES_tradnl" dirty="0" err="1"/>
                <a:t>μA</a:t>
              </a:r>
              <a:r>
                <a:rPr lang="es-ES_tradnl" dirty="0"/>
                <a:t> a   200 </a:t>
              </a:r>
              <a:r>
                <a:rPr lang="es-ES_tradnl" dirty="0" err="1"/>
                <a:t>μA</a:t>
              </a:r>
              <a:r>
                <a:rPr lang="es-ES_tradnl" dirty="0"/>
                <a:t>.</a:t>
              </a:r>
            </a:p>
            <a:p>
              <a:pPr lvl="1" indent="180975">
                <a:buFont typeface="Arial"/>
                <a:buChar char="•"/>
              </a:pPr>
              <a:r>
                <a:rPr lang="es-ES_tradnl" dirty="0"/>
                <a:t>De 0 </a:t>
              </a:r>
              <a:r>
                <a:rPr lang="es-ES_tradnl" dirty="0" err="1"/>
                <a:t>mA</a:t>
              </a:r>
              <a:r>
                <a:rPr lang="es-ES_tradnl" dirty="0"/>
                <a:t> a     2 </a:t>
              </a:r>
              <a:r>
                <a:rPr lang="es-ES_tradnl" dirty="0" err="1"/>
                <a:t>mA.</a:t>
              </a:r>
              <a:endParaRPr lang="es-ES_tradnl" dirty="0"/>
            </a:p>
            <a:p>
              <a:pPr lvl="1" indent="180975">
                <a:buFont typeface="Arial"/>
                <a:buChar char="•"/>
              </a:pPr>
              <a:r>
                <a:rPr lang="es-ES_tradnl" dirty="0"/>
                <a:t>De 0 </a:t>
              </a:r>
              <a:r>
                <a:rPr lang="es-ES_tradnl" dirty="0" err="1"/>
                <a:t>mA</a:t>
              </a:r>
              <a:r>
                <a:rPr lang="es-ES_tradnl" dirty="0"/>
                <a:t> a   20 </a:t>
              </a:r>
              <a:r>
                <a:rPr lang="es-ES_tradnl" dirty="0" err="1"/>
                <a:t>mA.</a:t>
              </a:r>
              <a:endParaRPr lang="es-ES_tradnl" dirty="0"/>
            </a:p>
            <a:p>
              <a:pPr indent="180975">
                <a:buFont typeface="Arial"/>
                <a:buChar char="•"/>
              </a:pPr>
              <a:r>
                <a:rPr lang="es-ES_tradnl" dirty="0"/>
                <a:t>De 0 </a:t>
              </a:r>
              <a:r>
                <a:rPr lang="es-ES_tradnl" dirty="0" err="1"/>
                <a:t>mA</a:t>
              </a:r>
              <a:r>
                <a:rPr lang="es-ES_tradnl" dirty="0"/>
                <a:t> a 200 </a:t>
              </a:r>
              <a:r>
                <a:rPr lang="es-ES_tradnl" dirty="0" err="1"/>
                <a:t>mA.</a:t>
              </a:r>
              <a:r>
                <a:rPr lang="es-ES_tradnl" dirty="0"/>
                <a:t> </a:t>
              </a:r>
            </a:p>
          </p:txBody>
        </p:sp>
        <p:grpSp>
          <p:nvGrpSpPr>
            <p:cNvPr id="4" name="Group 31"/>
            <p:cNvGrpSpPr/>
            <p:nvPr/>
          </p:nvGrpSpPr>
          <p:grpSpPr>
            <a:xfrm>
              <a:off x="8527641" y="3458046"/>
              <a:ext cx="307540" cy="75582"/>
              <a:chOff x="2443008" y="2117943"/>
              <a:chExt cx="385547" cy="144435"/>
            </a:xfrm>
          </p:grpSpPr>
          <p:cxnSp>
            <p:nvCxnSpPr>
              <p:cNvPr id="40" name="Straight Connector 39"/>
              <p:cNvCxnSpPr/>
              <p:nvPr/>
            </p:nvCxnSpPr>
            <p:spPr>
              <a:xfrm>
                <a:off x="2443008" y="2260790"/>
                <a:ext cx="38554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443008" y="2117943"/>
                <a:ext cx="38554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3" name="Rounded Rectangle 22"/>
          <p:cNvSpPr/>
          <p:nvPr/>
        </p:nvSpPr>
        <p:spPr>
          <a:xfrm>
            <a:off x="2343692" y="3111130"/>
            <a:ext cx="2566277" cy="620669"/>
          </a:xfrm>
          <a:prstGeom prst="roundRect">
            <a:avLst/>
          </a:prstGeom>
          <a:noFill/>
          <a:ln w="635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Rectangle 23"/>
          <p:cNvSpPr/>
          <p:nvPr/>
        </p:nvSpPr>
        <p:spPr>
          <a:xfrm>
            <a:off x="813177" y="4644284"/>
            <a:ext cx="3402850" cy="646331"/>
          </a:xfrm>
          <a:prstGeom prst="rect">
            <a:avLst/>
          </a:prstGeom>
          <a:ln w="38100">
            <a:solidFill>
              <a:srgbClr val="FF0000"/>
            </a:solidFill>
          </a:ln>
        </p:spPr>
        <p:txBody>
          <a:bodyPr wrap="square">
            <a:spAutoFit/>
          </a:bodyPr>
          <a:lstStyle/>
          <a:p>
            <a:pPr marL="457200" lvl="2" indent="180975">
              <a:buFont typeface="Arial"/>
              <a:buChar char="•"/>
            </a:pPr>
            <a:r>
              <a:rPr lang="es-ES_tradnl" dirty="0"/>
              <a:t>De 0 V a 10 A</a:t>
            </a:r>
          </a:p>
          <a:p>
            <a:pPr indent="180975">
              <a:buFont typeface="Arial"/>
              <a:buChar char="•"/>
            </a:pPr>
            <a:r>
              <a:rPr lang="es-ES_tradnl" b="1" dirty="0"/>
              <a:t>Intensidad en CC de alto valor</a:t>
            </a:r>
            <a:r>
              <a:rPr lang="es-ES_tradnl" dirty="0"/>
              <a:t>:</a:t>
            </a:r>
          </a:p>
        </p:txBody>
      </p:sp>
      <p:cxnSp>
        <p:nvCxnSpPr>
          <p:cNvPr id="29" name="Straight Arrow Connector 28"/>
          <p:cNvCxnSpPr/>
          <p:nvPr/>
        </p:nvCxnSpPr>
        <p:spPr>
          <a:xfrm rot="10800000">
            <a:off x="4438613" y="3535390"/>
            <a:ext cx="929621" cy="458291"/>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199666" y="2762841"/>
            <a:ext cx="707036" cy="366633"/>
          </a:xfrm>
          <a:prstGeom prst="roundRect">
            <a:avLst/>
          </a:prstGeom>
          <a:noFill/>
          <a:ln w="635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36" name="Straight Arrow Connector 35"/>
          <p:cNvCxnSpPr/>
          <p:nvPr/>
        </p:nvCxnSpPr>
        <p:spPr>
          <a:xfrm rot="10800000">
            <a:off x="3364967" y="3600860"/>
            <a:ext cx="1919063" cy="948227"/>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2749584" y="3378262"/>
            <a:ext cx="2110903" cy="1448297"/>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a:off x="3888696" y="3600862"/>
            <a:ext cx="1479538" cy="707076"/>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flipH="1" flipV="1">
            <a:off x="1080145" y="3672892"/>
            <a:ext cx="1636754" cy="549919"/>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0800000">
            <a:off x="4648106" y="3352073"/>
            <a:ext cx="680849" cy="379726"/>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2" name="2 CuadroTexto"/>
          <p:cNvSpPr txBox="1">
            <a:spLocks noChangeArrowheads="1"/>
          </p:cNvSpPr>
          <p:nvPr/>
        </p:nvSpPr>
        <p:spPr bwMode="auto">
          <a:xfrm>
            <a:off x="1159131" y="1665972"/>
            <a:ext cx="7522279"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selección de las escalas de intensidad.</a:t>
            </a:r>
          </a:p>
        </p:txBody>
      </p:sp>
      <p:sp>
        <p:nvSpPr>
          <p:cNvPr id="25" name="Slide Number Placeholder 24"/>
          <p:cNvSpPr>
            <a:spLocks noGrp="1"/>
          </p:cNvSpPr>
          <p:nvPr>
            <p:ph type="sldNum" sz="quarter" idx="12"/>
          </p:nvPr>
        </p:nvSpPr>
        <p:spPr/>
        <p:txBody>
          <a:bodyPr/>
          <a:lstStyle/>
          <a:p>
            <a:fld id="{18868D3B-16E3-D540-B1A8-9A50026EF016}" type="slidenum">
              <a:rPr lang="es-ES_tradnl" smtClean="0"/>
              <a:pPr/>
              <a:t>16</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396"/>
          <p:cNvSpPr/>
          <p:nvPr/>
        </p:nvSpPr>
        <p:spPr>
          <a:xfrm>
            <a:off x="1072100" y="5741564"/>
            <a:ext cx="6042125" cy="800219"/>
          </a:xfrm>
          <a:prstGeom prst="rect">
            <a:avLst/>
          </a:prstGeom>
          <a:ln w="38100">
            <a:solidFill>
              <a:srgbClr val="FF0000"/>
            </a:solidFill>
          </a:ln>
        </p:spPr>
        <p:txBody>
          <a:bodyPr wrap="square">
            <a:spAutoFit/>
          </a:bodyPr>
          <a:lstStyle/>
          <a:p>
            <a:pPr indent="180975">
              <a:spcAft>
                <a:spcPts val="1200"/>
              </a:spcAft>
              <a:buFont typeface="Arial"/>
              <a:buChar char="•"/>
            </a:pPr>
            <a:r>
              <a:rPr lang="es-ES_tradnl" b="1" dirty="0"/>
              <a:t>Intensidad en CC de alto valor</a:t>
            </a:r>
            <a:r>
              <a:rPr lang="es-ES_tradnl" dirty="0"/>
              <a:t>:</a:t>
            </a:r>
          </a:p>
          <a:p>
            <a:pPr marL="0" lvl="2" indent="180975">
              <a:spcAft>
                <a:spcPts val="1200"/>
              </a:spcAft>
              <a:buFont typeface="Arial"/>
              <a:buChar char="•"/>
            </a:pPr>
            <a:r>
              <a:rPr lang="es-ES_tradnl" dirty="0"/>
              <a:t>De 0 V a 10 A:				       Se lee en amperes.</a:t>
            </a:r>
          </a:p>
        </p:txBody>
      </p:sp>
      <p:grpSp>
        <p:nvGrpSpPr>
          <p:cNvPr id="10" name="Group 230"/>
          <p:cNvGrpSpPr/>
          <p:nvPr/>
        </p:nvGrpSpPr>
        <p:grpSpPr>
          <a:xfrm>
            <a:off x="6019156" y="3070945"/>
            <a:ext cx="3124844" cy="1946056"/>
            <a:chOff x="5715000" y="2133600"/>
            <a:chExt cx="3124844" cy="1946056"/>
          </a:xfrm>
        </p:grpSpPr>
        <p:grpSp>
          <p:nvGrpSpPr>
            <p:cNvPr id="12" name="Group 98"/>
            <p:cNvGrpSpPr/>
            <p:nvPr/>
          </p:nvGrpSpPr>
          <p:grpSpPr>
            <a:xfrm>
              <a:off x="5715000" y="2133600"/>
              <a:ext cx="3124844" cy="1946056"/>
              <a:chOff x="5105400" y="2438400"/>
              <a:chExt cx="3124844" cy="1946056"/>
            </a:xfrm>
          </p:grpSpPr>
          <p:pic>
            <p:nvPicPr>
              <p:cNvPr id="32" name="Picture 31"/>
              <p:cNvPicPr>
                <a:picLocks noChangeAspect="1"/>
              </p:cNvPicPr>
              <p:nvPr/>
            </p:nvPicPr>
            <p:blipFill>
              <a:blip r:embed="rId3"/>
              <a:srcRect r="-21" b="61692"/>
              <a:stretch>
                <a:fillRect/>
              </a:stretch>
            </p:blipFill>
            <p:spPr>
              <a:xfrm>
                <a:off x="5105400" y="2438400"/>
                <a:ext cx="3124844" cy="1946056"/>
              </a:xfrm>
              <a:prstGeom prst="rect">
                <a:avLst/>
              </a:prstGeom>
            </p:spPr>
          </p:pic>
          <p:sp>
            <p:nvSpPr>
              <p:cNvPr id="34" name="Rectangle 33"/>
              <p:cNvSpPr/>
              <p:nvPr/>
            </p:nvSpPr>
            <p:spPr>
              <a:xfrm>
                <a:off x="5867400" y="3200400"/>
                <a:ext cx="1676400" cy="838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grpSp>
          <p:nvGrpSpPr>
            <p:cNvPr id="13" name="Group 203"/>
            <p:cNvGrpSpPr/>
            <p:nvPr/>
          </p:nvGrpSpPr>
          <p:grpSpPr>
            <a:xfrm>
              <a:off x="6477000" y="2971800"/>
              <a:ext cx="1560902" cy="717600"/>
              <a:chOff x="3882557" y="3429000"/>
              <a:chExt cx="1560902" cy="717600"/>
            </a:xfrm>
          </p:grpSpPr>
          <p:grpSp>
            <p:nvGrpSpPr>
              <p:cNvPr id="15" name="Group 148"/>
              <p:cNvGrpSpPr/>
              <p:nvPr/>
            </p:nvGrpSpPr>
            <p:grpSpPr>
              <a:xfrm>
                <a:off x="4394801" y="3429000"/>
                <a:ext cx="233452" cy="611188"/>
                <a:chOff x="6248400" y="3276600"/>
                <a:chExt cx="261859" cy="611188"/>
              </a:xfrm>
            </p:grpSpPr>
            <p:cxnSp>
              <p:nvCxnSpPr>
                <p:cNvPr id="89" name="Straight Connector 8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6" name="Group 135"/>
              <p:cNvGrpSpPr/>
              <p:nvPr/>
            </p:nvGrpSpPr>
            <p:grpSpPr>
              <a:xfrm>
                <a:off x="4191000" y="3429000"/>
                <a:ext cx="1814" cy="607218"/>
                <a:chOff x="3079224" y="4498182"/>
                <a:chExt cx="2035" cy="607218"/>
              </a:xfrm>
            </p:grpSpPr>
            <p:cxnSp>
              <p:nvCxnSpPr>
                <p:cNvPr id="137" name="Straight Connector 136"/>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44" name="Oval 143"/>
              <p:cNvSpPr/>
              <p:nvPr/>
            </p:nvSpPr>
            <p:spPr>
              <a:xfrm>
                <a:off x="5074139" y="4038600"/>
                <a:ext cx="96284"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17" name="Group 149"/>
              <p:cNvGrpSpPr/>
              <p:nvPr/>
            </p:nvGrpSpPr>
            <p:grpSpPr>
              <a:xfrm>
                <a:off x="4802404" y="3429000"/>
                <a:ext cx="233452" cy="611188"/>
                <a:chOff x="6248400" y="3276600"/>
                <a:chExt cx="261859" cy="611188"/>
              </a:xfrm>
            </p:grpSpPr>
            <p:cxnSp>
              <p:nvCxnSpPr>
                <p:cNvPr id="151" name="Straight Connector 150"/>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9" name="Group 157"/>
              <p:cNvGrpSpPr/>
              <p:nvPr/>
            </p:nvGrpSpPr>
            <p:grpSpPr>
              <a:xfrm>
                <a:off x="5210007" y="3429000"/>
                <a:ext cx="233452" cy="611188"/>
                <a:chOff x="6248400" y="3276600"/>
                <a:chExt cx="261859" cy="611188"/>
              </a:xfrm>
            </p:grpSpPr>
            <p:cxnSp>
              <p:nvCxnSpPr>
                <p:cNvPr id="159" name="Straight Connector 15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203" name="Straight Connector 202"/>
              <p:cNvCxnSpPr/>
              <p:nvPr/>
            </p:nvCxnSpPr>
            <p:spPr>
              <a:xfrm flipV="1">
                <a:off x="3882557" y="3733800"/>
                <a:ext cx="23224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grpSp>
      </p:grpSp>
      <p:grpSp>
        <p:nvGrpSpPr>
          <p:cNvPr id="232" name="Group 231"/>
          <p:cNvGrpSpPr/>
          <p:nvPr/>
        </p:nvGrpSpPr>
        <p:grpSpPr>
          <a:xfrm>
            <a:off x="936757" y="2165209"/>
            <a:ext cx="8207243" cy="3293209"/>
            <a:chOff x="4857596" y="3262489"/>
            <a:chExt cx="6350085" cy="3293209"/>
          </a:xfrm>
        </p:grpSpPr>
        <p:sp>
          <p:nvSpPr>
            <p:cNvPr id="233" name="TextBox 232"/>
            <p:cNvSpPr txBox="1"/>
            <p:nvPr/>
          </p:nvSpPr>
          <p:spPr>
            <a:xfrm>
              <a:off x="4857596" y="3262489"/>
              <a:ext cx="6350085" cy="3293209"/>
            </a:xfrm>
            <a:prstGeom prst="rect">
              <a:avLst/>
            </a:prstGeom>
            <a:solidFill>
              <a:schemeClr val="bg1">
                <a:alpha val="35000"/>
              </a:schemeClr>
            </a:solidFill>
          </p:spPr>
          <p:txBody>
            <a:bodyPr wrap="square" rtlCol="0">
              <a:spAutoFit/>
            </a:bodyPr>
            <a:lstStyle/>
            <a:p>
              <a:pPr indent="180975">
                <a:spcAft>
                  <a:spcPts val="2400"/>
                </a:spcAft>
                <a:buFont typeface="Arial"/>
                <a:buChar char="•"/>
              </a:pPr>
              <a:r>
                <a:rPr lang="es-ES_tradnl" b="1" dirty="0"/>
                <a:t>Intensidad de corriente continua A          </a:t>
              </a:r>
              <a:r>
                <a:rPr lang="es-ES_tradnl" dirty="0"/>
                <a:t>:</a:t>
              </a:r>
            </a:p>
            <a:p>
              <a:pPr lvl="1" indent="180975">
                <a:spcAft>
                  <a:spcPts val="2400"/>
                </a:spcAft>
                <a:buFont typeface="Arial"/>
                <a:buChar char="•"/>
              </a:pPr>
              <a:r>
                <a:rPr lang="es-ES_tradnl" dirty="0"/>
                <a:t>De 0 </a:t>
              </a:r>
              <a:r>
                <a:rPr lang="es-ES_tradnl" dirty="0" err="1"/>
                <a:t>μA</a:t>
              </a:r>
              <a:r>
                <a:rPr lang="es-ES_tradnl" dirty="0"/>
                <a:t> a     20 </a:t>
              </a:r>
              <a:r>
                <a:rPr lang="es-ES_tradnl" dirty="0">
                  <a:latin typeface="Symbol" charset="2"/>
                  <a:sym typeface="Symbol" panose="05050102010706020507" pitchFamily="18" charset="2"/>
                </a:rPr>
                <a:t></a:t>
              </a:r>
              <a:r>
                <a:rPr lang="es-ES_tradnl" dirty="0"/>
                <a:t>A:			Se lee en </a:t>
              </a:r>
              <a:r>
                <a:rPr lang="es-ES_tradnl" dirty="0" err="1"/>
                <a:t>microamperes</a:t>
              </a:r>
              <a:r>
                <a:rPr lang="es-ES_tradnl" dirty="0"/>
                <a:t>.</a:t>
              </a:r>
            </a:p>
            <a:p>
              <a:pPr lvl="1" indent="180975">
                <a:spcAft>
                  <a:spcPts val="2400"/>
                </a:spcAft>
                <a:buFont typeface="Arial"/>
                <a:buChar char="•"/>
              </a:pPr>
              <a:r>
                <a:rPr lang="es-ES_tradnl" dirty="0"/>
                <a:t>De 0 </a:t>
              </a:r>
              <a:r>
                <a:rPr lang="es-ES_tradnl" dirty="0" err="1"/>
                <a:t>μA</a:t>
              </a:r>
              <a:r>
                <a:rPr lang="es-ES_tradnl" dirty="0"/>
                <a:t> a   200 </a:t>
              </a:r>
              <a:r>
                <a:rPr lang="es-ES_tradnl" dirty="0" err="1"/>
                <a:t>μA</a:t>
              </a:r>
              <a:r>
                <a:rPr lang="es-ES_tradnl" dirty="0"/>
                <a:t>:			Se lee en </a:t>
              </a:r>
              <a:r>
                <a:rPr lang="es-ES_tradnl" dirty="0" err="1"/>
                <a:t>microamperes</a:t>
              </a:r>
              <a:r>
                <a:rPr lang="es-ES_tradnl" dirty="0"/>
                <a:t>.</a:t>
              </a:r>
            </a:p>
            <a:p>
              <a:pPr lvl="1" indent="180975">
                <a:spcAft>
                  <a:spcPts val="2400"/>
                </a:spcAft>
                <a:buFont typeface="Arial"/>
                <a:buChar char="•"/>
              </a:pPr>
              <a:r>
                <a:rPr lang="es-ES_tradnl" dirty="0"/>
                <a:t>De 0 </a:t>
              </a:r>
              <a:r>
                <a:rPr lang="es-ES_tradnl" dirty="0" err="1"/>
                <a:t>mA</a:t>
              </a:r>
              <a:r>
                <a:rPr lang="es-ES_tradnl" dirty="0"/>
                <a:t> a     2 </a:t>
              </a:r>
              <a:r>
                <a:rPr lang="es-ES_tradnl" dirty="0" err="1"/>
                <a:t>mA</a:t>
              </a:r>
              <a:r>
                <a:rPr lang="es-ES_tradnl" dirty="0"/>
                <a:t>:			Se lee en </a:t>
              </a:r>
              <a:r>
                <a:rPr lang="es-ES_tradnl" dirty="0" err="1"/>
                <a:t>miliamperes</a:t>
              </a:r>
              <a:r>
                <a:rPr lang="es-ES_tradnl" dirty="0"/>
                <a:t>.</a:t>
              </a:r>
            </a:p>
            <a:p>
              <a:pPr lvl="1" indent="180975">
                <a:spcAft>
                  <a:spcPts val="2400"/>
                </a:spcAft>
                <a:buFont typeface="Arial"/>
                <a:buChar char="•"/>
              </a:pPr>
              <a:r>
                <a:rPr lang="es-ES_tradnl" dirty="0"/>
                <a:t>De 0 </a:t>
              </a:r>
              <a:r>
                <a:rPr lang="es-ES_tradnl" dirty="0" err="1"/>
                <a:t>mA</a:t>
              </a:r>
              <a:r>
                <a:rPr lang="es-ES_tradnl" dirty="0"/>
                <a:t> a   20 </a:t>
              </a:r>
              <a:r>
                <a:rPr lang="es-ES_tradnl" dirty="0" err="1"/>
                <a:t>mA</a:t>
              </a:r>
              <a:r>
                <a:rPr lang="es-ES_tradnl" dirty="0"/>
                <a:t>:			Se lee en </a:t>
              </a:r>
              <a:r>
                <a:rPr lang="es-ES_tradnl" dirty="0" err="1"/>
                <a:t>miliamperes</a:t>
              </a:r>
              <a:r>
                <a:rPr lang="es-ES_tradnl" dirty="0"/>
                <a:t>.</a:t>
              </a:r>
            </a:p>
            <a:p>
              <a:pPr lvl="1" indent="180975">
                <a:spcAft>
                  <a:spcPts val="2400"/>
                </a:spcAft>
                <a:buFont typeface="Arial"/>
                <a:buChar char="•"/>
              </a:pPr>
              <a:r>
                <a:rPr lang="es-ES_tradnl" dirty="0"/>
                <a:t>De 0 </a:t>
              </a:r>
              <a:r>
                <a:rPr lang="es-ES_tradnl" dirty="0" err="1"/>
                <a:t>mA</a:t>
              </a:r>
              <a:r>
                <a:rPr lang="es-ES_tradnl" dirty="0"/>
                <a:t> a 200 </a:t>
              </a:r>
              <a:r>
                <a:rPr lang="es-ES_tradnl" dirty="0" err="1"/>
                <a:t>mA</a:t>
              </a:r>
              <a:r>
                <a:rPr lang="es-ES_tradnl" dirty="0"/>
                <a:t>:			Se lee en </a:t>
              </a:r>
              <a:r>
                <a:rPr lang="es-ES_tradnl" dirty="0" err="1"/>
                <a:t>miliamperes</a:t>
              </a:r>
              <a:r>
                <a:rPr lang="es-ES_tradnl" dirty="0"/>
                <a:t>. </a:t>
              </a:r>
            </a:p>
          </p:txBody>
        </p:sp>
        <p:grpSp>
          <p:nvGrpSpPr>
            <p:cNvPr id="234" name="Group 31"/>
            <p:cNvGrpSpPr/>
            <p:nvPr/>
          </p:nvGrpSpPr>
          <p:grpSpPr>
            <a:xfrm>
              <a:off x="8527641" y="3458061"/>
              <a:ext cx="307540" cy="75583"/>
              <a:chOff x="2443008" y="2117943"/>
              <a:chExt cx="385547" cy="144435"/>
            </a:xfrm>
          </p:grpSpPr>
          <p:cxnSp>
            <p:nvCxnSpPr>
              <p:cNvPr id="236" name="Straight Connector 235"/>
              <p:cNvCxnSpPr/>
              <p:nvPr/>
            </p:nvCxnSpPr>
            <p:spPr>
              <a:xfrm>
                <a:off x="2443008" y="2260790"/>
                <a:ext cx="38554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2443008" y="2117943"/>
                <a:ext cx="38554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lectura de intensidad.</a:t>
            </a:r>
          </a:p>
        </p:txBody>
      </p:sp>
      <p:grpSp>
        <p:nvGrpSpPr>
          <p:cNvPr id="6" name="Group 200"/>
          <p:cNvGrpSpPr/>
          <p:nvPr/>
        </p:nvGrpSpPr>
        <p:grpSpPr>
          <a:xfrm>
            <a:off x="3532081" y="3295779"/>
            <a:ext cx="762000" cy="457200"/>
            <a:chOff x="2590800" y="6172200"/>
            <a:chExt cx="1176259" cy="685800"/>
          </a:xfrm>
        </p:grpSpPr>
        <p:grpSp>
          <p:nvGrpSpPr>
            <p:cNvPr id="7" name="Group 175"/>
            <p:cNvGrpSpPr/>
            <p:nvPr/>
          </p:nvGrpSpPr>
          <p:grpSpPr>
            <a:xfrm>
              <a:off x="3505200" y="6172200"/>
              <a:ext cx="261859" cy="611188"/>
              <a:chOff x="3168728" y="5029200"/>
              <a:chExt cx="261859" cy="611188"/>
            </a:xfrm>
          </p:grpSpPr>
          <p:cxnSp>
            <p:nvCxnSpPr>
              <p:cNvPr id="177" name="Straight Connector 176"/>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8" name="Group 183"/>
            <p:cNvGrpSpPr/>
            <p:nvPr/>
          </p:nvGrpSpPr>
          <p:grpSpPr>
            <a:xfrm>
              <a:off x="3048000" y="6172200"/>
              <a:ext cx="261859" cy="611188"/>
              <a:chOff x="2667000" y="4343400"/>
              <a:chExt cx="261859" cy="611188"/>
            </a:xfrm>
          </p:grpSpPr>
          <p:cxnSp>
            <p:nvCxnSpPr>
              <p:cNvPr id="185" name="Straight Connector 184"/>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9" name="Group 192"/>
            <p:cNvGrpSpPr/>
            <p:nvPr/>
          </p:nvGrpSpPr>
          <p:grpSpPr>
            <a:xfrm>
              <a:off x="2590800" y="6172200"/>
              <a:ext cx="261859" cy="611188"/>
              <a:chOff x="2667000" y="4343400"/>
              <a:chExt cx="261859" cy="611188"/>
            </a:xfrm>
          </p:grpSpPr>
          <p:cxnSp>
            <p:nvCxnSpPr>
              <p:cNvPr id="194" name="Straight Connector 19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0" name="Group 361"/>
          <p:cNvGrpSpPr/>
          <p:nvPr/>
        </p:nvGrpSpPr>
        <p:grpSpPr>
          <a:xfrm>
            <a:off x="3532082" y="2682582"/>
            <a:ext cx="762000" cy="457200"/>
            <a:chOff x="3581400" y="3200400"/>
            <a:chExt cx="762000" cy="457200"/>
          </a:xfrm>
        </p:grpSpPr>
        <p:grpSp>
          <p:nvGrpSpPr>
            <p:cNvPr id="21" name="Group 175"/>
            <p:cNvGrpSpPr/>
            <p:nvPr/>
          </p:nvGrpSpPr>
          <p:grpSpPr>
            <a:xfrm>
              <a:off x="4173763" y="3200400"/>
              <a:ext cx="169637" cy="407459"/>
              <a:chOff x="3168728" y="5029200"/>
              <a:chExt cx="261859" cy="611188"/>
            </a:xfrm>
          </p:grpSpPr>
          <p:cxnSp>
            <p:nvCxnSpPr>
              <p:cNvPr id="224" name="Straight Connector 223"/>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2" name="Group 183"/>
            <p:cNvGrpSpPr/>
            <p:nvPr/>
          </p:nvGrpSpPr>
          <p:grpSpPr>
            <a:xfrm>
              <a:off x="3877582" y="3200400"/>
              <a:ext cx="169637" cy="407459"/>
              <a:chOff x="2667000" y="4343400"/>
              <a:chExt cx="261859" cy="611188"/>
            </a:xfrm>
          </p:grpSpPr>
          <p:cxnSp>
            <p:nvCxnSpPr>
              <p:cNvPr id="217" name="Straight Connector 216"/>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08" name="Oval 207"/>
            <p:cNvSpPr/>
            <p:nvPr/>
          </p:nvSpPr>
          <p:spPr>
            <a:xfrm flipH="1">
              <a:off x="3791576" y="358560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3" name="Group 192"/>
            <p:cNvGrpSpPr/>
            <p:nvPr/>
          </p:nvGrpSpPr>
          <p:grpSpPr>
            <a:xfrm>
              <a:off x="3581400" y="3200400"/>
              <a:ext cx="169637" cy="407459"/>
              <a:chOff x="2667000" y="4343400"/>
              <a:chExt cx="261859" cy="611188"/>
            </a:xfrm>
          </p:grpSpPr>
          <p:cxnSp>
            <p:nvCxnSpPr>
              <p:cNvPr id="210" name="Straight Connector 209"/>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5" name="Group 363"/>
          <p:cNvGrpSpPr/>
          <p:nvPr/>
        </p:nvGrpSpPr>
        <p:grpSpPr>
          <a:xfrm>
            <a:off x="3458537" y="3859316"/>
            <a:ext cx="847874" cy="457200"/>
            <a:chOff x="3470867" y="3205880"/>
            <a:chExt cx="847874" cy="457200"/>
          </a:xfrm>
        </p:grpSpPr>
        <p:grpSp>
          <p:nvGrpSpPr>
            <p:cNvPr id="26" name="Group 175"/>
            <p:cNvGrpSpPr/>
            <p:nvPr/>
          </p:nvGrpSpPr>
          <p:grpSpPr>
            <a:xfrm>
              <a:off x="4149104" y="3205880"/>
              <a:ext cx="169637" cy="407459"/>
              <a:chOff x="3168728" y="5029200"/>
              <a:chExt cx="261859" cy="611188"/>
            </a:xfrm>
          </p:grpSpPr>
          <p:cxnSp>
            <p:nvCxnSpPr>
              <p:cNvPr id="251" name="Straight Connector 250"/>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9" name="Group 183"/>
            <p:cNvGrpSpPr/>
            <p:nvPr/>
          </p:nvGrpSpPr>
          <p:grpSpPr>
            <a:xfrm>
              <a:off x="3852923" y="3205880"/>
              <a:ext cx="169637" cy="407459"/>
              <a:chOff x="2667000" y="4343400"/>
              <a:chExt cx="261859" cy="611188"/>
            </a:xfrm>
          </p:grpSpPr>
          <p:cxnSp>
            <p:nvCxnSpPr>
              <p:cNvPr id="244" name="Straight Connector 24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35" name="Oval 234"/>
            <p:cNvSpPr/>
            <p:nvPr/>
          </p:nvSpPr>
          <p:spPr>
            <a:xfrm flipH="1">
              <a:off x="3470867" y="359108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1" name="Group 192"/>
            <p:cNvGrpSpPr/>
            <p:nvPr/>
          </p:nvGrpSpPr>
          <p:grpSpPr>
            <a:xfrm>
              <a:off x="3556741" y="3205880"/>
              <a:ext cx="169637" cy="407459"/>
              <a:chOff x="2667000" y="4343400"/>
              <a:chExt cx="261859" cy="611188"/>
            </a:xfrm>
          </p:grpSpPr>
          <p:cxnSp>
            <p:nvCxnSpPr>
              <p:cNvPr id="237" name="Straight Connector 236"/>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3" name="Group 257"/>
          <p:cNvGrpSpPr/>
          <p:nvPr/>
        </p:nvGrpSpPr>
        <p:grpSpPr>
          <a:xfrm>
            <a:off x="3544411" y="5083139"/>
            <a:ext cx="762000" cy="457200"/>
            <a:chOff x="2590800" y="6172200"/>
            <a:chExt cx="1176259" cy="685800"/>
          </a:xfrm>
        </p:grpSpPr>
        <p:grpSp>
          <p:nvGrpSpPr>
            <p:cNvPr id="35" name="Group 175"/>
            <p:cNvGrpSpPr/>
            <p:nvPr/>
          </p:nvGrpSpPr>
          <p:grpSpPr>
            <a:xfrm>
              <a:off x="3505200" y="6172200"/>
              <a:ext cx="261859" cy="611188"/>
              <a:chOff x="3168728" y="5029200"/>
              <a:chExt cx="261859" cy="611188"/>
            </a:xfrm>
          </p:grpSpPr>
          <p:cxnSp>
            <p:nvCxnSpPr>
              <p:cNvPr id="277" name="Straight Connector 276"/>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6" name="Group 183"/>
            <p:cNvGrpSpPr/>
            <p:nvPr/>
          </p:nvGrpSpPr>
          <p:grpSpPr>
            <a:xfrm>
              <a:off x="3048000" y="6172200"/>
              <a:ext cx="261859" cy="611188"/>
              <a:chOff x="2667000" y="4343400"/>
              <a:chExt cx="261859" cy="611188"/>
            </a:xfrm>
          </p:grpSpPr>
          <p:cxnSp>
            <p:nvCxnSpPr>
              <p:cNvPr id="270" name="Straight Connector 269"/>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61" name="Oval 260"/>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7" name="Group 192"/>
            <p:cNvGrpSpPr/>
            <p:nvPr/>
          </p:nvGrpSpPr>
          <p:grpSpPr>
            <a:xfrm>
              <a:off x="2590800" y="6172200"/>
              <a:ext cx="261859" cy="611188"/>
              <a:chOff x="2667000" y="4343400"/>
              <a:chExt cx="261859" cy="611188"/>
            </a:xfrm>
          </p:grpSpPr>
          <p:cxnSp>
            <p:nvCxnSpPr>
              <p:cNvPr id="263" name="Straight Connector 262"/>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59" name="Group 361"/>
          <p:cNvGrpSpPr/>
          <p:nvPr/>
        </p:nvGrpSpPr>
        <p:grpSpPr>
          <a:xfrm>
            <a:off x="3536525" y="4524054"/>
            <a:ext cx="762000" cy="457200"/>
            <a:chOff x="3581400" y="3200400"/>
            <a:chExt cx="762000" cy="457200"/>
          </a:xfrm>
        </p:grpSpPr>
        <p:grpSp>
          <p:nvGrpSpPr>
            <p:cNvPr id="260" name="Group 175"/>
            <p:cNvGrpSpPr/>
            <p:nvPr/>
          </p:nvGrpSpPr>
          <p:grpSpPr>
            <a:xfrm>
              <a:off x="4173761" y="3198285"/>
              <a:ext cx="169637" cy="407202"/>
              <a:chOff x="3168728" y="5029200"/>
              <a:chExt cx="261859" cy="611188"/>
            </a:xfrm>
          </p:grpSpPr>
          <p:cxnSp>
            <p:nvCxnSpPr>
              <p:cNvPr id="321" name="Straight Connector 320"/>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62" name="Group 183"/>
            <p:cNvGrpSpPr/>
            <p:nvPr/>
          </p:nvGrpSpPr>
          <p:grpSpPr>
            <a:xfrm>
              <a:off x="3877584" y="3198573"/>
              <a:ext cx="169637" cy="407202"/>
              <a:chOff x="2667000" y="4343400"/>
              <a:chExt cx="261859" cy="611188"/>
            </a:xfrm>
          </p:grpSpPr>
          <p:cxnSp>
            <p:nvCxnSpPr>
              <p:cNvPr id="314" name="Straight Connector 31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84" name="Oval 283"/>
            <p:cNvSpPr/>
            <p:nvPr/>
          </p:nvSpPr>
          <p:spPr>
            <a:xfrm flipH="1">
              <a:off x="3791576" y="358560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85" name="Group 192"/>
            <p:cNvGrpSpPr/>
            <p:nvPr/>
          </p:nvGrpSpPr>
          <p:grpSpPr>
            <a:xfrm>
              <a:off x="3581402" y="3198573"/>
              <a:ext cx="169637" cy="407202"/>
              <a:chOff x="2667000" y="4343400"/>
              <a:chExt cx="261859" cy="611188"/>
            </a:xfrm>
          </p:grpSpPr>
          <p:cxnSp>
            <p:nvCxnSpPr>
              <p:cNvPr id="286" name="Straight Connector 285"/>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28" name="Group 361"/>
          <p:cNvGrpSpPr/>
          <p:nvPr/>
        </p:nvGrpSpPr>
        <p:grpSpPr>
          <a:xfrm>
            <a:off x="3548856" y="6052848"/>
            <a:ext cx="762000" cy="457200"/>
            <a:chOff x="3581400" y="3200400"/>
            <a:chExt cx="762000" cy="457200"/>
          </a:xfrm>
        </p:grpSpPr>
        <p:grpSp>
          <p:nvGrpSpPr>
            <p:cNvPr id="329" name="Group 175"/>
            <p:cNvGrpSpPr/>
            <p:nvPr/>
          </p:nvGrpSpPr>
          <p:grpSpPr>
            <a:xfrm>
              <a:off x="4173761" y="3198285"/>
              <a:ext cx="169637" cy="407202"/>
              <a:chOff x="3168728" y="5029200"/>
              <a:chExt cx="261859" cy="611188"/>
            </a:xfrm>
          </p:grpSpPr>
          <p:cxnSp>
            <p:nvCxnSpPr>
              <p:cNvPr id="390" name="Straight Connector 389"/>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30" name="Group 183"/>
            <p:cNvGrpSpPr/>
            <p:nvPr/>
          </p:nvGrpSpPr>
          <p:grpSpPr>
            <a:xfrm>
              <a:off x="3877584" y="3198573"/>
              <a:ext cx="169637" cy="407202"/>
              <a:chOff x="2667000" y="4343400"/>
              <a:chExt cx="261859" cy="611188"/>
            </a:xfrm>
          </p:grpSpPr>
          <p:cxnSp>
            <p:nvCxnSpPr>
              <p:cNvPr id="362" name="Straight Connector 361"/>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331" name="Oval 330"/>
            <p:cNvSpPr/>
            <p:nvPr/>
          </p:nvSpPr>
          <p:spPr>
            <a:xfrm flipH="1">
              <a:off x="3791576" y="358560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32" name="Group 192"/>
            <p:cNvGrpSpPr/>
            <p:nvPr/>
          </p:nvGrpSpPr>
          <p:grpSpPr>
            <a:xfrm>
              <a:off x="3581402" y="3198573"/>
              <a:ext cx="169637" cy="407202"/>
              <a:chOff x="2667000" y="4343400"/>
              <a:chExt cx="261859" cy="611188"/>
            </a:xfrm>
          </p:grpSpPr>
          <p:cxnSp>
            <p:nvCxnSpPr>
              <p:cNvPr id="333" name="Straight Connector 332"/>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sp>
        <p:nvSpPr>
          <p:cNvPr id="398" name="Slide Number Placeholder 397"/>
          <p:cNvSpPr>
            <a:spLocks noGrp="1"/>
          </p:cNvSpPr>
          <p:nvPr>
            <p:ph type="sldNum" sz="quarter" idx="12"/>
          </p:nvPr>
        </p:nvSpPr>
        <p:spPr/>
        <p:txBody>
          <a:bodyPr/>
          <a:lstStyle/>
          <a:p>
            <a:fld id="{18868D3B-16E3-D540-B1A8-9A50026EF016}" type="slidenum">
              <a:rPr lang="es-ES_tradnl" smtClean="0"/>
              <a:pPr/>
              <a:t>17</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21" name="Picture 20"/>
          <p:cNvPicPr>
            <a:picLocks noChangeAspect="1"/>
          </p:cNvPicPr>
          <p:nvPr/>
        </p:nvPicPr>
        <p:blipFill>
          <a:blip r:embed="rId4"/>
          <a:srcRect l="11179" t="13449" r="36364" b="48332"/>
          <a:stretch>
            <a:fillRect/>
          </a:stretch>
        </p:blipFill>
        <p:spPr>
          <a:xfrm>
            <a:off x="5368233" y="3600860"/>
            <a:ext cx="2343692" cy="2108139"/>
          </a:xfrm>
          <a:prstGeom prst="rect">
            <a:avLst/>
          </a:prstGeom>
        </p:spPr>
      </p:pic>
      <p:sp>
        <p:nvSpPr>
          <p:cNvPr id="27" name="TextBox 26"/>
          <p:cNvSpPr txBox="1"/>
          <p:nvPr/>
        </p:nvSpPr>
        <p:spPr>
          <a:xfrm>
            <a:off x="1819962" y="2267343"/>
            <a:ext cx="3037635" cy="1754327"/>
          </a:xfrm>
          <a:prstGeom prst="rect">
            <a:avLst/>
          </a:prstGeom>
          <a:solidFill>
            <a:schemeClr val="bg1"/>
          </a:solidFill>
        </p:spPr>
        <p:txBody>
          <a:bodyPr wrap="square" rtlCol="0">
            <a:spAutoFit/>
          </a:bodyPr>
          <a:lstStyle/>
          <a:p>
            <a:pPr indent="180975">
              <a:buFont typeface="Arial"/>
              <a:buChar char="•"/>
            </a:pPr>
            <a:r>
              <a:rPr lang="es-ES_tradnl" b="1" dirty="0"/>
              <a:t>Resistencia </a:t>
            </a:r>
            <a:r>
              <a:rPr lang="es-ES_tradnl" b="1" dirty="0" err="1"/>
              <a:t>Ω</a:t>
            </a:r>
            <a:r>
              <a:rPr lang="es-ES_tradnl" b="1" dirty="0"/>
              <a:t>          </a:t>
            </a:r>
            <a:r>
              <a:rPr lang="es-ES_tradnl" dirty="0"/>
              <a:t>:</a:t>
            </a:r>
          </a:p>
          <a:p>
            <a:pPr lvl="1" indent="180975">
              <a:buFont typeface="Arial"/>
              <a:buChar char="•"/>
            </a:pPr>
            <a:r>
              <a:rPr lang="es-ES_tradnl" dirty="0"/>
              <a:t>De 0 </a:t>
            </a:r>
            <a:r>
              <a:rPr lang="es-ES_tradnl" dirty="0" err="1"/>
              <a:t>Ω</a:t>
            </a:r>
            <a:r>
              <a:rPr lang="es-ES_tradnl" b="1" dirty="0"/>
              <a:t> </a:t>
            </a:r>
            <a:r>
              <a:rPr lang="es-ES_tradnl" dirty="0"/>
              <a:t>a    20 </a:t>
            </a:r>
            <a:r>
              <a:rPr lang="es-ES_tradnl" dirty="0" err="1">
                <a:latin typeface="Symbol" charset="2"/>
                <a:cs typeface="Symbol" charset="2"/>
              </a:rPr>
              <a:t>M</a:t>
            </a:r>
            <a:r>
              <a:rPr lang="es-ES_tradnl" dirty="0" err="1"/>
              <a:t>Ω</a:t>
            </a:r>
            <a:endParaRPr lang="es-ES_tradnl" dirty="0"/>
          </a:p>
          <a:p>
            <a:pPr lvl="1" indent="180975">
              <a:buFont typeface="Arial"/>
              <a:buChar char="•"/>
            </a:pPr>
            <a:r>
              <a:rPr lang="es-ES_tradnl" dirty="0"/>
              <a:t>De 0 </a:t>
            </a:r>
            <a:r>
              <a:rPr lang="es-ES_tradnl" dirty="0" err="1"/>
              <a:t>Ω</a:t>
            </a:r>
            <a:r>
              <a:rPr lang="es-ES_tradnl" dirty="0"/>
              <a:t> a  200 </a:t>
            </a:r>
            <a:r>
              <a:rPr lang="es-ES_tradnl" dirty="0" err="1"/>
              <a:t>kΩ</a:t>
            </a:r>
            <a:endParaRPr lang="es-ES_tradnl" dirty="0"/>
          </a:p>
          <a:p>
            <a:pPr lvl="1" indent="180975">
              <a:buFont typeface="Arial"/>
              <a:buChar char="•"/>
            </a:pPr>
            <a:r>
              <a:rPr lang="es-ES_tradnl" dirty="0"/>
              <a:t>De 0 </a:t>
            </a:r>
            <a:r>
              <a:rPr lang="es-ES_tradnl" dirty="0" err="1"/>
              <a:t>Ω</a:t>
            </a:r>
            <a:r>
              <a:rPr lang="es-ES_tradnl" dirty="0"/>
              <a:t> a    20 </a:t>
            </a:r>
            <a:r>
              <a:rPr lang="es-ES_tradnl" dirty="0" err="1"/>
              <a:t>kΩ</a:t>
            </a:r>
            <a:endParaRPr lang="es-ES_tradnl" dirty="0"/>
          </a:p>
          <a:p>
            <a:pPr lvl="1" indent="180975">
              <a:buFont typeface="Arial"/>
              <a:buChar char="•"/>
            </a:pPr>
            <a:r>
              <a:rPr lang="es-ES_tradnl" dirty="0"/>
              <a:t>De 0 </a:t>
            </a:r>
            <a:r>
              <a:rPr lang="es-ES_tradnl" dirty="0" err="1"/>
              <a:t>Ω</a:t>
            </a:r>
            <a:r>
              <a:rPr lang="es-ES_tradnl" dirty="0"/>
              <a:t> a      2 </a:t>
            </a:r>
            <a:r>
              <a:rPr lang="es-ES_tradnl" dirty="0" err="1"/>
              <a:t>kΩ</a:t>
            </a:r>
            <a:endParaRPr lang="es-ES_tradnl" dirty="0"/>
          </a:p>
          <a:p>
            <a:pPr lvl="1" indent="180975">
              <a:buFont typeface="Arial"/>
              <a:buChar char="•"/>
            </a:pPr>
            <a:r>
              <a:rPr lang="es-ES_tradnl" dirty="0"/>
              <a:t>De 0 </a:t>
            </a:r>
            <a:r>
              <a:rPr lang="es-ES_tradnl" dirty="0" err="1"/>
              <a:t>Ω</a:t>
            </a:r>
            <a:r>
              <a:rPr lang="es-ES_tradnl" dirty="0"/>
              <a:t> a  200 </a:t>
            </a:r>
            <a:r>
              <a:rPr lang="es-ES_tradnl" dirty="0" err="1"/>
              <a:t>Ω</a:t>
            </a:r>
            <a:endParaRPr lang="es-ES_tradnl" dirty="0"/>
          </a:p>
        </p:txBody>
      </p:sp>
      <p:sp>
        <p:nvSpPr>
          <p:cNvPr id="23" name="Rounded Rectangle 22"/>
          <p:cNvSpPr/>
          <p:nvPr/>
        </p:nvSpPr>
        <p:spPr>
          <a:xfrm>
            <a:off x="5237301" y="3634891"/>
            <a:ext cx="1715215" cy="1786039"/>
          </a:xfrm>
          <a:prstGeom prst="roundRect">
            <a:avLst/>
          </a:prstGeom>
          <a:noFill/>
          <a:ln w="635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9" name="Straight Arrow Connector 28"/>
          <p:cNvCxnSpPr/>
          <p:nvPr/>
        </p:nvCxnSpPr>
        <p:spPr>
          <a:xfrm>
            <a:off x="4150561" y="3050910"/>
            <a:ext cx="1767589" cy="1230839"/>
          </a:xfrm>
          <a:prstGeom prst="straightConnector1">
            <a:avLst/>
          </a:prstGeom>
          <a:ln w="635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189844" y="3627047"/>
            <a:ext cx="1440255" cy="1243934"/>
          </a:xfrm>
          <a:prstGeom prst="straightConnector1">
            <a:avLst/>
          </a:prstGeom>
          <a:ln w="635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124374" y="3928210"/>
            <a:ext cx="1387885" cy="1270121"/>
          </a:xfrm>
          <a:prstGeom prst="straightConnector1">
            <a:avLst/>
          </a:prstGeom>
          <a:ln w="635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163654" y="3338979"/>
            <a:ext cx="1545004" cy="1217747"/>
          </a:xfrm>
          <a:prstGeom prst="straightConnector1">
            <a:avLst/>
          </a:prstGeom>
          <a:ln w="635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216027" y="2802123"/>
            <a:ext cx="2081827" cy="1191557"/>
          </a:xfrm>
          <a:prstGeom prst="straightConnector1">
            <a:avLst/>
          </a:prstGeom>
          <a:ln w="635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32"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selección de las escalas de resitencia.</a:t>
            </a:r>
          </a:p>
        </p:txBody>
      </p:sp>
      <p:sp>
        <p:nvSpPr>
          <p:cNvPr id="19" name="Slide Number Placeholder 18"/>
          <p:cNvSpPr>
            <a:spLocks noGrp="1"/>
          </p:cNvSpPr>
          <p:nvPr>
            <p:ph type="sldNum" sz="quarter" idx="12"/>
          </p:nvPr>
        </p:nvSpPr>
        <p:spPr/>
        <p:txBody>
          <a:bodyPr/>
          <a:lstStyle/>
          <a:p>
            <a:fld id="{18868D3B-16E3-D540-B1A8-9A50026EF016}" type="slidenum">
              <a:rPr lang="es-ES_tradnl" smtClean="0"/>
              <a:pPr/>
              <a:t>18</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Box 284"/>
          <p:cNvSpPr txBox="1"/>
          <p:nvPr/>
        </p:nvSpPr>
        <p:spPr>
          <a:xfrm>
            <a:off x="1006203" y="2168711"/>
            <a:ext cx="6182001" cy="3293209"/>
          </a:xfrm>
          <a:prstGeom prst="rect">
            <a:avLst/>
          </a:prstGeom>
          <a:solidFill>
            <a:schemeClr val="bg1"/>
          </a:solidFill>
        </p:spPr>
        <p:txBody>
          <a:bodyPr wrap="square" rtlCol="0">
            <a:spAutoFit/>
          </a:bodyPr>
          <a:lstStyle/>
          <a:p>
            <a:pPr indent="180975">
              <a:spcAft>
                <a:spcPts val="2400"/>
              </a:spcAft>
              <a:buFont typeface="Arial"/>
              <a:buChar char="•"/>
            </a:pPr>
            <a:r>
              <a:rPr lang="es-ES_tradnl" b="1" dirty="0"/>
              <a:t>Resistencia </a:t>
            </a:r>
            <a:r>
              <a:rPr lang="es-ES_tradnl" b="1" dirty="0" err="1"/>
              <a:t>Ω</a:t>
            </a:r>
            <a:r>
              <a:rPr lang="es-ES_tradnl" b="1" dirty="0"/>
              <a:t>          </a:t>
            </a:r>
            <a:r>
              <a:rPr lang="es-ES_tradnl" dirty="0"/>
              <a:t>:</a:t>
            </a:r>
          </a:p>
          <a:p>
            <a:pPr lvl="1" indent="180975">
              <a:spcAft>
                <a:spcPts val="2400"/>
              </a:spcAft>
              <a:buFont typeface="Arial"/>
              <a:buChar char="•"/>
            </a:pPr>
            <a:r>
              <a:rPr lang="es-ES_tradnl" dirty="0"/>
              <a:t>De 0 Ω</a:t>
            </a:r>
            <a:r>
              <a:rPr lang="es-ES_tradnl" b="1" dirty="0"/>
              <a:t> </a:t>
            </a:r>
            <a:r>
              <a:rPr lang="es-ES_tradnl" dirty="0"/>
              <a:t>a    20 </a:t>
            </a:r>
            <a:r>
              <a:rPr lang="es-ES_tradnl" dirty="0">
                <a:latin typeface="Symbol" charset="2"/>
                <a:cs typeface="Symbol" charset="2"/>
              </a:rPr>
              <a:t>M</a:t>
            </a:r>
            <a:r>
              <a:rPr lang="es-ES_tradnl" dirty="0"/>
              <a:t>Ω:			Se lee en mega-ohm.</a:t>
            </a:r>
          </a:p>
          <a:p>
            <a:pPr lvl="1" indent="180975">
              <a:spcAft>
                <a:spcPts val="2400"/>
              </a:spcAft>
              <a:buFont typeface="Arial"/>
              <a:buChar char="•"/>
            </a:pPr>
            <a:r>
              <a:rPr lang="es-ES_tradnl" dirty="0"/>
              <a:t>De 0 Ω a  200 </a:t>
            </a:r>
            <a:r>
              <a:rPr lang="es-ES_tradnl" dirty="0" err="1"/>
              <a:t>kΩ</a:t>
            </a:r>
            <a:r>
              <a:rPr lang="es-ES_tradnl" dirty="0"/>
              <a:t>:				Se lee en kilo-ohm.</a:t>
            </a:r>
          </a:p>
          <a:p>
            <a:pPr lvl="1" indent="180975">
              <a:spcAft>
                <a:spcPts val="2400"/>
              </a:spcAft>
              <a:buFont typeface="Arial"/>
              <a:buChar char="•"/>
            </a:pPr>
            <a:r>
              <a:rPr lang="es-ES_tradnl" dirty="0"/>
              <a:t>De 0 Ω a    20 </a:t>
            </a:r>
            <a:r>
              <a:rPr lang="es-ES_tradnl" dirty="0" err="1"/>
              <a:t>kΩ</a:t>
            </a:r>
            <a:r>
              <a:rPr lang="es-ES_tradnl" dirty="0"/>
              <a:t>:				Se lee en kilo-ohm.</a:t>
            </a:r>
          </a:p>
          <a:p>
            <a:pPr lvl="1" indent="180975">
              <a:spcAft>
                <a:spcPts val="2400"/>
              </a:spcAft>
              <a:buFont typeface="Arial"/>
              <a:buChar char="•"/>
            </a:pPr>
            <a:r>
              <a:rPr lang="es-ES_tradnl" dirty="0"/>
              <a:t>De 0 Ω a      2 </a:t>
            </a:r>
            <a:r>
              <a:rPr lang="es-ES_tradnl" dirty="0" err="1"/>
              <a:t>kΩ</a:t>
            </a:r>
            <a:r>
              <a:rPr lang="es-ES_tradnl" dirty="0"/>
              <a:t>:				Se lee en kilo-ohm.</a:t>
            </a:r>
          </a:p>
          <a:p>
            <a:pPr lvl="1" indent="180975">
              <a:spcAft>
                <a:spcPts val="2400"/>
              </a:spcAft>
              <a:buFont typeface="Arial"/>
              <a:buChar char="•"/>
            </a:pPr>
            <a:r>
              <a:rPr lang="es-ES_tradnl" dirty="0"/>
              <a:t>De 0 Ω a  200 Ω:				Se lee en ohm.</a:t>
            </a:r>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Lectura de Resistencia.</a:t>
            </a:r>
          </a:p>
        </p:txBody>
      </p:sp>
      <p:grpSp>
        <p:nvGrpSpPr>
          <p:cNvPr id="13" name="Group 200"/>
          <p:cNvGrpSpPr/>
          <p:nvPr/>
        </p:nvGrpSpPr>
        <p:grpSpPr>
          <a:xfrm>
            <a:off x="3532081" y="3295779"/>
            <a:ext cx="762000" cy="457200"/>
            <a:chOff x="2590800" y="6172200"/>
            <a:chExt cx="1176259" cy="685800"/>
          </a:xfrm>
        </p:grpSpPr>
        <p:grpSp>
          <p:nvGrpSpPr>
            <p:cNvPr id="15" name="Group 175"/>
            <p:cNvGrpSpPr/>
            <p:nvPr/>
          </p:nvGrpSpPr>
          <p:grpSpPr>
            <a:xfrm>
              <a:off x="3505200" y="6172200"/>
              <a:ext cx="261859" cy="611188"/>
              <a:chOff x="3168728" y="5029200"/>
              <a:chExt cx="261859" cy="611188"/>
            </a:xfrm>
          </p:grpSpPr>
          <p:cxnSp>
            <p:nvCxnSpPr>
              <p:cNvPr id="177" name="Straight Connector 176"/>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6" name="Group 183"/>
            <p:cNvGrpSpPr/>
            <p:nvPr/>
          </p:nvGrpSpPr>
          <p:grpSpPr>
            <a:xfrm>
              <a:off x="3048000" y="6172200"/>
              <a:ext cx="261859" cy="611188"/>
              <a:chOff x="2667000" y="4343400"/>
              <a:chExt cx="261859" cy="611188"/>
            </a:xfrm>
          </p:grpSpPr>
          <p:cxnSp>
            <p:nvCxnSpPr>
              <p:cNvPr id="185" name="Straight Connector 184"/>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17" name="Group 192"/>
            <p:cNvGrpSpPr/>
            <p:nvPr/>
          </p:nvGrpSpPr>
          <p:grpSpPr>
            <a:xfrm>
              <a:off x="2590800" y="6172200"/>
              <a:ext cx="261859" cy="611188"/>
              <a:chOff x="2667000" y="4343400"/>
              <a:chExt cx="261859" cy="611188"/>
            </a:xfrm>
          </p:grpSpPr>
          <p:cxnSp>
            <p:nvCxnSpPr>
              <p:cNvPr id="194" name="Straight Connector 19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9" name="Group 361"/>
          <p:cNvGrpSpPr/>
          <p:nvPr/>
        </p:nvGrpSpPr>
        <p:grpSpPr>
          <a:xfrm>
            <a:off x="3532082" y="2682582"/>
            <a:ext cx="762000" cy="457200"/>
            <a:chOff x="3581400" y="3200400"/>
            <a:chExt cx="762000" cy="457200"/>
          </a:xfrm>
        </p:grpSpPr>
        <p:grpSp>
          <p:nvGrpSpPr>
            <p:cNvPr id="20" name="Group 175"/>
            <p:cNvGrpSpPr/>
            <p:nvPr/>
          </p:nvGrpSpPr>
          <p:grpSpPr>
            <a:xfrm>
              <a:off x="4173763" y="3200400"/>
              <a:ext cx="169637" cy="407459"/>
              <a:chOff x="3168728" y="5029200"/>
              <a:chExt cx="261859" cy="611188"/>
            </a:xfrm>
          </p:grpSpPr>
          <p:cxnSp>
            <p:nvCxnSpPr>
              <p:cNvPr id="224" name="Straight Connector 223"/>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1" name="Group 183"/>
            <p:cNvGrpSpPr/>
            <p:nvPr/>
          </p:nvGrpSpPr>
          <p:grpSpPr>
            <a:xfrm>
              <a:off x="3877582" y="3200400"/>
              <a:ext cx="169637" cy="407459"/>
              <a:chOff x="2667000" y="4343400"/>
              <a:chExt cx="261859" cy="611188"/>
            </a:xfrm>
          </p:grpSpPr>
          <p:cxnSp>
            <p:nvCxnSpPr>
              <p:cNvPr id="217" name="Straight Connector 216"/>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08" name="Oval 207"/>
            <p:cNvSpPr/>
            <p:nvPr/>
          </p:nvSpPr>
          <p:spPr>
            <a:xfrm flipH="1">
              <a:off x="3791576" y="358560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2" name="Group 192"/>
            <p:cNvGrpSpPr/>
            <p:nvPr/>
          </p:nvGrpSpPr>
          <p:grpSpPr>
            <a:xfrm>
              <a:off x="3581400" y="3200400"/>
              <a:ext cx="169637" cy="407459"/>
              <a:chOff x="2667000" y="4343400"/>
              <a:chExt cx="261859" cy="611188"/>
            </a:xfrm>
          </p:grpSpPr>
          <p:cxnSp>
            <p:nvCxnSpPr>
              <p:cNvPr id="210" name="Straight Connector 209"/>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3" name="Group 363"/>
          <p:cNvGrpSpPr/>
          <p:nvPr/>
        </p:nvGrpSpPr>
        <p:grpSpPr>
          <a:xfrm>
            <a:off x="3433878" y="4475766"/>
            <a:ext cx="847874" cy="457200"/>
            <a:chOff x="3470867" y="3205880"/>
            <a:chExt cx="847874" cy="457200"/>
          </a:xfrm>
        </p:grpSpPr>
        <p:grpSp>
          <p:nvGrpSpPr>
            <p:cNvPr id="24" name="Group 175"/>
            <p:cNvGrpSpPr/>
            <p:nvPr/>
          </p:nvGrpSpPr>
          <p:grpSpPr>
            <a:xfrm>
              <a:off x="4149104" y="3205880"/>
              <a:ext cx="169637" cy="407459"/>
              <a:chOff x="3168728" y="5029200"/>
              <a:chExt cx="261859" cy="611188"/>
            </a:xfrm>
          </p:grpSpPr>
          <p:cxnSp>
            <p:nvCxnSpPr>
              <p:cNvPr id="251" name="Straight Connector 250"/>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5" name="Group 183"/>
            <p:cNvGrpSpPr/>
            <p:nvPr/>
          </p:nvGrpSpPr>
          <p:grpSpPr>
            <a:xfrm>
              <a:off x="3852923" y="3205880"/>
              <a:ext cx="169637" cy="407459"/>
              <a:chOff x="2667000" y="4343400"/>
              <a:chExt cx="261859" cy="611188"/>
            </a:xfrm>
          </p:grpSpPr>
          <p:cxnSp>
            <p:nvCxnSpPr>
              <p:cNvPr id="244" name="Straight Connector 243"/>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35" name="Oval 234"/>
            <p:cNvSpPr/>
            <p:nvPr/>
          </p:nvSpPr>
          <p:spPr>
            <a:xfrm flipH="1">
              <a:off x="3470867" y="359108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6" name="Group 192"/>
            <p:cNvGrpSpPr/>
            <p:nvPr/>
          </p:nvGrpSpPr>
          <p:grpSpPr>
            <a:xfrm>
              <a:off x="3556741" y="3205880"/>
              <a:ext cx="169637" cy="407459"/>
              <a:chOff x="2667000" y="4343400"/>
              <a:chExt cx="261859" cy="611188"/>
            </a:xfrm>
          </p:grpSpPr>
          <p:cxnSp>
            <p:nvCxnSpPr>
              <p:cNvPr id="237" name="Straight Connector 236"/>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 name="Group 257"/>
          <p:cNvGrpSpPr/>
          <p:nvPr/>
        </p:nvGrpSpPr>
        <p:grpSpPr>
          <a:xfrm>
            <a:off x="3544411" y="5083139"/>
            <a:ext cx="762000" cy="457200"/>
            <a:chOff x="2590800" y="6172200"/>
            <a:chExt cx="1176259" cy="685800"/>
          </a:xfrm>
        </p:grpSpPr>
        <p:grpSp>
          <p:nvGrpSpPr>
            <p:cNvPr id="29" name="Group 175"/>
            <p:cNvGrpSpPr/>
            <p:nvPr/>
          </p:nvGrpSpPr>
          <p:grpSpPr>
            <a:xfrm>
              <a:off x="3505200" y="6172200"/>
              <a:ext cx="261859" cy="611188"/>
              <a:chOff x="3168728" y="5029200"/>
              <a:chExt cx="261859" cy="611188"/>
            </a:xfrm>
          </p:grpSpPr>
          <p:cxnSp>
            <p:nvCxnSpPr>
              <p:cNvPr id="277" name="Straight Connector 276"/>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0" name="Group 183"/>
            <p:cNvGrpSpPr/>
            <p:nvPr/>
          </p:nvGrpSpPr>
          <p:grpSpPr>
            <a:xfrm>
              <a:off x="3048000" y="6172200"/>
              <a:ext cx="261859" cy="611188"/>
              <a:chOff x="2667000" y="4343400"/>
              <a:chExt cx="261859" cy="611188"/>
            </a:xfrm>
          </p:grpSpPr>
          <p:cxnSp>
            <p:nvCxnSpPr>
              <p:cNvPr id="270" name="Straight Connector 269"/>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61" name="Oval 260"/>
            <p:cNvSpPr/>
            <p:nvPr/>
          </p:nvSpPr>
          <p:spPr>
            <a:xfrm flipH="1">
              <a:off x="3352800" y="6750000"/>
              <a:ext cx="108000"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1" name="Group 192"/>
            <p:cNvGrpSpPr/>
            <p:nvPr/>
          </p:nvGrpSpPr>
          <p:grpSpPr>
            <a:xfrm>
              <a:off x="2590800" y="6172200"/>
              <a:ext cx="261859" cy="611188"/>
              <a:chOff x="2667000" y="4343400"/>
              <a:chExt cx="261859" cy="611188"/>
            </a:xfrm>
          </p:grpSpPr>
          <p:cxnSp>
            <p:nvCxnSpPr>
              <p:cNvPr id="263" name="Straight Connector 262"/>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28" name="Group 361"/>
          <p:cNvGrpSpPr/>
          <p:nvPr/>
        </p:nvGrpSpPr>
        <p:grpSpPr>
          <a:xfrm>
            <a:off x="3524196" y="3895275"/>
            <a:ext cx="762000" cy="457200"/>
            <a:chOff x="3581400" y="3200400"/>
            <a:chExt cx="762000" cy="457200"/>
          </a:xfrm>
        </p:grpSpPr>
        <p:grpSp>
          <p:nvGrpSpPr>
            <p:cNvPr id="329" name="Group 175"/>
            <p:cNvGrpSpPr/>
            <p:nvPr/>
          </p:nvGrpSpPr>
          <p:grpSpPr>
            <a:xfrm>
              <a:off x="4173761" y="3198285"/>
              <a:ext cx="169637" cy="407202"/>
              <a:chOff x="3168728" y="5029200"/>
              <a:chExt cx="261859" cy="611188"/>
            </a:xfrm>
          </p:grpSpPr>
          <p:cxnSp>
            <p:nvCxnSpPr>
              <p:cNvPr id="413" name="Straight Connector 412"/>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rot="5400000">
                <a:off x="3017007" y="5181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rot="5400000">
                <a:off x="3277228" y="51829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flipV="1">
                <a:off x="3168728" y="50292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5400000">
                <a:off x="3017685" y="54865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rot="5400000">
                <a:off x="3277906" y="54861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flipV="1">
                <a:off x="3168728" y="56395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30" name="Group 183"/>
            <p:cNvGrpSpPr/>
            <p:nvPr/>
          </p:nvGrpSpPr>
          <p:grpSpPr>
            <a:xfrm>
              <a:off x="3877584" y="3198573"/>
              <a:ext cx="169637" cy="407202"/>
              <a:chOff x="2667000" y="4343400"/>
              <a:chExt cx="261859" cy="611188"/>
            </a:xfrm>
          </p:grpSpPr>
          <p:cxnSp>
            <p:nvCxnSpPr>
              <p:cNvPr id="406" name="Straight Connector 405"/>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flipH="1">
              <a:off x="3791576" y="3585600"/>
              <a:ext cx="69964" cy="72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98" name="Group 192"/>
            <p:cNvGrpSpPr/>
            <p:nvPr/>
          </p:nvGrpSpPr>
          <p:grpSpPr>
            <a:xfrm>
              <a:off x="3581402" y="3198573"/>
              <a:ext cx="169637" cy="407202"/>
              <a:chOff x="2667000" y="4343400"/>
              <a:chExt cx="261859" cy="611188"/>
            </a:xfrm>
          </p:grpSpPr>
          <p:cxnSp>
            <p:nvCxnSpPr>
              <p:cNvPr id="399" name="Straight Connector 398"/>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rot="5400000">
                <a:off x="2515279" y="4495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flipV="1">
                <a:off x="2667000" y="43434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rot="5400000">
                <a:off x="2515957" y="48007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flipV="1">
                <a:off x="2667000" y="49537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sp>
        <p:nvSpPr>
          <p:cNvPr id="420" name="TextBox 419"/>
          <p:cNvSpPr txBox="1"/>
          <p:nvPr/>
        </p:nvSpPr>
        <p:spPr>
          <a:xfrm>
            <a:off x="949385" y="5967231"/>
            <a:ext cx="3801041" cy="369332"/>
          </a:xfrm>
          <a:prstGeom prst="rect">
            <a:avLst/>
          </a:prstGeom>
          <a:noFill/>
        </p:spPr>
        <p:txBody>
          <a:bodyPr wrap="none" rtlCol="0">
            <a:spAutoFit/>
          </a:bodyPr>
          <a:lstStyle/>
          <a:p>
            <a:pPr indent="185738">
              <a:buFont typeface="Arial"/>
              <a:buChar char="•"/>
            </a:pPr>
            <a:r>
              <a:rPr lang="es-ES_tradnl" b="1" dirty="0"/>
              <a:t>Circuito abierto </a:t>
            </a:r>
            <a:r>
              <a:rPr lang="es-ES_tradnl" dirty="0"/>
              <a:t>(resistencia infinita):</a:t>
            </a:r>
          </a:p>
        </p:txBody>
      </p:sp>
      <p:grpSp>
        <p:nvGrpSpPr>
          <p:cNvPr id="455" name="Group 454"/>
          <p:cNvGrpSpPr/>
          <p:nvPr/>
        </p:nvGrpSpPr>
        <p:grpSpPr>
          <a:xfrm>
            <a:off x="4810941" y="5939772"/>
            <a:ext cx="1065794" cy="459315"/>
            <a:chOff x="4478031" y="5939772"/>
            <a:chExt cx="1065794" cy="459315"/>
          </a:xfrm>
        </p:grpSpPr>
        <p:grpSp>
          <p:nvGrpSpPr>
            <p:cNvPr id="422" name="Group 175"/>
            <p:cNvGrpSpPr/>
            <p:nvPr/>
          </p:nvGrpSpPr>
          <p:grpSpPr>
            <a:xfrm>
              <a:off x="5374188" y="5939772"/>
              <a:ext cx="169637" cy="407202"/>
              <a:chOff x="3168728" y="5029200"/>
              <a:chExt cx="261859" cy="611188"/>
            </a:xfrm>
          </p:grpSpPr>
          <p:cxnSp>
            <p:nvCxnSpPr>
              <p:cNvPr id="440" name="Straight Connector 439"/>
              <p:cNvCxnSpPr/>
              <p:nvPr/>
            </p:nvCxnSpPr>
            <p:spPr>
              <a:xfrm flipV="1">
                <a:off x="3168728" y="5334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p:nvCxnSpPr>
            <p:spPr>
              <a:xfrm rot="5400000">
                <a:off x="3017007" y="51817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rot="5400000">
                <a:off x="3277228" y="5182906"/>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flipV="1">
                <a:off x="3168728" y="50292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rot="5400000">
                <a:off x="3017685" y="54865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rot="5400000">
                <a:off x="3277906" y="5486118"/>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flipV="1">
                <a:off x="3168728" y="56395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423" name="Group 183"/>
            <p:cNvGrpSpPr/>
            <p:nvPr/>
          </p:nvGrpSpPr>
          <p:grpSpPr>
            <a:xfrm>
              <a:off x="5078011" y="5940060"/>
              <a:ext cx="169637" cy="407202"/>
              <a:chOff x="2667000" y="4343400"/>
              <a:chExt cx="261859" cy="611188"/>
            </a:xfrm>
          </p:grpSpPr>
          <p:cxnSp>
            <p:nvCxnSpPr>
              <p:cNvPr id="433" name="Straight Connector 432"/>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p:nvCxnSpPr>
            <p:spPr>
              <a:xfrm rot="5400000">
                <a:off x="2515279" y="44959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p:nvCxnSpPr>
            <p:spPr>
              <a:xfrm rot="5400000">
                <a:off x="2775500" y="4497106"/>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flipV="1">
                <a:off x="2667000" y="43434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rot="5400000">
                <a:off x="2515957" y="48007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rot="5400000">
                <a:off x="2776178" y="4800318"/>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flipV="1">
                <a:off x="2667000" y="4953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424" name="Oval 423"/>
            <p:cNvSpPr/>
            <p:nvPr/>
          </p:nvSpPr>
          <p:spPr>
            <a:xfrm flipH="1">
              <a:off x="4992003" y="6327087"/>
              <a:ext cx="69964" cy="72000"/>
            </a:xfrm>
            <a:prstGeom prst="ellipse">
              <a:avLst/>
            </a:prstGeom>
            <a:solidFill>
              <a:schemeClr val="tx1">
                <a:lumMod val="50000"/>
                <a:lumOff val="5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425" name="Group 192"/>
            <p:cNvGrpSpPr/>
            <p:nvPr/>
          </p:nvGrpSpPr>
          <p:grpSpPr>
            <a:xfrm>
              <a:off x="4781829" y="5940060"/>
              <a:ext cx="169637" cy="407202"/>
              <a:chOff x="2667000" y="4343400"/>
              <a:chExt cx="261859" cy="611188"/>
            </a:xfrm>
          </p:grpSpPr>
          <p:cxnSp>
            <p:nvCxnSpPr>
              <p:cNvPr id="426" name="Straight Connector 425"/>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rot="5400000">
                <a:off x="2515279" y="44959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p:nvCxnSpPr>
            <p:spPr>
              <a:xfrm rot="5400000">
                <a:off x="2775500" y="4497106"/>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p:nvCxnSpPr>
            <p:spPr>
              <a:xfrm flipV="1">
                <a:off x="2667000" y="43434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a:xfrm rot="5400000">
                <a:off x="2515957" y="48007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a:xfrm rot="5400000">
                <a:off x="2776178" y="4800318"/>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flipV="1">
                <a:off x="2667000" y="4953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447" name="Group 192"/>
            <p:cNvGrpSpPr/>
            <p:nvPr/>
          </p:nvGrpSpPr>
          <p:grpSpPr>
            <a:xfrm>
              <a:off x="4478031" y="5944512"/>
              <a:ext cx="169637" cy="407202"/>
              <a:chOff x="2667000" y="4343400"/>
              <a:chExt cx="261859" cy="611188"/>
            </a:xfrm>
          </p:grpSpPr>
          <p:cxnSp>
            <p:nvCxnSpPr>
              <p:cNvPr id="448" name="Straight Connector 447"/>
              <p:cNvCxnSpPr/>
              <p:nvPr/>
            </p:nvCxnSpPr>
            <p:spPr>
              <a:xfrm flipV="1">
                <a:off x="2667000" y="4648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rot="5400000">
                <a:off x="2515279" y="44959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flipV="1">
                <a:off x="2667000" y="43434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rot="5400000">
                <a:off x="2515957" y="48007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flipV="1">
                <a:off x="2667000" y="49537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rot="5400000">
                <a:off x="2775500" y="44971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rot="5400000">
                <a:off x="2776178" y="48003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3" name="Group 230"/>
          <p:cNvGrpSpPr/>
          <p:nvPr/>
        </p:nvGrpSpPr>
        <p:grpSpPr>
          <a:xfrm>
            <a:off x="6337455" y="4943924"/>
            <a:ext cx="2658588" cy="1741470"/>
            <a:chOff x="5715000" y="2133600"/>
            <a:chExt cx="3124844" cy="1946056"/>
          </a:xfrm>
        </p:grpSpPr>
        <p:grpSp>
          <p:nvGrpSpPr>
            <p:cNvPr id="4" name="Group 98"/>
            <p:cNvGrpSpPr/>
            <p:nvPr/>
          </p:nvGrpSpPr>
          <p:grpSpPr>
            <a:xfrm>
              <a:off x="5715000" y="2133600"/>
              <a:ext cx="3124844" cy="1946056"/>
              <a:chOff x="5105400" y="2438400"/>
              <a:chExt cx="3124844" cy="1946056"/>
            </a:xfrm>
          </p:grpSpPr>
          <p:pic>
            <p:nvPicPr>
              <p:cNvPr id="32" name="Picture 31"/>
              <p:cNvPicPr>
                <a:picLocks noChangeAspect="1"/>
              </p:cNvPicPr>
              <p:nvPr/>
            </p:nvPicPr>
            <p:blipFill>
              <a:blip r:embed="rId4"/>
              <a:srcRect r="-21" b="61692"/>
              <a:stretch>
                <a:fillRect/>
              </a:stretch>
            </p:blipFill>
            <p:spPr>
              <a:xfrm>
                <a:off x="5105400" y="2438400"/>
                <a:ext cx="3124844" cy="1946056"/>
              </a:xfrm>
              <a:prstGeom prst="rect">
                <a:avLst/>
              </a:prstGeom>
            </p:spPr>
          </p:pic>
          <p:sp>
            <p:nvSpPr>
              <p:cNvPr id="34" name="Rectangle 33"/>
              <p:cNvSpPr/>
              <p:nvPr/>
            </p:nvSpPr>
            <p:spPr>
              <a:xfrm>
                <a:off x="5867400" y="3200400"/>
                <a:ext cx="1676400" cy="838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grpSp>
          <p:nvGrpSpPr>
            <p:cNvPr id="5" name="Group 203"/>
            <p:cNvGrpSpPr/>
            <p:nvPr/>
          </p:nvGrpSpPr>
          <p:grpSpPr>
            <a:xfrm>
              <a:off x="6477000" y="2971800"/>
              <a:ext cx="1560902" cy="717600"/>
              <a:chOff x="3882557" y="3429000"/>
              <a:chExt cx="1560902" cy="717600"/>
            </a:xfrm>
          </p:grpSpPr>
          <p:grpSp>
            <p:nvGrpSpPr>
              <p:cNvPr id="6" name="Group 148"/>
              <p:cNvGrpSpPr/>
              <p:nvPr/>
            </p:nvGrpSpPr>
            <p:grpSpPr>
              <a:xfrm>
                <a:off x="4394801" y="3429000"/>
                <a:ext cx="233452" cy="611188"/>
                <a:chOff x="6248400" y="3276600"/>
                <a:chExt cx="261859" cy="611188"/>
              </a:xfrm>
            </p:grpSpPr>
            <p:cxnSp>
              <p:nvCxnSpPr>
                <p:cNvPr id="89" name="Straight Connector 8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135"/>
              <p:cNvGrpSpPr/>
              <p:nvPr/>
            </p:nvGrpSpPr>
            <p:grpSpPr>
              <a:xfrm>
                <a:off x="4191000" y="3429000"/>
                <a:ext cx="1814" cy="607218"/>
                <a:chOff x="3079224" y="4498182"/>
                <a:chExt cx="2035" cy="607218"/>
              </a:xfrm>
            </p:grpSpPr>
            <p:cxnSp>
              <p:nvCxnSpPr>
                <p:cNvPr id="137" name="Straight Connector 136"/>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44" name="Oval 143"/>
              <p:cNvSpPr/>
              <p:nvPr/>
            </p:nvSpPr>
            <p:spPr>
              <a:xfrm>
                <a:off x="5074139" y="4038600"/>
                <a:ext cx="96284"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8" name="Group 149"/>
              <p:cNvGrpSpPr/>
              <p:nvPr/>
            </p:nvGrpSpPr>
            <p:grpSpPr>
              <a:xfrm>
                <a:off x="4802404" y="3429000"/>
                <a:ext cx="233452" cy="611188"/>
                <a:chOff x="6248400" y="3276600"/>
                <a:chExt cx="261859" cy="611188"/>
              </a:xfrm>
            </p:grpSpPr>
            <p:cxnSp>
              <p:nvCxnSpPr>
                <p:cNvPr id="151" name="Straight Connector 150"/>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9" name="Group 157"/>
              <p:cNvGrpSpPr/>
              <p:nvPr/>
            </p:nvGrpSpPr>
            <p:grpSpPr>
              <a:xfrm>
                <a:off x="5210007" y="3429000"/>
                <a:ext cx="233452" cy="611188"/>
                <a:chOff x="6248400" y="3276600"/>
                <a:chExt cx="261859" cy="611188"/>
              </a:xfrm>
            </p:grpSpPr>
            <p:cxnSp>
              <p:nvCxnSpPr>
                <p:cNvPr id="159" name="Straight Connector 15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203" name="Straight Connector 202"/>
              <p:cNvCxnSpPr/>
              <p:nvPr/>
            </p:nvCxnSpPr>
            <p:spPr>
              <a:xfrm flipV="1">
                <a:off x="3882557" y="3733800"/>
                <a:ext cx="23224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grpSp>
      </p:grpSp>
      <p:sp>
        <p:nvSpPr>
          <p:cNvPr id="456" name="Slide Number Placeholder 455"/>
          <p:cNvSpPr>
            <a:spLocks noGrp="1"/>
          </p:cNvSpPr>
          <p:nvPr>
            <p:ph type="sldNum" sz="quarter" idx="12"/>
          </p:nvPr>
        </p:nvSpPr>
        <p:spPr/>
        <p:txBody>
          <a:bodyPr/>
          <a:lstStyle/>
          <a:p>
            <a:fld id="{18868D3B-16E3-D540-B1A8-9A50026EF016}" type="slidenum">
              <a:rPr lang="es-ES_tradnl" smtClean="0"/>
              <a:pPr/>
              <a:t>19</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accel="50000" decel="50000" fill="hold" nodeType="clickEffect">
                                  <p:stCondLst>
                                    <p:cond delay="0"/>
                                  </p:stCondLst>
                                  <p:childTnLst>
                                    <p:set>
                                      <p:cBhvr>
                                        <p:cTn id="34" dur="1" fill="hold">
                                          <p:stCondLst>
                                            <p:cond delay="0"/>
                                          </p:stCondLst>
                                        </p:cTn>
                                        <p:tgtEl>
                                          <p:spTgt spid="455"/>
                                        </p:tgtEl>
                                        <p:attrNameLst>
                                          <p:attrName>style.visibility</p:attrName>
                                        </p:attrNameLst>
                                      </p:cBhvr>
                                      <p:to>
                                        <p:strVal val="visible"/>
                                      </p:to>
                                    </p:set>
                                    <p:anim calcmode="lin" valueType="num">
                                      <p:cBhvr additive="base">
                                        <p:cTn id="35" dur="500" fill="hold"/>
                                        <p:tgtEl>
                                          <p:spTgt spid="455"/>
                                        </p:tgtEl>
                                        <p:attrNameLst>
                                          <p:attrName>ppt_x</p:attrName>
                                        </p:attrNameLst>
                                      </p:cBhvr>
                                      <p:tavLst>
                                        <p:tav tm="0">
                                          <p:val>
                                            <p:strVal val="0-#ppt_w/2"/>
                                          </p:val>
                                        </p:tav>
                                        <p:tav tm="100000">
                                          <p:val>
                                            <p:strVal val="#ppt_x"/>
                                          </p:val>
                                        </p:tav>
                                      </p:tavLst>
                                    </p:anim>
                                    <p:anim calcmode="lin" valueType="num">
                                      <p:cBhvr additive="base">
                                        <p:cTn id="36" dur="500" fill="hold"/>
                                        <p:tgtEl>
                                          <p:spTgt spid="4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4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2875664" y="1588814"/>
            <a:ext cx="3286702"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¿Qué es un multímetro?</a:t>
            </a:r>
          </a:p>
        </p:txBody>
      </p:sp>
      <p:pic>
        <p:nvPicPr>
          <p:cNvPr id="12299" name="Picture 2"/>
          <p:cNvPicPr>
            <a:picLocks noChangeAspect="1" noChangeArrowheads="1"/>
          </p:cNvPicPr>
          <p:nvPr/>
        </p:nvPicPr>
        <p:blipFill>
          <a:blip r:embed="rId4"/>
          <a:srcRect/>
          <a:stretch>
            <a:fillRect/>
          </a:stretch>
        </p:blipFill>
        <p:spPr bwMode="auto">
          <a:xfrm>
            <a:off x="7950200" y="450850"/>
            <a:ext cx="858838" cy="890588"/>
          </a:xfrm>
          <a:prstGeom prst="rect">
            <a:avLst/>
          </a:prstGeom>
          <a:noFill/>
          <a:ln w="9525">
            <a:noFill/>
            <a:miter lim="800000"/>
            <a:headEnd/>
            <a:tailEnd/>
          </a:ln>
        </p:spPr>
      </p:pic>
      <p:pic>
        <p:nvPicPr>
          <p:cNvPr id="13" name="Picture 15"/>
          <p:cNvPicPr>
            <a:picLocks noChangeAspect="1"/>
          </p:cNvPicPr>
          <p:nvPr/>
        </p:nvPicPr>
        <p:blipFill>
          <a:blip r:embed="rId5"/>
          <a:stretch>
            <a:fillRect/>
          </a:stretch>
        </p:blipFill>
        <p:spPr>
          <a:xfrm>
            <a:off x="7439147" y="4407855"/>
            <a:ext cx="1577988" cy="1577988"/>
          </a:xfrm>
          <a:prstGeom prst="rect">
            <a:avLst/>
          </a:prstGeom>
        </p:spPr>
      </p:pic>
      <p:pic>
        <p:nvPicPr>
          <p:cNvPr id="15" name="Picture 14"/>
          <p:cNvPicPr>
            <a:picLocks noChangeAspect="1"/>
          </p:cNvPicPr>
          <p:nvPr/>
        </p:nvPicPr>
        <p:blipFill>
          <a:blip r:embed="rId6"/>
          <a:stretch>
            <a:fillRect/>
          </a:stretch>
        </p:blipFill>
        <p:spPr>
          <a:xfrm>
            <a:off x="7484891" y="3281002"/>
            <a:ext cx="1335259" cy="1022808"/>
          </a:xfrm>
          <a:prstGeom prst="rect">
            <a:avLst/>
          </a:prstGeom>
        </p:spPr>
      </p:pic>
      <p:pic>
        <p:nvPicPr>
          <p:cNvPr id="16" name="Picture 12"/>
          <p:cNvPicPr>
            <a:picLocks noChangeAspect="1"/>
          </p:cNvPicPr>
          <p:nvPr/>
        </p:nvPicPr>
        <p:blipFill>
          <a:blip r:embed="rId7"/>
          <a:stretch>
            <a:fillRect/>
          </a:stretch>
        </p:blipFill>
        <p:spPr>
          <a:xfrm>
            <a:off x="7347744" y="1766827"/>
            <a:ext cx="1472406" cy="1492038"/>
          </a:xfrm>
          <a:prstGeom prst="rect">
            <a:avLst/>
          </a:prstGeom>
        </p:spPr>
      </p:pic>
      <p:sp>
        <p:nvSpPr>
          <p:cNvPr id="17" name="TextBox 16"/>
          <p:cNvSpPr txBox="1"/>
          <p:nvPr/>
        </p:nvSpPr>
        <p:spPr>
          <a:xfrm>
            <a:off x="1020991" y="2182488"/>
            <a:ext cx="5595710" cy="923330"/>
          </a:xfrm>
          <a:prstGeom prst="rect">
            <a:avLst/>
          </a:prstGeom>
          <a:noFill/>
        </p:spPr>
        <p:txBody>
          <a:bodyPr wrap="square" rtlCol="0">
            <a:spAutoFit/>
          </a:bodyPr>
          <a:lstStyle/>
          <a:p>
            <a:r>
              <a:rPr lang="es-ES_tradnl" dirty="0"/>
              <a:t>Un multímetro (también se llama </a:t>
            </a:r>
            <a:r>
              <a:rPr lang="es-ES_tradnl" dirty="0" err="1"/>
              <a:t>Multitester</a:t>
            </a:r>
            <a:r>
              <a:rPr lang="es-ES_tradnl" dirty="0"/>
              <a:t>) es un instrumento que permite realizar la medición (“metro”) de </a:t>
            </a:r>
            <a:r>
              <a:rPr lang="es-ES_tradnl" b="1" dirty="0"/>
              <a:t>varias </a:t>
            </a:r>
            <a:r>
              <a:rPr lang="es-ES_tradnl" dirty="0"/>
              <a:t>(“</a:t>
            </a:r>
            <a:r>
              <a:rPr lang="es-ES_tradnl" dirty="0" err="1"/>
              <a:t>multi</a:t>
            </a:r>
            <a:r>
              <a:rPr lang="es-ES_tradnl" dirty="0"/>
              <a:t>”) </a:t>
            </a:r>
            <a:r>
              <a:rPr lang="es-ES_tradnl" b="1" dirty="0"/>
              <a:t>magnitudes eléctricas</a:t>
            </a:r>
            <a:r>
              <a:rPr lang="es-ES_tradnl" dirty="0"/>
              <a:t>.</a:t>
            </a:r>
          </a:p>
        </p:txBody>
      </p:sp>
      <p:sp>
        <p:nvSpPr>
          <p:cNvPr id="21" name="TextBox 20"/>
          <p:cNvSpPr txBox="1"/>
          <p:nvPr/>
        </p:nvSpPr>
        <p:spPr>
          <a:xfrm>
            <a:off x="1020991" y="3432289"/>
            <a:ext cx="5659324" cy="923330"/>
          </a:xfrm>
          <a:prstGeom prst="rect">
            <a:avLst/>
          </a:prstGeom>
          <a:noFill/>
        </p:spPr>
        <p:txBody>
          <a:bodyPr wrap="square" rtlCol="0">
            <a:spAutoFit/>
          </a:bodyPr>
          <a:lstStyle/>
          <a:p>
            <a:pPr algn="ctr"/>
            <a:r>
              <a:rPr lang="es-ES_tradnl" dirty="0"/>
              <a:t>Su principal utilidad es apoyar a la correcta </a:t>
            </a:r>
            <a:r>
              <a:rPr lang="es-ES_tradnl" b="1" dirty="0"/>
              <a:t>elaboración </a:t>
            </a:r>
            <a:r>
              <a:rPr lang="es-ES_tradnl" dirty="0"/>
              <a:t>de circuitos eléctricos y al </a:t>
            </a:r>
            <a:r>
              <a:rPr lang="es-ES_tradnl" b="1" dirty="0"/>
              <a:t>diagnóstico </a:t>
            </a:r>
            <a:r>
              <a:rPr lang="es-ES_tradnl" dirty="0"/>
              <a:t>de fallas.</a:t>
            </a:r>
          </a:p>
          <a:p>
            <a:endParaRPr lang="es-ES_tradnl" dirty="0"/>
          </a:p>
        </p:txBody>
      </p:sp>
      <p:sp>
        <p:nvSpPr>
          <p:cNvPr id="22" name="TextBox 21"/>
          <p:cNvSpPr txBox="1"/>
          <p:nvPr/>
        </p:nvSpPr>
        <p:spPr>
          <a:xfrm>
            <a:off x="1020991" y="4504514"/>
            <a:ext cx="5659324" cy="1200329"/>
          </a:xfrm>
          <a:prstGeom prst="rect">
            <a:avLst/>
          </a:prstGeom>
          <a:noFill/>
        </p:spPr>
        <p:txBody>
          <a:bodyPr wrap="square" rtlCol="0">
            <a:spAutoFit/>
          </a:bodyPr>
          <a:lstStyle/>
          <a:p>
            <a:r>
              <a:rPr lang="es-ES_tradnl" dirty="0"/>
              <a:t>Es muy práctico pues junta en un sólo equipo varios instrumentos, sin embargo, de todos sus modos de medición sólo permite realizar </a:t>
            </a:r>
            <a:r>
              <a:rPr lang="es-ES_tradnl" b="1" dirty="0"/>
              <a:t>la medición de una magnitud a la vez</a:t>
            </a:r>
            <a:r>
              <a:rPr lang="es-ES_tradnl" dirty="0"/>
              <a:t>.</a:t>
            </a:r>
          </a:p>
        </p:txBody>
      </p:sp>
      <p:sp>
        <p:nvSpPr>
          <p:cNvPr id="23" name="TextBox 22"/>
          <p:cNvSpPr txBox="1"/>
          <p:nvPr/>
        </p:nvSpPr>
        <p:spPr>
          <a:xfrm>
            <a:off x="1020991" y="5762795"/>
            <a:ext cx="5659324" cy="646331"/>
          </a:xfrm>
          <a:prstGeom prst="rect">
            <a:avLst/>
          </a:prstGeom>
          <a:noFill/>
        </p:spPr>
        <p:txBody>
          <a:bodyPr wrap="square" rtlCol="0">
            <a:spAutoFit/>
          </a:bodyPr>
          <a:lstStyle/>
          <a:p>
            <a:r>
              <a:rPr lang="es-ES_tradnl" dirty="0"/>
              <a:t>Su uso es más complejo que un instrumento simple y requiere </a:t>
            </a:r>
            <a:r>
              <a:rPr lang="es-ES_tradnl" b="1" u="sng" dirty="0">
                <a:solidFill>
                  <a:srgbClr val="0000FF"/>
                </a:solidFill>
              </a:rPr>
              <a:t>más atención</a:t>
            </a:r>
            <a:r>
              <a:rPr lang="es-ES_tradnl" dirty="0"/>
              <a:t>.</a:t>
            </a:r>
          </a:p>
        </p:txBody>
      </p:sp>
      <p:sp>
        <p:nvSpPr>
          <p:cNvPr id="19" name="Slide Number Placeholder 18"/>
          <p:cNvSpPr>
            <a:spLocks noGrp="1"/>
          </p:cNvSpPr>
          <p:nvPr>
            <p:ph type="sldNum" sz="quarter" idx="12"/>
          </p:nvPr>
        </p:nvSpPr>
        <p:spPr/>
        <p:txBody>
          <a:bodyPr/>
          <a:lstStyle/>
          <a:p>
            <a:fld id="{18868D3B-16E3-D540-B1A8-9A50026EF016}" type="slidenum">
              <a:rPr lang="es-ES_tradnl" smtClean="0"/>
              <a:pPr/>
              <a:t>2</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21" name="Picture 20"/>
          <p:cNvPicPr>
            <a:picLocks noChangeAspect="1"/>
          </p:cNvPicPr>
          <p:nvPr/>
        </p:nvPicPr>
        <p:blipFill>
          <a:blip r:embed="rId4"/>
          <a:srcRect l="11472" t="25319" r="42225" b="38836"/>
          <a:stretch>
            <a:fillRect/>
          </a:stretch>
        </p:blipFill>
        <p:spPr>
          <a:xfrm>
            <a:off x="4936156" y="4006774"/>
            <a:ext cx="2068734" cy="1977199"/>
          </a:xfrm>
          <a:prstGeom prst="rect">
            <a:avLst/>
          </a:prstGeom>
        </p:spPr>
      </p:pic>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Continuidad.</a:t>
            </a:r>
          </a:p>
        </p:txBody>
      </p:sp>
      <p:sp>
        <p:nvSpPr>
          <p:cNvPr id="33" name="Rounded Rectangle 32"/>
          <p:cNvSpPr/>
          <p:nvPr/>
        </p:nvSpPr>
        <p:spPr>
          <a:xfrm>
            <a:off x="5161130" y="5054297"/>
            <a:ext cx="612995" cy="536363"/>
          </a:xfrm>
          <a:prstGeom prst="roundRect">
            <a:avLst/>
          </a:prstGeom>
          <a:noFill/>
          <a:ln w="635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 name="TextBox 50"/>
          <p:cNvSpPr txBox="1"/>
          <p:nvPr/>
        </p:nvSpPr>
        <p:spPr>
          <a:xfrm>
            <a:off x="1060554" y="2134327"/>
            <a:ext cx="7585903" cy="1754327"/>
          </a:xfrm>
          <a:prstGeom prst="rect">
            <a:avLst/>
          </a:prstGeom>
          <a:noFill/>
        </p:spPr>
        <p:txBody>
          <a:bodyPr wrap="square" rtlCol="0">
            <a:spAutoFit/>
          </a:bodyPr>
          <a:lstStyle/>
          <a:p>
            <a:r>
              <a:rPr lang="es-ES_tradnl" dirty="0"/>
              <a:t>Una herramienta muy útil del multímetro es la detección de la continuidad de un circuito. </a:t>
            </a:r>
          </a:p>
          <a:p>
            <a:r>
              <a:rPr lang="es-ES_tradnl" dirty="0"/>
              <a:t>Al conectar el multímetro en dos puntos de un circuito, éste emite un sonido si la electricidad logra fluir con facilidad entre estos dos puntos, indicando que existe una buena conexión eléctrica. </a:t>
            </a:r>
            <a:r>
              <a:rPr lang="es-ES_tradnl" dirty="0" err="1"/>
              <a:t>Ésto</a:t>
            </a:r>
            <a:r>
              <a:rPr lang="es-ES_tradnl" dirty="0"/>
              <a:t> permite detectar si falta una conexión o si un contacto no está bien hecho.</a:t>
            </a:r>
          </a:p>
        </p:txBody>
      </p:sp>
      <p:cxnSp>
        <p:nvCxnSpPr>
          <p:cNvPr id="57" name="Straight Arrow Connector 56"/>
          <p:cNvCxnSpPr/>
          <p:nvPr/>
        </p:nvCxnSpPr>
        <p:spPr>
          <a:xfrm>
            <a:off x="3569741" y="4368683"/>
            <a:ext cx="1497351" cy="790369"/>
          </a:xfrm>
          <a:prstGeom prst="straightConnector1">
            <a:avLst/>
          </a:prstGeom>
          <a:ln w="635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17673" y="6028352"/>
            <a:ext cx="7463154" cy="646331"/>
          </a:xfrm>
          <a:prstGeom prst="rect">
            <a:avLst/>
          </a:prstGeom>
          <a:noFill/>
        </p:spPr>
        <p:txBody>
          <a:bodyPr wrap="square" rtlCol="0">
            <a:spAutoFit/>
          </a:bodyPr>
          <a:lstStyle/>
          <a:p>
            <a:r>
              <a:rPr lang="es-ES_tradnl" dirty="0"/>
              <a:t>Es importante cortar la alimentación del circuito antes de chequear la continuidad.</a:t>
            </a:r>
          </a:p>
        </p:txBody>
      </p:sp>
      <p:sp>
        <p:nvSpPr>
          <p:cNvPr id="15" name="Slide Number Placeholder 14"/>
          <p:cNvSpPr>
            <a:spLocks noGrp="1"/>
          </p:cNvSpPr>
          <p:nvPr>
            <p:ph type="sldNum" sz="quarter" idx="12"/>
          </p:nvPr>
        </p:nvSpPr>
        <p:spPr/>
        <p:txBody>
          <a:bodyPr/>
          <a:lstStyle/>
          <a:p>
            <a:fld id="{18868D3B-16E3-D540-B1A8-9A50026EF016}" type="slidenum">
              <a:rPr lang="es-ES_tradnl" smtClean="0"/>
              <a:pPr/>
              <a:t>20</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par>
                          <p:cTn id="9" fill="hold">
                            <p:stCondLst>
                              <p:cond delay="0"/>
                            </p:stCondLst>
                            <p:childTnLst>
                              <p:par>
                                <p:cTn id="10" presetID="6" presetClass="emph" presetSubtype="0" accel="50000" decel="50000" fill="hold" grpId="1" nodeType="afterEffect">
                                  <p:stCondLst>
                                    <p:cond delay="0"/>
                                  </p:stCondLst>
                                  <p:childTnLst>
                                    <p:animScale>
                                      <p:cBhvr>
                                        <p:cTn id="11" dur="2000" fill="hold"/>
                                        <p:tgtEl>
                                          <p:spTgt spid="3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21" name="Picture 20"/>
          <p:cNvPicPr>
            <a:picLocks noChangeAspect="1"/>
          </p:cNvPicPr>
          <p:nvPr/>
        </p:nvPicPr>
        <p:blipFill>
          <a:blip r:embed="rId4"/>
          <a:srcRect l="22315" t="13753" r="3754" b="49993"/>
          <a:stretch>
            <a:fillRect/>
          </a:stretch>
        </p:blipFill>
        <p:spPr>
          <a:xfrm>
            <a:off x="2076884" y="4658210"/>
            <a:ext cx="3303144" cy="1999768"/>
          </a:xfrm>
          <a:prstGeom prst="rect">
            <a:avLst/>
          </a:prstGeom>
        </p:spPr>
      </p:pic>
      <p:sp>
        <p:nvSpPr>
          <p:cNvPr id="28"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posición OFF.</a:t>
            </a:r>
          </a:p>
        </p:txBody>
      </p:sp>
      <p:cxnSp>
        <p:nvCxnSpPr>
          <p:cNvPr id="31" name="Straight Arrow Connector 30"/>
          <p:cNvCxnSpPr/>
          <p:nvPr/>
        </p:nvCxnSpPr>
        <p:spPr>
          <a:xfrm rot="16200000" flipH="1">
            <a:off x="2319083" y="3875520"/>
            <a:ext cx="1034425" cy="75940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3100546" y="4851001"/>
            <a:ext cx="612995" cy="536363"/>
          </a:xfrm>
          <a:prstGeom prst="roundRect">
            <a:avLst/>
          </a:prstGeom>
          <a:solidFill>
            <a:srgbClr val="FF0000">
              <a:alpha val="18000"/>
            </a:srgbClr>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 name="TextBox 50"/>
          <p:cNvSpPr txBox="1"/>
          <p:nvPr/>
        </p:nvSpPr>
        <p:spPr>
          <a:xfrm>
            <a:off x="1060554" y="2134327"/>
            <a:ext cx="7585903" cy="646331"/>
          </a:xfrm>
          <a:prstGeom prst="rect">
            <a:avLst/>
          </a:prstGeom>
          <a:noFill/>
        </p:spPr>
        <p:txBody>
          <a:bodyPr wrap="square" rtlCol="0">
            <a:spAutoFit/>
          </a:bodyPr>
          <a:lstStyle/>
          <a:p>
            <a:r>
              <a:rPr lang="es-ES_tradnl" dirty="0"/>
              <a:t>El multímetro es un equipo que requiere energía eléctrica para su funcionamiento </a:t>
            </a:r>
            <a:r>
              <a:rPr lang="es-ES_tradnl" dirty="0">
                <a:sym typeface="Wingdings"/>
              </a:rPr>
              <a:t> visor, medición de la resistencia.</a:t>
            </a:r>
            <a:endParaRPr lang="es-ES_tradnl" dirty="0"/>
          </a:p>
        </p:txBody>
      </p:sp>
      <p:sp>
        <p:nvSpPr>
          <p:cNvPr id="52" name="TextBox 51"/>
          <p:cNvSpPr txBox="1"/>
          <p:nvPr/>
        </p:nvSpPr>
        <p:spPr>
          <a:xfrm>
            <a:off x="1112927" y="2867593"/>
            <a:ext cx="7121728" cy="646331"/>
          </a:xfrm>
          <a:prstGeom prst="rect">
            <a:avLst/>
          </a:prstGeom>
          <a:noFill/>
        </p:spPr>
        <p:txBody>
          <a:bodyPr wrap="square" rtlCol="0">
            <a:spAutoFit/>
          </a:bodyPr>
          <a:lstStyle/>
          <a:p>
            <a:r>
              <a:rPr lang="es-ES_tradnl" dirty="0"/>
              <a:t>En consecuencia, es esencial no olvidar ubicar el selector en la posición </a:t>
            </a:r>
            <a:r>
              <a:rPr lang="es-ES_tradnl" b="1" dirty="0"/>
              <a:t>OFF  </a:t>
            </a:r>
            <a:r>
              <a:rPr lang="es-ES_tradnl" b="1" u="sng" dirty="0">
                <a:solidFill>
                  <a:srgbClr val="FF0000"/>
                </a:solidFill>
              </a:rPr>
              <a:t>después de cada uso</a:t>
            </a:r>
            <a:r>
              <a:rPr lang="es-ES_tradnl" dirty="0">
                <a:solidFill>
                  <a:srgbClr val="FF0000"/>
                </a:solidFill>
              </a:rPr>
              <a:t>.</a:t>
            </a:r>
            <a:r>
              <a:rPr lang="es-ES_tradnl" dirty="0"/>
              <a:t> </a:t>
            </a:r>
          </a:p>
        </p:txBody>
      </p:sp>
      <p:cxnSp>
        <p:nvCxnSpPr>
          <p:cNvPr id="57" name="Straight Arrow Connector 56"/>
          <p:cNvCxnSpPr/>
          <p:nvPr/>
        </p:nvCxnSpPr>
        <p:spPr>
          <a:xfrm rot="5400000">
            <a:off x="3545130" y="3831511"/>
            <a:ext cx="1034425" cy="75940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5858870" y="4155896"/>
            <a:ext cx="3124844" cy="2390259"/>
            <a:chOff x="5858870" y="4155896"/>
            <a:chExt cx="3124844" cy="2390259"/>
          </a:xfrm>
        </p:grpSpPr>
        <p:grpSp>
          <p:nvGrpSpPr>
            <p:cNvPr id="17" name="Group 98"/>
            <p:cNvGrpSpPr/>
            <p:nvPr/>
          </p:nvGrpSpPr>
          <p:grpSpPr>
            <a:xfrm>
              <a:off x="5858870" y="4155896"/>
              <a:ext cx="3124844" cy="1946056"/>
              <a:chOff x="5105400" y="2438400"/>
              <a:chExt cx="3124844" cy="1946056"/>
            </a:xfrm>
          </p:grpSpPr>
          <p:pic>
            <p:nvPicPr>
              <p:cNvPr id="55" name="Picture 54"/>
              <p:cNvPicPr>
                <a:picLocks noChangeAspect="1"/>
              </p:cNvPicPr>
              <p:nvPr/>
            </p:nvPicPr>
            <p:blipFill>
              <a:blip r:embed="rId5"/>
              <a:srcRect r="-21" b="61692"/>
              <a:stretch>
                <a:fillRect/>
              </a:stretch>
            </p:blipFill>
            <p:spPr>
              <a:xfrm>
                <a:off x="5105400" y="2438400"/>
                <a:ext cx="3124844" cy="1946056"/>
              </a:xfrm>
              <a:prstGeom prst="rect">
                <a:avLst/>
              </a:prstGeom>
            </p:spPr>
          </p:pic>
          <p:sp>
            <p:nvSpPr>
              <p:cNvPr id="56" name="Rectangle 55"/>
              <p:cNvSpPr/>
              <p:nvPr/>
            </p:nvSpPr>
            <p:spPr>
              <a:xfrm>
                <a:off x="5867400" y="3200400"/>
                <a:ext cx="1676400" cy="838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sp>
          <p:nvSpPr>
            <p:cNvPr id="58" name="TextBox 57"/>
            <p:cNvSpPr txBox="1"/>
            <p:nvPr/>
          </p:nvSpPr>
          <p:spPr>
            <a:xfrm>
              <a:off x="6325127" y="6176823"/>
              <a:ext cx="2367299" cy="369332"/>
            </a:xfrm>
            <a:prstGeom prst="rect">
              <a:avLst/>
            </a:prstGeom>
            <a:noFill/>
          </p:spPr>
          <p:txBody>
            <a:bodyPr wrap="square" rtlCol="0">
              <a:spAutoFit/>
            </a:bodyPr>
            <a:lstStyle/>
            <a:p>
              <a:r>
                <a:rPr lang="es-ES_tradnl" b="1" dirty="0"/>
                <a:t>   ¡ ¡ ¡  Lectura OFF ! ! !</a:t>
              </a:r>
            </a:p>
          </p:txBody>
        </p:sp>
      </p:grpSp>
      <p:sp>
        <p:nvSpPr>
          <p:cNvPr id="60" name="Slide Number Placeholder 59"/>
          <p:cNvSpPr>
            <a:spLocks noGrp="1"/>
          </p:cNvSpPr>
          <p:nvPr>
            <p:ph type="sldNum" sz="quarter" idx="12"/>
          </p:nvPr>
        </p:nvSpPr>
        <p:spPr/>
        <p:txBody>
          <a:bodyPr/>
          <a:lstStyle/>
          <a:p>
            <a:fld id="{18868D3B-16E3-D540-B1A8-9A50026EF016}" type="slidenum">
              <a:rPr lang="es-ES_tradnl" smtClean="0"/>
              <a:pPr/>
              <a:t>21</a:t>
            </a:fld>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slide(fromBottom)">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par>
                          <p:cTn id="21" fill="hold">
                            <p:stCondLst>
                              <p:cond delay="0"/>
                            </p:stCondLst>
                            <p:childTnLst>
                              <p:par>
                                <p:cTn id="22" presetID="6" presetClass="emph" presetSubtype="0" accel="50000" decel="50000" fill="hold" grpId="1" nodeType="afterEffect">
                                  <p:stCondLst>
                                    <p:cond delay="0"/>
                                  </p:stCondLst>
                                  <p:childTnLst>
                                    <p:animScale>
                                      <p:cBhvr>
                                        <p:cTn id="23" dur="2000" fill="hold"/>
                                        <p:tgtEl>
                                          <p:spTgt spid="33"/>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9" name="TextBox 18"/>
          <p:cNvSpPr txBox="1"/>
          <p:nvPr/>
        </p:nvSpPr>
        <p:spPr>
          <a:xfrm>
            <a:off x="1304058" y="2277041"/>
            <a:ext cx="4610359" cy="1815882"/>
          </a:xfrm>
          <a:prstGeom prst="rect">
            <a:avLst/>
          </a:prstGeom>
          <a:noFill/>
        </p:spPr>
        <p:txBody>
          <a:bodyPr wrap="square" rtlCol="0">
            <a:spAutoFit/>
          </a:bodyPr>
          <a:lstStyle/>
          <a:p>
            <a:endParaRPr lang="es-ES_tradnl" sz="1600" dirty="0">
              <a:latin typeface="Verdana" panose="020B0604030504040204" pitchFamily="34" charset="0"/>
              <a:ea typeface="Verdana" panose="020B0604030504040204" pitchFamily="34" charset="0"/>
              <a:cs typeface="Verdana" panose="020B0604030504040204" pitchFamily="34" charset="0"/>
            </a:endParaRPr>
          </a:p>
          <a:p>
            <a:r>
              <a:rPr lang="es-ES_tradnl" sz="1600" dirty="0">
                <a:latin typeface="Verdana" panose="020B0604030504040204" pitchFamily="34" charset="0"/>
                <a:ea typeface="Verdana" panose="020B0604030504040204" pitchFamily="34" charset="0"/>
                <a:cs typeface="Verdana" panose="020B0604030504040204" pitchFamily="34" charset="0"/>
              </a:rPr>
              <a:t>El multímetro utilizado en este curso tiene tres conectores:</a:t>
            </a:r>
          </a:p>
          <a:p>
            <a:endParaRPr lang="es-ES_tradnl" sz="1600" dirty="0">
              <a:latin typeface="Verdana" panose="020B0604030504040204" pitchFamily="34" charset="0"/>
              <a:ea typeface="Verdana" panose="020B0604030504040204" pitchFamily="34" charset="0"/>
              <a:cs typeface="Verdana" panose="020B0604030504040204" pitchFamily="34" charset="0"/>
            </a:endParaRPr>
          </a:p>
          <a:p>
            <a:endParaRPr lang="es-ES_tradnl" sz="1600" dirty="0">
              <a:latin typeface="Verdana" panose="020B0604030504040204" pitchFamily="34" charset="0"/>
              <a:ea typeface="Verdana" panose="020B0604030504040204" pitchFamily="34" charset="0"/>
              <a:cs typeface="Verdana" panose="020B0604030504040204" pitchFamily="34" charset="0"/>
            </a:endParaRPr>
          </a:p>
          <a:p>
            <a:endParaRPr lang="es-ES_tradnl" sz="1600" b="1" dirty="0">
              <a:latin typeface="Verdana" panose="020B0604030504040204" pitchFamily="34" charset="0"/>
              <a:ea typeface="Verdana" panose="020B0604030504040204" pitchFamily="34" charset="0"/>
              <a:cs typeface="Verdana" panose="020B0604030504040204" pitchFamily="34" charset="0"/>
            </a:endParaRPr>
          </a:p>
          <a:p>
            <a:endParaRPr lang="es-ES_tradnl" sz="1600" dirty="0">
              <a:latin typeface="Verdana" panose="020B0604030504040204" pitchFamily="34" charset="0"/>
              <a:ea typeface="Verdana" panose="020B0604030504040204" pitchFamily="34" charset="0"/>
              <a:cs typeface="Verdana" panose="020B0604030504040204" pitchFamily="34" charset="0"/>
            </a:endParaRPr>
          </a:p>
        </p:txBody>
      </p:sp>
      <p:sp>
        <p:nvSpPr>
          <p:cNvPr id="25" name="2 CuadroTexto"/>
          <p:cNvSpPr txBox="1">
            <a:spLocks noChangeArrowheads="1"/>
          </p:cNvSpPr>
          <p:nvPr/>
        </p:nvSpPr>
        <p:spPr bwMode="auto">
          <a:xfrm>
            <a:off x="1455216" y="1665972"/>
            <a:ext cx="6695729" cy="369332"/>
          </a:xfrm>
          <a:prstGeom prst="rect">
            <a:avLst/>
          </a:prstGeom>
          <a:noFill/>
          <a:ln w="9525">
            <a:noFill/>
            <a:miter lim="800000"/>
            <a:headEnd/>
            <a:tailEnd/>
          </a:ln>
        </p:spPr>
        <p:txBody>
          <a:bodyPr wrap="square">
            <a:prstTxWarp prst="textNoShape">
              <a:avLst/>
            </a:prstTxWarp>
            <a:spAutoFit/>
          </a:bodyPr>
          <a:lstStyle/>
          <a:p>
            <a:r>
              <a:rPr lang="es-CL" b="1" dirty="0">
                <a:latin typeface="Verdana" pitchFamily="-1" charset="0"/>
              </a:rPr>
              <a:t>El multímetro: ¿Cómo se conecta?</a:t>
            </a:r>
          </a:p>
        </p:txBody>
      </p:sp>
      <p:pic>
        <p:nvPicPr>
          <p:cNvPr id="26" name="Picture 25"/>
          <p:cNvPicPr>
            <a:picLocks noChangeAspect="1"/>
          </p:cNvPicPr>
          <p:nvPr/>
        </p:nvPicPr>
        <p:blipFill>
          <a:blip r:embed="rId4"/>
          <a:srcRect l="12469" t="67775" r="9541" b="3875"/>
          <a:stretch>
            <a:fillRect/>
          </a:stretch>
        </p:blipFill>
        <p:spPr>
          <a:xfrm>
            <a:off x="6348449" y="2829974"/>
            <a:ext cx="2419662" cy="1085912"/>
          </a:xfrm>
          <a:prstGeom prst="rect">
            <a:avLst/>
          </a:prstGeom>
        </p:spPr>
      </p:pic>
      <p:sp>
        <p:nvSpPr>
          <p:cNvPr id="12" name="Rectangle 11"/>
          <p:cNvSpPr/>
          <p:nvPr/>
        </p:nvSpPr>
        <p:spPr>
          <a:xfrm>
            <a:off x="1270345" y="3281321"/>
            <a:ext cx="3706464" cy="369332"/>
          </a:xfrm>
          <a:prstGeom prst="rect">
            <a:avLst/>
          </a:prstGeom>
        </p:spPr>
        <p:txBody>
          <a:bodyPr wrap="none">
            <a:spAutoFit/>
          </a:bodyPr>
          <a:lstStyle/>
          <a:p>
            <a:pPr>
              <a:buFont typeface="Arial"/>
              <a:buChar char="•"/>
            </a:pPr>
            <a:r>
              <a:rPr lang="es-ES_tradnl"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_tradnl" b="1" dirty="0">
                <a:solidFill>
                  <a:srgbClr val="0000FF"/>
                </a:solidFill>
                <a:latin typeface="Verdana" panose="020B0604030504040204" pitchFamily="34" charset="0"/>
                <a:ea typeface="Verdana" panose="020B0604030504040204" pitchFamily="34" charset="0"/>
                <a:cs typeface="Verdana" panose="020B0604030504040204" pitchFamily="34" charset="0"/>
              </a:rPr>
              <a:t>Conector negativo (COM).</a:t>
            </a:r>
          </a:p>
        </p:txBody>
      </p:sp>
      <p:sp>
        <p:nvSpPr>
          <p:cNvPr id="13" name="Rectangle 12"/>
          <p:cNvSpPr/>
          <p:nvPr/>
        </p:nvSpPr>
        <p:spPr>
          <a:xfrm>
            <a:off x="1269956" y="3787617"/>
            <a:ext cx="5166137" cy="923330"/>
          </a:xfrm>
          <a:prstGeom prst="rect">
            <a:avLst/>
          </a:prstGeom>
        </p:spPr>
        <p:txBody>
          <a:bodyPr wrap="square">
            <a:spAutoFit/>
          </a:bodyPr>
          <a:lstStyle/>
          <a:p>
            <a:pPr>
              <a:buFont typeface="Arial"/>
              <a:buChar char="•"/>
            </a:pP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Conector positivo (</a:t>
            </a:r>
            <a:r>
              <a:rPr lang="es-ES_tradnl" b="1" dirty="0" err="1">
                <a:solidFill>
                  <a:srgbClr val="FF0000"/>
                </a:solidFill>
                <a:latin typeface="Verdana" panose="020B0604030504040204" pitchFamily="34" charset="0"/>
                <a:ea typeface="Verdana" panose="020B0604030504040204" pitchFamily="34" charset="0"/>
                <a:cs typeface="Verdana" panose="020B0604030504040204" pitchFamily="34" charset="0"/>
              </a:rPr>
              <a:t>mAVΩ</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para medir  </a:t>
            </a:r>
          </a:p>
          <a:p>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voltaje</a:t>
            </a: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intensidad </a:t>
            </a: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hasta  </a:t>
            </a:r>
            <a:r>
              <a:rPr lang="es-ES_tradnl" b="1" u="sng" dirty="0">
                <a:solidFill>
                  <a:srgbClr val="FF0000"/>
                </a:solidFill>
                <a:latin typeface="Verdana" panose="020B0604030504040204" pitchFamily="34" charset="0"/>
                <a:ea typeface="Verdana" panose="020B0604030504040204" pitchFamily="34" charset="0"/>
                <a:cs typeface="Verdana" panose="020B0604030504040204" pitchFamily="34" charset="0"/>
              </a:rPr>
              <a:t>200mA</a:t>
            </a: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y</a:t>
            </a:r>
          </a:p>
          <a:p>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resistencia.</a:t>
            </a:r>
          </a:p>
        </p:txBody>
      </p:sp>
      <p:sp>
        <p:nvSpPr>
          <p:cNvPr id="15" name="Rectangle 14"/>
          <p:cNvSpPr/>
          <p:nvPr/>
        </p:nvSpPr>
        <p:spPr>
          <a:xfrm>
            <a:off x="1269957" y="4699961"/>
            <a:ext cx="5166137" cy="923330"/>
          </a:xfrm>
          <a:prstGeom prst="rect">
            <a:avLst/>
          </a:prstGeom>
        </p:spPr>
        <p:txBody>
          <a:bodyPr wrap="square">
            <a:spAutoFit/>
          </a:bodyPr>
          <a:lstStyle/>
          <a:p>
            <a:pPr>
              <a:buFont typeface="Arial"/>
              <a:buChar char="•"/>
            </a:pP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Conector positivo (10A) </a:t>
            </a: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adicional</a:t>
            </a:r>
          </a:p>
          <a:p>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para medir grandes </a:t>
            </a:r>
            <a:r>
              <a:rPr lang="es-ES_tradnl" b="1" dirty="0">
                <a:solidFill>
                  <a:srgbClr val="FF0000"/>
                </a:solidFill>
                <a:latin typeface="Verdana" panose="020B0604030504040204" pitchFamily="34" charset="0"/>
                <a:ea typeface="Verdana" panose="020B0604030504040204" pitchFamily="34" charset="0"/>
                <a:cs typeface="Verdana" panose="020B0604030504040204" pitchFamily="34" charset="0"/>
              </a:rPr>
              <a:t>intensidades </a:t>
            </a: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(hasta</a:t>
            </a:r>
          </a:p>
          <a:p>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  10A).</a:t>
            </a:r>
          </a:p>
        </p:txBody>
      </p:sp>
      <p:cxnSp>
        <p:nvCxnSpPr>
          <p:cNvPr id="17" name="Straight Arrow Connector 16"/>
          <p:cNvCxnSpPr/>
          <p:nvPr/>
        </p:nvCxnSpPr>
        <p:spPr>
          <a:xfrm rot="16200000" flipH="1">
            <a:off x="7209065" y="2412246"/>
            <a:ext cx="702754" cy="12331"/>
          </a:xfrm>
          <a:prstGeom prst="straightConnector1">
            <a:avLst/>
          </a:prstGeom>
          <a:ln w="508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6200000" flipH="1">
            <a:off x="7916304" y="2416701"/>
            <a:ext cx="702754" cy="123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6473730" y="2453687"/>
            <a:ext cx="702754" cy="123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4"/>
          <a:srcRect l="20557" t="40274" r="12069" b="31477"/>
          <a:stretch/>
        </p:blipFill>
        <p:spPr>
          <a:xfrm>
            <a:off x="5914417" y="5350120"/>
            <a:ext cx="2752591" cy="1424833"/>
          </a:xfrm>
          <a:prstGeom prst="rect">
            <a:avLst/>
          </a:prstGeom>
        </p:spPr>
      </p:pic>
      <p:sp>
        <p:nvSpPr>
          <p:cNvPr id="31" name="Rectangle 30"/>
          <p:cNvSpPr/>
          <p:nvPr/>
        </p:nvSpPr>
        <p:spPr>
          <a:xfrm>
            <a:off x="1624877" y="5759858"/>
            <a:ext cx="3402850" cy="923330"/>
          </a:xfrm>
          <a:prstGeom prst="rect">
            <a:avLst/>
          </a:prstGeom>
        </p:spPr>
        <p:txBody>
          <a:bodyPr wrap="square">
            <a:spAutoFit/>
          </a:bodyPr>
          <a:lstStyle/>
          <a:p>
            <a:pPr marL="457200" lvl="2" indent="180975">
              <a:buFont typeface="Arial"/>
              <a:buChar char="•"/>
            </a:pPr>
            <a:r>
              <a:rPr lang="es-ES_tradnl" dirty="0"/>
              <a:t>Este conector se usa junto con la posición </a:t>
            </a:r>
            <a:r>
              <a:rPr lang="es-ES_tradnl" b="1" u="sng" dirty="0">
                <a:solidFill>
                  <a:srgbClr val="FF6600"/>
                </a:solidFill>
              </a:rPr>
              <a:t>10 A</a:t>
            </a:r>
            <a:r>
              <a:rPr lang="es-ES_tradnl" dirty="0"/>
              <a:t> del selector.</a:t>
            </a:r>
          </a:p>
        </p:txBody>
      </p:sp>
      <p:sp>
        <p:nvSpPr>
          <p:cNvPr id="33" name="Rounded Rectangle 32"/>
          <p:cNvSpPr/>
          <p:nvPr/>
        </p:nvSpPr>
        <p:spPr>
          <a:xfrm>
            <a:off x="5808064" y="5895831"/>
            <a:ext cx="707036" cy="366633"/>
          </a:xfrm>
          <a:prstGeom prst="roundRect">
            <a:avLst/>
          </a:prstGeom>
          <a:noFill/>
          <a:ln w="635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37" name="Straight Arrow Connector 36"/>
          <p:cNvCxnSpPr>
            <a:stCxn id="31" idx="3"/>
            <a:endCxn id="33" idx="1"/>
          </p:cNvCxnSpPr>
          <p:nvPr/>
        </p:nvCxnSpPr>
        <p:spPr>
          <a:xfrm flipV="1">
            <a:off x="5027727" y="6079148"/>
            <a:ext cx="780337" cy="142375"/>
          </a:xfrm>
          <a:prstGeom prst="straightConnector1">
            <a:avLst/>
          </a:prstGeom>
          <a:ln w="635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6469806" y="3390178"/>
            <a:ext cx="339340" cy="2452175"/>
          </a:xfrm>
          <a:prstGeom prst="straightConnector1">
            <a:avLst/>
          </a:prstGeom>
          <a:ln w="63500">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Slide Number Placeholder 26"/>
          <p:cNvSpPr>
            <a:spLocks noGrp="1"/>
          </p:cNvSpPr>
          <p:nvPr>
            <p:ph type="sldNum" sz="quarter" idx="12"/>
          </p:nvPr>
        </p:nvSpPr>
        <p:spPr/>
        <p:txBody>
          <a:bodyPr/>
          <a:lstStyle/>
          <a:p>
            <a:fld id="{18868D3B-16E3-D540-B1A8-9A50026EF016}" type="slidenum">
              <a:rPr lang="es-ES_tradnl" smtClean="0"/>
              <a:pPr/>
              <a:t>22</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31" grpId="0"/>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12299" name="Picture 2"/>
          <p:cNvPicPr>
            <a:picLocks noChangeAspect="1" noChangeArrowheads="1"/>
          </p:cNvPicPr>
          <p:nvPr/>
        </p:nvPicPr>
        <p:blipFill>
          <a:blip r:embed="rId4"/>
          <a:srcRect/>
          <a:stretch>
            <a:fillRect/>
          </a:stretch>
        </p:blipFill>
        <p:spPr bwMode="auto">
          <a:xfrm>
            <a:off x="7950200" y="450850"/>
            <a:ext cx="858838" cy="890588"/>
          </a:xfrm>
          <a:prstGeom prst="rect">
            <a:avLst/>
          </a:prstGeom>
          <a:noFill/>
          <a:ln w="9525">
            <a:noFill/>
            <a:miter lim="800000"/>
            <a:headEnd/>
            <a:tailEnd/>
          </a:ln>
        </p:spPr>
      </p:pic>
      <p:pic>
        <p:nvPicPr>
          <p:cNvPr id="13" name="Picture 15"/>
          <p:cNvPicPr>
            <a:picLocks noChangeAspect="1"/>
          </p:cNvPicPr>
          <p:nvPr/>
        </p:nvPicPr>
        <p:blipFill>
          <a:blip r:embed="rId5"/>
          <a:stretch>
            <a:fillRect/>
          </a:stretch>
        </p:blipFill>
        <p:spPr>
          <a:xfrm>
            <a:off x="7439147" y="4407855"/>
            <a:ext cx="1577988" cy="1577988"/>
          </a:xfrm>
          <a:prstGeom prst="rect">
            <a:avLst/>
          </a:prstGeom>
        </p:spPr>
      </p:pic>
      <p:pic>
        <p:nvPicPr>
          <p:cNvPr id="15" name="Picture 14"/>
          <p:cNvPicPr>
            <a:picLocks noChangeAspect="1"/>
          </p:cNvPicPr>
          <p:nvPr/>
        </p:nvPicPr>
        <p:blipFill>
          <a:blip r:embed="rId6"/>
          <a:stretch>
            <a:fillRect/>
          </a:stretch>
        </p:blipFill>
        <p:spPr>
          <a:xfrm>
            <a:off x="7484891" y="3281002"/>
            <a:ext cx="1335259" cy="1022808"/>
          </a:xfrm>
          <a:prstGeom prst="rect">
            <a:avLst/>
          </a:prstGeom>
        </p:spPr>
      </p:pic>
      <p:pic>
        <p:nvPicPr>
          <p:cNvPr id="16" name="Picture 12"/>
          <p:cNvPicPr>
            <a:picLocks noChangeAspect="1"/>
          </p:cNvPicPr>
          <p:nvPr/>
        </p:nvPicPr>
        <p:blipFill>
          <a:blip r:embed="rId7"/>
          <a:stretch>
            <a:fillRect/>
          </a:stretch>
        </p:blipFill>
        <p:spPr>
          <a:xfrm>
            <a:off x="7347744" y="1766827"/>
            <a:ext cx="1472406" cy="1492038"/>
          </a:xfrm>
          <a:prstGeom prst="rect">
            <a:avLst/>
          </a:prstGeom>
        </p:spPr>
      </p:pic>
      <p:sp>
        <p:nvSpPr>
          <p:cNvPr id="19" name="TextBox 18"/>
          <p:cNvSpPr txBox="1"/>
          <p:nvPr/>
        </p:nvSpPr>
        <p:spPr>
          <a:xfrm>
            <a:off x="1041401" y="2152436"/>
            <a:ext cx="6337300" cy="1200329"/>
          </a:xfrm>
          <a:prstGeom prst="rect">
            <a:avLst/>
          </a:prstGeom>
          <a:noFill/>
        </p:spPr>
        <p:txBody>
          <a:bodyPr wrap="square" rtlCol="0">
            <a:spAutoFit/>
          </a:bodyPr>
          <a:lstStyle/>
          <a:p>
            <a:r>
              <a:rPr lang="es-ES_tradnl" dirty="0"/>
              <a:t>Si bien un multímetro frecuentemente permite medir voltajes en </a:t>
            </a:r>
            <a:r>
              <a:rPr lang="es-ES_tradnl" b="1" dirty="0"/>
              <a:t>corriente alterna</a:t>
            </a:r>
            <a:r>
              <a:rPr lang="es-ES_tradnl" dirty="0"/>
              <a:t>, es muy </a:t>
            </a:r>
            <a:r>
              <a:rPr lang="es-ES_tradnl" b="1" dirty="0">
                <a:solidFill>
                  <a:srgbClr val="FF6600"/>
                </a:solidFill>
              </a:rPr>
              <a:t>peligroso </a:t>
            </a:r>
            <a:r>
              <a:rPr lang="es-ES_tradnl" dirty="0"/>
              <a:t>utilizarlo en este tipo de corriente, pues habitualmente </a:t>
            </a:r>
            <a:r>
              <a:rPr lang="es-ES_tradnl" b="1" dirty="0">
                <a:solidFill>
                  <a:srgbClr val="FF0000"/>
                </a:solidFill>
              </a:rPr>
              <a:t>son de alto voltaje</a:t>
            </a:r>
            <a:r>
              <a:rPr lang="es-ES_tradnl" dirty="0"/>
              <a:t>. </a:t>
            </a:r>
          </a:p>
          <a:p>
            <a:endParaRPr lang="es-ES_tradnl" dirty="0"/>
          </a:p>
        </p:txBody>
      </p:sp>
      <p:sp>
        <p:nvSpPr>
          <p:cNvPr id="21" name="TextBox 20"/>
          <p:cNvSpPr txBox="1"/>
          <p:nvPr/>
        </p:nvSpPr>
        <p:spPr>
          <a:xfrm>
            <a:off x="1072682" y="4536551"/>
            <a:ext cx="6349786" cy="1200329"/>
          </a:xfrm>
          <a:prstGeom prst="rect">
            <a:avLst/>
          </a:prstGeom>
          <a:noFill/>
        </p:spPr>
        <p:txBody>
          <a:bodyPr wrap="square" rtlCol="0">
            <a:spAutoFit/>
          </a:bodyPr>
          <a:lstStyle/>
          <a:p>
            <a:r>
              <a:rPr lang="es-ES_tradnl" dirty="0"/>
              <a:t>En estos casos, tomar todo el tiempo necesario para posicionar correctamente los conectores y comprobar el correcto uso del instrumento. Tomar todas la precauciones de trabajo con electricidad.</a:t>
            </a:r>
          </a:p>
        </p:txBody>
      </p:sp>
      <p:sp>
        <p:nvSpPr>
          <p:cNvPr id="22" name="2 CuadroTexto"/>
          <p:cNvSpPr txBox="1">
            <a:spLocks noChangeArrowheads="1"/>
          </p:cNvSpPr>
          <p:nvPr/>
        </p:nvSpPr>
        <p:spPr bwMode="auto">
          <a:xfrm>
            <a:off x="1000312" y="1595864"/>
            <a:ext cx="6224881"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 ¡ ¡ ¡ CUIDADO ! ! !</a:t>
            </a:r>
          </a:p>
        </p:txBody>
      </p:sp>
      <p:sp>
        <p:nvSpPr>
          <p:cNvPr id="23" name="Rounded Rectangle 22"/>
          <p:cNvSpPr/>
          <p:nvPr/>
        </p:nvSpPr>
        <p:spPr>
          <a:xfrm>
            <a:off x="3945575" y="2783775"/>
            <a:ext cx="1905000" cy="228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Rectangle 23"/>
          <p:cNvSpPr/>
          <p:nvPr/>
        </p:nvSpPr>
        <p:spPr>
          <a:xfrm>
            <a:off x="1066800" y="3352800"/>
            <a:ext cx="5715000" cy="923330"/>
          </a:xfrm>
          <a:prstGeom prst="rect">
            <a:avLst/>
          </a:prstGeom>
        </p:spPr>
        <p:txBody>
          <a:bodyPr wrap="square">
            <a:spAutoFit/>
          </a:bodyPr>
          <a:lstStyle/>
          <a:p>
            <a:r>
              <a:rPr lang="es-ES_tradnl" dirty="0"/>
              <a:t>Es importante resaltar que </a:t>
            </a:r>
            <a:r>
              <a:rPr lang="es-ES_tradnl" b="1" dirty="0">
                <a:solidFill>
                  <a:srgbClr val="FF6600"/>
                </a:solidFill>
              </a:rPr>
              <a:t>voltajes encima de </a:t>
            </a:r>
            <a:r>
              <a:rPr lang="es-ES_tradnl" b="1" u="sng" dirty="0">
                <a:solidFill>
                  <a:srgbClr val="FF6600"/>
                </a:solidFill>
              </a:rPr>
              <a:t>30 V </a:t>
            </a:r>
            <a:r>
              <a:rPr lang="es-ES_tradnl" b="1" dirty="0">
                <a:solidFill>
                  <a:srgbClr val="FF6600"/>
                </a:solidFill>
              </a:rPr>
              <a:t>son peligrosos</a:t>
            </a:r>
            <a:r>
              <a:rPr lang="es-ES_tradnl" dirty="0"/>
              <a:t> para la salud y pueden producir </a:t>
            </a:r>
            <a:r>
              <a:rPr lang="es-ES_tradnl" b="1" dirty="0"/>
              <a:t>graves accidentes</a:t>
            </a:r>
            <a:r>
              <a:rPr lang="es-ES_tradnl" dirty="0"/>
              <a:t>.</a:t>
            </a:r>
          </a:p>
        </p:txBody>
      </p:sp>
      <p:sp>
        <p:nvSpPr>
          <p:cNvPr id="20" name="Slide Number Placeholder 19"/>
          <p:cNvSpPr>
            <a:spLocks noGrp="1"/>
          </p:cNvSpPr>
          <p:nvPr>
            <p:ph type="sldNum" sz="quarter" idx="12"/>
          </p:nvPr>
        </p:nvSpPr>
        <p:spPr/>
        <p:txBody>
          <a:bodyPr/>
          <a:lstStyle/>
          <a:p>
            <a:fld id="{18868D3B-16E3-D540-B1A8-9A50026EF016}" type="slidenum">
              <a:rPr lang="es-ES_tradnl" smtClean="0"/>
              <a:pPr/>
              <a:t>23</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flipV="1">
            <a:off x="5169647" y="5181600"/>
            <a:ext cx="2450353" cy="451224"/>
          </a:xfrm>
          <a:prstGeom prst="straightConnector1">
            <a:avLst/>
          </a:prstGeom>
          <a:ln w="50800">
            <a:solidFill>
              <a:srgbClr val="0000FF">
                <a:alpha val="35000"/>
              </a:srgbClr>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rcRect l="10073" t="14763" r="7461" b="27115"/>
          <a:stretch>
            <a:fillRect/>
          </a:stretch>
        </p:blipFill>
        <p:spPr>
          <a:xfrm>
            <a:off x="6147702" y="2531826"/>
            <a:ext cx="2381324" cy="1258764"/>
          </a:xfrm>
          <a:prstGeom prst="rect">
            <a:avLst/>
          </a:prstGeom>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769706" y="1600667"/>
            <a:ext cx="7830990"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¿Qué componente protege los instrumentos de medición?</a:t>
            </a:r>
          </a:p>
        </p:txBody>
      </p:sp>
      <p:pic>
        <p:nvPicPr>
          <p:cNvPr id="12299" name="Picture 2"/>
          <p:cNvPicPr>
            <a:picLocks noChangeAspect="1" noChangeArrowheads="1"/>
          </p:cNvPicPr>
          <p:nvPr/>
        </p:nvPicPr>
        <p:blipFill>
          <a:blip r:embed="rId5"/>
          <a:srcRect/>
          <a:stretch>
            <a:fillRect/>
          </a:stretch>
        </p:blipFill>
        <p:spPr bwMode="auto">
          <a:xfrm>
            <a:off x="7950200" y="450850"/>
            <a:ext cx="858838" cy="890588"/>
          </a:xfrm>
          <a:prstGeom prst="rect">
            <a:avLst/>
          </a:prstGeom>
          <a:noFill/>
          <a:ln w="9525">
            <a:noFill/>
            <a:miter lim="800000"/>
            <a:headEnd/>
            <a:tailEnd/>
          </a:ln>
        </p:spPr>
      </p:pic>
      <p:sp>
        <p:nvSpPr>
          <p:cNvPr id="15" name="TextBox 14"/>
          <p:cNvSpPr txBox="1"/>
          <p:nvPr/>
        </p:nvSpPr>
        <p:spPr>
          <a:xfrm>
            <a:off x="1051859" y="2214282"/>
            <a:ext cx="4819291" cy="1323439"/>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Un fusible es un pequeño componente que se conecta en serie con el circuito que se requiere proteger. Si por </a:t>
            </a:r>
            <a:r>
              <a:rPr lang="es-ES_tradnl" sz="1600" dirty="0">
                <a:solidFill>
                  <a:srgbClr val="000000"/>
                </a:solidFill>
                <a:latin typeface="Verdana" panose="020B0604030504040204" pitchFamily="34" charset="0"/>
                <a:ea typeface="Verdana" panose="020B0604030504040204" pitchFamily="34" charset="0"/>
                <a:cs typeface="Verdana" panose="020B0604030504040204" pitchFamily="34" charset="0"/>
              </a:rPr>
              <a:t>descuido</a:t>
            </a:r>
            <a:r>
              <a:rPr lang="es-ES_tradnl" sz="1600" dirty="0">
                <a:latin typeface="Verdana" panose="020B0604030504040204" pitchFamily="34" charset="0"/>
                <a:ea typeface="Verdana" panose="020B0604030504040204" pitchFamily="34" charset="0"/>
                <a:cs typeface="Verdana" panose="020B0604030504040204" pitchFamily="34" charset="0"/>
              </a:rPr>
              <a:t> no se elige una escala adecuada, se quema el fusible y no el instrumento.</a:t>
            </a:r>
            <a:r>
              <a:rPr lang="es-ES_tradnl" sz="1600" b="1" dirty="0">
                <a:latin typeface="Verdana" panose="020B0604030504040204" pitchFamily="34" charset="0"/>
                <a:ea typeface="Verdana" panose="020B0604030504040204" pitchFamily="34" charset="0"/>
                <a:cs typeface="Verdana" panose="020B0604030504040204" pitchFamily="34" charset="0"/>
              </a:rPr>
              <a:t> </a:t>
            </a:r>
            <a:r>
              <a:rPr lang="es-ES_tradnl" sz="1600" dirty="0">
                <a:latin typeface="Verdana" panose="020B0604030504040204" pitchFamily="34" charset="0"/>
                <a:ea typeface="Verdana" panose="020B0604030504040204" pitchFamily="34" charset="0"/>
                <a:cs typeface="Verdana" panose="020B0604030504040204" pitchFamily="34" charset="0"/>
              </a:rPr>
              <a:t> </a:t>
            </a:r>
          </a:p>
        </p:txBody>
      </p:sp>
      <p:sp>
        <p:nvSpPr>
          <p:cNvPr id="16" name="2 CuadroTexto"/>
          <p:cNvSpPr txBox="1">
            <a:spLocks noChangeArrowheads="1"/>
          </p:cNvSpPr>
          <p:nvPr/>
        </p:nvSpPr>
        <p:spPr bwMode="auto">
          <a:xfrm>
            <a:off x="6629400" y="3810000"/>
            <a:ext cx="1371514"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El fusible</a:t>
            </a:r>
          </a:p>
        </p:txBody>
      </p:sp>
      <p:sp>
        <p:nvSpPr>
          <p:cNvPr id="20" name="TextBox 19"/>
          <p:cNvSpPr txBox="1"/>
          <p:nvPr/>
        </p:nvSpPr>
        <p:spPr>
          <a:xfrm>
            <a:off x="1114887" y="3878059"/>
            <a:ext cx="5328840" cy="923330"/>
          </a:xfrm>
          <a:prstGeom prst="rect">
            <a:avLst/>
          </a:prstGeom>
          <a:noFill/>
        </p:spPr>
        <p:txBody>
          <a:bodyPr wrap="square" rtlCol="0">
            <a:spAutoFit/>
          </a:bodyPr>
          <a:lstStyle/>
          <a:p>
            <a:r>
              <a:rPr lang="es-ES_tradnl" dirty="0"/>
              <a:t>El fusible se caracteriza por el valor máximo de la </a:t>
            </a:r>
            <a:r>
              <a:rPr lang="es-ES_tradnl" u="sng" dirty="0"/>
              <a:t>intensidad de corriente </a:t>
            </a:r>
            <a:r>
              <a:rPr lang="es-ES_tradnl" dirty="0"/>
              <a:t>que aguanta (</a:t>
            </a:r>
            <a:r>
              <a:rPr lang="es-ES_tradnl" b="1" dirty="0" err="1"/>
              <a:t>I</a:t>
            </a:r>
            <a:r>
              <a:rPr lang="es-ES_tradnl" b="1" baseline="-25000" dirty="0" err="1"/>
              <a:t>max</a:t>
            </a:r>
            <a:r>
              <a:rPr lang="es-ES_tradnl" dirty="0"/>
              <a:t>) y por la voltaje para el cual puede ser empleado (</a:t>
            </a:r>
            <a:r>
              <a:rPr lang="es-ES_tradnl" b="1" dirty="0"/>
              <a:t>V</a:t>
            </a:r>
            <a:r>
              <a:rPr lang="es-ES_tradnl" dirty="0"/>
              <a:t>).</a:t>
            </a:r>
          </a:p>
        </p:txBody>
      </p:sp>
      <p:sp>
        <p:nvSpPr>
          <p:cNvPr id="21" name="TextBox 20"/>
          <p:cNvSpPr txBox="1"/>
          <p:nvPr/>
        </p:nvSpPr>
        <p:spPr>
          <a:xfrm>
            <a:off x="1066801" y="5156555"/>
            <a:ext cx="6019800" cy="1477328"/>
          </a:xfrm>
          <a:prstGeom prst="rect">
            <a:avLst/>
          </a:prstGeom>
          <a:noFill/>
        </p:spPr>
        <p:txBody>
          <a:bodyPr wrap="square" rtlCol="0">
            <a:spAutoFit/>
          </a:bodyPr>
          <a:lstStyle/>
          <a:p>
            <a:r>
              <a:rPr lang="es-ES_tradnl" dirty="0"/>
              <a:t>El multímetro de este kit está provisto de dos fusibles  para protegerlo de sobrecarga , uno de </a:t>
            </a:r>
            <a:r>
              <a:rPr lang="es-ES_tradnl" b="1" dirty="0"/>
              <a:t>200 </a:t>
            </a:r>
            <a:r>
              <a:rPr lang="es-ES_tradnl" b="1" dirty="0" err="1"/>
              <a:t>mA</a:t>
            </a:r>
            <a:r>
              <a:rPr lang="es-ES_tradnl" b="1" dirty="0"/>
              <a:t> </a:t>
            </a:r>
            <a:r>
              <a:rPr lang="es-ES_tradnl" dirty="0"/>
              <a:t>para todos los circuitos de medición y otro de </a:t>
            </a:r>
            <a:r>
              <a:rPr lang="es-ES_tradnl" b="1" dirty="0"/>
              <a:t>10 A </a:t>
            </a:r>
            <a:r>
              <a:rPr lang="es-ES_tradnl" dirty="0"/>
              <a:t>para proteger el circuito que permite la medición de alta intensidad usando el conector especial para este efecto. </a:t>
            </a:r>
          </a:p>
        </p:txBody>
      </p:sp>
      <p:pic>
        <p:nvPicPr>
          <p:cNvPr id="22" name="Picture 21"/>
          <p:cNvPicPr>
            <a:picLocks noChangeAspect="1"/>
          </p:cNvPicPr>
          <p:nvPr/>
        </p:nvPicPr>
        <p:blipFill>
          <a:blip r:embed="rId6"/>
          <a:srcRect l="12469" t="67775" r="9541" b="3875"/>
          <a:stretch>
            <a:fillRect/>
          </a:stretch>
        </p:blipFill>
        <p:spPr>
          <a:xfrm rot="16200000">
            <a:off x="6953125" y="5105213"/>
            <a:ext cx="2419662" cy="1085912"/>
          </a:xfrm>
          <a:prstGeom prst="rect">
            <a:avLst/>
          </a:prstGeom>
        </p:spPr>
      </p:pic>
      <p:cxnSp>
        <p:nvCxnSpPr>
          <p:cNvPr id="25" name="Straight Arrow Connector 24"/>
          <p:cNvCxnSpPr/>
          <p:nvPr/>
        </p:nvCxnSpPr>
        <p:spPr>
          <a:xfrm>
            <a:off x="4616824" y="5961529"/>
            <a:ext cx="3003176" cy="363071"/>
          </a:xfrm>
          <a:prstGeom prst="straightConnector1">
            <a:avLst/>
          </a:prstGeom>
          <a:ln w="50800">
            <a:solidFill>
              <a:srgbClr val="0000FF">
                <a:alpha val="32000"/>
              </a:srgbClr>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620000" y="4648200"/>
            <a:ext cx="685800" cy="685800"/>
          </a:xfrm>
          <a:prstGeom prst="ellipse">
            <a:avLst/>
          </a:prstGeom>
          <a:noFill/>
          <a:ln w="381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9" name="Oval 28"/>
          <p:cNvSpPr/>
          <p:nvPr/>
        </p:nvSpPr>
        <p:spPr>
          <a:xfrm>
            <a:off x="7543800" y="6019800"/>
            <a:ext cx="685800" cy="685800"/>
          </a:xfrm>
          <a:prstGeom prst="ellipse">
            <a:avLst/>
          </a:prstGeom>
          <a:noFill/>
          <a:ln w="381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Slide Number Placeholder 22"/>
          <p:cNvSpPr>
            <a:spLocks noGrp="1"/>
          </p:cNvSpPr>
          <p:nvPr>
            <p:ph type="sldNum" sz="quarter" idx="12"/>
          </p:nvPr>
        </p:nvSpPr>
        <p:spPr/>
        <p:txBody>
          <a:bodyPr/>
          <a:lstStyle/>
          <a:p>
            <a:fld id="{18868D3B-16E3-D540-B1A8-9A50026EF016}" type="slidenum">
              <a:rPr lang="es-ES_tradnl" smtClean="0"/>
              <a:pPr/>
              <a:t>24</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066800" y="5715000"/>
            <a:ext cx="3276600" cy="91440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Rounded Rectangle 15"/>
          <p:cNvSpPr/>
          <p:nvPr/>
        </p:nvSpPr>
        <p:spPr>
          <a:xfrm>
            <a:off x="4953000" y="4038600"/>
            <a:ext cx="4191000" cy="144780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ounded Rectangle 14"/>
          <p:cNvSpPr/>
          <p:nvPr/>
        </p:nvSpPr>
        <p:spPr>
          <a:xfrm>
            <a:off x="1066800" y="2286000"/>
            <a:ext cx="3733800" cy="236220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867134" y="1786488"/>
            <a:ext cx="7948548"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En resumen, las posibilidades que ofrece el </a:t>
            </a:r>
            <a:r>
              <a:rPr lang="en-US" b="1" dirty="0" err="1">
                <a:latin typeface="Verdana" pitchFamily="-1" charset="0"/>
              </a:rPr>
              <a:t>multímetro</a:t>
            </a:r>
            <a:r>
              <a:rPr lang="en-US" b="1" dirty="0">
                <a:latin typeface="Verdana" pitchFamily="-1" charset="0"/>
              </a:rPr>
              <a:t> son:</a:t>
            </a:r>
            <a:endParaRPr lang="es-CL" b="1" dirty="0">
              <a:latin typeface="Verdana" pitchFamily="-1" charset="0"/>
            </a:endParaRPr>
          </a:p>
        </p:txBody>
      </p:sp>
      <p:pic>
        <p:nvPicPr>
          <p:cNvPr id="12299" name="Picture 2"/>
          <p:cNvPicPr>
            <a:picLocks noChangeAspect="1" noChangeArrowheads="1"/>
          </p:cNvPicPr>
          <p:nvPr/>
        </p:nvPicPr>
        <p:blipFill>
          <a:blip r:embed="rId4"/>
          <a:srcRect/>
          <a:stretch>
            <a:fillRect/>
          </a:stretch>
        </p:blipFill>
        <p:spPr bwMode="auto">
          <a:xfrm>
            <a:off x="7950200" y="450850"/>
            <a:ext cx="858838" cy="890588"/>
          </a:xfrm>
          <a:prstGeom prst="rect">
            <a:avLst/>
          </a:prstGeom>
          <a:noFill/>
          <a:ln w="9525">
            <a:noFill/>
            <a:miter lim="800000"/>
            <a:headEnd/>
            <a:tailEnd/>
          </a:ln>
        </p:spPr>
      </p:pic>
      <p:sp>
        <p:nvSpPr>
          <p:cNvPr id="13" name="Rectangle 12"/>
          <p:cNvSpPr/>
          <p:nvPr/>
        </p:nvSpPr>
        <p:spPr>
          <a:xfrm>
            <a:off x="1233837" y="2331284"/>
            <a:ext cx="3610665" cy="1569660"/>
          </a:xfrm>
          <a:prstGeom prst="rect">
            <a:avLst/>
          </a:prstGeom>
        </p:spPr>
        <p:txBody>
          <a:bodyPr wrap="square">
            <a:spAutoFit/>
          </a:bodyPr>
          <a:lstStyle/>
          <a:p>
            <a:r>
              <a:rPr lang="es-ES_tradnl" sz="2400" b="1" u="sng" dirty="0"/>
              <a:t>Mediciones de:</a:t>
            </a:r>
          </a:p>
          <a:p>
            <a:pPr indent="182563">
              <a:buFont typeface="Arial"/>
              <a:buChar char="•"/>
            </a:pPr>
            <a:r>
              <a:rPr lang="es-ES_tradnl" sz="2400" u="sng" dirty="0"/>
              <a:t>Voltaje: V</a:t>
            </a:r>
          </a:p>
          <a:p>
            <a:pPr indent="182563">
              <a:buFont typeface="Arial"/>
              <a:buChar char="•"/>
            </a:pPr>
            <a:r>
              <a:rPr lang="es-ES_tradnl" sz="2400" u="sng" dirty="0"/>
              <a:t>Intensidad de corriente: A      </a:t>
            </a:r>
          </a:p>
          <a:p>
            <a:pPr indent="182563">
              <a:buFont typeface="Arial"/>
              <a:buChar char="•"/>
            </a:pPr>
            <a:r>
              <a:rPr lang="es-ES_tradnl" sz="2400" u="sng" dirty="0"/>
              <a:t>Resistencia: </a:t>
            </a:r>
            <a:r>
              <a:rPr lang="es-ES_tradnl" sz="2400" u="sng" dirty="0" err="1"/>
              <a:t>Ω</a:t>
            </a:r>
            <a:r>
              <a:rPr lang="es-ES_tradnl" sz="2400" u="sng" dirty="0"/>
              <a:t> </a:t>
            </a:r>
          </a:p>
        </p:txBody>
      </p:sp>
      <p:sp>
        <p:nvSpPr>
          <p:cNvPr id="17" name="Rectangle 16"/>
          <p:cNvSpPr/>
          <p:nvPr/>
        </p:nvSpPr>
        <p:spPr>
          <a:xfrm>
            <a:off x="5085048" y="4114800"/>
            <a:ext cx="4058952" cy="1200328"/>
          </a:xfrm>
          <a:prstGeom prst="rect">
            <a:avLst/>
          </a:prstGeom>
        </p:spPr>
        <p:txBody>
          <a:bodyPr wrap="square">
            <a:spAutoFit/>
          </a:bodyPr>
          <a:lstStyle/>
          <a:p>
            <a:r>
              <a:rPr lang="es-ES_tradnl" sz="2400" b="1" u="sng" dirty="0"/>
              <a:t>Medición de voltaje para:</a:t>
            </a:r>
          </a:p>
          <a:p>
            <a:pPr indent="182563">
              <a:buFont typeface="Arial"/>
              <a:buChar char="•"/>
            </a:pPr>
            <a:r>
              <a:rPr lang="es-ES_tradnl" sz="2400" u="sng" dirty="0"/>
              <a:t>Corriente continua (CC o DC)</a:t>
            </a:r>
          </a:p>
          <a:p>
            <a:pPr indent="182563">
              <a:buFont typeface="Arial"/>
              <a:buChar char="•"/>
            </a:pPr>
            <a:r>
              <a:rPr lang="es-ES_tradnl" sz="2400" u="sng" dirty="0"/>
              <a:t>Corriente alterna (CA o AC)</a:t>
            </a:r>
          </a:p>
        </p:txBody>
      </p:sp>
      <p:sp>
        <p:nvSpPr>
          <p:cNvPr id="19" name="Rectangle 18"/>
          <p:cNvSpPr/>
          <p:nvPr/>
        </p:nvSpPr>
        <p:spPr>
          <a:xfrm>
            <a:off x="1184818" y="5738124"/>
            <a:ext cx="3480440" cy="830997"/>
          </a:xfrm>
          <a:prstGeom prst="rect">
            <a:avLst/>
          </a:prstGeom>
        </p:spPr>
        <p:txBody>
          <a:bodyPr wrap="square">
            <a:spAutoFit/>
          </a:bodyPr>
          <a:lstStyle/>
          <a:p>
            <a:r>
              <a:rPr lang="es-ES_tradnl" sz="2400" b="1" u="sng" dirty="0"/>
              <a:t>Sensibilidad y precisión</a:t>
            </a:r>
          </a:p>
          <a:p>
            <a:pPr indent="182563">
              <a:buFont typeface="Arial"/>
              <a:buChar char="•"/>
            </a:pPr>
            <a:r>
              <a:rPr lang="es-ES_tradnl" sz="2400" u="sng" dirty="0"/>
              <a:t>En distintas escalas</a:t>
            </a:r>
          </a:p>
        </p:txBody>
      </p:sp>
      <p:sp>
        <p:nvSpPr>
          <p:cNvPr id="20" name="Rectangle 19"/>
          <p:cNvSpPr/>
          <p:nvPr/>
        </p:nvSpPr>
        <p:spPr>
          <a:xfrm>
            <a:off x="1249714" y="3918865"/>
            <a:ext cx="2730638" cy="461665"/>
          </a:xfrm>
          <a:prstGeom prst="rect">
            <a:avLst/>
          </a:prstGeom>
        </p:spPr>
        <p:txBody>
          <a:bodyPr wrap="square">
            <a:spAutoFit/>
          </a:bodyPr>
          <a:lstStyle/>
          <a:p>
            <a:pPr indent="182563">
              <a:buFont typeface="Arial"/>
              <a:buChar char="•"/>
            </a:pPr>
            <a:r>
              <a:rPr lang="es-ES_tradnl" sz="2400" b="1" u="sng" dirty="0"/>
              <a:t>Continuidad</a:t>
            </a:r>
            <a:endParaRPr lang="es-ES_tradnl" sz="2400" u="sng" dirty="0"/>
          </a:p>
        </p:txBody>
      </p:sp>
      <p:sp>
        <p:nvSpPr>
          <p:cNvPr id="22" name="Slide Number Placeholder 21"/>
          <p:cNvSpPr>
            <a:spLocks noGrp="1"/>
          </p:cNvSpPr>
          <p:nvPr>
            <p:ph type="sldNum" sz="quarter" idx="12"/>
          </p:nvPr>
        </p:nvSpPr>
        <p:spPr/>
        <p:txBody>
          <a:bodyPr/>
          <a:lstStyle/>
          <a:p>
            <a:fld id="{18868D3B-16E3-D540-B1A8-9A50026EF016}" type="slidenum">
              <a:rPr lang="es-ES_tradnl" smtClean="0"/>
              <a:pPr/>
              <a:t>25</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5" grpId="0" animBg="1"/>
      <p:bldP spid="13" grpId="0"/>
      <p:bldP spid="17"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5193459" y="0"/>
            <a:ext cx="3218286"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Medición del Voltaje CC</a:t>
            </a:r>
          </a:p>
        </p:txBody>
      </p:sp>
      <p:pic>
        <p:nvPicPr>
          <p:cNvPr id="16" name="Picture 15"/>
          <p:cNvPicPr>
            <a:picLocks noChangeAspect="1"/>
          </p:cNvPicPr>
          <p:nvPr/>
        </p:nvPicPr>
        <p:blipFill>
          <a:blip r:embed="rId4"/>
          <a:srcRect r="61903" b="56114"/>
          <a:stretch>
            <a:fillRect/>
          </a:stretch>
        </p:blipFill>
        <p:spPr>
          <a:xfrm>
            <a:off x="5115051" y="3975100"/>
            <a:ext cx="2530350" cy="1689100"/>
          </a:xfrm>
          <a:prstGeom prst="rect">
            <a:avLst/>
          </a:prstGeom>
        </p:spPr>
      </p:pic>
      <p:sp>
        <p:nvSpPr>
          <p:cNvPr id="17" name="TextBox 16"/>
          <p:cNvSpPr txBox="1"/>
          <p:nvPr/>
        </p:nvSpPr>
        <p:spPr>
          <a:xfrm>
            <a:off x="1315398" y="5721629"/>
            <a:ext cx="2921000" cy="923330"/>
          </a:xfrm>
          <a:prstGeom prst="rect">
            <a:avLst/>
          </a:prstGeom>
          <a:noFill/>
        </p:spPr>
        <p:txBody>
          <a:bodyPr wrap="square" rtlCol="0">
            <a:spAutoFit/>
          </a:bodyPr>
          <a:lstStyle/>
          <a:p>
            <a:r>
              <a:rPr lang="es-ES_tradnl" dirty="0"/>
              <a:t>Medición del voltaje en paralelo entre los bornes de una resistencia.</a:t>
            </a:r>
          </a:p>
        </p:txBody>
      </p:sp>
      <p:sp>
        <p:nvSpPr>
          <p:cNvPr id="19" name="TextBox 18"/>
          <p:cNvSpPr txBox="1"/>
          <p:nvPr/>
        </p:nvSpPr>
        <p:spPr>
          <a:xfrm>
            <a:off x="5038850" y="5721629"/>
            <a:ext cx="2911350" cy="923330"/>
          </a:xfrm>
          <a:prstGeom prst="rect">
            <a:avLst/>
          </a:prstGeom>
          <a:noFill/>
        </p:spPr>
        <p:txBody>
          <a:bodyPr wrap="square" rtlCol="0">
            <a:spAutoFit/>
          </a:bodyPr>
          <a:lstStyle/>
          <a:p>
            <a:r>
              <a:rPr lang="es-ES_tradnl" dirty="0"/>
              <a:t>Medición del voltaje entre los bornes de una fuente de poder.</a:t>
            </a:r>
          </a:p>
        </p:txBody>
      </p:sp>
      <p:sp>
        <p:nvSpPr>
          <p:cNvPr id="20" name="Rectangle 19"/>
          <p:cNvSpPr/>
          <p:nvPr/>
        </p:nvSpPr>
        <p:spPr>
          <a:xfrm>
            <a:off x="1078714" y="2568442"/>
            <a:ext cx="7696200" cy="1569660"/>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Se conecta entre cada borne de una fuente de poder o </a:t>
            </a:r>
            <a:r>
              <a:rPr lang="es-ES_tradnl" sz="1600" b="1" dirty="0">
                <a:latin typeface="Verdana" panose="020B0604030504040204" pitchFamily="34" charset="0"/>
                <a:ea typeface="Verdana" panose="020B0604030504040204" pitchFamily="34" charset="0"/>
                <a:cs typeface="Verdana" panose="020B0604030504040204" pitchFamily="34" charset="0"/>
              </a:rPr>
              <a:t>en paralelo </a:t>
            </a:r>
            <a:r>
              <a:rPr lang="es-ES_tradnl" sz="1600" dirty="0">
                <a:latin typeface="Verdana" panose="020B0604030504040204" pitchFamily="34" charset="0"/>
                <a:ea typeface="Verdana" panose="020B0604030504040204" pitchFamily="34" charset="0"/>
                <a:cs typeface="Verdana" panose="020B0604030504040204" pitchFamily="34" charset="0"/>
              </a:rPr>
              <a:t>al componente para el cual se quiere determinar el voltaje.</a:t>
            </a:r>
          </a:p>
          <a:p>
            <a:endParaRPr lang="es-ES_tradnl" sz="1600" dirty="0">
              <a:latin typeface="Verdana" panose="020B0604030504040204" pitchFamily="34" charset="0"/>
              <a:ea typeface="Verdana" panose="020B0604030504040204" pitchFamily="34" charset="0"/>
              <a:cs typeface="Verdana" panose="020B0604030504040204" pitchFamily="34" charset="0"/>
            </a:endParaRPr>
          </a:p>
          <a:p>
            <a:r>
              <a:rPr lang="es-ES_tradnl" sz="1600" dirty="0">
                <a:latin typeface="Verdana" panose="020B0604030504040204" pitchFamily="34" charset="0"/>
                <a:ea typeface="Verdana" panose="020B0604030504040204" pitchFamily="34" charset="0"/>
                <a:cs typeface="Verdana" panose="020B0604030504040204" pitchFamily="34" charset="0"/>
              </a:rPr>
              <a:t>En este modo, la resistencia del multímetro es muy grande: la corriente que lo atraviesa es muy pequeña y no altera el funcionamiento del circuito.</a:t>
            </a:r>
          </a:p>
        </p:txBody>
      </p:sp>
      <p:grpSp>
        <p:nvGrpSpPr>
          <p:cNvPr id="28" name="Group 27"/>
          <p:cNvGrpSpPr/>
          <p:nvPr/>
        </p:nvGrpSpPr>
        <p:grpSpPr>
          <a:xfrm>
            <a:off x="1480498" y="4127499"/>
            <a:ext cx="2469202" cy="1614441"/>
            <a:chOff x="1480498" y="4127499"/>
            <a:chExt cx="2469202" cy="1614441"/>
          </a:xfrm>
        </p:grpSpPr>
        <p:pic>
          <p:nvPicPr>
            <p:cNvPr id="15" name="Picture 14"/>
            <p:cNvPicPr>
              <a:picLocks noChangeAspect="1"/>
            </p:cNvPicPr>
            <p:nvPr/>
          </p:nvPicPr>
          <p:blipFill>
            <a:blip r:embed="rId5">
              <a:lum bright="-24000" contrast="59000"/>
            </a:blip>
            <a:stretch>
              <a:fillRect/>
            </a:stretch>
          </p:blipFill>
          <p:spPr>
            <a:xfrm>
              <a:off x="1480498" y="4127499"/>
              <a:ext cx="2469202" cy="1614441"/>
            </a:xfrm>
            <a:prstGeom prst="rect">
              <a:avLst/>
            </a:prstGeom>
          </p:spPr>
        </p:pic>
        <p:cxnSp>
          <p:nvCxnSpPr>
            <p:cNvPr id="22" name="Straight Connector 21"/>
            <p:cNvCxnSpPr/>
            <p:nvPr/>
          </p:nvCxnSpPr>
          <p:spPr>
            <a:xfrm rot="16200000" flipH="1">
              <a:off x="1825625" y="5337175"/>
              <a:ext cx="222250" cy="0"/>
            </a:xfrm>
            <a:prstGeom prst="line">
              <a:avLst/>
            </a:prstGeom>
            <a:ln w="412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3362325" y="5324475"/>
              <a:ext cx="222250" cy="0"/>
            </a:xfrm>
            <a:prstGeom prst="line">
              <a:avLst/>
            </a:prstGeom>
            <a:ln w="412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943100" y="5080000"/>
              <a:ext cx="360000" cy="0"/>
            </a:xfrm>
            <a:prstGeom prst="straightConnector1">
              <a:avLst/>
            </a:prstGeom>
            <a:ln w="38100">
              <a:solidFill>
                <a:schemeClr val="accent6">
                  <a:lumMod val="75000"/>
                </a:schemeClr>
              </a:solidFill>
              <a:tailEnd type="triangle" w="med" len="sm"/>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987550" y="5480050"/>
              <a:ext cx="360000" cy="0"/>
            </a:xfrm>
            <a:prstGeom prst="straightConnector1">
              <a:avLst/>
            </a:prstGeom>
            <a:ln w="6350" cmpd="sng">
              <a:solidFill>
                <a:schemeClr val="accent6">
                  <a:lumMod val="75000"/>
                </a:schemeClr>
              </a:solidFill>
              <a:tailEnd type="triangle" w="med" len="sm"/>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292350" y="4546600"/>
              <a:ext cx="360000" cy="0"/>
            </a:xfrm>
            <a:prstGeom prst="straightConnector1">
              <a:avLst/>
            </a:prstGeom>
            <a:ln w="38100">
              <a:solidFill>
                <a:schemeClr val="accent6">
                  <a:lumMod val="75000"/>
                </a:schemeClr>
              </a:solidFill>
              <a:tailEnd type="triangle" w="med" len="sm"/>
            </a:ln>
          </p:spPr>
          <p:style>
            <a:lnRef idx="2">
              <a:schemeClr val="accent1"/>
            </a:lnRef>
            <a:fillRef idx="0">
              <a:schemeClr val="accent1"/>
            </a:fillRef>
            <a:effectRef idx="1">
              <a:schemeClr val="accent1"/>
            </a:effectRef>
            <a:fontRef idx="minor">
              <a:schemeClr val="tx1"/>
            </a:fontRef>
          </p:style>
        </p:cxnSp>
      </p:grpSp>
      <p:sp>
        <p:nvSpPr>
          <p:cNvPr id="21" name="2 CuadroTexto"/>
          <p:cNvSpPr txBox="1">
            <a:spLocks noChangeArrowheads="1"/>
          </p:cNvSpPr>
          <p:nvPr/>
        </p:nvSpPr>
        <p:spPr bwMode="auto">
          <a:xfrm>
            <a:off x="1082796" y="1521938"/>
            <a:ext cx="7348464"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Medición del Voltaje.</a:t>
            </a:r>
          </a:p>
        </p:txBody>
      </p:sp>
      <p:sp>
        <p:nvSpPr>
          <p:cNvPr id="24" name="TextBox 23"/>
          <p:cNvSpPr txBox="1"/>
          <p:nvPr/>
        </p:nvSpPr>
        <p:spPr>
          <a:xfrm>
            <a:off x="1003569" y="1914561"/>
            <a:ext cx="7570949" cy="584776"/>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El multímetro en medición del Voltaje es equivalente a un voltímetro. Determina</a:t>
            </a:r>
            <a:r>
              <a:rPr lang="es-ES_tradnl" sz="1600" dirty="0">
                <a:solidFill>
                  <a:srgbClr val="8064A2"/>
                </a:solidFill>
                <a:latin typeface="Verdana" panose="020B0604030504040204" pitchFamily="34" charset="0"/>
                <a:ea typeface="Verdana" panose="020B0604030504040204" pitchFamily="34" charset="0"/>
                <a:cs typeface="Verdana" panose="020B0604030504040204" pitchFamily="34" charset="0"/>
              </a:rPr>
              <a:t> </a:t>
            </a:r>
            <a:r>
              <a:rPr lang="es-ES_tradnl" sz="1600" dirty="0">
                <a:latin typeface="Verdana" panose="020B0604030504040204" pitchFamily="34" charset="0"/>
                <a:ea typeface="Verdana" panose="020B0604030504040204" pitchFamily="34" charset="0"/>
                <a:cs typeface="Verdana" panose="020B0604030504040204" pitchFamily="34" charset="0"/>
              </a:rPr>
              <a:t>el voltaje entre dos puntos de un circuito. </a:t>
            </a:r>
          </a:p>
        </p:txBody>
      </p:sp>
      <p:sp>
        <p:nvSpPr>
          <p:cNvPr id="30" name="Slide Number Placeholder 29"/>
          <p:cNvSpPr>
            <a:spLocks noGrp="1"/>
          </p:cNvSpPr>
          <p:nvPr>
            <p:ph type="sldNum" sz="quarter" idx="12"/>
          </p:nvPr>
        </p:nvSpPr>
        <p:spPr/>
        <p:txBody>
          <a:bodyPr/>
          <a:lstStyle/>
          <a:p>
            <a:fld id="{18868D3B-16E3-D540-B1A8-9A50026EF016}" type="slidenum">
              <a:rPr lang="es-ES_tradnl" smtClean="0"/>
              <a:pPr/>
              <a:t>26</a:t>
            </a:fld>
            <a:endParaRPr lang="es-ES_tradnl"/>
          </a:p>
        </p:txBody>
      </p:sp>
      <p:sp>
        <p:nvSpPr>
          <p:cNvPr id="31" name="TextBox 28"/>
          <p:cNvSpPr txBox="1"/>
          <p:nvPr/>
        </p:nvSpPr>
        <p:spPr>
          <a:xfrm rot="20266047">
            <a:off x="1236996" y="3219119"/>
            <a:ext cx="7354571" cy="400110"/>
          </a:xfrm>
          <a:prstGeom prst="rect">
            <a:avLst/>
          </a:prstGeom>
          <a:solidFill>
            <a:schemeClr val="accent3"/>
          </a:solidFill>
          <a:ln w="63500">
            <a:solidFill>
              <a:srgbClr val="FF0000"/>
            </a:solidFill>
            <a:prstDash val="lgDashDot"/>
          </a:ln>
        </p:spPr>
        <p:txBody>
          <a:bodyPr wrap="square" rtlCol="0" anchor="ctr">
            <a:spAutoFit/>
          </a:bodyPr>
          <a:lstStyle/>
          <a:p>
            <a:pPr algn="ctr">
              <a:spcAft>
                <a:spcPts val="1200"/>
              </a:spcAft>
            </a:pPr>
            <a:r>
              <a:rPr lang="es-ES_tradnl" sz="2000" b="1" dirty="0">
                <a:solidFill>
                  <a:srgbClr val="FF0000"/>
                </a:solidFill>
              </a:rPr>
              <a:t>Cuidado: Voltajes superiores a 30 V son peligrosos para la salud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iterate type="lt">
                                    <p:tmPct val="0"/>
                                  </p:iterate>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900" decel="100000" fill="hold"/>
                                        <p:tgtEl>
                                          <p:spTgt spid="3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4" grpId="0"/>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114066" y="3823821"/>
            <a:ext cx="6029934" cy="3034179"/>
            <a:chOff x="2199666" y="2147421"/>
            <a:chExt cx="3473357" cy="1584378"/>
          </a:xfrm>
        </p:grpSpPr>
        <p:pic>
          <p:nvPicPr>
            <p:cNvPr id="24" name="Picture 23"/>
            <p:cNvPicPr>
              <a:picLocks noChangeAspect="1"/>
            </p:cNvPicPr>
            <p:nvPr/>
          </p:nvPicPr>
          <p:blipFill>
            <a:blip r:embed="rId3">
              <a:alphaModFix amt="40000"/>
            </a:blip>
            <a:srcRect l="20557" t="40274" r="3754" b="31477"/>
            <a:stretch>
              <a:fillRect/>
            </a:stretch>
          </p:blipFill>
          <p:spPr>
            <a:xfrm>
              <a:off x="2291320" y="2147421"/>
              <a:ext cx="3381703" cy="1558190"/>
            </a:xfrm>
            <a:prstGeom prst="rect">
              <a:avLst/>
            </a:prstGeom>
          </p:spPr>
        </p:pic>
        <p:sp>
          <p:nvSpPr>
            <p:cNvPr id="25" name="Rounded Rectangle 24"/>
            <p:cNvSpPr/>
            <p:nvPr/>
          </p:nvSpPr>
          <p:spPr>
            <a:xfrm>
              <a:off x="2343692" y="3111130"/>
              <a:ext cx="2566277" cy="620669"/>
            </a:xfrm>
            <a:prstGeom prst="roundRect">
              <a:avLst/>
            </a:prstGeom>
            <a:noFill/>
            <a:ln w="63500">
              <a:solidFill>
                <a:srgbClr val="FF6600">
                  <a:alpha val="5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Rounded Rectangle 25"/>
            <p:cNvSpPr/>
            <p:nvPr/>
          </p:nvSpPr>
          <p:spPr>
            <a:xfrm>
              <a:off x="2199666" y="2762841"/>
              <a:ext cx="707036" cy="366633"/>
            </a:xfrm>
            <a:prstGeom prst="roundRect">
              <a:avLst/>
            </a:prstGeom>
            <a:noFill/>
            <a:ln w="63500">
              <a:solidFill>
                <a:srgbClr val="FF6600">
                  <a:alpha val="5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12299" name="Picture 2"/>
          <p:cNvPicPr>
            <a:picLocks noChangeAspect="1" noChangeArrowheads="1"/>
          </p:cNvPicPr>
          <p:nvPr/>
        </p:nvPicPr>
        <p:blipFill>
          <a:blip r:embed="rId5"/>
          <a:srcRect/>
          <a:stretch>
            <a:fillRect/>
          </a:stretch>
        </p:blipFill>
        <p:spPr bwMode="auto">
          <a:xfrm>
            <a:off x="7950200" y="450850"/>
            <a:ext cx="858838" cy="890588"/>
          </a:xfrm>
          <a:prstGeom prst="rect">
            <a:avLst/>
          </a:prstGeom>
          <a:noFill/>
          <a:ln w="9525">
            <a:noFill/>
            <a:miter lim="800000"/>
            <a:headEnd/>
            <a:tailEnd/>
          </a:ln>
        </p:spPr>
      </p:pic>
      <p:sp>
        <p:nvSpPr>
          <p:cNvPr id="12" name="TextBox 11"/>
          <p:cNvSpPr txBox="1"/>
          <p:nvPr/>
        </p:nvSpPr>
        <p:spPr>
          <a:xfrm>
            <a:off x="1004332" y="2232280"/>
            <a:ext cx="7136737" cy="584776"/>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El multímetro mide la intensidad de corriente en la rama de un circuito eléctrico en la cual se conectó. </a:t>
            </a:r>
          </a:p>
        </p:txBody>
      </p:sp>
      <p:sp>
        <p:nvSpPr>
          <p:cNvPr id="16" name="2 CuadroTexto"/>
          <p:cNvSpPr txBox="1">
            <a:spLocks noChangeArrowheads="1"/>
          </p:cNvSpPr>
          <p:nvPr/>
        </p:nvSpPr>
        <p:spPr bwMode="auto">
          <a:xfrm>
            <a:off x="1082796" y="1641065"/>
            <a:ext cx="7927661"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Medición de la intensidad de corriente.</a:t>
            </a:r>
          </a:p>
        </p:txBody>
      </p:sp>
      <p:sp>
        <p:nvSpPr>
          <p:cNvPr id="22" name="TextBox 21"/>
          <p:cNvSpPr txBox="1"/>
          <p:nvPr/>
        </p:nvSpPr>
        <p:spPr>
          <a:xfrm>
            <a:off x="1039529" y="4274213"/>
            <a:ext cx="7781546" cy="677108"/>
          </a:xfrm>
          <a:prstGeom prst="rect">
            <a:avLst/>
          </a:prstGeom>
          <a:noFill/>
        </p:spPr>
        <p:txBody>
          <a:bodyPr wrap="square" rtlCol="0">
            <a:spAutoFit/>
          </a:bodyPr>
          <a:lstStyle/>
          <a:p>
            <a:r>
              <a:rPr lang="es-ES_tradnl" dirty="0"/>
              <a:t>Si la intensidad de corriente a medir pasa de los </a:t>
            </a:r>
            <a:r>
              <a:rPr lang="es-ES_tradnl" sz="2000" b="1" dirty="0"/>
              <a:t>200 </a:t>
            </a:r>
            <a:r>
              <a:rPr lang="es-ES_tradnl" sz="2000" b="1" dirty="0" err="1"/>
              <a:t>mA</a:t>
            </a:r>
            <a:r>
              <a:rPr lang="es-ES_tradnl" sz="2000" b="1" dirty="0"/>
              <a:t> (0,2 A)</a:t>
            </a:r>
            <a:r>
              <a:rPr lang="es-ES_tradnl" dirty="0"/>
              <a:t> se debe utilizar el conector de</a:t>
            </a:r>
            <a:r>
              <a:rPr lang="es-ES_tradnl" b="1" dirty="0">
                <a:solidFill>
                  <a:srgbClr val="FF6600"/>
                </a:solidFill>
              </a:rPr>
              <a:t> 10 A</a:t>
            </a:r>
            <a:r>
              <a:rPr lang="es-ES_tradnl" dirty="0"/>
              <a:t> junto a la posición </a:t>
            </a:r>
            <a:r>
              <a:rPr lang="es-ES_tradnl" b="1" dirty="0">
                <a:solidFill>
                  <a:srgbClr val="FF6600"/>
                </a:solidFill>
              </a:rPr>
              <a:t>10 A</a:t>
            </a:r>
            <a:r>
              <a:rPr lang="es-ES_tradnl" dirty="0"/>
              <a:t> del selector.</a:t>
            </a:r>
          </a:p>
        </p:txBody>
      </p:sp>
      <p:sp>
        <p:nvSpPr>
          <p:cNvPr id="23" name="Rectangle 22"/>
          <p:cNvSpPr/>
          <p:nvPr/>
        </p:nvSpPr>
        <p:spPr>
          <a:xfrm>
            <a:off x="1031435" y="2998137"/>
            <a:ext cx="7214382" cy="1077218"/>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IMPORTANTE:</a:t>
            </a:r>
          </a:p>
          <a:p>
            <a:r>
              <a:rPr lang="es-ES_tradnl" sz="1600" dirty="0">
                <a:latin typeface="Verdana" panose="020B0604030504040204" pitchFamily="34" charset="0"/>
                <a:ea typeface="Verdana" panose="020B0604030504040204" pitchFamily="34" charset="0"/>
                <a:cs typeface="Verdana" panose="020B0604030504040204" pitchFamily="34" charset="0"/>
              </a:rPr>
              <a:t>En este modo de medición, el multímetro tiene una resistencia muy baja y </a:t>
            </a:r>
            <a:r>
              <a:rPr lang="es-ES_tradnl" sz="1600" u="sng" dirty="0">
                <a:solidFill>
                  <a:srgbClr val="FF0000"/>
                </a:solidFill>
                <a:latin typeface="Verdana" panose="020B0604030504040204" pitchFamily="34" charset="0"/>
                <a:ea typeface="Verdana" panose="020B0604030504040204" pitchFamily="34" charset="0"/>
                <a:cs typeface="Verdana" panose="020B0604030504040204" pitchFamily="34" charset="0"/>
              </a:rPr>
              <a:t>nunca se debe conectar entre los bornes de una fuente de poder</a:t>
            </a:r>
            <a:r>
              <a:rPr lang="es-ES_tradnl" sz="1600" dirty="0">
                <a:solidFill>
                  <a:srgbClr val="FF0000"/>
                </a:solidFill>
                <a:latin typeface="Verdana" panose="020B0604030504040204" pitchFamily="34" charset="0"/>
                <a:ea typeface="Verdana" panose="020B0604030504040204" pitchFamily="34" charset="0"/>
                <a:cs typeface="Verdana" panose="020B0604030504040204" pitchFamily="34" charset="0"/>
              </a:rPr>
              <a:t> porque produciría un cortocircuito.</a:t>
            </a:r>
            <a:r>
              <a:rPr lang="es-ES_tradnl" sz="1600" dirty="0">
                <a:latin typeface="Verdana" panose="020B0604030504040204" pitchFamily="34" charset="0"/>
                <a:ea typeface="Verdana" panose="020B0604030504040204" pitchFamily="34" charset="0"/>
                <a:cs typeface="Verdana" panose="020B0604030504040204" pitchFamily="34" charset="0"/>
              </a:rPr>
              <a:t> </a:t>
            </a:r>
          </a:p>
        </p:txBody>
      </p:sp>
      <p:sp>
        <p:nvSpPr>
          <p:cNvPr id="19" name="Slide Number Placeholder 18"/>
          <p:cNvSpPr>
            <a:spLocks noGrp="1"/>
          </p:cNvSpPr>
          <p:nvPr>
            <p:ph type="sldNum" sz="quarter" idx="12"/>
          </p:nvPr>
        </p:nvSpPr>
        <p:spPr/>
        <p:txBody>
          <a:bodyPr/>
          <a:lstStyle/>
          <a:p>
            <a:fld id="{18868D3B-16E3-D540-B1A8-9A50026EF016}" type="slidenum">
              <a:rPr lang="es-ES_tradnl" smtClean="0"/>
              <a:pPr/>
              <a:t>27</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 CuadroTexto"/>
          <p:cNvSpPr txBox="1">
            <a:spLocks noChangeArrowheads="1"/>
          </p:cNvSpPr>
          <p:nvPr/>
        </p:nvSpPr>
        <p:spPr bwMode="auto">
          <a:xfrm>
            <a:off x="1082796" y="1641065"/>
            <a:ext cx="7927661"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Medición de la intensidad de corriente.</a:t>
            </a:r>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7" name="TextBox 16"/>
          <p:cNvSpPr txBox="1"/>
          <p:nvPr/>
        </p:nvSpPr>
        <p:spPr>
          <a:xfrm>
            <a:off x="1315398" y="5639703"/>
            <a:ext cx="2921000" cy="923330"/>
          </a:xfrm>
          <a:prstGeom prst="rect">
            <a:avLst/>
          </a:prstGeom>
          <a:noFill/>
        </p:spPr>
        <p:txBody>
          <a:bodyPr wrap="square" rtlCol="0">
            <a:spAutoFit/>
          </a:bodyPr>
          <a:lstStyle/>
          <a:p>
            <a:r>
              <a:rPr lang="es-ES_tradnl" dirty="0"/>
              <a:t>Medición de la intensidad que circula entre las dos resistencias.</a:t>
            </a:r>
          </a:p>
        </p:txBody>
      </p:sp>
      <p:sp>
        <p:nvSpPr>
          <p:cNvPr id="19" name="TextBox 18"/>
          <p:cNvSpPr txBox="1"/>
          <p:nvPr/>
        </p:nvSpPr>
        <p:spPr>
          <a:xfrm>
            <a:off x="5038850" y="5639703"/>
            <a:ext cx="3091670" cy="923330"/>
          </a:xfrm>
          <a:prstGeom prst="rect">
            <a:avLst/>
          </a:prstGeom>
          <a:noFill/>
        </p:spPr>
        <p:txBody>
          <a:bodyPr wrap="square" rtlCol="0">
            <a:spAutoFit/>
          </a:bodyPr>
          <a:lstStyle/>
          <a:p>
            <a:r>
              <a:rPr lang="es-ES_tradnl" dirty="0"/>
              <a:t>Medición de la intensidad de corriente que circula  por la resistencia R1.</a:t>
            </a:r>
          </a:p>
        </p:txBody>
      </p:sp>
      <p:pic>
        <p:nvPicPr>
          <p:cNvPr id="22" name="Picture 21"/>
          <p:cNvPicPr>
            <a:picLocks noChangeAspect="1"/>
          </p:cNvPicPr>
          <p:nvPr/>
        </p:nvPicPr>
        <p:blipFill>
          <a:blip r:embed="rId4"/>
          <a:stretch>
            <a:fillRect/>
          </a:stretch>
        </p:blipFill>
        <p:spPr>
          <a:xfrm>
            <a:off x="1081322" y="3776235"/>
            <a:ext cx="3155076" cy="1863467"/>
          </a:xfrm>
          <a:prstGeom prst="rect">
            <a:avLst/>
          </a:prstGeom>
        </p:spPr>
      </p:pic>
      <p:grpSp>
        <p:nvGrpSpPr>
          <p:cNvPr id="16" name="Group 15"/>
          <p:cNvGrpSpPr/>
          <p:nvPr/>
        </p:nvGrpSpPr>
        <p:grpSpPr>
          <a:xfrm>
            <a:off x="4959666" y="3262928"/>
            <a:ext cx="3200400" cy="2166804"/>
            <a:chOff x="4959666" y="2551728"/>
            <a:chExt cx="3200400" cy="2166804"/>
          </a:xfrm>
        </p:grpSpPr>
        <p:pic>
          <p:nvPicPr>
            <p:cNvPr id="23" name="Picture 22"/>
            <p:cNvPicPr>
              <a:picLocks noChangeAspect="1"/>
            </p:cNvPicPr>
            <p:nvPr/>
          </p:nvPicPr>
          <p:blipFill>
            <a:blip r:embed="rId5"/>
            <a:stretch>
              <a:fillRect/>
            </a:stretch>
          </p:blipFill>
          <p:spPr>
            <a:xfrm>
              <a:off x="4959666" y="2813532"/>
              <a:ext cx="3200400" cy="1905000"/>
            </a:xfrm>
            <a:prstGeom prst="rect">
              <a:avLst/>
            </a:prstGeom>
          </p:spPr>
        </p:pic>
        <p:pic>
          <p:nvPicPr>
            <p:cNvPr id="15" name="Picture 14"/>
            <p:cNvPicPr>
              <a:picLocks noChangeAspect="1"/>
            </p:cNvPicPr>
            <p:nvPr/>
          </p:nvPicPr>
          <p:blipFill>
            <a:blip r:embed="rId4"/>
            <a:srcRect l="64860" t="20253" b="29237"/>
            <a:stretch>
              <a:fillRect/>
            </a:stretch>
          </p:blipFill>
          <p:spPr>
            <a:xfrm rot="16200000">
              <a:off x="6821854" y="2616804"/>
              <a:ext cx="861679" cy="731527"/>
            </a:xfrm>
            <a:prstGeom prst="rect">
              <a:avLst/>
            </a:prstGeom>
          </p:spPr>
        </p:pic>
      </p:grpSp>
      <p:sp>
        <p:nvSpPr>
          <p:cNvPr id="20" name="Rectangle 19"/>
          <p:cNvSpPr/>
          <p:nvPr/>
        </p:nvSpPr>
        <p:spPr>
          <a:xfrm>
            <a:off x="1079500" y="2184401"/>
            <a:ext cx="7569200" cy="1200329"/>
          </a:xfrm>
          <a:prstGeom prst="rect">
            <a:avLst/>
          </a:prstGeom>
        </p:spPr>
        <p:txBody>
          <a:bodyPr wrap="square">
            <a:spAutoFit/>
          </a:bodyPr>
          <a:lstStyle/>
          <a:p>
            <a:r>
              <a:rPr lang="es-ES_tradnl" dirty="0">
                <a:latin typeface="Verdana" panose="020B0604030504040204" pitchFamily="34" charset="0"/>
                <a:ea typeface="Verdana" panose="020B0604030504040204" pitchFamily="34" charset="0"/>
                <a:cs typeface="Verdana" panose="020B0604030504040204" pitchFamily="34" charset="0"/>
              </a:rPr>
              <a:t>Para medición de intensidad se conecta el multímetro insertándole </a:t>
            </a:r>
            <a:r>
              <a:rPr lang="es-ES_tradnl" b="1" dirty="0">
                <a:latin typeface="Verdana" panose="020B0604030504040204" pitchFamily="34" charset="0"/>
                <a:ea typeface="Verdana" panose="020B0604030504040204" pitchFamily="34" charset="0"/>
                <a:cs typeface="Verdana" panose="020B0604030504040204" pitchFamily="34" charset="0"/>
              </a:rPr>
              <a:t>en serie </a:t>
            </a:r>
            <a:r>
              <a:rPr lang="es-ES_tradnl" dirty="0">
                <a:latin typeface="Verdana" panose="020B0604030504040204" pitchFamily="34" charset="0"/>
                <a:ea typeface="Verdana" panose="020B0604030504040204" pitchFamily="34" charset="0"/>
                <a:cs typeface="Verdana" panose="020B0604030504040204" pitchFamily="34" charset="0"/>
              </a:rPr>
              <a:t>en el punto del  circuito en el cual  se quiere determinar la intensidad de corriente. Como tiene una resistencia muy baja, no restringe el paso de la corriente. </a:t>
            </a:r>
          </a:p>
        </p:txBody>
      </p:sp>
      <p:sp>
        <p:nvSpPr>
          <p:cNvPr id="21" name="Slide Number Placeholder 20"/>
          <p:cNvSpPr>
            <a:spLocks noGrp="1"/>
          </p:cNvSpPr>
          <p:nvPr>
            <p:ph type="sldNum" sz="quarter" idx="12"/>
          </p:nvPr>
        </p:nvSpPr>
        <p:spPr/>
        <p:txBody>
          <a:bodyPr/>
          <a:lstStyle/>
          <a:p>
            <a:fld id="{18868D3B-16E3-D540-B1A8-9A50026EF016}" type="slidenum">
              <a:rPr lang="es-ES_tradnl" smtClean="0"/>
              <a:pPr/>
              <a:t>28</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 name="TextBox 11"/>
          <p:cNvSpPr txBox="1"/>
          <p:nvPr/>
        </p:nvSpPr>
        <p:spPr>
          <a:xfrm>
            <a:off x="1016662" y="1774679"/>
            <a:ext cx="7111337" cy="584776"/>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El óhmetro determina el valor de la resistencia de un </a:t>
            </a:r>
            <a:r>
              <a:rPr lang="es-ES_tradnl" sz="1600" u="sng" dirty="0">
                <a:latin typeface="Verdana" panose="020B0604030504040204" pitchFamily="34" charset="0"/>
                <a:ea typeface="Verdana" panose="020B0604030504040204" pitchFamily="34" charset="0"/>
                <a:cs typeface="Verdana" panose="020B0604030504040204" pitchFamily="34" charset="0"/>
              </a:rPr>
              <a:t>componente</a:t>
            </a:r>
            <a:r>
              <a:rPr lang="es-ES_tradnl" sz="1600" dirty="0">
                <a:latin typeface="Verdana" panose="020B0604030504040204" pitchFamily="34" charset="0"/>
                <a:ea typeface="Verdana" panose="020B0604030504040204" pitchFamily="34" charset="0"/>
                <a:cs typeface="Verdana" panose="020B0604030504040204" pitchFamily="34" charset="0"/>
              </a:rPr>
              <a:t> eléctrico, o un conjunto de componentes de un circuito abierto. </a:t>
            </a:r>
          </a:p>
        </p:txBody>
      </p:sp>
      <p:sp>
        <p:nvSpPr>
          <p:cNvPr id="15" name="2 CuadroTexto"/>
          <p:cNvSpPr txBox="1">
            <a:spLocks noChangeArrowheads="1"/>
          </p:cNvSpPr>
          <p:nvPr/>
        </p:nvSpPr>
        <p:spPr bwMode="auto">
          <a:xfrm>
            <a:off x="1162150" y="1450588"/>
            <a:ext cx="7927661"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Medición de la Resistencia.</a:t>
            </a:r>
          </a:p>
        </p:txBody>
      </p:sp>
      <p:sp>
        <p:nvSpPr>
          <p:cNvPr id="16" name="TextBox 15"/>
          <p:cNvSpPr txBox="1"/>
          <p:nvPr/>
        </p:nvSpPr>
        <p:spPr>
          <a:xfrm>
            <a:off x="1036267" y="2757079"/>
            <a:ext cx="7643691" cy="646331"/>
          </a:xfrm>
          <a:prstGeom prst="rect">
            <a:avLst/>
          </a:prstGeom>
          <a:noFill/>
        </p:spPr>
        <p:txBody>
          <a:bodyPr wrap="square" rtlCol="0">
            <a:spAutoFit/>
          </a:bodyPr>
          <a:lstStyle/>
          <a:p>
            <a:r>
              <a:rPr lang="es-ES_tradnl" dirty="0"/>
              <a:t>Observación 1: Medir la resistencia de un componente conectado en un circuito puede llevar a errores pues, los otros componentes pueden afectar la lectura</a:t>
            </a:r>
          </a:p>
        </p:txBody>
      </p:sp>
      <p:sp>
        <p:nvSpPr>
          <p:cNvPr id="19" name="TextBox 18"/>
          <p:cNvSpPr txBox="1"/>
          <p:nvPr/>
        </p:nvSpPr>
        <p:spPr>
          <a:xfrm>
            <a:off x="1135529" y="5776879"/>
            <a:ext cx="7620000" cy="923330"/>
          </a:xfrm>
          <a:prstGeom prst="rect">
            <a:avLst/>
          </a:prstGeom>
          <a:noFill/>
        </p:spPr>
        <p:txBody>
          <a:bodyPr wrap="square" rtlCol="0">
            <a:spAutoFit/>
          </a:bodyPr>
          <a:lstStyle/>
          <a:p>
            <a:r>
              <a:rPr lang="es-ES_tradnl" dirty="0"/>
              <a:t>Observación 2: Hay que considerar que la medición de la resistencia puede ser poco precisa pues depende de la temperatura. Un ejemplo es el caso de las ampolletas.</a:t>
            </a:r>
          </a:p>
        </p:txBody>
      </p:sp>
      <p:grpSp>
        <p:nvGrpSpPr>
          <p:cNvPr id="52" name="Group 51"/>
          <p:cNvGrpSpPr/>
          <p:nvPr/>
        </p:nvGrpSpPr>
        <p:grpSpPr>
          <a:xfrm>
            <a:off x="1243842" y="3519022"/>
            <a:ext cx="4438629" cy="2239080"/>
            <a:chOff x="1243842" y="3519022"/>
            <a:chExt cx="4438629" cy="2239080"/>
          </a:xfrm>
        </p:grpSpPr>
        <p:sp>
          <p:nvSpPr>
            <p:cNvPr id="20" name="Rectangle 19"/>
            <p:cNvSpPr/>
            <p:nvPr/>
          </p:nvSpPr>
          <p:spPr>
            <a:xfrm>
              <a:off x="1545003" y="4068972"/>
              <a:ext cx="4137468" cy="154509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51" name="Group 50"/>
            <p:cNvGrpSpPr/>
            <p:nvPr/>
          </p:nvGrpSpPr>
          <p:grpSpPr>
            <a:xfrm>
              <a:off x="1243842" y="4754047"/>
              <a:ext cx="576138" cy="157120"/>
              <a:chOff x="1243842" y="4754047"/>
              <a:chExt cx="576138" cy="157120"/>
            </a:xfrm>
          </p:grpSpPr>
          <p:cxnSp>
            <p:nvCxnSpPr>
              <p:cNvPr id="23" name="Straight Connector 22"/>
              <p:cNvCxnSpPr/>
              <p:nvPr/>
            </p:nvCxnSpPr>
            <p:spPr>
              <a:xfrm flipH="1">
                <a:off x="1243842" y="4754047"/>
                <a:ext cx="576138"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315860" y="4911167"/>
                <a:ext cx="432105"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243842" y="4827888"/>
                <a:ext cx="576138"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9" name="Rectangle 28"/>
            <p:cNvSpPr/>
            <p:nvPr/>
          </p:nvSpPr>
          <p:spPr>
            <a:xfrm>
              <a:off x="2592464" y="3689245"/>
              <a:ext cx="1924708" cy="82492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0" name="Rectangle 29"/>
            <p:cNvSpPr/>
            <p:nvPr/>
          </p:nvSpPr>
          <p:spPr>
            <a:xfrm>
              <a:off x="3207846" y="3519022"/>
              <a:ext cx="628476" cy="27825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s-ES_tradnl" dirty="0"/>
                <a:t>R</a:t>
              </a:r>
              <a:r>
                <a:rPr lang="es-ES_tradnl" dirty="0">
                  <a:solidFill>
                    <a:schemeClr val="tx1"/>
                  </a:solidFill>
                </a:rPr>
                <a:t>R1</a:t>
              </a:r>
            </a:p>
          </p:txBody>
        </p:sp>
        <p:pic>
          <p:nvPicPr>
            <p:cNvPr id="33" name="Picture 32"/>
            <p:cNvPicPr>
              <a:picLocks noChangeAspect="1"/>
            </p:cNvPicPr>
            <p:nvPr/>
          </p:nvPicPr>
          <p:blipFill>
            <a:blip r:embed="rId4">
              <a:lum bright="-24000" contrast="59000"/>
            </a:blip>
            <a:srcRect t="72006"/>
            <a:stretch>
              <a:fillRect/>
            </a:stretch>
          </p:blipFill>
          <p:spPr>
            <a:xfrm>
              <a:off x="2618650" y="4540357"/>
              <a:ext cx="1776220" cy="615420"/>
            </a:xfrm>
            <a:prstGeom prst="rect">
              <a:avLst/>
            </a:prstGeom>
          </p:spPr>
        </p:pic>
        <p:cxnSp>
          <p:nvCxnSpPr>
            <p:cNvPr id="34" name="Straight Connector 33"/>
            <p:cNvCxnSpPr/>
            <p:nvPr/>
          </p:nvCxnSpPr>
          <p:spPr>
            <a:xfrm rot="16200000" flipH="1">
              <a:off x="2846899" y="4705388"/>
              <a:ext cx="222250" cy="0"/>
            </a:xfrm>
            <a:prstGeom prst="line">
              <a:avLst/>
            </a:prstGeom>
            <a:ln w="412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3951522" y="4705782"/>
              <a:ext cx="222250" cy="0"/>
            </a:xfrm>
            <a:prstGeom prst="line">
              <a:avLst/>
            </a:prstGeom>
            <a:ln w="412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216220" y="4352312"/>
              <a:ext cx="628476" cy="31425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ES_tradnl" dirty="0">
                  <a:solidFill>
                    <a:srgbClr val="000000"/>
                  </a:solidFill>
                </a:rPr>
                <a:t>R2</a:t>
              </a:r>
            </a:p>
          </p:txBody>
        </p:sp>
        <p:sp>
          <p:nvSpPr>
            <p:cNvPr id="43" name="Oval 42"/>
            <p:cNvSpPr/>
            <p:nvPr/>
          </p:nvSpPr>
          <p:spPr>
            <a:xfrm>
              <a:off x="3338778" y="4762955"/>
              <a:ext cx="418985" cy="39282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2" name="TextBox 41"/>
            <p:cNvSpPr txBox="1"/>
            <p:nvPr/>
          </p:nvSpPr>
          <p:spPr>
            <a:xfrm>
              <a:off x="3404245" y="4749860"/>
              <a:ext cx="353518" cy="369332"/>
            </a:xfrm>
            <a:prstGeom prst="rect">
              <a:avLst/>
            </a:prstGeom>
            <a:noFill/>
          </p:spPr>
          <p:txBody>
            <a:bodyPr wrap="square" rtlCol="0">
              <a:spAutoFit/>
            </a:bodyPr>
            <a:lstStyle/>
            <a:p>
              <a:r>
                <a:rPr lang="es-ES_tradnl" dirty="0" err="1"/>
                <a:t>Ω</a:t>
              </a:r>
              <a:endParaRPr lang="es-ES_tradnl" dirty="0"/>
            </a:p>
          </p:txBody>
        </p:sp>
        <p:grpSp>
          <p:nvGrpSpPr>
            <p:cNvPr id="48" name="Group 47"/>
            <p:cNvGrpSpPr/>
            <p:nvPr/>
          </p:nvGrpSpPr>
          <p:grpSpPr>
            <a:xfrm>
              <a:off x="2631743" y="5286717"/>
              <a:ext cx="471357" cy="471385"/>
              <a:chOff x="7358408" y="5289990"/>
              <a:chExt cx="471357" cy="471385"/>
            </a:xfrm>
          </p:grpSpPr>
          <p:sp>
            <p:nvSpPr>
              <p:cNvPr id="47" name="Rectangle 46"/>
              <p:cNvSpPr/>
              <p:nvPr/>
            </p:nvSpPr>
            <p:spPr>
              <a:xfrm>
                <a:off x="7384593" y="5289990"/>
                <a:ext cx="445171" cy="471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46" name="Straight Connector 45"/>
              <p:cNvCxnSpPr/>
              <p:nvPr/>
            </p:nvCxnSpPr>
            <p:spPr>
              <a:xfrm flipV="1">
                <a:off x="7358408" y="5434024"/>
                <a:ext cx="471357" cy="183316"/>
              </a:xfrm>
              <a:prstGeom prst="line">
                <a:avLst/>
              </a:prstGeom>
              <a:ln>
                <a:solidFill>
                  <a:schemeClr val="tx1"/>
                </a:solidFill>
                <a:tailEnd type="diamond"/>
              </a:ln>
            </p:spPr>
            <p:style>
              <a:lnRef idx="2">
                <a:schemeClr val="accent1"/>
              </a:lnRef>
              <a:fillRef idx="0">
                <a:schemeClr val="accent1"/>
              </a:fillRef>
              <a:effectRef idx="1">
                <a:schemeClr val="accent1"/>
              </a:effectRef>
              <a:fontRef idx="minor">
                <a:schemeClr val="tx1"/>
              </a:fontRef>
            </p:style>
          </p:cxnSp>
        </p:grpSp>
      </p:grpSp>
      <p:sp>
        <p:nvSpPr>
          <p:cNvPr id="50" name="TextBox 49"/>
          <p:cNvSpPr txBox="1"/>
          <p:nvPr/>
        </p:nvSpPr>
        <p:spPr>
          <a:xfrm>
            <a:off x="5839590" y="3675695"/>
            <a:ext cx="2932888" cy="1754326"/>
          </a:xfrm>
          <a:prstGeom prst="rect">
            <a:avLst/>
          </a:prstGeom>
          <a:noFill/>
        </p:spPr>
        <p:txBody>
          <a:bodyPr wrap="square" rtlCol="0">
            <a:spAutoFit/>
          </a:bodyPr>
          <a:lstStyle/>
          <a:p>
            <a:r>
              <a:rPr lang="es-ES_tradnl" dirty="0">
                <a:solidFill>
                  <a:srgbClr val="008000"/>
                </a:solidFill>
              </a:rPr>
              <a:t>Ejemplo:</a:t>
            </a:r>
          </a:p>
          <a:p>
            <a:r>
              <a:rPr lang="es-ES_tradnl" dirty="0">
                <a:solidFill>
                  <a:srgbClr val="008000"/>
                </a:solidFill>
              </a:rPr>
              <a:t>Si en este circuito, se mide la la resistencia R2, se medirá también el efecto de la resistencia R1 porque están conectadas ente sí.</a:t>
            </a:r>
          </a:p>
        </p:txBody>
      </p:sp>
      <p:sp>
        <p:nvSpPr>
          <p:cNvPr id="53" name="Rectangle 52"/>
          <p:cNvSpPr/>
          <p:nvPr/>
        </p:nvSpPr>
        <p:spPr>
          <a:xfrm>
            <a:off x="1075765" y="2228535"/>
            <a:ext cx="6783294" cy="646331"/>
          </a:xfrm>
          <a:prstGeom prst="rect">
            <a:avLst/>
          </a:prstGeom>
        </p:spPr>
        <p:txBody>
          <a:bodyPr wrap="square">
            <a:spAutoFit/>
          </a:bodyPr>
          <a:lstStyle/>
          <a:p>
            <a:pPr algn="ctr"/>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No se puede medir la resistencia de un circuito eléctrico bajo tensión</a:t>
            </a:r>
            <a:r>
              <a:rPr lang="es-ES_tradnl" dirty="0">
                <a:latin typeface="Verdana" panose="020B0604030504040204" pitchFamily="34" charset="0"/>
                <a:ea typeface="Verdana" panose="020B0604030504040204" pitchFamily="34" charset="0"/>
                <a:cs typeface="Verdana" panose="020B0604030504040204" pitchFamily="34" charset="0"/>
              </a:rPr>
              <a:t>.</a:t>
            </a:r>
            <a:endParaRPr lang="es-ES_tradnl" dirty="0"/>
          </a:p>
        </p:txBody>
      </p:sp>
      <p:sp>
        <p:nvSpPr>
          <p:cNvPr id="32" name="Slide Number Placeholder 31"/>
          <p:cNvSpPr>
            <a:spLocks noGrp="1"/>
          </p:cNvSpPr>
          <p:nvPr>
            <p:ph type="sldNum" sz="quarter" idx="12"/>
          </p:nvPr>
        </p:nvSpPr>
        <p:spPr/>
        <p:txBody>
          <a:bodyPr/>
          <a:lstStyle/>
          <a:p>
            <a:fld id="{18868D3B-16E3-D540-B1A8-9A50026EF016}" type="slidenum">
              <a:rPr lang="es-ES_tradnl" smtClean="0"/>
              <a:pPr/>
              <a:t>29</a:t>
            </a:fld>
            <a:endParaRPr lang="es-ES_tradnl"/>
          </a:p>
        </p:txBody>
      </p:sp>
    </p:spTree>
    <p:extLst>
      <p:ext uri="{BB962C8B-B14F-4D97-AF65-F5344CB8AC3E}">
        <p14:creationId xmlns:p14="http://schemas.microsoft.com/office/powerpoint/2010/main" val="4107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50"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rcRect l="4480" t="65" r="4157" b="441"/>
          <a:stretch>
            <a:fillRect/>
          </a:stretch>
        </p:blipFill>
        <p:spPr>
          <a:xfrm>
            <a:off x="6520440" y="2042671"/>
            <a:ext cx="2129654" cy="3771081"/>
          </a:xfrm>
          <a:prstGeom prst="rect">
            <a:avLst/>
          </a:prstGeom>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9" name="TextBox 18"/>
          <p:cNvSpPr txBox="1"/>
          <p:nvPr/>
        </p:nvSpPr>
        <p:spPr>
          <a:xfrm>
            <a:off x="1315398" y="1834359"/>
            <a:ext cx="7291387" cy="584776"/>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Los principales componentes del multímetro son:</a:t>
            </a:r>
          </a:p>
          <a:p>
            <a:endParaRPr lang="es-ES_tradnl" sz="1600" dirty="0">
              <a:latin typeface="Verdana" panose="020B0604030504040204" pitchFamily="34" charset="0"/>
              <a:ea typeface="Verdana" panose="020B0604030504040204" pitchFamily="34" charset="0"/>
              <a:cs typeface="Verdana" panose="020B0604030504040204" pitchFamily="34" charset="0"/>
            </a:endParaRPr>
          </a:p>
        </p:txBody>
      </p:sp>
      <p:sp>
        <p:nvSpPr>
          <p:cNvPr id="20" name="Line Callout 1 (No Border) 19"/>
          <p:cNvSpPr/>
          <p:nvPr/>
        </p:nvSpPr>
        <p:spPr>
          <a:xfrm>
            <a:off x="4926017" y="4841611"/>
            <a:ext cx="1383745" cy="362887"/>
          </a:xfrm>
          <a:prstGeom prst="callout1">
            <a:avLst>
              <a:gd name="adj1" fmla="val 58755"/>
              <a:gd name="adj2" fmla="val 100403"/>
              <a:gd name="adj3" fmla="val 73669"/>
              <a:gd name="adj4" fmla="val 163884"/>
            </a:avLst>
          </a:prstGeom>
          <a:ln w="50800">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Conectores</a:t>
            </a:r>
          </a:p>
        </p:txBody>
      </p:sp>
      <p:sp>
        <p:nvSpPr>
          <p:cNvPr id="21" name="Line Callout 1 (No Border) 20"/>
          <p:cNvSpPr/>
          <p:nvPr/>
        </p:nvSpPr>
        <p:spPr>
          <a:xfrm>
            <a:off x="5227880" y="2793393"/>
            <a:ext cx="1020567" cy="362887"/>
          </a:xfrm>
          <a:prstGeom prst="callout1">
            <a:avLst>
              <a:gd name="adj1" fmla="val 42163"/>
              <a:gd name="adj2" fmla="val 101667"/>
              <a:gd name="adj3" fmla="val 32688"/>
              <a:gd name="adj4" fmla="val 198335"/>
            </a:avLst>
          </a:prstGeom>
          <a:ln w="50800">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Visor</a:t>
            </a:r>
          </a:p>
        </p:txBody>
      </p:sp>
      <p:sp>
        <p:nvSpPr>
          <p:cNvPr id="24" name="Line Callout 1 (No Border) 23"/>
          <p:cNvSpPr/>
          <p:nvPr/>
        </p:nvSpPr>
        <p:spPr>
          <a:xfrm>
            <a:off x="5222118" y="4046317"/>
            <a:ext cx="1020567" cy="362887"/>
          </a:xfrm>
          <a:prstGeom prst="callout1">
            <a:avLst>
              <a:gd name="adj1" fmla="val 42163"/>
              <a:gd name="adj2" fmla="val 101667"/>
              <a:gd name="adj3" fmla="val 32688"/>
              <a:gd name="adj4" fmla="val 198335"/>
            </a:avLst>
          </a:prstGeom>
          <a:ln w="50800">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Selector</a:t>
            </a:r>
          </a:p>
        </p:txBody>
      </p:sp>
      <p:sp>
        <p:nvSpPr>
          <p:cNvPr id="25" name="2 CuadroTexto"/>
          <p:cNvSpPr txBox="1">
            <a:spLocks noChangeArrowheads="1"/>
          </p:cNvSpPr>
          <p:nvPr/>
        </p:nvSpPr>
        <p:spPr bwMode="auto">
          <a:xfrm>
            <a:off x="1996267" y="1463675"/>
            <a:ext cx="4451119"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El </a:t>
            </a:r>
            <a:r>
              <a:rPr lang="en-US" b="1" dirty="0" err="1">
                <a:latin typeface="Verdana" pitchFamily="-1" charset="0"/>
              </a:rPr>
              <a:t>multímetro</a:t>
            </a:r>
            <a:r>
              <a:rPr lang="es-CL" b="1" dirty="0">
                <a:latin typeface="Verdana" pitchFamily="-1" charset="0"/>
              </a:rPr>
              <a:t>: sus componentes.</a:t>
            </a:r>
          </a:p>
        </p:txBody>
      </p:sp>
      <p:sp>
        <p:nvSpPr>
          <p:cNvPr id="27" name="TextBox 26"/>
          <p:cNvSpPr txBox="1"/>
          <p:nvPr/>
        </p:nvSpPr>
        <p:spPr>
          <a:xfrm>
            <a:off x="1167926" y="4653896"/>
            <a:ext cx="3332408" cy="830997"/>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Además, el multímetro tiene: </a:t>
            </a:r>
          </a:p>
          <a:p>
            <a:pPr indent="180975">
              <a:buFont typeface="Arial"/>
              <a:buChar char="•"/>
            </a:pPr>
            <a:r>
              <a:rPr lang="es-ES_tradnl" sz="1600" dirty="0">
                <a:latin typeface="Verdana" panose="020B0604030504040204" pitchFamily="34" charset="0"/>
                <a:ea typeface="Verdana" panose="020B0604030504040204" pitchFamily="34" charset="0"/>
                <a:cs typeface="Verdana" panose="020B0604030504040204" pitchFamily="34" charset="0"/>
              </a:rPr>
              <a:t>Una pila de 9 V como fuente de poder interna.</a:t>
            </a:r>
          </a:p>
        </p:txBody>
      </p:sp>
      <p:sp>
        <p:nvSpPr>
          <p:cNvPr id="28" name="Rectangle 27"/>
          <p:cNvSpPr/>
          <p:nvPr/>
        </p:nvSpPr>
        <p:spPr>
          <a:xfrm>
            <a:off x="1304007" y="2602727"/>
            <a:ext cx="1483098" cy="369332"/>
          </a:xfrm>
          <a:prstGeom prst="rect">
            <a:avLst/>
          </a:prstGeom>
        </p:spPr>
        <p:txBody>
          <a:bodyPr wrap="none">
            <a:spAutoFit/>
          </a:bodyPr>
          <a:lstStyle/>
          <a:p>
            <a:pPr indent="180975">
              <a:buFont typeface="Arial"/>
              <a:buChar char="•"/>
            </a:pPr>
            <a:r>
              <a:rPr lang="es-ES_tradnl" b="1" dirty="0">
                <a:latin typeface="Verdana" panose="020B0604030504040204" pitchFamily="34" charset="0"/>
                <a:ea typeface="Verdana" panose="020B0604030504040204" pitchFamily="34" charset="0"/>
                <a:cs typeface="Verdana" panose="020B0604030504040204" pitchFamily="34" charset="0"/>
              </a:rPr>
              <a:t>El visor. </a:t>
            </a:r>
          </a:p>
        </p:txBody>
      </p:sp>
      <p:sp>
        <p:nvSpPr>
          <p:cNvPr id="29" name="Rectangle 28"/>
          <p:cNvSpPr/>
          <p:nvPr/>
        </p:nvSpPr>
        <p:spPr>
          <a:xfrm>
            <a:off x="1304007" y="2952486"/>
            <a:ext cx="1803699" cy="369332"/>
          </a:xfrm>
          <a:prstGeom prst="rect">
            <a:avLst/>
          </a:prstGeom>
        </p:spPr>
        <p:txBody>
          <a:bodyPr wrap="none">
            <a:spAutoFit/>
          </a:bodyPr>
          <a:lstStyle/>
          <a:p>
            <a:pPr indent="180975">
              <a:buFont typeface="Arial"/>
              <a:buChar char="•"/>
            </a:pPr>
            <a:r>
              <a:rPr lang="es-ES_tradnl" b="1" dirty="0">
                <a:latin typeface="Verdana" panose="020B0604030504040204" pitchFamily="34" charset="0"/>
                <a:ea typeface="Verdana" panose="020B0604030504040204" pitchFamily="34" charset="0"/>
                <a:cs typeface="Verdana" panose="020B0604030504040204" pitchFamily="34" charset="0"/>
              </a:rPr>
              <a:t>El selector.</a:t>
            </a:r>
          </a:p>
        </p:txBody>
      </p:sp>
      <p:sp>
        <p:nvSpPr>
          <p:cNvPr id="30" name="Rectangle 29"/>
          <p:cNvSpPr/>
          <p:nvPr/>
        </p:nvSpPr>
        <p:spPr>
          <a:xfrm>
            <a:off x="1304007" y="3302245"/>
            <a:ext cx="2484222" cy="369332"/>
          </a:xfrm>
          <a:prstGeom prst="rect">
            <a:avLst/>
          </a:prstGeom>
        </p:spPr>
        <p:txBody>
          <a:bodyPr wrap="square">
            <a:spAutoFit/>
          </a:bodyPr>
          <a:lstStyle/>
          <a:p>
            <a:pPr indent="180975">
              <a:buFont typeface="Arial"/>
              <a:buChar char="•"/>
            </a:pPr>
            <a:r>
              <a:rPr lang="es-ES_tradnl" b="1" dirty="0">
                <a:latin typeface="Verdana" panose="020B0604030504040204" pitchFamily="34" charset="0"/>
                <a:ea typeface="Verdana" panose="020B0604030504040204" pitchFamily="34" charset="0"/>
                <a:cs typeface="Verdana" panose="020B0604030504040204" pitchFamily="34" charset="0"/>
              </a:rPr>
              <a:t>Los conectores.</a:t>
            </a:r>
            <a:endParaRPr lang="es-ES_tradnl" b="1" dirty="0">
              <a:solidFill>
                <a:srgbClr val="8064A2"/>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Slide Number Placeholder 21"/>
          <p:cNvSpPr>
            <a:spLocks noGrp="1"/>
          </p:cNvSpPr>
          <p:nvPr>
            <p:ph type="sldNum" sz="quarter" idx="12"/>
          </p:nvPr>
        </p:nvSpPr>
        <p:spPr/>
        <p:txBody>
          <a:bodyPr/>
          <a:lstStyle/>
          <a:p>
            <a:fld id="{18868D3B-16E3-D540-B1A8-9A50026EF016}" type="slidenum">
              <a:rPr lang="es-ES_tradnl" smtClean="0"/>
              <a:pPr/>
              <a:t>3</a:t>
            </a:fld>
            <a:endParaRPr lang="es-ES_tradnl"/>
          </a:p>
        </p:txBody>
      </p:sp>
      <p:sp>
        <p:nvSpPr>
          <p:cNvPr id="26" name="Rectangle 25"/>
          <p:cNvSpPr/>
          <p:nvPr/>
        </p:nvSpPr>
        <p:spPr>
          <a:xfrm>
            <a:off x="1188658" y="5399027"/>
            <a:ext cx="3311676" cy="584776"/>
          </a:xfrm>
          <a:prstGeom prst="rect">
            <a:avLst/>
          </a:prstGeom>
          <a:noFill/>
        </p:spPr>
        <p:txBody>
          <a:bodyPr wrap="square" rtlCol="0">
            <a:spAutoFit/>
          </a:bodyPr>
          <a:lstStyle/>
          <a:p>
            <a:pPr indent="180975">
              <a:buFont typeface="Arial"/>
              <a:buChar char="•"/>
            </a:pPr>
            <a:r>
              <a:rPr lang="es-ES_tradnl" sz="1600" dirty="0">
                <a:latin typeface="Verdana" panose="020B0604030504040204" pitchFamily="34" charset="0"/>
                <a:ea typeface="Verdana" panose="020B0604030504040204" pitchFamily="34" charset="0"/>
                <a:cs typeface="Verdana" panose="020B0604030504040204" pitchFamily="34" charset="0"/>
              </a:rPr>
              <a:t>2 fusibles para protegerlo de sobrecarga.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7" grpId="0"/>
      <p:bldP spid="28" grpId="0"/>
      <p:bldP spid="29" grpId="0"/>
      <p:bldP spid="30"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1037301" y="1830114"/>
            <a:ext cx="6224881"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Al medir con </a:t>
            </a:r>
            <a:r>
              <a:rPr lang="es-CL" b="1">
                <a:latin typeface="Verdana" pitchFamily="-1" charset="0"/>
              </a:rPr>
              <a:t>el Multímetro</a:t>
            </a:r>
            <a:r>
              <a:rPr lang="es-CL" b="1" dirty="0">
                <a:latin typeface="Verdana" pitchFamily="-1" charset="0"/>
              </a:rPr>
              <a:t>.</a:t>
            </a:r>
          </a:p>
        </p:txBody>
      </p:sp>
      <p:pic>
        <p:nvPicPr>
          <p:cNvPr id="12299" name="Picture 2"/>
          <p:cNvPicPr>
            <a:picLocks noChangeAspect="1" noChangeArrowheads="1"/>
          </p:cNvPicPr>
          <p:nvPr/>
        </p:nvPicPr>
        <p:blipFill>
          <a:blip r:embed="rId4"/>
          <a:srcRect/>
          <a:stretch>
            <a:fillRect/>
          </a:stretch>
        </p:blipFill>
        <p:spPr bwMode="auto">
          <a:xfrm>
            <a:off x="7950200" y="450850"/>
            <a:ext cx="858838" cy="890588"/>
          </a:xfrm>
          <a:prstGeom prst="rect">
            <a:avLst/>
          </a:prstGeom>
          <a:noFill/>
          <a:ln w="9525">
            <a:noFill/>
            <a:miter lim="800000"/>
            <a:headEnd/>
            <a:tailEnd/>
          </a:ln>
        </p:spPr>
      </p:pic>
      <p:sp>
        <p:nvSpPr>
          <p:cNvPr id="21" name="TextBox 20"/>
          <p:cNvSpPr txBox="1"/>
          <p:nvPr/>
        </p:nvSpPr>
        <p:spPr>
          <a:xfrm>
            <a:off x="1195978" y="2293192"/>
            <a:ext cx="7033622" cy="1200329"/>
          </a:xfrm>
          <a:prstGeom prst="rect">
            <a:avLst/>
          </a:prstGeom>
          <a:noFill/>
        </p:spPr>
        <p:txBody>
          <a:bodyPr wrap="square" rtlCol="0">
            <a:spAutoFit/>
          </a:bodyPr>
          <a:lstStyle/>
          <a:p>
            <a:r>
              <a:rPr lang="es-ES_tradnl" dirty="0"/>
              <a:t>Al terminar de medir una </a:t>
            </a:r>
            <a:r>
              <a:rPr lang="es-ES_tradnl" b="1" dirty="0">
                <a:solidFill>
                  <a:srgbClr val="FF6600"/>
                </a:solidFill>
              </a:rPr>
              <a:t>intensidad de corriente </a:t>
            </a:r>
            <a:r>
              <a:rPr lang="es-ES_tradnl" dirty="0"/>
              <a:t>eléctrica con el multímetro, siempre posicionar el selector en la </a:t>
            </a:r>
            <a:r>
              <a:rPr lang="es-ES_tradnl" b="1" dirty="0"/>
              <a:t>escala de mayor voltaje</a:t>
            </a:r>
            <a:r>
              <a:rPr lang="es-ES_tradnl" dirty="0"/>
              <a:t>. Así se prevendrá utilizarlo por descuido entre bornes con alta diferencia de potencial y  producir un cortocircuito dañino.</a:t>
            </a:r>
          </a:p>
        </p:txBody>
      </p:sp>
      <p:sp>
        <p:nvSpPr>
          <p:cNvPr id="22" name="TextBox 21"/>
          <p:cNvSpPr txBox="1"/>
          <p:nvPr/>
        </p:nvSpPr>
        <p:spPr>
          <a:xfrm>
            <a:off x="1905000" y="4095750"/>
            <a:ext cx="6287805" cy="584776"/>
          </a:xfrm>
          <a:prstGeom prst="rect">
            <a:avLst/>
          </a:prstGeom>
          <a:noFill/>
        </p:spPr>
        <p:txBody>
          <a:bodyPr wrap="square" rtlCol="0">
            <a:spAutoFit/>
          </a:bodyPr>
          <a:lstStyle/>
          <a:p>
            <a:pPr algn="ctr"/>
            <a:r>
              <a:rPr lang="es-ES_tradnl" sz="1600" b="1" dirty="0">
                <a:latin typeface="Verdana" panose="020B0604030504040204" pitchFamily="34" charset="0"/>
                <a:ea typeface="Verdana" panose="020B0604030504040204" pitchFamily="34" charset="0"/>
                <a:cs typeface="Verdana" panose="020B0604030504040204" pitchFamily="34" charset="0"/>
              </a:rPr>
              <a:t>Al terminar una medición, siempre volver a posicionar el selector a la posición OFF.</a:t>
            </a:r>
          </a:p>
        </p:txBody>
      </p:sp>
      <p:sp>
        <p:nvSpPr>
          <p:cNvPr id="13" name="Slide Number Placeholder 12"/>
          <p:cNvSpPr>
            <a:spLocks noGrp="1"/>
          </p:cNvSpPr>
          <p:nvPr>
            <p:ph type="sldNum" sz="quarter" idx="12"/>
          </p:nvPr>
        </p:nvSpPr>
        <p:spPr/>
        <p:txBody>
          <a:bodyPr/>
          <a:lstStyle/>
          <a:p>
            <a:fld id="{18868D3B-16E3-D540-B1A8-9A50026EF016}" type="slidenum">
              <a:rPr lang="es-ES_tradnl" smtClean="0"/>
              <a:pPr/>
              <a:t>30</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5" name="2 CuadroTexto"/>
          <p:cNvSpPr txBox="1">
            <a:spLocks noChangeArrowheads="1"/>
          </p:cNvSpPr>
          <p:nvPr/>
        </p:nvSpPr>
        <p:spPr bwMode="auto">
          <a:xfrm>
            <a:off x="975003" y="1600502"/>
            <a:ext cx="7771290"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Procedimiento para utilizar el multímetro.</a:t>
            </a:r>
          </a:p>
        </p:txBody>
      </p:sp>
      <p:pic>
        <p:nvPicPr>
          <p:cNvPr id="17" name="Picture 16"/>
          <p:cNvPicPr>
            <a:picLocks noChangeAspect="1"/>
          </p:cNvPicPr>
          <p:nvPr/>
        </p:nvPicPr>
        <p:blipFill>
          <a:blip r:embed="rId4"/>
          <a:srcRect l="4353" t="15294" r="1765" b="15765"/>
          <a:stretch>
            <a:fillRect/>
          </a:stretch>
        </p:blipFill>
        <p:spPr>
          <a:xfrm>
            <a:off x="6402058" y="4047925"/>
            <a:ext cx="2584823" cy="1898128"/>
          </a:xfrm>
          <a:prstGeom prst="rect">
            <a:avLst/>
          </a:prstGeom>
        </p:spPr>
      </p:pic>
      <p:sp>
        <p:nvSpPr>
          <p:cNvPr id="21" name="2 Rectángulo"/>
          <p:cNvSpPr/>
          <p:nvPr/>
        </p:nvSpPr>
        <p:spPr>
          <a:xfrm>
            <a:off x="1074787" y="2314917"/>
            <a:ext cx="5394693" cy="584776"/>
          </a:xfrm>
          <a:prstGeom prst="rect">
            <a:avLst/>
          </a:prstGeom>
          <a:ln>
            <a:solidFill>
              <a:srgbClr val="FF0000"/>
            </a:solidFill>
          </a:ln>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1- Se abre el circuito o se desconecta el equipo en prueba.</a:t>
            </a:r>
          </a:p>
        </p:txBody>
      </p:sp>
      <p:sp>
        <p:nvSpPr>
          <p:cNvPr id="15" name="Rectangle 14"/>
          <p:cNvSpPr/>
          <p:nvPr/>
        </p:nvSpPr>
        <p:spPr>
          <a:xfrm>
            <a:off x="1074787" y="4535312"/>
            <a:ext cx="4919613" cy="861774"/>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4- Se inserta los terminales especiales o “banana” de los cables de medición en los conectores del multímetro. </a:t>
            </a:r>
          </a:p>
        </p:txBody>
      </p:sp>
      <p:sp>
        <p:nvSpPr>
          <p:cNvPr id="16" name="TextBox 15"/>
          <p:cNvSpPr txBox="1"/>
          <p:nvPr/>
        </p:nvSpPr>
        <p:spPr>
          <a:xfrm>
            <a:off x="1074787" y="3704315"/>
            <a:ext cx="5681613" cy="830997"/>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3- Se posiciona el selector del multímetro en la magnitud que se requiere medir  y la escala que se estima apropiada.</a:t>
            </a:r>
          </a:p>
        </p:txBody>
      </p:sp>
      <p:pic>
        <p:nvPicPr>
          <p:cNvPr id="19" name="Picture 18"/>
          <p:cNvPicPr>
            <a:picLocks noChangeAspect="1"/>
          </p:cNvPicPr>
          <p:nvPr/>
        </p:nvPicPr>
        <p:blipFill>
          <a:blip r:embed="rId5"/>
          <a:srcRect l="7233" t="13753" r="3754" b="32672"/>
          <a:stretch>
            <a:fillRect/>
          </a:stretch>
        </p:blipFill>
        <p:spPr>
          <a:xfrm>
            <a:off x="6945466" y="2462477"/>
            <a:ext cx="2036505" cy="1513271"/>
          </a:xfrm>
          <a:prstGeom prst="rect">
            <a:avLst/>
          </a:prstGeom>
        </p:spPr>
      </p:pic>
      <p:sp>
        <p:nvSpPr>
          <p:cNvPr id="20" name="Slide Number Placeholder 19"/>
          <p:cNvSpPr>
            <a:spLocks noGrp="1"/>
          </p:cNvSpPr>
          <p:nvPr>
            <p:ph type="sldNum" sz="quarter" idx="12"/>
          </p:nvPr>
        </p:nvSpPr>
        <p:spPr/>
        <p:txBody>
          <a:bodyPr/>
          <a:lstStyle/>
          <a:p>
            <a:fld id="{18868D3B-16E3-D540-B1A8-9A50026EF016}" type="slidenum">
              <a:rPr lang="es-ES_tradnl" smtClean="0"/>
              <a:pPr/>
              <a:t>31</a:t>
            </a:fld>
            <a:endParaRPr lang="es-ES_tradnl"/>
          </a:p>
        </p:txBody>
      </p:sp>
      <p:sp>
        <p:nvSpPr>
          <p:cNvPr id="22" name="2 Rectángulo"/>
          <p:cNvSpPr/>
          <p:nvPr/>
        </p:nvSpPr>
        <p:spPr>
          <a:xfrm>
            <a:off x="1074787" y="3009616"/>
            <a:ext cx="5394693" cy="584776"/>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2- Se asegura que no haya tensión eléctrica en el circuito.</a:t>
            </a:r>
          </a:p>
        </p:txBody>
      </p:sp>
      <p:sp>
        <p:nvSpPr>
          <p:cNvPr id="23" name="2 CuadroTexto"/>
          <p:cNvSpPr txBox="1">
            <a:spLocks noChangeArrowheads="1"/>
          </p:cNvSpPr>
          <p:nvPr/>
        </p:nvSpPr>
        <p:spPr bwMode="auto">
          <a:xfrm>
            <a:off x="723991" y="1977019"/>
            <a:ext cx="3369891" cy="369332"/>
          </a:xfrm>
          <a:prstGeom prst="rect">
            <a:avLst/>
          </a:prstGeom>
          <a:noFill/>
          <a:ln w="9525">
            <a:noFill/>
            <a:miter lim="800000"/>
            <a:headEnd/>
            <a:tailEnd/>
          </a:ln>
        </p:spPr>
        <p:txBody>
          <a:bodyPr wrap="square">
            <a:prstTxWarp prst="textNoShape">
              <a:avLst/>
            </a:prstTxWarp>
            <a:spAutoFit/>
          </a:bodyPr>
          <a:lstStyle/>
          <a:p>
            <a:r>
              <a:rPr lang="es-CL" b="1" dirty="0">
                <a:latin typeface="Verdana" pitchFamily="-1" charset="0"/>
              </a:rPr>
              <a:t>Antes de la medición:</a:t>
            </a:r>
          </a:p>
        </p:txBody>
      </p:sp>
      <p:sp>
        <p:nvSpPr>
          <p:cNvPr id="24" name="Rectangle 23"/>
          <p:cNvSpPr/>
          <p:nvPr/>
        </p:nvSpPr>
        <p:spPr>
          <a:xfrm>
            <a:off x="1062457" y="5432266"/>
            <a:ext cx="5259295" cy="830997"/>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5- Se ubican los terminales de los cables de medición en los puntos adecuados del circuito a medir.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6" grpId="0"/>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1" name="2 Rectángulo"/>
          <p:cNvSpPr/>
          <p:nvPr/>
        </p:nvSpPr>
        <p:spPr>
          <a:xfrm>
            <a:off x="1074410" y="2314917"/>
            <a:ext cx="5394693" cy="830997"/>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1- En la medida del posible </a:t>
            </a:r>
            <a:r>
              <a:rPr lang="es-ES_tradnl" sz="1600" b="1" dirty="0">
                <a:latin typeface="Verdana" panose="020B0604030504040204" pitchFamily="34" charset="0"/>
                <a:ea typeface="Verdana" panose="020B0604030504040204" pitchFamily="34" charset="0"/>
                <a:cs typeface="Verdana" panose="020B0604030504040204" pitchFamily="34" charset="0"/>
              </a:rPr>
              <a:t>no tocar </a:t>
            </a:r>
            <a:r>
              <a:rPr lang="es-ES_tradnl" sz="1600" dirty="0">
                <a:latin typeface="Verdana" panose="020B0604030504040204" pitchFamily="34" charset="0"/>
                <a:ea typeface="Verdana" panose="020B0604030504040204" pitchFamily="34" charset="0"/>
                <a:cs typeface="Verdana" panose="020B0604030504040204" pitchFamily="34" charset="0"/>
              </a:rPr>
              <a:t>ninguna parte metálica del circuito o de los cables de medición.</a:t>
            </a:r>
          </a:p>
        </p:txBody>
      </p:sp>
      <p:sp>
        <p:nvSpPr>
          <p:cNvPr id="13" name="Rectangle 12"/>
          <p:cNvSpPr/>
          <p:nvPr/>
        </p:nvSpPr>
        <p:spPr>
          <a:xfrm>
            <a:off x="1074409" y="3339525"/>
            <a:ext cx="5871057" cy="584776"/>
          </a:xfrm>
          <a:prstGeom prst="rect">
            <a:avLst/>
          </a:prstGeom>
          <a:ln>
            <a:solidFill>
              <a:srgbClr val="FF0000"/>
            </a:solidFill>
          </a:ln>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2- Si se mide voltaje o intensidad, se </a:t>
            </a:r>
            <a:r>
              <a:rPr lang="es-ES_tradnl" sz="1600" b="1" dirty="0">
                <a:latin typeface="Verdana" panose="020B0604030504040204" pitchFamily="34" charset="0"/>
                <a:ea typeface="Verdana" panose="020B0604030504040204" pitchFamily="34" charset="0"/>
                <a:cs typeface="Verdana" panose="020B0604030504040204" pitchFamily="34" charset="0"/>
              </a:rPr>
              <a:t>cierra el circuito.</a:t>
            </a:r>
          </a:p>
        </p:txBody>
      </p:sp>
      <p:pic>
        <p:nvPicPr>
          <p:cNvPr id="19" name="Picture 18"/>
          <p:cNvPicPr>
            <a:picLocks noChangeAspect="1"/>
          </p:cNvPicPr>
          <p:nvPr/>
        </p:nvPicPr>
        <p:blipFill>
          <a:blip r:embed="rId4"/>
          <a:srcRect l="7233" t="13753" r="3754" b="32672"/>
          <a:stretch>
            <a:fillRect/>
          </a:stretch>
        </p:blipFill>
        <p:spPr>
          <a:xfrm>
            <a:off x="6945466" y="2462477"/>
            <a:ext cx="2036505" cy="1513271"/>
          </a:xfrm>
          <a:prstGeom prst="rect">
            <a:avLst/>
          </a:prstGeom>
        </p:spPr>
      </p:pic>
      <p:sp>
        <p:nvSpPr>
          <p:cNvPr id="20" name="Slide Number Placeholder 19"/>
          <p:cNvSpPr>
            <a:spLocks noGrp="1"/>
          </p:cNvSpPr>
          <p:nvPr>
            <p:ph type="sldNum" sz="quarter" idx="12"/>
          </p:nvPr>
        </p:nvSpPr>
        <p:spPr/>
        <p:txBody>
          <a:bodyPr/>
          <a:lstStyle/>
          <a:p>
            <a:fld id="{18868D3B-16E3-D540-B1A8-9A50026EF016}" type="slidenum">
              <a:rPr lang="es-ES_tradnl" smtClean="0"/>
              <a:pPr/>
              <a:t>32</a:t>
            </a:fld>
            <a:endParaRPr lang="es-ES_tradnl"/>
          </a:p>
        </p:txBody>
      </p:sp>
      <p:sp>
        <p:nvSpPr>
          <p:cNvPr id="23" name="2 CuadroTexto"/>
          <p:cNvSpPr txBox="1">
            <a:spLocks noChangeArrowheads="1"/>
          </p:cNvSpPr>
          <p:nvPr/>
        </p:nvSpPr>
        <p:spPr bwMode="auto">
          <a:xfrm>
            <a:off x="723991" y="1977019"/>
            <a:ext cx="3369891" cy="369332"/>
          </a:xfrm>
          <a:prstGeom prst="rect">
            <a:avLst/>
          </a:prstGeom>
          <a:noFill/>
          <a:ln w="9525">
            <a:noFill/>
            <a:miter lim="800000"/>
            <a:headEnd/>
            <a:tailEnd/>
          </a:ln>
        </p:spPr>
        <p:txBody>
          <a:bodyPr wrap="square">
            <a:prstTxWarp prst="textNoShape">
              <a:avLst/>
            </a:prstTxWarp>
            <a:spAutoFit/>
          </a:bodyPr>
          <a:lstStyle/>
          <a:p>
            <a:r>
              <a:rPr lang="es-CL" b="1" dirty="0">
                <a:latin typeface="Verdana" pitchFamily="-1" charset="0"/>
              </a:rPr>
              <a:t>Durante la medición:</a:t>
            </a:r>
          </a:p>
        </p:txBody>
      </p:sp>
      <p:sp>
        <p:nvSpPr>
          <p:cNvPr id="24" name="Rectangle 23"/>
          <p:cNvSpPr/>
          <p:nvPr/>
        </p:nvSpPr>
        <p:spPr>
          <a:xfrm>
            <a:off x="1074410" y="5822619"/>
            <a:ext cx="5259295" cy="338554"/>
          </a:xfrm>
          <a:prstGeom prst="rect">
            <a:avLst/>
          </a:prstGeom>
          <a:ln>
            <a:solidFill>
              <a:srgbClr val="FF0000"/>
            </a:solidFill>
          </a:ln>
        </p:spPr>
        <p:txBody>
          <a:bodyPr>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5. Se vuelve a </a:t>
            </a:r>
            <a:r>
              <a:rPr lang="es-ES_tradnl" sz="1600" b="1" dirty="0">
                <a:latin typeface="Verdana" panose="020B0604030504040204" pitchFamily="34" charset="0"/>
                <a:ea typeface="Verdana" panose="020B0604030504040204" pitchFamily="34" charset="0"/>
                <a:cs typeface="Verdana" panose="020B0604030504040204" pitchFamily="34" charset="0"/>
              </a:rPr>
              <a:t>abrir el circuito.</a:t>
            </a:r>
          </a:p>
        </p:txBody>
      </p:sp>
      <p:sp>
        <p:nvSpPr>
          <p:cNvPr id="26" name="Rectangle 25"/>
          <p:cNvSpPr/>
          <p:nvPr/>
        </p:nvSpPr>
        <p:spPr>
          <a:xfrm>
            <a:off x="1074410" y="4346512"/>
            <a:ext cx="5611424" cy="338554"/>
          </a:xfrm>
          <a:prstGeom prst="rect">
            <a:avLst/>
          </a:prstGeom>
        </p:spPr>
        <p:txBody>
          <a:bodyPr>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3. Se realiza y se anota la </a:t>
            </a:r>
            <a:r>
              <a:rPr lang="es-ES_tradnl" sz="1600" b="1" dirty="0">
                <a:latin typeface="Verdana" panose="020B0604030504040204" pitchFamily="34" charset="0"/>
                <a:ea typeface="Verdana" panose="020B0604030504040204" pitchFamily="34" charset="0"/>
                <a:cs typeface="Verdana" panose="020B0604030504040204" pitchFamily="34" charset="0"/>
              </a:rPr>
              <a:t>lectura </a:t>
            </a:r>
            <a:r>
              <a:rPr lang="es-ES_tradnl" sz="1600" dirty="0">
                <a:latin typeface="Verdana" panose="020B0604030504040204" pitchFamily="34" charset="0"/>
                <a:ea typeface="Verdana" panose="020B0604030504040204" pitchFamily="34" charset="0"/>
                <a:cs typeface="Verdana" panose="020B0604030504040204" pitchFamily="34" charset="0"/>
              </a:rPr>
              <a:t>de la medición.</a:t>
            </a:r>
          </a:p>
        </p:txBody>
      </p:sp>
      <p:sp>
        <p:nvSpPr>
          <p:cNvPr id="27" name="TextBox 26"/>
          <p:cNvSpPr txBox="1"/>
          <p:nvPr/>
        </p:nvSpPr>
        <p:spPr>
          <a:xfrm>
            <a:off x="1074410" y="5107277"/>
            <a:ext cx="6064674" cy="338554"/>
          </a:xfrm>
          <a:prstGeom prst="rect">
            <a:avLst/>
          </a:prstGeom>
          <a:noFill/>
        </p:spPr>
        <p:txBody>
          <a:bodyPr wrap="non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4. En caso necesario, se procede a </a:t>
            </a:r>
            <a:r>
              <a:rPr lang="es-ES_tradnl" sz="1600" b="1" dirty="0">
                <a:latin typeface="Verdana" panose="020B0604030504040204" pitchFamily="34" charset="0"/>
                <a:ea typeface="Verdana" panose="020B0604030504040204" pitchFamily="34" charset="0"/>
                <a:cs typeface="Verdana" panose="020B0604030504040204" pitchFamily="34" charset="0"/>
              </a:rPr>
              <a:t>cambiar de escala. </a:t>
            </a:r>
          </a:p>
        </p:txBody>
      </p:sp>
      <p:sp>
        <p:nvSpPr>
          <p:cNvPr id="22" name="2 CuadroTexto"/>
          <p:cNvSpPr txBox="1">
            <a:spLocks noChangeArrowheads="1"/>
          </p:cNvSpPr>
          <p:nvPr/>
        </p:nvSpPr>
        <p:spPr bwMode="auto">
          <a:xfrm>
            <a:off x="975003" y="1600502"/>
            <a:ext cx="7771290"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Procedimiento para utilizar el multímetro.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P spid="24" grpId="0" animBg="1"/>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pic>
        <p:nvPicPr>
          <p:cNvPr id="17" name="Picture 16"/>
          <p:cNvPicPr>
            <a:picLocks noChangeAspect="1"/>
          </p:cNvPicPr>
          <p:nvPr/>
        </p:nvPicPr>
        <p:blipFill>
          <a:blip r:embed="rId4"/>
          <a:srcRect l="4353" t="15294" r="1765" b="15765"/>
          <a:stretch>
            <a:fillRect/>
          </a:stretch>
        </p:blipFill>
        <p:spPr>
          <a:xfrm>
            <a:off x="6559177" y="2247892"/>
            <a:ext cx="2584823" cy="1898128"/>
          </a:xfrm>
          <a:prstGeom prst="rect">
            <a:avLst/>
          </a:prstGeom>
        </p:spPr>
      </p:pic>
      <p:sp>
        <p:nvSpPr>
          <p:cNvPr id="21" name="2 Rectángulo"/>
          <p:cNvSpPr/>
          <p:nvPr/>
        </p:nvSpPr>
        <p:spPr>
          <a:xfrm>
            <a:off x="1086740" y="2464329"/>
            <a:ext cx="5394693" cy="584776"/>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1- Se retiran las terminaciones de los cables de medición.</a:t>
            </a:r>
          </a:p>
        </p:txBody>
      </p:sp>
      <p:sp>
        <p:nvSpPr>
          <p:cNvPr id="20" name="Slide Number Placeholder 19"/>
          <p:cNvSpPr>
            <a:spLocks noGrp="1"/>
          </p:cNvSpPr>
          <p:nvPr>
            <p:ph type="sldNum" sz="quarter" idx="12"/>
          </p:nvPr>
        </p:nvSpPr>
        <p:spPr/>
        <p:txBody>
          <a:bodyPr/>
          <a:lstStyle/>
          <a:p>
            <a:fld id="{18868D3B-16E3-D540-B1A8-9A50026EF016}" type="slidenum">
              <a:rPr lang="es-ES_tradnl" smtClean="0"/>
              <a:pPr/>
              <a:t>33</a:t>
            </a:fld>
            <a:endParaRPr lang="es-ES_tradnl"/>
          </a:p>
        </p:txBody>
      </p:sp>
      <p:sp>
        <p:nvSpPr>
          <p:cNvPr id="23" name="2 CuadroTexto"/>
          <p:cNvSpPr txBox="1">
            <a:spLocks noChangeArrowheads="1"/>
          </p:cNvSpPr>
          <p:nvPr/>
        </p:nvSpPr>
        <p:spPr bwMode="auto">
          <a:xfrm>
            <a:off x="723991" y="1977019"/>
            <a:ext cx="3369891" cy="369332"/>
          </a:xfrm>
          <a:prstGeom prst="rect">
            <a:avLst/>
          </a:prstGeom>
          <a:noFill/>
          <a:ln w="9525">
            <a:noFill/>
            <a:miter lim="800000"/>
            <a:headEnd/>
            <a:tailEnd/>
          </a:ln>
        </p:spPr>
        <p:txBody>
          <a:bodyPr wrap="square">
            <a:prstTxWarp prst="textNoShape">
              <a:avLst/>
            </a:prstTxWarp>
            <a:spAutoFit/>
          </a:bodyPr>
          <a:lstStyle/>
          <a:p>
            <a:r>
              <a:rPr lang="es-CL" b="1" dirty="0">
                <a:latin typeface="Verdana" pitchFamily="-1" charset="0"/>
              </a:rPr>
              <a:t>Después de la medición:</a:t>
            </a:r>
          </a:p>
        </p:txBody>
      </p:sp>
      <p:sp>
        <p:nvSpPr>
          <p:cNvPr id="26" name="Rectangle 25"/>
          <p:cNvSpPr/>
          <p:nvPr/>
        </p:nvSpPr>
        <p:spPr>
          <a:xfrm>
            <a:off x="1086740" y="4190121"/>
            <a:ext cx="5088484" cy="584776"/>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2- Se posiciona el selector del multímetro en posición “OFF”.</a:t>
            </a:r>
          </a:p>
        </p:txBody>
      </p:sp>
      <p:pic>
        <p:nvPicPr>
          <p:cNvPr id="22" name="Picture 21"/>
          <p:cNvPicPr>
            <a:picLocks noChangeAspect="1"/>
          </p:cNvPicPr>
          <p:nvPr/>
        </p:nvPicPr>
        <p:blipFill>
          <a:blip r:embed="rId5"/>
          <a:srcRect l="7233" t="13753" r="3754" b="32672"/>
          <a:stretch>
            <a:fillRect/>
          </a:stretch>
        </p:blipFill>
        <p:spPr>
          <a:xfrm>
            <a:off x="6937580" y="4464226"/>
            <a:ext cx="2036505" cy="1513271"/>
          </a:xfrm>
          <a:prstGeom prst="rect">
            <a:avLst/>
          </a:prstGeom>
        </p:spPr>
      </p:pic>
      <p:sp>
        <p:nvSpPr>
          <p:cNvPr id="19" name="2 CuadroTexto"/>
          <p:cNvSpPr txBox="1">
            <a:spLocks noChangeArrowheads="1"/>
          </p:cNvSpPr>
          <p:nvPr/>
        </p:nvSpPr>
        <p:spPr bwMode="auto">
          <a:xfrm>
            <a:off x="975003" y="1600502"/>
            <a:ext cx="7771290"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Procedimiento para utilizar el multímetro.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5" name="2 CuadroTexto"/>
          <p:cNvSpPr txBox="1">
            <a:spLocks noChangeArrowheads="1"/>
          </p:cNvSpPr>
          <p:nvPr/>
        </p:nvSpPr>
        <p:spPr bwMode="auto">
          <a:xfrm>
            <a:off x="3484720" y="1702959"/>
            <a:ext cx="3052438"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El uso del </a:t>
            </a:r>
            <a:r>
              <a:rPr lang="en-US" b="1" dirty="0" err="1">
                <a:latin typeface="Verdana" pitchFamily="-1" charset="0"/>
              </a:rPr>
              <a:t>multímetro</a:t>
            </a:r>
            <a:r>
              <a:rPr lang="es-CL" b="1" dirty="0">
                <a:latin typeface="Verdana" pitchFamily="-1" charset="0"/>
              </a:rPr>
              <a:t>:</a:t>
            </a:r>
          </a:p>
        </p:txBody>
      </p:sp>
      <p:sp>
        <p:nvSpPr>
          <p:cNvPr id="26" name="Rectangle 25"/>
          <p:cNvSpPr/>
          <p:nvPr/>
        </p:nvSpPr>
        <p:spPr>
          <a:xfrm>
            <a:off x="1485492" y="3067735"/>
            <a:ext cx="6758424" cy="646331"/>
          </a:xfrm>
          <a:prstGeom prst="rect">
            <a:avLst/>
          </a:prstGeom>
        </p:spPr>
        <p:txBody>
          <a:bodyPr wrap="square">
            <a:spAutoFit/>
          </a:bodyPr>
          <a:lstStyle/>
          <a:p>
            <a:r>
              <a:rPr lang="es-CL" dirty="0"/>
              <a:t>Para complementar este aprendizaje puede ir al siguiente link: </a:t>
            </a:r>
          </a:p>
          <a:p>
            <a:r>
              <a:rPr lang="es-CL" dirty="0">
                <a:hlinkClick r:id="rId4"/>
              </a:rPr>
              <a:t>http://cursos.mcielectronics.cl/como-usar-un-multimetro-1/</a:t>
            </a:r>
            <a:endParaRPr lang="es-CL" dirty="0"/>
          </a:p>
        </p:txBody>
      </p:sp>
      <p:sp>
        <p:nvSpPr>
          <p:cNvPr id="12" name="Slide Number Placeholder 11"/>
          <p:cNvSpPr>
            <a:spLocks noGrp="1"/>
          </p:cNvSpPr>
          <p:nvPr>
            <p:ph type="sldNum" sz="quarter" idx="12"/>
          </p:nvPr>
        </p:nvSpPr>
        <p:spPr/>
        <p:txBody>
          <a:bodyPr/>
          <a:lstStyle/>
          <a:p>
            <a:fld id="{18868D3B-16E3-D540-B1A8-9A50026EF016}" type="slidenum">
              <a:rPr lang="es-ES_tradnl" smtClean="0"/>
              <a:pPr/>
              <a:t>34</a:t>
            </a:fld>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9" name="TextBox 18"/>
          <p:cNvSpPr txBox="1"/>
          <p:nvPr/>
        </p:nvSpPr>
        <p:spPr>
          <a:xfrm>
            <a:off x="1315398" y="2316691"/>
            <a:ext cx="7291387" cy="1200329"/>
          </a:xfrm>
          <a:prstGeom prst="rect">
            <a:avLst/>
          </a:prstGeom>
          <a:noFill/>
        </p:spPr>
        <p:txBody>
          <a:bodyPr wrap="square" rtlCol="0">
            <a:spAutoFit/>
          </a:bodyPr>
          <a:lstStyle/>
          <a:p>
            <a:r>
              <a:rPr lang="es-ES_tradnl" b="1" dirty="0"/>
              <a:t>El visor </a:t>
            </a:r>
            <a:r>
              <a:rPr lang="es-ES_tradnl" dirty="0"/>
              <a:t>permite leer el valor de la magnitud que se está midiendo. El visor del multímetro de nuestro kit es digital. Él indica el valor numérico de la magnitud que se está midiendo.</a:t>
            </a:r>
          </a:p>
          <a:p>
            <a:endParaRPr lang="es-ES_tradnl" dirty="0"/>
          </a:p>
        </p:txBody>
      </p:sp>
      <p:sp>
        <p:nvSpPr>
          <p:cNvPr id="25" name="2 CuadroTexto"/>
          <p:cNvSpPr txBox="1">
            <a:spLocks noChangeArrowheads="1"/>
          </p:cNvSpPr>
          <p:nvPr/>
        </p:nvSpPr>
        <p:spPr bwMode="auto">
          <a:xfrm>
            <a:off x="2034702" y="1665972"/>
            <a:ext cx="6095818" cy="646331"/>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sus componentes – el visor. </a:t>
            </a:r>
          </a:p>
          <a:p>
            <a:pPr algn="ctr"/>
            <a:r>
              <a:rPr lang="es-CL" b="1" dirty="0">
                <a:latin typeface="Verdana" pitchFamily="-1" charset="0"/>
              </a:rPr>
              <a:t> </a:t>
            </a:r>
          </a:p>
        </p:txBody>
      </p:sp>
      <p:pic>
        <p:nvPicPr>
          <p:cNvPr id="23" name="Picture 22"/>
          <p:cNvPicPr>
            <a:picLocks noChangeAspect="1"/>
          </p:cNvPicPr>
          <p:nvPr/>
        </p:nvPicPr>
        <p:blipFill>
          <a:blip r:embed="rId4"/>
          <a:srcRect r="-21" b="61692"/>
          <a:stretch>
            <a:fillRect/>
          </a:stretch>
        </p:blipFill>
        <p:spPr>
          <a:xfrm>
            <a:off x="5005676" y="3610654"/>
            <a:ext cx="3124844" cy="1946056"/>
          </a:xfrm>
          <a:prstGeom prst="rect">
            <a:avLst/>
          </a:prstGeom>
        </p:spPr>
      </p:pic>
      <p:sp>
        <p:nvSpPr>
          <p:cNvPr id="12" name="Slide Number Placeholder 11"/>
          <p:cNvSpPr>
            <a:spLocks noGrp="1"/>
          </p:cNvSpPr>
          <p:nvPr>
            <p:ph type="sldNum" sz="quarter" idx="12"/>
          </p:nvPr>
        </p:nvSpPr>
        <p:spPr/>
        <p:txBody>
          <a:bodyPr/>
          <a:lstStyle/>
          <a:p>
            <a:fld id="{18868D3B-16E3-D540-B1A8-9A50026EF016}" type="slidenum">
              <a:rPr lang="es-ES_tradnl" smtClean="0"/>
              <a:pPr/>
              <a:t>4</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295"/>
          <p:cNvGrpSpPr/>
          <p:nvPr/>
        </p:nvGrpSpPr>
        <p:grpSpPr>
          <a:xfrm>
            <a:off x="1057486" y="2369204"/>
            <a:ext cx="3124844" cy="1946056"/>
            <a:chOff x="6019156" y="4911944"/>
            <a:chExt cx="3124844" cy="1946056"/>
          </a:xfrm>
        </p:grpSpPr>
        <p:grpSp>
          <p:nvGrpSpPr>
            <p:cNvPr id="4" name="Group 98"/>
            <p:cNvGrpSpPr/>
            <p:nvPr/>
          </p:nvGrpSpPr>
          <p:grpSpPr>
            <a:xfrm>
              <a:off x="6019156" y="4911944"/>
              <a:ext cx="3124844" cy="1946056"/>
              <a:chOff x="5105400" y="2438400"/>
              <a:chExt cx="3124844" cy="1946056"/>
            </a:xfrm>
          </p:grpSpPr>
          <p:pic>
            <p:nvPicPr>
              <p:cNvPr id="32" name="Picture 31"/>
              <p:cNvPicPr>
                <a:picLocks noChangeAspect="1"/>
              </p:cNvPicPr>
              <p:nvPr/>
            </p:nvPicPr>
            <p:blipFill>
              <a:blip r:embed="rId3"/>
              <a:srcRect r="-21" b="61692"/>
              <a:stretch>
                <a:fillRect/>
              </a:stretch>
            </p:blipFill>
            <p:spPr>
              <a:xfrm>
                <a:off x="5105400" y="2438400"/>
                <a:ext cx="3124844" cy="1946056"/>
              </a:xfrm>
              <a:prstGeom prst="rect">
                <a:avLst/>
              </a:prstGeom>
            </p:spPr>
          </p:pic>
          <p:sp>
            <p:nvSpPr>
              <p:cNvPr id="34" name="Rectangle 33"/>
              <p:cNvSpPr/>
              <p:nvPr/>
            </p:nvSpPr>
            <p:spPr>
              <a:xfrm>
                <a:off x="5867400" y="3200400"/>
                <a:ext cx="1676400" cy="838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grpSp>
          <p:nvGrpSpPr>
            <p:cNvPr id="5" name="Group 203"/>
            <p:cNvGrpSpPr/>
            <p:nvPr/>
          </p:nvGrpSpPr>
          <p:grpSpPr>
            <a:xfrm>
              <a:off x="6781156" y="5750144"/>
              <a:ext cx="1560902" cy="717600"/>
              <a:chOff x="3882557" y="3429000"/>
              <a:chExt cx="1560902" cy="717600"/>
            </a:xfrm>
          </p:grpSpPr>
          <p:grpSp>
            <p:nvGrpSpPr>
              <p:cNvPr id="6" name="Group 148"/>
              <p:cNvGrpSpPr/>
              <p:nvPr/>
            </p:nvGrpSpPr>
            <p:grpSpPr>
              <a:xfrm>
                <a:off x="4394801" y="3429000"/>
                <a:ext cx="233452" cy="611188"/>
                <a:chOff x="6248400" y="3276600"/>
                <a:chExt cx="261859" cy="611188"/>
              </a:xfrm>
            </p:grpSpPr>
            <p:cxnSp>
              <p:nvCxnSpPr>
                <p:cNvPr id="89" name="Straight Connector 8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7" name="Group 135"/>
              <p:cNvGrpSpPr/>
              <p:nvPr/>
            </p:nvGrpSpPr>
            <p:grpSpPr>
              <a:xfrm>
                <a:off x="4191000" y="3429000"/>
                <a:ext cx="1814" cy="607218"/>
                <a:chOff x="3079224" y="4498182"/>
                <a:chExt cx="2035" cy="607218"/>
              </a:xfrm>
            </p:grpSpPr>
            <p:cxnSp>
              <p:nvCxnSpPr>
                <p:cNvPr id="137" name="Straight Connector 136"/>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44" name="Oval 143"/>
              <p:cNvSpPr/>
              <p:nvPr/>
            </p:nvSpPr>
            <p:spPr>
              <a:xfrm>
                <a:off x="5074139" y="4038600"/>
                <a:ext cx="96284"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8" name="Group 149"/>
              <p:cNvGrpSpPr/>
              <p:nvPr/>
            </p:nvGrpSpPr>
            <p:grpSpPr>
              <a:xfrm>
                <a:off x="4802404" y="3429000"/>
                <a:ext cx="233452" cy="611188"/>
                <a:chOff x="6248400" y="3276600"/>
                <a:chExt cx="261859" cy="611188"/>
              </a:xfrm>
            </p:grpSpPr>
            <p:cxnSp>
              <p:nvCxnSpPr>
                <p:cNvPr id="151" name="Straight Connector 150"/>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9" name="Group 157"/>
              <p:cNvGrpSpPr/>
              <p:nvPr/>
            </p:nvGrpSpPr>
            <p:grpSpPr>
              <a:xfrm>
                <a:off x="5210007" y="3429000"/>
                <a:ext cx="233452" cy="611188"/>
                <a:chOff x="6248400" y="3276600"/>
                <a:chExt cx="261859" cy="611188"/>
              </a:xfrm>
            </p:grpSpPr>
            <p:cxnSp>
              <p:nvCxnSpPr>
                <p:cNvPr id="159" name="Straight Connector 15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203" name="Straight Connector 202"/>
              <p:cNvCxnSpPr/>
              <p:nvPr/>
            </p:nvCxnSpPr>
            <p:spPr>
              <a:xfrm flipV="1">
                <a:off x="3882557" y="3733800"/>
                <a:ext cx="23224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grpSp>
      </p:grpSp>
      <p:sp>
        <p:nvSpPr>
          <p:cNvPr id="285" name="TextBox 284"/>
          <p:cNvSpPr txBox="1"/>
          <p:nvPr/>
        </p:nvSpPr>
        <p:spPr>
          <a:xfrm>
            <a:off x="4319792" y="2191514"/>
            <a:ext cx="1847960" cy="369332"/>
          </a:xfrm>
          <a:prstGeom prst="rect">
            <a:avLst/>
          </a:prstGeom>
          <a:solidFill>
            <a:schemeClr val="bg1"/>
          </a:solidFill>
        </p:spPr>
        <p:txBody>
          <a:bodyPr wrap="square" rtlCol="0">
            <a:spAutoFit/>
          </a:bodyPr>
          <a:lstStyle/>
          <a:p>
            <a:pPr indent="180975">
              <a:spcAft>
                <a:spcPts val="4200"/>
              </a:spcAft>
              <a:buFont typeface="Arial"/>
              <a:buChar char="•"/>
            </a:pPr>
            <a:r>
              <a:rPr lang="es-ES_tradnl" b="1" dirty="0"/>
              <a:t>Valor positivo.</a:t>
            </a:r>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8" name="2 CuadroTexto"/>
          <p:cNvSpPr txBox="1">
            <a:spLocks noChangeArrowheads="1"/>
          </p:cNvSpPr>
          <p:nvPr/>
        </p:nvSpPr>
        <p:spPr bwMode="auto">
          <a:xfrm>
            <a:off x="1146432" y="15770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multímetro: lectura del visor.</a:t>
            </a:r>
          </a:p>
        </p:txBody>
      </p:sp>
      <p:grpSp>
        <p:nvGrpSpPr>
          <p:cNvPr id="176" name="Group 203"/>
          <p:cNvGrpSpPr/>
          <p:nvPr/>
        </p:nvGrpSpPr>
        <p:grpSpPr>
          <a:xfrm>
            <a:off x="6474261" y="2904745"/>
            <a:ext cx="1560902" cy="717600"/>
            <a:chOff x="3882557" y="3429000"/>
            <a:chExt cx="1560902" cy="717600"/>
          </a:xfrm>
        </p:grpSpPr>
        <p:grpSp>
          <p:nvGrpSpPr>
            <p:cNvPr id="184" name="Group 148"/>
            <p:cNvGrpSpPr/>
            <p:nvPr/>
          </p:nvGrpSpPr>
          <p:grpSpPr>
            <a:xfrm>
              <a:off x="4394752" y="3429000"/>
              <a:ext cx="233450" cy="611188"/>
              <a:chOff x="6248400" y="3276600"/>
              <a:chExt cx="261859" cy="611188"/>
            </a:xfrm>
          </p:grpSpPr>
          <p:cxnSp>
            <p:nvCxnSpPr>
              <p:cNvPr id="289" name="Straight Connector 288"/>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193" name="Group 135"/>
            <p:cNvGrpSpPr/>
            <p:nvPr/>
          </p:nvGrpSpPr>
          <p:grpSpPr>
            <a:xfrm>
              <a:off x="4192514" y="3429000"/>
              <a:ext cx="1815" cy="607218"/>
              <a:chOff x="3079224" y="4498182"/>
              <a:chExt cx="2035" cy="607218"/>
            </a:xfrm>
          </p:grpSpPr>
          <p:cxnSp>
            <p:nvCxnSpPr>
              <p:cNvPr id="287" name="Straight Connector 286"/>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01" name="Oval 200"/>
            <p:cNvSpPr/>
            <p:nvPr/>
          </p:nvSpPr>
          <p:spPr>
            <a:xfrm>
              <a:off x="5074139" y="4038600"/>
              <a:ext cx="96284"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202" name="Group 149"/>
            <p:cNvGrpSpPr/>
            <p:nvPr/>
          </p:nvGrpSpPr>
          <p:grpSpPr>
            <a:xfrm>
              <a:off x="4802355" y="3429000"/>
              <a:ext cx="233450" cy="611188"/>
              <a:chOff x="6248400" y="3276600"/>
              <a:chExt cx="261859" cy="611188"/>
            </a:xfrm>
          </p:grpSpPr>
          <p:cxnSp>
            <p:nvCxnSpPr>
              <p:cNvPr id="236" name="Straight Connector 235"/>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04" name="Group 157"/>
            <p:cNvGrpSpPr/>
            <p:nvPr/>
          </p:nvGrpSpPr>
          <p:grpSpPr>
            <a:xfrm>
              <a:off x="5209958" y="3429000"/>
              <a:ext cx="233450" cy="611188"/>
              <a:chOff x="6248400" y="3276600"/>
              <a:chExt cx="261859" cy="611188"/>
            </a:xfrm>
          </p:grpSpPr>
          <p:cxnSp>
            <p:nvCxnSpPr>
              <p:cNvPr id="206" name="Straight Connector 205"/>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205" name="Straight Connector 204"/>
            <p:cNvCxnSpPr/>
            <p:nvPr/>
          </p:nvCxnSpPr>
          <p:spPr>
            <a:xfrm flipV="1">
              <a:off x="3882557" y="3733800"/>
              <a:ext cx="23224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297" name="TextBox 296"/>
          <p:cNvSpPr txBox="1"/>
          <p:nvPr/>
        </p:nvSpPr>
        <p:spPr>
          <a:xfrm rot="16200000">
            <a:off x="1020912" y="5341728"/>
            <a:ext cx="1356264" cy="369332"/>
          </a:xfrm>
          <a:prstGeom prst="rect">
            <a:avLst/>
          </a:prstGeom>
          <a:noFill/>
        </p:spPr>
        <p:txBody>
          <a:bodyPr wrap="square" rtlCol="0">
            <a:spAutoFit/>
          </a:bodyPr>
          <a:lstStyle/>
          <a:p>
            <a:pPr algn="r"/>
            <a:r>
              <a:rPr lang="es-ES_tradnl" b="1" dirty="0"/>
              <a:t>Signo</a:t>
            </a:r>
          </a:p>
        </p:txBody>
      </p:sp>
      <p:sp>
        <p:nvSpPr>
          <p:cNvPr id="298" name="TextBox 297"/>
          <p:cNvSpPr txBox="1"/>
          <p:nvPr/>
        </p:nvSpPr>
        <p:spPr>
          <a:xfrm rot="16200000">
            <a:off x="1261801" y="5456638"/>
            <a:ext cx="1586084" cy="369332"/>
          </a:xfrm>
          <a:prstGeom prst="rect">
            <a:avLst/>
          </a:prstGeom>
          <a:noFill/>
        </p:spPr>
        <p:txBody>
          <a:bodyPr wrap="square" rtlCol="0">
            <a:spAutoFit/>
          </a:bodyPr>
          <a:lstStyle/>
          <a:p>
            <a:pPr algn="r"/>
            <a:r>
              <a:rPr lang="es-ES_tradnl" b="1" dirty="0"/>
              <a:t>Primer </a:t>
            </a:r>
            <a:r>
              <a:rPr lang="es-ES_tradnl" b="1" dirty="0" err="1"/>
              <a:t>dÍgito</a:t>
            </a:r>
            <a:endParaRPr lang="es-ES_tradnl" b="1" dirty="0"/>
          </a:p>
        </p:txBody>
      </p:sp>
      <p:sp>
        <p:nvSpPr>
          <p:cNvPr id="299" name="TextBox 298"/>
          <p:cNvSpPr txBox="1"/>
          <p:nvPr/>
        </p:nvSpPr>
        <p:spPr>
          <a:xfrm rot="16200000">
            <a:off x="1539678" y="5534559"/>
            <a:ext cx="1741927" cy="369332"/>
          </a:xfrm>
          <a:prstGeom prst="rect">
            <a:avLst/>
          </a:prstGeom>
          <a:noFill/>
        </p:spPr>
        <p:txBody>
          <a:bodyPr wrap="square" rtlCol="0">
            <a:spAutoFit/>
          </a:bodyPr>
          <a:lstStyle/>
          <a:p>
            <a:pPr algn="r"/>
            <a:r>
              <a:rPr lang="es-ES_tradnl" b="1" dirty="0"/>
              <a:t>Segundo dígito</a:t>
            </a:r>
          </a:p>
        </p:txBody>
      </p:sp>
      <p:sp>
        <p:nvSpPr>
          <p:cNvPr id="300" name="TextBox 299"/>
          <p:cNvSpPr txBox="1"/>
          <p:nvPr/>
        </p:nvSpPr>
        <p:spPr>
          <a:xfrm rot="16200000">
            <a:off x="1973399" y="5456638"/>
            <a:ext cx="1586084" cy="369332"/>
          </a:xfrm>
          <a:prstGeom prst="rect">
            <a:avLst/>
          </a:prstGeom>
          <a:noFill/>
        </p:spPr>
        <p:txBody>
          <a:bodyPr wrap="square" rtlCol="0">
            <a:spAutoFit/>
          </a:bodyPr>
          <a:lstStyle/>
          <a:p>
            <a:pPr algn="r"/>
            <a:r>
              <a:rPr lang="es-ES_tradnl" b="1" dirty="0"/>
              <a:t>Tercer dígito</a:t>
            </a:r>
          </a:p>
        </p:txBody>
      </p:sp>
      <p:sp>
        <p:nvSpPr>
          <p:cNvPr id="301" name="TextBox 300"/>
          <p:cNvSpPr txBox="1"/>
          <p:nvPr/>
        </p:nvSpPr>
        <p:spPr>
          <a:xfrm rot="16200000">
            <a:off x="2329198" y="5456638"/>
            <a:ext cx="1586084" cy="369332"/>
          </a:xfrm>
          <a:prstGeom prst="rect">
            <a:avLst/>
          </a:prstGeom>
          <a:noFill/>
        </p:spPr>
        <p:txBody>
          <a:bodyPr wrap="square" rtlCol="0">
            <a:spAutoFit/>
          </a:bodyPr>
          <a:lstStyle/>
          <a:p>
            <a:pPr algn="r"/>
            <a:r>
              <a:rPr lang="es-ES_tradnl" b="1" dirty="0"/>
              <a:t>Coma decimal</a:t>
            </a:r>
          </a:p>
        </p:txBody>
      </p:sp>
      <p:sp>
        <p:nvSpPr>
          <p:cNvPr id="302" name="TextBox 301"/>
          <p:cNvSpPr txBox="1"/>
          <p:nvPr/>
        </p:nvSpPr>
        <p:spPr>
          <a:xfrm rot="16200000">
            <a:off x="2591837" y="5549798"/>
            <a:ext cx="1772404" cy="369332"/>
          </a:xfrm>
          <a:prstGeom prst="rect">
            <a:avLst/>
          </a:prstGeom>
          <a:noFill/>
        </p:spPr>
        <p:txBody>
          <a:bodyPr wrap="square" rtlCol="0">
            <a:spAutoFit/>
          </a:bodyPr>
          <a:lstStyle/>
          <a:p>
            <a:pPr algn="r"/>
            <a:r>
              <a:rPr lang="es-ES_tradnl" b="1" dirty="0"/>
              <a:t>Primer decimal</a:t>
            </a:r>
          </a:p>
        </p:txBody>
      </p:sp>
      <p:cxnSp>
        <p:nvCxnSpPr>
          <p:cNvPr id="305" name="Straight Arrow Connector 304"/>
          <p:cNvCxnSpPr>
            <a:stCxn id="297" idx="3"/>
          </p:cNvCxnSpPr>
          <p:nvPr/>
        </p:nvCxnSpPr>
        <p:spPr>
          <a:xfrm rot="5400000" flipH="1" flipV="1">
            <a:off x="1195415" y="4113055"/>
            <a:ext cx="1238836" cy="231579"/>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8" name="Straight Arrow Connector 307"/>
          <p:cNvCxnSpPr>
            <a:stCxn id="298" idx="3"/>
          </p:cNvCxnSpPr>
          <p:nvPr/>
        </p:nvCxnSpPr>
        <p:spPr>
          <a:xfrm rot="5400000" flipH="1" flipV="1">
            <a:off x="1655172" y="4358763"/>
            <a:ext cx="889171" cy="89828"/>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0" name="Straight Arrow Connector 309"/>
          <p:cNvCxnSpPr>
            <a:stCxn id="299" idx="3"/>
          </p:cNvCxnSpPr>
          <p:nvPr/>
        </p:nvCxnSpPr>
        <p:spPr>
          <a:xfrm rot="5400000" flipH="1" flipV="1">
            <a:off x="1985477" y="4388709"/>
            <a:ext cx="884718" cy="34388"/>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2" name="Straight Arrow Connector 311"/>
          <p:cNvCxnSpPr>
            <a:stCxn id="300" idx="3"/>
          </p:cNvCxnSpPr>
          <p:nvPr/>
        </p:nvCxnSpPr>
        <p:spPr>
          <a:xfrm rot="5400000" flipH="1" flipV="1">
            <a:off x="2342158" y="4350841"/>
            <a:ext cx="921705" cy="73138"/>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4" name="Straight Arrow Connector 313"/>
          <p:cNvCxnSpPr>
            <a:stCxn id="301" idx="3"/>
          </p:cNvCxnSpPr>
          <p:nvPr/>
        </p:nvCxnSpPr>
        <p:spPr>
          <a:xfrm rot="16200000" flipV="1">
            <a:off x="2684791" y="4410812"/>
            <a:ext cx="830949" cy="43951"/>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6" name="Straight Arrow Connector 315"/>
          <p:cNvCxnSpPr>
            <a:stCxn id="302" idx="3"/>
          </p:cNvCxnSpPr>
          <p:nvPr/>
        </p:nvCxnSpPr>
        <p:spPr>
          <a:xfrm rot="16200000" flipV="1">
            <a:off x="2897969" y="4268192"/>
            <a:ext cx="937455" cy="222686"/>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18" name="Group 203"/>
          <p:cNvGrpSpPr/>
          <p:nvPr/>
        </p:nvGrpSpPr>
        <p:grpSpPr>
          <a:xfrm>
            <a:off x="6466375" y="2157129"/>
            <a:ext cx="1560902" cy="717600"/>
            <a:chOff x="3882557" y="3429000"/>
            <a:chExt cx="1560902" cy="717600"/>
          </a:xfrm>
        </p:grpSpPr>
        <p:grpSp>
          <p:nvGrpSpPr>
            <p:cNvPr id="319" name="Group 148"/>
            <p:cNvGrpSpPr/>
            <p:nvPr/>
          </p:nvGrpSpPr>
          <p:grpSpPr>
            <a:xfrm>
              <a:off x="4394703" y="3429000"/>
              <a:ext cx="233448" cy="611188"/>
              <a:chOff x="6248400" y="3276600"/>
              <a:chExt cx="261859" cy="611188"/>
            </a:xfrm>
          </p:grpSpPr>
          <p:cxnSp>
            <p:nvCxnSpPr>
              <p:cNvPr id="342" name="Straight Connector 341"/>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20" name="Group 135"/>
            <p:cNvGrpSpPr/>
            <p:nvPr/>
          </p:nvGrpSpPr>
          <p:grpSpPr>
            <a:xfrm>
              <a:off x="4192514" y="3429000"/>
              <a:ext cx="1815" cy="607218"/>
              <a:chOff x="3079224" y="4498182"/>
              <a:chExt cx="2035" cy="607218"/>
            </a:xfrm>
          </p:grpSpPr>
          <p:cxnSp>
            <p:nvCxnSpPr>
              <p:cNvPr id="340" name="Straight Connector 339"/>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321" name="Oval 320"/>
            <p:cNvSpPr/>
            <p:nvPr/>
          </p:nvSpPr>
          <p:spPr>
            <a:xfrm>
              <a:off x="5074139" y="4038600"/>
              <a:ext cx="96284" cy="1080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22" name="Group 149"/>
            <p:cNvGrpSpPr/>
            <p:nvPr/>
          </p:nvGrpSpPr>
          <p:grpSpPr>
            <a:xfrm>
              <a:off x="4802306" y="3429000"/>
              <a:ext cx="233448" cy="611188"/>
              <a:chOff x="6248400" y="3276600"/>
              <a:chExt cx="261859" cy="611188"/>
            </a:xfrm>
          </p:grpSpPr>
          <p:cxnSp>
            <p:nvCxnSpPr>
              <p:cNvPr id="333" name="Straight Connector 332"/>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23" name="Group 157"/>
            <p:cNvGrpSpPr/>
            <p:nvPr/>
          </p:nvGrpSpPr>
          <p:grpSpPr>
            <a:xfrm>
              <a:off x="5209909" y="3429000"/>
              <a:ext cx="233448" cy="611188"/>
              <a:chOff x="6248400" y="3276600"/>
              <a:chExt cx="261859" cy="611188"/>
            </a:xfrm>
          </p:grpSpPr>
          <p:cxnSp>
            <p:nvCxnSpPr>
              <p:cNvPr id="325" name="Straight Connector 324"/>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rot="5400000">
                <a:off x="6096679" y="34291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rot="5400000">
                <a:off x="6356900" y="34303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6248400" y="3276600"/>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a:off x="6097357" y="3733915"/>
                <a:ext cx="304800"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a:off x="6357578" y="37335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248400" y="3886994"/>
                <a:ext cx="260503" cy="794"/>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324" name="Straight Connector 323"/>
            <p:cNvCxnSpPr/>
            <p:nvPr/>
          </p:nvCxnSpPr>
          <p:spPr>
            <a:xfrm flipV="1">
              <a:off x="3882557" y="3733800"/>
              <a:ext cx="23224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381" name="Group 380"/>
          <p:cNvGrpSpPr/>
          <p:nvPr/>
        </p:nvGrpSpPr>
        <p:grpSpPr>
          <a:xfrm>
            <a:off x="6454046" y="4339360"/>
            <a:ext cx="1560800" cy="717600"/>
            <a:chOff x="3189775" y="3749424"/>
            <a:chExt cx="1560800" cy="717600"/>
          </a:xfrm>
        </p:grpSpPr>
        <p:grpSp>
          <p:nvGrpSpPr>
            <p:cNvPr id="350" name="Group 148"/>
            <p:cNvGrpSpPr/>
            <p:nvPr/>
          </p:nvGrpSpPr>
          <p:grpSpPr>
            <a:xfrm>
              <a:off x="3701921" y="3749424"/>
              <a:ext cx="233448" cy="611188"/>
              <a:chOff x="6248400" y="3276600"/>
              <a:chExt cx="261859" cy="611188"/>
            </a:xfrm>
          </p:grpSpPr>
          <p:cxnSp>
            <p:nvCxnSpPr>
              <p:cNvPr id="372" name="Straight Connector 371"/>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rot="5400000">
                <a:off x="6096679" y="34291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a:off x="6356900" y="3430306"/>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flipV="1">
                <a:off x="6248400" y="32766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rot="5400000">
                <a:off x="6097357" y="37339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rot="5400000">
                <a:off x="6357578" y="3733518"/>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flipV="1">
                <a:off x="6248400" y="3886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351" name="Group 135"/>
            <p:cNvGrpSpPr/>
            <p:nvPr/>
          </p:nvGrpSpPr>
          <p:grpSpPr>
            <a:xfrm>
              <a:off x="3499732" y="3749424"/>
              <a:ext cx="1815" cy="607218"/>
              <a:chOff x="3079224" y="4498182"/>
              <a:chExt cx="2035" cy="607218"/>
            </a:xfrm>
          </p:grpSpPr>
          <p:cxnSp>
            <p:nvCxnSpPr>
              <p:cNvPr id="370" name="Straight Connector 369"/>
              <p:cNvCxnSpPr/>
              <p:nvPr/>
            </p:nvCxnSpPr>
            <p:spPr>
              <a:xfrm rot="5400000">
                <a:off x="2927900" y="4649506"/>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rot="5400000">
                <a:off x="2928578" y="4952718"/>
                <a:ext cx="304006" cy="1357"/>
              </a:xfrm>
              <a:prstGeom prst="line">
                <a:avLst/>
              </a:prstGeom>
              <a:ln w="762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352" name="Oval 351"/>
            <p:cNvSpPr/>
            <p:nvPr/>
          </p:nvSpPr>
          <p:spPr>
            <a:xfrm>
              <a:off x="4381357" y="4359024"/>
              <a:ext cx="96284" cy="108000"/>
            </a:xfrm>
            <a:prstGeom prst="ellipse">
              <a:avLst/>
            </a:prstGeom>
            <a:solidFill>
              <a:schemeClr val="tx1">
                <a:lumMod val="50000"/>
                <a:lumOff val="5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53" name="Group 149"/>
            <p:cNvGrpSpPr/>
            <p:nvPr/>
          </p:nvGrpSpPr>
          <p:grpSpPr>
            <a:xfrm>
              <a:off x="4109524" y="3749424"/>
              <a:ext cx="233448" cy="611188"/>
              <a:chOff x="6248400" y="3276600"/>
              <a:chExt cx="261859" cy="611188"/>
            </a:xfrm>
          </p:grpSpPr>
          <p:cxnSp>
            <p:nvCxnSpPr>
              <p:cNvPr id="363" name="Straight Connector 362"/>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6096679" y="34291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rot="5400000">
                <a:off x="6356900" y="3430306"/>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flipV="1">
                <a:off x="6248400" y="32766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rot="5400000">
                <a:off x="6097357" y="37339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rot="5400000">
                <a:off x="6357578" y="3733518"/>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flipV="1">
                <a:off x="6248400" y="3886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354" name="Group 157"/>
            <p:cNvGrpSpPr/>
            <p:nvPr/>
          </p:nvGrpSpPr>
          <p:grpSpPr>
            <a:xfrm>
              <a:off x="4517127" y="3749424"/>
              <a:ext cx="233448" cy="611188"/>
              <a:chOff x="6248400" y="3276600"/>
              <a:chExt cx="261859" cy="611188"/>
            </a:xfrm>
          </p:grpSpPr>
          <p:cxnSp>
            <p:nvCxnSpPr>
              <p:cNvPr id="356" name="Straight Connector 355"/>
              <p:cNvCxnSpPr/>
              <p:nvPr/>
            </p:nvCxnSpPr>
            <p:spPr>
              <a:xfrm flipV="1">
                <a:off x="6248400" y="3582194"/>
                <a:ext cx="260503" cy="794"/>
              </a:xfrm>
              <a:prstGeom prst="line">
                <a:avLst/>
              </a:prstGeom>
              <a:ln w="76200">
                <a:solidFill>
                  <a:schemeClr val="bg1">
                    <a:lumMod val="85000"/>
                    <a:alpha val="48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a:off x="6096679" y="34291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rot="5400000">
                <a:off x="6356900" y="3430306"/>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flipV="1">
                <a:off x="6248400" y="3276600"/>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5400000">
                <a:off x="6097357" y="3733915"/>
                <a:ext cx="304800"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5400000">
                <a:off x="6357578" y="3733518"/>
                <a:ext cx="304006" cy="1357"/>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flipV="1">
                <a:off x="6248400" y="3886994"/>
                <a:ext cx="26050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cxnSp>
          <p:nvCxnSpPr>
            <p:cNvPr id="355" name="Straight Connector 354"/>
            <p:cNvCxnSpPr/>
            <p:nvPr/>
          </p:nvCxnSpPr>
          <p:spPr>
            <a:xfrm flipV="1">
              <a:off x="3189775" y="4054224"/>
              <a:ext cx="232243" cy="794"/>
            </a:xfrm>
            <a:prstGeom prst="line">
              <a:avLst/>
            </a:prstGeom>
            <a:ln w="762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379" name="Rectangle 378"/>
          <p:cNvSpPr/>
          <p:nvPr/>
        </p:nvSpPr>
        <p:spPr>
          <a:xfrm>
            <a:off x="4366621" y="3081255"/>
            <a:ext cx="2041718" cy="369332"/>
          </a:xfrm>
          <a:prstGeom prst="rect">
            <a:avLst/>
          </a:prstGeom>
        </p:spPr>
        <p:txBody>
          <a:bodyPr wrap="square">
            <a:spAutoFit/>
          </a:bodyPr>
          <a:lstStyle/>
          <a:p>
            <a:pPr indent="180975">
              <a:spcAft>
                <a:spcPts val="4200"/>
              </a:spcAft>
              <a:buFont typeface="Arial"/>
              <a:buChar char="•"/>
            </a:pPr>
            <a:r>
              <a:rPr lang="es-ES_tradnl" b="1" dirty="0"/>
              <a:t>Valor negativo.</a:t>
            </a:r>
          </a:p>
        </p:txBody>
      </p:sp>
      <p:sp>
        <p:nvSpPr>
          <p:cNvPr id="380" name="Rectangle 379"/>
          <p:cNvSpPr/>
          <p:nvPr/>
        </p:nvSpPr>
        <p:spPr>
          <a:xfrm>
            <a:off x="4403525" y="4413732"/>
            <a:ext cx="1415772" cy="369332"/>
          </a:xfrm>
          <a:prstGeom prst="rect">
            <a:avLst/>
          </a:prstGeom>
        </p:spPr>
        <p:txBody>
          <a:bodyPr wrap="none">
            <a:spAutoFit/>
          </a:bodyPr>
          <a:lstStyle/>
          <a:p>
            <a:pPr indent="180975">
              <a:spcAft>
                <a:spcPts val="4200"/>
              </a:spcAft>
              <a:buFont typeface="Arial"/>
              <a:buChar char="•"/>
            </a:pPr>
            <a:r>
              <a:rPr lang="es-ES_tradnl" b="1" dirty="0">
                <a:solidFill>
                  <a:srgbClr val="FF6600"/>
                </a:solidFill>
              </a:rPr>
              <a:t>Sobrecarga</a:t>
            </a:r>
            <a:endParaRPr lang="es-ES_tradnl" dirty="0">
              <a:solidFill>
                <a:srgbClr val="FF6600"/>
              </a:solidFill>
            </a:endParaRPr>
          </a:p>
        </p:txBody>
      </p:sp>
      <p:sp>
        <p:nvSpPr>
          <p:cNvPr id="382" name="TextBox 381"/>
          <p:cNvSpPr txBox="1"/>
          <p:nvPr/>
        </p:nvSpPr>
        <p:spPr>
          <a:xfrm>
            <a:off x="4398601" y="5127004"/>
            <a:ext cx="4524993" cy="1477328"/>
          </a:xfrm>
          <a:prstGeom prst="rect">
            <a:avLst/>
          </a:prstGeom>
          <a:noFill/>
        </p:spPr>
        <p:txBody>
          <a:bodyPr wrap="square" rtlCol="0">
            <a:spAutoFit/>
          </a:bodyPr>
          <a:lstStyle/>
          <a:p>
            <a:r>
              <a:rPr lang="es-ES_tradnl" b="1" dirty="0">
                <a:solidFill>
                  <a:srgbClr val="FF6600"/>
                </a:solidFill>
              </a:rPr>
              <a:t>En tal caso, interrumpir de inmediato la alimentación del circuito (abrir el interruptor) o desconectar el multímetro.</a:t>
            </a:r>
          </a:p>
          <a:p>
            <a:r>
              <a:rPr lang="es-ES_tradnl" b="1" dirty="0">
                <a:solidFill>
                  <a:srgbClr val="FF6600"/>
                </a:solidFill>
              </a:rPr>
              <a:t>Cambiar a una escala menos sensible y volver a medir.</a:t>
            </a:r>
          </a:p>
        </p:txBody>
      </p:sp>
      <p:sp>
        <p:nvSpPr>
          <p:cNvPr id="383" name="Slide Number Placeholder 382"/>
          <p:cNvSpPr>
            <a:spLocks noGrp="1"/>
          </p:cNvSpPr>
          <p:nvPr>
            <p:ph type="sldNum" sz="quarter" idx="12"/>
          </p:nvPr>
        </p:nvSpPr>
        <p:spPr/>
        <p:txBody>
          <a:bodyPr/>
          <a:lstStyle/>
          <a:p>
            <a:fld id="{18868D3B-16E3-D540-B1A8-9A50026EF016}" type="slidenum">
              <a:rPr lang="es-ES_tradnl" smtClean="0"/>
              <a:pPr/>
              <a:t>5</a:t>
            </a:fld>
            <a:endParaRPr lang="es-ES_tradnl"/>
          </a:p>
        </p:txBody>
      </p:sp>
      <p:sp>
        <p:nvSpPr>
          <p:cNvPr id="384" name="TextBox 383"/>
          <p:cNvSpPr txBox="1"/>
          <p:nvPr/>
        </p:nvSpPr>
        <p:spPr>
          <a:xfrm>
            <a:off x="4401791" y="3509666"/>
            <a:ext cx="4153647" cy="923330"/>
          </a:xfrm>
          <a:prstGeom prst="rect">
            <a:avLst/>
          </a:prstGeom>
          <a:noFill/>
        </p:spPr>
        <p:txBody>
          <a:bodyPr wrap="square" rtlCol="0">
            <a:spAutoFit/>
          </a:bodyPr>
          <a:lstStyle/>
          <a:p>
            <a:r>
              <a:rPr lang="es-ES_tradnl" dirty="0"/>
              <a:t>El multímetro digital de nuestro </a:t>
            </a:r>
            <a:r>
              <a:rPr lang="es-ES_tradnl" dirty="0" err="1"/>
              <a:t>kit</a:t>
            </a:r>
            <a:r>
              <a:rPr lang="es-ES_tradnl" dirty="0"/>
              <a:t> permite leer valores negativos de voltaje e intensidad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9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accel="50000" decel="50000" fill="hold" nodeType="clickEffect">
                                  <p:stCondLst>
                                    <p:cond delay="0"/>
                                  </p:stCondLst>
                                  <p:childTnLst>
                                    <p:set>
                                      <p:cBhvr>
                                        <p:cTn id="51" dur="1" fill="hold">
                                          <p:stCondLst>
                                            <p:cond delay="0"/>
                                          </p:stCondLst>
                                        </p:cTn>
                                        <p:tgtEl>
                                          <p:spTgt spid="318"/>
                                        </p:tgtEl>
                                        <p:attrNameLst>
                                          <p:attrName>style.visibility</p:attrName>
                                        </p:attrNameLst>
                                      </p:cBhvr>
                                      <p:to>
                                        <p:strVal val="visible"/>
                                      </p:to>
                                    </p:set>
                                    <p:anim calcmode="lin" valueType="num">
                                      <p:cBhvr additive="base">
                                        <p:cTn id="52" dur="500" fill="hold"/>
                                        <p:tgtEl>
                                          <p:spTgt spid="318"/>
                                        </p:tgtEl>
                                        <p:attrNameLst>
                                          <p:attrName>ppt_x</p:attrName>
                                        </p:attrNameLst>
                                      </p:cBhvr>
                                      <p:tavLst>
                                        <p:tav tm="0">
                                          <p:val>
                                            <p:strVal val="#ppt_x"/>
                                          </p:val>
                                        </p:tav>
                                        <p:tav tm="100000">
                                          <p:val>
                                            <p:strVal val="#ppt_x"/>
                                          </p:val>
                                        </p:tav>
                                      </p:tavLst>
                                    </p:anim>
                                    <p:anim calcmode="lin" valueType="num">
                                      <p:cBhvr additive="base">
                                        <p:cTn id="53"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7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accel="50000" decel="50000" fill="hold" nodeType="clickEffect">
                                  <p:stCondLst>
                                    <p:cond delay="0"/>
                                  </p:stCondLst>
                                  <p:childTnLst>
                                    <p:set>
                                      <p:cBhvr>
                                        <p:cTn id="61" dur="1" fill="hold">
                                          <p:stCondLst>
                                            <p:cond delay="0"/>
                                          </p:stCondLst>
                                        </p:cTn>
                                        <p:tgtEl>
                                          <p:spTgt spid="176"/>
                                        </p:tgtEl>
                                        <p:attrNameLst>
                                          <p:attrName>style.visibility</p:attrName>
                                        </p:attrNameLst>
                                      </p:cBhvr>
                                      <p:to>
                                        <p:strVal val="visible"/>
                                      </p:to>
                                    </p:set>
                                    <p:anim calcmode="lin" valueType="num">
                                      <p:cBhvr additive="base">
                                        <p:cTn id="62" dur="500" fill="hold"/>
                                        <p:tgtEl>
                                          <p:spTgt spid="176"/>
                                        </p:tgtEl>
                                        <p:attrNameLst>
                                          <p:attrName>ppt_x</p:attrName>
                                        </p:attrNameLst>
                                      </p:cBhvr>
                                      <p:tavLst>
                                        <p:tav tm="0">
                                          <p:val>
                                            <p:strVal val="#ppt_x"/>
                                          </p:val>
                                        </p:tav>
                                        <p:tav tm="100000">
                                          <p:val>
                                            <p:strVal val="#ppt_x"/>
                                          </p:val>
                                        </p:tav>
                                      </p:tavLst>
                                    </p:anim>
                                    <p:anim calcmode="lin" valueType="num">
                                      <p:cBhvr additive="base">
                                        <p:cTn id="63"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8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80"/>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381"/>
                                        </p:tgtEl>
                                        <p:attrNameLst>
                                          <p:attrName>style.visibility</p:attrName>
                                        </p:attrNameLst>
                                      </p:cBhvr>
                                      <p:to>
                                        <p:strVal val="visible"/>
                                      </p:to>
                                    </p:set>
                                  </p:childTnLst>
                                </p:cTn>
                              </p:par>
                            </p:childTnLst>
                          </p:cTn>
                        </p:par>
                        <p:par>
                          <p:cTn id="75" fill="hold">
                            <p:stCondLst>
                              <p:cond delay="0"/>
                            </p:stCondLst>
                            <p:childTnLst>
                              <p:par>
                                <p:cTn id="76" presetID="8" presetClass="emph" presetSubtype="0" accel="50000" decel="50000" fill="hold" nodeType="afterEffect">
                                  <p:stCondLst>
                                    <p:cond delay="0"/>
                                  </p:stCondLst>
                                  <p:childTnLst>
                                    <p:animRot by="21600000">
                                      <p:cBhvr>
                                        <p:cTn id="77" dur="2000" fill="hold"/>
                                        <p:tgtEl>
                                          <p:spTgt spid="381"/>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82"/>
                                        </p:tgtEl>
                                        <p:attrNameLst>
                                          <p:attrName>style.visibility</p:attrName>
                                        </p:attrNameLst>
                                      </p:cBhvr>
                                      <p:to>
                                        <p:strVal val="visible"/>
                                      </p:to>
                                    </p:set>
                                  </p:childTnLst>
                                </p:cTn>
                              </p:par>
                            </p:childTnLst>
                          </p:cTn>
                        </p:par>
                        <p:par>
                          <p:cTn id="82" fill="hold">
                            <p:stCondLst>
                              <p:cond delay="0"/>
                            </p:stCondLst>
                            <p:childTnLst>
                              <p:par>
                                <p:cTn id="83" presetID="8" presetClass="emph" presetSubtype="0" accel="50000" decel="50000" fill="hold" grpId="1" nodeType="afterEffect">
                                  <p:stCondLst>
                                    <p:cond delay="0"/>
                                  </p:stCondLst>
                                  <p:childTnLst>
                                    <p:animRot by="21600000">
                                      <p:cBhvr>
                                        <p:cTn id="84" dur="2000" fill="hold"/>
                                        <p:tgtEl>
                                          <p:spTgt spid="3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97" grpId="0"/>
      <p:bldP spid="298" grpId="0"/>
      <p:bldP spid="299" grpId="0"/>
      <p:bldP spid="300" grpId="0"/>
      <p:bldP spid="301" grpId="0"/>
      <p:bldP spid="302" grpId="0"/>
      <p:bldP spid="379" grpId="0"/>
      <p:bldP spid="380" grpId="0"/>
      <p:bldP spid="382" grpId="0"/>
      <p:bldP spid="382" grpId="1"/>
      <p:bldP spid="3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2297" name="2 CuadroTexto"/>
          <p:cNvSpPr txBox="1">
            <a:spLocks noChangeArrowheads="1"/>
          </p:cNvSpPr>
          <p:nvPr/>
        </p:nvSpPr>
        <p:spPr bwMode="auto">
          <a:xfrm>
            <a:off x="1159132" y="1665972"/>
            <a:ext cx="6983382" cy="369332"/>
          </a:xfrm>
          <a:prstGeom prst="rect">
            <a:avLst/>
          </a:prstGeom>
          <a:noFill/>
          <a:ln w="9525">
            <a:noFill/>
            <a:miter lim="800000"/>
            <a:headEnd/>
            <a:tailEnd/>
          </a:ln>
        </p:spPr>
        <p:txBody>
          <a:bodyPr wrap="square">
            <a:prstTxWarp prst="textNoShape">
              <a:avLst/>
            </a:prstTxWarp>
            <a:spAutoFit/>
          </a:bodyPr>
          <a:lstStyle/>
          <a:p>
            <a:pPr algn="ctr"/>
            <a:r>
              <a:rPr lang="es-CL" b="1" dirty="0">
                <a:latin typeface="Verdana" pitchFamily="-1" charset="0"/>
              </a:rPr>
              <a:t>El </a:t>
            </a:r>
            <a:r>
              <a:rPr lang="en-US" b="1" dirty="0" err="1">
                <a:latin typeface="Verdana" pitchFamily="-1" charset="0"/>
              </a:rPr>
              <a:t>multímetro</a:t>
            </a:r>
            <a:r>
              <a:rPr lang="es-CL" b="1" dirty="0">
                <a:latin typeface="Verdana" pitchFamily="-1" charset="0"/>
              </a:rPr>
              <a:t>: sus componentes – el selector. </a:t>
            </a:r>
          </a:p>
        </p:txBody>
      </p:sp>
      <p:sp>
        <p:nvSpPr>
          <p:cNvPr id="19" name="TextBox 18"/>
          <p:cNvSpPr txBox="1"/>
          <p:nvPr/>
        </p:nvSpPr>
        <p:spPr>
          <a:xfrm>
            <a:off x="1155113" y="2127907"/>
            <a:ext cx="5228684" cy="646331"/>
          </a:xfrm>
          <a:prstGeom prst="rect">
            <a:avLst/>
          </a:prstGeom>
          <a:noFill/>
        </p:spPr>
        <p:txBody>
          <a:bodyPr wrap="square" rtlCol="0">
            <a:spAutoFit/>
          </a:bodyPr>
          <a:lstStyle/>
          <a:p>
            <a:r>
              <a:rPr lang="es-ES_tradnl" b="1" dirty="0"/>
              <a:t>El selector </a:t>
            </a:r>
            <a:r>
              <a:rPr lang="es-ES_tradnl" dirty="0"/>
              <a:t>permite seleccionar el tipo de magnitud y la escala que se quiere utilizar. </a:t>
            </a:r>
          </a:p>
        </p:txBody>
      </p:sp>
      <p:pic>
        <p:nvPicPr>
          <p:cNvPr id="21" name="Picture 20"/>
          <p:cNvPicPr>
            <a:picLocks noChangeAspect="1"/>
          </p:cNvPicPr>
          <p:nvPr/>
        </p:nvPicPr>
        <p:blipFill>
          <a:blip r:embed="rId4"/>
          <a:srcRect l="7233" t="13753" r="3754" b="32672"/>
          <a:stretch>
            <a:fillRect/>
          </a:stretch>
        </p:blipFill>
        <p:spPr>
          <a:xfrm>
            <a:off x="6055125" y="3640940"/>
            <a:ext cx="2869748" cy="2132431"/>
          </a:xfrm>
          <a:prstGeom prst="rect">
            <a:avLst/>
          </a:prstGeom>
        </p:spPr>
      </p:pic>
      <p:sp>
        <p:nvSpPr>
          <p:cNvPr id="12" name="Rectangle 11"/>
          <p:cNvSpPr/>
          <p:nvPr/>
        </p:nvSpPr>
        <p:spPr>
          <a:xfrm>
            <a:off x="1211477" y="2934359"/>
            <a:ext cx="4780747" cy="1200329"/>
          </a:xfrm>
          <a:prstGeom prst="rect">
            <a:avLst/>
          </a:prstGeom>
        </p:spPr>
        <p:txBody>
          <a:bodyPr wrap="square">
            <a:spAutoFit/>
          </a:bodyPr>
          <a:lstStyle/>
          <a:p>
            <a:r>
              <a:rPr lang="es-ES_tradnl" dirty="0"/>
              <a:t>El multímetro tiene, para cada magnitud, escalas de diversas sensibilidades que permiten obtener la más alta precisión de medición en cada caso. El selector permite elegir la escala más adecuada.</a:t>
            </a:r>
          </a:p>
        </p:txBody>
      </p:sp>
      <p:sp>
        <p:nvSpPr>
          <p:cNvPr id="13" name="Slide Number Placeholder 12"/>
          <p:cNvSpPr>
            <a:spLocks noGrp="1"/>
          </p:cNvSpPr>
          <p:nvPr>
            <p:ph type="sldNum" sz="quarter" idx="12"/>
          </p:nvPr>
        </p:nvSpPr>
        <p:spPr/>
        <p:txBody>
          <a:bodyPr/>
          <a:lstStyle/>
          <a:p>
            <a:fld id="{18868D3B-16E3-D540-B1A8-9A50026EF016}" type="slidenum">
              <a:rPr lang="es-ES_tradnl" smtClean="0"/>
              <a:pPr/>
              <a:t>6</a:t>
            </a:fld>
            <a:endParaRPr lang="es-ES_tradnl"/>
          </a:p>
        </p:txBody>
      </p:sp>
      <p:sp>
        <p:nvSpPr>
          <p:cNvPr id="15" name="TextBox 14"/>
          <p:cNvSpPr txBox="1"/>
          <p:nvPr/>
        </p:nvSpPr>
        <p:spPr>
          <a:xfrm>
            <a:off x="1220638" y="4364462"/>
            <a:ext cx="4870224" cy="646331"/>
          </a:xfrm>
          <a:prstGeom prst="rect">
            <a:avLst/>
          </a:prstGeom>
          <a:noFill/>
          <a:ln w="50800">
            <a:solidFill>
              <a:srgbClr val="3366FF"/>
            </a:solidFill>
          </a:ln>
        </p:spPr>
        <p:txBody>
          <a:bodyPr wrap="square" rtlCol="0">
            <a:spAutoFit/>
          </a:bodyPr>
          <a:lstStyle/>
          <a:p>
            <a:r>
              <a:rPr lang="es-ES_tradnl" dirty="0"/>
              <a:t>Las escalas más sensible tienen valores más pequeños.</a:t>
            </a:r>
          </a:p>
        </p:txBody>
      </p:sp>
      <p:sp>
        <p:nvSpPr>
          <p:cNvPr id="16" name="TextBox 15"/>
          <p:cNvSpPr txBox="1"/>
          <p:nvPr/>
        </p:nvSpPr>
        <p:spPr>
          <a:xfrm>
            <a:off x="1200422" y="5268930"/>
            <a:ext cx="4870224" cy="646331"/>
          </a:xfrm>
          <a:prstGeom prst="rect">
            <a:avLst/>
          </a:prstGeom>
          <a:noFill/>
          <a:ln w="50800">
            <a:solidFill>
              <a:srgbClr val="FF6600"/>
            </a:solidFill>
          </a:ln>
        </p:spPr>
        <p:txBody>
          <a:bodyPr wrap="square" rtlCol="0">
            <a:spAutoFit/>
          </a:bodyPr>
          <a:lstStyle/>
          <a:p>
            <a:r>
              <a:rPr lang="es-ES_tradnl" dirty="0"/>
              <a:t>Las escalas menos sensible tienen valores más grandes.</a:t>
            </a:r>
          </a:p>
        </p:txBody>
      </p:sp>
      <p:sp>
        <p:nvSpPr>
          <p:cNvPr id="17" name="Oval 16"/>
          <p:cNvSpPr/>
          <p:nvPr/>
        </p:nvSpPr>
        <p:spPr>
          <a:xfrm>
            <a:off x="6325127" y="4389120"/>
            <a:ext cx="530176" cy="616449"/>
          </a:xfrm>
          <a:prstGeom prst="ellipse">
            <a:avLst/>
          </a:prstGeom>
          <a:noFill/>
          <a:ln w="508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Oval 19"/>
          <p:cNvSpPr/>
          <p:nvPr/>
        </p:nvSpPr>
        <p:spPr>
          <a:xfrm>
            <a:off x="7698165" y="3740136"/>
            <a:ext cx="530176" cy="616449"/>
          </a:xfrm>
          <a:prstGeom prst="ellipse">
            <a:avLst/>
          </a:prstGeom>
          <a:noFill/>
          <a:ln w="508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2" name="Oval 21"/>
          <p:cNvSpPr/>
          <p:nvPr/>
        </p:nvSpPr>
        <p:spPr>
          <a:xfrm>
            <a:off x="7599528" y="5219614"/>
            <a:ext cx="530176" cy="616449"/>
          </a:xfrm>
          <a:prstGeom prst="ellipse">
            <a:avLst/>
          </a:prstGeom>
          <a:noFill/>
          <a:ln w="508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Oval 22"/>
          <p:cNvSpPr/>
          <p:nvPr/>
        </p:nvSpPr>
        <p:spPr>
          <a:xfrm>
            <a:off x="6662472" y="3690820"/>
            <a:ext cx="673687" cy="616449"/>
          </a:xfrm>
          <a:prstGeom prst="ellipse">
            <a:avLst/>
          </a:prstGeom>
          <a:noFill/>
          <a:ln w="508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Oval 23"/>
          <p:cNvSpPr/>
          <p:nvPr/>
        </p:nvSpPr>
        <p:spPr>
          <a:xfrm>
            <a:off x="6518959" y="5100778"/>
            <a:ext cx="673687" cy="616449"/>
          </a:xfrm>
          <a:prstGeom prst="ellipse">
            <a:avLst/>
          </a:prstGeom>
          <a:noFill/>
          <a:ln w="508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Oval 24"/>
          <p:cNvSpPr/>
          <p:nvPr/>
        </p:nvSpPr>
        <p:spPr>
          <a:xfrm>
            <a:off x="8035510" y="4361038"/>
            <a:ext cx="673687" cy="616449"/>
          </a:xfrm>
          <a:prstGeom prst="ellipse">
            <a:avLst/>
          </a:prstGeom>
          <a:noFill/>
          <a:ln w="508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accel="50000" decel="5000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7" grpId="0" animBg="1"/>
      <p:bldP spid="20"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9" name="TextBox 18"/>
          <p:cNvSpPr txBox="1"/>
          <p:nvPr/>
        </p:nvSpPr>
        <p:spPr>
          <a:xfrm>
            <a:off x="1304058" y="2386601"/>
            <a:ext cx="4260163" cy="1323439"/>
          </a:xfrm>
          <a:prstGeom prst="rect">
            <a:avLst/>
          </a:prstGeom>
          <a:noFill/>
        </p:spPr>
        <p:txBody>
          <a:bodyPr wrap="square" rtlCol="0">
            <a:spAutoFit/>
          </a:bodyPr>
          <a:lstStyle/>
          <a:p>
            <a:r>
              <a:rPr lang="es-ES_tradnl" sz="1600" b="1" dirty="0">
                <a:latin typeface="Verdana" panose="020B0604030504040204" pitchFamily="34" charset="0"/>
                <a:ea typeface="Verdana" panose="020B0604030504040204" pitchFamily="34" charset="0"/>
                <a:cs typeface="Verdana" panose="020B0604030504040204" pitchFamily="34" charset="0"/>
              </a:rPr>
              <a:t>Los conectores </a:t>
            </a:r>
            <a:r>
              <a:rPr lang="es-ES_tradnl" sz="1600" dirty="0">
                <a:latin typeface="Verdana" panose="020B0604030504040204" pitchFamily="34" charset="0"/>
                <a:ea typeface="Verdana" panose="020B0604030504040204" pitchFamily="34" charset="0"/>
                <a:cs typeface="Verdana" panose="020B0604030504040204" pitchFamily="34" charset="0"/>
              </a:rPr>
              <a:t>son los  puertos de entrada del multímetro. Éstos permiten conectar el equipo con los puntos del circuito correspondientes a través de los cables de medición.</a:t>
            </a:r>
          </a:p>
        </p:txBody>
      </p:sp>
      <p:sp>
        <p:nvSpPr>
          <p:cNvPr id="25" name="2 CuadroTexto"/>
          <p:cNvSpPr txBox="1">
            <a:spLocks noChangeArrowheads="1"/>
          </p:cNvSpPr>
          <p:nvPr/>
        </p:nvSpPr>
        <p:spPr bwMode="auto">
          <a:xfrm>
            <a:off x="1765114" y="1665972"/>
            <a:ext cx="6676490"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El </a:t>
            </a:r>
            <a:r>
              <a:rPr lang="en-US" b="1" dirty="0" err="1">
                <a:latin typeface="Verdana" pitchFamily="-1" charset="0"/>
              </a:rPr>
              <a:t>multímetro</a:t>
            </a:r>
            <a:r>
              <a:rPr lang="es-CL" b="1" dirty="0">
                <a:latin typeface="Verdana" pitchFamily="-1" charset="0"/>
              </a:rPr>
              <a:t>: sus componentes – los conectores.</a:t>
            </a:r>
          </a:p>
        </p:txBody>
      </p:sp>
      <p:pic>
        <p:nvPicPr>
          <p:cNvPr id="15" name="Picture 14"/>
          <p:cNvPicPr>
            <a:picLocks noChangeAspect="1"/>
          </p:cNvPicPr>
          <p:nvPr/>
        </p:nvPicPr>
        <p:blipFill>
          <a:blip r:embed="rId4"/>
          <a:srcRect t="58763"/>
          <a:stretch>
            <a:fillRect/>
          </a:stretch>
        </p:blipFill>
        <p:spPr>
          <a:xfrm>
            <a:off x="6017915" y="4542118"/>
            <a:ext cx="2776182" cy="1240991"/>
          </a:xfrm>
          <a:prstGeom prst="rect">
            <a:avLst/>
          </a:prstGeom>
        </p:spPr>
      </p:pic>
      <p:sp>
        <p:nvSpPr>
          <p:cNvPr id="3" name="2 Rectángulo"/>
          <p:cNvSpPr/>
          <p:nvPr/>
        </p:nvSpPr>
        <p:spPr>
          <a:xfrm>
            <a:off x="1274615" y="4799958"/>
            <a:ext cx="4572000" cy="830997"/>
          </a:xfrm>
          <a:prstGeom prst="rect">
            <a:avLst/>
          </a:prstGeom>
        </p:spPr>
        <p:txBody>
          <a:bodyPr>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Los cables de medición conectan los conectores del multímetro con los puntos requeridos del circuito.</a:t>
            </a:r>
          </a:p>
        </p:txBody>
      </p:sp>
      <p:sp>
        <p:nvSpPr>
          <p:cNvPr id="4" name="3 Rectángulo"/>
          <p:cNvSpPr/>
          <p:nvPr/>
        </p:nvSpPr>
        <p:spPr>
          <a:xfrm>
            <a:off x="1259714" y="3868703"/>
            <a:ext cx="4572000" cy="830997"/>
          </a:xfrm>
          <a:prstGeom prst="rect">
            <a:avLst/>
          </a:prstGeom>
        </p:spPr>
        <p:txBody>
          <a:bodyPr>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El equipo tiene tres conectores que deben ser seleccionados según la escala y tipo de magnitud que se requiere medir.</a:t>
            </a:r>
          </a:p>
        </p:txBody>
      </p:sp>
      <p:pic>
        <p:nvPicPr>
          <p:cNvPr id="16" name="Picture 15"/>
          <p:cNvPicPr>
            <a:picLocks noChangeAspect="1"/>
          </p:cNvPicPr>
          <p:nvPr/>
        </p:nvPicPr>
        <p:blipFill>
          <a:blip r:embed="rId5"/>
          <a:srcRect l="12469" t="67775" r="9541" b="3875"/>
          <a:stretch>
            <a:fillRect/>
          </a:stretch>
        </p:blipFill>
        <p:spPr>
          <a:xfrm>
            <a:off x="6010502" y="2685734"/>
            <a:ext cx="2751297" cy="1228854"/>
          </a:xfrm>
          <a:prstGeom prst="rect">
            <a:avLst/>
          </a:prstGeom>
        </p:spPr>
      </p:pic>
      <p:sp>
        <p:nvSpPr>
          <p:cNvPr id="17" name="Slide Number Placeholder 16"/>
          <p:cNvSpPr>
            <a:spLocks noGrp="1"/>
          </p:cNvSpPr>
          <p:nvPr>
            <p:ph type="sldNum" sz="quarter" idx="12"/>
          </p:nvPr>
        </p:nvSpPr>
        <p:spPr/>
        <p:txBody>
          <a:bodyPr/>
          <a:lstStyle/>
          <a:p>
            <a:fld id="{18868D3B-16E3-D540-B1A8-9A50026EF016}" type="slidenum">
              <a:rPr lang="es-ES_tradnl" smtClean="0"/>
              <a:pPr/>
              <a:t>7</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rcRect l="14376" t="5553" b="81277"/>
          <a:stretch>
            <a:fillRect/>
          </a:stretch>
        </p:blipFill>
        <p:spPr>
          <a:xfrm>
            <a:off x="3331882" y="4781175"/>
            <a:ext cx="3296711" cy="508000"/>
          </a:xfrm>
          <a:prstGeom prst="rect">
            <a:avLst/>
          </a:prstGeom>
        </p:spPr>
      </p:pic>
      <p:pic>
        <p:nvPicPr>
          <p:cNvPr id="28" name="Picture 27"/>
          <p:cNvPicPr>
            <a:picLocks noChangeAspect="1"/>
          </p:cNvPicPr>
          <p:nvPr/>
        </p:nvPicPr>
        <p:blipFill>
          <a:blip r:embed="rId4"/>
          <a:srcRect l="13725" t="22843" r="15882" b="59902"/>
          <a:stretch>
            <a:fillRect/>
          </a:stretch>
        </p:blipFill>
        <p:spPr>
          <a:xfrm>
            <a:off x="2300941" y="5555870"/>
            <a:ext cx="1837765" cy="450483"/>
          </a:xfrm>
          <a:prstGeom prst="rect">
            <a:avLst/>
          </a:prstGeom>
        </p:spPr>
      </p:pic>
      <p:pic>
        <p:nvPicPr>
          <p:cNvPr id="24" name="Picture 23"/>
          <p:cNvPicPr>
            <a:picLocks noChangeAspect="1"/>
          </p:cNvPicPr>
          <p:nvPr/>
        </p:nvPicPr>
        <p:blipFill>
          <a:blip r:embed="rId5"/>
          <a:srcRect l="23743" t="44510" r="8738" b="37329"/>
          <a:stretch>
            <a:fillRect/>
          </a:stretch>
        </p:blipFill>
        <p:spPr>
          <a:xfrm>
            <a:off x="4407646" y="3869765"/>
            <a:ext cx="1957295" cy="358588"/>
          </a:xfrm>
          <a:prstGeom prst="rect">
            <a:avLst/>
          </a:prstGeom>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19" name="TextBox 18"/>
          <p:cNvSpPr txBox="1"/>
          <p:nvPr/>
        </p:nvSpPr>
        <p:spPr>
          <a:xfrm>
            <a:off x="736293" y="2117660"/>
            <a:ext cx="5225235" cy="1323439"/>
          </a:xfrm>
          <a:prstGeom prst="rect">
            <a:avLst/>
          </a:prstGeom>
          <a:noFill/>
        </p:spPr>
        <p:txBody>
          <a:bodyPr wrap="square" rtlCol="0">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A los conectores se les acoplan </a:t>
            </a:r>
            <a:r>
              <a:rPr lang="es-ES_tradnl" sz="1600" b="1" dirty="0">
                <a:latin typeface="Verdana" panose="020B0604030504040204" pitchFamily="34" charset="0"/>
                <a:ea typeface="Verdana" panose="020B0604030504040204" pitchFamily="34" charset="0"/>
                <a:cs typeface="Verdana" panose="020B0604030504040204" pitchFamily="34" charset="0"/>
              </a:rPr>
              <a:t>cables con terminaciones especiales </a:t>
            </a:r>
            <a:r>
              <a:rPr lang="es-ES_tradnl" sz="1600" dirty="0">
                <a:latin typeface="Verdana" panose="020B0604030504040204" pitchFamily="34" charset="0"/>
                <a:ea typeface="Verdana" panose="020B0604030504040204" pitchFamily="34" charset="0"/>
                <a:cs typeface="Verdana" panose="020B0604030504040204" pitchFamily="34" charset="0"/>
              </a:rPr>
              <a:t>para poner el multímetro en contacto con los puntos del circuito o del componente que se requiere evaluar.</a:t>
            </a:r>
          </a:p>
        </p:txBody>
      </p:sp>
      <p:sp>
        <p:nvSpPr>
          <p:cNvPr id="25" name="2 CuadroTexto"/>
          <p:cNvSpPr txBox="1">
            <a:spLocks noChangeArrowheads="1"/>
          </p:cNvSpPr>
          <p:nvPr/>
        </p:nvSpPr>
        <p:spPr bwMode="auto">
          <a:xfrm>
            <a:off x="896321" y="1665972"/>
            <a:ext cx="6651017"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El multímetro: sus componentes – los conectores.</a:t>
            </a:r>
          </a:p>
        </p:txBody>
      </p:sp>
      <p:sp>
        <p:nvSpPr>
          <p:cNvPr id="3" name="2 Rectángulo"/>
          <p:cNvSpPr/>
          <p:nvPr/>
        </p:nvSpPr>
        <p:spPr>
          <a:xfrm>
            <a:off x="731188" y="3585908"/>
            <a:ext cx="5394693" cy="584776"/>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Los cables tienen terminación “banana” en el extremo que conecta al multímetro</a:t>
            </a:r>
          </a:p>
        </p:txBody>
      </p:sp>
      <p:sp>
        <p:nvSpPr>
          <p:cNvPr id="4" name="3 Rectángulo"/>
          <p:cNvSpPr/>
          <p:nvPr/>
        </p:nvSpPr>
        <p:spPr>
          <a:xfrm>
            <a:off x="740626" y="5323825"/>
            <a:ext cx="5504785" cy="830997"/>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También se pueden usar cables con terminaciones tipo “</a:t>
            </a:r>
            <a:r>
              <a:rPr lang="es-ES_tradnl" sz="1600" dirty="0" err="1">
                <a:solidFill>
                  <a:srgbClr val="000000"/>
                </a:solidFill>
                <a:latin typeface="Verdana"/>
                <a:ea typeface="Verdana"/>
                <a:cs typeface="Verdana"/>
              </a:rPr>
              <a:t>caiman</a:t>
            </a:r>
            <a:r>
              <a:rPr lang="es-ES_tradnl" sz="1600" dirty="0">
                <a:latin typeface="Verdana" panose="020B0604030504040204" pitchFamily="34" charset="0"/>
                <a:ea typeface="Verdana" panose="020B0604030504040204" pitchFamily="34" charset="0"/>
                <a:cs typeface="Verdana" panose="020B0604030504040204" pitchFamily="34" charset="0"/>
              </a:rPr>
              <a:t>”                           , cables “banana” comunes</a:t>
            </a:r>
          </a:p>
        </p:txBody>
      </p:sp>
      <p:pic>
        <p:nvPicPr>
          <p:cNvPr id="20" name="Picture 19"/>
          <p:cNvPicPr>
            <a:picLocks noChangeAspect="1"/>
          </p:cNvPicPr>
          <p:nvPr/>
        </p:nvPicPr>
        <p:blipFill>
          <a:blip r:embed="rId7"/>
          <a:srcRect l="16807" r="2521" b="32563"/>
          <a:stretch>
            <a:fillRect/>
          </a:stretch>
        </p:blipFill>
        <p:spPr>
          <a:xfrm>
            <a:off x="5584534" y="2038813"/>
            <a:ext cx="1859638" cy="1554541"/>
          </a:xfrm>
          <a:prstGeom prst="rect">
            <a:avLst/>
          </a:prstGeom>
        </p:spPr>
      </p:pic>
      <p:pic>
        <p:nvPicPr>
          <p:cNvPr id="17" name="Picture 16"/>
          <p:cNvPicPr>
            <a:picLocks noChangeAspect="1"/>
          </p:cNvPicPr>
          <p:nvPr/>
        </p:nvPicPr>
        <p:blipFill>
          <a:blip r:embed="rId8"/>
          <a:srcRect l="4353" t="15294" r="1765" b="15765"/>
          <a:stretch>
            <a:fillRect/>
          </a:stretch>
        </p:blipFill>
        <p:spPr>
          <a:xfrm>
            <a:off x="6924339" y="3298266"/>
            <a:ext cx="2044821" cy="1501585"/>
          </a:xfrm>
          <a:prstGeom prst="rect">
            <a:avLst/>
          </a:prstGeom>
        </p:spPr>
      </p:pic>
      <p:sp>
        <p:nvSpPr>
          <p:cNvPr id="21" name="Rectangle 20"/>
          <p:cNvSpPr/>
          <p:nvPr/>
        </p:nvSpPr>
        <p:spPr>
          <a:xfrm>
            <a:off x="752242" y="6078991"/>
            <a:ext cx="4572000" cy="584776"/>
          </a:xfrm>
          <a:prstGeom prst="rect">
            <a:avLst/>
          </a:prstGeom>
        </p:spPr>
        <p:txBody>
          <a:bodyPr>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o con ganchos para amarrarse a cables e hilos.</a:t>
            </a:r>
            <a:endParaRPr lang="es-ES_tradnl" sz="1600" dirty="0"/>
          </a:p>
        </p:txBody>
      </p:sp>
      <p:sp>
        <p:nvSpPr>
          <p:cNvPr id="22" name="Slide Number Placeholder 21"/>
          <p:cNvSpPr>
            <a:spLocks noGrp="1"/>
          </p:cNvSpPr>
          <p:nvPr>
            <p:ph type="sldNum" sz="quarter" idx="12"/>
          </p:nvPr>
        </p:nvSpPr>
        <p:spPr/>
        <p:txBody>
          <a:bodyPr/>
          <a:lstStyle/>
          <a:p>
            <a:fld id="{18868D3B-16E3-D540-B1A8-9A50026EF016}" type="slidenum">
              <a:rPr lang="es-ES_tradnl" smtClean="0"/>
              <a:pPr/>
              <a:t>8</a:t>
            </a:fld>
            <a:endParaRPr lang="es-ES_tradnl"/>
          </a:p>
        </p:txBody>
      </p:sp>
      <p:sp>
        <p:nvSpPr>
          <p:cNvPr id="23" name="Rectangle 22"/>
          <p:cNvSpPr/>
          <p:nvPr/>
        </p:nvSpPr>
        <p:spPr>
          <a:xfrm>
            <a:off x="732116" y="4128718"/>
            <a:ext cx="5438589" cy="830997"/>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y terminación fina de tipo “espada” en el otro extremo, que permiten acceder fácilmente a los puntos requeridos del circuito.</a:t>
            </a:r>
            <a:endParaRPr lang="es-ES_tradnl" sz="1600" dirty="0"/>
          </a:p>
        </p:txBody>
      </p:sp>
      <p:pic>
        <p:nvPicPr>
          <p:cNvPr id="27" name="Picture 26"/>
          <p:cNvPicPr>
            <a:picLocks noChangeAspect="1"/>
          </p:cNvPicPr>
          <p:nvPr/>
        </p:nvPicPr>
        <p:blipFill>
          <a:blip r:embed="rId9"/>
          <a:stretch>
            <a:fillRect/>
          </a:stretch>
        </p:blipFill>
        <p:spPr>
          <a:xfrm>
            <a:off x="6908408" y="4823190"/>
            <a:ext cx="1898285" cy="1898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prstTxWarp prst="textNoShape">
              <a:avLst/>
            </a:prstTxWarp>
          </a:bodyPr>
          <a:lstStyle/>
          <a:p>
            <a:endParaRPr lang="es-ES">
              <a:latin typeface="Calibri" pitchFamily="-1" charset="0"/>
            </a:endParaRPr>
          </a:p>
        </p:txBody>
      </p:sp>
      <p:pic>
        <p:nvPicPr>
          <p:cNvPr id="122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8050" y="190500"/>
            <a:ext cx="877888" cy="1150938"/>
          </a:xfrm>
          <a:prstGeom prst="rect">
            <a:avLst/>
          </a:prstGeom>
          <a:noFill/>
          <a:ln w="9525">
            <a:noFill/>
            <a:miter lim="800000"/>
            <a:headEnd/>
            <a:tailEnd/>
          </a:ln>
        </p:spPr>
      </p:pic>
      <p:sp>
        <p:nvSpPr>
          <p:cNvPr id="2" name="1 CuadroTexto"/>
          <p:cNvSpPr txBox="1"/>
          <p:nvPr/>
        </p:nvSpPr>
        <p:spPr>
          <a:xfrm>
            <a:off x="2560638" y="766763"/>
            <a:ext cx="4203700" cy="460375"/>
          </a:xfrm>
          <a:prstGeom prst="rect">
            <a:avLst/>
          </a:prstGeom>
          <a:noFill/>
        </p:spPr>
        <p:txBody>
          <a:bodyPr>
            <a:prstTxWarp prst="textNoShape">
              <a:avLst/>
            </a:prstTxWarp>
            <a:spAutoFit/>
          </a:bodyPr>
          <a:lstStyle/>
          <a:p>
            <a:pPr algn="ctr"/>
            <a:r>
              <a:rPr lang="es-CL" sz="2400" b="1">
                <a:solidFill>
                  <a:srgbClr val="404040"/>
                </a:solidFill>
                <a:latin typeface="Verdana" pitchFamily="-1" charset="0"/>
                <a:ea typeface="Verdana" pitchFamily="-1" charset="0"/>
                <a:cs typeface="Verdana" pitchFamily="-1"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ea typeface="+mn-ea"/>
                <a:cs typeface="+mn-cs"/>
              </a:rPr>
              <a:t>A D O T E C   2 0 1 4</a:t>
            </a:r>
          </a:p>
        </p:txBody>
      </p:sp>
      <p:sp>
        <p:nvSpPr>
          <p:cNvPr id="25" name="2 CuadroTexto"/>
          <p:cNvSpPr txBox="1">
            <a:spLocks noChangeArrowheads="1"/>
          </p:cNvSpPr>
          <p:nvPr/>
        </p:nvSpPr>
        <p:spPr bwMode="auto">
          <a:xfrm>
            <a:off x="896321" y="1665972"/>
            <a:ext cx="6651017" cy="369332"/>
          </a:xfrm>
          <a:prstGeom prst="rect">
            <a:avLst/>
          </a:prstGeom>
          <a:noFill/>
          <a:ln w="9525">
            <a:noFill/>
            <a:miter lim="800000"/>
            <a:headEnd/>
            <a:tailEnd/>
          </a:ln>
        </p:spPr>
        <p:txBody>
          <a:bodyPr wrap="none">
            <a:prstTxWarp prst="textNoShape">
              <a:avLst/>
            </a:prstTxWarp>
            <a:spAutoFit/>
          </a:bodyPr>
          <a:lstStyle/>
          <a:p>
            <a:pPr algn="ctr"/>
            <a:r>
              <a:rPr lang="es-CL" b="1" dirty="0">
                <a:latin typeface="Verdana" pitchFamily="-1" charset="0"/>
              </a:rPr>
              <a:t>El multímetro: sus componentes – los conectores.</a:t>
            </a:r>
          </a:p>
        </p:txBody>
      </p:sp>
      <p:sp>
        <p:nvSpPr>
          <p:cNvPr id="3" name="2 Rectángulo"/>
          <p:cNvSpPr/>
          <p:nvPr/>
        </p:nvSpPr>
        <p:spPr>
          <a:xfrm>
            <a:off x="955621" y="2718129"/>
            <a:ext cx="5394693" cy="1323439"/>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Es importante elegir el tipo de cable que mejor conviene para la medición que se quiere realizar teniendo en cuenta la seguridad de quien efectúa la medición, principalmente para tensiones eléctricas elevadas.</a:t>
            </a:r>
          </a:p>
        </p:txBody>
      </p:sp>
      <p:pic>
        <p:nvPicPr>
          <p:cNvPr id="17" name="Picture 16"/>
          <p:cNvPicPr>
            <a:picLocks noChangeAspect="1"/>
          </p:cNvPicPr>
          <p:nvPr/>
        </p:nvPicPr>
        <p:blipFill>
          <a:blip r:embed="rId4"/>
          <a:srcRect l="4353" t="15294" r="1765" b="15765"/>
          <a:stretch>
            <a:fillRect/>
          </a:stretch>
        </p:blipFill>
        <p:spPr>
          <a:xfrm>
            <a:off x="6559177" y="3196812"/>
            <a:ext cx="2584823" cy="1898128"/>
          </a:xfrm>
          <a:prstGeom prst="rect">
            <a:avLst/>
          </a:prstGeom>
        </p:spPr>
      </p:pic>
      <p:sp>
        <p:nvSpPr>
          <p:cNvPr id="21" name="2 Rectángulo"/>
          <p:cNvSpPr/>
          <p:nvPr/>
        </p:nvSpPr>
        <p:spPr>
          <a:xfrm>
            <a:off x="947206" y="4482985"/>
            <a:ext cx="5761382" cy="1323439"/>
          </a:xfrm>
          <a:prstGeom prst="rect">
            <a:avLst/>
          </a:prstGeom>
        </p:spPr>
        <p:txBody>
          <a:bodyPr wrap="square">
            <a:spAutoFit/>
          </a:bodyPr>
          <a:lstStyle/>
          <a:p>
            <a:r>
              <a:rPr lang="es-ES_tradnl" sz="1600" dirty="0">
                <a:latin typeface="Verdana" panose="020B0604030504040204" pitchFamily="34" charset="0"/>
                <a:ea typeface="Verdana" panose="020B0604030504040204" pitchFamily="34" charset="0"/>
                <a:cs typeface="Verdana" panose="020B0604030504040204" pitchFamily="34" charset="0"/>
              </a:rPr>
              <a:t>De preferencia, se elige utilizar cables de tipo “</a:t>
            </a:r>
            <a:r>
              <a:rPr lang="es-ES_tradnl" sz="1600" dirty="0">
                <a:solidFill>
                  <a:srgbClr val="000000"/>
                </a:solidFill>
                <a:latin typeface="Verdana"/>
                <a:ea typeface="Verdana"/>
                <a:cs typeface="Verdana"/>
              </a:rPr>
              <a:t>caimán</a:t>
            </a:r>
            <a:r>
              <a:rPr lang="es-ES_tradnl" sz="1600" dirty="0">
                <a:latin typeface="Verdana" panose="020B0604030504040204" pitchFamily="34" charset="0"/>
                <a:ea typeface="Verdana" panose="020B0604030504040204" pitchFamily="34" charset="0"/>
                <a:cs typeface="Verdana" panose="020B0604030504040204" pitchFamily="34" charset="0"/>
              </a:rPr>
              <a:t>” para poder conectar el </a:t>
            </a:r>
            <a:r>
              <a:rPr lang="es-ES_tradnl" sz="1600" dirty="0" err="1">
                <a:latin typeface="Verdana" panose="020B0604030504040204" pitchFamily="34" charset="0"/>
                <a:ea typeface="Verdana" panose="020B0604030504040204" pitchFamily="34" charset="0"/>
                <a:cs typeface="Verdana" panose="020B0604030504040204" pitchFamily="34" charset="0"/>
              </a:rPr>
              <a:t>mutlímetro</a:t>
            </a:r>
            <a:r>
              <a:rPr lang="es-ES_tradnl" sz="1600" dirty="0">
                <a:latin typeface="Verdana" panose="020B0604030504040204" pitchFamily="34" charset="0"/>
                <a:ea typeface="Verdana" panose="020B0604030504040204" pitchFamily="34" charset="0"/>
                <a:cs typeface="Verdana" panose="020B0604030504040204" pitchFamily="34" charset="0"/>
              </a:rPr>
              <a:t> sin necesidad de utilizar las manos para mantenerlos conectados. De esta forma, la medición se realiza sin intervención directa de la persona que está midiendo. </a:t>
            </a:r>
          </a:p>
        </p:txBody>
      </p:sp>
      <p:sp>
        <p:nvSpPr>
          <p:cNvPr id="13" name="Slide Number Placeholder 12"/>
          <p:cNvSpPr>
            <a:spLocks noGrp="1"/>
          </p:cNvSpPr>
          <p:nvPr>
            <p:ph type="sldNum" sz="quarter" idx="12"/>
          </p:nvPr>
        </p:nvSpPr>
        <p:spPr/>
        <p:txBody>
          <a:bodyPr/>
          <a:lstStyle/>
          <a:p>
            <a:fld id="{18868D3B-16E3-D540-B1A8-9A50026EF016}" type="slidenum">
              <a:rPr lang="es-ES_tradnl" smtClean="0"/>
              <a:pPr/>
              <a:t>9</a:t>
            </a:fld>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15901</TotalTime>
  <Words>3175</Words>
  <Application>Microsoft Office PowerPoint</Application>
  <PresentationFormat>Presentación en pantalla (4:3)</PresentationFormat>
  <Paragraphs>396</Paragraphs>
  <Slides>34</Slides>
  <Notes>34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Symbol</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Mafi&amp;Co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Jean-Jacques Ammann</dc:creator>
  <cp:lastModifiedBy>Hernan Eduardo Ahumada Hernandez</cp:lastModifiedBy>
  <cp:revision>134</cp:revision>
  <cp:lastPrinted>2014-07-03T13:35:05Z</cp:lastPrinted>
  <dcterms:created xsi:type="dcterms:W3CDTF">2014-06-16T15:16:24Z</dcterms:created>
  <dcterms:modified xsi:type="dcterms:W3CDTF">2019-05-03T16:11:55Z</dcterms:modified>
</cp:coreProperties>
</file>