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6"/>
  </p:notesMasterIdLst>
  <p:handoutMasterIdLst>
    <p:handoutMasterId r:id="rId27"/>
  </p:handoutMasterIdLst>
  <p:sldIdLst>
    <p:sldId id="349" r:id="rId3"/>
    <p:sldId id="339" r:id="rId4"/>
    <p:sldId id="300" r:id="rId5"/>
    <p:sldId id="301" r:id="rId6"/>
    <p:sldId id="341" r:id="rId7"/>
    <p:sldId id="312" r:id="rId8"/>
    <p:sldId id="330" r:id="rId9"/>
    <p:sldId id="313" r:id="rId10"/>
    <p:sldId id="351" r:id="rId11"/>
    <p:sldId id="329" r:id="rId12"/>
    <p:sldId id="352" r:id="rId13"/>
    <p:sldId id="346" r:id="rId14"/>
    <p:sldId id="333" r:id="rId15"/>
    <p:sldId id="342" r:id="rId16"/>
    <p:sldId id="343" r:id="rId17"/>
    <p:sldId id="347" r:id="rId18"/>
    <p:sldId id="348" r:id="rId19"/>
    <p:sldId id="335" r:id="rId20"/>
    <p:sldId id="336" r:id="rId21"/>
    <p:sldId id="340" r:id="rId22"/>
    <p:sldId id="337" r:id="rId23"/>
    <p:sldId id="338" r:id="rId24"/>
    <p:sldId id="350" r:id="rId25"/>
  </p:sldIdLst>
  <p:sldSz cx="9144000" cy="6858000" type="screen4x3"/>
  <p:notesSz cx="9077325" cy="7077075"/>
  <p:defaultTextStyle>
    <a:defPPr>
      <a:defRPr lang="es-CL"/>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 Teresa Dittborn" initials="MTD" lastIdx="26" clrIdx="0"/>
  <p:cmAuthor id="1" name="Luz Maria" initials="LM"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24" autoAdjust="0"/>
    <p:restoredTop sz="97906" autoAdjust="0"/>
  </p:normalViewPr>
  <p:slideViewPr>
    <p:cSldViewPr>
      <p:cViewPr varScale="1">
        <p:scale>
          <a:sx n="88" d="100"/>
          <a:sy n="88" d="100"/>
        </p:scale>
        <p:origin x="1668" y="102"/>
      </p:cViewPr>
      <p:guideLst>
        <p:guide orient="horz" pos="2160"/>
        <p:guide pos="2880"/>
      </p:guideLst>
    </p:cSldViewPr>
  </p:slideViewPr>
  <p:notesTextViewPr>
    <p:cViewPr>
      <p:scale>
        <a:sx n="1" d="1"/>
        <a:sy n="1" d="1"/>
      </p:scale>
      <p:origin x="0" y="0"/>
    </p:cViewPr>
  </p:notesTextViewPr>
  <p:sorterViewPr>
    <p:cViewPr>
      <p:scale>
        <a:sx n="122" d="100"/>
        <a:sy n="122" d="100"/>
      </p:scale>
      <p:origin x="0" y="14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33825" cy="3540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CL"/>
          </a:p>
        </p:txBody>
      </p:sp>
      <p:sp>
        <p:nvSpPr>
          <p:cNvPr id="3" name="2 Marcador de fecha"/>
          <p:cNvSpPr>
            <a:spLocks noGrp="1"/>
          </p:cNvSpPr>
          <p:nvPr>
            <p:ph type="dt" sz="quarter" idx="1"/>
          </p:nvPr>
        </p:nvSpPr>
        <p:spPr>
          <a:xfrm>
            <a:off x="5141913" y="0"/>
            <a:ext cx="3933825" cy="3540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310FC0C-A486-4070-8814-FB6BCA4CCE87}" type="datetimeFigureOut">
              <a:rPr lang="es-CL"/>
              <a:pPr>
                <a:defRPr/>
              </a:pPr>
              <a:t>23-03-2015</a:t>
            </a:fld>
            <a:endParaRPr lang="es-CL"/>
          </a:p>
        </p:txBody>
      </p:sp>
      <p:sp>
        <p:nvSpPr>
          <p:cNvPr id="4" name="3 Marcador de pie de página"/>
          <p:cNvSpPr>
            <a:spLocks noGrp="1"/>
          </p:cNvSpPr>
          <p:nvPr>
            <p:ph type="ftr" sz="quarter" idx="2"/>
          </p:nvPr>
        </p:nvSpPr>
        <p:spPr>
          <a:xfrm>
            <a:off x="0" y="6721475"/>
            <a:ext cx="3933825" cy="3540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CL"/>
          </a:p>
        </p:txBody>
      </p:sp>
      <p:sp>
        <p:nvSpPr>
          <p:cNvPr id="5" name="4 Marcador de número de diapositiva"/>
          <p:cNvSpPr>
            <a:spLocks noGrp="1"/>
          </p:cNvSpPr>
          <p:nvPr>
            <p:ph type="sldNum" sz="quarter" idx="3"/>
          </p:nvPr>
        </p:nvSpPr>
        <p:spPr>
          <a:xfrm>
            <a:off x="5141913" y="6721475"/>
            <a:ext cx="3933825" cy="3540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32EC208-65B8-4A46-9886-0D451180C780}" type="slidenum">
              <a:rPr lang="es-CL"/>
              <a:pPr>
                <a:defRPr/>
              </a:pPr>
              <a:t>‹Nº›</a:t>
            </a:fld>
            <a:endParaRPr lang="es-CL"/>
          </a:p>
        </p:txBody>
      </p:sp>
    </p:spTree>
    <p:extLst>
      <p:ext uri="{BB962C8B-B14F-4D97-AF65-F5344CB8AC3E}">
        <p14:creationId xmlns:p14="http://schemas.microsoft.com/office/powerpoint/2010/main" val="2938561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933825" cy="3540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CL"/>
          </a:p>
        </p:txBody>
      </p:sp>
      <p:sp>
        <p:nvSpPr>
          <p:cNvPr id="3" name="2 Marcador de fecha"/>
          <p:cNvSpPr>
            <a:spLocks noGrp="1"/>
          </p:cNvSpPr>
          <p:nvPr>
            <p:ph type="dt" idx="1"/>
          </p:nvPr>
        </p:nvSpPr>
        <p:spPr>
          <a:xfrm>
            <a:off x="5140325" y="0"/>
            <a:ext cx="3935413" cy="3540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461FBE3-AEE2-4569-8863-23B67A288439}" type="datetimeFigureOut">
              <a:rPr lang="es-CL"/>
              <a:pPr>
                <a:defRPr/>
              </a:pPr>
              <a:t>23-03-2015</a:t>
            </a:fld>
            <a:endParaRPr lang="es-CL"/>
          </a:p>
        </p:txBody>
      </p:sp>
      <p:sp>
        <p:nvSpPr>
          <p:cNvPr id="4" name="3 Marcador de imagen de diapositiva"/>
          <p:cNvSpPr>
            <a:spLocks noGrp="1" noRot="1" noChangeAspect="1"/>
          </p:cNvSpPr>
          <p:nvPr>
            <p:ph type="sldImg" idx="2"/>
          </p:nvPr>
        </p:nvSpPr>
        <p:spPr>
          <a:xfrm>
            <a:off x="2768600" y="530225"/>
            <a:ext cx="3540125" cy="2654300"/>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4 Marcador de notas"/>
          <p:cNvSpPr>
            <a:spLocks noGrp="1"/>
          </p:cNvSpPr>
          <p:nvPr>
            <p:ph type="body" sz="quarter" idx="3"/>
          </p:nvPr>
        </p:nvSpPr>
        <p:spPr>
          <a:xfrm>
            <a:off x="908050" y="3360738"/>
            <a:ext cx="7261225" cy="3186112"/>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L" noProof="0"/>
          </a:p>
        </p:txBody>
      </p:sp>
      <p:sp>
        <p:nvSpPr>
          <p:cNvPr id="6" name="5 Marcador de pie de página"/>
          <p:cNvSpPr>
            <a:spLocks noGrp="1"/>
          </p:cNvSpPr>
          <p:nvPr>
            <p:ph type="ftr" sz="quarter" idx="4"/>
          </p:nvPr>
        </p:nvSpPr>
        <p:spPr>
          <a:xfrm>
            <a:off x="0" y="6721475"/>
            <a:ext cx="3933825" cy="3540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CL"/>
          </a:p>
        </p:txBody>
      </p:sp>
      <p:sp>
        <p:nvSpPr>
          <p:cNvPr id="7" name="6 Marcador de número de diapositiva"/>
          <p:cNvSpPr>
            <a:spLocks noGrp="1"/>
          </p:cNvSpPr>
          <p:nvPr>
            <p:ph type="sldNum" sz="quarter" idx="5"/>
          </p:nvPr>
        </p:nvSpPr>
        <p:spPr>
          <a:xfrm>
            <a:off x="5140325" y="6721475"/>
            <a:ext cx="3935413" cy="3540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96FA505-A0A9-4114-AE70-1C55B52F1FD3}" type="slidenum">
              <a:rPr lang="es-CL"/>
              <a:pPr>
                <a:defRPr/>
              </a:pPr>
              <a:t>‹Nº›</a:t>
            </a:fld>
            <a:endParaRPr lang="es-CL"/>
          </a:p>
        </p:txBody>
      </p:sp>
    </p:spTree>
    <p:extLst>
      <p:ext uri="{BB962C8B-B14F-4D97-AF65-F5344CB8AC3E}">
        <p14:creationId xmlns:p14="http://schemas.microsoft.com/office/powerpoint/2010/main" val="17002138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2662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B08E1F6-27AA-4E00-BA79-630814CD5ABC}" type="slidenum">
              <a:rPr lang="es-CL" smtClean="0">
                <a:solidFill>
                  <a:srgbClr val="000000"/>
                </a:solidFill>
              </a:rPr>
              <a:pPr fontAlgn="base">
                <a:spcBef>
                  <a:spcPct val="0"/>
                </a:spcBef>
                <a:spcAft>
                  <a:spcPct val="0"/>
                </a:spcAft>
                <a:defRPr/>
              </a:pPr>
              <a:t>13</a:t>
            </a:fld>
            <a:endParaRPr lang="es-CL" smtClean="0">
              <a:solidFill>
                <a:srgbClr val="000000"/>
              </a:solidFill>
            </a:endParaRPr>
          </a:p>
        </p:txBody>
      </p:sp>
    </p:spTree>
    <p:extLst>
      <p:ext uri="{BB962C8B-B14F-4D97-AF65-F5344CB8AC3E}">
        <p14:creationId xmlns:p14="http://schemas.microsoft.com/office/powerpoint/2010/main" val="1969889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27652"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56FA07-D987-42EB-94A3-E3CA1E9BA1D7}" type="slidenum">
              <a:rPr lang="es-CL" smtClean="0">
                <a:solidFill>
                  <a:srgbClr val="000000"/>
                </a:solidFill>
              </a:rPr>
              <a:pPr fontAlgn="base">
                <a:spcBef>
                  <a:spcPct val="0"/>
                </a:spcBef>
                <a:spcAft>
                  <a:spcPct val="0"/>
                </a:spcAft>
                <a:defRPr/>
              </a:pPr>
              <a:t>14</a:t>
            </a:fld>
            <a:endParaRPr lang="es-CL" smtClean="0">
              <a:solidFill>
                <a:srgbClr val="000000"/>
              </a:solidFill>
            </a:endParaRPr>
          </a:p>
        </p:txBody>
      </p:sp>
    </p:spTree>
    <p:extLst>
      <p:ext uri="{BB962C8B-B14F-4D97-AF65-F5344CB8AC3E}">
        <p14:creationId xmlns:p14="http://schemas.microsoft.com/office/powerpoint/2010/main" val="256495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L" altLang="es-CL" smtClean="0"/>
          </a:p>
        </p:txBody>
      </p:sp>
      <p:sp>
        <p:nvSpPr>
          <p:cNvPr id="28676"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7C20AE-EE07-47F5-A569-BDD8AE9B8CEA}" type="slidenum">
              <a:rPr lang="es-CL" smtClean="0">
                <a:solidFill>
                  <a:srgbClr val="000000"/>
                </a:solidFill>
              </a:rPr>
              <a:pPr fontAlgn="base">
                <a:spcBef>
                  <a:spcPct val="0"/>
                </a:spcBef>
                <a:spcAft>
                  <a:spcPct val="0"/>
                </a:spcAft>
                <a:defRPr/>
              </a:pPr>
              <a:t>15</a:t>
            </a:fld>
            <a:endParaRPr lang="es-CL" smtClean="0">
              <a:solidFill>
                <a:srgbClr val="000000"/>
              </a:solidFill>
            </a:endParaRPr>
          </a:p>
        </p:txBody>
      </p:sp>
    </p:spTree>
    <p:extLst>
      <p:ext uri="{BB962C8B-B14F-4D97-AF65-F5344CB8AC3E}">
        <p14:creationId xmlns:p14="http://schemas.microsoft.com/office/powerpoint/2010/main" val="3415008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E139D1D4-86B9-4D7E-8F48-82EB0B81B60D}" type="datetime1">
              <a:rPr lang="es-CL"/>
              <a:pPr>
                <a:defRPr/>
              </a:pPr>
              <a:t>23-03-2015</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89808CBA-DBF6-4F69-8FFD-005BC843D607}" type="slidenum">
              <a:rPr lang="es-CL"/>
              <a:pPr>
                <a:defRPr/>
              </a:pPr>
              <a:t>‹Nº›</a:t>
            </a:fld>
            <a:endParaRPr lang="es-CL" dirty="0"/>
          </a:p>
        </p:txBody>
      </p:sp>
    </p:spTree>
    <p:extLst>
      <p:ext uri="{BB962C8B-B14F-4D97-AF65-F5344CB8AC3E}">
        <p14:creationId xmlns:p14="http://schemas.microsoft.com/office/powerpoint/2010/main" val="4217498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489DCDD9-E314-4438-A2CF-74B57B394A98}" type="datetime1">
              <a:rPr lang="es-CL"/>
              <a:pPr>
                <a:defRPr/>
              </a:pPr>
              <a:t>23-03-2015</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60FAFD7B-587E-4F27-AC52-25516FAC7E4F}" type="slidenum">
              <a:rPr lang="es-CL"/>
              <a:pPr>
                <a:defRPr/>
              </a:pPr>
              <a:t>‹Nº›</a:t>
            </a:fld>
            <a:endParaRPr lang="es-CL" dirty="0"/>
          </a:p>
        </p:txBody>
      </p:sp>
    </p:spTree>
    <p:extLst>
      <p:ext uri="{BB962C8B-B14F-4D97-AF65-F5344CB8AC3E}">
        <p14:creationId xmlns:p14="http://schemas.microsoft.com/office/powerpoint/2010/main" val="271868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6C0278A5-5609-4C18-B916-9A67292B7A16}" type="datetime1">
              <a:rPr lang="es-CL"/>
              <a:pPr>
                <a:defRPr/>
              </a:pPr>
              <a:t>23-03-2015</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CF2BF3A2-461A-4C34-80CA-6069DC086F0B}" type="slidenum">
              <a:rPr lang="es-CL"/>
              <a:pPr>
                <a:defRPr/>
              </a:pPr>
              <a:t>‹Nº›</a:t>
            </a:fld>
            <a:endParaRPr lang="es-CL" dirty="0"/>
          </a:p>
        </p:txBody>
      </p:sp>
    </p:spTree>
    <p:extLst>
      <p:ext uri="{BB962C8B-B14F-4D97-AF65-F5344CB8AC3E}">
        <p14:creationId xmlns:p14="http://schemas.microsoft.com/office/powerpoint/2010/main" val="3212228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lvl1pPr>
              <a:defRPr/>
            </a:lvl1pPr>
          </a:lstStyle>
          <a:p>
            <a:pPr>
              <a:defRPr/>
            </a:pPr>
            <a:fld id="{CBF8B894-22F9-445C-BFDB-942566E08430}" type="datetime1">
              <a:rPr lang="es-CL"/>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C9195CEE-A8C4-4CC2-9F4F-EA8AF98F0EB3}" type="slidenum">
              <a:rPr lang="es-CL"/>
              <a:pPr>
                <a:defRPr/>
              </a:pPr>
              <a:t>‹Nº›</a:t>
            </a:fld>
            <a:endParaRPr lang="es-CL"/>
          </a:p>
        </p:txBody>
      </p:sp>
    </p:spTree>
    <p:extLst>
      <p:ext uri="{BB962C8B-B14F-4D97-AF65-F5344CB8AC3E}">
        <p14:creationId xmlns:p14="http://schemas.microsoft.com/office/powerpoint/2010/main" val="1637106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199B4609-DC27-4F5D-83E4-22736AE70269}" type="datetime1">
              <a:rPr lang="es-CL"/>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4EAA6363-8901-45C9-B5E1-6272EC3872C4}" type="slidenum">
              <a:rPr lang="es-CL"/>
              <a:pPr>
                <a:defRPr/>
              </a:pPr>
              <a:t>‹Nº›</a:t>
            </a:fld>
            <a:endParaRPr lang="es-CL"/>
          </a:p>
        </p:txBody>
      </p:sp>
    </p:spTree>
    <p:extLst>
      <p:ext uri="{BB962C8B-B14F-4D97-AF65-F5344CB8AC3E}">
        <p14:creationId xmlns:p14="http://schemas.microsoft.com/office/powerpoint/2010/main" val="1004916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C4CAB663-B1D6-444E-8AB8-0665C9353709}" type="datetime1">
              <a:rPr lang="es-CL"/>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886E057C-DA1B-4B1F-9BA4-C8A08EE1123B}" type="slidenum">
              <a:rPr lang="es-CL"/>
              <a:pPr>
                <a:defRPr/>
              </a:pPr>
              <a:t>‹Nº›</a:t>
            </a:fld>
            <a:endParaRPr lang="es-CL"/>
          </a:p>
        </p:txBody>
      </p:sp>
    </p:spTree>
    <p:extLst>
      <p:ext uri="{BB962C8B-B14F-4D97-AF65-F5344CB8AC3E}">
        <p14:creationId xmlns:p14="http://schemas.microsoft.com/office/powerpoint/2010/main" val="2403112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F1C657FC-0436-40AB-9B33-23A9E16E3C1B}" type="datetime1">
              <a:rPr lang="es-CL"/>
              <a:pPr>
                <a:defRPr/>
              </a:pPr>
              <a:t>23-03-2015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2ECD2CBC-7F1C-4032-8803-02EC157BF915}" type="slidenum">
              <a:rPr lang="es-CL"/>
              <a:pPr>
                <a:defRPr/>
              </a:pPr>
              <a:t>‹Nº›</a:t>
            </a:fld>
            <a:endParaRPr lang="es-CL"/>
          </a:p>
        </p:txBody>
      </p:sp>
    </p:spTree>
    <p:extLst>
      <p:ext uri="{BB962C8B-B14F-4D97-AF65-F5344CB8AC3E}">
        <p14:creationId xmlns:p14="http://schemas.microsoft.com/office/powerpoint/2010/main" val="2048251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C23EA348-1F00-415D-A735-E0B509D1C0DD}" type="datetime1">
              <a:rPr lang="es-CL"/>
              <a:pPr>
                <a:defRPr/>
              </a:pPr>
              <a:t>23-03-2015</a:t>
            </a:fld>
            <a:endParaRPr lang="es-CL"/>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5B507F7B-C2AA-4DAB-8DC4-4E0196F75631}" type="slidenum">
              <a:rPr lang="es-CL"/>
              <a:pPr>
                <a:defRPr/>
              </a:pPr>
              <a:t>‹Nº›</a:t>
            </a:fld>
            <a:endParaRPr lang="es-CL"/>
          </a:p>
        </p:txBody>
      </p:sp>
    </p:spTree>
    <p:extLst>
      <p:ext uri="{BB962C8B-B14F-4D97-AF65-F5344CB8AC3E}">
        <p14:creationId xmlns:p14="http://schemas.microsoft.com/office/powerpoint/2010/main" val="2547489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600E84C6-2684-4705-89B7-9C1974E1F962}" type="datetime1">
              <a:rPr lang="es-CL"/>
              <a:pPr>
                <a:defRPr/>
              </a:pPr>
              <a:t>23-03-2015</a:t>
            </a:fld>
            <a:endParaRPr lang="es-CL"/>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71A81B48-855F-4963-B1E1-0D010614C894}" type="slidenum">
              <a:rPr lang="es-CL"/>
              <a:pPr>
                <a:defRPr/>
              </a:pPr>
              <a:t>‹Nº›</a:t>
            </a:fld>
            <a:endParaRPr lang="es-CL"/>
          </a:p>
        </p:txBody>
      </p:sp>
    </p:spTree>
    <p:extLst>
      <p:ext uri="{BB962C8B-B14F-4D97-AF65-F5344CB8AC3E}">
        <p14:creationId xmlns:p14="http://schemas.microsoft.com/office/powerpoint/2010/main" val="3278930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E61EA5BA-56DF-4E6F-A371-3216EBDED699}" type="datetime1">
              <a:rPr lang="es-CL"/>
              <a:pPr>
                <a:defRPr/>
              </a:pPr>
              <a:t>23-03-2015</a:t>
            </a:fld>
            <a:endParaRPr lang="es-CL"/>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02353D30-9DB9-445F-9575-061E70406B6B}" type="slidenum">
              <a:rPr lang="es-CL"/>
              <a:pPr>
                <a:defRPr/>
              </a:pPr>
              <a:t>‹Nº›</a:t>
            </a:fld>
            <a:endParaRPr lang="es-CL"/>
          </a:p>
        </p:txBody>
      </p:sp>
    </p:spTree>
    <p:extLst>
      <p:ext uri="{BB962C8B-B14F-4D97-AF65-F5344CB8AC3E}">
        <p14:creationId xmlns:p14="http://schemas.microsoft.com/office/powerpoint/2010/main" val="13521945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2C28593-9E0D-4211-8F4C-91A1CBCD3E23}" type="datetime1">
              <a:rPr lang="es-CL"/>
              <a:pPr>
                <a:defRPr/>
              </a:pPr>
              <a:t>23-03-2015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C0AA31A3-1DA2-4FC9-A480-DFB9AD9A0C06}" type="slidenum">
              <a:rPr lang="es-CL"/>
              <a:pPr>
                <a:defRPr/>
              </a:pPr>
              <a:t>‹Nº›</a:t>
            </a:fld>
            <a:endParaRPr lang="es-CL"/>
          </a:p>
        </p:txBody>
      </p:sp>
    </p:spTree>
    <p:extLst>
      <p:ext uri="{BB962C8B-B14F-4D97-AF65-F5344CB8AC3E}">
        <p14:creationId xmlns:p14="http://schemas.microsoft.com/office/powerpoint/2010/main" val="3826997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C8ECE47D-83E0-4D1D-A4C2-E3123D9AE3F1}" type="datetime1">
              <a:rPr lang="es-CL"/>
              <a:pPr>
                <a:defRPr/>
              </a:pPr>
              <a:t>23-03-2015</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F9649BEA-8BBF-4D17-8BB1-C2A132FB1AF5}" type="slidenum">
              <a:rPr lang="es-CL"/>
              <a:pPr>
                <a:defRPr/>
              </a:pPr>
              <a:t>‹Nº›</a:t>
            </a:fld>
            <a:endParaRPr lang="es-CL" dirty="0"/>
          </a:p>
        </p:txBody>
      </p:sp>
    </p:spTree>
    <p:extLst>
      <p:ext uri="{BB962C8B-B14F-4D97-AF65-F5344CB8AC3E}">
        <p14:creationId xmlns:p14="http://schemas.microsoft.com/office/powerpoint/2010/main" val="2216131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E0A6E704-A9EF-41A1-AE62-2E961FFE4665}" type="datetime1">
              <a:rPr lang="es-CL"/>
              <a:pPr>
                <a:defRPr/>
              </a:pPr>
              <a:t>23-03-2015</a:t>
            </a:fld>
            <a:endParaRPr lang="es-CL"/>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68AE0CE2-8C37-4E86-9BEB-68E5844F271C}" type="slidenum">
              <a:rPr lang="es-CL"/>
              <a:pPr>
                <a:defRPr/>
              </a:pPr>
              <a:t>‹Nº›</a:t>
            </a:fld>
            <a:endParaRPr lang="es-CL"/>
          </a:p>
        </p:txBody>
      </p:sp>
    </p:spTree>
    <p:extLst>
      <p:ext uri="{BB962C8B-B14F-4D97-AF65-F5344CB8AC3E}">
        <p14:creationId xmlns:p14="http://schemas.microsoft.com/office/powerpoint/2010/main" val="23774014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02059B03-2530-4977-B410-1F1F1FA418C4}" type="datetime1">
              <a:rPr lang="es-CL"/>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31290C5C-D5CD-42B7-8246-412CDC32CE56}" type="slidenum">
              <a:rPr lang="es-CL"/>
              <a:pPr>
                <a:defRPr/>
              </a:pPr>
              <a:t>‹Nº›</a:t>
            </a:fld>
            <a:endParaRPr lang="es-CL"/>
          </a:p>
        </p:txBody>
      </p:sp>
    </p:spTree>
    <p:extLst>
      <p:ext uri="{BB962C8B-B14F-4D97-AF65-F5344CB8AC3E}">
        <p14:creationId xmlns:p14="http://schemas.microsoft.com/office/powerpoint/2010/main" val="16893926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lvl1pPr>
              <a:defRPr/>
            </a:lvl1pPr>
          </a:lstStyle>
          <a:p>
            <a:pPr>
              <a:defRPr/>
            </a:pPr>
            <a:fld id="{02B5D64B-2276-4313-A0B8-C742C88ADEBD}" type="datetime1">
              <a:rPr lang="es-CL"/>
              <a:pPr>
                <a:defRPr/>
              </a:pPr>
              <a:t>23-03-2015</a:t>
            </a:fld>
            <a:endParaRPr lang="es-CL"/>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0C654A8E-ADEC-4D81-B5C6-EFE0B1CC9A35}" type="slidenum">
              <a:rPr lang="es-CL"/>
              <a:pPr>
                <a:defRPr/>
              </a:pPr>
              <a:t>‹Nº›</a:t>
            </a:fld>
            <a:endParaRPr lang="es-CL"/>
          </a:p>
        </p:txBody>
      </p:sp>
    </p:spTree>
    <p:extLst>
      <p:ext uri="{BB962C8B-B14F-4D97-AF65-F5344CB8AC3E}">
        <p14:creationId xmlns:p14="http://schemas.microsoft.com/office/powerpoint/2010/main" val="766605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5A03B3DB-C811-4567-86A2-10E6D4B88AD8}" type="datetime1">
              <a:rPr lang="es-CL"/>
              <a:pPr>
                <a:defRPr/>
              </a:pPr>
              <a:t>23-03-2015</a:t>
            </a:fld>
            <a:endParaRPr lang="es-CL" dirty="0"/>
          </a:p>
        </p:txBody>
      </p:sp>
      <p:sp>
        <p:nvSpPr>
          <p:cNvPr id="5" name="4 Marcador de pie de página"/>
          <p:cNvSpPr>
            <a:spLocks noGrp="1"/>
          </p:cNvSpPr>
          <p:nvPr>
            <p:ph type="ftr" sz="quarter" idx="11"/>
          </p:nvPr>
        </p:nvSpPr>
        <p:spPr/>
        <p:txBody>
          <a:bodyPr/>
          <a:lstStyle>
            <a:lvl1pPr>
              <a:defRPr/>
            </a:lvl1pPr>
          </a:lstStyle>
          <a:p>
            <a:pPr>
              <a:defRPr/>
            </a:pPr>
            <a:endParaRPr lang="es-CL"/>
          </a:p>
        </p:txBody>
      </p:sp>
      <p:sp>
        <p:nvSpPr>
          <p:cNvPr id="6" name="5 Marcador de número de diapositiva"/>
          <p:cNvSpPr>
            <a:spLocks noGrp="1"/>
          </p:cNvSpPr>
          <p:nvPr>
            <p:ph type="sldNum" sz="quarter" idx="12"/>
          </p:nvPr>
        </p:nvSpPr>
        <p:spPr/>
        <p:txBody>
          <a:bodyPr/>
          <a:lstStyle>
            <a:lvl1pPr>
              <a:defRPr/>
            </a:lvl1pPr>
          </a:lstStyle>
          <a:p>
            <a:pPr>
              <a:defRPr/>
            </a:pPr>
            <a:fld id="{AF08BD20-EE9E-42F6-9510-BC348CAF654E}" type="slidenum">
              <a:rPr lang="es-CL"/>
              <a:pPr>
                <a:defRPr/>
              </a:pPr>
              <a:t>‹Nº›</a:t>
            </a:fld>
            <a:endParaRPr lang="es-CL" dirty="0"/>
          </a:p>
        </p:txBody>
      </p:sp>
    </p:spTree>
    <p:extLst>
      <p:ext uri="{BB962C8B-B14F-4D97-AF65-F5344CB8AC3E}">
        <p14:creationId xmlns:p14="http://schemas.microsoft.com/office/powerpoint/2010/main" val="100320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3 Marcador de fecha"/>
          <p:cNvSpPr>
            <a:spLocks noGrp="1"/>
          </p:cNvSpPr>
          <p:nvPr>
            <p:ph type="dt" sz="half" idx="10"/>
          </p:nvPr>
        </p:nvSpPr>
        <p:spPr/>
        <p:txBody>
          <a:bodyPr/>
          <a:lstStyle>
            <a:lvl1pPr>
              <a:defRPr/>
            </a:lvl1pPr>
          </a:lstStyle>
          <a:p>
            <a:pPr>
              <a:defRPr/>
            </a:pPr>
            <a:fld id="{38C5AB87-F49B-4DC8-AF43-B492BDB30CC8}" type="datetime1">
              <a:rPr lang="es-CL"/>
              <a:pPr>
                <a:defRPr/>
              </a:pPr>
              <a:t>23-03-2015</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601F6767-B596-4970-ACFE-878C6AD06852}" type="slidenum">
              <a:rPr lang="es-CL"/>
              <a:pPr>
                <a:defRPr/>
              </a:pPr>
              <a:t>‹Nº›</a:t>
            </a:fld>
            <a:endParaRPr lang="es-CL" dirty="0"/>
          </a:p>
        </p:txBody>
      </p:sp>
    </p:spTree>
    <p:extLst>
      <p:ext uri="{BB962C8B-B14F-4D97-AF65-F5344CB8AC3E}">
        <p14:creationId xmlns:p14="http://schemas.microsoft.com/office/powerpoint/2010/main" val="1503942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3 Marcador de fecha"/>
          <p:cNvSpPr>
            <a:spLocks noGrp="1"/>
          </p:cNvSpPr>
          <p:nvPr>
            <p:ph type="dt" sz="half" idx="10"/>
          </p:nvPr>
        </p:nvSpPr>
        <p:spPr/>
        <p:txBody>
          <a:bodyPr/>
          <a:lstStyle>
            <a:lvl1pPr>
              <a:defRPr/>
            </a:lvl1pPr>
          </a:lstStyle>
          <a:p>
            <a:pPr>
              <a:defRPr/>
            </a:pPr>
            <a:fld id="{AF5B8C59-A2D8-440D-8759-491A688E15EA}" type="datetime1">
              <a:rPr lang="es-CL"/>
              <a:pPr>
                <a:defRPr/>
              </a:pPr>
              <a:t>23-03-2015</a:t>
            </a:fld>
            <a:endParaRPr lang="es-CL" dirty="0"/>
          </a:p>
        </p:txBody>
      </p:sp>
      <p:sp>
        <p:nvSpPr>
          <p:cNvPr id="8" name="4 Marcador de pie de página"/>
          <p:cNvSpPr>
            <a:spLocks noGrp="1"/>
          </p:cNvSpPr>
          <p:nvPr>
            <p:ph type="ftr" sz="quarter" idx="11"/>
          </p:nvPr>
        </p:nvSpPr>
        <p:spPr/>
        <p:txBody>
          <a:bodyPr/>
          <a:lstStyle>
            <a:lvl1pPr>
              <a:defRPr/>
            </a:lvl1pPr>
          </a:lstStyle>
          <a:p>
            <a:pPr>
              <a:defRPr/>
            </a:pPr>
            <a:endParaRPr lang="es-CL"/>
          </a:p>
        </p:txBody>
      </p:sp>
      <p:sp>
        <p:nvSpPr>
          <p:cNvPr id="9" name="5 Marcador de número de diapositiva"/>
          <p:cNvSpPr>
            <a:spLocks noGrp="1"/>
          </p:cNvSpPr>
          <p:nvPr>
            <p:ph type="sldNum" sz="quarter" idx="12"/>
          </p:nvPr>
        </p:nvSpPr>
        <p:spPr/>
        <p:txBody>
          <a:bodyPr/>
          <a:lstStyle>
            <a:lvl1pPr>
              <a:defRPr/>
            </a:lvl1pPr>
          </a:lstStyle>
          <a:p>
            <a:pPr>
              <a:defRPr/>
            </a:pPr>
            <a:fld id="{D729FC29-FCD6-4DA0-9198-B02F17855528}" type="slidenum">
              <a:rPr lang="es-CL"/>
              <a:pPr>
                <a:defRPr/>
              </a:pPr>
              <a:t>‹Nº›</a:t>
            </a:fld>
            <a:endParaRPr lang="es-CL" dirty="0"/>
          </a:p>
        </p:txBody>
      </p:sp>
    </p:spTree>
    <p:extLst>
      <p:ext uri="{BB962C8B-B14F-4D97-AF65-F5344CB8AC3E}">
        <p14:creationId xmlns:p14="http://schemas.microsoft.com/office/powerpoint/2010/main" val="946248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3 Marcador de fecha"/>
          <p:cNvSpPr>
            <a:spLocks noGrp="1"/>
          </p:cNvSpPr>
          <p:nvPr>
            <p:ph type="dt" sz="half" idx="10"/>
          </p:nvPr>
        </p:nvSpPr>
        <p:spPr/>
        <p:txBody>
          <a:bodyPr/>
          <a:lstStyle>
            <a:lvl1pPr>
              <a:defRPr/>
            </a:lvl1pPr>
          </a:lstStyle>
          <a:p>
            <a:pPr>
              <a:defRPr/>
            </a:pPr>
            <a:fld id="{DAE804D7-6F6E-413D-BBDB-1B6C2DEB0B1B}" type="datetime1">
              <a:rPr lang="es-CL"/>
              <a:pPr>
                <a:defRPr/>
              </a:pPr>
              <a:t>23-03-2015</a:t>
            </a:fld>
            <a:endParaRPr lang="es-CL" dirty="0"/>
          </a:p>
        </p:txBody>
      </p:sp>
      <p:sp>
        <p:nvSpPr>
          <p:cNvPr id="4" name="4 Marcador de pie de página"/>
          <p:cNvSpPr>
            <a:spLocks noGrp="1"/>
          </p:cNvSpPr>
          <p:nvPr>
            <p:ph type="ftr" sz="quarter" idx="11"/>
          </p:nvPr>
        </p:nvSpPr>
        <p:spPr/>
        <p:txBody>
          <a:bodyPr/>
          <a:lstStyle>
            <a:lvl1pPr>
              <a:defRPr/>
            </a:lvl1pPr>
          </a:lstStyle>
          <a:p>
            <a:pPr>
              <a:defRPr/>
            </a:pPr>
            <a:endParaRPr lang="es-CL"/>
          </a:p>
        </p:txBody>
      </p:sp>
      <p:sp>
        <p:nvSpPr>
          <p:cNvPr id="5" name="5 Marcador de número de diapositiva"/>
          <p:cNvSpPr>
            <a:spLocks noGrp="1"/>
          </p:cNvSpPr>
          <p:nvPr>
            <p:ph type="sldNum" sz="quarter" idx="12"/>
          </p:nvPr>
        </p:nvSpPr>
        <p:spPr/>
        <p:txBody>
          <a:bodyPr/>
          <a:lstStyle>
            <a:lvl1pPr>
              <a:defRPr/>
            </a:lvl1pPr>
          </a:lstStyle>
          <a:p>
            <a:pPr>
              <a:defRPr/>
            </a:pPr>
            <a:fld id="{F46E73D5-087C-4B9D-A402-3D60C987BEDF}" type="slidenum">
              <a:rPr lang="es-CL"/>
              <a:pPr>
                <a:defRPr/>
              </a:pPr>
              <a:t>‹Nº›</a:t>
            </a:fld>
            <a:endParaRPr lang="es-CL" dirty="0"/>
          </a:p>
        </p:txBody>
      </p:sp>
    </p:spTree>
    <p:extLst>
      <p:ext uri="{BB962C8B-B14F-4D97-AF65-F5344CB8AC3E}">
        <p14:creationId xmlns:p14="http://schemas.microsoft.com/office/powerpoint/2010/main" val="124975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D0B5BB64-E6C9-47B5-B633-CED383BC4D59}" type="datetime1">
              <a:rPr lang="es-CL"/>
              <a:pPr>
                <a:defRPr/>
              </a:pPr>
              <a:t>23-03-2015</a:t>
            </a:fld>
            <a:endParaRPr lang="es-CL" dirty="0"/>
          </a:p>
        </p:txBody>
      </p:sp>
      <p:sp>
        <p:nvSpPr>
          <p:cNvPr id="3" name="4 Marcador de pie de página"/>
          <p:cNvSpPr>
            <a:spLocks noGrp="1"/>
          </p:cNvSpPr>
          <p:nvPr>
            <p:ph type="ftr" sz="quarter" idx="11"/>
          </p:nvPr>
        </p:nvSpPr>
        <p:spPr/>
        <p:txBody>
          <a:bodyPr/>
          <a:lstStyle>
            <a:lvl1pPr>
              <a:defRPr/>
            </a:lvl1pPr>
          </a:lstStyle>
          <a:p>
            <a:pPr>
              <a:defRPr/>
            </a:pPr>
            <a:endParaRPr lang="es-CL"/>
          </a:p>
        </p:txBody>
      </p:sp>
      <p:sp>
        <p:nvSpPr>
          <p:cNvPr id="4" name="5 Marcador de número de diapositiva"/>
          <p:cNvSpPr>
            <a:spLocks noGrp="1"/>
          </p:cNvSpPr>
          <p:nvPr>
            <p:ph type="sldNum" sz="quarter" idx="12"/>
          </p:nvPr>
        </p:nvSpPr>
        <p:spPr/>
        <p:txBody>
          <a:bodyPr/>
          <a:lstStyle>
            <a:lvl1pPr>
              <a:defRPr/>
            </a:lvl1pPr>
          </a:lstStyle>
          <a:p>
            <a:pPr>
              <a:defRPr/>
            </a:pPr>
            <a:fld id="{B14931B7-66DF-4F82-93C8-2C1D5C2DEFB5}" type="slidenum">
              <a:rPr lang="es-CL"/>
              <a:pPr>
                <a:defRPr/>
              </a:pPr>
              <a:t>‹Nº›</a:t>
            </a:fld>
            <a:endParaRPr lang="es-CL" dirty="0"/>
          </a:p>
        </p:txBody>
      </p:sp>
    </p:spTree>
    <p:extLst>
      <p:ext uri="{BB962C8B-B14F-4D97-AF65-F5344CB8AC3E}">
        <p14:creationId xmlns:p14="http://schemas.microsoft.com/office/powerpoint/2010/main" val="3207967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F986970E-8C8E-42E2-BB9D-A05C390EFE3C}" type="datetime1">
              <a:rPr lang="es-CL"/>
              <a:pPr>
                <a:defRPr/>
              </a:pPr>
              <a:t>23-03-2015</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0E9817BA-1D20-430F-AC62-FCD0981F868F}" type="slidenum">
              <a:rPr lang="es-CL"/>
              <a:pPr>
                <a:defRPr/>
              </a:pPr>
              <a:t>‹Nº›</a:t>
            </a:fld>
            <a:endParaRPr lang="es-CL" dirty="0"/>
          </a:p>
        </p:txBody>
      </p:sp>
    </p:spTree>
    <p:extLst>
      <p:ext uri="{BB962C8B-B14F-4D97-AF65-F5344CB8AC3E}">
        <p14:creationId xmlns:p14="http://schemas.microsoft.com/office/powerpoint/2010/main" val="3659148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EA75B75-0985-483F-B042-D2AB42032EF9}" type="datetime1">
              <a:rPr lang="es-CL"/>
              <a:pPr>
                <a:defRPr/>
              </a:pPr>
              <a:t>23-03-2015</a:t>
            </a:fld>
            <a:endParaRPr lang="es-CL" dirty="0"/>
          </a:p>
        </p:txBody>
      </p:sp>
      <p:sp>
        <p:nvSpPr>
          <p:cNvPr id="6" name="4 Marcador de pie de página"/>
          <p:cNvSpPr>
            <a:spLocks noGrp="1"/>
          </p:cNvSpPr>
          <p:nvPr>
            <p:ph type="ftr" sz="quarter" idx="11"/>
          </p:nvPr>
        </p:nvSpPr>
        <p:spPr/>
        <p:txBody>
          <a:bodyPr/>
          <a:lstStyle>
            <a:lvl1pPr>
              <a:defRPr/>
            </a:lvl1pPr>
          </a:lstStyle>
          <a:p>
            <a:pPr>
              <a:defRPr/>
            </a:pPr>
            <a:endParaRPr lang="es-CL"/>
          </a:p>
        </p:txBody>
      </p:sp>
      <p:sp>
        <p:nvSpPr>
          <p:cNvPr id="7" name="5 Marcador de número de diapositiva"/>
          <p:cNvSpPr>
            <a:spLocks noGrp="1"/>
          </p:cNvSpPr>
          <p:nvPr>
            <p:ph type="sldNum" sz="quarter" idx="12"/>
          </p:nvPr>
        </p:nvSpPr>
        <p:spPr/>
        <p:txBody>
          <a:bodyPr/>
          <a:lstStyle>
            <a:lvl1pPr>
              <a:defRPr/>
            </a:lvl1pPr>
          </a:lstStyle>
          <a:p>
            <a:pPr>
              <a:defRPr/>
            </a:pPr>
            <a:fld id="{A1047610-E695-4A5A-86D4-F53DF2AD262C}" type="slidenum">
              <a:rPr lang="es-CL"/>
              <a:pPr>
                <a:defRPr/>
              </a:pPr>
              <a:t>‹Nº›</a:t>
            </a:fld>
            <a:endParaRPr lang="es-CL" dirty="0"/>
          </a:p>
        </p:txBody>
      </p:sp>
    </p:spTree>
    <p:extLst>
      <p:ext uri="{BB962C8B-B14F-4D97-AF65-F5344CB8AC3E}">
        <p14:creationId xmlns:p14="http://schemas.microsoft.com/office/powerpoint/2010/main" val="2703402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A668FEAC-0BAE-4C36-B969-4295E14C0D83}" type="datetime1">
              <a:rPr lang="es-CL"/>
              <a:pPr>
                <a:defRPr/>
              </a:pPr>
              <a:t>23-03-2015</a:t>
            </a:fld>
            <a:endParaRPr lang="es-CL"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013CC5FF-5A99-4F6E-846F-898933C1741E}" type="slidenum">
              <a:rPr lang="es-CL"/>
              <a:pPr>
                <a:defRPr/>
              </a:pPr>
              <a:t>‹Nº›</a:t>
            </a:fld>
            <a:endParaRPr lang="es-CL"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L" smtClean="0"/>
              <a:t>Haga clic para modificar el estilo de título del patrón</a:t>
            </a:r>
            <a:endParaRPr lang="es-CL" altLang="es-CL" smtClean="0"/>
          </a:p>
        </p:txBody>
      </p:sp>
      <p:sp>
        <p:nvSpPr>
          <p:cNvPr id="2051"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L" smtClean="0"/>
              <a:t>Haga clic para modificar el estilo de texto del patrón</a:t>
            </a:r>
          </a:p>
          <a:p>
            <a:pPr lvl="1"/>
            <a:r>
              <a:rPr lang="es-ES" altLang="es-CL" smtClean="0"/>
              <a:t>Segundo nivel</a:t>
            </a:r>
          </a:p>
          <a:p>
            <a:pPr lvl="2"/>
            <a:r>
              <a:rPr lang="es-ES" altLang="es-CL" smtClean="0"/>
              <a:t>Tercer nivel</a:t>
            </a:r>
          </a:p>
          <a:p>
            <a:pPr lvl="3"/>
            <a:r>
              <a:rPr lang="es-ES" altLang="es-CL" smtClean="0"/>
              <a:t>Cuarto nivel</a:t>
            </a:r>
          </a:p>
          <a:p>
            <a:pPr lvl="4"/>
            <a:r>
              <a:rPr lang="es-ES" altLang="es-CL" smtClean="0"/>
              <a:t>Quinto nivel</a:t>
            </a:r>
            <a:endParaRPr lang="es-CL" altLang="es-C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44A41D18-8367-4A3C-8BD5-4F2A05826668}" type="datetime1">
              <a:rPr lang="es-CL"/>
              <a:pPr>
                <a:defRPr/>
              </a:pPr>
              <a:t>23-03-2015</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B23BF956-804F-41E3-A62F-B6FB1ABECCC0}" type="slidenum">
              <a:rPr lang="es-CL"/>
              <a:pPr>
                <a:defRPr/>
              </a:pPr>
              <a:t>‹Nº›</a:t>
            </a:fld>
            <a:endParaRPr lang="es-CL"/>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yQXbZHjHlLI" TargetMode="External"/><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634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634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63494"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a:p>
            <a:pPr algn="ctr" eaLnBrk="1" hangingPunct="1"/>
            <a:endParaRPr lang="es-CL" altLang="es-CL" sz="2400" b="1">
              <a:solidFill>
                <a:srgbClr val="404040"/>
              </a:solidFill>
              <a:latin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5" name="4 Rectángulo"/>
          <p:cNvSpPr/>
          <p:nvPr/>
        </p:nvSpPr>
        <p:spPr>
          <a:xfrm>
            <a:off x="1746095" y="1772816"/>
            <a:ext cx="6210281" cy="1200329"/>
          </a:xfrm>
          <a:prstGeom prst="rect">
            <a:avLst/>
          </a:prstGeom>
          <a:noFill/>
        </p:spPr>
        <p:txBody>
          <a:bodyPr>
            <a:spAutoFit/>
          </a:bodyPr>
          <a:lstStyle/>
          <a:p>
            <a:pPr algn="ctr" fontAlgn="auto">
              <a:spcBef>
                <a:spcPts val="0"/>
              </a:spcBef>
              <a:spcAft>
                <a:spcPts val="0"/>
              </a:spcAft>
              <a:defRPr/>
            </a:pPr>
            <a:r>
              <a:rPr lang="es-ES" sz="3600" b="1" dirty="0" smtClean="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mn-lt"/>
                <a:cs typeface="+mn-cs"/>
              </a:rPr>
              <a:t>EFECTOS DE LA CORRIENTE ELÉCTRICA.</a:t>
            </a:r>
            <a:endParaRPr lang="es-ES" sz="36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mn-lt"/>
              <a:cs typeface="+mn-cs"/>
            </a:endParaRPr>
          </a:p>
        </p:txBody>
      </p:sp>
      <p:pic>
        <p:nvPicPr>
          <p:cNvPr id="1026" name="Picture 2" descr="terapia fisica"/>
          <p:cNvPicPr>
            <a:picLocks noChangeAspect="1" noChangeArrowheads="1"/>
          </p:cNvPicPr>
          <p:nvPr/>
        </p:nvPicPr>
        <p:blipFill>
          <a:blip r:embed="rId3" cstate="print">
            <a:extLst/>
          </a:blip>
          <a:srcRect/>
          <a:stretch>
            <a:fillRect/>
          </a:stretch>
        </p:blipFill>
        <p:spPr bwMode="auto">
          <a:xfrm>
            <a:off x="3059832" y="3218742"/>
            <a:ext cx="3613515" cy="2514514"/>
          </a:xfrm>
          <a:prstGeom prst="rect">
            <a:avLst/>
          </a:prstGeom>
          <a:ln/>
        </p:spPr>
        <p:style>
          <a:lnRef idx="0">
            <a:schemeClr val="accent5"/>
          </a:lnRef>
          <a:fillRef idx="3">
            <a:schemeClr val="accent5"/>
          </a:fillRef>
          <a:effectRef idx="3">
            <a:schemeClr val="accent5"/>
          </a:effectRef>
          <a:fontRef idx="minor">
            <a:schemeClr val="lt1"/>
          </a:fontRef>
        </p:style>
      </p:pic>
      <p:sp>
        <p:nvSpPr>
          <p:cNvPr id="2" name="1 Marcador de número de diapositiva"/>
          <p:cNvSpPr>
            <a:spLocks noGrp="1"/>
          </p:cNvSpPr>
          <p:nvPr>
            <p:ph type="sldNum" sz="quarter" idx="12"/>
          </p:nvPr>
        </p:nvSpPr>
        <p:spPr/>
        <p:txBody>
          <a:bodyPr/>
          <a:lstStyle/>
          <a:p>
            <a:pPr>
              <a:defRPr/>
            </a:pPr>
            <a:fld id="{49CBF78A-85D0-4895-BE24-AEC8C38B50BF}" type="slidenum">
              <a:rPr lang="es-CL" smtClean="0"/>
              <a:pPr>
                <a:defRPr/>
              </a:pPr>
              <a:t>1</a:t>
            </a:fld>
            <a:endParaRPr lang="es-CL" dirty="0"/>
          </a:p>
        </p:txBody>
      </p:sp>
      <p:sp>
        <p:nvSpPr>
          <p:cNvPr id="12" name="14 CuadroTexto"/>
          <p:cNvSpPr txBox="1">
            <a:spLocks noChangeArrowheads="1"/>
          </p:cNvSpPr>
          <p:nvPr/>
        </p:nvSpPr>
        <p:spPr bwMode="auto">
          <a:xfrm>
            <a:off x="5468094" y="5805264"/>
            <a:ext cx="33520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s-ES" altLang="es-CL" sz="2400" b="1" dirty="0" smtClean="0">
                <a:solidFill>
                  <a:srgbClr val="404040"/>
                </a:solidFill>
                <a:latin typeface="Verdana" pitchFamily="34" charset="0"/>
              </a:rPr>
              <a:t>Unidad </a:t>
            </a:r>
            <a:r>
              <a:rPr lang="es-ES" altLang="es-CL" sz="2400" b="1" dirty="0">
                <a:solidFill>
                  <a:srgbClr val="404040"/>
                </a:solidFill>
                <a:latin typeface="Verdana" pitchFamily="34" charset="0"/>
              </a:rPr>
              <a:t>1      </a:t>
            </a:r>
          </a:p>
          <a:p>
            <a:pPr algn="r" eaLnBrk="1" hangingPunct="1"/>
            <a:r>
              <a:rPr lang="es-ES" altLang="es-CL" sz="2400" b="1" dirty="0" smtClean="0">
                <a:solidFill>
                  <a:srgbClr val="404040"/>
                </a:solidFill>
                <a:latin typeface="Verdana" pitchFamily="34" charset="0"/>
              </a:rPr>
              <a:t>Fundamentos 3</a:t>
            </a:r>
            <a:endParaRPr lang="es-ES" altLang="es-CL" sz="2400" b="1" dirty="0">
              <a:solidFill>
                <a:srgbClr val="404040"/>
              </a:solidFill>
              <a:latin typeface="Verdana" pitchFamily="34" charset="0"/>
            </a:endParaRPr>
          </a:p>
        </p:txBody>
      </p:sp>
    </p:spTree>
    <p:extLst>
      <p:ext uri="{BB962C8B-B14F-4D97-AF65-F5344CB8AC3E}">
        <p14:creationId xmlns:p14="http://schemas.microsoft.com/office/powerpoint/2010/main" val="62415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 calcmode="lin" valueType="num">
                                      <p:cBhvr>
                                        <p:cTn id="13" dur="1000" fill="hold"/>
                                        <p:tgtEl>
                                          <p:spTgt spid="1026"/>
                                        </p:tgtEl>
                                        <p:attrNameLst>
                                          <p:attrName>style.rotation</p:attrName>
                                        </p:attrNameLst>
                                      </p:cBhvr>
                                      <p:tavLst>
                                        <p:tav tm="0">
                                          <p:val>
                                            <p:fltVal val="90"/>
                                          </p:val>
                                        </p:tav>
                                        <p:tav tm="100000">
                                          <p:val>
                                            <p:fltVal val="0"/>
                                          </p:val>
                                        </p:tav>
                                      </p:tavLst>
                                    </p:anim>
                                    <p:animEffect transition="in" filter="fade">
                                      <p:cBhvr>
                                        <p:cTn id="1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1024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1024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10246"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a:p>
            <a:pPr algn="ctr" eaLnBrk="1" hangingPunct="1"/>
            <a:endParaRPr lang="es-CL" altLang="es-CL" sz="2400" b="1">
              <a:solidFill>
                <a:srgbClr val="404040"/>
              </a:solidFill>
              <a:latin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3" name="2 Rectángulo"/>
          <p:cNvSpPr>
            <a:spLocks noChangeArrowheads="1"/>
          </p:cNvSpPr>
          <p:nvPr/>
        </p:nvSpPr>
        <p:spPr bwMode="auto">
          <a:xfrm>
            <a:off x="1482725" y="2997200"/>
            <a:ext cx="74104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a:latin typeface="Verdana" pitchFamily="34" charset="0"/>
              </a:rPr>
              <a:t>Respuesta:</a:t>
            </a:r>
          </a:p>
          <a:p>
            <a:pPr algn="just" eaLnBrk="1" hangingPunct="1"/>
            <a:endParaRPr lang="es-CL" altLang="es-CL" dirty="0">
              <a:latin typeface="Verdana" pitchFamily="34" charset="0"/>
            </a:endParaRPr>
          </a:p>
          <a:p>
            <a:pPr eaLnBrk="1" hangingPunct="1"/>
            <a:r>
              <a:rPr lang="es-CL" altLang="es-CL" dirty="0">
                <a:latin typeface="Verdana" pitchFamily="34" charset="0"/>
              </a:rPr>
              <a:t>Este efecto de calentamiento lo encontramos aplicado en diferentes aparatos eléctricos de uso común.</a:t>
            </a:r>
          </a:p>
        </p:txBody>
      </p:sp>
      <p:pic>
        <p:nvPicPr>
          <p:cNvPr id="17" name="Picture 5" descr="SD2_9_ne"/>
          <p:cNvPicPr>
            <a:picLocks noChangeAspect="1" noChangeArrowheads="1"/>
          </p:cNvPicPr>
          <p:nvPr/>
        </p:nvPicPr>
        <p:blipFill>
          <a:blip r:embed="rId3" cstate="print">
            <a:clrChange>
              <a:clrFrom>
                <a:srgbClr val="213CCB"/>
              </a:clrFrom>
              <a:clrTo>
                <a:srgbClr val="213CCB">
                  <a:alpha val="0"/>
                </a:srgbClr>
              </a:clrTo>
            </a:clrChange>
            <a:extLst>
              <a:ext uri="{28A0092B-C50C-407E-A947-70E740481C1C}">
                <a14:useLocalDpi xmlns:a14="http://schemas.microsoft.com/office/drawing/2010/main" val="0"/>
              </a:ext>
            </a:extLst>
          </a:blip>
          <a:srcRect/>
          <a:stretch>
            <a:fillRect/>
          </a:stretch>
        </p:blipFill>
        <p:spPr bwMode="auto">
          <a:xfrm>
            <a:off x="3924300" y="4868863"/>
            <a:ext cx="1681163" cy="126206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SD2_9_nf"/>
          <p:cNvPicPr>
            <a:picLocks noChangeAspect="1" noChangeArrowheads="1"/>
          </p:cNvPicPr>
          <p:nvPr/>
        </p:nvPicPr>
        <p:blipFill>
          <a:blip r:embed="rId4" cstate="print">
            <a:clrChange>
              <a:clrFrom>
                <a:srgbClr val="213CCB"/>
              </a:clrFrom>
              <a:clrTo>
                <a:srgbClr val="213CCB">
                  <a:alpha val="0"/>
                </a:srgbClr>
              </a:clrTo>
            </a:clrChange>
            <a:extLst>
              <a:ext uri="{28A0092B-C50C-407E-A947-70E740481C1C}">
                <a14:useLocalDpi xmlns:a14="http://schemas.microsoft.com/office/drawing/2010/main" val="0"/>
              </a:ext>
            </a:extLst>
          </a:blip>
          <a:srcRect/>
          <a:stretch>
            <a:fillRect/>
          </a:stretch>
        </p:blipFill>
        <p:spPr bwMode="auto">
          <a:xfrm>
            <a:off x="1331913" y="4221163"/>
            <a:ext cx="1906587" cy="162083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7" descr="SD2_9_ng"/>
          <p:cNvPicPr>
            <a:picLocks noChangeAspect="1" noChangeArrowheads="1"/>
          </p:cNvPicPr>
          <p:nvPr/>
        </p:nvPicPr>
        <p:blipFill>
          <a:blip r:embed="rId5" cstate="print">
            <a:clrChange>
              <a:clrFrom>
                <a:srgbClr val="213CCB"/>
              </a:clrFrom>
              <a:clrTo>
                <a:srgbClr val="213CCB">
                  <a:alpha val="0"/>
                </a:srgbClr>
              </a:clrTo>
            </a:clrChange>
            <a:extLst>
              <a:ext uri="{28A0092B-C50C-407E-A947-70E740481C1C}">
                <a14:useLocalDpi xmlns:a14="http://schemas.microsoft.com/office/drawing/2010/main" val="0"/>
              </a:ext>
            </a:extLst>
          </a:blip>
          <a:srcRect/>
          <a:stretch>
            <a:fillRect/>
          </a:stretch>
        </p:blipFill>
        <p:spPr bwMode="auto">
          <a:xfrm>
            <a:off x="6588125" y="4117181"/>
            <a:ext cx="2132013" cy="16160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a:spLocks noChangeArrowheads="1"/>
          </p:cNvSpPr>
          <p:nvPr/>
        </p:nvSpPr>
        <p:spPr bwMode="auto">
          <a:xfrm>
            <a:off x="1331913" y="5795963"/>
            <a:ext cx="19542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Tetera eléctrica</a:t>
            </a:r>
          </a:p>
        </p:txBody>
      </p:sp>
      <p:sp>
        <p:nvSpPr>
          <p:cNvPr id="6" name="5 CuadroTexto"/>
          <p:cNvSpPr txBox="1">
            <a:spLocks noChangeArrowheads="1"/>
          </p:cNvSpPr>
          <p:nvPr/>
        </p:nvSpPr>
        <p:spPr bwMode="auto">
          <a:xfrm>
            <a:off x="4427538" y="6237288"/>
            <a:ext cx="10759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latin typeface="Verdana" pitchFamily="34" charset="0"/>
              </a:rPr>
              <a:t>Plancha</a:t>
            </a:r>
            <a:endParaRPr lang="es-CL" altLang="es-CL" dirty="0">
              <a:latin typeface="Verdana" pitchFamily="34" charset="0"/>
            </a:endParaRPr>
          </a:p>
        </p:txBody>
      </p:sp>
      <p:sp>
        <p:nvSpPr>
          <p:cNvPr id="7" name="6 CuadroTexto"/>
          <p:cNvSpPr txBox="1">
            <a:spLocks noChangeArrowheads="1"/>
          </p:cNvSpPr>
          <p:nvPr/>
        </p:nvSpPr>
        <p:spPr bwMode="auto">
          <a:xfrm>
            <a:off x="6443663" y="5795972"/>
            <a:ext cx="23897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Secadores de pelo</a:t>
            </a:r>
            <a:r>
              <a:rPr lang="es-CL" altLang="es-CL" dirty="0" smtClean="0">
                <a:latin typeface="Verdana" pitchFamily="34" charset="0"/>
              </a:rPr>
              <a:t>.</a:t>
            </a:r>
            <a:endParaRPr lang="es-CL" altLang="es-CL" dirty="0">
              <a:latin typeface="Verdana" pitchFamily="34" charset="0"/>
            </a:endParaRPr>
          </a:p>
        </p:txBody>
      </p:sp>
      <p:pic>
        <p:nvPicPr>
          <p:cNvPr id="1025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5050" y="320675"/>
            <a:ext cx="858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8" name="20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15445A-C77B-4D93-A4C5-A9328C54397B}" type="slidenum">
              <a:rPr lang="es-CL" smtClean="0">
                <a:solidFill>
                  <a:srgbClr val="898989"/>
                </a:solidFill>
              </a:rPr>
              <a:pPr fontAlgn="base">
                <a:spcBef>
                  <a:spcPct val="0"/>
                </a:spcBef>
                <a:spcAft>
                  <a:spcPct val="0"/>
                </a:spcAft>
                <a:defRPr/>
              </a:pPr>
              <a:t>10</a:t>
            </a:fld>
            <a:endParaRPr lang="es-CL" smtClean="0">
              <a:solidFill>
                <a:srgbClr val="898989"/>
              </a:solidFill>
            </a:endParaRPr>
          </a:p>
        </p:txBody>
      </p:sp>
      <p:sp>
        <p:nvSpPr>
          <p:cNvPr id="2" name="1 CuadroTexto"/>
          <p:cNvSpPr txBox="1">
            <a:spLocks noChangeArrowheads="1"/>
          </p:cNvSpPr>
          <p:nvPr/>
        </p:nvSpPr>
        <p:spPr bwMode="auto">
          <a:xfrm>
            <a:off x="1641475" y="1700213"/>
            <a:ext cx="64595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a:solidFill>
                  <a:srgbClr val="000000"/>
                </a:solidFill>
                <a:latin typeface="Verdana" pitchFamily="34" charset="0"/>
              </a:rPr>
              <a:t>Aplicaciones del efecto calórico de la corriente o</a:t>
            </a:r>
          </a:p>
          <a:p>
            <a:pPr algn="ctr" eaLnBrk="1" hangingPunct="1"/>
            <a:r>
              <a:rPr lang="es-CL" altLang="es-CL" b="1">
                <a:solidFill>
                  <a:srgbClr val="000000"/>
                </a:solidFill>
                <a:latin typeface="Verdana" pitchFamily="34" charset="0"/>
              </a:rPr>
              <a:t> efecto Joule.</a:t>
            </a:r>
          </a:p>
        </p:txBody>
      </p:sp>
      <p:sp>
        <p:nvSpPr>
          <p:cNvPr id="4" name="3 CuadroTexto"/>
          <p:cNvSpPr txBox="1">
            <a:spLocks noChangeArrowheads="1"/>
          </p:cNvSpPr>
          <p:nvPr/>
        </p:nvSpPr>
        <p:spPr bwMode="auto">
          <a:xfrm>
            <a:off x="1475656" y="2492375"/>
            <a:ext cx="65469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b="1" dirty="0">
                <a:solidFill>
                  <a:srgbClr val="000000"/>
                </a:solidFill>
                <a:latin typeface="Verdana" pitchFamily="34" charset="0"/>
              </a:rPr>
              <a:t>¿Cuándo aplica el efecto Joule, en su vida diaria?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1126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11269"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11270"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1 CuadroTexto"/>
          <p:cNvSpPr txBox="1">
            <a:spLocks noChangeArrowheads="1"/>
          </p:cNvSpPr>
          <p:nvPr/>
        </p:nvSpPr>
        <p:spPr bwMode="auto">
          <a:xfrm>
            <a:off x="2560638" y="766763"/>
            <a:ext cx="4203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8205" name="12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C9368D-06D1-4A97-8B86-CDE5D4909523}" type="slidenum">
              <a:rPr lang="es-CL" smtClean="0">
                <a:solidFill>
                  <a:srgbClr val="898989"/>
                </a:solidFill>
              </a:rPr>
              <a:pPr fontAlgn="base">
                <a:spcBef>
                  <a:spcPct val="0"/>
                </a:spcBef>
                <a:spcAft>
                  <a:spcPct val="0"/>
                </a:spcAft>
                <a:defRPr/>
              </a:pPr>
              <a:t>11</a:t>
            </a:fld>
            <a:endParaRPr lang="es-CL" smtClean="0">
              <a:solidFill>
                <a:srgbClr val="898989"/>
              </a:solidFill>
            </a:endParaRPr>
          </a:p>
        </p:txBody>
      </p:sp>
      <p:sp>
        <p:nvSpPr>
          <p:cNvPr id="2" name="1 CuadroTexto"/>
          <p:cNvSpPr txBox="1">
            <a:spLocks noChangeArrowheads="1"/>
          </p:cNvSpPr>
          <p:nvPr/>
        </p:nvSpPr>
        <p:spPr bwMode="auto">
          <a:xfrm>
            <a:off x="1706563" y="1628775"/>
            <a:ext cx="6537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dirty="0">
                <a:solidFill>
                  <a:srgbClr val="000000"/>
                </a:solidFill>
                <a:latin typeface="Verdana" pitchFamily="34" charset="0"/>
              </a:rPr>
              <a:t>Aplicaciones del efecto calórico de la corriente o </a:t>
            </a:r>
          </a:p>
          <a:p>
            <a:pPr algn="ctr" eaLnBrk="1" hangingPunct="1"/>
            <a:r>
              <a:rPr lang="es-CL" altLang="es-CL" b="1" dirty="0">
                <a:solidFill>
                  <a:srgbClr val="000000"/>
                </a:solidFill>
                <a:latin typeface="Verdana" pitchFamily="34" charset="0"/>
              </a:rPr>
              <a:t>efecto </a:t>
            </a:r>
            <a:r>
              <a:rPr lang="es-CL" altLang="es-CL" b="1" dirty="0" smtClean="0">
                <a:solidFill>
                  <a:srgbClr val="000000"/>
                </a:solidFill>
                <a:latin typeface="Verdana" pitchFamily="34" charset="0"/>
              </a:rPr>
              <a:t>Joule en una lámpara.</a:t>
            </a:r>
            <a:endParaRPr lang="es-CL" altLang="es-CL" b="1" dirty="0">
              <a:solidFill>
                <a:srgbClr val="000000"/>
              </a:solidFill>
              <a:latin typeface="Verdana"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350" y="2564904"/>
            <a:ext cx="3035300" cy="240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1259632" y="5229200"/>
            <a:ext cx="7560518" cy="1200329"/>
          </a:xfrm>
          <a:prstGeom prst="rect">
            <a:avLst/>
          </a:prstGeom>
          <a:noFill/>
        </p:spPr>
        <p:txBody>
          <a:bodyPr wrap="square" rtlCol="0">
            <a:spAutoFit/>
          </a:bodyPr>
          <a:lstStyle/>
          <a:p>
            <a:r>
              <a:rPr lang="es-CL" dirty="0" smtClean="0"/>
              <a:t>Una lámpara incandescente es un dispositivo que produce luz mediante el calentamiento por efecto Joule de un filamento metálico, en concreto de wolframio, hasta ponerlo al rojo blanco, mediante el paso de corriente eléctrica</a:t>
            </a:r>
            <a:r>
              <a:rPr lang="es-CL" dirty="0"/>
              <a:t>.   </a:t>
            </a:r>
            <a:r>
              <a:rPr lang="es-CL" dirty="0" smtClean="0"/>
              <a:t>                  </a:t>
            </a:r>
            <a:r>
              <a:rPr lang="es-CL" sz="1200" dirty="0" smtClean="0">
                <a:latin typeface="Verdana" pitchFamily="34" charset="0"/>
                <a:ea typeface="Verdana" pitchFamily="34" charset="0"/>
                <a:cs typeface="Verdana" pitchFamily="34" charset="0"/>
              </a:rPr>
              <a:t>REF:http</a:t>
            </a:r>
            <a:r>
              <a:rPr lang="es-CL" sz="1200" dirty="0">
                <a:latin typeface="Verdana" pitchFamily="34" charset="0"/>
                <a:ea typeface="Verdana" pitchFamily="34" charset="0"/>
                <a:cs typeface="Verdana" pitchFamily="34" charset="0"/>
              </a:rPr>
              <a:t>://</a:t>
            </a:r>
            <a:r>
              <a:rPr lang="es-CL" sz="1200" dirty="0" smtClean="0">
                <a:latin typeface="Verdana" pitchFamily="34" charset="0"/>
                <a:ea typeface="Verdana" pitchFamily="34" charset="0"/>
                <a:cs typeface="Verdana" pitchFamily="34" charset="0"/>
              </a:rPr>
              <a:t>es.wikipedia.org/wik1mpara_incandescente</a:t>
            </a:r>
            <a:endParaRPr lang="es-CL" sz="1200"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6215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1126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11269"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11270"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1 CuadroTexto"/>
          <p:cNvSpPr txBox="1">
            <a:spLocks noChangeArrowheads="1"/>
          </p:cNvSpPr>
          <p:nvPr/>
        </p:nvSpPr>
        <p:spPr bwMode="auto">
          <a:xfrm>
            <a:off x="2560638" y="766763"/>
            <a:ext cx="4203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8205" name="12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7C9368D-06D1-4A97-8B86-CDE5D4909523}" type="slidenum">
              <a:rPr lang="es-CL" smtClean="0">
                <a:solidFill>
                  <a:srgbClr val="898989"/>
                </a:solidFill>
              </a:rPr>
              <a:pPr fontAlgn="base">
                <a:spcBef>
                  <a:spcPct val="0"/>
                </a:spcBef>
                <a:spcAft>
                  <a:spcPct val="0"/>
                </a:spcAft>
                <a:defRPr/>
              </a:pPr>
              <a:t>12</a:t>
            </a:fld>
            <a:endParaRPr lang="es-CL" smtClean="0">
              <a:solidFill>
                <a:srgbClr val="898989"/>
              </a:solidFill>
            </a:endParaRPr>
          </a:p>
        </p:txBody>
      </p:sp>
      <p:sp>
        <p:nvSpPr>
          <p:cNvPr id="3" name="2 Rectángulo"/>
          <p:cNvSpPr>
            <a:spLocks noChangeArrowheads="1"/>
          </p:cNvSpPr>
          <p:nvPr/>
        </p:nvSpPr>
        <p:spPr bwMode="auto">
          <a:xfrm>
            <a:off x="1187624" y="1772816"/>
            <a:ext cx="756084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smtClean="0">
                <a:solidFill>
                  <a:srgbClr val="000000"/>
                </a:solidFill>
                <a:latin typeface="Verdana" pitchFamily="34" charset="0"/>
              </a:rPr>
              <a:t>Algunos tipos de ampolletas, ocupan un filamento o hilo metálico para producir luz. </a:t>
            </a:r>
            <a:endParaRPr lang="es-CL" altLang="es-CL" b="1" dirty="0">
              <a:solidFill>
                <a:srgbClr val="000000"/>
              </a:solidFill>
              <a:latin typeface="Verdana" pitchFamily="34" charset="0"/>
            </a:endParaRPr>
          </a:p>
        </p:txBody>
      </p:sp>
      <p:pic>
        <p:nvPicPr>
          <p:cNvPr id="1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5050" y="320675"/>
            <a:ext cx="858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1187624" y="4327936"/>
            <a:ext cx="7416824" cy="1477328"/>
          </a:xfrm>
          <a:prstGeom prst="rect">
            <a:avLst/>
          </a:prstGeom>
        </p:spPr>
        <p:txBody>
          <a:bodyPr wrap="square">
            <a:spAutoFit/>
          </a:bodyPr>
          <a:lstStyle/>
          <a:p>
            <a:pPr lvl="0"/>
            <a:r>
              <a:rPr lang="es-CL" altLang="es-CL" b="1" dirty="0">
                <a:solidFill>
                  <a:prstClr val="black"/>
                </a:solidFill>
                <a:latin typeface="Verdana" pitchFamily="34" charset="0"/>
              </a:rPr>
              <a:t>Respuesta:</a:t>
            </a:r>
          </a:p>
          <a:p>
            <a:pPr lvl="0"/>
            <a:endParaRPr lang="es-CL" altLang="es-CL" b="1" dirty="0">
              <a:solidFill>
                <a:prstClr val="black"/>
              </a:solidFill>
              <a:latin typeface="Verdana" pitchFamily="34" charset="0"/>
            </a:endParaRPr>
          </a:p>
          <a:p>
            <a:pPr lvl="0" algn="just"/>
            <a:r>
              <a:rPr lang="es-CL" altLang="es-CL" dirty="0">
                <a:solidFill>
                  <a:prstClr val="black"/>
                </a:solidFill>
                <a:latin typeface="Verdana" pitchFamily="34" charset="0"/>
              </a:rPr>
              <a:t>Al encender una ampolleta, la corriente circula por el filamento el cual se calienta debido a que es muy delgado. Éste se calienta lo suficiente para producir  luz.</a:t>
            </a:r>
          </a:p>
        </p:txBody>
      </p:sp>
      <p:sp>
        <p:nvSpPr>
          <p:cNvPr id="6" name="5 CuadroTexto"/>
          <p:cNvSpPr txBox="1"/>
          <p:nvPr/>
        </p:nvSpPr>
        <p:spPr>
          <a:xfrm>
            <a:off x="1115617" y="2800230"/>
            <a:ext cx="7704534" cy="923330"/>
          </a:xfrm>
          <a:prstGeom prst="rect">
            <a:avLst/>
          </a:prstGeom>
          <a:noFill/>
        </p:spPr>
        <p:txBody>
          <a:bodyPr wrap="square" rtlCol="0">
            <a:spAutoFit/>
          </a:bodyPr>
          <a:lstStyle/>
          <a:p>
            <a:pPr lvl="0" algn="just"/>
            <a:r>
              <a:rPr lang="es-CL" altLang="es-CL" b="1" dirty="0">
                <a:solidFill>
                  <a:srgbClr val="000000"/>
                </a:solidFill>
                <a:latin typeface="Verdana" pitchFamily="34" charset="0"/>
              </a:rPr>
              <a:t>¿Cómo podría explicar que este tipo de  ampolletas, llamadas incandescente,  se prendan al conectarlas a la red domiciliaria?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1229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1229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12294"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1 CuadroTexto"/>
          <p:cNvSpPr txBox="1">
            <a:spLocks noChangeArrowheads="1"/>
          </p:cNvSpPr>
          <p:nvPr/>
        </p:nvSpPr>
        <p:spPr bwMode="auto">
          <a:xfrm>
            <a:off x="2560638" y="766763"/>
            <a:ext cx="4203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12" name="11 Título"/>
          <p:cNvSpPr>
            <a:spLocks noGrp="1"/>
          </p:cNvSpPr>
          <p:nvPr>
            <p:ph type="ctrTitle"/>
          </p:nvPr>
        </p:nvSpPr>
        <p:spPr>
          <a:xfrm>
            <a:off x="935038" y="2708920"/>
            <a:ext cx="7993062" cy="2378075"/>
          </a:xfrm>
        </p:spPr>
        <p:txBody>
          <a:bodyPr/>
          <a:lstStyle/>
          <a:p>
            <a:pPr algn="just" eaLnBrk="1" hangingPunct="1"/>
            <a:r>
              <a:rPr lang="es-CL" altLang="es-CL" sz="1800" dirty="0">
                <a:latin typeface="Verdana" pitchFamily="34" charset="0"/>
                <a:ea typeface="Verdana" pitchFamily="34" charset="0"/>
                <a:cs typeface="Verdana" pitchFamily="34" charset="0"/>
              </a:rPr>
              <a:t>D</a:t>
            </a:r>
            <a:r>
              <a:rPr lang="es-CL" altLang="es-CL" sz="1800" dirty="0" smtClean="0">
                <a:latin typeface="Verdana" pitchFamily="34" charset="0"/>
                <a:ea typeface="Verdana" pitchFamily="34" charset="0"/>
                <a:cs typeface="Verdana" pitchFamily="34" charset="0"/>
              </a:rPr>
              <a:t>ebemos recordar que la brújula es un instrumento que sirve para ubicarse en la Tierra en relación a los puntos cardinales. Ella está compuesta de una aguja imantada, es decir, que se comporta como un imán. Si se pone cerca de un imán o campo magnético, como lo es la Tierra, la aguja de la brújula se desviará dependiendo del polo (norte o sur) al cual se aproxime.</a:t>
            </a:r>
          </a:p>
        </p:txBody>
      </p:sp>
      <p:sp>
        <p:nvSpPr>
          <p:cNvPr id="5" name="4 Rectángulo"/>
          <p:cNvSpPr>
            <a:spLocks noChangeArrowheads="1"/>
          </p:cNvSpPr>
          <p:nvPr/>
        </p:nvSpPr>
        <p:spPr bwMode="auto">
          <a:xfrm>
            <a:off x="1406922" y="1619250"/>
            <a:ext cx="71975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dirty="0">
                <a:latin typeface="Verdana" pitchFamily="34" charset="0"/>
              </a:rPr>
              <a:t>Efecto Magnético de la Corriente o efecto </a:t>
            </a:r>
            <a:r>
              <a:rPr lang="es-CL" altLang="es-CL" b="1" dirty="0" smtClean="0">
                <a:latin typeface="Verdana" pitchFamily="34" charset="0"/>
              </a:rPr>
              <a:t>Oersted.</a:t>
            </a:r>
            <a:endParaRPr lang="es-CL" altLang="es-CL" b="1" dirty="0">
              <a:latin typeface="Verdana" pitchFamily="34" charset="0"/>
            </a:endParaRPr>
          </a:p>
        </p:txBody>
      </p:sp>
      <p:sp>
        <p:nvSpPr>
          <p:cNvPr id="6" name="5 CuadroTexto"/>
          <p:cNvSpPr txBox="1">
            <a:spLocks noChangeArrowheads="1"/>
          </p:cNvSpPr>
          <p:nvPr/>
        </p:nvSpPr>
        <p:spPr bwMode="auto">
          <a:xfrm>
            <a:off x="1042988" y="2133600"/>
            <a:ext cx="7777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b="1" dirty="0">
                <a:latin typeface="Verdana" pitchFamily="34" charset="0"/>
              </a:rPr>
              <a:t>¿Qué ocurre al colocar una brújula cerca de un alambre  que conduce electricidad?  </a:t>
            </a:r>
          </a:p>
        </p:txBody>
      </p:sp>
      <p:sp>
        <p:nvSpPr>
          <p:cNvPr id="13325" name="18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8073F8-83C1-4972-8DB3-2A41BBA7CF49}" type="slidenum">
              <a:rPr lang="es-CL" smtClean="0">
                <a:solidFill>
                  <a:srgbClr val="898989"/>
                </a:solidFill>
              </a:rPr>
              <a:pPr fontAlgn="base">
                <a:spcBef>
                  <a:spcPct val="0"/>
                </a:spcBef>
                <a:spcAft>
                  <a:spcPct val="0"/>
                </a:spcAft>
                <a:defRPr/>
              </a:pPr>
              <a:t>13</a:t>
            </a:fld>
            <a:endParaRPr lang="es-CL" smtClean="0">
              <a:solidFill>
                <a:srgbClr val="898989"/>
              </a:solidFill>
            </a:endParaRPr>
          </a:p>
        </p:txBody>
      </p:sp>
      <p:pic>
        <p:nvPicPr>
          <p:cNvPr id="12302" name="19 Imagen" descr="http://eltamiz.com/images/2011/September/i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65900" y="5118100"/>
            <a:ext cx="1639888"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3" name="20 Imagen" descr="La Brújula: Instrumento para orientarn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75125" y="4868863"/>
            <a:ext cx="169227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4" name="15 Imagen" descr="http://mgmdenia.files.wordpress.com/2011/03/campo-magnetico-terrestr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7275" y="5118100"/>
            <a:ext cx="21145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3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30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1331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1331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13318"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1 CuadroTexto"/>
          <p:cNvSpPr txBox="1">
            <a:spLocks noChangeArrowheads="1"/>
          </p:cNvSpPr>
          <p:nvPr/>
        </p:nvSpPr>
        <p:spPr bwMode="auto">
          <a:xfrm>
            <a:off x="2560638" y="766763"/>
            <a:ext cx="4203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grpSp>
        <p:nvGrpSpPr>
          <p:cNvPr id="2" name="Group 4"/>
          <p:cNvGrpSpPr>
            <a:grpSpLocks/>
          </p:cNvGrpSpPr>
          <p:nvPr/>
        </p:nvGrpSpPr>
        <p:grpSpPr bwMode="auto">
          <a:xfrm>
            <a:off x="2560638" y="4149725"/>
            <a:ext cx="4672012" cy="2341563"/>
            <a:chOff x="1188" y="1888"/>
            <a:chExt cx="3360" cy="2035"/>
          </a:xfrm>
        </p:grpSpPr>
        <p:sp>
          <p:nvSpPr>
            <p:cNvPr id="16" name="Rectangle 5"/>
            <p:cNvSpPr>
              <a:spLocks noChangeArrowheads="1"/>
            </p:cNvSpPr>
            <p:nvPr/>
          </p:nvSpPr>
          <p:spPr bwMode="auto">
            <a:xfrm>
              <a:off x="1188" y="1888"/>
              <a:ext cx="3360" cy="2035"/>
            </a:xfrm>
            <a:prstGeom prst="rect">
              <a:avLst/>
            </a:prstGeom>
            <a:solidFill>
              <a:srgbClr val="FFFFFF"/>
            </a:solidFill>
            <a:ln w="9525">
              <a:solidFill>
                <a:srgbClr val="000000"/>
              </a:solidFill>
              <a:miter lim="800000"/>
              <a:headEnd/>
              <a:tailEnd/>
            </a:ln>
            <a:effectLst>
              <a:outerShdw dist="35921" dir="2700000" algn="ctr" rotWithShape="0">
                <a:srgbClr val="000000"/>
              </a:outerShdw>
            </a:effectLst>
          </p:spPr>
          <p:txBody>
            <a:bodyPr wrap="none" anchor="ctr"/>
            <a:lstStyle/>
            <a:p>
              <a:pPr>
                <a:defRPr/>
              </a:pPr>
              <a:endParaRPr lang="en-SG" kern="0">
                <a:solidFill>
                  <a:srgbClr val="000000"/>
                </a:solidFill>
                <a:latin typeface="+mn-lt"/>
                <a:cs typeface="+mn-cs"/>
              </a:endParaRPr>
            </a:p>
          </p:txBody>
        </p:sp>
        <p:pic>
          <p:nvPicPr>
            <p:cNvPr id="13329" name="Picture 6" descr="SD2_9_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6" y="2004"/>
              <a:ext cx="3164" cy="1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2 Rectángulo"/>
          <p:cNvSpPr>
            <a:spLocks noChangeArrowheads="1"/>
          </p:cNvSpPr>
          <p:nvPr/>
        </p:nvSpPr>
        <p:spPr bwMode="auto">
          <a:xfrm>
            <a:off x="5718175" y="5445125"/>
            <a:ext cx="13747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1600">
                <a:latin typeface="Verdana" pitchFamily="34" charset="0"/>
              </a:rPr>
              <a:t>La aguja de la brújula se desvía</a:t>
            </a:r>
          </a:p>
        </p:txBody>
      </p:sp>
      <p:sp>
        <p:nvSpPr>
          <p:cNvPr id="4" name="3 Rectángulo"/>
          <p:cNvSpPr>
            <a:spLocks noChangeArrowheads="1"/>
          </p:cNvSpPr>
          <p:nvPr/>
        </p:nvSpPr>
        <p:spPr bwMode="auto">
          <a:xfrm>
            <a:off x="2662238" y="4869160"/>
            <a:ext cx="11890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Calibri" pitchFamily="34" charset="0"/>
              </a:rPr>
              <a:t>Corriente en el alambre</a:t>
            </a:r>
          </a:p>
        </p:txBody>
      </p:sp>
      <p:sp>
        <p:nvSpPr>
          <p:cNvPr id="5" name="4 Rectángulo"/>
          <p:cNvSpPr>
            <a:spLocks noChangeArrowheads="1"/>
          </p:cNvSpPr>
          <p:nvPr/>
        </p:nvSpPr>
        <p:spPr bwMode="auto">
          <a:xfrm>
            <a:off x="1907654" y="1628775"/>
            <a:ext cx="568868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Efecto Magnético de la Corriente eléctrica.</a:t>
            </a:r>
          </a:p>
        </p:txBody>
      </p:sp>
      <p:sp>
        <p:nvSpPr>
          <p:cNvPr id="6" name="5 CuadroTexto"/>
          <p:cNvSpPr txBox="1">
            <a:spLocks noChangeArrowheads="1"/>
          </p:cNvSpPr>
          <p:nvPr/>
        </p:nvSpPr>
        <p:spPr bwMode="auto">
          <a:xfrm>
            <a:off x="1116013" y="2349500"/>
            <a:ext cx="777716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smtClean="0">
                <a:latin typeface="Verdana" pitchFamily="34" charset="0"/>
              </a:rPr>
              <a:t>Respuesta</a:t>
            </a:r>
            <a:r>
              <a:rPr lang="es-CL" altLang="es-CL" dirty="0">
                <a:latin typeface="Verdana" pitchFamily="34" charset="0"/>
              </a:rPr>
              <a:t>: Al poner una brújula cerca de un alambre donde circula una corriente eléctrica la brújula se </a:t>
            </a:r>
            <a:r>
              <a:rPr lang="es-CL" altLang="es-CL" dirty="0" smtClean="0">
                <a:latin typeface="Verdana" pitchFamily="34" charset="0"/>
              </a:rPr>
              <a:t>desvía ya que, alrededor </a:t>
            </a:r>
            <a:r>
              <a:rPr lang="es-CL" altLang="es-CL" dirty="0">
                <a:latin typeface="Verdana" pitchFamily="34" charset="0"/>
              </a:rPr>
              <a:t>del </a:t>
            </a:r>
            <a:r>
              <a:rPr lang="es-CL" altLang="es-CL" dirty="0" smtClean="0">
                <a:latin typeface="Verdana" pitchFamily="34" charset="0"/>
              </a:rPr>
              <a:t>alambre,  </a:t>
            </a:r>
            <a:r>
              <a:rPr lang="es-CL" altLang="es-CL" dirty="0">
                <a:latin typeface="Verdana" pitchFamily="34" charset="0"/>
              </a:rPr>
              <a:t>se ha creado un campo magnético.</a:t>
            </a:r>
          </a:p>
        </p:txBody>
      </p:sp>
      <p:pic>
        <p:nvPicPr>
          <p:cNvPr id="133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1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18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37B80D-2A51-4B98-9C17-7B3B3FC7C07D}" type="slidenum">
              <a:rPr lang="es-CL" smtClean="0">
                <a:solidFill>
                  <a:srgbClr val="898989"/>
                </a:solidFill>
              </a:rPr>
              <a:pPr fontAlgn="base">
                <a:spcBef>
                  <a:spcPct val="0"/>
                </a:spcBef>
                <a:spcAft>
                  <a:spcPct val="0"/>
                </a:spcAft>
                <a:defRPr/>
              </a:pPr>
              <a:t>14</a:t>
            </a:fld>
            <a:endParaRPr lang="es-CL"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14340"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14341"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14342" name="Picture 1"/>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1 CuadroTexto"/>
          <p:cNvSpPr txBox="1">
            <a:spLocks noChangeArrowheads="1"/>
          </p:cNvSpPr>
          <p:nvPr/>
        </p:nvSpPr>
        <p:spPr bwMode="auto">
          <a:xfrm>
            <a:off x="2560638" y="766763"/>
            <a:ext cx="4203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12" name="11 Título"/>
          <p:cNvSpPr>
            <a:spLocks noGrp="1"/>
          </p:cNvSpPr>
          <p:nvPr>
            <p:ph type="ctrTitle"/>
          </p:nvPr>
        </p:nvSpPr>
        <p:spPr>
          <a:xfrm>
            <a:off x="1115616" y="5546898"/>
            <a:ext cx="7777163" cy="719137"/>
          </a:xfrm>
        </p:spPr>
        <p:txBody>
          <a:bodyPr/>
          <a:lstStyle/>
          <a:p>
            <a:pPr algn="l" eaLnBrk="1" hangingPunct="1"/>
            <a:r>
              <a:rPr lang="es-CL" altLang="es-CL" sz="1800" dirty="0" smtClean="0">
                <a:latin typeface="Verdana" pitchFamily="34" charset="0"/>
                <a:ea typeface="Verdana" pitchFamily="34" charset="0"/>
                <a:cs typeface="Verdana" pitchFamily="34" charset="0"/>
              </a:rPr>
              <a:t>Situación (c): cable con corriente eléctrica en sentido contrario.</a:t>
            </a:r>
          </a:p>
        </p:txBody>
      </p:sp>
      <p:pic>
        <p:nvPicPr>
          <p:cNvPr id="143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188" y="26670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1" name="18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44B8B4-EAD4-47B7-8C1F-9CACC5C06D59}" type="slidenum">
              <a:rPr lang="es-CL" smtClean="0">
                <a:solidFill>
                  <a:srgbClr val="898989"/>
                </a:solidFill>
              </a:rPr>
              <a:pPr fontAlgn="base">
                <a:spcBef>
                  <a:spcPct val="0"/>
                </a:spcBef>
                <a:spcAft>
                  <a:spcPct val="0"/>
                </a:spcAft>
                <a:defRPr/>
              </a:pPr>
              <a:t>15</a:t>
            </a:fld>
            <a:endParaRPr lang="es-CL" smtClean="0">
              <a:solidFill>
                <a:srgbClr val="898989"/>
              </a:solidFill>
            </a:endParaRPr>
          </a:p>
        </p:txBody>
      </p:sp>
      <p:pic>
        <p:nvPicPr>
          <p:cNvPr id="14348" name="21 Imagen" descr="http://3.bp.blogspot.com/-iDNiOp-ePIs/USTKSwfM5VI/AAAAAAAADEg/2iY79bkwYhk/s1600/oerste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75656" y="2996952"/>
            <a:ext cx="6551935"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a:spLocks noChangeArrowheads="1"/>
          </p:cNvSpPr>
          <p:nvPr/>
        </p:nvSpPr>
        <p:spPr bwMode="auto">
          <a:xfrm>
            <a:off x="971550" y="1628775"/>
            <a:ext cx="784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smtClean="0">
                <a:solidFill>
                  <a:srgbClr val="000000"/>
                </a:solidFill>
                <a:latin typeface="Verdana" pitchFamily="34" charset="0"/>
              </a:rPr>
              <a:t>Observe </a:t>
            </a:r>
            <a:r>
              <a:rPr lang="es-CL" altLang="es-CL" b="1" dirty="0">
                <a:solidFill>
                  <a:srgbClr val="000000"/>
                </a:solidFill>
                <a:latin typeface="Verdana" pitchFamily="34" charset="0"/>
              </a:rPr>
              <a:t>cuidadosamente el esquema para fundamentar su respuesta. </a:t>
            </a:r>
            <a:endParaRPr lang="es-CL" altLang="es-CL" b="1" dirty="0"/>
          </a:p>
        </p:txBody>
      </p:sp>
      <p:sp>
        <p:nvSpPr>
          <p:cNvPr id="3" name="2 CuadroTexto"/>
          <p:cNvSpPr txBox="1">
            <a:spLocks noChangeArrowheads="1"/>
          </p:cNvSpPr>
          <p:nvPr/>
        </p:nvSpPr>
        <p:spPr bwMode="auto">
          <a:xfrm>
            <a:off x="979488" y="2278063"/>
            <a:ext cx="78406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solidFill>
                  <a:srgbClr val="000000"/>
                </a:solidFill>
                <a:latin typeface="Verdana" pitchFamily="34" charset="0"/>
              </a:rPr>
              <a:t>¿Qué puede decir sobre la relación de la corriente eléctrica </a:t>
            </a:r>
            <a:r>
              <a:rPr lang="es-CL" altLang="es-CL" b="1" dirty="0" smtClean="0">
                <a:solidFill>
                  <a:srgbClr val="000000"/>
                </a:solidFill>
                <a:latin typeface="Verdana" pitchFamily="34" charset="0"/>
              </a:rPr>
              <a:t>que fluye en </a:t>
            </a:r>
            <a:r>
              <a:rPr lang="es-CL" altLang="es-CL" b="1" dirty="0">
                <a:solidFill>
                  <a:srgbClr val="000000"/>
                </a:solidFill>
                <a:latin typeface="Verdana" pitchFamily="34" charset="0"/>
              </a:rPr>
              <a:t>un cable y el campo magnético?</a:t>
            </a:r>
            <a:endParaRPr lang="es-CL" altLang="es-CL" b="1" dirty="0"/>
          </a:p>
        </p:txBody>
      </p:sp>
      <p:sp>
        <p:nvSpPr>
          <p:cNvPr id="14351" name="3 CuadroTexto"/>
          <p:cNvSpPr txBox="1">
            <a:spLocks noChangeArrowheads="1"/>
          </p:cNvSpPr>
          <p:nvPr/>
        </p:nvSpPr>
        <p:spPr bwMode="auto">
          <a:xfrm>
            <a:off x="2309507" y="4396978"/>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t>a</a:t>
            </a:r>
          </a:p>
        </p:txBody>
      </p:sp>
      <p:sp>
        <p:nvSpPr>
          <p:cNvPr id="14352" name="4 CuadroTexto"/>
          <p:cNvSpPr txBox="1">
            <a:spLocks noChangeArrowheads="1"/>
          </p:cNvSpPr>
          <p:nvPr/>
        </p:nvSpPr>
        <p:spPr bwMode="auto">
          <a:xfrm>
            <a:off x="4095750" y="4396978"/>
            <a:ext cx="31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t>b</a:t>
            </a:r>
          </a:p>
        </p:txBody>
      </p:sp>
      <p:sp>
        <p:nvSpPr>
          <p:cNvPr id="14353" name="5 CuadroTexto"/>
          <p:cNvSpPr txBox="1">
            <a:spLocks noChangeArrowheads="1"/>
          </p:cNvSpPr>
          <p:nvPr/>
        </p:nvSpPr>
        <p:spPr bwMode="auto">
          <a:xfrm>
            <a:off x="6249251" y="4396978"/>
            <a:ext cx="300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t>c</a:t>
            </a:r>
          </a:p>
        </p:txBody>
      </p:sp>
      <p:sp>
        <p:nvSpPr>
          <p:cNvPr id="7" name="6 CuadroTexto"/>
          <p:cNvSpPr txBox="1">
            <a:spLocks noChangeArrowheads="1"/>
          </p:cNvSpPr>
          <p:nvPr/>
        </p:nvSpPr>
        <p:spPr bwMode="auto">
          <a:xfrm>
            <a:off x="1115616" y="4972248"/>
            <a:ext cx="5213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solidFill>
                  <a:srgbClr val="000000"/>
                </a:solidFill>
                <a:latin typeface="Verdana" pitchFamily="34" charset="0"/>
              </a:rPr>
              <a:t>Situación (a): cable sin corriente eléctrica.</a:t>
            </a:r>
            <a:endParaRPr lang="es-CL" altLang="es-CL" dirty="0"/>
          </a:p>
        </p:txBody>
      </p:sp>
      <p:sp>
        <p:nvSpPr>
          <p:cNvPr id="9" name="8 CuadroTexto"/>
          <p:cNvSpPr txBox="1">
            <a:spLocks noChangeArrowheads="1"/>
          </p:cNvSpPr>
          <p:nvPr/>
        </p:nvSpPr>
        <p:spPr bwMode="auto">
          <a:xfrm>
            <a:off x="1115616" y="5362748"/>
            <a:ext cx="71294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solidFill>
                  <a:srgbClr val="000000"/>
                </a:solidFill>
                <a:latin typeface="Verdana" pitchFamily="34" charset="0"/>
              </a:rPr>
              <a:t>Situación (b): cable con corriente eléctrica en un sentido.</a:t>
            </a:r>
            <a:endParaRPr lang="es-CL" altLang="es-CL"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5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14351" grpId="0"/>
      <p:bldP spid="14352" grpId="0"/>
      <p:bldP spid="14353" grpId="0"/>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1536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1536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15366"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a:p>
            <a:pPr algn="ctr" eaLnBrk="1" hangingPunct="1"/>
            <a:endParaRPr lang="es-CL" altLang="es-CL" sz="2400" b="1">
              <a:solidFill>
                <a:srgbClr val="404040"/>
              </a:solidFill>
              <a:latin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15369" name="Rectangle 4"/>
          <p:cNvSpPr txBox="1">
            <a:spLocks noChangeArrowheads="1"/>
          </p:cNvSpPr>
          <p:nvPr/>
        </p:nvSpPr>
        <p:spPr bwMode="auto">
          <a:xfrm>
            <a:off x="900113" y="2968625"/>
            <a:ext cx="8001000" cy="341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20000"/>
              </a:spcBef>
            </a:pPr>
            <a:r>
              <a:rPr lang="es-ES" altLang="es-CL" sz="2800">
                <a:solidFill>
                  <a:srgbClr val="000000"/>
                </a:solidFill>
                <a:latin typeface="Comic Sans MS" pitchFamily="66" charset="0"/>
              </a:rPr>
              <a:t>	</a:t>
            </a:r>
            <a:endParaRPr lang="es-ES" altLang="es-CL">
              <a:solidFill>
                <a:srgbClr val="000000"/>
              </a:solidFill>
              <a:latin typeface="Verdana" pitchFamily="34" charset="0"/>
            </a:endParaRPr>
          </a:p>
        </p:txBody>
      </p:sp>
      <p:sp>
        <p:nvSpPr>
          <p:cNvPr id="3" name="2 CuadroTexto"/>
          <p:cNvSpPr txBox="1">
            <a:spLocks noChangeArrowheads="1"/>
          </p:cNvSpPr>
          <p:nvPr/>
        </p:nvSpPr>
        <p:spPr bwMode="auto">
          <a:xfrm>
            <a:off x="1116013" y="1844824"/>
            <a:ext cx="74993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Si la corriente eléctrica es capaz de producir  un campo</a:t>
            </a:r>
          </a:p>
          <a:p>
            <a:pPr eaLnBrk="1" hangingPunct="1"/>
            <a:r>
              <a:rPr lang="es-CL" altLang="es-CL" dirty="0" smtClean="0">
                <a:latin typeface="Verdana" pitchFamily="34" charset="0"/>
              </a:rPr>
              <a:t>Magnético</a:t>
            </a:r>
            <a:r>
              <a:rPr lang="es-CL" altLang="es-CL" b="1" dirty="0" smtClean="0">
                <a:latin typeface="Verdana" pitchFamily="34" charset="0"/>
              </a:rPr>
              <a:t> ¿Se </a:t>
            </a:r>
            <a:r>
              <a:rPr lang="es-CL" altLang="es-CL" b="1" dirty="0">
                <a:latin typeface="Verdana" pitchFamily="34" charset="0"/>
              </a:rPr>
              <a:t>podrá construir un imán utilizando este </a:t>
            </a:r>
          </a:p>
          <a:p>
            <a:pPr eaLnBrk="1" hangingPunct="1"/>
            <a:r>
              <a:rPr lang="es-CL" altLang="es-CL" b="1" dirty="0">
                <a:latin typeface="Verdana" pitchFamily="34" charset="0"/>
              </a:rPr>
              <a:t>fenómeno? </a:t>
            </a:r>
          </a:p>
        </p:txBody>
      </p:sp>
      <p:pic>
        <p:nvPicPr>
          <p:cNvPr id="153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1725" y="266700"/>
            <a:ext cx="858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12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AC640E-9748-4325-881B-4156547973DB}" type="slidenum">
              <a:rPr lang="es-CL" smtClean="0">
                <a:solidFill>
                  <a:srgbClr val="898989"/>
                </a:solidFill>
              </a:rPr>
              <a:pPr fontAlgn="base">
                <a:spcBef>
                  <a:spcPct val="0"/>
                </a:spcBef>
                <a:spcAft>
                  <a:spcPct val="0"/>
                </a:spcAft>
                <a:defRPr/>
              </a:pPr>
              <a:t>16</a:t>
            </a:fld>
            <a:endParaRPr lang="es-CL" smtClean="0">
              <a:solidFill>
                <a:srgbClr val="898989"/>
              </a:solidFill>
            </a:endParaRPr>
          </a:p>
        </p:txBody>
      </p:sp>
      <p:pic>
        <p:nvPicPr>
          <p:cNvPr id="15373" name="15 Imagen" descr="http://www.felemamg.com/archivos/servicios_1389966450-1.jpg"/>
          <p:cNvPicPr>
            <a:picLocks noChangeAspect="1" noChangeArrowheads="1"/>
          </p:cNvPicPr>
          <p:nvPr/>
        </p:nvPicPr>
        <p:blipFill>
          <a:blip r:embed="rId4" cstate="print">
            <a:extLst>
              <a:ext uri="{28A0092B-C50C-407E-A947-70E740481C1C}">
                <a14:useLocalDpi xmlns:a14="http://schemas.microsoft.com/office/drawing/2010/main" val="0"/>
              </a:ext>
            </a:extLst>
          </a:blip>
          <a:srcRect l="15955" r="15479"/>
          <a:stretch>
            <a:fillRect/>
          </a:stretch>
        </p:blipFill>
        <p:spPr bwMode="auto">
          <a:xfrm>
            <a:off x="1042988" y="4005263"/>
            <a:ext cx="2089150" cy="2000250"/>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5374" name="18 Imagen" descr="https://encrypted-tbn2.gstatic.com/images?q=tbn:ANd9GcRolWxMfsCc2J9Cy_2r2h-umZ9165yPfXFs6ZCj9xWSpGEbPX1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1750" y="3968750"/>
            <a:ext cx="2293938" cy="1965325"/>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5375" name="19 Imagen" descr="Mr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938" y="3995738"/>
            <a:ext cx="2232025" cy="1938337"/>
          </a:xfrm>
          <a:prstGeom prst="rect">
            <a:avLst/>
          </a:prstGeom>
          <a:noFill/>
          <a:ln w="38100">
            <a:solidFill>
              <a:srgbClr val="00B0F0"/>
            </a:solidFill>
            <a:miter lim="800000"/>
            <a:headEnd/>
            <a:tailEnd/>
          </a:ln>
          <a:extLst>
            <a:ext uri="{909E8E84-426E-40DD-AFC4-6F175D3DCCD1}">
              <a14:hiddenFill xmlns:a14="http://schemas.microsoft.com/office/drawing/2010/main">
                <a:solidFill>
                  <a:srgbClr val="FFFFFF"/>
                </a:solidFill>
              </a14:hiddenFill>
            </a:ext>
          </a:extLst>
        </p:spPr>
      </p:pic>
      <p:sp>
        <p:nvSpPr>
          <p:cNvPr id="2" name="1 CuadroTexto"/>
          <p:cNvSpPr txBox="1">
            <a:spLocks noChangeArrowheads="1"/>
          </p:cNvSpPr>
          <p:nvPr/>
        </p:nvSpPr>
        <p:spPr bwMode="auto">
          <a:xfrm>
            <a:off x="1476375" y="6092825"/>
            <a:ext cx="11588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t>Industria</a:t>
            </a:r>
          </a:p>
          <a:p>
            <a:pPr eaLnBrk="1" hangingPunct="1"/>
            <a:r>
              <a:rPr lang="es-CL" altLang="es-CL" sz="1600" dirty="0"/>
              <a:t>Traslado</a:t>
            </a:r>
          </a:p>
        </p:txBody>
      </p:sp>
      <p:sp>
        <p:nvSpPr>
          <p:cNvPr id="4" name="3 CuadroTexto"/>
          <p:cNvSpPr txBox="1">
            <a:spLocks noChangeArrowheads="1"/>
          </p:cNvSpPr>
          <p:nvPr/>
        </p:nvSpPr>
        <p:spPr bwMode="auto">
          <a:xfrm>
            <a:off x="3527425" y="6092825"/>
            <a:ext cx="22685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dirty="0"/>
              <a:t>Medicina</a:t>
            </a:r>
          </a:p>
          <a:p>
            <a:pPr algn="ctr" eaLnBrk="1" hangingPunct="1"/>
            <a:r>
              <a:rPr lang="es-CL" altLang="es-CL" sz="1600" dirty="0"/>
              <a:t>Resonancia Magnética</a:t>
            </a:r>
          </a:p>
        </p:txBody>
      </p:sp>
      <p:sp>
        <p:nvSpPr>
          <p:cNvPr id="5" name="4 CuadroTexto"/>
          <p:cNvSpPr txBox="1">
            <a:spLocks noChangeArrowheads="1"/>
          </p:cNvSpPr>
          <p:nvPr/>
        </p:nvSpPr>
        <p:spPr bwMode="auto">
          <a:xfrm>
            <a:off x="6624638" y="6092825"/>
            <a:ext cx="19081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dirty="0"/>
              <a:t>Transporte</a:t>
            </a:r>
          </a:p>
          <a:p>
            <a:pPr algn="ctr" eaLnBrk="1" hangingPunct="1"/>
            <a:r>
              <a:rPr lang="es-CL" altLang="es-CL" sz="1600" dirty="0"/>
              <a:t>Tren alta velocidad</a:t>
            </a:r>
          </a:p>
        </p:txBody>
      </p:sp>
      <p:sp>
        <p:nvSpPr>
          <p:cNvPr id="6" name="5 CuadroTexto"/>
          <p:cNvSpPr txBox="1">
            <a:spLocks noChangeArrowheads="1"/>
          </p:cNvSpPr>
          <p:nvPr/>
        </p:nvSpPr>
        <p:spPr bwMode="auto">
          <a:xfrm>
            <a:off x="1115616" y="2780928"/>
            <a:ext cx="6145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a:solidFill>
                  <a:srgbClr val="000000"/>
                </a:solidFill>
                <a:latin typeface="Verdana" pitchFamily="34" charset="0"/>
              </a:rPr>
              <a:t>¿Conoce alguna aplicación de este fenómeno?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7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37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537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1638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16389"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16390"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a:p>
            <a:pPr algn="ctr" eaLnBrk="1" hangingPunct="1"/>
            <a:endParaRPr lang="es-CL" altLang="es-CL" sz="2400" b="1">
              <a:solidFill>
                <a:srgbClr val="404040"/>
              </a:solidFill>
              <a:latin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pic>
        <p:nvPicPr>
          <p:cNvPr id="10" name="Picture 8" descr="Ilustración de un tornillo unido a una pila, el tornillo atrae los cli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3263" y="4508500"/>
            <a:ext cx="3511550"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4"/>
          <p:cNvSpPr txBox="1">
            <a:spLocks noChangeArrowheads="1"/>
          </p:cNvSpPr>
          <p:nvPr/>
        </p:nvSpPr>
        <p:spPr bwMode="auto">
          <a:xfrm>
            <a:off x="900113" y="2852936"/>
            <a:ext cx="8001000" cy="158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s-ES" altLang="es-CL" sz="2800" dirty="0">
                <a:solidFill>
                  <a:srgbClr val="000000"/>
                </a:solidFill>
                <a:latin typeface="Comic Sans MS" pitchFamily="66" charset="0"/>
              </a:rPr>
              <a:t>	</a:t>
            </a:r>
            <a:r>
              <a:rPr lang="es-ES" altLang="es-CL" dirty="0">
                <a:solidFill>
                  <a:srgbClr val="000000"/>
                </a:solidFill>
                <a:latin typeface="Verdana" pitchFamily="34" charset="0"/>
              </a:rPr>
              <a:t>Podemos fabricar un </a:t>
            </a:r>
            <a:r>
              <a:rPr lang="es-ES" altLang="es-CL" dirty="0" smtClean="0">
                <a:solidFill>
                  <a:srgbClr val="000000"/>
                </a:solidFill>
                <a:latin typeface="Verdana" pitchFamily="34" charset="0"/>
              </a:rPr>
              <a:t>imán </a:t>
            </a:r>
            <a:r>
              <a:rPr lang="es-ES" altLang="es-CL" dirty="0">
                <a:solidFill>
                  <a:srgbClr val="000000"/>
                </a:solidFill>
                <a:latin typeface="Verdana" pitchFamily="34" charset="0"/>
              </a:rPr>
              <a:t>enrollando un cable o alambre de cobre alrededor  de una barra  </a:t>
            </a:r>
            <a:r>
              <a:rPr lang="es-ES" altLang="es-CL" dirty="0" smtClean="0">
                <a:solidFill>
                  <a:srgbClr val="000000"/>
                </a:solidFill>
                <a:latin typeface="Verdana" pitchFamily="34" charset="0"/>
              </a:rPr>
              <a:t>alargada, como por ejemplo un tornillo, de </a:t>
            </a:r>
            <a:r>
              <a:rPr lang="es-ES" altLang="es-CL" dirty="0">
                <a:solidFill>
                  <a:srgbClr val="000000"/>
                </a:solidFill>
                <a:latin typeface="Verdana" pitchFamily="34" charset="0"/>
              </a:rPr>
              <a:t>un material ferroso y </a:t>
            </a:r>
            <a:r>
              <a:rPr lang="es-ES" altLang="es-CL" dirty="0" smtClean="0">
                <a:solidFill>
                  <a:srgbClr val="000000"/>
                </a:solidFill>
                <a:latin typeface="Verdana" pitchFamily="34" charset="0"/>
              </a:rPr>
              <a:t>conectar sus </a:t>
            </a:r>
            <a:r>
              <a:rPr lang="es-ES" altLang="es-CL" dirty="0">
                <a:solidFill>
                  <a:srgbClr val="000000"/>
                </a:solidFill>
                <a:latin typeface="Verdana" pitchFamily="34" charset="0"/>
              </a:rPr>
              <a:t>extremos a una pila o batería</a:t>
            </a:r>
            <a:r>
              <a:rPr lang="es-ES" altLang="es-CL" dirty="0" smtClean="0">
                <a:solidFill>
                  <a:srgbClr val="000000"/>
                </a:solidFill>
                <a:latin typeface="Verdana" pitchFamily="34" charset="0"/>
              </a:rPr>
              <a:t>. Si se le acercan clips o agujas, van a ser atraídos.  Este aparato recibe el nombre de electroimán ya que se utiliza corriente eléctrica para crear un imán.</a:t>
            </a:r>
            <a:endParaRPr lang="es-ES" altLang="es-CL" dirty="0">
              <a:solidFill>
                <a:srgbClr val="000000"/>
              </a:solidFill>
              <a:latin typeface="Verdana" pitchFamily="34" charset="0"/>
            </a:endParaRPr>
          </a:p>
        </p:txBody>
      </p:sp>
      <p:sp>
        <p:nvSpPr>
          <p:cNvPr id="3" name="2 CuadroTexto"/>
          <p:cNvSpPr txBox="1">
            <a:spLocks noChangeArrowheads="1"/>
          </p:cNvSpPr>
          <p:nvPr/>
        </p:nvSpPr>
        <p:spPr bwMode="auto">
          <a:xfrm>
            <a:off x="1187450" y="1835150"/>
            <a:ext cx="69477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¿Cómo podemos </a:t>
            </a:r>
            <a:r>
              <a:rPr lang="es-CL" altLang="es-CL" b="1" dirty="0" smtClean="0">
                <a:latin typeface="Verdana" pitchFamily="34" charset="0"/>
              </a:rPr>
              <a:t>fabricar, </a:t>
            </a:r>
            <a:r>
              <a:rPr lang="es-CL" altLang="es-CL" b="1" dirty="0">
                <a:latin typeface="Verdana" pitchFamily="34" charset="0"/>
              </a:rPr>
              <a:t>en forma </a:t>
            </a:r>
            <a:r>
              <a:rPr lang="es-CL" altLang="es-CL" b="1" dirty="0" smtClean="0">
                <a:latin typeface="Verdana" pitchFamily="34" charset="0"/>
              </a:rPr>
              <a:t>casera, </a:t>
            </a:r>
            <a:r>
              <a:rPr lang="es-CL" altLang="es-CL" b="1" dirty="0">
                <a:latin typeface="Verdana" pitchFamily="34" charset="0"/>
              </a:rPr>
              <a:t>un </a:t>
            </a:r>
            <a:r>
              <a:rPr lang="es-CL" altLang="es-CL" b="1" dirty="0" smtClean="0">
                <a:latin typeface="Verdana" pitchFamily="34" charset="0"/>
              </a:rPr>
              <a:t>imán </a:t>
            </a:r>
          </a:p>
          <a:p>
            <a:pPr eaLnBrk="1" hangingPunct="1"/>
            <a:r>
              <a:rPr lang="es-CL" altLang="es-CL" b="1" dirty="0" smtClean="0">
                <a:latin typeface="Verdana" pitchFamily="34" charset="0"/>
              </a:rPr>
              <a:t>aplicando el efecto Oersted?</a:t>
            </a:r>
            <a:endParaRPr lang="es-CL" altLang="es-CL" b="1" dirty="0">
              <a:latin typeface="Verdana" pitchFamily="34" charset="0"/>
            </a:endParaRPr>
          </a:p>
        </p:txBody>
      </p:sp>
      <p:pic>
        <p:nvPicPr>
          <p:cNvPr id="1639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1725" y="266700"/>
            <a:ext cx="858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5" name="12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610E24-FDEC-4B2D-BFE2-AABC42F6DBB2}" type="slidenum">
              <a:rPr lang="es-CL" smtClean="0">
                <a:solidFill>
                  <a:srgbClr val="898989"/>
                </a:solidFill>
              </a:rPr>
              <a:pPr fontAlgn="base">
                <a:spcBef>
                  <a:spcPct val="0"/>
                </a:spcBef>
                <a:spcAft>
                  <a:spcPct val="0"/>
                </a:spcAft>
                <a:defRPr/>
              </a:pPr>
              <a:t>17</a:t>
            </a:fld>
            <a:endParaRPr lang="es-CL" smtClean="0">
              <a:solidFill>
                <a:srgbClr val="898989"/>
              </a:solidFill>
            </a:endParaRPr>
          </a:p>
        </p:txBody>
      </p:sp>
      <p:sp>
        <p:nvSpPr>
          <p:cNvPr id="2" name="1 CuadroTexto"/>
          <p:cNvSpPr txBox="1">
            <a:spLocks noChangeArrowheads="1"/>
          </p:cNvSpPr>
          <p:nvPr/>
        </p:nvSpPr>
        <p:spPr bwMode="auto">
          <a:xfrm>
            <a:off x="1258888" y="2492375"/>
            <a:ext cx="1479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ES" altLang="es-CL">
                <a:solidFill>
                  <a:srgbClr val="000000"/>
                </a:solidFill>
                <a:latin typeface="Verdana" pitchFamily="34" charset="0"/>
              </a:rPr>
              <a:t>Respuesta:</a:t>
            </a:r>
            <a:endParaRPr lang="es-CL" altLang="es-C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1741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1741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17414"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a:p>
            <a:pPr algn="ctr" eaLnBrk="1" hangingPunct="1"/>
            <a:endParaRPr lang="es-CL" altLang="es-CL" sz="2400" b="1">
              <a:solidFill>
                <a:srgbClr val="404040"/>
              </a:solidFill>
              <a:latin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4" name="3 Rectángulo"/>
          <p:cNvSpPr>
            <a:spLocks noChangeArrowheads="1"/>
          </p:cNvSpPr>
          <p:nvPr/>
        </p:nvSpPr>
        <p:spPr bwMode="auto">
          <a:xfrm>
            <a:off x="1187450" y="5037138"/>
            <a:ext cx="7632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Respuesta:</a:t>
            </a:r>
            <a:r>
              <a:rPr lang="es-CL" altLang="es-CL" dirty="0">
                <a:latin typeface="Verdana" pitchFamily="34" charset="0"/>
              </a:rPr>
              <a:t> </a:t>
            </a:r>
          </a:p>
          <a:p>
            <a:pPr eaLnBrk="1" hangingPunct="1"/>
            <a:endParaRPr lang="es-CL" altLang="es-CL" dirty="0">
              <a:latin typeface="Verdana" pitchFamily="34" charset="0"/>
            </a:endParaRPr>
          </a:p>
          <a:p>
            <a:pPr eaLnBrk="1" hangingPunct="1"/>
            <a:r>
              <a:rPr lang="es-CL" altLang="es-CL" dirty="0">
                <a:latin typeface="Verdana" pitchFamily="34" charset="0"/>
              </a:rPr>
              <a:t>Es un proceso que separa los elementos de un compuesto por medio de la electricidad.</a:t>
            </a:r>
          </a:p>
        </p:txBody>
      </p:sp>
      <p:sp>
        <p:nvSpPr>
          <p:cNvPr id="5" name="4 CuadroTexto"/>
          <p:cNvSpPr txBox="1">
            <a:spLocks noChangeArrowheads="1"/>
          </p:cNvSpPr>
          <p:nvPr/>
        </p:nvSpPr>
        <p:spPr bwMode="auto">
          <a:xfrm>
            <a:off x="1187450" y="2060575"/>
            <a:ext cx="7632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Para entender </a:t>
            </a:r>
            <a:r>
              <a:rPr lang="es-CL" altLang="es-CL" dirty="0" smtClean="0">
                <a:latin typeface="Verdana" pitchFamily="34" charset="0"/>
              </a:rPr>
              <a:t>cómo </a:t>
            </a:r>
            <a:r>
              <a:rPr lang="es-CL" altLang="es-CL" dirty="0">
                <a:latin typeface="Verdana" pitchFamily="34" charset="0"/>
              </a:rPr>
              <a:t>se produce el efecto químico de la corriente eléctrica, debemos contestar la siguiente pregunta:</a:t>
            </a:r>
          </a:p>
        </p:txBody>
      </p:sp>
      <p:sp>
        <p:nvSpPr>
          <p:cNvPr id="6" name="5 CuadroTexto"/>
          <p:cNvSpPr txBox="1">
            <a:spLocks noChangeArrowheads="1"/>
          </p:cNvSpPr>
          <p:nvPr/>
        </p:nvSpPr>
        <p:spPr bwMode="auto">
          <a:xfrm>
            <a:off x="2051050" y="1557338"/>
            <a:ext cx="59474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a:latin typeface="Verdana" pitchFamily="34" charset="0"/>
              </a:rPr>
              <a:t>Efecto químico de la Corriente </a:t>
            </a:r>
            <a:r>
              <a:rPr lang="es-CL" altLang="es-CL" sz="2000" b="1" dirty="0" smtClean="0">
                <a:latin typeface="Verdana" pitchFamily="34" charset="0"/>
              </a:rPr>
              <a:t>Eléctrica.</a:t>
            </a:r>
            <a:endParaRPr lang="es-CL" altLang="es-CL" sz="2000" b="1" dirty="0">
              <a:latin typeface="Verdana" pitchFamily="34" charset="0"/>
            </a:endParaRPr>
          </a:p>
        </p:txBody>
      </p:sp>
      <p:sp>
        <p:nvSpPr>
          <p:cNvPr id="7" name="6 CuadroTexto"/>
          <p:cNvSpPr txBox="1">
            <a:spLocks noChangeArrowheads="1"/>
          </p:cNvSpPr>
          <p:nvPr/>
        </p:nvSpPr>
        <p:spPr bwMode="auto">
          <a:xfrm>
            <a:off x="1309688" y="3141663"/>
            <a:ext cx="31534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solidFill>
                  <a:srgbClr val="000000"/>
                </a:solidFill>
                <a:latin typeface="Verdana" pitchFamily="34" charset="0"/>
              </a:rPr>
              <a:t>¿Qué es la </a:t>
            </a:r>
            <a:r>
              <a:rPr lang="es-CL" altLang="es-CL" b="1" dirty="0" smtClean="0">
                <a:solidFill>
                  <a:srgbClr val="000000"/>
                </a:solidFill>
                <a:latin typeface="Verdana" pitchFamily="34" charset="0"/>
              </a:rPr>
              <a:t>electrólisis?</a:t>
            </a:r>
            <a:endParaRPr lang="es-CL" altLang="es-CL" b="1" dirty="0">
              <a:solidFill>
                <a:srgbClr val="000000"/>
              </a:solidFill>
              <a:latin typeface="Verdana" pitchFamily="34" charset="0"/>
            </a:endParaRPr>
          </a:p>
        </p:txBody>
      </p:sp>
      <p:sp>
        <p:nvSpPr>
          <p:cNvPr id="19471" name="14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0483DA-4A63-4729-B4D8-B453ED378F39}" type="slidenum">
              <a:rPr lang="es-CL" smtClean="0">
                <a:solidFill>
                  <a:srgbClr val="898989"/>
                </a:solidFill>
              </a:rPr>
              <a:pPr fontAlgn="base">
                <a:spcBef>
                  <a:spcPct val="0"/>
                </a:spcBef>
                <a:spcAft>
                  <a:spcPct val="0"/>
                </a:spcAft>
                <a:defRPr/>
              </a:pPr>
              <a:t>18</a:t>
            </a:fld>
            <a:endParaRPr lang="es-CL" smtClean="0">
              <a:solidFill>
                <a:srgbClr val="898989"/>
              </a:solidFill>
            </a:endParaRPr>
          </a:p>
        </p:txBody>
      </p:sp>
      <p:pic>
        <p:nvPicPr>
          <p:cNvPr id="17423" name="Picture 17" descr="http://upload.wikimedia.org/wikipedia/commons/7/7b/Anim_electrolysis_of_water.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3284538"/>
            <a:ext cx="2665413"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2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1843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1843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18438"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dirty="0">
                <a:solidFill>
                  <a:srgbClr val="404040"/>
                </a:solidFill>
                <a:latin typeface="Verdana" pitchFamily="34" charset="0"/>
              </a:rPr>
              <a:t>ELECTRICIDAD BÁSICA</a:t>
            </a:r>
          </a:p>
          <a:p>
            <a:pPr algn="ctr" eaLnBrk="1" hangingPunct="1"/>
            <a:endParaRPr lang="es-CL" altLang="es-CL" sz="2400" b="1" dirty="0">
              <a:solidFill>
                <a:srgbClr val="404040"/>
              </a:solidFill>
              <a:latin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3" name="2 Rectángulo"/>
          <p:cNvSpPr>
            <a:spLocks noChangeArrowheads="1"/>
          </p:cNvSpPr>
          <p:nvPr/>
        </p:nvSpPr>
        <p:spPr bwMode="auto">
          <a:xfrm>
            <a:off x="971550" y="1628775"/>
            <a:ext cx="7339013"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a:latin typeface="Verdana" pitchFamily="34" charset="0"/>
              </a:rPr>
              <a:t>¿Qué aplicaciones usted conoce de la electrólisis?</a:t>
            </a:r>
          </a:p>
          <a:p>
            <a:pPr eaLnBrk="1" hangingPunct="1"/>
            <a:endParaRPr lang="es-CL" altLang="es-CL" dirty="0">
              <a:latin typeface="Verdana" pitchFamily="34" charset="0"/>
            </a:endParaRPr>
          </a:p>
        </p:txBody>
      </p:sp>
      <p:sp>
        <p:nvSpPr>
          <p:cNvPr id="7" name="6 CuadroTexto"/>
          <p:cNvSpPr txBox="1">
            <a:spLocks noChangeArrowheads="1"/>
          </p:cNvSpPr>
          <p:nvPr/>
        </p:nvSpPr>
        <p:spPr bwMode="auto">
          <a:xfrm>
            <a:off x="1835150" y="2708275"/>
            <a:ext cx="29162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a:solidFill>
                  <a:srgbClr val="000000"/>
                </a:solidFill>
                <a:latin typeface="Verdana" pitchFamily="34" charset="0"/>
              </a:rPr>
              <a:t>1. </a:t>
            </a:r>
            <a:r>
              <a:rPr lang="es-CL" altLang="es-CL" sz="2000" b="1" dirty="0" smtClean="0">
                <a:solidFill>
                  <a:srgbClr val="000000"/>
                </a:solidFill>
                <a:latin typeface="Verdana" pitchFamily="34" charset="0"/>
              </a:rPr>
              <a:t>Galvanoplastia. </a:t>
            </a:r>
            <a:endParaRPr lang="es-CL" altLang="es-CL" sz="2000" b="1" dirty="0">
              <a:solidFill>
                <a:srgbClr val="000000"/>
              </a:solidFill>
              <a:latin typeface="Verdana" pitchFamily="34" charset="0"/>
            </a:endParaRPr>
          </a:p>
        </p:txBody>
      </p:sp>
      <p:pic>
        <p:nvPicPr>
          <p:cNvPr id="11266" name="Picture 2" descr="https://encrypted-tbn0.gstatic.com/images?q=tbn:ANd9GcR6KVX2BYMg3QE646UuubLVfNd7pYXJNQgzM8ooJr5-pxEgG4HOTQUpi6Fj"/>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7675" y="2276475"/>
            <a:ext cx="280987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7 Rectángulo"/>
          <p:cNvSpPr>
            <a:spLocks noChangeArrowheads="1"/>
          </p:cNvSpPr>
          <p:nvPr/>
        </p:nvSpPr>
        <p:spPr bwMode="auto">
          <a:xfrm>
            <a:off x="1868488" y="4973638"/>
            <a:ext cx="42370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a:solidFill>
                  <a:srgbClr val="000000"/>
                </a:solidFill>
                <a:latin typeface="Verdana" pitchFamily="34" charset="0"/>
              </a:rPr>
              <a:t>2. La extracción de </a:t>
            </a:r>
            <a:r>
              <a:rPr lang="es-CL" altLang="es-CL" sz="2000" b="1" dirty="0" smtClean="0">
                <a:solidFill>
                  <a:srgbClr val="000000"/>
                </a:solidFill>
                <a:latin typeface="Verdana" pitchFamily="34" charset="0"/>
              </a:rPr>
              <a:t>metales.</a:t>
            </a:r>
            <a:endParaRPr lang="es-CL" altLang="es-CL" sz="2000" b="1" dirty="0">
              <a:solidFill>
                <a:srgbClr val="000000"/>
              </a:solidFill>
              <a:latin typeface="Verdana" pitchFamily="34" charset="0"/>
            </a:endParaRPr>
          </a:p>
        </p:txBody>
      </p:sp>
      <p:pic>
        <p:nvPicPr>
          <p:cNvPr id="11268" name="Picture 4" descr="https://encrypted-tbn0.gstatic.com/images?q=tbn:ANd9GcRYpUXk0IRcC4iZlNo1zzASSLMv6ONB_gHNjTKW1fh-I1m433QkQ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0113" y="4518025"/>
            <a:ext cx="25527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CuadroTexto"/>
          <p:cNvSpPr txBox="1">
            <a:spLocks noChangeArrowheads="1"/>
          </p:cNvSpPr>
          <p:nvPr/>
        </p:nvSpPr>
        <p:spPr bwMode="auto">
          <a:xfrm>
            <a:off x="1835150" y="2205038"/>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latin typeface="Verdana" pitchFamily="34" charset="0"/>
              </a:rPr>
              <a:t>Respuesta:</a:t>
            </a:r>
          </a:p>
        </p:txBody>
      </p:sp>
      <p:sp>
        <p:nvSpPr>
          <p:cNvPr id="20496" name="15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607A2B9-1780-4792-8128-891C933FFCCC}" type="slidenum">
              <a:rPr lang="es-CL" smtClean="0">
                <a:solidFill>
                  <a:srgbClr val="898989"/>
                </a:solidFill>
              </a:rPr>
              <a:pPr fontAlgn="base">
                <a:spcBef>
                  <a:spcPct val="0"/>
                </a:spcBef>
                <a:spcAft>
                  <a:spcPct val="0"/>
                </a:spcAft>
                <a:defRPr/>
              </a:pPr>
              <a:t>19</a:t>
            </a:fld>
            <a:endParaRPr lang="es-CL"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307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307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3078"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a:p>
            <a:pPr algn="ctr" eaLnBrk="1" hangingPunct="1"/>
            <a:endParaRPr lang="es-CL" altLang="es-CL" sz="2400" b="1">
              <a:solidFill>
                <a:srgbClr val="404040"/>
              </a:solidFill>
              <a:latin typeface="Verdana" pitchFamily="34" charset="0"/>
            </a:endParaRPr>
          </a:p>
        </p:txBody>
      </p:sp>
      <p:sp>
        <p:nvSpPr>
          <p:cNvPr id="14" name="13 CuadroTexto"/>
          <p:cNvSpPr txBox="1"/>
          <p:nvPr/>
        </p:nvSpPr>
        <p:spPr>
          <a:xfrm>
            <a:off x="114140" y="476672"/>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5" name="4 Rectángulo"/>
          <p:cNvSpPr/>
          <p:nvPr/>
        </p:nvSpPr>
        <p:spPr>
          <a:xfrm>
            <a:off x="1252517" y="1887662"/>
            <a:ext cx="7699251"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s-ES" sz="2400" b="1" u="sng" dirty="0" smtClean="0">
                <a:latin typeface="Verdana" pitchFamily="34" charset="0"/>
                <a:cs typeface="Arial" pitchFamily="34" charset="0"/>
              </a:rPr>
              <a:t>Temas de la presentación:</a:t>
            </a:r>
            <a:endParaRPr lang="es-ES" sz="2400" b="1" u="sng" dirty="0">
              <a:latin typeface="Verdana" pitchFamily="34" charset="0"/>
              <a:cs typeface="Arial" pitchFamily="34" charset="0"/>
            </a:endParaRPr>
          </a:p>
          <a:p>
            <a:pPr algn="r"/>
            <a:endParaRPr lang="es-ES" sz="2400" b="1" dirty="0">
              <a:latin typeface="Verdana" pitchFamily="34" charset="0"/>
              <a:cs typeface="Arial" pitchFamily="34" charset="0"/>
            </a:endParaRPr>
          </a:p>
          <a:p>
            <a:pPr marL="715963" indent="-715963">
              <a:buFont typeface="+mj-lt"/>
              <a:buAutoNum type="romanUcPeriod"/>
            </a:pPr>
            <a:r>
              <a:rPr lang="es-ES" sz="2400" b="1" dirty="0" smtClean="0">
                <a:latin typeface="Verdana" pitchFamily="34" charset="0"/>
                <a:cs typeface="Arial" pitchFamily="34" charset="0"/>
              </a:rPr>
              <a:t>Introducción </a:t>
            </a:r>
            <a:r>
              <a:rPr lang="es-ES" sz="2400" b="1" dirty="0">
                <a:latin typeface="Verdana" pitchFamily="34" charset="0"/>
                <a:cs typeface="Arial" pitchFamily="34" charset="0"/>
              </a:rPr>
              <a:t>a los efectos de la </a:t>
            </a:r>
            <a:r>
              <a:rPr lang="es-ES" sz="2400" b="1" dirty="0" smtClean="0">
                <a:latin typeface="Verdana" pitchFamily="34" charset="0"/>
                <a:cs typeface="Arial" pitchFamily="34" charset="0"/>
              </a:rPr>
              <a:t>  corriente  eléctrica.</a:t>
            </a:r>
            <a:endParaRPr lang="es-ES" sz="2400" b="1" dirty="0">
              <a:latin typeface="Verdana" pitchFamily="34" charset="0"/>
              <a:cs typeface="Arial" pitchFamily="34" charset="0"/>
            </a:endParaRPr>
          </a:p>
          <a:p>
            <a:pPr marL="514350" indent="-514350">
              <a:buFont typeface="+mj-lt"/>
              <a:buAutoNum type="romanUcPeriod"/>
            </a:pPr>
            <a:endParaRPr lang="es-ES" sz="2400" b="1" dirty="0">
              <a:latin typeface="Verdana" pitchFamily="34" charset="0"/>
              <a:cs typeface="Arial" pitchFamily="34" charset="0"/>
            </a:endParaRPr>
          </a:p>
          <a:p>
            <a:pPr marL="514350" indent="-514350">
              <a:buFont typeface="+mj-lt"/>
              <a:buAutoNum type="romanUcPeriod"/>
            </a:pPr>
            <a:r>
              <a:rPr lang="es-ES" sz="2400" b="1" dirty="0">
                <a:latin typeface="Verdana" pitchFamily="34" charset="0"/>
                <a:cs typeface="Arial" pitchFamily="34" charset="0"/>
              </a:rPr>
              <a:t> </a:t>
            </a:r>
            <a:r>
              <a:rPr lang="es-ES" sz="2400" b="1" dirty="0" smtClean="0">
                <a:latin typeface="Verdana" pitchFamily="34" charset="0"/>
                <a:cs typeface="Arial" pitchFamily="34" charset="0"/>
              </a:rPr>
              <a:t> Efecto </a:t>
            </a:r>
            <a:r>
              <a:rPr lang="es-ES" sz="2400" b="1" dirty="0">
                <a:latin typeface="Verdana" pitchFamily="34" charset="0"/>
                <a:cs typeface="Arial" pitchFamily="34" charset="0"/>
              </a:rPr>
              <a:t>de calor de la corriente </a:t>
            </a:r>
            <a:r>
              <a:rPr lang="es-ES" sz="2400" b="1" dirty="0" smtClean="0">
                <a:latin typeface="Verdana" pitchFamily="34" charset="0"/>
                <a:cs typeface="Arial" pitchFamily="34" charset="0"/>
              </a:rPr>
              <a:t>eléctrica.</a:t>
            </a:r>
            <a:endParaRPr lang="es-ES" sz="2400" b="1" dirty="0">
              <a:latin typeface="Verdana" pitchFamily="34" charset="0"/>
              <a:cs typeface="Arial" pitchFamily="34" charset="0"/>
            </a:endParaRPr>
          </a:p>
          <a:p>
            <a:pPr marL="514350" indent="-514350">
              <a:buFont typeface="+mj-lt"/>
              <a:buAutoNum type="romanUcPeriod"/>
            </a:pPr>
            <a:endParaRPr lang="es-ES" sz="2400" b="1" dirty="0">
              <a:latin typeface="Verdana" pitchFamily="34" charset="0"/>
              <a:cs typeface="Arial" pitchFamily="34" charset="0"/>
            </a:endParaRPr>
          </a:p>
          <a:p>
            <a:pPr marL="514350" indent="-514350">
              <a:buFont typeface="+mj-lt"/>
              <a:buAutoNum type="romanUcPeriod"/>
            </a:pPr>
            <a:r>
              <a:rPr lang="es-ES" sz="2400" b="1" dirty="0">
                <a:latin typeface="Verdana" pitchFamily="34" charset="0"/>
                <a:cs typeface="Arial" pitchFamily="34" charset="0"/>
              </a:rPr>
              <a:t> Efecto </a:t>
            </a:r>
            <a:r>
              <a:rPr lang="es-ES" sz="2400" b="1" dirty="0" smtClean="0">
                <a:latin typeface="Verdana" pitchFamily="34" charset="0"/>
                <a:cs typeface="Arial" pitchFamily="34" charset="0"/>
              </a:rPr>
              <a:t>magnético. </a:t>
            </a:r>
            <a:endParaRPr lang="es-ES" sz="2400" b="1" dirty="0">
              <a:latin typeface="Verdana" pitchFamily="34" charset="0"/>
              <a:cs typeface="Arial" pitchFamily="34" charset="0"/>
            </a:endParaRPr>
          </a:p>
          <a:p>
            <a:pPr marL="514350" indent="-514350">
              <a:buFont typeface="+mj-lt"/>
              <a:buAutoNum type="romanUcPeriod"/>
            </a:pPr>
            <a:endParaRPr lang="es-ES" sz="2400" b="1" dirty="0">
              <a:latin typeface="Verdana" pitchFamily="34" charset="0"/>
              <a:cs typeface="Arial" pitchFamily="34" charset="0"/>
            </a:endParaRPr>
          </a:p>
          <a:p>
            <a:pPr marL="514350" indent="-514350">
              <a:buFont typeface="+mj-lt"/>
              <a:buAutoNum type="romanUcPeriod"/>
            </a:pPr>
            <a:r>
              <a:rPr lang="es-ES" sz="2400" b="1" dirty="0">
                <a:latin typeface="Verdana" pitchFamily="34" charset="0"/>
                <a:cs typeface="Arial" pitchFamily="34" charset="0"/>
              </a:rPr>
              <a:t> </a:t>
            </a:r>
            <a:r>
              <a:rPr lang="es-ES" sz="2400" b="1" dirty="0" smtClean="0">
                <a:latin typeface="Verdana" pitchFamily="34" charset="0"/>
                <a:cs typeface="Arial" pitchFamily="34" charset="0"/>
              </a:rPr>
              <a:t> Efecto químico.</a:t>
            </a:r>
            <a:endParaRPr lang="es-ES" sz="2400" b="1" dirty="0">
              <a:latin typeface="Verdana" pitchFamily="34" charset="0"/>
              <a:cs typeface="Arial" pitchFamily="34" charset="0"/>
            </a:endParaRPr>
          </a:p>
          <a:p>
            <a:pPr marL="514350" indent="-514350">
              <a:buFont typeface="+mj-lt"/>
              <a:buAutoNum type="romanUcPeriod"/>
            </a:pPr>
            <a:endParaRPr lang="es-ES" sz="2400" b="1" dirty="0">
              <a:latin typeface="Verdana" pitchFamily="34" charset="0"/>
              <a:cs typeface="Arial" pitchFamily="34" charset="0"/>
            </a:endParaRPr>
          </a:p>
          <a:p>
            <a:pPr algn="r"/>
            <a:endParaRPr lang="es-ES" sz="2400" b="1" dirty="0">
              <a:latin typeface="Verdana" pitchFamily="34" charset="0"/>
              <a:cs typeface="Arial" pitchFamily="34" charset="0"/>
            </a:endParaRPr>
          </a:p>
        </p:txBody>
      </p:sp>
      <p:sp>
        <p:nvSpPr>
          <p:cNvPr id="3082" name="9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A2AF13-B895-4451-9E3D-A7A8AEB7324C}" type="slidenum">
              <a:rPr lang="es-CL" smtClean="0">
                <a:solidFill>
                  <a:srgbClr val="898989"/>
                </a:solidFill>
              </a:rPr>
              <a:pPr fontAlgn="base">
                <a:spcBef>
                  <a:spcPct val="0"/>
                </a:spcBef>
                <a:spcAft>
                  <a:spcPct val="0"/>
                </a:spcAft>
                <a:defRPr/>
              </a:pPr>
              <a:t>2</a:t>
            </a:fld>
            <a:endParaRPr lang="es-CL" smtClean="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19460"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19461"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19462"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a:p>
            <a:pPr algn="ctr" eaLnBrk="1" hangingPunct="1"/>
            <a:endParaRPr lang="es-CL" altLang="es-CL" sz="2400" b="1">
              <a:solidFill>
                <a:srgbClr val="404040"/>
              </a:solidFill>
              <a:latin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pic>
        <p:nvPicPr>
          <p:cNvPr id="1026" name="Picture 2" descr="http://r0.unctad.org/infocomm/espagnol/zinc/images/galvanoplastia.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54275" y="3933825"/>
            <a:ext cx="48148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1 Rectángulo"/>
          <p:cNvSpPr>
            <a:spLocks noChangeArrowheads="1"/>
          </p:cNvSpPr>
          <p:nvPr/>
        </p:nvSpPr>
        <p:spPr bwMode="auto">
          <a:xfrm>
            <a:off x="1331913" y="2060848"/>
            <a:ext cx="748823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a:solidFill>
                  <a:srgbClr val="000000"/>
                </a:solidFill>
                <a:latin typeface="Verdana" pitchFamily="34" charset="0"/>
              </a:rPr>
              <a:t>Es el proceso en el que, por medio de la electricidad, se cubre un </a:t>
            </a:r>
            <a:r>
              <a:rPr lang="es-CL" altLang="es-CL" dirty="0" smtClean="0">
                <a:solidFill>
                  <a:srgbClr val="000000"/>
                </a:solidFill>
                <a:latin typeface="Verdana" pitchFamily="34" charset="0"/>
              </a:rPr>
              <a:t>metal </a:t>
            </a:r>
            <a:r>
              <a:rPr lang="es-CL" altLang="es-CL" dirty="0">
                <a:solidFill>
                  <a:srgbClr val="000000"/>
                </a:solidFill>
                <a:latin typeface="Verdana" pitchFamily="34" charset="0"/>
              </a:rPr>
              <a:t>sobre otro; a través de una solución de sales metálicas (electrólisis). Los metales que generalmente se utilizan para este proceso son: Plata, níquel, cobre y zinc</a:t>
            </a:r>
            <a:r>
              <a:rPr lang="es-CL" altLang="es-CL" dirty="0" smtClean="0">
                <a:solidFill>
                  <a:srgbClr val="000000"/>
                </a:solidFill>
                <a:latin typeface="Verdana" pitchFamily="34" charset="0"/>
              </a:rPr>
              <a:t>. Algunos parachoques de autos son cromados utilizando esta técnica.</a:t>
            </a:r>
          </a:p>
          <a:p>
            <a:pPr algn="just" eaLnBrk="1" hangingPunct="1"/>
            <a:endParaRPr lang="es-CL" altLang="es-CL" dirty="0">
              <a:solidFill>
                <a:srgbClr val="000000"/>
              </a:solidFill>
              <a:latin typeface="Verdana" pitchFamily="34" charset="0"/>
            </a:endParaRPr>
          </a:p>
        </p:txBody>
      </p:sp>
      <p:sp>
        <p:nvSpPr>
          <p:cNvPr id="21517" name="12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C2322FA-2A04-401E-99B0-FAC718CC5C2B}" type="slidenum">
              <a:rPr lang="es-CL" smtClean="0">
                <a:solidFill>
                  <a:srgbClr val="898989"/>
                </a:solidFill>
              </a:rPr>
              <a:pPr fontAlgn="base">
                <a:spcBef>
                  <a:spcPct val="0"/>
                </a:spcBef>
                <a:spcAft>
                  <a:spcPct val="0"/>
                </a:spcAft>
                <a:defRPr/>
              </a:pPr>
              <a:t>20</a:t>
            </a:fld>
            <a:endParaRPr lang="es-CL" smtClean="0">
              <a:solidFill>
                <a:srgbClr val="898989"/>
              </a:solidFill>
            </a:endParaRPr>
          </a:p>
        </p:txBody>
      </p:sp>
      <p:sp>
        <p:nvSpPr>
          <p:cNvPr id="17" name="16 Rectángulo"/>
          <p:cNvSpPr>
            <a:spLocks noChangeArrowheads="1"/>
          </p:cNvSpPr>
          <p:nvPr/>
        </p:nvSpPr>
        <p:spPr bwMode="auto">
          <a:xfrm>
            <a:off x="1435923" y="1585607"/>
            <a:ext cx="3800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¿Qué es la Galvanoplastia?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2048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2048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20486"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a:p>
            <a:pPr algn="ctr" eaLnBrk="1" hangingPunct="1"/>
            <a:endParaRPr lang="es-CL" altLang="es-CL" sz="2400" b="1">
              <a:solidFill>
                <a:srgbClr val="404040"/>
              </a:solidFill>
              <a:latin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4" name="3 Rectángulo"/>
          <p:cNvSpPr>
            <a:spLocks noChangeArrowheads="1"/>
          </p:cNvSpPr>
          <p:nvPr/>
        </p:nvSpPr>
        <p:spPr bwMode="auto">
          <a:xfrm>
            <a:off x="1547813" y="2062163"/>
            <a:ext cx="7272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latin typeface="Verdana" pitchFamily="34" charset="0"/>
              </a:rPr>
              <a:t>Una llave se cubre con una capa delgada de cobre cuando la electricidad pasa a través de la solución.</a:t>
            </a:r>
          </a:p>
        </p:txBody>
      </p:sp>
      <p:pic>
        <p:nvPicPr>
          <p:cNvPr id="12" name="Picture 6" descr="SD2_9_76a"/>
          <p:cNvPicPr>
            <a:picLocks noChangeAspect="1" noChangeArrowheads="1"/>
          </p:cNvPicPr>
          <p:nvPr/>
        </p:nvPicPr>
        <p:blipFill>
          <a:blip r:embed="rId3" cstate="print">
            <a:clrChange>
              <a:clrFrom>
                <a:srgbClr val="213CCB"/>
              </a:clrFrom>
              <a:clrTo>
                <a:srgbClr val="213CCB">
                  <a:alpha val="0"/>
                </a:srgbClr>
              </a:clrTo>
            </a:clrChange>
            <a:extLst>
              <a:ext uri="{28A0092B-C50C-407E-A947-70E740481C1C}">
                <a14:useLocalDpi xmlns:a14="http://schemas.microsoft.com/office/drawing/2010/main" val="0"/>
              </a:ext>
            </a:extLst>
          </a:blip>
          <a:srcRect/>
          <a:stretch>
            <a:fillRect/>
          </a:stretch>
        </p:blipFill>
        <p:spPr bwMode="auto">
          <a:xfrm>
            <a:off x="1152525" y="2952750"/>
            <a:ext cx="2873375"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SD2_9_76b"/>
          <p:cNvPicPr>
            <a:picLocks noChangeAspect="1" noChangeArrowheads="1"/>
          </p:cNvPicPr>
          <p:nvPr/>
        </p:nvPicPr>
        <p:blipFill>
          <a:blip r:embed="rId4" cstate="print">
            <a:clrChange>
              <a:clrFrom>
                <a:srgbClr val="213CCB"/>
              </a:clrFrom>
              <a:clrTo>
                <a:srgbClr val="213CCB">
                  <a:alpha val="0"/>
                </a:srgbClr>
              </a:clrTo>
            </a:clrChange>
            <a:extLst>
              <a:ext uri="{28A0092B-C50C-407E-A947-70E740481C1C}">
                <a14:useLocalDpi xmlns:a14="http://schemas.microsoft.com/office/drawing/2010/main" val="0"/>
              </a:ext>
            </a:extLst>
          </a:blip>
          <a:srcRect/>
          <a:stretch>
            <a:fillRect/>
          </a:stretch>
        </p:blipFill>
        <p:spPr bwMode="auto">
          <a:xfrm>
            <a:off x="5961063" y="2997200"/>
            <a:ext cx="2859087" cy="285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a:spLocks noChangeArrowheads="1"/>
          </p:cNvSpPr>
          <p:nvPr/>
        </p:nvSpPr>
        <p:spPr bwMode="auto">
          <a:xfrm>
            <a:off x="1835150" y="6042025"/>
            <a:ext cx="13081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s-CL" sz="1600" b="1">
                <a:latin typeface="Verdana" pitchFamily="34" charset="0"/>
              </a:rPr>
              <a:t>Comienzo</a:t>
            </a:r>
          </a:p>
        </p:txBody>
      </p:sp>
      <p:sp>
        <p:nvSpPr>
          <p:cNvPr id="6" name="5 Rectángulo"/>
          <p:cNvSpPr>
            <a:spLocks noChangeArrowheads="1"/>
          </p:cNvSpPr>
          <p:nvPr/>
        </p:nvSpPr>
        <p:spPr bwMode="auto">
          <a:xfrm>
            <a:off x="5800725" y="6110288"/>
            <a:ext cx="2874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s-CL" sz="1600" b="1">
                <a:latin typeface="Verdana" pitchFamily="34" charset="0"/>
              </a:rPr>
              <a:t>Después de unos pocos</a:t>
            </a:r>
          </a:p>
          <a:p>
            <a:pPr algn="ctr" eaLnBrk="1" hangingPunct="1"/>
            <a:r>
              <a:rPr lang="en-US" altLang="es-CL" sz="1600" b="1">
                <a:latin typeface="Verdana" pitchFamily="34" charset="0"/>
              </a:rPr>
              <a:t> minutos</a:t>
            </a:r>
          </a:p>
        </p:txBody>
      </p:sp>
      <p:sp>
        <p:nvSpPr>
          <p:cNvPr id="7" name="6 Rectángulo"/>
          <p:cNvSpPr>
            <a:spLocks noChangeArrowheads="1"/>
          </p:cNvSpPr>
          <p:nvPr/>
        </p:nvSpPr>
        <p:spPr bwMode="auto">
          <a:xfrm>
            <a:off x="777875" y="4354513"/>
            <a:ext cx="793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s-CL" sz="1600" b="1">
                <a:solidFill>
                  <a:srgbClr val="000000"/>
                </a:solidFill>
                <a:latin typeface="Verdana" pitchFamily="34" charset="0"/>
              </a:rPr>
              <a:t>Llave</a:t>
            </a:r>
          </a:p>
        </p:txBody>
      </p:sp>
      <p:sp>
        <p:nvSpPr>
          <p:cNvPr id="8" name="7 Rectángulo"/>
          <p:cNvSpPr>
            <a:spLocks noChangeArrowheads="1"/>
          </p:cNvSpPr>
          <p:nvPr/>
        </p:nvSpPr>
        <p:spPr bwMode="auto">
          <a:xfrm>
            <a:off x="3708400" y="4114800"/>
            <a:ext cx="1204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s-CL" sz="1600" b="1">
                <a:solidFill>
                  <a:srgbClr val="000000"/>
                </a:solidFill>
                <a:latin typeface="Verdana" pitchFamily="34" charset="0"/>
              </a:rPr>
              <a:t>Alambre de cobre</a:t>
            </a:r>
          </a:p>
        </p:txBody>
      </p:sp>
      <p:sp>
        <p:nvSpPr>
          <p:cNvPr id="10" name="9 Rectángulo"/>
          <p:cNvSpPr>
            <a:spLocks noChangeArrowheads="1"/>
          </p:cNvSpPr>
          <p:nvPr/>
        </p:nvSpPr>
        <p:spPr bwMode="auto">
          <a:xfrm>
            <a:off x="3563938" y="5303838"/>
            <a:ext cx="12938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s-CL" sz="1600" b="1">
                <a:solidFill>
                  <a:srgbClr val="000000"/>
                </a:solidFill>
                <a:latin typeface="Verdana" pitchFamily="34" charset="0"/>
              </a:rPr>
              <a:t>Solución de sulfato de cobre</a:t>
            </a:r>
          </a:p>
        </p:txBody>
      </p:sp>
      <p:sp>
        <p:nvSpPr>
          <p:cNvPr id="15" name="14 Rectángulo"/>
          <p:cNvSpPr>
            <a:spLocks noChangeArrowheads="1"/>
          </p:cNvSpPr>
          <p:nvPr/>
        </p:nvSpPr>
        <p:spPr bwMode="auto">
          <a:xfrm>
            <a:off x="5076825" y="4324350"/>
            <a:ext cx="1182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s-CL" sz="1600" b="1">
                <a:solidFill>
                  <a:srgbClr val="000000"/>
                </a:solidFill>
                <a:latin typeface="Verdana" pitchFamily="34" charset="0"/>
              </a:rPr>
              <a:t>Cobre sobre la llave</a:t>
            </a:r>
          </a:p>
        </p:txBody>
      </p:sp>
      <p:sp>
        <p:nvSpPr>
          <p:cNvPr id="16" name="15 Rectángulo"/>
          <p:cNvSpPr>
            <a:spLocks noChangeArrowheads="1"/>
          </p:cNvSpPr>
          <p:nvPr/>
        </p:nvSpPr>
        <p:spPr bwMode="auto">
          <a:xfrm>
            <a:off x="6338888" y="2700338"/>
            <a:ext cx="3206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s-CL" sz="3200" b="1">
                <a:solidFill>
                  <a:srgbClr val="000000"/>
                </a:solidFill>
              </a:rPr>
              <a:t>-</a:t>
            </a:r>
          </a:p>
        </p:txBody>
      </p:sp>
      <p:sp>
        <p:nvSpPr>
          <p:cNvPr id="17" name="16 Rectángulo"/>
          <p:cNvSpPr>
            <a:spLocks noChangeArrowheads="1"/>
          </p:cNvSpPr>
          <p:nvPr/>
        </p:nvSpPr>
        <p:spPr bwMode="auto">
          <a:xfrm>
            <a:off x="7962900" y="2700338"/>
            <a:ext cx="4254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s-CL" sz="3200" b="1">
                <a:solidFill>
                  <a:srgbClr val="000000"/>
                </a:solidFill>
              </a:rPr>
              <a:t>+</a:t>
            </a:r>
          </a:p>
        </p:txBody>
      </p:sp>
      <p:cxnSp>
        <p:nvCxnSpPr>
          <p:cNvPr id="20" name="19 Conector recto de flecha"/>
          <p:cNvCxnSpPr/>
          <p:nvPr/>
        </p:nvCxnSpPr>
        <p:spPr>
          <a:xfrm>
            <a:off x="1547813" y="4524375"/>
            <a:ext cx="720725"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2" name="21 Conector recto de flecha"/>
          <p:cNvCxnSpPr/>
          <p:nvPr/>
        </p:nvCxnSpPr>
        <p:spPr>
          <a:xfrm flipH="1">
            <a:off x="2916238" y="4425950"/>
            <a:ext cx="863600" cy="9842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4" name="23 Conector recto de flecha"/>
          <p:cNvCxnSpPr/>
          <p:nvPr/>
        </p:nvCxnSpPr>
        <p:spPr>
          <a:xfrm flipH="1" flipV="1">
            <a:off x="2700338" y="5516563"/>
            <a:ext cx="1008062" cy="14446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6" name="25 Conector recto de flecha"/>
          <p:cNvCxnSpPr/>
          <p:nvPr/>
        </p:nvCxnSpPr>
        <p:spPr>
          <a:xfrm flipV="1">
            <a:off x="6084888" y="4694238"/>
            <a:ext cx="863600" cy="4603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0504" name="27 CuadroTexto"/>
          <p:cNvSpPr txBox="1">
            <a:spLocks noChangeArrowheads="1"/>
          </p:cNvSpPr>
          <p:nvPr/>
        </p:nvSpPr>
        <p:spPr bwMode="auto">
          <a:xfrm>
            <a:off x="3059113" y="1547813"/>
            <a:ext cx="36792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Ejemplo de </a:t>
            </a:r>
            <a:r>
              <a:rPr lang="es-CL" altLang="es-CL" b="1" dirty="0" smtClean="0">
                <a:latin typeface="Verdana" pitchFamily="34" charset="0"/>
              </a:rPr>
              <a:t>galvanoplastia.</a:t>
            </a:r>
            <a:endParaRPr lang="es-CL" altLang="es-CL" b="1" dirty="0">
              <a:latin typeface="Verdana" pitchFamily="34" charset="0"/>
            </a:endParaRPr>
          </a:p>
        </p:txBody>
      </p:sp>
      <p:sp>
        <p:nvSpPr>
          <p:cNvPr id="22553" name="24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9EB76F-D3E8-4497-B3CD-820C6981315E}" type="slidenum">
              <a:rPr lang="es-CL" smtClean="0">
                <a:solidFill>
                  <a:srgbClr val="898989"/>
                </a:solidFill>
              </a:rPr>
              <a:pPr fontAlgn="base">
                <a:spcBef>
                  <a:spcPct val="0"/>
                </a:spcBef>
                <a:spcAft>
                  <a:spcPct val="0"/>
                </a:spcAft>
                <a:defRPr/>
              </a:pPr>
              <a:t>21</a:t>
            </a:fld>
            <a:endParaRPr lang="es-CL"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10"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2150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21509"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21510"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a:p>
            <a:pPr algn="ctr" eaLnBrk="1" hangingPunct="1"/>
            <a:endParaRPr lang="es-CL" altLang="es-CL" sz="2400" b="1">
              <a:solidFill>
                <a:srgbClr val="404040"/>
              </a:solidFill>
              <a:latin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3" name="2 Rectángulo"/>
          <p:cNvSpPr>
            <a:spLocks noChangeArrowheads="1"/>
          </p:cNvSpPr>
          <p:nvPr/>
        </p:nvSpPr>
        <p:spPr bwMode="auto">
          <a:xfrm>
            <a:off x="1265238" y="2852738"/>
            <a:ext cx="76993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L" altLang="es-CL" dirty="0" smtClean="0">
              <a:latin typeface="Verdana" pitchFamily="34" charset="0"/>
            </a:endParaRPr>
          </a:p>
          <a:p>
            <a:pPr eaLnBrk="1" hangingPunct="1"/>
            <a:endParaRPr lang="es-CL" altLang="es-CL" dirty="0" smtClean="0">
              <a:latin typeface="Verdana" pitchFamily="34" charset="0"/>
            </a:endParaRPr>
          </a:p>
        </p:txBody>
      </p:sp>
      <p:sp>
        <p:nvSpPr>
          <p:cNvPr id="19" name="18 Rectángulo"/>
          <p:cNvSpPr>
            <a:spLocks noChangeArrowheads="1"/>
          </p:cNvSpPr>
          <p:nvPr/>
        </p:nvSpPr>
        <p:spPr bwMode="auto">
          <a:xfrm>
            <a:off x="1187624" y="1988840"/>
            <a:ext cx="784887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smtClean="0">
                <a:latin typeface="Verdana" pitchFamily="34" charset="0"/>
              </a:rPr>
              <a:t>Algunos metales  se  encuentran en la naturaleza siendo parte de diferentes compuestos. Para obtener el metal puro se ocupa la electrólisis. Este proceso de refinamiento es llamado “electro refinación”.  </a:t>
            </a:r>
            <a:r>
              <a:rPr lang="es-CL" altLang="es-CL" smtClean="0">
                <a:latin typeface="Verdana" pitchFamily="34" charset="0"/>
              </a:rPr>
              <a:t>Por ejemplo, </a:t>
            </a:r>
            <a:r>
              <a:rPr lang="es-CL" altLang="es-CL" dirty="0" smtClean="0">
                <a:latin typeface="Verdana" pitchFamily="34" charset="0"/>
              </a:rPr>
              <a:t>el cobre obtenido en este proceso es llamado “cobre electrolítico” </a:t>
            </a:r>
          </a:p>
          <a:p>
            <a:pPr eaLnBrk="1" hangingPunct="1"/>
            <a:endParaRPr lang="es-CL" altLang="es-CL" dirty="0" smtClean="0">
              <a:latin typeface="Verdana" pitchFamily="34" charset="0"/>
            </a:endParaRPr>
          </a:p>
          <a:p>
            <a:pPr eaLnBrk="1" hangingPunct="1"/>
            <a:endParaRPr lang="es-CL" altLang="es-CL" dirty="0" smtClean="0">
              <a:latin typeface="Verdana" pitchFamily="34" charset="0"/>
            </a:endParaRPr>
          </a:p>
        </p:txBody>
      </p:sp>
      <p:sp>
        <p:nvSpPr>
          <p:cNvPr id="21" name="20 CuadroTexto"/>
          <p:cNvSpPr txBox="1">
            <a:spLocks noChangeArrowheads="1"/>
          </p:cNvSpPr>
          <p:nvPr/>
        </p:nvSpPr>
        <p:spPr bwMode="auto">
          <a:xfrm>
            <a:off x="1116013" y="1557338"/>
            <a:ext cx="7810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latin typeface="Verdana" pitchFamily="34" charset="0"/>
              </a:rPr>
              <a:t>¿Qué otro uso se le da al efecto químico de la electricidad?</a:t>
            </a:r>
          </a:p>
        </p:txBody>
      </p:sp>
      <p:sp>
        <p:nvSpPr>
          <p:cNvPr id="23566" name="14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FC20B4-4F0F-4CC2-836E-44C38FD54D29}" type="slidenum">
              <a:rPr lang="es-CL" smtClean="0">
                <a:solidFill>
                  <a:srgbClr val="898989"/>
                </a:solidFill>
              </a:rPr>
              <a:pPr fontAlgn="base">
                <a:spcBef>
                  <a:spcPct val="0"/>
                </a:spcBef>
                <a:spcAft>
                  <a:spcPct val="0"/>
                </a:spcAft>
                <a:defRPr/>
              </a:pPr>
              <a:t>22</a:t>
            </a:fld>
            <a:endParaRPr lang="es-CL" smtClean="0">
              <a:solidFill>
                <a:srgbClr val="898989"/>
              </a:solidFill>
            </a:endParaRPr>
          </a:p>
        </p:txBody>
      </p:sp>
      <p:pic>
        <p:nvPicPr>
          <p:cNvPr id="3076" name="Picture 4" descr="http://html.rincondelvago.com/000796280.jpg"/>
          <p:cNvPicPr>
            <a:picLocks noChangeAspect="1" noChangeArrowheads="1"/>
          </p:cNvPicPr>
          <p:nvPr/>
        </p:nvPicPr>
        <p:blipFill>
          <a:blip r:embed="rId3" cstate="print"/>
          <a:srcRect/>
          <a:stretch>
            <a:fillRect/>
          </a:stretch>
        </p:blipFill>
        <p:spPr bwMode="auto">
          <a:xfrm>
            <a:off x="1619672" y="3501008"/>
            <a:ext cx="6768752" cy="27089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23813" y="1166813"/>
            <a:ext cx="8820151"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1024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ES" altLang="es-CL">
              <a:solidFill>
                <a:srgbClr val="000000"/>
              </a:solidFill>
              <a:latin typeface="Calibri" pitchFamily="34" charset="0"/>
            </a:endParaRPr>
          </a:p>
        </p:txBody>
      </p:sp>
      <p:sp>
        <p:nvSpPr>
          <p:cNvPr id="1024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endParaRPr lang="es-ES" altLang="es-CL">
              <a:solidFill>
                <a:srgbClr val="000000"/>
              </a:solidFill>
              <a:latin typeface="Calibri" pitchFamily="34" charset="0"/>
            </a:endParaRPr>
          </a:p>
        </p:txBody>
      </p:sp>
      <p:pic>
        <p:nvPicPr>
          <p:cNvPr id="10246"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674688"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14 CuadroTexto"/>
          <p:cNvSpPr txBox="1">
            <a:spLocks noChangeArrowheads="1"/>
          </p:cNvSpPr>
          <p:nvPr/>
        </p:nvSpPr>
        <p:spPr bwMode="auto">
          <a:xfrm>
            <a:off x="2699792" y="2776860"/>
            <a:ext cx="475252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endParaRPr lang="es-ES" altLang="es-CL" sz="2400" b="1" dirty="0" smtClean="0">
              <a:latin typeface="Verdana" pitchFamily="34" charset="0"/>
            </a:endParaRPr>
          </a:p>
          <a:p>
            <a:pPr algn="r" eaLnBrk="1" hangingPunct="1"/>
            <a:r>
              <a:rPr lang="es-ES" altLang="es-CL" sz="2400" b="1" dirty="0" smtClean="0">
                <a:latin typeface="Verdana" pitchFamily="34" charset="0"/>
              </a:rPr>
              <a:t>Fin de la Presentación</a:t>
            </a:r>
          </a:p>
          <a:p>
            <a:pPr algn="r" eaLnBrk="1" hangingPunct="1"/>
            <a:endParaRPr lang="es-ES" altLang="es-CL" sz="2400" b="1" dirty="0">
              <a:latin typeface="Verdana" pitchFamily="34" charset="0"/>
            </a:endParaRPr>
          </a:p>
          <a:p>
            <a:pPr algn="r" eaLnBrk="1" hangingPunct="1"/>
            <a:r>
              <a:rPr lang="es-ES" altLang="es-CL" sz="2400" b="1" dirty="0" smtClean="0">
                <a:latin typeface="Verdana" pitchFamily="34" charset="0"/>
              </a:rPr>
              <a:t>Unidad </a:t>
            </a:r>
            <a:r>
              <a:rPr lang="es-ES" altLang="es-CL" sz="2400" b="1" dirty="0">
                <a:latin typeface="Verdana" pitchFamily="34" charset="0"/>
              </a:rPr>
              <a:t>1      </a:t>
            </a:r>
          </a:p>
          <a:p>
            <a:pPr algn="r" eaLnBrk="1" hangingPunct="1"/>
            <a:r>
              <a:rPr lang="es-ES" altLang="es-CL" sz="2400" b="1" dirty="0" smtClean="0">
                <a:latin typeface="Verdana" pitchFamily="34" charset="0"/>
              </a:rPr>
              <a:t>Fundamentos 3</a:t>
            </a:r>
          </a:p>
          <a:p>
            <a:pPr algn="r" eaLnBrk="1" hangingPunct="1"/>
            <a:endParaRPr lang="es-ES" altLang="es-CL" sz="2400" b="1" dirty="0" smtClean="0">
              <a:latin typeface="Verdana" pitchFamily="34" charset="0"/>
            </a:endParaRPr>
          </a:p>
          <a:p>
            <a:pPr algn="r" eaLnBrk="1" hangingPunct="1"/>
            <a:r>
              <a:rPr lang="es-ES" altLang="es-CL" sz="2400" b="1" dirty="0" smtClean="0">
                <a:latin typeface="Verdana" pitchFamily="34" charset="0"/>
              </a:rPr>
              <a:t>Efectos de la Corriente Eléctrica</a:t>
            </a:r>
            <a:endParaRPr lang="es-ES" altLang="es-CL" sz="2400" b="1" dirty="0">
              <a:latin typeface="Verdana" pitchFamily="34" charset="0"/>
            </a:endParaRPr>
          </a:p>
        </p:txBody>
      </p:sp>
      <p:sp>
        <p:nvSpPr>
          <p:cNvPr id="10248" name="1 CuadroTexto"/>
          <p:cNvSpPr txBox="1">
            <a:spLocks noChangeArrowheads="1"/>
          </p:cNvSpPr>
          <p:nvPr/>
        </p:nvSpPr>
        <p:spPr bwMode="auto">
          <a:xfrm>
            <a:off x="1835150" y="549275"/>
            <a:ext cx="43211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CL" altLang="es-CL" sz="2400" b="1">
                <a:solidFill>
                  <a:srgbClr val="404040"/>
                </a:solidFill>
                <a:latin typeface="Verdana" pitchFamily="34"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Tree>
    <p:extLst>
      <p:ext uri="{BB962C8B-B14F-4D97-AF65-F5344CB8AC3E}">
        <p14:creationId xmlns:p14="http://schemas.microsoft.com/office/powerpoint/2010/main" val="424867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4100"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4101"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4102"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a:p>
            <a:pPr algn="ctr" eaLnBrk="1" hangingPunct="1"/>
            <a:endParaRPr lang="es-CL" altLang="es-CL" sz="2400" b="1">
              <a:solidFill>
                <a:srgbClr val="404040"/>
              </a:solidFill>
              <a:latin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4105" name="2 CuadroTexto"/>
          <p:cNvSpPr txBox="1">
            <a:spLocks noChangeArrowheads="1"/>
          </p:cNvSpPr>
          <p:nvPr/>
        </p:nvSpPr>
        <p:spPr bwMode="auto">
          <a:xfrm>
            <a:off x="2906713" y="1700213"/>
            <a:ext cx="40463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3200" b="1" dirty="0" smtClean="0">
                <a:solidFill>
                  <a:srgbClr val="FFC000"/>
                </a:solidFill>
                <a:latin typeface="Verdana" pitchFamily="34" charset="0"/>
              </a:rPr>
              <a:t>INTRODUCCIÓN.</a:t>
            </a:r>
            <a:endParaRPr lang="es-CL" altLang="es-CL" sz="3200" b="1" dirty="0">
              <a:solidFill>
                <a:srgbClr val="FFC000"/>
              </a:solidFill>
              <a:latin typeface="Verdana" pitchFamily="34" charset="0"/>
            </a:endParaRPr>
          </a:p>
        </p:txBody>
      </p:sp>
      <p:sp>
        <p:nvSpPr>
          <p:cNvPr id="4" name="3 CuadroTexto"/>
          <p:cNvSpPr txBox="1">
            <a:spLocks noChangeArrowheads="1"/>
          </p:cNvSpPr>
          <p:nvPr/>
        </p:nvSpPr>
        <p:spPr bwMode="auto">
          <a:xfrm>
            <a:off x="842963" y="5876925"/>
            <a:ext cx="7989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b="1" dirty="0">
                <a:solidFill>
                  <a:srgbClr val="000000"/>
                </a:solidFill>
                <a:latin typeface="Verdana" pitchFamily="34" charset="0"/>
              </a:rPr>
              <a:t>¿Qué efectos se producen al circular una corriente eléctrica </a:t>
            </a:r>
          </a:p>
          <a:p>
            <a:pPr algn="ctr" eaLnBrk="1" hangingPunct="1"/>
            <a:r>
              <a:rPr lang="es-CL" altLang="es-CL" b="1" dirty="0">
                <a:solidFill>
                  <a:srgbClr val="000000"/>
                </a:solidFill>
                <a:latin typeface="Verdana" pitchFamily="34" charset="0"/>
              </a:rPr>
              <a:t>a través de un conductor?</a:t>
            </a:r>
          </a:p>
        </p:txBody>
      </p:sp>
      <p:pic>
        <p:nvPicPr>
          <p:cNvPr id="410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4013" y="184150"/>
            <a:ext cx="858837"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4075" y="2544763"/>
            <a:ext cx="5053013"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9" name="12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DA1E7C-BB5E-432B-86D7-15F502DEE9C8}" type="slidenum">
              <a:rPr lang="es-CL" smtClean="0">
                <a:solidFill>
                  <a:srgbClr val="898989"/>
                </a:solidFill>
              </a:rPr>
              <a:pPr fontAlgn="base">
                <a:spcBef>
                  <a:spcPct val="0"/>
                </a:spcBef>
                <a:spcAft>
                  <a:spcPct val="0"/>
                </a:spcAft>
                <a:defRPr/>
              </a:pPr>
              <a:t>3</a:t>
            </a:fld>
            <a:endParaRPr lang="es-CL" smtClean="0">
              <a:solidFill>
                <a:srgbClr val="89898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5124"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5125"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5126"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1 CuadroTexto"/>
          <p:cNvSpPr txBox="1">
            <a:spLocks noChangeArrowheads="1"/>
          </p:cNvSpPr>
          <p:nvPr/>
        </p:nvSpPr>
        <p:spPr bwMode="auto">
          <a:xfrm>
            <a:off x="2560638" y="766763"/>
            <a:ext cx="4203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pic>
        <p:nvPicPr>
          <p:cNvPr id="2" name="Picture 4" descr="H:\gifs animados\ampoules-05.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5938" y="4653136"/>
            <a:ext cx="1444625"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1" descr="http://www.fenix951.com.ar/imagenesdin/noticias/87244_8620127366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7638" y="5030788"/>
            <a:ext cx="1549400" cy="774700"/>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3" name="2 Rectángulo"/>
          <p:cNvSpPr>
            <a:spLocks noChangeArrowheads="1"/>
          </p:cNvSpPr>
          <p:nvPr/>
        </p:nvSpPr>
        <p:spPr bwMode="auto">
          <a:xfrm>
            <a:off x="1331913" y="1557338"/>
            <a:ext cx="7488237"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L" altLang="es-CL" dirty="0">
              <a:solidFill>
                <a:srgbClr val="000000"/>
              </a:solidFill>
              <a:latin typeface="Verdana" pitchFamily="34" charset="0"/>
            </a:endParaRPr>
          </a:p>
          <a:p>
            <a:pPr eaLnBrk="1" hangingPunct="1"/>
            <a:r>
              <a:rPr lang="es-CL" altLang="es-CL" b="1" dirty="0">
                <a:solidFill>
                  <a:srgbClr val="000000"/>
                </a:solidFill>
                <a:latin typeface="Verdana" pitchFamily="34" charset="0"/>
              </a:rPr>
              <a:t>Respuesta:</a:t>
            </a:r>
          </a:p>
          <a:p>
            <a:pPr eaLnBrk="1" hangingPunct="1"/>
            <a:endParaRPr lang="es-CL" altLang="es-CL" dirty="0">
              <a:solidFill>
                <a:srgbClr val="000000"/>
              </a:solidFill>
              <a:latin typeface="Verdana" pitchFamily="34" charset="0"/>
            </a:endParaRPr>
          </a:p>
          <a:p>
            <a:pPr algn="just" eaLnBrk="1" hangingPunct="1"/>
            <a:r>
              <a:rPr lang="es-CL" altLang="es-CL" dirty="0">
                <a:solidFill>
                  <a:srgbClr val="000000"/>
                </a:solidFill>
                <a:latin typeface="Verdana" pitchFamily="34" charset="0"/>
              </a:rPr>
              <a:t>Cuando la corriente eléctrica fluye en un circuito puede causar numerosos efectos.</a:t>
            </a:r>
          </a:p>
          <a:p>
            <a:pPr algn="just" eaLnBrk="1" hangingPunct="1"/>
            <a:r>
              <a:rPr lang="es-CL" altLang="es-CL" dirty="0">
                <a:solidFill>
                  <a:srgbClr val="000000"/>
                </a:solidFill>
                <a:latin typeface="Verdana" pitchFamily="34" charset="0"/>
              </a:rPr>
              <a:t>Algunos de ellos pueden ser útiles mientras que otros pueden ser dañinos.</a:t>
            </a:r>
          </a:p>
        </p:txBody>
      </p:sp>
      <p:pic>
        <p:nvPicPr>
          <p:cNvPr id="1433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850" y="4375150"/>
            <a:ext cx="1646238"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CuadroTexto"/>
          <p:cNvSpPr txBox="1">
            <a:spLocks noChangeArrowheads="1"/>
          </p:cNvSpPr>
          <p:nvPr/>
        </p:nvSpPr>
        <p:spPr bwMode="auto">
          <a:xfrm>
            <a:off x="1187450" y="6093296"/>
            <a:ext cx="1296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Calóricos          </a:t>
            </a:r>
          </a:p>
        </p:txBody>
      </p:sp>
      <p:sp>
        <p:nvSpPr>
          <p:cNvPr id="7" name="6 CuadroTexto"/>
          <p:cNvSpPr txBox="1">
            <a:spLocks noChangeArrowheads="1"/>
          </p:cNvSpPr>
          <p:nvPr/>
        </p:nvSpPr>
        <p:spPr bwMode="auto">
          <a:xfrm>
            <a:off x="5003800" y="6092825"/>
            <a:ext cx="14795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itchFamily="34" charset="0"/>
              </a:rPr>
              <a:t>Magnéticos</a:t>
            </a:r>
          </a:p>
        </p:txBody>
      </p:sp>
      <p:sp>
        <p:nvSpPr>
          <p:cNvPr id="8" name="7 CuadroTexto"/>
          <p:cNvSpPr txBox="1">
            <a:spLocks noChangeArrowheads="1"/>
          </p:cNvSpPr>
          <p:nvPr/>
        </p:nvSpPr>
        <p:spPr bwMode="auto">
          <a:xfrm>
            <a:off x="7451725" y="6093296"/>
            <a:ext cx="1244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latin typeface="Verdana" pitchFamily="34" charset="0"/>
              </a:rPr>
              <a:t>Químicos</a:t>
            </a:r>
          </a:p>
        </p:txBody>
      </p:sp>
      <p:sp>
        <p:nvSpPr>
          <p:cNvPr id="10" name="9 CuadroTexto"/>
          <p:cNvSpPr txBox="1">
            <a:spLocks noChangeArrowheads="1"/>
          </p:cNvSpPr>
          <p:nvPr/>
        </p:nvSpPr>
        <p:spPr bwMode="auto">
          <a:xfrm>
            <a:off x="1403647" y="3767138"/>
            <a:ext cx="653940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a:solidFill>
                  <a:srgbClr val="000000"/>
                </a:solidFill>
                <a:latin typeface="Verdana" pitchFamily="34" charset="0"/>
              </a:rPr>
              <a:t>Algunos de </a:t>
            </a:r>
            <a:r>
              <a:rPr lang="es-CL" altLang="es-CL" dirty="0" smtClean="0">
                <a:solidFill>
                  <a:srgbClr val="000000"/>
                </a:solidFill>
                <a:latin typeface="Verdana" pitchFamily="34" charset="0"/>
              </a:rPr>
              <a:t>los </a:t>
            </a:r>
            <a:r>
              <a:rPr lang="es-CL" altLang="es-CL" dirty="0">
                <a:solidFill>
                  <a:srgbClr val="000000"/>
                </a:solidFill>
                <a:latin typeface="Verdana" pitchFamily="34" charset="0"/>
              </a:rPr>
              <a:t>efectos de la corriente eléctrica son los </a:t>
            </a:r>
          </a:p>
          <a:p>
            <a:pPr algn="just" eaLnBrk="1" hangingPunct="1"/>
            <a:r>
              <a:rPr lang="es-CL" altLang="es-CL" dirty="0">
                <a:solidFill>
                  <a:srgbClr val="000000"/>
                </a:solidFill>
                <a:latin typeface="Verdana" pitchFamily="34" charset="0"/>
              </a:rPr>
              <a:t>siguientes:</a:t>
            </a:r>
          </a:p>
        </p:txBody>
      </p:sp>
      <p:sp>
        <p:nvSpPr>
          <p:cNvPr id="5139" name="18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7663ED-A66F-475C-81B8-3CBF03CC8D78}" type="slidenum">
              <a:rPr lang="es-CL" smtClean="0">
                <a:solidFill>
                  <a:srgbClr val="898989"/>
                </a:solidFill>
              </a:rPr>
              <a:pPr fontAlgn="base">
                <a:spcBef>
                  <a:spcPct val="0"/>
                </a:spcBef>
                <a:spcAft>
                  <a:spcPct val="0"/>
                </a:spcAft>
                <a:defRPr/>
              </a:pPr>
              <a:t>4</a:t>
            </a:fld>
            <a:endParaRPr lang="es-CL" smtClean="0">
              <a:solidFill>
                <a:srgbClr val="898989"/>
              </a:solidFill>
            </a:endParaRPr>
          </a:p>
        </p:txBody>
      </p:sp>
      <p:sp>
        <p:nvSpPr>
          <p:cNvPr id="4" name="3 CuadroTexto"/>
          <p:cNvSpPr txBox="1">
            <a:spLocks noChangeArrowheads="1"/>
          </p:cNvSpPr>
          <p:nvPr/>
        </p:nvSpPr>
        <p:spPr bwMode="auto">
          <a:xfrm>
            <a:off x="2987675" y="6093296"/>
            <a:ext cx="13372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latin typeface="Verdana" panose="020B0604030504040204" pitchFamily="34" charset="0"/>
                <a:ea typeface="Verdana" panose="020B0604030504040204" pitchFamily="34" charset="0"/>
                <a:cs typeface="Verdana" panose="020B0604030504040204" pitchFamily="34" charset="0"/>
              </a:rPr>
              <a:t>Lumínicos</a:t>
            </a:r>
          </a:p>
        </p:txBody>
      </p:sp>
      <p:pic>
        <p:nvPicPr>
          <p:cNvPr id="21" name="20 Imagen"/>
          <p:cNvPicPr/>
          <p:nvPr/>
        </p:nvPicPr>
        <p:blipFill>
          <a:blip r:embed="rId6" cstate="print"/>
          <a:srcRect l="56687" t="49245" r="14121" b="20242"/>
          <a:stretch>
            <a:fillRect/>
          </a:stretch>
        </p:blipFill>
        <p:spPr bwMode="auto">
          <a:xfrm>
            <a:off x="4716016" y="4437112"/>
            <a:ext cx="1800200" cy="1464370"/>
          </a:xfrm>
          <a:prstGeom prst="rect">
            <a:avLst/>
          </a:prstGeom>
          <a:noFill/>
          <a:ln w="38100">
            <a:solidFill>
              <a:srgbClr val="00B0F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6148"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6149"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6150"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1 CuadroTexto"/>
          <p:cNvSpPr txBox="1">
            <a:spLocks noChangeArrowheads="1"/>
          </p:cNvSpPr>
          <p:nvPr/>
        </p:nvSpPr>
        <p:spPr bwMode="auto">
          <a:xfrm>
            <a:off x="2560638" y="766763"/>
            <a:ext cx="4203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6" name="5 Rectángulo"/>
          <p:cNvSpPr>
            <a:spLocks noChangeArrowheads="1"/>
          </p:cNvSpPr>
          <p:nvPr/>
        </p:nvSpPr>
        <p:spPr bwMode="auto">
          <a:xfrm>
            <a:off x="1403647" y="1628800"/>
            <a:ext cx="7416503"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sz="2000" b="1" dirty="0">
                <a:solidFill>
                  <a:srgbClr val="000000"/>
                </a:solidFill>
                <a:latin typeface="Verdana" pitchFamily="34" charset="0"/>
              </a:rPr>
              <a:t>Efecto </a:t>
            </a:r>
            <a:r>
              <a:rPr lang="es-CL" altLang="es-CL" sz="2000" b="1" dirty="0" smtClean="0">
                <a:solidFill>
                  <a:srgbClr val="000000"/>
                </a:solidFill>
                <a:latin typeface="Verdana" pitchFamily="34" charset="0"/>
              </a:rPr>
              <a:t>Joule. </a:t>
            </a:r>
            <a:endParaRPr lang="es-CL" altLang="es-CL" sz="2000" b="1" dirty="0">
              <a:solidFill>
                <a:srgbClr val="000000"/>
              </a:solidFill>
              <a:latin typeface="Verdana" pitchFamily="34" charset="0"/>
            </a:endParaRPr>
          </a:p>
          <a:p>
            <a:pPr eaLnBrk="1" hangingPunct="1"/>
            <a:endParaRPr lang="es-CL" altLang="es-CL" dirty="0">
              <a:solidFill>
                <a:srgbClr val="000000"/>
              </a:solidFill>
              <a:latin typeface="Verdana" pitchFamily="34" charset="0"/>
            </a:endParaRPr>
          </a:p>
          <a:p>
            <a:pPr algn="just" eaLnBrk="1" hangingPunct="1"/>
            <a:r>
              <a:rPr lang="es-CL" altLang="es-CL" dirty="0">
                <a:solidFill>
                  <a:srgbClr val="000000"/>
                </a:solidFill>
                <a:latin typeface="Verdana" pitchFamily="34" charset="0"/>
              </a:rPr>
              <a:t>Cuando una corriente fluye en un cable, parte </a:t>
            </a:r>
            <a:r>
              <a:rPr lang="es-CL" altLang="es-CL" dirty="0" smtClean="0">
                <a:solidFill>
                  <a:srgbClr val="000000"/>
                </a:solidFill>
                <a:latin typeface="Verdana" pitchFamily="34" charset="0"/>
              </a:rPr>
              <a:t> de  la  </a:t>
            </a:r>
            <a:r>
              <a:rPr lang="es-CL" altLang="es-CL" dirty="0">
                <a:solidFill>
                  <a:srgbClr val="000000"/>
                </a:solidFill>
                <a:latin typeface="Verdana" pitchFamily="34" charset="0"/>
              </a:rPr>
              <a:t>energía</a:t>
            </a:r>
          </a:p>
          <a:p>
            <a:pPr algn="just" eaLnBrk="1" hangingPunct="1"/>
            <a:r>
              <a:rPr lang="es-CL" altLang="es-CL" dirty="0" smtClean="0">
                <a:solidFill>
                  <a:srgbClr val="000000"/>
                </a:solidFill>
                <a:latin typeface="Verdana" pitchFamily="34" charset="0"/>
              </a:rPr>
              <a:t>Eléctrica se convierte en calor debido al roce </a:t>
            </a:r>
            <a:r>
              <a:rPr lang="es-CL" altLang="es-CL" dirty="0">
                <a:solidFill>
                  <a:srgbClr val="000000"/>
                </a:solidFill>
                <a:latin typeface="Verdana" pitchFamily="34" charset="0"/>
              </a:rPr>
              <a:t>de los electrones.</a:t>
            </a:r>
          </a:p>
        </p:txBody>
      </p:sp>
      <p:sp>
        <p:nvSpPr>
          <p:cNvPr id="6154" name="6 CuadroTexto"/>
          <p:cNvSpPr txBox="1">
            <a:spLocks noChangeArrowheads="1"/>
          </p:cNvSpPr>
          <p:nvPr/>
        </p:nvSpPr>
        <p:spPr bwMode="auto">
          <a:xfrm>
            <a:off x="1389063" y="5818188"/>
            <a:ext cx="70707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L" altLang="es-CL">
              <a:solidFill>
                <a:srgbClr val="000000"/>
              </a:solidFill>
              <a:latin typeface="Verdana" pitchFamily="34" charset="0"/>
            </a:endParaRPr>
          </a:p>
          <a:p>
            <a:pPr eaLnBrk="1" hangingPunct="1"/>
            <a:endParaRPr lang="es-CL" altLang="es-CL">
              <a:solidFill>
                <a:srgbClr val="000000"/>
              </a:solidFill>
              <a:latin typeface="Verdana" pitchFamily="34" charset="0"/>
            </a:endParaRPr>
          </a:p>
          <a:p>
            <a:pPr eaLnBrk="1" hangingPunct="1"/>
            <a:endParaRPr lang="es-CL" altLang="es-CL">
              <a:solidFill>
                <a:srgbClr val="000000"/>
              </a:solidFill>
              <a:latin typeface="Verdana" pitchFamily="34" charset="0"/>
            </a:endParaRPr>
          </a:p>
        </p:txBody>
      </p:sp>
      <p:pic>
        <p:nvPicPr>
          <p:cNvPr id="61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0950" y="266700"/>
            <a:ext cx="858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14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C4B9A9-DDDF-4488-8452-13316727F09E}" type="slidenum">
              <a:rPr lang="es-CL" smtClean="0">
                <a:solidFill>
                  <a:srgbClr val="898989"/>
                </a:solidFill>
              </a:rPr>
              <a:pPr fontAlgn="base">
                <a:spcBef>
                  <a:spcPct val="0"/>
                </a:spcBef>
                <a:spcAft>
                  <a:spcPct val="0"/>
                </a:spcAft>
                <a:defRPr/>
              </a:pPr>
              <a:t>5</a:t>
            </a:fld>
            <a:endParaRPr lang="es-CL" smtClean="0">
              <a:solidFill>
                <a:srgbClr val="898989"/>
              </a:solidFill>
            </a:endParaRPr>
          </a:p>
        </p:txBody>
      </p:sp>
      <p:pic>
        <p:nvPicPr>
          <p:cNvPr id="6158"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00" y="3094038"/>
            <a:ext cx="1658963" cy="1103896"/>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2" name="1 CuadroTexto"/>
          <p:cNvSpPr txBox="1">
            <a:spLocks noChangeArrowheads="1"/>
          </p:cNvSpPr>
          <p:nvPr/>
        </p:nvSpPr>
        <p:spPr bwMode="auto">
          <a:xfrm>
            <a:off x="1403350" y="3729038"/>
            <a:ext cx="7416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solidFill>
                  <a:srgbClr val="000000"/>
                </a:solidFill>
                <a:latin typeface="Verdana" pitchFamily="34" charset="0"/>
              </a:rPr>
              <a:t>Actividad:</a:t>
            </a:r>
          </a:p>
          <a:p>
            <a:pPr eaLnBrk="1" hangingPunct="1"/>
            <a:endParaRPr lang="es-CL" altLang="es-CL" b="1" dirty="0">
              <a:solidFill>
                <a:srgbClr val="000000"/>
              </a:solidFill>
              <a:latin typeface="Verdana" pitchFamily="34" charset="0"/>
            </a:endParaRPr>
          </a:p>
          <a:p>
            <a:pPr eaLnBrk="1" hangingPunct="1"/>
            <a:r>
              <a:rPr lang="es-CL" altLang="es-CL" b="1" dirty="0">
                <a:solidFill>
                  <a:srgbClr val="000000"/>
                </a:solidFill>
                <a:latin typeface="Verdana" pitchFamily="34" charset="0"/>
              </a:rPr>
              <a:t>Frote ambas manos ¿Qué siente en ellas?</a:t>
            </a:r>
            <a:endParaRPr lang="es-CL" altLang="es-CL" dirty="0">
              <a:solidFill>
                <a:srgbClr val="000000"/>
              </a:solidFill>
              <a:latin typeface="Verdana" pitchFamily="34" charset="0"/>
            </a:endParaRPr>
          </a:p>
        </p:txBody>
      </p:sp>
      <p:sp>
        <p:nvSpPr>
          <p:cNvPr id="3" name="2 CuadroTexto"/>
          <p:cNvSpPr txBox="1">
            <a:spLocks noChangeArrowheads="1"/>
          </p:cNvSpPr>
          <p:nvPr/>
        </p:nvSpPr>
        <p:spPr bwMode="auto">
          <a:xfrm>
            <a:off x="1403648" y="5877272"/>
            <a:ext cx="790197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solidFill>
                  <a:srgbClr val="000000"/>
                </a:solidFill>
                <a:latin typeface="Verdana" pitchFamily="34" charset="0"/>
              </a:rPr>
              <a:t>R: Al </a:t>
            </a:r>
            <a:r>
              <a:rPr lang="es-CL" altLang="es-CL" dirty="0">
                <a:solidFill>
                  <a:srgbClr val="000000"/>
                </a:solidFill>
                <a:latin typeface="Verdana" pitchFamily="34" charset="0"/>
              </a:rPr>
              <a:t>mover las manos (roce), </a:t>
            </a:r>
            <a:r>
              <a:rPr lang="es-CL" altLang="es-CL" dirty="0" smtClean="0">
                <a:solidFill>
                  <a:srgbClr val="000000"/>
                </a:solidFill>
                <a:latin typeface="Verdana" pitchFamily="34" charset="0"/>
              </a:rPr>
              <a:t>la </a:t>
            </a:r>
            <a:r>
              <a:rPr lang="es-CL" altLang="es-CL" dirty="0">
                <a:solidFill>
                  <a:srgbClr val="000000"/>
                </a:solidFill>
                <a:latin typeface="Verdana" pitchFamily="34" charset="0"/>
              </a:rPr>
              <a:t>energía cinética </a:t>
            </a:r>
            <a:r>
              <a:rPr lang="es-CL" altLang="es-CL" dirty="0" smtClean="0">
                <a:solidFill>
                  <a:srgbClr val="000000"/>
                </a:solidFill>
                <a:latin typeface="Verdana" pitchFamily="34" charset="0"/>
              </a:rPr>
              <a:t>se </a:t>
            </a:r>
            <a:r>
              <a:rPr lang="es-CL" altLang="es-CL" dirty="0">
                <a:solidFill>
                  <a:srgbClr val="000000"/>
                </a:solidFill>
                <a:latin typeface="Verdana" pitchFamily="34" charset="0"/>
              </a:rPr>
              <a:t>convierte en</a:t>
            </a:r>
          </a:p>
          <a:p>
            <a:pPr eaLnBrk="1" hangingPunct="1"/>
            <a:r>
              <a:rPr lang="es-CL" altLang="es-CL" dirty="0">
                <a:solidFill>
                  <a:srgbClr val="000000"/>
                </a:solidFill>
                <a:latin typeface="Verdana" pitchFamily="34" charset="0"/>
              </a:rPr>
              <a:t>energía </a:t>
            </a:r>
            <a:r>
              <a:rPr lang="es-CL" altLang="es-CL" dirty="0" smtClean="0">
                <a:solidFill>
                  <a:srgbClr val="000000"/>
                </a:solidFill>
                <a:latin typeface="Verdana" pitchFamily="34" charset="0"/>
              </a:rPr>
              <a:t>calórica.</a:t>
            </a:r>
            <a:endParaRPr lang="es-CL" altLang="es-CL" dirty="0">
              <a:solidFill>
                <a:srgbClr val="000000"/>
              </a:solidFill>
            </a:endParaRPr>
          </a:p>
        </p:txBody>
      </p:sp>
      <p:sp>
        <p:nvSpPr>
          <p:cNvPr id="4" name="3 CuadroTexto"/>
          <p:cNvSpPr txBox="1">
            <a:spLocks noChangeArrowheads="1"/>
          </p:cNvSpPr>
          <p:nvPr/>
        </p:nvSpPr>
        <p:spPr bwMode="auto">
          <a:xfrm>
            <a:off x="1403648" y="4859338"/>
            <a:ext cx="1082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smtClean="0"/>
              <a:t>R: Calor.</a:t>
            </a:r>
            <a:endParaRPr lang="es-CL" altLang="es-CL" dirty="0"/>
          </a:p>
        </p:txBody>
      </p:sp>
      <p:sp>
        <p:nvSpPr>
          <p:cNvPr id="5" name="4 CuadroTexto"/>
          <p:cNvSpPr txBox="1">
            <a:spLocks noChangeArrowheads="1"/>
          </p:cNvSpPr>
          <p:nvPr/>
        </p:nvSpPr>
        <p:spPr bwMode="auto">
          <a:xfrm>
            <a:off x="1331640" y="5445125"/>
            <a:ext cx="3695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solidFill>
                  <a:srgbClr val="000000"/>
                </a:solidFill>
                <a:latin typeface="Verdana" pitchFamily="34" charset="0"/>
              </a:rPr>
              <a:t>¿Por qué se produce calor?</a:t>
            </a:r>
            <a:endParaRPr lang="es-CL" altLang="es-CL" dirty="0">
              <a:solidFill>
                <a:srgbClr val="0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7172"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7173"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7174"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1 CuadroTexto"/>
          <p:cNvSpPr txBox="1">
            <a:spLocks noChangeArrowheads="1"/>
          </p:cNvSpPr>
          <p:nvPr/>
        </p:nvSpPr>
        <p:spPr bwMode="auto">
          <a:xfrm>
            <a:off x="2560638" y="766763"/>
            <a:ext cx="4203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pic>
        <p:nvPicPr>
          <p:cNvPr id="717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0950" y="266700"/>
            <a:ext cx="858838"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0" name="14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211A21-5DE4-4E09-8C46-16060C8C6C01}" type="slidenum">
              <a:rPr lang="es-CL" smtClean="0">
                <a:solidFill>
                  <a:srgbClr val="898989"/>
                </a:solidFill>
              </a:rPr>
              <a:pPr fontAlgn="base">
                <a:spcBef>
                  <a:spcPct val="0"/>
                </a:spcBef>
                <a:spcAft>
                  <a:spcPct val="0"/>
                </a:spcAft>
                <a:defRPr/>
              </a:pPr>
              <a:t>6</a:t>
            </a:fld>
            <a:endParaRPr lang="es-CL" smtClean="0">
              <a:solidFill>
                <a:srgbClr val="898989"/>
              </a:solidFill>
            </a:endParaRPr>
          </a:p>
        </p:txBody>
      </p:sp>
      <p:sp>
        <p:nvSpPr>
          <p:cNvPr id="7181" name="15 Rectángulo"/>
          <p:cNvSpPr>
            <a:spLocks noChangeArrowheads="1"/>
          </p:cNvSpPr>
          <p:nvPr/>
        </p:nvSpPr>
        <p:spPr bwMode="auto">
          <a:xfrm>
            <a:off x="1116013" y="5253038"/>
            <a:ext cx="77041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solidFill>
                  <a:srgbClr val="000000"/>
                </a:solidFill>
                <a:latin typeface="Verdana" pitchFamily="34" charset="0"/>
              </a:rPr>
              <a:t>¿Por cuál de los tubos se producirá mayor calor al pasar los electrones por él?</a:t>
            </a:r>
          </a:p>
        </p:txBody>
      </p:sp>
      <p:pic>
        <p:nvPicPr>
          <p:cNvPr id="7182" name="14 Imagen"/>
          <p:cNvPicPr>
            <a:picLocks noChangeAspect="1" noChangeArrowheads="1"/>
          </p:cNvPicPr>
          <p:nvPr/>
        </p:nvPicPr>
        <p:blipFill>
          <a:blip r:embed="rId4" cstate="print">
            <a:extLst>
              <a:ext uri="{28A0092B-C50C-407E-A947-70E740481C1C}">
                <a14:useLocalDpi xmlns:a14="http://schemas.microsoft.com/office/drawing/2010/main" val="0"/>
              </a:ext>
            </a:extLst>
          </a:blip>
          <a:srcRect l="40784" t="25681" r="38203" b="61790"/>
          <a:stretch>
            <a:fillRect/>
          </a:stretch>
        </p:blipFill>
        <p:spPr bwMode="auto">
          <a:xfrm>
            <a:off x="1547813" y="3213100"/>
            <a:ext cx="25908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15 Imagen"/>
          <p:cNvPicPr>
            <a:picLocks noChangeAspect="1" noChangeArrowheads="1"/>
          </p:cNvPicPr>
          <p:nvPr/>
        </p:nvPicPr>
        <p:blipFill>
          <a:blip r:embed="rId4" cstate="print">
            <a:extLst>
              <a:ext uri="{28A0092B-C50C-407E-A947-70E740481C1C}">
                <a14:useLocalDpi xmlns:a14="http://schemas.microsoft.com/office/drawing/2010/main" val="0"/>
              </a:ext>
            </a:extLst>
          </a:blip>
          <a:srcRect l="39314" t="43102" r="36523" b="47432"/>
          <a:stretch>
            <a:fillRect/>
          </a:stretch>
        </p:blipFill>
        <p:spPr bwMode="auto">
          <a:xfrm>
            <a:off x="4643438" y="3429000"/>
            <a:ext cx="29813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a:spLocks noChangeArrowheads="1"/>
          </p:cNvSpPr>
          <p:nvPr/>
        </p:nvSpPr>
        <p:spPr bwMode="auto">
          <a:xfrm>
            <a:off x="1042988" y="1844675"/>
            <a:ext cx="79216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dirty="0">
                <a:solidFill>
                  <a:srgbClr val="000000"/>
                </a:solidFill>
                <a:latin typeface="Verdana" pitchFamily="34" charset="0"/>
              </a:rPr>
              <a:t>Ahora imagine los electrones como bolitas que pasan por un tubo.</a:t>
            </a:r>
          </a:p>
          <a:p>
            <a:pPr eaLnBrk="1" hangingPunct="1"/>
            <a:endParaRPr lang="es-CL" altLang="es-CL" dirty="0">
              <a:solidFill>
                <a:srgbClr val="000000"/>
              </a:solidFill>
              <a:latin typeface="Verdana" pitchFamily="34" charset="0"/>
            </a:endParaRPr>
          </a:p>
          <a:p>
            <a:pPr eaLnBrk="1" hangingPunct="1"/>
            <a:r>
              <a:rPr lang="es-CL" altLang="es-CL" dirty="0">
                <a:solidFill>
                  <a:srgbClr val="000000"/>
                </a:solidFill>
                <a:latin typeface="Verdana" pitchFamily="34" charset="0"/>
              </a:rPr>
              <a:t>Si se tienen dos tubos: uno grueso y otro delgado.</a:t>
            </a:r>
          </a:p>
        </p:txBody>
      </p:sp>
      <p:sp>
        <p:nvSpPr>
          <p:cNvPr id="3" name="2 CuadroTexto"/>
          <p:cNvSpPr txBox="1">
            <a:spLocks noChangeArrowheads="1"/>
          </p:cNvSpPr>
          <p:nvPr/>
        </p:nvSpPr>
        <p:spPr bwMode="auto">
          <a:xfrm>
            <a:off x="1116013" y="4581525"/>
            <a:ext cx="67770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dirty="0">
                <a:solidFill>
                  <a:srgbClr val="000000"/>
                </a:solidFill>
                <a:latin typeface="Verdana" pitchFamily="34" charset="0"/>
              </a:rPr>
              <a:t>¿Cuál de ellos les pone mayor resistencia al pasar?</a:t>
            </a:r>
            <a:endParaRPr lang="es-CL" altLang="es-CL" dirty="0">
              <a:solidFill>
                <a:srgbClr val="0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8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8196"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8197"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8198"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1 CuadroTexto"/>
          <p:cNvSpPr txBox="1">
            <a:spLocks noChangeArrowheads="1"/>
          </p:cNvSpPr>
          <p:nvPr/>
        </p:nvSpPr>
        <p:spPr bwMode="auto">
          <a:xfrm>
            <a:off x="2582863" y="766763"/>
            <a:ext cx="4171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a:p>
            <a:pPr algn="ctr" eaLnBrk="1" hangingPunct="1"/>
            <a:endParaRPr lang="es-CL" altLang="es-CL" sz="2400" b="1">
              <a:solidFill>
                <a:srgbClr val="404040"/>
              </a:solidFill>
              <a:latin typeface="Verdana" pitchFamily="34" charset="0"/>
            </a:endParaRP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8201" name="2 Rectángulo"/>
          <p:cNvSpPr>
            <a:spLocks noChangeArrowheads="1"/>
          </p:cNvSpPr>
          <p:nvPr/>
        </p:nvSpPr>
        <p:spPr bwMode="auto">
          <a:xfrm>
            <a:off x="1265238" y="2133600"/>
            <a:ext cx="7410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a:latin typeface="Verdana" pitchFamily="34" charset="0"/>
              </a:rPr>
              <a:t> </a:t>
            </a:r>
          </a:p>
        </p:txBody>
      </p:sp>
      <p:sp>
        <p:nvSpPr>
          <p:cNvPr id="5" name="4 CuadroTexto"/>
          <p:cNvSpPr txBox="1">
            <a:spLocks noChangeArrowheads="1"/>
          </p:cNvSpPr>
          <p:nvPr/>
        </p:nvSpPr>
        <p:spPr bwMode="auto">
          <a:xfrm>
            <a:off x="1258888" y="3068638"/>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CL" altLang="es-CL">
              <a:solidFill>
                <a:srgbClr val="000000"/>
              </a:solidFill>
              <a:latin typeface="Verdana" pitchFamily="34" charset="0"/>
            </a:endParaRPr>
          </a:p>
          <a:p>
            <a:pPr eaLnBrk="1" hangingPunct="1"/>
            <a:endParaRPr lang="es-CL" altLang="es-CL">
              <a:solidFill>
                <a:srgbClr val="000000"/>
              </a:solidFill>
              <a:latin typeface="Verdana" pitchFamily="34" charset="0"/>
            </a:endParaRPr>
          </a:p>
        </p:txBody>
      </p:sp>
      <p:sp>
        <p:nvSpPr>
          <p:cNvPr id="6" name="5 CuadroTexto"/>
          <p:cNvSpPr txBox="1">
            <a:spLocks noChangeArrowheads="1"/>
          </p:cNvSpPr>
          <p:nvPr/>
        </p:nvSpPr>
        <p:spPr bwMode="auto">
          <a:xfrm>
            <a:off x="1331913" y="1844824"/>
            <a:ext cx="727233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smtClean="0">
                <a:latin typeface="Verdana" pitchFamily="34" charset="0"/>
              </a:rPr>
              <a:t>R: Mientras </a:t>
            </a:r>
            <a:r>
              <a:rPr lang="es-CL" altLang="es-CL" dirty="0">
                <a:latin typeface="Verdana" pitchFamily="34" charset="0"/>
              </a:rPr>
              <a:t>más delgado sea el conductor, mayor resistencia opone a los electrones aumentando el roce y por ende la cantidad de calor</a:t>
            </a:r>
            <a:r>
              <a:rPr lang="es-CL" altLang="es-CL" dirty="0" smtClean="0">
                <a:latin typeface="Verdana" pitchFamily="34" charset="0"/>
              </a:rPr>
              <a:t>. </a:t>
            </a:r>
            <a:endParaRPr lang="es-CL" altLang="es-CL" dirty="0">
              <a:solidFill>
                <a:srgbClr val="000000"/>
              </a:solidFill>
              <a:latin typeface="Verdana" pitchFamily="34" charset="0"/>
            </a:endParaRPr>
          </a:p>
        </p:txBody>
      </p:sp>
      <p:sp>
        <p:nvSpPr>
          <p:cNvPr id="9231" name="14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164B1E-E1E7-44D3-B497-99A9A1F9D88C}" type="slidenum">
              <a:rPr lang="es-CL" smtClean="0">
                <a:solidFill>
                  <a:srgbClr val="898989"/>
                </a:solidFill>
              </a:rPr>
              <a:pPr fontAlgn="base">
                <a:spcBef>
                  <a:spcPct val="0"/>
                </a:spcBef>
                <a:spcAft>
                  <a:spcPct val="0"/>
                </a:spcAft>
                <a:defRPr/>
              </a:pPr>
              <a:t>7</a:t>
            </a:fld>
            <a:endParaRPr lang="es-CL" smtClean="0">
              <a:solidFill>
                <a:srgbClr val="898989"/>
              </a:solidFill>
            </a:endParaRPr>
          </a:p>
        </p:txBody>
      </p:sp>
      <p:pic>
        <p:nvPicPr>
          <p:cNvPr id="16" name="15 Imagen"/>
          <p:cNvPicPr/>
          <p:nvPr/>
        </p:nvPicPr>
        <p:blipFill>
          <a:blip r:embed="rId3" cstate="print">
            <a:extLst>
              <a:ext uri="{28A0092B-C50C-407E-A947-70E740481C1C}">
                <a14:useLocalDpi xmlns:a14="http://schemas.microsoft.com/office/drawing/2010/main" val="0"/>
              </a:ext>
            </a:extLst>
          </a:blip>
          <a:srcRect t="6159" b="40459"/>
          <a:stretch>
            <a:fillRect/>
          </a:stretch>
        </p:blipFill>
        <p:spPr bwMode="auto">
          <a:xfrm>
            <a:off x="1718757" y="3704807"/>
            <a:ext cx="5900162" cy="167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9220"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9221"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9222"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1 CuadroTexto"/>
          <p:cNvSpPr txBox="1">
            <a:spLocks noChangeArrowheads="1"/>
          </p:cNvSpPr>
          <p:nvPr/>
        </p:nvSpPr>
        <p:spPr bwMode="auto">
          <a:xfrm>
            <a:off x="2560638" y="766763"/>
            <a:ext cx="4203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8205" name="12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8C54B5-CF07-48CB-88F0-FD55F7DFDA14}" type="slidenum">
              <a:rPr lang="es-CL" smtClean="0">
                <a:solidFill>
                  <a:srgbClr val="898989"/>
                </a:solidFill>
              </a:rPr>
              <a:pPr fontAlgn="base">
                <a:spcBef>
                  <a:spcPct val="0"/>
                </a:spcBef>
                <a:spcAft>
                  <a:spcPct val="0"/>
                </a:spcAft>
                <a:defRPr/>
              </a:pPr>
              <a:t>8</a:t>
            </a:fld>
            <a:endParaRPr lang="es-CL" smtClean="0">
              <a:solidFill>
                <a:srgbClr val="898989"/>
              </a:solidFill>
            </a:endParaRPr>
          </a:p>
        </p:txBody>
      </p:sp>
      <p:sp>
        <p:nvSpPr>
          <p:cNvPr id="2" name="1 CuadroTexto"/>
          <p:cNvSpPr txBox="1">
            <a:spLocks noChangeArrowheads="1"/>
          </p:cNvSpPr>
          <p:nvPr/>
        </p:nvSpPr>
        <p:spPr bwMode="auto">
          <a:xfrm>
            <a:off x="3644900" y="1628775"/>
            <a:ext cx="2151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a:solidFill>
                  <a:srgbClr val="000000"/>
                </a:solidFill>
                <a:latin typeface="Verdana" pitchFamily="34" charset="0"/>
              </a:rPr>
              <a:t>El efecto Joule.</a:t>
            </a:r>
          </a:p>
        </p:txBody>
      </p:sp>
      <p:sp>
        <p:nvSpPr>
          <p:cNvPr id="3" name="2 CuadroTexto"/>
          <p:cNvSpPr txBox="1">
            <a:spLocks noChangeArrowheads="1"/>
          </p:cNvSpPr>
          <p:nvPr/>
        </p:nvSpPr>
        <p:spPr bwMode="auto">
          <a:xfrm>
            <a:off x="1043608" y="2204864"/>
            <a:ext cx="770413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smtClean="0">
                <a:solidFill>
                  <a:srgbClr val="000000"/>
                </a:solidFill>
                <a:latin typeface="Verdana" pitchFamily="34" charset="0"/>
              </a:rPr>
              <a:t>Cuando por un conductor con cierta resistencia circula una corriente eléctrica, se calienta este material. </a:t>
            </a:r>
          </a:p>
          <a:p>
            <a:pPr algn="just" eaLnBrk="1" hangingPunct="1"/>
            <a:endParaRPr lang="es-CL" altLang="es-CL" dirty="0">
              <a:solidFill>
                <a:srgbClr val="000000"/>
              </a:solidFill>
              <a:latin typeface="Verdana" pitchFamily="34" charset="0"/>
            </a:endParaRPr>
          </a:p>
          <a:p>
            <a:pPr algn="just" eaLnBrk="1" hangingPunct="1"/>
            <a:r>
              <a:rPr lang="es-CL" altLang="es-CL" dirty="0" smtClean="0">
                <a:solidFill>
                  <a:srgbClr val="000000"/>
                </a:solidFill>
                <a:latin typeface="Verdana" pitchFamily="34" charset="0"/>
              </a:rPr>
              <a:t>Es el llamado efecto Joule,  </a:t>
            </a:r>
            <a:r>
              <a:rPr lang="es-CL" altLang="es-CL" dirty="0">
                <a:solidFill>
                  <a:srgbClr val="000000"/>
                </a:solidFill>
                <a:latin typeface="Verdana" pitchFamily="34" charset="0"/>
              </a:rPr>
              <a:t>que explica </a:t>
            </a:r>
            <a:r>
              <a:rPr lang="es-CL" altLang="es-CL" dirty="0" smtClean="0">
                <a:solidFill>
                  <a:srgbClr val="000000"/>
                </a:solidFill>
                <a:latin typeface="Verdana" pitchFamily="34" charset="0"/>
              </a:rPr>
              <a:t>por qué </a:t>
            </a:r>
            <a:r>
              <a:rPr lang="es-CL" altLang="es-CL" dirty="0">
                <a:solidFill>
                  <a:srgbClr val="000000"/>
                </a:solidFill>
                <a:latin typeface="Verdana" pitchFamily="34" charset="0"/>
              </a:rPr>
              <a:t>se calientan los </a:t>
            </a:r>
            <a:r>
              <a:rPr lang="es-CL" altLang="es-CL" dirty="0" smtClean="0">
                <a:solidFill>
                  <a:srgbClr val="000000"/>
                </a:solidFill>
                <a:latin typeface="Verdana" pitchFamily="34" charset="0"/>
              </a:rPr>
              <a:t>conductores y circuitos eléctricos. </a:t>
            </a:r>
            <a:r>
              <a:rPr lang="es-CL" altLang="es-CL" dirty="0" err="1" smtClean="0">
                <a:solidFill>
                  <a:srgbClr val="000000"/>
                </a:solidFill>
                <a:latin typeface="Verdana" pitchFamily="34" charset="0"/>
              </a:rPr>
              <a:t>Ésto</a:t>
            </a:r>
            <a:r>
              <a:rPr lang="es-CL" altLang="es-CL" dirty="0" smtClean="0">
                <a:solidFill>
                  <a:srgbClr val="000000"/>
                </a:solidFill>
                <a:latin typeface="Verdana" pitchFamily="34" charset="0"/>
              </a:rPr>
              <a:t> es debido a que una parte </a:t>
            </a:r>
            <a:r>
              <a:rPr lang="es-CL" altLang="es-CL" dirty="0">
                <a:solidFill>
                  <a:srgbClr val="000000"/>
                </a:solidFill>
                <a:latin typeface="Verdana" pitchFamily="34" charset="0"/>
              </a:rPr>
              <a:t>de la energía eléctrica se transforma en energía </a:t>
            </a:r>
            <a:r>
              <a:rPr lang="es-CL" altLang="es-CL" dirty="0" smtClean="0">
                <a:solidFill>
                  <a:srgbClr val="000000"/>
                </a:solidFill>
                <a:latin typeface="Verdana" pitchFamily="34" charset="0"/>
              </a:rPr>
              <a:t>calórica.</a:t>
            </a:r>
            <a:endParaRPr lang="es-CL" altLang="es-CL" dirty="0">
              <a:solidFill>
                <a:srgbClr val="000000"/>
              </a:solidFill>
              <a:latin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17463" y="0"/>
            <a:ext cx="755651"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srgbClr val="F7BB43"/>
              </a:solidFill>
            </a:endParaRPr>
          </a:p>
        </p:txBody>
      </p:sp>
      <p:sp>
        <p:nvSpPr>
          <p:cNvPr id="18" name="17 Rectángulo redondeado"/>
          <p:cNvSpPr/>
          <p:nvPr/>
        </p:nvSpPr>
        <p:spPr>
          <a:xfrm>
            <a:off x="0" y="1392238"/>
            <a:ext cx="8820150" cy="71437"/>
          </a:xfrm>
          <a:prstGeom prst="roundRect">
            <a:avLst/>
          </a:prstGeom>
          <a:solidFill>
            <a:schemeClr val="tx1">
              <a:lumMod val="95000"/>
              <a:lumOff val="5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dirty="0">
              <a:solidFill>
                <a:prstClr val="white"/>
              </a:solidFill>
            </a:endParaRPr>
          </a:p>
        </p:txBody>
      </p:sp>
      <p:sp>
        <p:nvSpPr>
          <p:cNvPr id="9220" name="AutoShape 2"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sp>
        <p:nvSpPr>
          <p:cNvPr id="9221" name="AutoShape 4" descr="data:image/jpeg;base64,/9j/4AAQSkZJRgABAQAAAQABAAD/2wCEAAkGBhQSEBUUExQVFRUWFx8XGRgYGCAXHxkcGBoeGBseGBobHCYeGhkjGRgWIC8gIykpLCwtHB4xNTAqNyYrLCkBCQoKDgwOGg8PGiolHyUsLCw1MjQtLS0sLywqKiwsLC01KSwuLCwsKSksLCwpLCwsLCwsLCwsLCwsLCwsLCwpLP/AABEIANgA6QMBIgACEQEDEQH/xAAcAAEAAgMBAQEAAAAAAAAAAAAABQYDBAcCCAH/xABDEAACAQIEBAQDBQQIBQUBAAABAhEAAwQSITEFBkFREyJhcQcygRRCUpGhI2KxwRUzQ3JzgpLwg5Oz0fE0U6PS4hf/xAAaAQEAAwEBAQAAAAAAAAAAAAAAAQIEAwUG/8QALxEAAgIBBAEBBQkAAwAAAAAAAAECEQMEEiExQVEFE3GB8CIyYZGhscHR8RSy4f/aAAwDAQACEQMRAD8A7jSlKAUpSgFKUoBSlKAUpX4TQH7SgNKAUpXi9cyqSegmobpWwe6VWsBzaXDZlA8xVTm0aNNgCZ/dAJ/jW353BdiNBIDT/wBNWgf5mY+21ZY6vHOO6J0eKSdMmqVW+ElrviDKgNt8pjOkz5hBDfhI9q28Wr20LGRHa8zegADLqSYAFTDUb4b64+vwDhTomaVF8Jx7EhLgbOV8QfKYUmFDFT830Ew0TBNSlaIy3KyjVClKVYgUpSgFKUoBSlKAUpSgFKUoBSlKAUpSgFK1eJ44WbTOSun4jAJ7TFRmD5ttHCpiLzJaD/KA+edY8ugLE9gKpvW7b5JriydrmXxxW59nsFCQquxcKSDqAFOnQEke5FSvGOdbhWUy4W1/7l4Tcb/Dtfzafaq1gMSMYWS1bxGIzMM91iDMTvJCoNtBXHUZJRhcFb44+ZeEU3y6J34OYXELhLj3y2S64a0GMmIgkSTCkxA9CetdAqP4BgDZw1u2QAVEQNf9mpCu0G3FNqikuxVX5wvxbfNcAUgIEMjV9ATlMnzHYgjQ1PYriSWzDEkxMKCxiYmBrvVE4vx6ze4jYLMVsJ+1LFDBayWVQTGgzknWNqxavLGUfdqXN/kdsUWnuox8N5Es4m0tu8XBSWDIY1nzTI9dPrUlxPkrB28NNpblttFDeLcRt9ZGeJgHpWDG8yph1LW3toHLhDcYpPooiRqRvEdqrPAeIxMRc8xJL3FQSphvD0jKXPzTLRJrzcOaGPT7atq+fmzRKMpTu+DofL19LVhRJLOMzDMpIIVV1JbXRR3nWsl639oILaIHyqk9gZZo6zoI6f3tNTlvib3L9ywyqbdu2jAwZltSCT5T3EVs37VpVJNtWPjkKoUSxJMAT/HoJPStWOTngh6NftRykqm/UlOG4QImkkt5mY7kx19hAA6ACtutLhGFyW9ycxzegnoo6AAfUyetbtepi+4vgZpdilKV0IFKUoBSlKAUpSgFKUoBSlKAUJpXO/ifi7r3bOHS+LNtlZrhzGTGwyqCxA3OoGoEyRToF1scew73TZS9ba6oJKBgSI309KiOPc92bAISLr7CD5Z9W6n0UE+1ch4RyqLT+NdueGNSuZYJB/DbkmfUn86siWS6q2BA1lWv3o2B3VplY2yhfyrhkzwgrbOkcbZvYniGMv2y93Ig82ZnVfkIPkt2mmNO7AtGvSq5b44i/wDpky5QAcRdE5RIXTSEUSNFGg6VvvhkskZrpxd52CKp0RWY75SSx21O1RXEOJW7cC9ZLQmZ1yr5STlXMG20A0Gu9edLXbpLYrs7rDS5L9wT4YWyRexl44pzrAJFv+OZ/qQPSrzh8MttQqKqqNlUAAewGlc9+DnMni2HwzfNaMpt8kgEaDWGkydTmro1euq8GVilKE1JBSPivjXsYRL1v5hdVWIE+Vg07EHUgDQ1znilvE/sQckgXDcDZSAVukZtdJOZfMu8z3jtXEjhr9trV17bKwgjOAR6ggyCO9U0rh+GqExF0M6FvCJ8zZCfLCj5fLlUnQGO0AebrIQhHeo22/1p0aMTbdWR+G4JdxWETxFy3JYhrk+QMMobLu5iCBIE+mhksHwjCYG3ld1grlm6wMrIaAD0zAH3qu8U+INy5K2VNofi0Zj/ACX9arN6+SxZmLud2Yz/AB3rxseCTTi3S7pc/wCfXBqc12dUtc14dTCYi2s6/NE6QDr6AV7t8bsls63rRbvnU7mTGukkCY3gdq5DcuHrr/v3rLwvgtzFXVtWlDO3fZR1LdgK7f8ACXCjllfpyU96/MUd54FjTcVhIIWII9alKhOU+VbeBs5E8ztBuOd2b26KNgKm697TwljxqMnbRjm1KTaFKx3cQqxmYCdBJiTvA7n2qLw/Ndh8S2HUsXQhWMeUMRmyzMzG+mldyhMUpUff4tlxCWcjnOCQ4jKIkmdZG1VlJR7JSskKUqNx/MmGsf1t+0h7FxP+mZqxBJVE8y8y2sDZ8a9my5gvlEmT2HXY1HXPiHhtrS3r39y00f6nyiqrz7jXx+EKmy1rIwZMzAkttqFmBlLaT27VxzZo4obpPjgvCLk6ReeW+a8PjkZrDE5CAwIKlSRIkH+I7Gpiqr8O+UUwOFEFmuXgr3CY3y6KsfdEn11NWquq5RRilKVIFc75o5Ov+PdxFhUAgsCXZyIWTkSNCSDoDXRKVWUdyolOjjvAOTMXiRnu2ws/2l7Nt+7a0Lf5oHvWmeY8OlzFWXa/dS0AFcZUE7NGXRBmEKNdz2rtjjQ18+cxW7LY64qEixaaPKJz3o1JjYKZJYmNI0zTWTPihKOxrjv8jrCTu0ZV4rcFu54FkWiV8jli1w/il310B2ECe9aDYiyLBQk+Ic2ZrmhuMd4Y7+WYB9K3L3MltrY1/ZbBjvBaDpvq01V8aDexVu0TANwJttnYKdBuRP1ivPwY3llVUjROW1epu8H4zdwha5autbnQsOqyDroeqivpXh2K8WzbuDXOitO/zAH+dfMwwDNFkKS7sUQbZmLZVAJ/f01r6L5S4OcLgbFhjLW7YVoMidzHpJNe4YiXrFifkb2rLSoktyaCdM47d4fiGwzIt6dCpi6pBJM7kgxoTOp26GrBzLwxMTxrCWiQvh4Z7jNlRiZORQQ4ZWAJJgjqYqwc0oqocrJbuOCAxUb6ebXqBInfWuL/AGUXMfd/bXSVuHK6mHLZuhYkiCu/YTWOGZKcoSfSOjjwmvJa+ZOWRh7x8EoGtk3S2UKSqgFQcoCglidgBp6Go/h/LuMxtq9iVuSCSHDswzFBMqCCCADA1HWtzmDjL3VSyzy5yqzuQoIGgJYwIJ1J061dcFzFh8HhraPbdLYAXNKOGJEySrmSxk/WvOwOOfJJydLk0zuEVXZXOQeR7WJwxu4lSTnKplOXygCSSsEnNmGvapzEca4dwe4bWVkZ1DmAXJElRqWncHTasvCfiZw9ybaObeU5QptlRPULlBBOo0Heud884nD4vFG8Dc0IUxeXI6Id10JU5RMe9exjxwhFV36mSUnJlqx/xtsKD4Vi4/8AeYJ/DMajeHfEjH8QZkw1gqF+YoJidszNopMHWq7w/k64ym6lqzlM5FfXSdDLky35bzA0rY4Fw98KGe8i5XZVZiRlO86Kd5gTHWqy1EYq+/5JWNsnzy+2bxMXiEsNtJvZrh9JDEa7aEfXrCWMdawuNtXbQLhLkvLFjqoBA88FjLkz1I7VFY7iOHv3WUWRaCynklWLSdWIPYaCe89K8thzh7TlmLglbqsRBI1BmNNCBVIahSmoyTTa+uSXBqNpl0ufEt8Qzi0jCT5RngqAAIyrEmZJJJGtaeN5yxFlEW5cdGPmXw0UkgiAASpXMASDGsnWoPgOIuw62cALiSqm5bVidNczEq41zAnYdhUvgOB/aWQgW0YubYSQbhIcS5VUXKqhSZMaT3rjmz5Iz27OPW1yXjCLV2eMNaxuOUMLGJvgk63cQUt6GNFWFP8A5qZ4f8Pcb0+x4UfuJnb8zoa6Vg8Ktq2qIIVQFHsKzV6CTrk4N+hRbPwwzf1+MxFz0SLQ/JZqY4byDg7Hy22PfNcYz01EwfqKsVKOEZcNBNro8WbIRQqiFUQB2Ar3SlWIFKUoBSlKA0uN4oW8Nec7LbY7xsp61838ORWwwVrjTeLMRGxUlQwM7EFgZ7CvoLnXh5v8PxFpQCz2yFB08266+4FcZt8s3rKLadpKToIIUsczAHrr1rzddqY4uL5/00YcbkV5eHjP53IVlFv5VHl+6AJ0On561auB8FOF41bNxVKYdrSXCWJytiEYW2JPUHKOw033qV5Z5EvYi4rP5LSkMWKg5oPyrI69+n6VKYvk7EWcPxi+xLNeueLZUeZosObqNp1OgC7jLV9HKU47miMqSdIpN3g1w8YXDpAKYuFkx5Q/iz/pQn619C1X8Dy9Yu37WPKEX2tg7mAWQCcpA82U5Z/SrBW84ClKUBUOe8IbhtwYyhiYGYx6KN9a4/exxsXsQ66hbwEQBplPeSDBYb9K6F8RebbXjGyjsHtqAzoYyl83lPeMqk+setULivLdw3vKCUuqug6kLpHsDrPqa8S1DVT3uk/4o2VeNUb3BVts4a+wzNLsrSAltfvGRHmYFQCRoPWs3MH2G7ZzWEy6kC4BAJCmBB6Tp7V65b+HRx1vMSgNp/CuWyzWmGQg5XhGG0bjqdorU5x5SXBXsrXQs2XvquaQDb8qoGIUnMxiAumtdJ6KU5rInRVZUltZAcHJe3esyi/2illG8ZWGaJAZdNTEE961ReXD31EK+UENCwIO4gj5td/QdquzcgX2wWHx2BE3Hth3t/ekrBNvNofNLR66TAqX+GnwrKh7/ELQJdSi2XAYgEgl2/C2kCNRrXoLG9zbfD8HFyVFXs82X7ZkEXEywkj7sz0G+kH2rR4Zgb/FcSuHViLebMx3Cz8xidYWYHsPvTUtjPhLxAXGt2lmyzEqzOoAWTlz6zmiJAB1mJrp/wAPuRBw6zDMLl5vmYCABM5V6xO5Op02AAFYaeMX18PwDyNlB5v5HsYNsLZQs3iByzudSVjLtGgJn85rI3CRcscOu3HZvtLJbZTAACsqjLpvA1J37VZfi/gn8GziEE+C5DH8KuBqf3ZUAn96q7yXiWx1/AWEB8LAJnuP0LzKidpkJA6w56V3cE6vwUtlg4By3h14ji8Nct+IqhL1sXCWEN82hMEyVEkTpV8wuAt2hFu2iD91Qv8AAVU+F3fF49imXVbOGSyxH4mYPE94Bq502ruhbFKUqxApSlAKUpQClKUApSlAa3EPkPuK5dzOXS5euKRCo5j1CkiZPeP1rpPFeIW1K2y6h2BYLOpC7mOwka+tUji9nMzqBmLEgLvJOgGums18v7Yybc0PPg9DSr7DKDypxjHXi6/b8QoRJGVw4HSDmMD6VIYX4iYnDteTEYu+WFv9lCW/nIDDPKnywa6LwLlzAYmyH+yWFfZwqBNf8saHetDnHlPhuFwtzEPhLbMsKoJbVmIVR82u+3p0r6GDWSClF8MxP7Lpo5w3xd4kgn7RbYf4S/yUVmwfxs4gWALWCJ62j/JhU1wnlnCcS4beaxhrOGxNswxIdgBGaVBfQldAdYIrV5C+HdpuJYi1eIuJhhlIggOWJAIIIIAyk/Wr067ItE0/xMxj37iYb7NdtooYPct3LUiBOnidDI+lZOE/EvH3cSLTYfDm2pm5eTxMirGYnMdJjYdatNvkjB2ryLbsKgZXzZSwzRliTMnc1UPiJxCzg7Jw2GGQOc7+YnoF6k7hAPZf3q4Z5yxw4fL4XxLwSk/wOf8AED9ou4jEvIDXGyCSPMxzT9ARP0FSHJ2Ov3rqWzdfIkQOyg6xpOugk6AE9xUTg8HcxBSys6yzEfdES594AHvFXzGcGa19nvYa0M9oBTbmC6EDyzsWH++leXqM0Yz93k53dei44/M0Qi2rXgt3Dj4PH79pflxGFS+R+/bbwp+q1j+IHwxXiV21dF42mUeG3lzApJbyiRDAk67a+lbHKfDMRdxl7H4q34LPbWzZsyGKW1OYlyNJZo/XbSrjXvIxGvw/BLZs27SfLbRUHsoAH8K2KUqQKUpQH4ygiDqDVCs8scRwWezw98N9nuOzp4obNZzbgQIcA7TPrV+pQEJynywuCsFMxuXHY3Lt1t7jtuT2HQD+ZNTdKUApSlAKUpQClKUApSlAK83GgExMCY716pQHPPsbrw37Xo+LxIW87MYABEqkn5bVtWgAdfU1AcA4o93HWUzEk3VJE6+WWPl7Qs1Lc8cNv4eMpLYZmJygH9mWYtl3Plk6dOmmlanLPDmRvGHlMEIYkiRBI100kfU14Wuy4seVTyI+g0sIrSypq/rguGMt/ZMT4yj9ldMOB0Y6z9d/fN3FeubXNy34JgWbqFXudVzAwUJkAiJmNN5EVTUxt24uS5cnLsGnQiRoM0AiTW9cutdt+G5VlAykEkCJB0IOxgGvOye1Ix3Rx2lL9H5+T7+PxPPlpZSS55JPgtlcHYWyhm3d3GrEFrcErG+ozGe7Edqjvhs2biPEmPUofzNw1lt2SMsBPLtDEEdNwJpgQcI169aRQ1zzXIctmyyRAKwPmO0VfR+2I4k4ZW36df2c3o5+qLPzDxJbGW4xAyo/XX7uw69vciuHcy3WuDx7phrrZgJiEG30JgD0AqT4txu5xDHF3kWba+HBgeVYa5sYzM+VfyqG4xhmvX1GZCimG8w+Y65YmYAgdoBrbl1O/On0kr+vxJhjqD9Ta5P8W3av4soSghAToGZySQD1CqsmrXw/mg3DbLKoLFdm7kDtU9zbgXvcFwyWhNwiwQo66ANHspY/SqG/ArmHUC4WE766exjTpU6zFhlOLn6G/QQWSDXmzvdKiOVL918JaN4EPl67kD5SexIipevci7Vnizjtk4+gpSlSVFKUoBSlKAUpSgFKUoBSlKAUpSgFKUoBSlKArPxJvFOF32BIIC6j/EWqByfzA1y0HYaFih7SsSV/1DSrz8VGjhOI/wAn/UWua8pI/wDQ7vbykpiC5B6gZQR6TXke1MMcmOq5tI1aabjItfGcGMpuoCSBJC65h3A6mKreF5uw/iBM5kkKQVPXbXbSf41McD44ZFu6RJAMjaWAYdBAIP51p818JFpHvWyAAJy5VgGRtK7GvlY44Qm8OZO+lz/4z0XJtbo9G1j+KW8OQLrFZ2JViD7EAifSq5xPnoksuGUNl+8wOsdY6INdT/5x8Q4q+Jt2QCVS4FzqSDoDpl6yddeke06eN5ae1bLJcUWzICkEMJ1g6a6iK36TR6eDj777z8eP2OGTJN3t6IXieKzsltCWW2vnYaZ2Y5nPtJIH51N8j4BcXjkBgWLE37zb5iSPL65mKJHUKar2Ctr4bbl82UA7MTEnuQvXpqO9dF+HvLZw1k3LnzXDOX0G0+us+k16uo1OPSY3J810vV+pwhB5GX3HcVYgmdT8q9EHr3b/AGNtY2xicLbdTjLttJ86JcMZ4Pza/dB/M/rqXbj3HyWxmbOivrEZ+kgaeUEnsI7iq78XcKt3HIviFfDthcrLKgGGGQqc0mdQewisuhw5NXk/5Wo6XS8fEvlmsS2QOojnHBRP2qxBE/1i7fnROcMEVzDFWI/xFn8pn9K+e15duZWbzgDYFDJ6CPP+pIqV5dsCzJcXBMeYWg/tBNyRv0Ir6RSMNHaMTzvhUttcDllTcqp/IFoBJkbHqKkeEcYt4lM9uY9RG+tcfu2LeIDKbl5dNMyG2vvrfuFmBgxpW3ydz9bwOHewbV0vnLLMNKkKNYyxEGAAdeoopEUddxeLS0he4wVRuTsPevVi+rqGUypEgjqK5/8A/wBGW9Nt7GZCpaAN41ykExmImAOoia3sH8RbSKqNYxAgACFBkKI2zaVVTe6vBNcF2pVTX4jWT/YYr/lf/qsifEKwf7LE/wDKP/eullSa4vxuzhUz33FtJjMdp3r94TxqziUz2Li3FBg5TMHeCOhjvXOPidjVx+EUWluKbT54dCuaRlgfnM+nrUz8JOVXwmFa5caXxGV8v4VUHLJO7HMSfpXGGWMpuKfXj8i7i0k6L3SlK7lBSlKAUpSgFKVB80cb+zoDr3MRO4UAT+8wJ9FaqZJqEdzJSt0TlKovBebMTiL4KpmteGjEAquXxFzDMTq3UaenrWTjnHcdas3bgTDW1RSZa67nbfKLYE+k1nergjosUiQ+IeD8bh11M2XNl8wGbZgdBIk6d65raQ4PBrhrc3M19GLsyJq5BVQA7SDlHmmKicNzrf8ADa0bi3rVrDlsrp+zkFVGUwrkZWPXrWjxTmC4mIKpkVXs2iwCKZBtKYkgtlGYwJ61iyylmyV0u/mv9O0UoKz3zLinw7Wri7AvZYA7hDmTbqUcEe3arhwDja4m1lYhpXr95diCO/QiqrxS14/D2yiSqqw662WNl/8A42Q1XuXeIPZcKCcpO4E5SOoHX1FcfaGgjnx7o8SROHM4un0SlrGAY5QBCC5CgaQCfbtGv8akOMozX7oMm0oy28rBhuCSY9NBp3qDsXYxLS2VwYU9Mwb8ulXTD8LxZUsUESZJIXbXtEDvVNVBwcZKuq5dcl8btNMqd4C01q8tuEQy2oAILZQANdSNSda7NwbA/aCCDFqASw2jcBfUj8t/fkXMnDb6hPEKQWhQuUs2bymAup7a1auCcdfC4c4O39qvKQdMiJlzDVVYlio1+lUy4MWTZPO+r4Xn5hSkrUC+8s2Q1zxAIUlrvsHOW2PpbVfzr1zLw7hnnxGLWyxA1LNJOXQBVnU6AQBXGMZib17FWrd4EgMUNssRlDDLuDoyqBlYbH00rR5hwNyzdZrigB28kwSFG2X8IVYWBppXtQzQtQVW1a+BkcH2dSxHLvDcZhmOHw/hMCQGINvUDbrI17VGWeHWUItvw+wVTKDcV2csTA1T7pMzuetQ/DeZbyW1OYXEnNlgAzsfMPedutZuJc13kw73SoQX2y2kMk+QAM0iNJge5I6GsPvMzlKKq7r5evxO22NJ+P5NrjVzDZhaw2GtpcMguAXK9IVQ2rkmIOg9dqquOwZUDxVaUOsjKSBpMdxIkVN8E5SuX8Be4j/VtmJFpJAK22IukzqD8xAG2X1qwXuHfbuFDFM8XbIZbkgHxPDJSSejFIJPUmtUcGSFJSbXTvv42c3OL8ERwTinDWVoWzauqAFYuykkgz/WOymNK/eIYA3mV0OwysbcbKRGYqzKNC2uh06zUt8LsBZvYd7SXrlm5bY51Tw4cHZvNbJIjQiTHpIq8cP5Ot2VKK75GcOy+UBiIicqjTyroI2rPk0+e/szf6F45IeURvBfh5Y8BPGFw3CJY+K6xOoEBo0ECt4cgYUbC6P+M/8A9qsdK9SMaSRnbsg7XJ1hRH7QiZguW/jrUrgsILVtUWcqiBJkxWelVjihGTmkrfklybVNilKV0KilKUApSlAKonNN/wAXFC04AVVZwMx8wQFWkRA1uKd/u1e653zDcZeI3FJAVrBZJj5iRIBO2imdhJWeleZ7Tb9w6+uDRp/vkVwHFPhrd0qVEFFJIzQPFvaadQIr3xrjD37F1PEzr4TsQEyxlGmv1NbXKKKpv5SGUtIIM6F7h19ZJn1qZxOIS7bdAytpBAYGOmoG3WvCn7QhCEsbjz6mxYW2pWcM5b8UXsQbIY3PAfKEXOZzpssGazcets2NfOTnFq0GBEGTZQtPYzOlamK5Zxqu+SxiBqRIBAInuNwdP0qOwd9lFy5mJMDU6ntBn0/lX0GOMZz3xafH9f0YpNpU/UvHLDKysknVoM6R4yeGYjoHCGe5qm/0XdV8zmQrRIadR2qV5VxzNfKkznQgQIg/Os6b5kFS3HLMlgi6uwcf8SCI7nMWHpGtaPurk59lUtZg0wII6/Xv6CZ9Ku+EtXmtKVtFwtsAtceCVMGLS/dUwYMT1OsVW8JgD4tsOAEa4ULOSqyNG8w23B96t3NDrawtu2oLx5Fk7BVyydddQD9PevM1mfdOGOFW334NOKFJtkDy5D4v9oQuUMRB+UmTCjrAJge1WDAc727aAWbYUuM7SwPhICAC7DTOQNjrPrVL4YCGYiTlMgAwSw2g9KsfA+RfteKu2GK2LiqlwozMVuBlDBlyNBgMDp6+td8+mx6h7H2jnDJKHJq4pvteNHhsA+gUsQsmMyjeASCoE6TpPWo/jWFxN/EJZFu8zgwqshUsdzAYTHp0FY+MW0sXrtj+0tYoWiRPntpIkkkx5lUxPUdq+jOD8t2LBD20OcrGZ3a4VXfKpdiVX0EbVqw4I44peUqOc5uTbOJYIjAYl7d+2txcrQrkkC4IVhK9AynpqpU/emofj3FrmPviLYy21CJbtrlUCTlVR6se86n0ruXNnw+sY45m8rnc6kEgRJAZTMACQdomYEeOUPh3ZwQBMXbgMhsuUL7AknN0zEk+1d9vN0UslOV+BDDYCzhmAOS2FfqCx1f6Fi1cuFrG58VwrC2wV8UFrjELkRohtTMMqpMA+m9dpqu8wco+NeTEWLpw+JQZfEVcwZfwupIzD/esCLEFawPBlwPFcBYtGScK63T1YLmbMfdyfyA6V0eq3y3yd9nuviL15sTibgym6wyhV/CignKJA6/lVkqQKUpQClKUApSlAKUpQClKUArnHPJVOJ2bmhzWjbj1DT9Pmt10euM8148riLruWIt3JUZZKxcBcREw6KB2BVTsSRi1sHkxbF5O2F1KyNw99wt9rF427WjqFVDJZfGAllMZfEC6djULyngfCvg27zoX8jlABIJB3IJiRvE+tbj4kjBaDKX80dsxkD6LA+lR/Cr37SywzQWU6jWQ+U+neuUMEY4pJpdfsvPqXlN7kXC5cQHEsrW5IVMysQRILHNMQZmI3iqTj+C2FtkpmIaAfNM+g7a1bcbctMmL1MKAxV7cQwQ5dQxmT7AetU3g+LUoiMkyxg5iI1Oum+01m9jwqEn8P+qOmrql8yR5bwtpLiowDNMq2oyt6RBI/vT0qyXcEhIYqJUFQdZAbcDWqcb2W4YmbbjUkddtelS2K5oC6spA3+Vv9xXt7YtVJGK34JK/YQ2fBKjw5kDsZmQx1BknWetVbi3AspLB5QKTDkzp0B2I23qaw3FPEXMo0O0gifzrHfxA1zFNAZWZJB8uwmR5tv8AsahYsaX2UkN0vLIXg/Kt6/aF221rUnysxnTTaI/Wpbi9nH2TYxFzwrRsKLS3VuZGIBJAMmGaCw9t5qM4Uy4VnNu6wB+7Gg9djrWxxvjv2qzaS8zZSxZYGUzGWW0iIP61VQ5sncSOM4faxOK+1NoXYXGVQArNoZ269e5nvV+T4g3v3f8ATXKcBdFkQLkjsR/2J19qmF4sV0yho3ynNHuBrXZUU5Oscuc6G9dFu5AzfKRpr2PvVur59wvMf7VVQQ+Zcp1ADGCNY0gkT2r6AtmQJiY1jaesVEq8Eo9Urm9n4q3Ptj2XsrkXEGxKk5vn8MNrpvBP1rpFVJFKUoBSlKAUpSgFKUoBSlKAUpSgFVLnblI3x41gfthoRtnHvtmH6jTtVtpUNWSnRwbjHAsTbtr49lrYLqpO4k9JBqti8LZskj5InTXytJ3613v4gcON7h94KJZQLij1tkMY9coIr554njwz5tDOvvrP661RxVUTfNlht8wYXFO6MLtnxnQFs0jSRroMuh9Z02rQx3CreHxdu1aYuoAIYkHfMemlSOC5QxeJw9u9Y4faRW86MtwidgGyveJ6aT6V7x3LWItDxb9u3auIB5RLSIaWkXCJgN+VYtLg9zL7Kaj+PP1wjvknvjz2RY4eMztJljtoOp962DiLrESR5QFHl2+tauN4kLajQMTr2FaL8yuF0tpJO5JP6T/OvSuJlpkpdtOx1Zj/AL/hX6yBBoAO/T+FQb8bvMPmC+ygfrvUdY4lcz5ixY/vGR+VRvRNF5FzCq+HPjoyuGN5WWAkaAST5gQZiDtWVsfgDiLYXwLdkKwuCdGJjISOsQ220/Wug8r/AA6w9zhaJiLKeLeTNcuBV8QFznADEEqQCB9K578UPhVa4fhkv4d7rg3Mj5ypyhgSpGVR1Ea9xVVaJdM9hcFevHJct2La2iYRc2a4NRoD1GkjT26whsA6xrG8enSqzgcQymVgaRWRcXcQjK51PeahOmS+iwGy0QTI7ETVn5V+IF/B2hYyq1sMSMvlYZjJgtmWPTLVZ5Qs3sZjLWHlYcnM2X5VUFmOkdB1rqL/AAZUgRiTm6k2xH0GeR+ZrpaZSmc8t4oPjGuagXMSjwYJGa6G1IABOu8V9GVx3iXw28DE4ZBiJ8VgSfDiClxAMvn/AHp17V16xbKqAWLECCxgE+pygCfYCoJMlKUoBSlKAUpSgFKUoBSlKAUpSgFfjCv2lAaWIwjHZoqmcZ+GKXmVkSxbIYMT4IYtBmDqBlPURr3roFKAr5wd5VABGgjQQNOw6D0qn8wYjNilw7sDcdRAPaH0PSTI03M108ioy7y1hmYs1i0SdyUUn9RQHEeIfDi5mMOQvQFc0ekyKwXfhwxA/aNmG/k0P0mR+Zrv/wDR6xECK/DwxO1RRNnDeF8h+G2a4Tcj7pWB9RJmp7h/BsLaYMMLbzAyDkB1+uldSPCU7V5/oa3+EUogr1jmsgRlNeeLcRt4uw9i8hNu4IPQjqCD0IIBB7irJ/Q1v8Ip/RFv8IqQcct/B60W8uLcL2NoE/nnA/Stq/8ABiwWBt4u4BABDW1b3ghliT6V1scLTtXscPTtUUgU/krkzDcOLOrPdusMpdgBCzJCqNpIE6nYVbhxJO9ZBgl7U+xr2qQUnm/mOwmPwQNxZDHNqPJL2yC+vlHlbftV7VgRprWE4C31RT7gGsyoAIAgUB6pSlAKUpQClKUApSlAKUpQClKUApSlAKUpQClKUApSlAKUpQClKUApSlAKUpQClKUApSlAKUpQClKUApSlAKUpQClKUB//2Q=="/>
          <p:cNvSpPr>
            <a:spLocks noChangeAspect="1" noChangeArrowheads="1"/>
          </p:cNvSpPr>
          <p:nvPr/>
        </p:nvSpPr>
        <p:spPr bwMode="auto">
          <a:xfrm>
            <a:off x="155575" y="-982663"/>
            <a:ext cx="2219325" cy="2057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s-ES" altLang="es-CL">
              <a:solidFill>
                <a:srgbClr val="000000"/>
              </a:solidFill>
              <a:latin typeface="Calibri" pitchFamily="34" charset="0"/>
            </a:endParaRPr>
          </a:p>
        </p:txBody>
      </p:sp>
      <p:pic>
        <p:nvPicPr>
          <p:cNvPr id="9222" name="Picture 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050" y="190500"/>
            <a:ext cx="877888"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1 CuadroTexto"/>
          <p:cNvSpPr txBox="1">
            <a:spLocks noChangeArrowheads="1"/>
          </p:cNvSpPr>
          <p:nvPr/>
        </p:nvSpPr>
        <p:spPr bwMode="auto">
          <a:xfrm>
            <a:off x="2560638" y="766763"/>
            <a:ext cx="42037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CL" altLang="es-CL" sz="2400" b="1">
                <a:solidFill>
                  <a:srgbClr val="404040"/>
                </a:solidFill>
                <a:latin typeface="Verdana" pitchFamily="34" charset="0"/>
              </a:rPr>
              <a:t>ELECTRICIDAD BÁSICA</a:t>
            </a:r>
          </a:p>
        </p:txBody>
      </p:sp>
      <p:sp>
        <p:nvSpPr>
          <p:cNvPr id="14" name="13 CuadroTexto"/>
          <p:cNvSpPr txBox="1"/>
          <p:nvPr/>
        </p:nvSpPr>
        <p:spPr>
          <a:xfrm>
            <a:off x="-18752" y="266391"/>
            <a:ext cx="492443" cy="6237312"/>
          </a:xfrm>
          <a:prstGeom prst="rect">
            <a:avLst/>
          </a:prstGeom>
          <a:noFill/>
        </p:spPr>
        <p:txBody>
          <a:bodyPr vert="vert270">
            <a:spAutoFit/>
          </a:bodyPr>
          <a:lstStyle/>
          <a:p>
            <a:pPr fontAlgn="auto">
              <a:spcBef>
                <a:spcPts val="0"/>
              </a:spcBef>
              <a:spcAft>
                <a:spcPts val="0"/>
              </a:spcAft>
              <a:defRPr/>
            </a:pPr>
            <a:r>
              <a:rPr lang="es-CL" sz="2000" dirty="0">
                <a:solidFill>
                  <a:prstClr val="white">
                    <a:lumMod val="50000"/>
                  </a:prstClr>
                </a:solidFill>
                <a:latin typeface="+mn-lt"/>
                <a:cs typeface="+mn-cs"/>
              </a:rPr>
              <a:t>A D O T E C   2 0 1 4</a:t>
            </a:r>
          </a:p>
        </p:txBody>
      </p:sp>
      <p:sp>
        <p:nvSpPr>
          <p:cNvPr id="4" name="3 CuadroTexto"/>
          <p:cNvSpPr txBox="1">
            <a:spLocks noChangeArrowheads="1"/>
          </p:cNvSpPr>
          <p:nvPr/>
        </p:nvSpPr>
        <p:spPr bwMode="auto">
          <a:xfrm>
            <a:off x="1115616" y="2204864"/>
            <a:ext cx="7704137"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CL" altLang="es-CL" dirty="0" smtClean="0">
                <a:latin typeface="Verdana" pitchFamily="34" charset="0"/>
              </a:rPr>
              <a:t>Actividad demostrativa </a:t>
            </a:r>
            <a:r>
              <a:rPr lang="es-CL" altLang="es-CL" b="1" dirty="0" smtClean="0">
                <a:latin typeface="Verdana" pitchFamily="34" charset="0"/>
              </a:rPr>
              <a:t>efectuada por el profesor:</a:t>
            </a:r>
            <a:r>
              <a:rPr lang="es-CL" altLang="es-CL" dirty="0" smtClean="0">
                <a:latin typeface="Verdana" pitchFamily="34" charset="0"/>
              </a:rPr>
              <a:t> En </a:t>
            </a:r>
            <a:r>
              <a:rPr lang="es-CL" altLang="es-CL" dirty="0">
                <a:latin typeface="Verdana" pitchFamily="34" charset="0"/>
              </a:rPr>
              <a:t>un plato ponga un pedazo de papel y sobre él, virutilla fina (de la que se usa en la cocina). Acérquele y frote en ella los bornes de  una batería de 9 Volt.  </a:t>
            </a:r>
            <a:r>
              <a:rPr lang="es-CL" altLang="es-CL" b="1" dirty="0" smtClean="0">
                <a:latin typeface="Verdana" pitchFamily="34" charset="0"/>
              </a:rPr>
              <a:t>¿Por </a:t>
            </a:r>
            <a:r>
              <a:rPr lang="es-CL" altLang="es-CL" b="1" dirty="0">
                <a:latin typeface="Verdana" pitchFamily="34" charset="0"/>
              </a:rPr>
              <a:t>qué se quema la virutilla</a:t>
            </a:r>
            <a:r>
              <a:rPr lang="es-CL" altLang="es-CL" b="1" dirty="0" smtClean="0">
                <a:latin typeface="Verdana" pitchFamily="34" charset="0"/>
              </a:rPr>
              <a:t>?</a:t>
            </a:r>
          </a:p>
          <a:p>
            <a:pPr algn="just" eaLnBrk="1" hangingPunct="1"/>
            <a:endParaRPr lang="es-CL" altLang="es-CL" dirty="0" smtClean="0">
              <a:latin typeface="Verdana" pitchFamily="34" charset="0"/>
            </a:endParaRPr>
          </a:p>
          <a:p>
            <a:pPr algn="just" eaLnBrk="1" hangingPunct="1"/>
            <a:r>
              <a:rPr lang="es-CL" altLang="es-CL" dirty="0" smtClean="0">
                <a:latin typeface="Verdana" pitchFamily="34" charset="0"/>
              </a:rPr>
              <a:t>Esta actividad la puede observar desarrollada en </a:t>
            </a:r>
            <a:r>
              <a:rPr lang="es-CL" altLang="es-CL" dirty="0" err="1" smtClean="0">
                <a:latin typeface="Verdana" pitchFamily="34" charset="0"/>
              </a:rPr>
              <a:t>Youtube</a:t>
            </a:r>
            <a:endParaRPr lang="es-CL" altLang="es-CL" dirty="0" smtClean="0">
              <a:latin typeface="Verdana" pitchFamily="34" charset="0"/>
            </a:endParaRPr>
          </a:p>
          <a:p>
            <a:pPr algn="just" eaLnBrk="1" hangingPunct="1"/>
            <a:r>
              <a:rPr lang="es-CL" altLang="es-CL" dirty="0" smtClean="0">
                <a:latin typeface="Verdana" pitchFamily="34" charset="0"/>
                <a:hlinkClick r:id="rId3"/>
              </a:rPr>
              <a:t>http://www.youtube.com/watch?v=yQXbZHjHlLI</a:t>
            </a:r>
            <a:endParaRPr lang="es-CL" altLang="es-CL" dirty="0">
              <a:latin typeface="Verdana" pitchFamily="34" charset="0"/>
            </a:endParaRPr>
          </a:p>
        </p:txBody>
      </p:sp>
      <p:sp>
        <p:nvSpPr>
          <p:cNvPr id="8205" name="12 Marcador de número de diapositiva"/>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8C54B5-CF07-48CB-88F0-FD55F7DFDA14}" type="slidenum">
              <a:rPr lang="es-CL" smtClean="0">
                <a:solidFill>
                  <a:srgbClr val="898989"/>
                </a:solidFill>
              </a:rPr>
              <a:pPr fontAlgn="base">
                <a:spcBef>
                  <a:spcPct val="0"/>
                </a:spcBef>
                <a:spcAft>
                  <a:spcPct val="0"/>
                </a:spcAft>
                <a:defRPr/>
              </a:pPr>
              <a:t>9</a:t>
            </a:fld>
            <a:endParaRPr lang="es-CL" smtClean="0">
              <a:solidFill>
                <a:srgbClr val="898989"/>
              </a:solidFill>
            </a:endParaRPr>
          </a:p>
        </p:txBody>
      </p:sp>
      <p:pic>
        <p:nvPicPr>
          <p:cNvPr id="9227" name="14 Imagen"/>
          <p:cNvPicPr>
            <a:picLocks noChangeAspect="1" noChangeArrowheads="1"/>
          </p:cNvPicPr>
          <p:nvPr/>
        </p:nvPicPr>
        <p:blipFill>
          <a:blip r:embed="rId4" cstate="print">
            <a:extLst>
              <a:ext uri="{28A0092B-C50C-407E-A947-70E740481C1C}">
                <a14:useLocalDpi xmlns:a14="http://schemas.microsoft.com/office/drawing/2010/main" val="0"/>
              </a:ext>
            </a:extLst>
          </a:blip>
          <a:srcRect l="27325" t="24471" r="41446" b="39577"/>
          <a:stretch>
            <a:fillRect/>
          </a:stretch>
        </p:blipFill>
        <p:spPr bwMode="auto">
          <a:xfrm>
            <a:off x="1581150" y="4560888"/>
            <a:ext cx="3240088" cy="1947862"/>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pic>
        <p:nvPicPr>
          <p:cNvPr id="9228" name="15 Imagen"/>
          <p:cNvPicPr>
            <a:picLocks noChangeAspect="1" noChangeArrowheads="1"/>
          </p:cNvPicPr>
          <p:nvPr/>
        </p:nvPicPr>
        <p:blipFill>
          <a:blip r:embed="rId5" cstate="print">
            <a:extLst>
              <a:ext uri="{28A0092B-C50C-407E-A947-70E740481C1C}">
                <a14:useLocalDpi xmlns:a14="http://schemas.microsoft.com/office/drawing/2010/main" val="0"/>
              </a:ext>
            </a:extLst>
          </a:blip>
          <a:srcRect l="22913" t="24471" r="41277" b="38066"/>
          <a:stretch>
            <a:fillRect/>
          </a:stretch>
        </p:blipFill>
        <p:spPr bwMode="auto">
          <a:xfrm>
            <a:off x="5003800" y="4560888"/>
            <a:ext cx="3368675" cy="1982787"/>
          </a:xfrm>
          <a:prstGeom prst="rect">
            <a:avLst/>
          </a:prstGeom>
          <a:noFill/>
          <a:ln w="38100">
            <a:solidFill>
              <a:srgbClr val="FFC000"/>
            </a:solidFill>
            <a:miter lim="800000"/>
            <a:headEnd/>
            <a:tailEnd/>
          </a:ln>
          <a:extLst>
            <a:ext uri="{909E8E84-426E-40DD-AFC4-6F175D3DCCD1}">
              <a14:hiddenFill xmlns:a14="http://schemas.microsoft.com/office/drawing/2010/main">
                <a:solidFill>
                  <a:srgbClr val="FFFFFF"/>
                </a:solidFill>
              </a14:hiddenFill>
            </a:ext>
          </a:extLst>
        </p:spPr>
      </p:pic>
      <p:sp>
        <p:nvSpPr>
          <p:cNvPr id="2" name="1 CuadroTexto"/>
          <p:cNvSpPr txBox="1">
            <a:spLocks noChangeArrowheads="1"/>
          </p:cNvSpPr>
          <p:nvPr/>
        </p:nvSpPr>
        <p:spPr bwMode="auto">
          <a:xfrm>
            <a:off x="3644900" y="1628775"/>
            <a:ext cx="21510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CL" altLang="es-CL" b="1">
                <a:solidFill>
                  <a:srgbClr val="000000"/>
                </a:solidFill>
                <a:latin typeface="Verdana" pitchFamily="34" charset="0"/>
              </a:rPr>
              <a:t>El efecto Joule.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4778</TotalTime>
  <Words>1380</Words>
  <Application>Microsoft Office PowerPoint</Application>
  <PresentationFormat>Presentación en pantalla (4:3)</PresentationFormat>
  <Paragraphs>204</Paragraphs>
  <Slides>23</Slides>
  <Notes>3</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23</vt:i4>
      </vt:variant>
    </vt:vector>
  </HeadingPairs>
  <TitlesOfParts>
    <vt:vector size="29" baseType="lpstr">
      <vt:lpstr>Arial</vt:lpstr>
      <vt:lpstr>Calibri</vt:lpstr>
      <vt:lpstr>Comic Sans MS</vt:lpstr>
      <vt:lpstr>Verdana</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Debemos recordar que la brújula es un instrumento que sirve para ubicarse en la Tierra en relación a los puntos cardinales. Ella está compuesta de una aguja imantada, es decir, que se comporta como un imán. Si se pone cerca de un imán o campo magnético, como lo es la Tierra, la aguja de la brújula se desviará dependiendo del polo (norte o sur) al cual se aproxime.</vt:lpstr>
      <vt:lpstr>Presentación de PowerPoint</vt:lpstr>
      <vt:lpstr>Situación (c): cable con corriente eléctrica en sentido contrario.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 Teresa Dittborn</dc:creator>
  <cp:lastModifiedBy>Cristian Pedernera</cp:lastModifiedBy>
  <cp:revision>279</cp:revision>
  <cp:lastPrinted>2014-02-20T06:39:10Z</cp:lastPrinted>
  <dcterms:created xsi:type="dcterms:W3CDTF">2013-12-27T17:15:53Z</dcterms:created>
  <dcterms:modified xsi:type="dcterms:W3CDTF">2015-03-23T12:53:50Z</dcterms:modified>
</cp:coreProperties>
</file>