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6" r:id="rId2"/>
    <p:sldId id="296" r:id="rId3"/>
    <p:sldId id="297" r:id="rId4"/>
    <p:sldId id="257" r:id="rId5"/>
    <p:sldId id="258" r:id="rId6"/>
    <p:sldId id="259" r:id="rId7"/>
    <p:sldId id="260" r:id="rId8"/>
    <p:sldId id="261" r:id="rId9"/>
    <p:sldId id="262" r:id="rId10"/>
    <p:sldId id="263" r:id="rId11"/>
    <p:sldId id="264" r:id="rId12"/>
    <p:sldId id="265" r:id="rId13"/>
    <p:sldId id="267" r:id="rId14"/>
    <p:sldId id="268" r:id="rId15"/>
    <p:sldId id="269" r:id="rId16"/>
    <p:sldId id="270" r:id="rId17"/>
    <p:sldId id="271" r:id="rId18"/>
    <p:sldId id="272" r:id="rId19"/>
    <p:sldId id="273" r:id="rId20"/>
    <p:sldId id="274" r:id="rId21"/>
    <p:sldId id="275" r:id="rId22"/>
    <p:sldId id="276" r:id="rId23"/>
    <p:sldId id="288" r:id="rId24"/>
    <p:sldId id="292" r:id="rId25"/>
    <p:sldId id="277" r:id="rId26"/>
    <p:sldId id="280" r:id="rId27"/>
    <p:sldId id="278" r:id="rId28"/>
    <p:sldId id="279" r:id="rId29"/>
    <p:sldId id="281" r:id="rId30"/>
    <p:sldId id="293" r:id="rId31"/>
    <p:sldId id="289" r:id="rId32"/>
    <p:sldId id="291" r:id="rId33"/>
    <p:sldId id="290" r:id="rId34"/>
    <p:sldId id="283" r:id="rId35"/>
    <p:sldId id="285" r:id="rId36"/>
    <p:sldId id="287" r:id="rId37"/>
    <p:sldId id="294" r:id="rId38"/>
    <p:sldId id="295" r:id="rId39"/>
    <p:sldId id="298" r:id="rId40"/>
    <p:sldId id="300" r:id="rId41"/>
    <p:sldId id="301" r:id="rId42"/>
    <p:sldId id="299"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6912" autoAdjust="0"/>
    <p:restoredTop sz="81317" autoAdjust="0"/>
  </p:normalViewPr>
  <p:slideViewPr>
    <p:cSldViewPr>
      <p:cViewPr varScale="1">
        <p:scale>
          <a:sx n="53" d="100"/>
          <a:sy n="53" d="100"/>
        </p:scale>
        <p:origin x="1002"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C688109-3F48-4E63-B367-57F7E37ED04C}" type="datetimeFigureOut">
              <a:rPr lang="en-US" smtClean="0"/>
              <a:t>5/16/2019</a:t>
            </a:fld>
            <a:endParaRPr lang="en-U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413B9DA-FDB4-4BB6-BE9D-58AB3368D30B}" type="slidenum">
              <a:rPr lang="en-US" smtClean="0"/>
              <a:t>‹Nº›</a:t>
            </a:fld>
            <a:endParaRPr lang="en-US"/>
          </a:p>
        </p:txBody>
      </p:sp>
    </p:spTree>
    <p:extLst>
      <p:ext uri="{BB962C8B-B14F-4D97-AF65-F5344CB8AC3E}">
        <p14:creationId xmlns:p14="http://schemas.microsoft.com/office/powerpoint/2010/main" val="762975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5"/>
          </p:nvPr>
        </p:nvSpPr>
        <p:spPr/>
        <p:txBody>
          <a:bodyPr/>
          <a:lstStyle/>
          <a:p>
            <a:fld id="{4413B9DA-FDB4-4BB6-BE9D-58AB3368D30B}" type="slidenum">
              <a:rPr lang="en-US" smtClean="0"/>
              <a:t>1</a:t>
            </a:fld>
            <a:endParaRPr lang="en-US"/>
          </a:p>
        </p:txBody>
      </p:sp>
    </p:spTree>
    <p:extLst>
      <p:ext uri="{BB962C8B-B14F-4D97-AF65-F5344CB8AC3E}">
        <p14:creationId xmlns:p14="http://schemas.microsoft.com/office/powerpoint/2010/main" val="31386125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Se ve parecido al movimiento ondulatorio. </a:t>
            </a:r>
          </a:p>
          <a:p>
            <a:r>
              <a:rPr lang="es-ES" dirty="0"/>
              <a:t>Las</a:t>
            </a:r>
            <a:r>
              <a:rPr lang="es-ES" baseline="0" dirty="0"/>
              <a:t> personas NO se desplazan de manera horizontal</a:t>
            </a:r>
          </a:p>
          <a:p>
            <a:r>
              <a:rPr lang="es-ES" baseline="0" dirty="0"/>
              <a:t>El movimiento de las personas es vertical</a:t>
            </a:r>
          </a:p>
          <a:p>
            <a:endParaRPr lang="en-US" dirty="0"/>
          </a:p>
        </p:txBody>
      </p:sp>
      <p:sp>
        <p:nvSpPr>
          <p:cNvPr id="4" name="3 Marcador de número de diapositiva"/>
          <p:cNvSpPr>
            <a:spLocks noGrp="1"/>
          </p:cNvSpPr>
          <p:nvPr>
            <p:ph type="sldNum" sz="quarter" idx="10"/>
          </p:nvPr>
        </p:nvSpPr>
        <p:spPr/>
        <p:txBody>
          <a:bodyPr/>
          <a:lstStyle/>
          <a:p>
            <a:fld id="{4413B9DA-FDB4-4BB6-BE9D-58AB3368D30B}" type="slidenum">
              <a:rPr lang="en-US" smtClean="0"/>
              <a:t>10</a:t>
            </a:fld>
            <a:endParaRPr lang="en-US"/>
          </a:p>
        </p:txBody>
      </p:sp>
    </p:spTree>
    <p:extLst>
      <p:ext uri="{BB962C8B-B14F-4D97-AF65-F5344CB8AC3E}">
        <p14:creationId xmlns:p14="http://schemas.microsoft.com/office/powerpoint/2010/main" val="2349995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Lo importante es ver qué</a:t>
            </a:r>
            <a:r>
              <a:rPr lang="es-ES" baseline="0" dirty="0"/>
              <a:t> ideas tienen sobre estos conceptos y cómo los relacionan entre sí. Puede suceder que cambien un concepto por otro, si piensan que está mejor usado que el propuesto.</a:t>
            </a:r>
            <a:endParaRPr lang="en-US" dirty="0"/>
          </a:p>
        </p:txBody>
      </p:sp>
      <p:sp>
        <p:nvSpPr>
          <p:cNvPr id="4" name="3 Marcador de número de diapositiva"/>
          <p:cNvSpPr>
            <a:spLocks noGrp="1"/>
          </p:cNvSpPr>
          <p:nvPr>
            <p:ph type="sldNum" sz="quarter" idx="10"/>
          </p:nvPr>
        </p:nvSpPr>
        <p:spPr/>
        <p:txBody>
          <a:bodyPr/>
          <a:lstStyle/>
          <a:p>
            <a:fld id="{DD1896D1-D2A2-46E6-9882-A7C46BE1A12E}" type="slidenum">
              <a:rPr lang="en-US" smtClean="0"/>
              <a:t>11</a:t>
            </a:fld>
            <a:endParaRPr lang="en-US"/>
          </a:p>
        </p:txBody>
      </p:sp>
    </p:spTree>
    <p:extLst>
      <p:ext uri="{BB962C8B-B14F-4D97-AF65-F5344CB8AC3E}">
        <p14:creationId xmlns:p14="http://schemas.microsoft.com/office/powerpoint/2010/main" val="38668074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Posibles respuestas para que los alumnos</a:t>
            </a:r>
            <a:r>
              <a:rPr lang="es-ES" baseline="0" dirty="0"/>
              <a:t> contrastan con las suyas.</a:t>
            </a:r>
            <a:endParaRPr lang="en-US" dirty="0"/>
          </a:p>
        </p:txBody>
      </p:sp>
      <p:sp>
        <p:nvSpPr>
          <p:cNvPr id="4" name="3 Marcador de número de diapositiva"/>
          <p:cNvSpPr>
            <a:spLocks noGrp="1"/>
          </p:cNvSpPr>
          <p:nvPr>
            <p:ph type="sldNum" sz="quarter" idx="10"/>
          </p:nvPr>
        </p:nvSpPr>
        <p:spPr/>
        <p:txBody>
          <a:bodyPr/>
          <a:lstStyle/>
          <a:p>
            <a:fld id="{DD1896D1-D2A2-46E6-9882-A7C46BE1A12E}" type="slidenum">
              <a:rPr lang="en-US" smtClean="0"/>
              <a:t>12</a:t>
            </a:fld>
            <a:endParaRPr lang="en-US"/>
          </a:p>
        </p:txBody>
      </p:sp>
    </p:spTree>
    <p:extLst>
      <p:ext uri="{BB962C8B-B14F-4D97-AF65-F5344CB8AC3E}">
        <p14:creationId xmlns:p14="http://schemas.microsoft.com/office/powerpoint/2010/main" val="39657372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Imagen para mostrar la siguiente</a:t>
            </a:r>
            <a:r>
              <a:rPr lang="es-ES" baseline="0" dirty="0"/>
              <a:t> propiedad de las ondas.</a:t>
            </a:r>
            <a:endParaRPr lang="en-US" dirty="0"/>
          </a:p>
        </p:txBody>
      </p:sp>
      <p:sp>
        <p:nvSpPr>
          <p:cNvPr id="4" name="3 Marcador de número de diapositiva"/>
          <p:cNvSpPr>
            <a:spLocks noGrp="1"/>
          </p:cNvSpPr>
          <p:nvPr>
            <p:ph type="sldNum" sz="quarter" idx="10"/>
          </p:nvPr>
        </p:nvSpPr>
        <p:spPr/>
        <p:txBody>
          <a:bodyPr/>
          <a:lstStyle/>
          <a:p>
            <a:fld id="{4413B9DA-FDB4-4BB6-BE9D-58AB3368D30B}" type="slidenum">
              <a:rPr lang="en-US" smtClean="0"/>
              <a:t>13</a:t>
            </a:fld>
            <a:endParaRPr lang="en-US"/>
          </a:p>
        </p:txBody>
      </p:sp>
    </p:spTree>
    <p:extLst>
      <p:ext uri="{BB962C8B-B14F-4D97-AF65-F5344CB8AC3E}">
        <p14:creationId xmlns:p14="http://schemas.microsoft.com/office/powerpoint/2010/main" val="4325387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5"/>
          </p:nvPr>
        </p:nvSpPr>
        <p:spPr/>
        <p:txBody>
          <a:bodyPr/>
          <a:lstStyle/>
          <a:p>
            <a:fld id="{4413B9DA-FDB4-4BB6-BE9D-58AB3368D30B}" type="slidenum">
              <a:rPr lang="en-US" smtClean="0"/>
              <a:t>14</a:t>
            </a:fld>
            <a:endParaRPr lang="en-US"/>
          </a:p>
        </p:txBody>
      </p:sp>
    </p:spTree>
    <p:extLst>
      <p:ext uri="{BB962C8B-B14F-4D97-AF65-F5344CB8AC3E}">
        <p14:creationId xmlns:p14="http://schemas.microsoft.com/office/powerpoint/2010/main" val="2674612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Se duplica diapositiva</a:t>
            </a:r>
            <a:r>
              <a:rPr lang="es-ES" baseline="0" dirty="0"/>
              <a:t> para recordar a alumnos la imagen.</a:t>
            </a:r>
          </a:p>
          <a:p>
            <a:r>
              <a:rPr lang="es-ES" baseline="0" dirty="0"/>
              <a:t>Alumnos generan sus respuestas.</a:t>
            </a:r>
            <a:endParaRPr lang="en-US" dirty="0"/>
          </a:p>
        </p:txBody>
      </p:sp>
      <p:sp>
        <p:nvSpPr>
          <p:cNvPr id="4" name="3 Marcador de número de diapositiva"/>
          <p:cNvSpPr>
            <a:spLocks noGrp="1"/>
          </p:cNvSpPr>
          <p:nvPr>
            <p:ph type="sldNum" sz="quarter" idx="10"/>
          </p:nvPr>
        </p:nvSpPr>
        <p:spPr/>
        <p:txBody>
          <a:bodyPr/>
          <a:lstStyle/>
          <a:p>
            <a:fld id="{4413B9DA-FDB4-4BB6-BE9D-58AB3368D30B}" type="slidenum">
              <a:rPr lang="en-US" smtClean="0"/>
              <a:t>15</a:t>
            </a:fld>
            <a:endParaRPr lang="en-US"/>
          </a:p>
        </p:txBody>
      </p:sp>
    </p:spTree>
    <p:extLst>
      <p:ext uri="{BB962C8B-B14F-4D97-AF65-F5344CB8AC3E}">
        <p14:creationId xmlns:p14="http://schemas.microsoft.com/office/powerpoint/2010/main" val="11723931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Alumnos contrastan con sus definiciones.</a:t>
            </a:r>
          </a:p>
          <a:p>
            <a:r>
              <a:rPr lang="es-ES" dirty="0"/>
              <a:t>Haga notar que</a:t>
            </a:r>
            <a:r>
              <a:rPr lang="es-ES" baseline="0" dirty="0"/>
              <a:t> la amplitud se mide desde la línea de equilibrio hacia arriba o hacia abajo, por lo que el largo total del ciclo es el doble de la amplitud.</a:t>
            </a:r>
            <a:endParaRPr lang="en-US" dirty="0"/>
          </a:p>
        </p:txBody>
      </p:sp>
      <p:sp>
        <p:nvSpPr>
          <p:cNvPr id="4" name="3 Marcador de número de diapositiva"/>
          <p:cNvSpPr>
            <a:spLocks noGrp="1"/>
          </p:cNvSpPr>
          <p:nvPr>
            <p:ph type="sldNum" sz="quarter" idx="10"/>
          </p:nvPr>
        </p:nvSpPr>
        <p:spPr/>
        <p:txBody>
          <a:bodyPr/>
          <a:lstStyle/>
          <a:p>
            <a:fld id="{4413B9DA-FDB4-4BB6-BE9D-58AB3368D30B}" type="slidenum">
              <a:rPr lang="en-US" smtClean="0"/>
              <a:t>16</a:t>
            </a:fld>
            <a:endParaRPr lang="en-US"/>
          </a:p>
        </p:txBody>
      </p:sp>
    </p:spTree>
    <p:extLst>
      <p:ext uri="{BB962C8B-B14F-4D97-AF65-F5344CB8AC3E}">
        <p14:creationId xmlns:p14="http://schemas.microsoft.com/office/powerpoint/2010/main" val="21656803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5"/>
          </p:nvPr>
        </p:nvSpPr>
        <p:spPr/>
        <p:txBody>
          <a:bodyPr/>
          <a:lstStyle/>
          <a:p>
            <a:fld id="{4413B9DA-FDB4-4BB6-BE9D-58AB3368D30B}" type="slidenum">
              <a:rPr lang="en-US" smtClean="0"/>
              <a:t>17</a:t>
            </a:fld>
            <a:endParaRPr lang="en-US"/>
          </a:p>
        </p:txBody>
      </p:sp>
    </p:spTree>
    <p:extLst>
      <p:ext uri="{BB962C8B-B14F-4D97-AF65-F5344CB8AC3E}">
        <p14:creationId xmlns:p14="http://schemas.microsoft.com/office/powerpoint/2010/main" val="5331376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No aparece en la imagen,</a:t>
            </a:r>
            <a:r>
              <a:rPr lang="es-ES" baseline="0" dirty="0"/>
              <a:t> alumnos deben deducir.</a:t>
            </a:r>
          </a:p>
          <a:p>
            <a:r>
              <a:rPr lang="es-ES" baseline="0" dirty="0"/>
              <a:t>Es la distancia entre dos puntos consecutivos (cresta a cresta, valle a valle)</a:t>
            </a:r>
          </a:p>
          <a:p>
            <a:r>
              <a:rPr lang="es-ES" dirty="0"/>
              <a:t>Recoja</a:t>
            </a:r>
            <a:r>
              <a:rPr lang="es-ES" baseline="0" dirty="0"/>
              <a:t> las respuestas de los estudiantes, anote los conceptos relevantes.</a:t>
            </a:r>
            <a:endParaRPr lang="en-US" dirty="0"/>
          </a:p>
        </p:txBody>
      </p:sp>
      <p:sp>
        <p:nvSpPr>
          <p:cNvPr id="4" name="3 Marcador de número de diapositiva"/>
          <p:cNvSpPr>
            <a:spLocks noGrp="1"/>
          </p:cNvSpPr>
          <p:nvPr>
            <p:ph type="sldNum" sz="quarter" idx="10"/>
          </p:nvPr>
        </p:nvSpPr>
        <p:spPr/>
        <p:txBody>
          <a:bodyPr/>
          <a:lstStyle/>
          <a:p>
            <a:fld id="{DD1896D1-D2A2-46E6-9882-A7C46BE1A12E}" type="slidenum">
              <a:rPr lang="en-US" smtClean="0"/>
              <a:t>18</a:t>
            </a:fld>
            <a:endParaRPr lang="en-US"/>
          </a:p>
        </p:txBody>
      </p:sp>
    </p:spTree>
    <p:extLst>
      <p:ext uri="{BB962C8B-B14F-4D97-AF65-F5344CB8AC3E}">
        <p14:creationId xmlns:p14="http://schemas.microsoft.com/office/powerpoint/2010/main" val="37261907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5"/>
          </p:nvPr>
        </p:nvSpPr>
        <p:spPr/>
        <p:txBody>
          <a:bodyPr/>
          <a:lstStyle/>
          <a:p>
            <a:fld id="{4413B9DA-FDB4-4BB6-BE9D-58AB3368D30B}" type="slidenum">
              <a:rPr lang="en-US" smtClean="0"/>
              <a:t>19</a:t>
            </a:fld>
            <a:endParaRPr lang="en-US"/>
          </a:p>
        </p:txBody>
      </p:sp>
    </p:spTree>
    <p:extLst>
      <p:ext uri="{BB962C8B-B14F-4D97-AF65-F5344CB8AC3E}">
        <p14:creationId xmlns:p14="http://schemas.microsoft.com/office/powerpoint/2010/main" val="594790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Mostrar imagen satelital de tsunami en Indonesia</a:t>
            </a:r>
            <a:endParaRPr lang="en-US" dirty="0"/>
          </a:p>
        </p:txBody>
      </p:sp>
      <p:sp>
        <p:nvSpPr>
          <p:cNvPr id="4" name="3 Marcador de número de diapositiva"/>
          <p:cNvSpPr>
            <a:spLocks noGrp="1"/>
          </p:cNvSpPr>
          <p:nvPr>
            <p:ph type="sldNum" sz="quarter" idx="10"/>
          </p:nvPr>
        </p:nvSpPr>
        <p:spPr/>
        <p:txBody>
          <a:bodyPr/>
          <a:lstStyle/>
          <a:p>
            <a:fld id="{4413B9DA-FDB4-4BB6-BE9D-58AB3368D30B}" type="slidenum">
              <a:rPr lang="en-US" smtClean="0"/>
              <a:t>2</a:t>
            </a:fld>
            <a:endParaRPr lang="en-US"/>
          </a:p>
        </p:txBody>
      </p:sp>
    </p:spTree>
    <p:extLst>
      <p:ext uri="{BB962C8B-B14F-4D97-AF65-F5344CB8AC3E}">
        <p14:creationId xmlns:p14="http://schemas.microsoft.com/office/powerpoint/2010/main" val="33961434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Alumnos contrastan con sus respuestas</a:t>
            </a:r>
            <a:endParaRPr lang="en-US" dirty="0"/>
          </a:p>
        </p:txBody>
      </p:sp>
      <p:sp>
        <p:nvSpPr>
          <p:cNvPr id="4" name="3 Marcador de número de diapositiva"/>
          <p:cNvSpPr>
            <a:spLocks noGrp="1"/>
          </p:cNvSpPr>
          <p:nvPr>
            <p:ph type="sldNum" sz="quarter" idx="10"/>
          </p:nvPr>
        </p:nvSpPr>
        <p:spPr/>
        <p:txBody>
          <a:bodyPr/>
          <a:lstStyle/>
          <a:p>
            <a:fld id="{DD1896D1-D2A2-46E6-9882-A7C46BE1A12E}" type="slidenum">
              <a:rPr lang="en-US" smtClean="0"/>
              <a:t>20</a:t>
            </a:fld>
            <a:endParaRPr lang="en-US"/>
          </a:p>
        </p:txBody>
      </p:sp>
    </p:spTree>
    <p:extLst>
      <p:ext uri="{BB962C8B-B14F-4D97-AF65-F5344CB8AC3E}">
        <p14:creationId xmlns:p14="http://schemas.microsoft.com/office/powerpoint/2010/main" val="11299609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Mostrar todas las formas en que se puede medir la longitud de onda.</a:t>
            </a:r>
            <a:endParaRPr lang="en-US" dirty="0"/>
          </a:p>
        </p:txBody>
      </p:sp>
      <p:sp>
        <p:nvSpPr>
          <p:cNvPr id="4" name="3 Marcador de número de diapositiva"/>
          <p:cNvSpPr>
            <a:spLocks noGrp="1"/>
          </p:cNvSpPr>
          <p:nvPr>
            <p:ph type="sldNum" sz="quarter" idx="10"/>
          </p:nvPr>
        </p:nvSpPr>
        <p:spPr/>
        <p:txBody>
          <a:bodyPr/>
          <a:lstStyle/>
          <a:p>
            <a:fld id="{4413B9DA-FDB4-4BB6-BE9D-58AB3368D30B}" type="slidenum">
              <a:rPr lang="en-US" smtClean="0"/>
              <a:t>21</a:t>
            </a:fld>
            <a:endParaRPr lang="en-US"/>
          </a:p>
        </p:txBody>
      </p:sp>
    </p:spTree>
    <p:extLst>
      <p:ext uri="{BB962C8B-B14F-4D97-AF65-F5344CB8AC3E}">
        <p14:creationId xmlns:p14="http://schemas.microsoft.com/office/powerpoint/2010/main" val="32835764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Permita</a:t>
            </a:r>
            <a:r>
              <a:rPr lang="es-ES" baseline="0" dirty="0"/>
              <a:t> que los alumnos escuchen los distintos tonos. Se pueden identificar muchos tonos distintos.</a:t>
            </a:r>
            <a:endParaRPr lang="es-ES" dirty="0"/>
          </a:p>
          <a:p>
            <a:endParaRPr lang="en-US" dirty="0"/>
          </a:p>
        </p:txBody>
      </p:sp>
      <p:sp>
        <p:nvSpPr>
          <p:cNvPr id="4" name="3 Marcador de número de diapositiva"/>
          <p:cNvSpPr>
            <a:spLocks noGrp="1"/>
          </p:cNvSpPr>
          <p:nvPr>
            <p:ph type="sldNum" sz="quarter" idx="10"/>
          </p:nvPr>
        </p:nvSpPr>
        <p:spPr/>
        <p:txBody>
          <a:bodyPr/>
          <a:lstStyle/>
          <a:p>
            <a:fld id="{4413B9DA-FDB4-4BB6-BE9D-58AB3368D30B}" type="slidenum">
              <a:rPr lang="en-US" smtClean="0"/>
              <a:t>22</a:t>
            </a:fld>
            <a:endParaRPr lang="en-US"/>
          </a:p>
        </p:txBody>
      </p:sp>
    </p:spTree>
    <p:extLst>
      <p:ext uri="{BB962C8B-B14F-4D97-AF65-F5344CB8AC3E}">
        <p14:creationId xmlns:p14="http://schemas.microsoft.com/office/powerpoint/2010/main" val="15731477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5"/>
          </p:nvPr>
        </p:nvSpPr>
        <p:spPr/>
        <p:txBody>
          <a:bodyPr/>
          <a:lstStyle/>
          <a:p>
            <a:fld id="{4413B9DA-FDB4-4BB6-BE9D-58AB3368D30B}" type="slidenum">
              <a:rPr lang="en-US" smtClean="0"/>
              <a:t>23</a:t>
            </a:fld>
            <a:endParaRPr lang="en-US"/>
          </a:p>
        </p:txBody>
      </p:sp>
    </p:spTree>
    <p:extLst>
      <p:ext uri="{BB962C8B-B14F-4D97-AF65-F5344CB8AC3E}">
        <p14:creationId xmlns:p14="http://schemas.microsoft.com/office/powerpoint/2010/main" val="32987060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5"/>
          </p:nvPr>
        </p:nvSpPr>
        <p:spPr/>
        <p:txBody>
          <a:bodyPr/>
          <a:lstStyle/>
          <a:p>
            <a:fld id="{4413B9DA-FDB4-4BB6-BE9D-58AB3368D30B}" type="slidenum">
              <a:rPr lang="en-US" smtClean="0"/>
              <a:t>24</a:t>
            </a:fld>
            <a:endParaRPr lang="en-US"/>
          </a:p>
        </p:txBody>
      </p:sp>
    </p:spTree>
    <p:extLst>
      <p:ext uri="{BB962C8B-B14F-4D97-AF65-F5344CB8AC3E}">
        <p14:creationId xmlns:p14="http://schemas.microsoft.com/office/powerpoint/2010/main" val="9656780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Lo tienen que deducir</a:t>
            </a:r>
            <a:r>
              <a:rPr lang="es-ES" baseline="0" dirty="0"/>
              <a:t> de la imagen y el video. </a:t>
            </a:r>
            <a:endParaRPr lang="en-US" dirty="0"/>
          </a:p>
        </p:txBody>
      </p:sp>
      <p:sp>
        <p:nvSpPr>
          <p:cNvPr id="4" name="3 Marcador de número de diapositiva"/>
          <p:cNvSpPr>
            <a:spLocks noGrp="1"/>
          </p:cNvSpPr>
          <p:nvPr>
            <p:ph type="sldNum" sz="quarter" idx="10"/>
          </p:nvPr>
        </p:nvSpPr>
        <p:spPr/>
        <p:txBody>
          <a:bodyPr/>
          <a:lstStyle/>
          <a:p>
            <a:fld id="{4413B9DA-FDB4-4BB6-BE9D-58AB3368D30B}" type="slidenum">
              <a:rPr lang="en-US" smtClean="0"/>
              <a:t>25</a:t>
            </a:fld>
            <a:endParaRPr lang="en-US"/>
          </a:p>
        </p:txBody>
      </p:sp>
    </p:spTree>
    <p:extLst>
      <p:ext uri="{BB962C8B-B14F-4D97-AF65-F5344CB8AC3E}">
        <p14:creationId xmlns:p14="http://schemas.microsoft.com/office/powerpoint/2010/main" val="14219962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5"/>
          </p:nvPr>
        </p:nvSpPr>
        <p:spPr/>
        <p:txBody>
          <a:bodyPr/>
          <a:lstStyle/>
          <a:p>
            <a:fld id="{4413B9DA-FDB4-4BB6-BE9D-58AB3368D30B}" type="slidenum">
              <a:rPr lang="en-US" smtClean="0"/>
              <a:t>26</a:t>
            </a:fld>
            <a:endParaRPr lang="en-US"/>
          </a:p>
        </p:txBody>
      </p:sp>
    </p:spTree>
    <p:extLst>
      <p:ext uri="{BB962C8B-B14F-4D97-AF65-F5344CB8AC3E}">
        <p14:creationId xmlns:p14="http://schemas.microsoft.com/office/powerpoint/2010/main" val="25145078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5"/>
          </p:nvPr>
        </p:nvSpPr>
        <p:spPr/>
        <p:txBody>
          <a:bodyPr/>
          <a:lstStyle/>
          <a:p>
            <a:fld id="{4413B9DA-FDB4-4BB6-BE9D-58AB3368D30B}" type="slidenum">
              <a:rPr lang="en-US" smtClean="0"/>
              <a:t>27</a:t>
            </a:fld>
            <a:endParaRPr lang="en-US"/>
          </a:p>
        </p:txBody>
      </p:sp>
    </p:spTree>
    <p:extLst>
      <p:ext uri="{BB962C8B-B14F-4D97-AF65-F5344CB8AC3E}">
        <p14:creationId xmlns:p14="http://schemas.microsoft.com/office/powerpoint/2010/main" val="14858557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El</a:t>
            </a:r>
            <a:r>
              <a:rPr lang="es-ES" baseline="0" dirty="0"/>
              <a:t> tiempo determinado está en segundos para los Hertz (SI).</a:t>
            </a:r>
            <a:endParaRPr lang="en-US" dirty="0"/>
          </a:p>
        </p:txBody>
      </p:sp>
      <p:sp>
        <p:nvSpPr>
          <p:cNvPr id="4" name="3 Marcador de número de diapositiva"/>
          <p:cNvSpPr>
            <a:spLocks noGrp="1"/>
          </p:cNvSpPr>
          <p:nvPr>
            <p:ph type="sldNum" sz="quarter" idx="10"/>
          </p:nvPr>
        </p:nvSpPr>
        <p:spPr/>
        <p:txBody>
          <a:bodyPr/>
          <a:lstStyle/>
          <a:p>
            <a:fld id="{4413B9DA-FDB4-4BB6-BE9D-58AB3368D30B}" type="slidenum">
              <a:rPr lang="en-US" smtClean="0"/>
              <a:t>28</a:t>
            </a:fld>
            <a:endParaRPr lang="en-US"/>
          </a:p>
        </p:txBody>
      </p:sp>
    </p:spTree>
    <p:extLst>
      <p:ext uri="{BB962C8B-B14F-4D97-AF65-F5344CB8AC3E}">
        <p14:creationId xmlns:p14="http://schemas.microsoft.com/office/powerpoint/2010/main" val="18075042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Corregir están al </a:t>
            </a:r>
            <a:r>
              <a:rPr lang="es-ES" dirty="0" err="1"/>
              <a:t>reves</a:t>
            </a:r>
            <a:r>
              <a:rPr lang="es-ES" dirty="0"/>
              <a:t> </a:t>
            </a:r>
            <a:endParaRPr lang="en-US" dirty="0"/>
          </a:p>
        </p:txBody>
      </p:sp>
      <p:sp>
        <p:nvSpPr>
          <p:cNvPr id="4" name="3 Marcador de número de diapositiva"/>
          <p:cNvSpPr>
            <a:spLocks noGrp="1"/>
          </p:cNvSpPr>
          <p:nvPr>
            <p:ph type="sldNum" sz="quarter" idx="10"/>
          </p:nvPr>
        </p:nvSpPr>
        <p:spPr/>
        <p:txBody>
          <a:bodyPr/>
          <a:lstStyle/>
          <a:p>
            <a:fld id="{4413B9DA-FDB4-4BB6-BE9D-58AB3368D30B}" type="slidenum">
              <a:rPr lang="en-US" smtClean="0"/>
              <a:t>29</a:t>
            </a:fld>
            <a:endParaRPr lang="en-US"/>
          </a:p>
        </p:txBody>
      </p:sp>
    </p:spTree>
    <p:extLst>
      <p:ext uri="{BB962C8B-B14F-4D97-AF65-F5344CB8AC3E}">
        <p14:creationId xmlns:p14="http://schemas.microsoft.com/office/powerpoint/2010/main" val="11188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5"/>
          </p:nvPr>
        </p:nvSpPr>
        <p:spPr/>
        <p:txBody>
          <a:bodyPr/>
          <a:lstStyle/>
          <a:p>
            <a:fld id="{4413B9DA-FDB4-4BB6-BE9D-58AB3368D30B}" type="slidenum">
              <a:rPr lang="en-US" smtClean="0"/>
              <a:t>3</a:t>
            </a:fld>
            <a:endParaRPr lang="en-US"/>
          </a:p>
        </p:txBody>
      </p:sp>
    </p:spTree>
    <p:extLst>
      <p:ext uri="{BB962C8B-B14F-4D97-AF65-F5344CB8AC3E}">
        <p14:creationId xmlns:p14="http://schemas.microsoft.com/office/powerpoint/2010/main" val="31576692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La imagen muestra cuerdas que vibran a distintas</a:t>
            </a:r>
            <a:r>
              <a:rPr lang="es-ES" baseline="0" dirty="0"/>
              <a:t> frecuencias. Pueden identificar las diferencias.</a:t>
            </a:r>
          </a:p>
          <a:p>
            <a:r>
              <a:rPr lang="es-ES" baseline="0" dirty="0"/>
              <a:t>La primera en la imagen inferior se nota que vibra con una frecuencia menor y debería ser una cuerda que da un tono más grave.</a:t>
            </a:r>
            <a:endParaRPr lang="en-US" dirty="0"/>
          </a:p>
        </p:txBody>
      </p:sp>
      <p:sp>
        <p:nvSpPr>
          <p:cNvPr id="4" name="3 Marcador de número de diapositiva"/>
          <p:cNvSpPr>
            <a:spLocks noGrp="1"/>
          </p:cNvSpPr>
          <p:nvPr>
            <p:ph type="sldNum" sz="quarter" idx="10"/>
          </p:nvPr>
        </p:nvSpPr>
        <p:spPr/>
        <p:txBody>
          <a:bodyPr/>
          <a:lstStyle/>
          <a:p>
            <a:fld id="{4413B9DA-FDB4-4BB6-BE9D-58AB3368D30B}" type="slidenum">
              <a:rPr lang="en-US" smtClean="0"/>
              <a:t>30</a:t>
            </a:fld>
            <a:endParaRPr lang="en-US"/>
          </a:p>
        </p:txBody>
      </p:sp>
    </p:spTree>
    <p:extLst>
      <p:ext uri="{BB962C8B-B14F-4D97-AF65-F5344CB8AC3E}">
        <p14:creationId xmlns:p14="http://schemas.microsoft.com/office/powerpoint/2010/main" val="27543256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dirty="0"/>
          </a:p>
        </p:txBody>
      </p:sp>
      <p:sp>
        <p:nvSpPr>
          <p:cNvPr id="4" name="3 Marcador de número de diapositiva"/>
          <p:cNvSpPr>
            <a:spLocks noGrp="1"/>
          </p:cNvSpPr>
          <p:nvPr>
            <p:ph type="sldNum" sz="quarter" idx="10"/>
          </p:nvPr>
        </p:nvSpPr>
        <p:spPr/>
        <p:txBody>
          <a:bodyPr/>
          <a:lstStyle/>
          <a:p>
            <a:fld id="{4413B9DA-FDB4-4BB6-BE9D-58AB3368D30B}" type="slidenum">
              <a:rPr lang="en-US" smtClean="0"/>
              <a:t>31</a:t>
            </a:fld>
            <a:endParaRPr lang="en-US"/>
          </a:p>
        </p:txBody>
      </p:sp>
    </p:spTree>
    <p:extLst>
      <p:ext uri="{BB962C8B-B14F-4D97-AF65-F5344CB8AC3E}">
        <p14:creationId xmlns:p14="http://schemas.microsoft.com/office/powerpoint/2010/main" val="27114171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5"/>
          </p:nvPr>
        </p:nvSpPr>
        <p:spPr/>
        <p:txBody>
          <a:bodyPr/>
          <a:lstStyle/>
          <a:p>
            <a:fld id="{4413B9DA-FDB4-4BB6-BE9D-58AB3368D30B}" type="slidenum">
              <a:rPr lang="en-US" smtClean="0"/>
              <a:t>32</a:t>
            </a:fld>
            <a:endParaRPr lang="en-US"/>
          </a:p>
        </p:txBody>
      </p:sp>
    </p:spTree>
    <p:extLst>
      <p:ext uri="{BB962C8B-B14F-4D97-AF65-F5344CB8AC3E}">
        <p14:creationId xmlns:p14="http://schemas.microsoft.com/office/powerpoint/2010/main" val="12932502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5"/>
          </p:nvPr>
        </p:nvSpPr>
        <p:spPr/>
        <p:txBody>
          <a:bodyPr/>
          <a:lstStyle/>
          <a:p>
            <a:fld id="{4413B9DA-FDB4-4BB6-BE9D-58AB3368D30B}" type="slidenum">
              <a:rPr lang="en-US" smtClean="0"/>
              <a:t>33</a:t>
            </a:fld>
            <a:endParaRPr lang="en-US"/>
          </a:p>
        </p:txBody>
      </p:sp>
    </p:spTree>
    <p:extLst>
      <p:ext uri="{BB962C8B-B14F-4D97-AF65-F5344CB8AC3E}">
        <p14:creationId xmlns:p14="http://schemas.microsoft.com/office/powerpoint/2010/main" val="29822367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5"/>
          </p:nvPr>
        </p:nvSpPr>
        <p:spPr/>
        <p:txBody>
          <a:bodyPr/>
          <a:lstStyle/>
          <a:p>
            <a:fld id="{4413B9DA-FDB4-4BB6-BE9D-58AB3368D30B}" type="slidenum">
              <a:rPr lang="en-US" smtClean="0"/>
              <a:t>34</a:t>
            </a:fld>
            <a:endParaRPr lang="en-US"/>
          </a:p>
        </p:txBody>
      </p:sp>
    </p:spTree>
    <p:extLst>
      <p:ext uri="{BB962C8B-B14F-4D97-AF65-F5344CB8AC3E}">
        <p14:creationId xmlns:p14="http://schemas.microsoft.com/office/powerpoint/2010/main" val="35621456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5"/>
          </p:nvPr>
        </p:nvSpPr>
        <p:spPr/>
        <p:txBody>
          <a:bodyPr/>
          <a:lstStyle/>
          <a:p>
            <a:fld id="{4413B9DA-FDB4-4BB6-BE9D-58AB3368D30B}" type="slidenum">
              <a:rPr lang="en-US" smtClean="0"/>
              <a:t>35</a:t>
            </a:fld>
            <a:endParaRPr lang="en-US"/>
          </a:p>
        </p:txBody>
      </p:sp>
    </p:spTree>
    <p:extLst>
      <p:ext uri="{BB962C8B-B14F-4D97-AF65-F5344CB8AC3E}">
        <p14:creationId xmlns:p14="http://schemas.microsoft.com/office/powerpoint/2010/main" val="33309352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dirty="0"/>
          </a:p>
        </p:txBody>
      </p:sp>
      <p:sp>
        <p:nvSpPr>
          <p:cNvPr id="4" name="3 Marcador de número de diapositiva"/>
          <p:cNvSpPr>
            <a:spLocks noGrp="1"/>
          </p:cNvSpPr>
          <p:nvPr>
            <p:ph type="sldNum" sz="quarter" idx="10"/>
          </p:nvPr>
        </p:nvSpPr>
        <p:spPr/>
        <p:txBody>
          <a:bodyPr/>
          <a:lstStyle/>
          <a:p>
            <a:fld id="{4413B9DA-FDB4-4BB6-BE9D-58AB3368D30B}" type="slidenum">
              <a:rPr lang="en-US" smtClean="0"/>
              <a:t>36</a:t>
            </a:fld>
            <a:endParaRPr lang="en-US"/>
          </a:p>
        </p:txBody>
      </p:sp>
    </p:spTree>
    <p:extLst>
      <p:ext uri="{BB962C8B-B14F-4D97-AF65-F5344CB8AC3E}">
        <p14:creationId xmlns:p14="http://schemas.microsoft.com/office/powerpoint/2010/main" val="25082476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baseline="0" dirty="0"/>
              <a:t>Respuesta al desafío:</a:t>
            </a:r>
          </a:p>
          <a:p>
            <a:r>
              <a:rPr lang="es-ES" baseline="0" dirty="0"/>
              <a:t>1. Ninguna va más rápido que la otra. Todas van a la misma velocidad. Esto lo pueden comprobar cualitativamente mirando y comparando (frecuencia y lambda) y cuantitativamente en el simulador o asignando valores en el dibujo.</a:t>
            </a:r>
          </a:p>
          <a:p>
            <a:endParaRPr lang="es-ES" baseline="0" dirty="0"/>
          </a:p>
          <a:p>
            <a:r>
              <a:rPr lang="es-ES" baseline="0" dirty="0"/>
              <a:t>Esto los puede llevar a preguntarse ¿si todas las ondas viajan a la misma velocidad, qué puede cambiar su velocidad? Respuesta: el medio donde viajan las ondas.</a:t>
            </a:r>
            <a:endParaRPr lang="en-US" dirty="0"/>
          </a:p>
          <a:p>
            <a:endParaRPr lang="en-US" dirty="0"/>
          </a:p>
        </p:txBody>
      </p:sp>
      <p:sp>
        <p:nvSpPr>
          <p:cNvPr id="4" name="3 Marcador de número de diapositiva"/>
          <p:cNvSpPr>
            <a:spLocks noGrp="1"/>
          </p:cNvSpPr>
          <p:nvPr>
            <p:ph type="sldNum" sz="quarter" idx="10"/>
          </p:nvPr>
        </p:nvSpPr>
        <p:spPr/>
        <p:txBody>
          <a:bodyPr/>
          <a:lstStyle/>
          <a:p>
            <a:fld id="{4413B9DA-FDB4-4BB6-BE9D-58AB3368D30B}" type="slidenum">
              <a:rPr lang="en-US" smtClean="0"/>
              <a:t>37</a:t>
            </a:fld>
            <a:endParaRPr lang="en-US"/>
          </a:p>
        </p:txBody>
      </p:sp>
    </p:spTree>
    <p:extLst>
      <p:ext uri="{BB962C8B-B14F-4D97-AF65-F5344CB8AC3E}">
        <p14:creationId xmlns:p14="http://schemas.microsoft.com/office/powerpoint/2010/main" val="815584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Use para que miren mientras responden</a:t>
            </a:r>
            <a:endParaRPr lang="en-US" dirty="0"/>
          </a:p>
        </p:txBody>
      </p:sp>
      <p:sp>
        <p:nvSpPr>
          <p:cNvPr id="4" name="3 Marcador de número de diapositiva"/>
          <p:cNvSpPr>
            <a:spLocks noGrp="1"/>
          </p:cNvSpPr>
          <p:nvPr>
            <p:ph type="sldNum" sz="quarter" idx="10"/>
          </p:nvPr>
        </p:nvSpPr>
        <p:spPr/>
        <p:txBody>
          <a:bodyPr/>
          <a:lstStyle/>
          <a:p>
            <a:fld id="{4413B9DA-FDB4-4BB6-BE9D-58AB3368D30B}" type="slidenum">
              <a:rPr lang="en-US" smtClean="0"/>
              <a:t>38</a:t>
            </a:fld>
            <a:endParaRPr lang="en-US"/>
          </a:p>
        </p:txBody>
      </p:sp>
    </p:spTree>
    <p:extLst>
      <p:ext uri="{BB962C8B-B14F-4D97-AF65-F5344CB8AC3E}">
        <p14:creationId xmlns:p14="http://schemas.microsoft.com/office/powerpoint/2010/main" val="40188038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5"/>
          </p:nvPr>
        </p:nvSpPr>
        <p:spPr/>
        <p:txBody>
          <a:bodyPr/>
          <a:lstStyle/>
          <a:p>
            <a:fld id="{4413B9DA-FDB4-4BB6-BE9D-58AB3368D30B}" type="slidenum">
              <a:rPr lang="en-US" smtClean="0"/>
              <a:t>39</a:t>
            </a:fld>
            <a:endParaRPr lang="en-US"/>
          </a:p>
        </p:txBody>
      </p:sp>
    </p:spTree>
    <p:extLst>
      <p:ext uri="{BB962C8B-B14F-4D97-AF65-F5344CB8AC3E}">
        <p14:creationId xmlns:p14="http://schemas.microsoft.com/office/powerpoint/2010/main" val="1450696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Recoger</a:t>
            </a:r>
            <a:r>
              <a:rPr lang="es-ES" baseline="0" dirty="0"/>
              <a:t> conocimientos previos y pre conceptos</a:t>
            </a:r>
            <a:endParaRPr lang="en-US" dirty="0"/>
          </a:p>
        </p:txBody>
      </p:sp>
      <p:sp>
        <p:nvSpPr>
          <p:cNvPr id="4" name="3 Marcador de número de diapositiva"/>
          <p:cNvSpPr>
            <a:spLocks noGrp="1"/>
          </p:cNvSpPr>
          <p:nvPr>
            <p:ph type="sldNum" sz="quarter" idx="10"/>
          </p:nvPr>
        </p:nvSpPr>
        <p:spPr/>
        <p:txBody>
          <a:bodyPr/>
          <a:lstStyle/>
          <a:p>
            <a:fld id="{DD1896D1-D2A2-46E6-9882-A7C46BE1A12E}" type="slidenum">
              <a:rPr lang="en-US" smtClean="0"/>
              <a:t>4</a:t>
            </a:fld>
            <a:endParaRPr lang="en-US"/>
          </a:p>
        </p:txBody>
      </p:sp>
    </p:spTree>
    <p:extLst>
      <p:ext uri="{BB962C8B-B14F-4D97-AF65-F5344CB8AC3E}">
        <p14:creationId xmlns:p14="http://schemas.microsoft.com/office/powerpoint/2010/main" val="9923202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Mostrar imagen satelital de tsunami en Indonesia</a:t>
            </a:r>
            <a:endParaRPr lang="en-US" dirty="0"/>
          </a:p>
        </p:txBody>
      </p:sp>
      <p:sp>
        <p:nvSpPr>
          <p:cNvPr id="4" name="3 Marcador de número de diapositiva"/>
          <p:cNvSpPr>
            <a:spLocks noGrp="1"/>
          </p:cNvSpPr>
          <p:nvPr>
            <p:ph type="sldNum" sz="quarter" idx="10"/>
          </p:nvPr>
        </p:nvSpPr>
        <p:spPr/>
        <p:txBody>
          <a:bodyPr/>
          <a:lstStyle/>
          <a:p>
            <a:fld id="{4413B9DA-FDB4-4BB6-BE9D-58AB3368D30B}" type="slidenum">
              <a:rPr lang="en-US" smtClean="0"/>
              <a:t>40</a:t>
            </a:fld>
            <a:endParaRPr lang="en-US"/>
          </a:p>
        </p:txBody>
      </p:sp>
    </p:spTree>
    <p:extLst>
      <p:ext uri="{BB962C8B-B14F-4D97-AF65-F5344CB8AC3E}">
        <p14:creationId xmlns:p14="http://schemas.microsoft.com/office/powerpoint/2010/main" val="33961434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5"/>
          </p:nvPr>
        </p:nvSpPr>
        <p:spPr/>
        <p:txBody>
          <a:bodyPr/>
          <a:lstStyle/>
          <a:p>
            <a:fld id="{4413B9DA-FDB4-4BB6-BE9D-58AB3368D30B}" type="slidenum">
              <a:rPr lang="en-US" smtClean="0"/>
              <a:t>41</a:t>
            </a:fld>
            <a:endParaRPr lang="en-US"/>
          </a:p>
        </p:txBody>
      </p:sp>
    </p:spTree>
    <p:extLst>
      <p:ext uri="{BB962C8B-B14F-4D97-AF65-F5344CB8AC3E}">
        <p14:creationId xmlns:p14="http://schemas.microsoft.com/office/powerpoint/2010/main" val="10249958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dirty="0"/>
          </a:p>
        </p:txBody>
      </p:sp>
      <p:sp>
        <p:nvSpPr>
          <p:cNvPr id="4" name="3 Marcador de número de diapositiva"/>
          <p:cNvSpPr>
            <a:spLocks noGrp="1"/>
          </p:cNvSpPr>
          <p:nvPr>
            <p:ph type="sldNum" sz="quarter" idx="10"/>
          </p:nvPr>
        </p:nvSpPr>
        <p:spPr/>
        <p:txBody>
          <a:bodyPr/>
          <a:lstStyle/>
          <a:p>
            <a:fld id="{4413B9DA-FDB4-4BB6-BE9D-58AB3368D30B}" type="slidenum">
              <a:rPr lang="en-US" smtClean="0"/>
              <a:t>42</a:t>
            </a:fld>
            <a:endParaRPr lang="en-US"/>
          </a:p>
        </p:txBody>
      </p:sp>
    </p:spTree>
    <p:extLst>
      <p:ext uri="{BB962C8B-B14F-4D97-AF65-F5344CB8AC3E}">
        <p14:creationId xmlns:p14="http://schemas.microsoft.com/office/powerpoint/2010/main" val="3264171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Imagen muestra ondas que se producen en un resorte</a:t>
            </a:r>
            <a:r>
              <a:rPr lang="es-ES" baseline="0" dirty="0"/>
              <a:t> (</a:t>
            </a:r>
            <a:r>
              <a:rPr lang="es-ES" baseline="0" dirty="0" err="1"/>
              <a:t>slinky</a:t>
            </a:r>
            <a:r>
              <a:rPr lang="es-ES" baseline="0" dirty="0"/>
              <a:t>)</a:t>
            </a:r>
            <a:endParaRPr lang="en-US" dirty="0"/>
          </a:p>
        </p:txBody>
      </p:sp>
      <p:sp>
        <p:nvSpPr>
          <p:cNvPr id="4" name="3 Marcador de número de diapositiva"/>
          <p:cNvSpPr>
            <a:spLocks noGrp="1"/>
          </p:cNvSpPr>
          <p:nvPr>
            <p:ph type="sldNum" sz="quarter" idx="10"/>
          </p:nvPr>
        </p:nvSpPr>
        <p:spPr/>
        <p:txBody>
          <a:bodyPr/>
          <a:lstStyle/>
          <a:p>
            <a:fld id="{DD1896D1-D2A2-46E6-9882-A7C46BE1A12E}" type="slidenum">
              <a:rPr lang="en-US" smtClean="0"/>
              <a:t>5</a:t>
            </a:fld>
            <a:endParaRPr lang="en-US"/>
          </a:p>
        </p:txBody>
      </p:sp>
    </p:spTree>
    <p:extLst>
      <p:ext uri="{BB962C8B-B14F-4D97-AF65-F5344CB8AC3E}">
        <p14:creationId xmlns:p14="http://schemas.microsoft.com/office/powerpoint/2010/main" val="3492256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Esta imagen muestra ondas que se producen en la naturaleza.</a:t>
            </a:r>
            <a:r>
              <a:rPr lang="es-ES" baseline="0" dirty="0"/>
              <a:t> En este caso son producidas por el movimiento de la cola de un pez en el agua.</a:t>
            </a:r>
            <a:endParaRPr lang="en-US" dirty="0"/>
          </a:p>
        </p:txBody>
      </p:sp>
      <p:sp>
        <p:nvSpPr>
          <p:cNvPr id="4" name="3 Marcador de número de diapositiva"/>
          <p:cNvSpPr>
            <a:spLocks noGrp="1"/>
          </p:cNvSpPr>
          <p:nvPr>
            <p:ph type="sldNum" sz="quarter" idx="10"/>
          </p:nvPr>
        </p:nvSpPr>
        <p:spPr/>
        <p:txBody>
          <a:bodyPr/>
          <a:lstStyle/>
          <a:p>
            <a:fld id="{DD1896D1-D2A2-46E6-9882-A7C46BE1A12E}" type="slidenum">
              <a:rPr lang="en-US" smtClean="0"/>
              <a:t>6</a:t>
            </a:fld>
            <a:endParaRPr lang="en-US"/>
          </a:p>
        </p:txBody>
      </p:sp>
    </p:spTree>
    <p:extLst>
      <p:ext uri="{BB962C8B-B14F-4D97-AF65-F5344CB8AC3E}">
        <p14:creationId xmlns:p14="http://schemas.microsoft.com/office/powerpoint/2010/main" val="31887059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Imagen muestra</a:t>
            </a:r>
            <a:r>
              <a:rPr lang="es-ES" baseline="0" dirty="0"/>
              <a:t> ondas sonoras</a:t>
            </a:r>
          </a:p>
          <a:p>
            <a:r>
              <a:rPr lang="es-ES" dirty="0"/>
              <a:t>Conceptos que pueden salir al observar son:</a:t>
            </a:r>
          </a:p>
          <a:p>
            <a:r>
              <a:rPr lang="es-ES" dirty="0"/>
              <a:t>Perturbación que es una vibración</a:t>
            </a:r>
          </a:p>
          <a:p>
            <a:r>
              <a:rPr lang="es-ES" dirty="0"/>
              <a:t>Movimiento en forma de ondas circulares</a:t>
            </a:r>
            <a:endParaRPr lang="en-US" dirty="0"/>
          </a:p>
        </p:txBody>
      </p:sp>
      <p:sp>
        <p:nvSpPr>
          <p:cNvPr id="4" name="3 Marcador de número de diapositiva"/>
          <p:cNvSpPr>
            <a:spLocks noGrp="1"/>
          </p:cNvSpPr>
          <p:nvPr>
            <p:ph type="sldNum" sz="quarter" idx="10"/>
          </p:nvPr>
        </p:nvSpPr>
        <p:spPr/>
        <p:txBody>
          <a:bodyPr/>
          <a:lstStyle/>
          <a:p>
            <a:fld id="{DD1896D1-D2A2-46E6-9882-A7C46BE1A12E}" type="slidenum">
              <a:rPr lang="en-US" smtClean="0"/>
              <a:t>7</a:t>
            </a:fld>
            <a:endParaRPr lang="en-US"/>
          </a:p>
        </p:txBody>
      </p:sp>
    </p:spTree>
    <p:extLst>
      <p:ext uri="{BB962C8B-B14F-4D97-AF65-F5344CB8AC3E}">
        <p14:creationId xmlns:p14="http://schemas.microsoft.com/office/powerpoint/2010/main" val="218368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Imagen</a:t>
            </a:r>
            <a:r>
              <a:rPr lang="es-ES" baseline="0" dirty="0"/>
              <a:t> muestra el movimiento ondulatorio de las olas en el mar</a:t>
            </a:r>
            <a:endParaRPr lang="en-US" dirty="0"/>
          </a:p>
        </p:txBody>
      </p:sp>
      <p:sp>
        <p:nvSpPr>
          <p:cNvPr id="4" name="3 Marcador de número de diapositiva"/>
          <p:cNvSpPr>
            <a:spLocks noGrp="1"/>
          </p:cNvSpPr>
          <p:nvPr>
            <p:ph type="sldNum" sz="quarter" idx="10"/>
          </p:nvPr>
        </p:nvSpPr>
        <p:spPr/>
        <p:txBody>
          <a:bodyPr/>
          <a:lstStyle/>
          <a:p>
            <a:fld id="{DD1896D1-D2A2-46E6-9882-A7C46BE1A12E}" type="slidenum">
              <a:rPr lang="en-US" smtClean="0"/>
              <a:t>8</a:t>
            </a:fld>
            <a:endParaRPr lang="en-US"/>
          </a:p>
        </p:txBody>
      </p:sp>
    </p:spTree>
    <p:extLst>
      <p:ext uri="{BB962C8B-B14F-4D97-AF65-F5344CB8AC3E}">
        <p14:creationId xmlns:p14="http://schemas.microsoft.com/office/powerpoint/2010/main" val="3864987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a:t>Alumnos ven que las cuerdas vibran.</a:t>
            </a:r>
          </a:p>
          <a:p>
            <a:pPr marL="0" marR="0" indent="0" algn="l" defTabSz="914400" rtl="0" eaLnBrk="1" fontAlgn="auto" latinLnBrk="0" hangingPunct="1">
              <a:lnSpc>
                <a:spcPct val="100000"/>
              </a:lnSpc>
              <a:spcBef>
                <a:spcPts val="0"/>
              </a:spcBef>
              <a:spcAft>
                <a:spcPts val="0"/>
              </a:spcAft>
              <a:buClrTx/>
              <a:buSzTx/>
              <a:buFontTx/>
              <a:buNone/>
              <a:tabLst/>
              <a:defRPr/>
            </a:pPr>
            <a:r>
              <a:rPr lang="es-ES" dirty="0"/>
              <a:t>Ven que las vibraciones son diferentes en cada cuerda y eso genera ondas diferentes. </a:t>
            </a:r>
          </a:p>
        </p:txBody>
      </p:sp>
      <p:sp>
        <p:nvSpPr>
          <p:cNvPr id="4" name="3 Marcador de número de diapositiva"/>
          <p:cNvSpPr>
            <a:spLocks noGrp="1"/>
          </p:cNvSpPr>
          <p:nvPr>
            <p:ph type="sldNum" sz="quarter" idx="10"/>
          </p:nvPr>
        </p:nvSpPr>
        <p:spPr/>
        <p:txBody>
          <a:bodyPr/>
          <a:lstStyle/>
          <a:p>
            <a:fld id="{DD1896D1-D2A2-46E6-9882-A7C46BE1A12E}" type="slidenum">
              <a:rPr lang="en-US" smtClean="0"/>
              <a:t>9</a:t>
            </a:fld>
            <a:endParaRPr lang="en-US"/>
          </a:p>
        </p:txBody>
      </p:sp>
    </p:spTree>
    <p:extLst>
      <p:ext uri="{BB962C8B-B14F-4D97-AF65-F5344CB8AC3E}">
        <p14:creationId xmlns:p14="http://schemas.microsoft.com/office/powerpoint/2010/main" val="2650243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n-U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a:p>
        </p:txBody>
      </p:sp>
      <p:sp>
        <p:nvSpPr>
          <p:cNvPr id="4" name="3 Marcador de fecha"/>
          <p:cNvSpPr>
            <a:spLocks noGrp="1"/>
          </p:cNvSpPr>
          <p:nvPr>
            <p:ph type="dt" sz="half" idx="10"/>
          </p:nvPr>
        </p:nvSpPr>
        <p:spPr/>
        <p:txBody>
          <a:bodyPr/>
          <a:lstStyle/>
          <a:p>
            <a:fld id="{843B19C6-398F-4C47-B6B1-DF7F0B33E667}" type="datetimeFigureOut">
              <a:rPr lang="en-US" smtClean="0"/>
              <a:t>5/16/2019</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9AE1AC26-33D5-4B89-826A-195682AE062C}" type="slidenum">
              <a:rPr lang="en-US" smtClean="0"/>
              <a:t>‹Nº›</a:t>
            </a:fld>
            <a:endParaRPr lang="en-US"/>
          </a:p>
        </p:txBody>
      </p:sp>
    </p:spTree>
    <p:extLst>
      <p:ext uri="{BB962C8B-B14F-4D97-AF65-F5344CB8AC3E}">
        <p14:creationId xmlns:p14="http://schemas.microsoft.com/office/powerpoint/2010/main" val="2480240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p>
            <a:fld id="{843B19C6-398F-4C47-B6B1-DF7F0B33E667}" type="datetimeFigureOut">
              <a:rPr lang="en-US" smtClean="0"/>
              <a:t>5/16/2019</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9AE1AC26-33D5-4B89-826A-195682AE062C}" type="slidenum">
              <a:rPr lang="en-US" smtClean="0"/>
              <a:t>‹Nº›</a:t>
            </a:fld>
            <a:endParaRPr lang="en-US"/>
          </a:p>
        </p:txBody>
      </p:sp>
    </p:spTree>
    <p:extLst>
      <p:ext uri="{BB962C8B-B14F-4D97-AF65-F5344CB8AC3E}">
        <p14:creationId xmlns:p14="http://schemas.microsoft.com/office/powerpoint/2010/main" val="489914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p>
            <a:fld id="{843B19C6-398F-4C47-B6B1-DF7F0B33E667}" type="datetimeFigureOut">
              <a:rPr lang="en-US" smtClean="0"/>
              <a:t>5/16/2019</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9AE1AC26-33D5-4B89-826A-195682AE062C}" type="slidenum">
              <a:rPr lang="en-US" smtClean="0"/>
              <a:t>‹Nº›</a:t>
            </a:fld>
            <a:endParaRPr lang="en-US"/>
          </a:p>
        </p:txBody>
      </p:sp>
    </p:spTree>
    <p:extLst>
      <p:ext uri="{BB962C8B-B14F-4D97-AF65-F5344CB8AC3E}">
        <p14:creationId xmlns:p14="http://schemas.microsoft.com/office/powerpoint/2010/main" val="884969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p>
            <a:fld id="{843B19C6-398F-4C47-B6B1-DF7F0B33E667}" type="datetimeFigureOut">
              <a:rPr lang="en-US" smtClean="0"/>
              <a:t>5/16/2019</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9AE1AC26-33D5-4B89-826A-195682AE062C}" type="slidenum">
              <a:rPr lang="en-US" smtClean="0"/>
              <a:t>‹Nº›</a:t>
            </a:fld>
            <a:endParaRPr lang="en-US"/>
          </a:p>
        </p:txBody>
      </p:sp>
    </p:spTree>
    <p:extLst>
      <p:ext uri="{BB962C8B-B14F-4D97-AF65-F5344CB8AC3E}">
        <p14:creationId xmlns:p14="http://schemas.microsoft.com/office/powerpoint/2010/main" val="3040250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n-U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843B19C6-398F-4C47-B6B1-DF7F0B33E667}" type="datetimeFigureOut">
              <a:rPr lang="en-US" smtClean="0"/>
              <a:t>5/16/2019</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9AE1AC26-33D5-4B89-826A-195682AE062C}" type="slidenum">
              <a:rPr lang="en-US" smtClean="0"/>
              <a:t>‹Nº›</a:t>
            </a:fld>
            <a:endParaRPr lang="en-US"/>
          </a:p>
        </p:txBody>
      </p:sp>
    </p:spTree>
    <p:extLst>
      <p:ext uri="{BB962C8B-B14F-4D97-AF65-F5344CB8AC3E}">
        <p14:creationId xmlns:p14="http://schemas.microsoft.com/office/powerpoint/2010/main" val="3447668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4 Marcador de fecha"/>
          <p:cNvSpPr>
            <a:spLocks noGrp="1"/>
          </p:cNvSpPr>
          <p:nvPr>
            <p:ph type="dt" sz="half" idx="10"/>
          </p:nvPr>
        </p:nvSpPr>
        <p:spPr/>
        <p:txBody>
          <a:bodyPr/>
          <a:lstStyle/>
          <a:p>
            <a:fld id="{843B19C6-398F-4C47-B6B1-DF7F0B33E667}" type="datetimeFigureOut">
              <a:rPr lang="en-US" smtClean="0"/>
              <a:t>5/16/2019</a:t>
            </a:fld>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9AE1AC26-33D5-4B89-826A-195682AE062C}" type="slidenum">
              <a:rPr lang="en-US" smtClean="0"/>
              <a:t>‹Nº›</a:t>
            </a:fld>
            <a:endParaRPr lang="en-US"/>
          </a:p>
        </p:txBody>
      </p:sp>
    </p:spTree>
    <p:extLst>
      <p:ext uri="{BB962C8B-B14F-4D97-AF65-F5344CB8AC3E}">
        <p14:creationId xmlns:p14="http://schemas.microsoft.com/office/powerpoint/2010/main" val="3574682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n-U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6 Marcador de fecha"/>
          <p:cNvSpPr>
            <a:spLocks noGrp="1"/>
          </p:cNvSpPr>
          <p:nvPr>
            <p:ph type="dt" sz="half" idx="10"/>
          </p:nvPr>
        </p:nvSpPr>
        <p:spPr/>
        <p:txBody>
          <a:bodyPr/>
          <a:lstStyle/>
          <a:p>
            <a:fld id="{843B19C6-398F-4C47-B6B1-DF7F0B33E667}" type="datetimeFigureOut">
              <a:rPr lang="en-US" smtClean="0"/>
              <a:t>5/16/2019</a:t>
            </a:fld>
            <a:endParaRPr lang="en-US"/>
          </a:p>
        </p:txBody>
      </p:sp>
      <p:sp>
        <p:nvSpPr>
          <p:cNvPr id="8" name="7 Marcador de pie de página"/>
          <p:cNvSpPr>
            <a:spLocks noGrp="1"/>
          </p:cNvSpPr>
          <p:nvPr>
            <p:ph type="ftr" sz="quarter" idx="11"/>
          </p:nvPr>
        </p:nvSpPr>
        <p:spPr/>
        <p:txBody>
          <a:bodyPr/>
          <a:lstStyle/>
          <a:p>
            <a:endParaRPr lang="en-US"/>
          </a:p>
        </p:txBody>
      </p:sp>
      <p:sp>
        <p:nvSpPr>
          <p:cNvPr id="9" name="8 Marcador de número de diapositiva"/>
          <p:cNvSpPr>
            <a:spLocks noGrp="1"/>
          </p:cNvSpPr>
          <p:nvPr>
            <p:ph type="sldNum" sz="quarter" idx="12"/>
          </p:nvPr>
        </p:nvSpPr>
        <p:spPr/>
        <p:txBody>
          <a:bodyPr/>
          <a:lstStyle/>
          <a:p>
            <a:fld id="{9AE1AC26-33D5-4B89-826A-195682AE062C}" type="slidenum">
              <a:rPr lang="en-US" smtClean="0"/>
              <a:t>‹Nº›</a:t>
            </a:fld>
            <a:endParaRPr lang="en-US"/>
          </a:p>
        </p:txBody>
      </p:sp>
    </p:spTree>
    <p:extLst>
      <p:ext uri="{BB962C8B-B14F-4D97-AF65-F5344CB8AC3E}">
        <p14:creationId xmlns:p14="http://schemas.microsoft.com/office/powerpoint/2010/main" val="370991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fecha"/>
          <p:cNvSpPr>
            <a:spLocks noGrp="1"/>
          </p:cNvSpPr>
          <p:nvPr>
            <p:ph type="dt" sz="half" idx="10"/>
          </p:nvPr>
        </p:nvSpPr>
        <p:spPr/>
        <p:txBody>
          <a:bodyPr/>
          <a:lstStyle/>
          <a:p>
            <a:fld id="{843B19C6-398F-4C47-B6B1-DF7F0B33E667}" type="datetimeFigureOut">
              <a:rPr lang="en-US" smtClean="0"/>
              <a:t>5/16/2019</a:t>
            </a:fld>
            <a:endParaRPr lang="en-US"/>
          </a:p>
        </p:txBody>
      </p:sp>
      <p:sp>
        <p:nvSpPr>
          <p:cNvPr id="4" name="3 Marcador de pie de página"/>
          <p:cNvSpPr>
            <a:spLocks noGrp="1"/>
          </p:cNvSpPr>
          <p:nvPr>
            <p:ph type="ftr" sz="quarter" idx="11"/>
          </p:nvPr>
        </p:nvSpPr>
        <p:spPr/>
        <p:txBody>
          <a:bodyPr/>
          <a:lstStyle/>
          <a:p>
            <a:endParaRPr lang="en-US"/>
          </a:p>
        </p:txBody>
      </p:sp>
      <p:sp>
        <p:nvSpPr>
          <p:cNvPr id="5" name="4 Marcador de número de diapositiva"/>
          <p:cNvSpPr>
            <a:spLocks noGrp="1"/>
          </p:cNvSpPr>
          <p:nvPr>
            <p:ph type="sldNum" sz="quarter" idx="12"/>
          </p:nvPr>
        </p:nvSpPr>
        <p:spPr/>
        <p:txBody>
          <a:bodyPr/>
          <a:lstStyle/>
          <a:p>
            <a:fld id="{9AE1AC26-33D5-4B89-826A-195682AE062C}" type="slidenum">
              <a:rPr lang="en-US" smtClean="0"/>
              <a:t>‹Nº›</a:t>
            </a:fld>
            <a:endParaRPr lang="en-US"/>
          </a:p>
        </p:txBody>
      </p:sp>
    </p:spTree>
    <p:extLst>
      <p:ext uri="{BB962C8B-B14F-4D97-AF65-F5344CB8AC3E}">
        <p14:creationId xmlns:p14="http://schemas.microsoft.com/office/powerpoint/2010/main" val="2463589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843B19C6-398F-4C47-B6B1-DF7F0B33E667}" type="datetimeFigureOut">
              <a:rPr lang="en-US" smtClean="0"/>
              <a:t>5/16/2019</a:t>
            </a:fld>
            <a:endParaRPr lang="en-US"/>
          </a:p>
        </p:txBody>
      </p:sp>
      <p:sp>
        <p:nvSpPr>
          <p:cNvPr id="3" name="2 Marcador de pie de página"/>
          <p:cNvSpPr>
            <a:spLocks noGrp="1"/>
          </p:cNvSpPr>
          <p:nvPr>
            <p:ph type="ftr" sz="quarter" idx="11"/>
          </p:nvPr>
        </p:nvSpPr>
        <p:spPr/>
        <p:txBody>
          <a:bodyPr/>
          <a:lstStyle/>
          <a:p>
            <a:endParaRPr lang="en-US"/>
          </a:p>
        </p:txBody>
      </p:sp>
      <p:sp>
        <p:nvSpPr>
          <p:cNvPr id="4" name="3 Marcador de número de diapositiva"/>
          <p:cNvSpPr>
            <a:spLocks noGrp="1"/>
          </p:cNvSpPr>
          <p:nvPr>
            <p:ph type="sldNum" sz="quarter" idx="12"/>
          </p:nvPr>
        </p:nvSpPr>
        <p:spPr/>
        <p:txBody>
          <a:bodyPr/>
          <a:lstStyle/>
          <a:p>
            <a:fld id="{9AE1AC26-33D5-4B89-826A-195682AE062C}" type="slidenum">
              <a:rPr lang="en-US" smtClean="0"/>
              <a:t>‹Nº›</a:t>
            </a:fld>
            <a:endParaRPr lang="en-US"/>
          </a:p>
        </p:txBody>
      </p:sp>
    </p:spTree>
    <p:extLst>
      <p:ext uri="{BB962C8B-B14F-4D97-AF65-F5344CB8AC3E}">
        <p14:creationId xmlns:p14="http://schemas.microsoft.com/office/powerpoint/2010/main" val="1792078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n-U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843B19C6-398F-4C47-B6B1-DF7F0B33E667}" type="datetimeFigureOut">
              <a:rPr lang="en-US" smtClean="0"/>
              <a:t>5/16/2019</a:t>
            </a:fld>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9AE1AC26-33D5-4B89-826A-195682AE062C}" type="slidenum">
              <a:rPr lang="en-US" smtClean="0"/>
              <a:t>‹Nº›</a:t>
            </a:fld>
            <a:endParaRPr lang="en-US"/>
          </a:p>
        </p:txBody>
      </p:sp>
    </p:spTree>
    <p:extLst>
      <p:ext uri="{BB962C8B-B14F-4D97-AF65-F5344CB8AC3E}">
        <p14:creationId xmlns:p14="http://schemas.microsoft.com/office/powerpoint/2010/main" val="3146960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n-U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843B19C6-398F-4C47-B6B1-DF7F0B33E667}" type="datetimeFigureOut">
              <a:rPr lang="en-US" smtClean="0"/>
              <a:t>5/16/2019</a:t>
            </a:fld>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9AE1AC26-33D5-4B89-826A-195682AE062C}" type="slidenum">
              <a:rPr lang="en-US" smtClean="0"/>
              <a:t>‹Nº›</a:t>
            </a:fld>
            <a:endParaRPr lang="en-US"/>
          </a:p>
        </p:txBody>
      </p:sp>
    </p:spTree>
    <p:extLst>
      <p:ext uri="{BB962C8B-B14F-4D97-AF65-F5344CB8AC3E}">
        <p14:creationId xmlns:p14="http://schemas.microsoft.com/office/powerpoint/2010/main" val="3551152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3B19C6-398F-4C47-B6B1-DF7F0B33E667}" type="datetimeFigureOut">
              <a:rPr lang="en-US" smtClean="0"/>
              <a:t>5/16/2019</a:t>
            </a:fld>
            <a:endParaRPr lang="en-U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E1AC26-33D5-4B89-826A-195682AE062C}" type="slidenum">
              <a:rPr lang="en-US" smtClean="0"/>
              <a:t>‹Nº›</a:t>
            </a:fld>
            <a:endParaRPr lang="en-US"/>
          </a:p>
        </p:txBody>
      </p:sp>
    </p:spTree>
    <p:extLst>
      <p:ext uri="{BB962C8B-B14F-4D97-AF65-F5344CB8AC3E}">
        <p14:creationId xmlns:p14="http://schemas.microsoft.com/office/powerpoint/2010/main" val="15203740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3.jp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2.jpeg"/><Relationship Id="rId5" Type="http://schemas.openxmlformats.org/officeDocument/2006/relationships/image" Target="../media/image11.gif"/><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22.xml"/><Relationship Id="rId3" Type="http://schemas.microsoft.com/office/2007/relationships/media" Target="../media/media1.wav"/><Relationship Id="rId7"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audio" Target="../media/media3.wav"/><Relationship Id="rId5" Type="http://schemas.microsoft.com/office/2007/relationships/media" Target="../media/media3.wav"/><Relationship Id="rId4" Type="http://schemas.openxmlformats.org/officeDocument/2006/relationships/audio" Target="../media/media1.wav"/><Relationship Id="rId9" Type="http://schemas.openxmlformats.org/officeDocument/2006/relationships/image" Target="../media/image1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5.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giphy.com/search/waves-physic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giphy.com/search/waves-physic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giphy.com/search/waves-physic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755576" y="1484784"/>
            <a:ext cx="7772400" cy="1470025"/>
          </a:xfrm>
        </p:spPr>
        <p:txBody>
          <a:bodyPr/>
          <a:lstStyle/>
          <a:p>
            <a:r>
              <a:rPr lang="es-ES" dirty="0"/>
              <a:t>Ondas y sus características</a:t>
            </a:r>
            <a:endParaRPr lang="en-US" dirty="0"/>
          </a:p>
        </p:txBody>
      </p:sp>
      <p:sp>
        <p:nvSpPr>
          <p:cNvPr id="3" name="2 Subtítulo"/>
          <p:cNvSpPr>
            <a:spLocks noGrp="1"/>
          </p:cNvSpPr>
          <p:nvPr>
            <p:ph type="subTitle" idx="1"/>
          </p:nvPr>
        </p:nvSpPr>
        <p:spPr/>
        <p:txBody>
          <a:bodyPr/>
          <a:lstStyle/>
          <a:p>
            <a:r>
              <a:rPr lang="es-ES" dirty="0"/>
              <a:t>Física 1º medio</a:t>
            </a:r>
            <a:endParaRPr lang="en-US" dirty="0"/>
          </a:p>
        </p:txBody>
      </p:sp>
    </p:spTree>
    <p:extLst>
      <p:ext uri="{BB962C8B-B14F-4D97-AF65-F5344CB8AC3E}">
        <p14:creationId xmlns:p14="http://schemas.microsoft.com/office/powerpoint/2010/main" val="4169683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CuadroTexto"/>
          <p:cNvSpPr txBox="1"/>
          <p:nvPr/>
        </p:nvSpPr>
        <p:spPr>
          <a:xfrm>
            <a:off x="1691680" y="602181"/>
            <a:ext cx="5575952" cy="1077218"/>
          </a:xfrm>
          <a:prstGeom prst="rect">
            <a:avLst/>
          </a:prstGeom>
          <a:noFill/>
        </p:spPr>
        <p:txBody>
          <a:bodyPr wrap="square" rtlCol="0">
            <a:spAutoFit/>
          </a:bodyPr>
          <a:lstStyle/>
          <a:p>
            <a:r>
              <a:rPr lang="es-ES" sz="3200" b="1" dirty="0"/>
              <a:t>¿En qué se parece esto con las características de las ondas?</a:t>
            </a:r>
            <a:endParaRPr lang="en-US" sz="3200" b="1" dirty="0"/>
          </a:p>
        </p:txBody>
      </p:sp>
      <p:pic>
        <p:nvPicPr>
          <p:cNvPr id="9" name="8 Marcador de contenido"/>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7544" y="2564904"/>
            <a:ext cx="8329346" cy="3096344"/>
          </a:xfrm>
        </p:spPr>
      </p:pic>
      <p:sp>
        <p:nvSpPr>
          <p:cNvPr id="4" name="3 Rectángulo"/>
          <p:cNvSpPr/>
          <p:nvPr/>
        </p:nvSpPr>
        <p:spPr>
          <a:xfrm>
            <a:off x="5903156" y="6270003"/>
            <a:ext cx="2728952" cy="369332"/>
          </a:xfrm>
          <a:prstGeom prst="rect">
            <a:avLst/>
          </a:prstGeom>
        </p:spPr>
        <p:txBody>
          <a:bodyPr wrap="none">
            <a:spAutoFit/>
          </a:bodyPr>
          <a:lstStyle/>
          <a:p>
            <a:r>
              <a:rPr lang="en-US" dirty="0" err="1"/>
              <a:t>Licencia</a:t>
            </a:r>
            <a:r>
              <a:rPr lang="en-US" dirty="0"/>
              <a:t> Creative commons</a:t>
            </a:r>
          </a:p>
        </p:txBody>
      </p:sp>
    </p:spTree>
    <p:extLst>
      <p:ext uri="{BB962C8B-B14F-4D97-AF65-F5344CB8AC3E}">
        <p14:creationId xmlns:p14="http://schemas.microsoft.com/office/powerpoint/2010/main" val="910157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548680"/>
            <a:ext cx="8676456" cy="1143000"/>
          </a:xfrm>
        </p:spPr>
        <p:txBody>
          <a:bodyPr>
            <a:normAutofit fontScale="90000"/>
          </a:bodyPr>
          <a:lstStyle/>
          <a:p>
            <a:pPr algn="l"/>
            <a:r>
              <a:rPr lang="es-ES" b="1" dirty="0">
                <a:solidFill>
                  <a:schemeClr val="tx2">
                    <a:lumMod val="60000"/>
                    <a:lumOff val="40000"/>
                  </a:schemeClr>
                </a:solidFill>
              </a:rPr>
              <a:t>Construya una o dos frases que describa lo que son las ondas. </a:t>
            </a:r>
            <a:br>
              <a:rPr lang="es-ES" dirty="0"/>
            </a:br>
            <a:r>
              <a:rPr lang="es-ES" dirty="0"/>
              <a:t>Use estos conceptos:</a:t>
            </a:r>
            <a:endParaRPr lang="en-US" dirty="0"/>
          </a:p>
        </p:txBody>
      </p:sp>
      <p:sp>
        <p:nvSpPr>
          <p:cNvPr id="3" name="2 Marcador de contenido"/>
          <p:cNvSpPr>
            <a:spLocks noGrp="1"/>
          </p:cNvSpPr>
          <p:nvPr>
            <p:ph idx="1"/>
          </p:nvPr>
        </p:nvSpPr>
        <p:spPr>
          <a:xfrm>
            <a:off x="467544" y="2636912"/>
            <a:ext cx="8229600" cy="4525963"/>
          </a:xfrm>
        </p:spPr>
        <p:txBody>
          <a:bodyPr/>
          <a:lstStyle/>
          <a:p>
            <a:r>
              <a:rPr lang="es-ES" dirty="0"/>
              <a:t>Desplazamiento </a:t>
            </a:r>
          </a:p>
          <a:p>
            <a:r>
              <a:rPr lang="es-ES" dirty="0"/>
              <a:t>Vibración </a:t>
            </a:r>
          </a:p>
          <a:p>
            <a:r>
              <a:rPr lang="es-ES" dirty="0"/>
              <a:t>Propagación</a:t>
            </a:r>
          </a:p>
          <a:p>
            <a:r>
              <a:rPr lang="es-ES" dirty="0"/>
              <a:t>Medio</a:t>
            </a:r>
          </a:p>
          <a:p>
            <a:r>
              <a:rPr lang="es-ES" dirty="0"/>
              <a:t>Perturbación</a:t>
            </a:r>
          </a:p>
          <a:p>
            <a:r>
              <a:rPr lang="es-ES" dirty="0"/>
              <a:t>Energía  </a:t>
            </a:r>
          </a:p>
          <a:p>
            <a:endParaRPr lang="en-US" dirty="0"/>
          </a:p>
        </p:txBody>
      </p:sp>
    </p:spTree>
    <p:extLst>
      <p:ext uri="{BB962C8B-B14F-4D97-AF65-F5344CB8AC3E}">
        <p14:creationId xmlns:p14="http://schemas.microsoft.com/office/powerpoint/2010/main" val="530824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692697"/>
            <a:ext cx="8229600" cy="2376264"/>
          </a:xfrm>
        </p:spPr>
        <p:txBody>
          <a:bodyPr/>
          <a:lstStyle/>
          <a:p>
            <a:r>
              <a:rPr lang="es-MX" sz="3000" dirty="0"/>
              <a:t>Una </a:t>
            </a:r>
            <a:r>
              <a:rPr lang="es-MX" sz="3000" dirty="0">
                <a:solidFill>
                  <a:srgbClr val="FF0000"/>
                </a:solidFill>
              </a:rPr>
              <a:t>onda</a:t>
            </a:r>
            <a:r>
              <a:rPr lang="es-MX" sz="3000" dirty="0"/>
              <a:t> es una </a:t>
            </a:r>
            <a:r>
              <a:rPr lang="es-MX" sz="3000" dirty="0">
                <a:solidFill>
                  <a:srgbClr val="FF0000"/>
                </a:solidFill>
              </a:rPr>
              <a:t>perturbación</a:t>
            </a:r>
            <a:r>
              <a:rPr lang="es-MX" sz="3000" dirty="0"/>
              <a:t> que se </a:t>
            </a:r>
            <a:r>
              <a:rPr lang="es-MX" sz="3000" dirty="0">
                <a:solidFill>
                  <a:srgbClr val="FF0000"/>
                </a:solidFill>
              </a:rPr>
              <a:t>propaga </a:t>
            </a:r>
            <a:r>
              <a:rPr lang="es-MX" sz="3000" dirty="0"/>
              <a:t>en un </a:t>
            </a:r>
            <a:r>
              <a:rPr lang="es-MX" sz="3000" dirty="0">
                <a:solidFill>
                  <a:srgbClr val="FF0000"/>
                </a:solidFill>
              </a:rPr>
              <a:t>medio</a:t>
            </a:r>
            <a:r>
              <a:rPr lang="es-MX" sz="3000" dirty="0"/>
              <a:t> material (o incluso en el vacío). Las ondas se </a:t>
            </a:r>
            <a:r>
              <a:rPr lang="es-MX" sz="3000" dirty="0">
                <a:solidFill>
                  <a:srgbClr val="FF0000"/>
                </a:solidFill>
              </a:rPr>
              <a:t>desplazan </a:t>
            </a:r>
            <a:r>
              <a:rPr lang="es-MX" sz="3000" dirty="0"/>
              <a:t>de diferentes formas y </a:t>
            </a:r>
            <a:r>
              <a:rPr lang="es-MX" sz="3000" dirty="0">
                <a:solidFill>
                  <a:srgbClr val="FF0000"/>
                </a:solidFill>
              </a:rPr>
              <a:t>propagan energía</a:t>
            </a:r>
            <a:r>
              <a:rPr lang="es-MX" sz="3000" dirty="0"/>
              <a:t>. </a:t>
            </a:r>
          </a:p>
          <a:p>
            <a:endParaRPr lang="en-US" dirty="0"/>
          </a:p>
        </p:txBody>
      </p:sp>
      <p:sp>
        <p:nvSpPr>
          <p:cNvPr id="4" name="Rectangle 3"/>
          <p:cNvSpPr txBox="1">
            <a:spLocks noChangeArrowheads="1"/>
          </p:cNvSpPr>
          <p:nvPr/>
        </p:nvSpPr>
        <p:spPr>
          <a:xfrm>
            <a:off x="395536" y="4005064"/>
            <a:ext cx="8602133" cy="1828056"/>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en-US" dirty="0"/>
              <a:t>Las </a:t>
            </a:r>
            <a:r>
              <a:rPr lang="en-US" altLang="en-US" dirty="0" err="1">
                <a:solidFill>
                  <a:srgbClr val="FF0000"/>
                </a:solidFill>
              </a:rPr>
              <a:t>ondas</a:t>
            </a:r>
            <a:r>
              <a:rPr lang="en-US" altLang="en-US" dirty="0">
                <a:solidFill>
                  <a:srgbClr val="FF0000"/>
                </a:solidFill>
              </a:rPr>
              <a:t> </a:t>
            </a:r>
            <a:r>
              <a:rPr lang="en-US" altLang="en-US" dirty="0"/>
              <a:t>son </a:t>
            </a:r>
            <a:r>
              <a:rPr lang="en-US" altLang="en-US" dirty="0" err="1">
                <a:solidFill>
                  <a:srgbClr val="FF0000"/>
                </a:solidFill>
              </a:rPr>
              <a:t>p</a:t>
            </a:r>
            <a:r>
              <a:rPr lang="en-US" altLang="en-US" sz="3200" dirty="0" err="1">
                <a:solidFill>
                  <a:srgbClr val="FF0000"/>
                </a:solidFill>
              </a:rPr>
              <a:t>erturbaciones</a:t>
            </a:r>
            <a:r>
              <a:rPr lang="en-US" altLang="en-US" sz="3200" dirty="0">
                <a:solidFill>
                  <a:srgbClr val="FF0000"/>
                </a:solidFill>
              </a:rPr>
              <a:t> </a:t>
            </a:r>
            <a:r>
              <a:rPr lang="en-US" altLang="en-US" sz="3200" dirty="0" err="1"/>
              <a:t>rítmicas</a:t>
            </a:r>
            <a:r>
              <a:rPr lang="en-US" altLang="en-US" sz="3200" dirty="0"/>
              <a:t> (</a:t>
            </a:r>
            <a:r>
              <a:rPr lang="en-US" altLang="en-US" sz="3200" dirty="0" err="1">
                <a:solidFill>
                  <a:srgbClr val="FF0000"/>
                </a:solidFill>
              </a:rPr>
              <a:t>vibraciones</a:t>
            </a:r>
            <a:r>
              <a:rPr lang="en-US" altLang="en-US" sz="3200" dirty="0"/>
              <a:t>) que </a:t>
            </a:r>
            <a:r>
              <a:rPr lang="en-US" altLang="en-US" sz="3200" dirty="0" err="1">
                <a:solidFill>
                  <a:srgbClr val="FF0000"/>
                </a:solidFill>
              </a:rPr>
              <a:t>propagan</a:t>
            </a:r>
            <a:r>
              <a:rPr lang="en-US" altLang="en-US" sz="3200" dirty="0">
                <a:solidFill>
                  <a:srgbClr val="FF0000"/>
                </a:solidFill>
              </a:rPr>
              <a:t> </a:t>
            </a:r>
            <a:r>
              <a:rPr lang="en-US" altLang="en-US" sz="3200" dirty="0" err="1">
                <a:solidFill>
                  <a:srgbClr val="FF0000"/>
                </a:solidFill>
              </a:rPr>
              <a:t>energía</a:t>
            </a:r>
            <a:r>
              <a:rPr lang="en-US" altLang="en-US" sz="3200" dirty="0">
                <a:solidFill>
                  <a:srgbClr val="FF0000"/>
                </a:solidFill>
              </a:rPr>
              <a:t> </a:t>
            </a:r>
            <a:r>
              <a:rPr lang="en-US" altLang="en-US" sz="3200" dirty="0"/>
              <a:t>a </a:t>
            </a:r>
            <a:r>
              <a:rPr lang="en-US" altLang="en-US" sz="3200" dirty="0" err="1"/>
              <a:t>través</a:t>
            </a:r>
            <a:r>
              <a:rPr lang="en-US" altLang="en-US" sz="3200" dirty="0"/>
              <a:t> del </a:t>
            </a:r>
            <a:r>
              <a:rPr lang="en-US" altLang="en-US" sz="3200" dirty="0" err="1"/>
              <a:t>espacio</a:t>
            </a:r>
            <a:r>
              <a:rPr lang="en-US" altLang="en-US" sz="3200" dirty="0"/>
              <a:t> o a </a:t>
            </a:r>
            <a:r>
              <a:rPr lang="en-US" altLang="en-US" sz="3200" dirty="0" err="1"/>
              <a:t>través</a:t>
            </a:r>
            <a:r>
              <a:rPr lang="en-US" altLang="en-US" sz="3200" dirty="0"/>
              <a:t> de un </a:t>
            </a:r>
            <a:r>
              <a:rPr lang="en-US" altLang="en-US" sz="3200" dirty="0" err="1">
                <a:solidFill>
                  <a:srgbClr val="FF0000"/>
                </a:solidFill>
              </a:rPr>
              <a:t>medio</a:t>
            </a:r>
            <a:r>
              <a:rPr lang="en-US" altLang="en-US" sz="3200" dirty="0"/>
              <a:t>. El </a:t>
            </a:r>
            <a:r>
              <a:rPr lang="en-US" altLang="en-US" sz="3200" dirty="0" err="1"/>
              <a:t>medio</a:t>
            </a:r>
            <a:r>
              <a:rPr lang="en-US" altLang="en-US" sz="3200" dirty="0"/>
              <a:t> </a:t>
            </a:r>
            <a:r>
              <a:rPr lang="en-US" altLang="en-US" sz="3200" dirty="0" err="1"/>
              <a:t>es</a:t>
            </a:r>
            <a:r>
              <a:rPr lang="en-US" altLang="en-US" sz="3200" dirty="0"/>
              <a:t> el material a </a:t>
            </a:r>
            <a:r>
              <a:rPr lang="en-US" altLang="en-US" sz="3200" dirty="0" err="1"/>
              <a:t>través</a:t>
            </a:r>
            <a:r>
              <a:rPr lang="en-US" altLang="en-US" sz="3200" dirty="0"/>
              <a:t> del </a:t>
            </a:r>
            <a:r>
              <a:rPr lang="en-US" altLang="en-US" sz="3200" dirty="0" err="1"/>
              <a:t>cual</a:t>
            </a:r>
            <a:r>
              <a:rPr lang="en-US" altLang="en-US" sz="3200" dirty="0"/>
              <a:t> las </a:t>
            </a:r>
            <a:r>
              <a:rPr lang="en-US" altLang="en-US" sz="3200" dirty="0" err="1"/>
              <a:t>ondas</a:t>
            </a:r>
            <a:r>
              <a:rPr lang="en-US" altLang="en-US" sz="3200" dirty="0"/>
              <a:t> </a:t>
            </a:r>
            <a:r>
              <a:rPr lang="en-US" altLang="en-US" sz="3200" dirty="0" err="1"/>
              <a:t>trasfieren</a:t>
            </a:r>
            <a:r>
              <a:rPr lang="en-US" altLang="en-US" sz="3200" dirty="0"/>
              <a:t> </a:t>
            </a:r>
            <a:r>
              <a:rPr lang="en-US" altLang="en-US" sz="3200" dirty="0" err="1"/>
              <a:t>energía</a:t>
            </a:r>
            <a:r>
              <a:rPr lang="en-US" altLang="en-US" sz="3200" dirty="0"/>
              <a:t>. </a:t>
            </a:r>
          </a:p>
        </p:txBody>
      </p:sp>
    </p:spTree>
    <p:extLst>
      <p:ext uri="{BB962C8B-B14F-4D97-AF65-F5344CB8AC3E}">
        <p14:creationId xmlns:p14="http://schemas.microsoft.com/office/powerpoint/2010/main" val="1234365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Propiedades de las ondas</a:t>
            </a:r>
            <a:endParaRPr lang="en-US" dirty="0"/>
          </a:p>
        </p:txBody>
      </p:sp>
      <p:pic>
        <p:nvPicPr>
          <p:cNvPr id="11" name="10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1772816"/>
            <a:ext cx="7992590" cy="4153480"/>
          </a:xfrm>
          <a:prstGeom prst="rect">
            <a:avLst/>
          </a:prstGeom>
        </p:spPr>
      </p:pic>
    </p:spTree>
    <p:extLst>
      <p:ext uri="{BB962C8B-B14F-4D97-AF65-F5344CB8AC3E}">
        <p14:creationId xmlns:p14="http://schemas.microsoft.com/office/powerpoint/2010/main" val="36054442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Propiedades de las ondas</a:t>
            </a:r>
            <a:endParaRPr lang="en-US" dirty="0"/>
          </a:p>
        </p:txBody>
      </p:sp>
      <p:sp>
        <p:nvSpPr>
          <p:cNvPr id="3" name="2 Marcador de contenido"/>
          <p:cNvSpPr>
            <a:spLocks noGrp="1"/>
          </p:cNvSpPr>
          <p:nvPr>
            <p:ph idx="1"/>
          </p:nvPr>
        </p:nvSpPr>
        <p:spPr>
          <a:xfrm>
            <a:off x="457200" y="1600200"/>
            <a:ext cx="2458616" cy="4525963"/>
          </a:xfrm>
        </p:spPr>
        <p:txBody>
          <a:bodyPr/>
          <a:lstStyle/>
          <a:p>
            <a:r>
              <a:rPr lang="es-ES" b="1" dirty="0">
                <a:solidFill>
                  <a:srgbClr val="FF0000"/>
                </a:solidFill>
              </a:rPr>
              <a:t>Amplitud</a:t>
            </a:r>
          </a:p>
          <a:p>
            <a:r>
              <a:rPr lang="es-ES" dirty="0"/>
              <a:t>Longitud</a:t>
            </a:r>
          </a:p>
          <a:p>
            <a:r>
              <a:rPr lang="es-ES" dirty="0"/>
              <a:t>Frecuencia</a:t>
            </a:r>
          </a:p>
          <a:p>
            <a:r>
              <a:rPr lang="es-ES" dirty="0"/>
              <a:t>Período</a:t>
            </a:r>
          </a:p>
          <a:p>
            <a:pPr marL="0" indent="0">
              <a:buNone/>
            </a:pPr>
            <a:endParaRPr lang="en-US" dirty="0"/>
          </a:p>
        </p:txBody>
      </p:sp>
      <p:sp>
        <p:nvSpPr>
          <p:cNvPr id="6" name="5 Rectángulo"/>
          <p:cNvSpPr/>
          <p:nvPr/>
        </p:nvSpPr>
        <p:spPr>
          <a:xfrm>
            <a:off x="3779912" y="2132856"/>
            <a:ext cx="3888432" cy="1569660"/>
          </a:xfrm>
          <a:prstGeom prst="rect">
            <a:avLst/>
          </a:prstGeom>
        </p:spPr>
        <p:txBody>
          <a:bodyPr wrap="square">
            <a:spAutoFit/>
          </a:bodyPr>
          <a:lstStyle/>
          <a:p>
            <a:r>
              <a:rPr lang="es-ES" sz="3200" b="1" dirty="0">
                <a:solidFill>
                  <a:schemeClr val="accent3">
                    <a:lumMod val="75000"/>
                  </a:schemeClr>
                </a:solidFill>
              </a:rPr>
              <a:t>Según la imagen, ¿cómo describen lo qué es la amplitud?</a:t>
            </a:r>
            <a:endParaRPr lang="en-US" sz="3200" b="1" dirty="0">
              <a:solidFill>
                <a:schemeClr val="accent3">
                  <a:lumMod val="75000"/>
                </a:schemeClr>
              </a:solidFill>
            </a:endParaRPr>
          </a:p>
        </p:txBody>
      </p:sp>
    </p:spTree>
    <p:extLst>
      <p:ext uri="{BB962C8B-B14F-4D97-AF65-F5344CB8AC3E}">
        <p14:creationId xmlns:p14="http://schemas.microsoft.com/office/powerpoint/2010/main" val="39061557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1772816"/>
            <a:ext cx="7992590" cy="4153480"/>
          </a:xfrm>
          <a:prstGeom prst="rect">
            <a:avLst/>
          </a:prstGeom>
        </p:spPr>
      </p:pic>
      <p:sp>
        <p:nvSpPr>
          <p:cNvPr id="6" name="1 Título"/>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a:t>Propiedades de las ondas</a:t>
            </a:r>
            <a:endParaRPr lang="en-US" dirty="0"/>
          </a:p>
        </p:txBody>
      </p:sp>
    </p:spTree>
    <p:extLst>
      <p:ext uri="{BB962C8B-B14F-4D97-AF65-F5344CB8AC3E}">
        <p14:creationId xmlns:p14="http://schemas.microsoft.com/office/powerpoint/2010/main" val="7594586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Propiedades de las ondas</a:t>
            </a:r>
            <a:endParaRPr lang="en-US" dirty="0"/>
          </a:p>
        </p:txBody>
      </p:sp>
      <p:sp>
        <p:nvSpPr>
          <p:cNvPr id="3" name="2 Marcador de contenido"/>
          <p:cNvSpPr>
            <a:spLocks noGrp="1"/>
          </p:cNvSpPr>
          <p:nvPr>
            <p:ph idx="1"/>
          </p:nvPr>
        </p:nvSpPr>
        <p:spPr>
          <a:xfrm>
            <a:off x="457200" y="1600200"/>
            <a:ext cx="2458616" cy="4525963"/>
          </a:xfrm>
        </p:spPr>
        <p:txBody>
          <a:bodyPr/>
          <a:lstStyle/>
          <a:p>
            <a:r>
              <a:rPr lang="es-ES" b="1" dirty="0">
                <a:solidFill>
                  <a:srgbClr val="FF0000"/>
                </a:solidFill>
              </a:rPr>
              <a:t>Amplitud</a:t>
            </a:r>
          </a:p>
          <a:p>
            <a:r>
              <a:rPr lang="es-ES" dirty="0"/>
              <a:t>Longitud</a:t>
            </a:r>
          </a:p>
          <a:p>
            <a:r>
              <a:rPr lang="es-ES" dirty="0"/>
              <a:t>Frecuencia</a:t>
            </a:r>
          </a:p>
          <a:p>
            <a:r>
              <a:rPr lang="es-ES" dirty="0"/>
              <a:t>Período</a:t>
            </a:r>
          </a:p>
          <a:p>
            <a:pPr marL="0" indent="0">
              <a:buNone/>
            </a:pPr>
            <a:endParaRPr lang="en-US" dirty="0"/>
          </a:p>
        </p:txBody>
      </p:sp>
      <p:sp>
        <p:nvSpPr>
          <p:cNvPr id="6" name="5 Rectángulo"/>
          <p:cNvSpPr/>
          <p:nvPr/>
        </p:nvSpPr>
        <p:spPr>
          <a:xfrm>
            <a:off x="3563888" y="1772816"/>
            <a:ext cx="4896544" cy="2677656"/>
          </a:xfrm>
          <a:prstGeom prst="rect">
            <a:avLst/>
          </a:prstGeom>
        </p:spPr>
        <p:txBody>
          <a:bodyPr wrap="square">
            <a:spAutoFit/>
          </a:bodyPr>
          <a:lstStyle/>
          <a:p>
            <a:r>
              <a:rPr lang="en-US" sz="2800" dirty="0" err="1"/>
              <a:t>Es</a:t>
            </a:r>
            <a:r>
              <a:rPr lang="en-US" sz="2800" dirty="0"/>
              <a:t> la </a:t>
            </a:r>
            <a:r>
              <a:rPr lang="en-US" sz="2800" dirty="0" err="1"/>
              <a:t>distancia</a:t>
            </a:r>
            <a:r>
              <a:rPr lang="en-US" sz="2800" dirty="0"/>
              <a:t> </a:t>
            </a:r>
            <a:r>
              <a:rPr lang="en-US" sz="2800" dirty="0" err="1"/>
              <a:t>máxima</a:t>
            </a:r>
            <a:r>
              <a:rPr lang="en-US" sz="2800" dirty="0"/>
              <a:t> de </a:t>
            </a:r>
            <a:r>
              <a:rPr lang="en-US" sz="2800" b="1" dirty="0" err="1"/>
              <a:t>desplazamiento</a:t>
            </a:r>
            <a:r>
              <a:rPr lang="en-US" sz="2800" dirty="0"/>
              <a:t> de la </a:t>
            </a:r>
            <a:r>
              <a:rPr lang="en-US" sz="2800" dirty="0" err="1"/>
              <a:t>onda</a:t>
            </a:r>
            <a:r>
              <a:rPr lang="en-US" sz="2800" dirty="0"/>
              <a:t> </a:t>
            </a:r>
            <a:r>
              <a:rPr lang="en-US" sz="2800" dirty="0" err="1"/>
              <a:t>desde</a:t>
            </a:r>
            <a:r>
              <a:rPr lang="en-US" sz="2800" dirty="0"/>
              <a:t> </a:t>
            </a:r>
            <a:r>
              <a:rPr lang="en-US" sz="2800" dirty="0" err="1"/>
              <a:t>su</a:t>
            </a:r>
            <a:r>
              <a:rPr lang="en-US" sz="2800" dirty="0"/>
              <a:t> </a:t>
            </a:r>
            <a:r>
              <a:rPr lang="en-US" sz="2800" dirty="0" err="1"/>
              <a:t>lugar</a:t>
            </a:r>
            <a:r>
              <a:rPr lang="en-US" sz="2800" dirty="0"/>
              <a:t> de </a:t>
            </a:r>
            <a:r>
              <a:rPr lang="en-US" sz="2800" b="1" dirty="0" err="1"/>
              <a:t>reposo</a:t>
            </a:r>
            <a:r>
              <a:rPr lang="en-US" sz="2800" dirty="0"/>
              <a:t>. </a:t>
            </a:r>
          </a:p>
          <a:p>
            <a:endParaRPr lang="en-US" sz="2800" dirty="0"/>
          </a:p>
          <a:p>
            <a:r>
              <a:rPr lang="en-US" sz="2800" dirty="0" err="1"/>
              <a:t>Es</a:t>
            </a:r>
            <a:r>
              <a:rPr lang="en-US" sz="2800" dirty="0"/>
              <a:t> </a:t>
            </a:r>
            <a:r>
              <a:rPr lang="en-US" sz="2800" dirty="0" err="1"/>
              <a:t>una</a:t>
            </a:r>
            <a:r>
              <a:rPr lang="en-US" sz="2800" dirty="0"/>
              <a:t> </a:t>
            </a:r>
            <a:r>
              <a:rPr lang="en-US" sz="2800" dirty="0" err="1"/>
              <a:t>medida</a:t>
            </a:r>
            <a:r>
              <a:rPr lang="en-US" sz="2800" dirty="0"/>
              <a:t> de la </a:t>
            </a:r>
            <a:r>
              <a:rPr lang="en-US" sz="2800" dirty="0" err="1"/>
              <a:t>intensidad</a:t>
            </a:r>
            <a:r>
              <a:rPr lang="en-US" sz="2800" dirty="0"/>
              <a:t> de la </a:t>
            </a:r>
            <a:r>
              <a:rPr lang="en-US" sz="2800" dirty="0" err="1"/>
              <a:t>onda</a:t>
            </a:r>
            <a:r>
              <a:rPr lang="en-US" sz="2800" dirty="0"/>
              <a:t>. </a:t>
            </a:r>
          </a:p>
        </p:txBody>
      </p:sp>
    </p:spTree>
    <p:extLst>
      <p:ext uri="{BB962C8B-B14F-4D97-AF65-F5344CB8AC3E}">
        <p14:creationId xmlns:p14="http://schemas.microsoft.com/office/powerpoint/2010/main" val="21049754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r>
              <a:rPr lang="en-US" dirty="0"/>
              <a:t>La </a:t>
            </a:r>
            <a:r>
              <a:rPr lang="en-US" dirty="0" err="1"/>
              <a:t>amplitud</a:t>
            </a:r>
            <a:r>
              <a:rPr lang="en-US" dirty="0"/>
              <a:t> </a:t>
            </a:r>
            <a:r>
              <a:rPr lang="en-US" dirty="0" err="1"/>
              <a:t>es</a:t>
            </a:r>
            <a:r>
              <a:rPr lang="en-US" dirty="0"/>
              <a:t> </a:t>
            </a:r>
            <a:r>
              <a:rPr lang="en-US" dirty="0" err="1"/>
              <a:t>una</a:t>
            </a:r>
            <a:r>
              <a:rPr lang="en-US" dirty="0"/>
              <a:t> </a:t>
            </a:r>
            <a:r>
              <a:rPr lang="en-US" dirty="0" err="1"/>
              <a:t>medida</a:t>
            </a:r>
            <a:r>
              <a:rPr lang="en-US" dirty="0"/>
              <a:t> de </a:t>
            </a:r>
            <a:r>
              <a:rPr lang="en-US" dirty="0" err="1"/>
              <a:t>cuán</a:t>
            </a:r>
            <a:r>
              <a:rPr lang="en-US" dirty="0"/>
              <a:t> </a:t>
            </a:r>
            <a:r>
              <a:rPr lang="en-US" dirty="0" err="1"/>
              <a:t>fuerte</a:t>
            </a:r>
            <a:r>
              <a:rPr lang="en-US" dirty="0"/>
              <a:t> </a:t>
            </a:r>
            <a:r>
              <a:rPr lang="en-US" dirty="0" err="1"/>
              <a:t>es</a:t>
            </a:r>
            <a:r>
              <a:rPr lang="en-US" dirty="0"/>
              <a:t> el </a:t>
            </a:r>
            <a:r>
              <a:rPr lang="en-US" dirty="0" err="1"/>
              <a:t>sonido</a:t>
            </a:r>
            <a:r>
              <a:rPr lang="en-US" dirty="0"/>
              <a:t>.  </a:t>
            </a:r>
          </a:p>
          <a:p>
            <a:endParaRPr lang="es-ES" dirty="0"/>
          </a:p>
          <a:p>
            <a:endParaRPr lang="en-US" dirty="0"/>
          </a:p>
        </p:txBody>
      </p:sp>
      <p:sp>
        <p:nvSpPr>
          <p:cNvPr id="4" name="1 Título"/>
          <p:cNvSpPr>
            <a:spLocks noGrp="1"/>
          </p:cNvSpPr>
          <p:nvPr>
            <p:ph type="title"/>
          </p:nvPr>
        </p:nvSpPr>
        <p:spPr/>
        <p:txBody>
          <a:bodyPr/>
          <a:lstStyle/>
          <a:p>
            <a:r>
              <a:rPr lang="es-ES" dirty="0"/>
              <a:t>Ejemplo en el sonido</a:t>
            </a:r>
            <a:endParaRPr lang="en-US" dirty="0"/>
          </a:p>
        </p:txBody>
      </p:sp>
      <p:pic>
        <p:nvPicPr>
          <p:cNvPr id="5" name="4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1800" y="3356992"/>
            <a:ext cx="3744415" cy="2550883"/>
          </a:xfrm>
          <a:prstGeom prst="rect">
            <a:avLst/>
          </a:prstGeom>
        </p:spPr>
      </p:pic>
      <p:pic>
        <p:nvPicPr>
          <p:cNvPr id="2" name="1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39544" y="2307372"/>
            <a:ext cx="2664296" cy="1676286"/>
          </a:xfrm>
          <a:prstGeom prst="rect">
            <a:avLst/>
          </a:prstGeom>
        </p:spPr>
      </p:pic>
      <p:sp>
        <p:nvSpPr>
          <p:cNvPr id="6" name="5 Rectángulo"/>
          <p:cNvSpPr/>
          <p:nvPr/>
        </p:nvSpPr>
        <p:spPr>
          <a:xfrm>
            <a:off x="5868144" y="6116868"/>
            <a:ext cx="2728952" cy="369332"/>
          </a:xfrm>
          <a:prstGeom prst="rect">
            <a:avLst/>
          </a:prstGeom>
        </p:spPr>
        <p:txBody>
          <a:bodyPr wrap="none">
            <a:spAutoFit/>
          </a:bodyPr>
          <a:lstStyle/>
          <a:p>
            <a:r>
              <a:rPr lang="en-US" dirty="0" err="1"/>
              <a:t>Licencia</a:t>
            </a:r>
            <a:r>
              <a:rPr lang="en-US" dirty="0"/>
              <a:t> Creative commons</a:t>
            </a:r>
          </a:p>
        </p:txBody>
      </p:sp>
      <p:pic>
        <p:nvPicPr>
          <p:cNvPr id="7" name="6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0208" y="2801818"/>
            <a:ext cx="2981919" cy="2981919"/>
          </a:xfrm>
          <a:prstGeom prst="rect">
            <a:avLst/>
          </a:prstGeom>
        </p:spPr>
      </p:pic>
      <p:pic>
        <p:nvPicPr>
          <p:cNvPr id="8" name="Air Horn-SoundBible.com-156180800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592545549"/>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412776"/>
            <a:ext cx="8229600" cy="4525963"/>
          </a:xfrm>
        </p:spPr>
        <p:txBody>
          <a:bodyPr/>
          <a:lstStyle/>
          <a:p>
            <a:r>
              <a:rPr lang="es-ES" dirty="0"/>
              <a:t>Amplitud</a:t>
            </a:r>
          </a:p>
          <a:p>
            <a:r>
              <a:rPr lang="es-ES" b="1" dirty="0">
                <a:solidFill>
                  <a:srgbClr val="FF0000"/>
                </a:solidFill>
              </a:rPr>
              <a:t>Longitud</a:t>
            </a:r>
          </a:p>
          <a:p>
            <a:r>
              <a:rPr lang="es-ES" dirty="0"/>
              <a:t>Frecuencia</a:t>
            </a:r>
          </a:p>
          <a:p>
            <a:r>
              <a:rPr lang="es-ES" dirty="0"/>
              <a:t>Período</a:t>
            </a:r>
          </a:p>
          <a:p>
            <a:pPr marL="0" indent="0">
              <a:buNone/>
            </a:pPr>
            <a:endParaRPr lang="en-US" dirty="0"/>
          </a:p>
        </p:txBody>
      </p:sp>
      <p:sp>
        <p:nvSpPr>
          <p:cNvPr id="4" name="3 Rectángulo"/>
          <p:cNvSpPr/>
          <p:nvPr/>
        </p:nvSpPr>
        <p:spPr>
          <a:xfrm>
            <a:off x="3779912" y="2132856"/>
            <a:ext cx="3888432" cy="1569660"/>
          </a:xfrm>
          <a:prstGeom prst="rect">
            <a:avLst/>
          </a:prstGeom>
        </p:spPr>
        <p:txBody>
          <a:bodyPr wrap="square">
            <a:spAutoFit/>
          </a:bodyPr>
          <a:lstStyle/>
          <a:p>
            <a:r>
              <a:rPr lang="es-ES" sz="3200" b="1" dirty="0">
                <a:solidFill>
                  <a:schemeClr val="accent3">
                    <a:lumMod val="75000"/>
                  </a:schemeClr>
                </a:solidFill>
              </a:rPr>
              <a:t>Según la imagen, ¿qué creen que es la longitud de onda?</a:t>
            </a:r>
            <a:endParaRPr lang="en-US" sz="3200" b="1" dirty="0">
              <a:solidFill>
                <a:schemeClr val="accent3">
                  <a:lumMod val="75000"/>
                </a:schemeClr>
              </a:solidFill>
            </a:endParaRPr>
          </a:p>
        </p:txBody>
      </p:sp>
    </p:spTree>
    <p:extLst>
      <p:ext uri="{BB962C8B-B14F-4D97-AF65-F5344CB8AC3E}">
        <p14:creationId xmlns:p14="http://schemas.microsoft.com/office/powerpoint/2010/main" val="17652253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1772816"/>
            <a:ext cx="7992590" cy="4153480"/>
          </a:xfrm>
          <a:prstGeom prst="rect">
            <a:avLst/>
          </a:prstGeom>
        </p:spPr>
      </p:pic>
      <p:sp>
        <p:nvSpPr>
          <p:cNvPr id="6" name="1 Título"/>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a:t>Propiedades de las ondas</a:t>
            </a:r>
            <a:endParaRPr lang="en-US" dirty="0"/>
          </a:p>
        </p:txBody>
      </p:sp>
    </p:spTree>
    <p:extLst>
      <p:ext uri="{BB962C8B-B14F-4D97-AF65-F5344CB8AC3E}">
        <p14:creationId xmlns:p14="http://schemas.microsoft.com/office/powerpoint/2010/main" val="17190590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663" y="381622"/>
            <a:ext cx="6521419" cy="5999705"/>
          </a:xfrm>
          <a:prstGeom prst="rect">
            <a:avLst/>
          </a:prstGeom>
        </p:spPr>
      </p:pic>
    </p:spTree>
    <p:extLst>
      <p:ext uri="{BB962C8B-B14F-4D97-AF65-F5344CB8AC3E}">
        <p14:creationId xmlns:p14="http://schemas.microsoft.com/office/powerpoint/2010/main" val="41187031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412776"/>
            <a:ext cx="8229600" cy="4525963"/>
          </a:xfrm>
        </p:spPr>
        <p:txBody>
          <a:bodyPr/>
          <a:lstStyle/>
          <a:p>
            <a:r>
              <a:rPr lang="es-ES" dirty="0"/>
              <a:t>Amplitud</a:t>
            </a:r>
          </a:p>
          <a:p>
            <a:r>
              <a:rPr lang="es-ES" b="1" dirty="0">
                <a:solidFill>
                  <a:srgbClr val="FF0000"/>
                </a:solidFill>
              </a:rPr>
              <a:t>Longitud</a:t>
            </a:r>
          </a:p>
          <a:p>
            <a:r>
              <a:rPr lang="es-ES" dirty="0"/>
              <a:t>Frecuencia</a:t>
            </a:r>
          </a:p>
          <a:p>
            <a:r>
              <a:rPr lang="es-ES" dirty="0"/>
              <a:t>Período</a:t>
            </a:r>
          </a:p>
          <a:p>
            <a:pPr marL="0" indent="0">
              <a:buNone/>
            </a:pPr>
            <a:endParaRPr lang="en-US" dirty="0"/>
          </a:p>
        </p:txBody>
      </p:sp>
      <p:sp>
        <p:nvSpPr>
          <p:cNvPr id="4" name="3 Rectángulo"/>
          <p:cNvSpPr/>
          <p:nvPr/>
        </p:nvSpPr>
        <p:spPr>
          <a:xfrm>
            <a:off x="3779912" y="2132856"/>
            <a:ext cx="3888432" cy="3046988"/>
          </a:xfrm>
          <a:prstGeom prst="rect">
            <a:avLst/>
          </a:prstGeom>
        </p:spPr>
        <p:txBody>
          <a:bodyPr wrap="square">
            <a:spAutoFit/>
          </a:bodyPr>
          <a:lstStyle/>
          <a:p>
            <a:r>
              <a:rPr lang="es-ES" sz="3200" b="1" dirty="0">
                <a:solidFill>
                  <a:schemeClr val="accent3">
                    <a:lumMod val="75000"/>
                  </a:schemeClr>
                </a:solidFill>
              </a:rPr>
              <a:t>El la distancia entre dos máximos consecutivos. Se representa por un símbolo griego lambda (</a:t>
            </a:r>
            <a:r>
              <a:rPr lang="he-IL" sz="3200" b="1" dirty="0">
                <a:solidFill>
                  <a:schemeClr val="accent3">
                    <a:lumMod val="75000"/>
                  </a:schemeClr>
                </a:solidFill>
              </a:rPr>
              <a:t>גּ</a:t>
            </a:r>
            <a:r>
              <a:rPr lang="es-ES" sz="3200" b="1" dirty="0">
                <a:solidFill>
                  <a:schemeClr val="accent3">
                    <a:lumMod val="75000"/>
                  </a:schemeClr>
                </a:solidFill>
              </a:rPr>
              <a:t>)</a:t>
            </a:r>
            <a:endParaRPr lang="en-US" sz="3200" b="1" dirty="0">
              <a:solidFill>
                <a:schemeClr val="accent3">
                  <a:lumMod val="75000"/>
                </a:schemeClr>
              </a:solidFill>
            </a:endParaRPr>
          </a:p>
        </p:txBody>
      </p:sp>
    </p:spTree>
    <p:extLst>
      <p:ext uri="{BB962C8B-B14F-4D97-AF65-F5344CB8AC3E}">
        <p14:creationId xmlns:p14="http://schemas.microsoft.com/office/powerpoint/2010/main" val="1608368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1772816"/>
            <a:ext cx="7992590" cy="4153480"/>
          </a:xfrm>
          <a:prstGeom prst="rect">
            <a:avLst/>
          </a:prstGeom>
        </p:spPr>
      </p:pic>
      <p:sp>
        <p:nvSpPr>
          <p:cNvPr id="6" name="1 Título"/>
          <p:cNvSpPr txBox="1">
            <a:spLocks/>
          </p:cNvSpPr>
          <p:nvPr/>
        </p:nvSpPr>
        <p:spPr>
          <a:xfrm>
            <a:off x="609600" y="475781"/>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a:t>Propiedades de las ondas</a:t>
            </a:r>
            <a:endParaRPr lang="en-US" dirty="0"/>
          </a:p>
        </p:txBody>
      </p:sp>
      <p:sp>
        <p:nvSpPr>
          <p:cNvPr id="2" name="1 Abrir llave"/>
          <p:cNvSpPr/>
          <p:nvPr/>
        </p:nvSpPr>
        <p:spPr>
          <a:xfrm rot="5400000">
            <a:off x="5869356" y="957974"/>
            <a:ext cx="435804" cy="2606915"/>
          </a:xfrm>
          <a:prstGeom prst="leftBrace">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4 Abrir llave"/>
          <p:cNvSpPr/>
          <p:nvPr/>
        </p:nvSpPr>
        <p:spPr>
          <a:xfrm rot="5400000">
            <a:off x="3857355" y="2321253"/>
            <a:ext cx="435804" cy="2606915"/>
          </a:xfrm>
          <a:prstGeom prst="leftBrace">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6 Abrir llave"/>
          <p:cNvSpPr/>
          <p:nvPr/>
        </p:nvSpPr>
        <p:spPr>
          <a:xfrm rot="16200000">
            <a:off x="4565899" y="3987539"/>
            <a:ext cx="435804" cy="2606915"/>
          </a:xfrm>
          <a:prstGeom prst="leftBrace">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5448831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23528" y="1260627"/>
            <a:ext cx="8424936" cy="1805308"/>
          </a:xfrm>
        </p:spPr>
        <p:txBody>
          <a:bodyPr>
            <a:normAutofit/>
          </a:bodyPr>
          <a:lstStyle/>
          <a:p>
            <a:r>
              <a:rPr lang="en-US" dirty="0"/>
              <a:t>La </a:t>
            </a:r>
            <a:r>
              <a:rPr lang="en-US" dirty="0" err="1"/>
              <a:t>longitud</a:t>
            </a:r>
            <a:r>
              <a:rPr lang="en-US" dirty="0"/>
              <a:t> de </a:t>
            </a:r>
            <a:r>
              <a:rPr lang="en-US" dirty="0" err="1"/>
              <a:t>onda</a:t>
            </a:r>
            <a:r>
              <a:rPr lang="en-US" dirty="0"/>
              <a:t> </a:t>
            </a:r>
            <a:r>
              <a:rPr lang="en-US" dirty="0" err="1"/>
              <a:t>en</a:t>
            </a:r>
            <a:r>
              <a:rPr lang="en-US" dirty="0"/>
              <a:t> el </a:t>
            </a:r>
            <a:r>
              <a:rPr lang="en-US" dirty="0" err="1"/>
              <a:t>sonido</a:t>
            </a:r>
            <a:r>
              <a:rPr lang="en-US" dirty="0"/>
              <a:t> se </a:t>
            </a:r>
            <a:r>
              <a:rPr lang="en-US" dirty="0" err="1"/>
              <a:t>relaciona</a:t>
            </a:r>
            <a:r>
              <a:rPr lang="en-US" dirty="0"/>
              <a:t> con el </a:t>
            </a:r>
            <a:r>
              <a:rPr lang="en-US" dirty="0" err="1"/>
              <a:t>tono</a:t>
            </a:r>
            <a:r>
              <a:rPr lang="en-US" dirty="0"/>
              <a:t>. </a:t>
            </a:r>
          </a:p>
          <a:p>
            <a:endParaRPr lang="en-US" dirty="0"/>
          </a:p>
        </p:txBody>
      </p:sp>
      <p:sp>
        <p:nvSpPr>
          <p:cNvPr id="5" name="1 Título"/>
          <p:cNvSpPr>
            <a:spLocks noGrp="1"/>
          </p:cNvSpPr>
          <p:nvPr>
            <p:ph type="title"/>
          </p:nvPr>
        </p:nvSpPr>
        <p:spPr>
          <a:xfrm>
            <a:off x="467544" y="0"/>
            <a:ext cx="8229600" cy="1143000"/>
          </a:xfrm>
        </p:spPr>
        <p:txBody>
          <a:bodyPr/>
          <a:lstStyle/>
          <a:p>
            <a:r>
              <a:rPr lang="es-ES" b="1" dirty="0">
                <a:solidFill>
                  <a:srgbClr val="7030A0"/>
                </a:solidFill>
              </a:rPr>
              <a:t>Ejemplo en el sonido</a:t>
            </a:r>
            <a:endParaRPr lang="en-US" b="1" dirty="0">
              <a:solidFill>
                <a:srgbClr val="7030A0"/>
              </a:solidFill>
            </a:endParaRPr>
          </a:p>
        </p:txBody>
      </p:sp>
      <p:sp>
        <p:nvSpPr>
          <p:cNvPr id="6" name="5 Rectángulo"/>
          <p:cNvSpPr/>
          <p:nvPr/>
        </p:nvSpPr>
        <p:spPr>
          <a:xfrm>
            <a:off x="5724128" y="6101102"/>
            <a:ext cx="2728952" cy="369332"/>
          </a:xfrm>
          <a:prstGeom prst="rect">
            <a:avLst/>
          </a:prstGeom>
        </p:spPr>
        <p:txBody>
          <a:bodyPr wrap="none">
            <a:spAutoFit/>
          </a:bodyPr>
          <a:lstStyle/>
          <a:p>
            <a:r>
              <a:rPr lang="en-US" dirty="0" err="1"/>
              <a:t>Licencia</a:t>
            </a:r>
            <a:r>
              <a:rPr lang="en-US" dirty="0"/>
              <a:t> Creative commons</a:t>
            </a:r>
          </a:p>
        </p:txBody>
      </p:sp>
      <p:pic>
        <p:nvPicPr>
          <p:cNvPr id="2" name="service-bell_daniel_simion.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67200" y="3124200"/>
            <a:ext cx="609600" cy="609600"/>
          </a:xfrm>
          <a:prstGeom prst="rect">
            <a:avLst/>
          </a:prstGeom>
        </p:spPr>
      </p:pic>
      <p:pic>
        <p:nvPicPr>
          <p:cNvPr id="7" name="Air Horn-SoundBible.com-1561808001.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4267200" y="3124200"/>
            <a:ext cx="609600" cy="609600"/>
          </a:xfrm>
          <a:prstGeom prst="rect">
            <a:avLst/>
          </a:prstGeom>
        </p:spPr>
      </p:pic>
      <p:pic>
        <p:nvPicPr>
          <p:cNvPr id="8" name="church-chime-daniel_simon.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9832124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077"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65188" fill="hold"/>
                                        <p:tgtEl>
                                          <p:spTgt spid="8"/>
                                        </p:tgtEl>
                                      </p:cBhvr>
                                    </p:cmd>
                                  </p:childTnLst>
                                </p:cTn>
                              </p:par>
                            </p:childTnLst>
                          </p:cTn>
                        </p:par>
                      </p:childTnLst>
                    </p:cTn>
                  </p:par>
                </p:childTnLst>
              </p:cTn>
              <p:nextCondLst>
                <p:cond evt="onClick" delay="0">
                  <p:tgtEl>
                    <p:spTgt spid="8"/>
                  </p:tgtEl>
                </p:cond>
              </p:nextCondLst>
            </p:seq>
            <p:audio>
              <p:cMediaNode vol="80000">
                <p:cTn id="19"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b="1" dirty="0">
                <a:solidFill>
                  <a:srgbClr val="FF0000"/>
                </a:solidFill>
              </a:rPr>
              <a:t>¿Sabías qué?</a:t>
            </a:r>
            <a:endParaRPr lang="en-US" b="1" dirty="0">
              <a:solidFill>
                <a:srgbClr val="FF0000"/>
              </a:solidFill>
            </a:endParaRPr>
          </a:p>
        </p:txBody>
      </p:sp>
      <p:sp>
        <p:nvSpPr>
          <p:cNvPr id="3" name="2 Marcador de contenido"/>
          <p:cNvSpPr>
            <a:spLocks noGrp="1"/>
          </p:cNvSpPr>
          <p:nvPr>
            <p:ph idx="1"/>
          </p:nvPr>
        </p:nvSpPr>
        <p:spPr/>
        <p:txBody>
          <a:bodyPr>
            <a:normAutofit/>
          </a:bodyPr>
          <a:lstStyle/>
          <a:p>
            <a:r>
              <a:rPr lang="en-US" dirty="0"/>
              <a:t>Los tonos </a:t>
            </a:r>
            <a:r>
              <a:rPr lang="en-US" b="1" dirty="0">
                <a:solidFill>
                  <a:srgbClr val="7030A0"/>
                </a:solidFill>
              </a:rPr>
              <a:t>altos</a:t>
            </a:r>
            <a:r>
              <a:rPr lang="en-US" dirty="0">
                <a:solidFill>
                  <a:srgbClr val="7030A0"/>
                </a:solidFill>
              </a:rPr>
              <a:t> </a:t>
            </a:r>
            <a:r>
              <a:rPr lang="en-US" dirty="0"/>
              <a:t>del </a:t>
            </a:r>
            <a:r>
              <a:rPr lang="en-US" dirty="0" err="1"/>
              <a:t>sonido</a:t>
            </a:r>
            <a:r>
              <a:rPr lang="en-US" dirty="0"/>
              <a:t> son </a:t>
            </a:r>
            <a:r>
              <a:rPr lang="en-US" dirty="0" err="1"/>
              <a:t>los</a:t>
            </a:r>
            <a:r>
              <a:rPr lang="en-US" dirty="0"/>
              <a:t> que </a:t>
            </a:r>
            <a:r>
              <a:rPr lang="en-US" dirty="0" err="1"/>
              <a:t>llamamos</a:t>
            </a:r>
            <a:r>
              <a:rPr lang="en-US" dirty="0"/>
              <a:t> </a:t>
            </a:r>
            <a:r>
              <a:rPr lang="en-US" b="1" dirty="0" err="1">
                <a:solidFill>
                  <a:srgbClr val="7030A0"/>
                </a:solidFill>
              </a:rPr>
              <a:t>agudos</a:t>
            </a:r>
            <a:r>
              <a:rPr lang="en-US" dirty="0"/>
              <a:t> y </a:t>
            </a:r>
            <a:r>
              <a:rPr lang="en-US" dirty="0" err="1"/>
              <a:t>tienen</a:t>
            </a:r>
            <a:r>
              <a:rPr lang="en-US" dirty="0"/>
              <a:t> </a:t>
            </a:r>
            <a:r>
              <a:rPr lang="en-US" dirty="0" err="1"/>
              <a:t>una</a:t>
            </a:r>
            <a:r>
              <a:rPr lang="en-US" dirty="0"/>
              <a:t> </a:t>
            </a:r>
            <a:r>
              <a:rPr lang="en-US" b="1" dirty="0" err="1">
                <a:solidFill>
                  <a:srgbClr val="7030A0"/>
                </a:solidFill>
              </a:rPr>
              <a:t>longitud</a:t>
            </a:r>
            <a:r>
              <a:rPr lang="en-US" b="1" dirty="0">
                <a:solidFill>
                  <a:srgbClr val="7030A0"/>
                </a:solidFill>
              </a:rPr>
              <a:t> de </a:t>
            </a:r>
            <a:r>
              <a:rPr lang="en-US" b="1" dirty="0" err="1">
                <a:solidFill>
                  <a:srgbClr val="7030A0"/>
                </a:solidFill>
              </a:rPr>
              <a:t>onda</a:t>
            </a:r>
            <a:r>
              <a:rPr lang="en-US" b="1" dirty="0">
                <a:solidFill>
                  <a:srgbClr val="7030A0"/>
                </a:solidFill>
              </a:rPr>
              <a:t> </a:t>
            </a:r>
            <a:r>
              <a:rPr lang="en-US" b="1" dirty="0" err="1">
                <a:solidFill>
                  <a:srgbClr val="7030A0"/>
                </a:solidFill>
              </a:rPr>
              <a:t>corta</a:t>
            </a:r>
            <a:r>
              <a:rPr lang="en-US" dirty="0"/>
              <a:t>. Los tonos </a:t>
            </a:r>
            <a:r>
              <a:rPr lang="en-US" b="1" dirty="0" err="1">
                <a:solidFill>
                  <a:schemeClr val="accent3">
                    <a:lumMod val="75000"/>
                  </a:schemeClr>
                </a:solidFill>
              </a:rPr>
              <a:t>bajos</a:t>
            </a:r>
            <a:r>
              <a:rPr lang="en-US" dirty="0"/>
              <a:t>, </a:t>
            </a:r>
            <a:r>
              <a:rPr lang="en-US" dirty="0" err="1"/>
              <a:t>también</a:t>
            </a:r>
            <a:r>
              <a:rPr lang="en-US" dirty="0"/>
              <a:t> </a:t>
            </a:r>
            <a:r>
              <a:rPr lang="en-US" dirty="0" err="1"/>
              <a:t>conocido</a:t>
            </a:r>
            <a:r>
              <a:rPr lang="en-US" dirty="0"/>
              <a:t> </a:t>
            </a:r>
            <a:r>
              <a:rPr lang="en-US" dirty="0" err="1"/>
              <a:t>como</a:t>
            </a:r>
            <a:r>
              <a:rPr lang="en-US" dirty="0"/>
              <a:t> </a:t>
            </a:r>
            <a:r>
              <a:rPr lang="en-US" b="1" dirty="0">
                <a:solidFill>
                  <a:schemeClr val="accent3">
                    <a:lumMod val="75000"/>
                  </a:schemeClr>
                </a:solidFill>
              </a:rPr>
              <a:t>graves</a:t>
            </a:r>
            <a:r>
              <a:rPr lang="en-US" dirty="0"/>
              <a:t>, </a:t>
            </a:r>
            <a:r>
              <a:rPr lang="en-US" dirty="0" err="1"/>
              <a:t>tienen</a:t>
            </a:r>
            <a:r>
              <a:rPr lang="en-US" dirty="0"/>
              <a:t> </a:t>
            </a:r>
            <a:r>
              <a:rPr lang="en-US" b="1" dirty="0">
                <a:solidFill>
                  <a:schemeClr val="accent3">
                    <a:lumMod val="75000"/>
                  </a:schemeClr>
                </a:solidFill>
              </a:rPr>
              <a:t>longitudes de </a:t>
            </a:r>
            <a:r>
              <a:rPr lang="en-US" b="1" dirty="0" err="1">
                <a:solidFill>
                  <a:schemeClr val="accent3">
                    <a:lumMod val="75000"/>
                  </a:schemeClr>
                </a:solidFill>
              </a:rPr>
              <a:t>onda</a:t>
            </a:r>
            <a:r>
              <a:rPr lang="en-US" b="1" dirty="0">
                <a:solidFill>
                  <a:schemeClr val="accent3">
                    <a:lumMod val="75000"/>
                  </a:schemeClr>
                </a:solidFill>
              </a:rPr>
              <a:t> </a:t>
            </a:r>
            <a:r>
              <a:rPr lang="en-US" b="1" dirty="0" err="1">
                <a:solidFill>
                  <a:schemeClr val="accent3">
                    <a:lumMod val="75000"/>
                  </a:schemeClr>
                </a:solidFill>
              </a:rPr>
              <a:t>más</a:t>
            </a:r>
            <a:r>
              <a:rPr lang="en-US" b="1" dirty="0">
                <a:solidFill>
                  <a:schemeClr val="accent3">
                    <a:lumMod val="75000"/>
                  </a:schemeClr>
                </a:solidFill>
              </a:rPr>
              <a:t> </a:t>
            </a:r>
            <a:r>
              <a:rPr lang="en-US" b="1" dirty="0" err="1">
                <a:solidFill>
                  <a:schemeClr val="accent3">
                    <a:lumMod val="75000"/>
                  </a:schemeClr>
                </a:solidFill>
              </a:rPr>
              <a:t>larga</a:t>
            </a:r>
            <a:r>
              <a:rPr lang="en-US" dirty="0"/>
              <a:t>. </a:t>
            </a:r>
          </a:p>
        </p:txBody>
      </p:sp>
    </p:spTree>
    <p:extLst>
      <p:ext uri="{BB962C8B-B14F-4D97-AF65-F5344CB8AC3E}">
        <p14:creationId xmlns:p14="http://schemas.microsoft.com/office/powerpoint/2010/main" val="1245696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39552" y="764704"/>
            <a:ext cx="8229600" cy="2548880"/>
          </a:xfrm>
        </p:spPr>
        <p:txBody>
          <a:bodyPr/>
          <a:lstStyle/>
          <a:p>
            <a:r>
              <a:rPr lang="en-US" dirty="0" err="1"/>
              <a:t>Interesante</a:t>
            </a:r>
            <a:r>
              <a:rPr lang="en-US" dirty="0"/>
              <a:t> </a:t>
            </a:r>
            <a:r>
              <a:rPr lang="en-US" dirty="0" err="1"/>
              <a:t>es</a:t>
            </a:r>
            <a:r>
              <a:rPr lang="en-US" dirty="0"/>
              <a:t> el </a:t>
            </a:r>
            <a:r>
              <a:rPr lang="en-US" dirty="0" err="1"/>
              <a:t>hecho</a:t>
            </a:r>
            <a:r>
              <a:rPr lang="en-US" dirty="0"/>
              <a:t> que </a:t>
            </a:r>
            <a:r>
              <a:rPr lang="en-US" dirty="0" err="1"/>
              <a:t>los</a:t>
            </a:r>
            <a:r>
              <a:rPr lang="en-US" dirty="0"/>
              <a:t> </a:t>
            </a:r>
            <a:r>
              <a:rPr lang="en-US" dirty="0" err="1"/>
              <a:t>instrumentos</a:t>
            </a:r>
            <a:r>
              <a:rPr lang="en-US" dirty="0"/>
              <a:t> musicales </a:t>
            </a:r>
            <a:r>
              <a:rPr lang="en-US" dirty="0" err="1"/>
              <a:t>pequeños</a:t>
            </a:r>
            <a:r>
              <a:rPr lang="en-US" dirty="0"/>
              <a:t>, </a:t>
            </a:r>
            <a:r>
              <a:rPr lang="en-US" dirty="0" err="1"/>
              <a:t>como</a:t>
            </a:r>
            <a:r>
              <a:rPr lang="en-US" dirty="0"/>
              <a:t> el </a:t>
            </a:r>
            <a:r>
              <a:rPr lang="en-US" dirty="0" err="1"/>
              <a:t>violín</a:t>
            </a:r>
            <a:r>
              <a:rPr lang="en-US" dirty="0"/>
              <a:t>, </a:t>
            </a:r>
            <a:r>
              <a:rPr lang="en-US" dirty="0" err="1"/>
              <a:t>suelen</a:t>
            </a:r>
            <a:r>
              <a:rPr lang="en-US" dirty="0"/>
              <a:t> </a:t>
            </a:r>
            <a:r>
              <a:rPr lang="en-US" dirty="0" err="1"/>
              <a:t>emitir</a:t>
            </a:r>
            <a:r>
              <a:rPr lang="en-US" dirty="0"/>
              <a:t> </a:t>
            </a:r>
            <a:r>
              <a:rPr lang="en-US" dirty="0" err="1"/>
              <a:t>sonidos</a:t>
            </a:r>
            <a:r>
              <a:rPr lang="en-US" dirty="0"/>
              <a:t> </a:t>
            </a:r>
            <a:r>
              <a:rPr lang="en-US" dirty="0" err="1"/>
              <a:t>agudos</a:t>
            </a:r>
            <a:r>
              <a:rPr lang="en-US" dirty="0"/>
              <a:t> </a:t>
            </a:r>
            <a:r>
              <a:rPr lang="en-US" dirty="0" err="1"/>
              <a:t>mientras</a:t>
            </a:r>
            <a:r>
              <a:rPr lang="en-US" dirty="0"/>
              <a:t> que </a:t>
            </a:r>
            <a:r>
              <a:rPr lang="en-US" dirty="0" err="1"/>
              <a:t>instrumentos</a:t>
            </a:r>
            <a:r>
              <a:rPr lang="en-US" dirty="0"/>
              <a:t> </a:t>
            </a:r>
            <a:r>
              <a:rPr lang="en-US" dirty="0" err="1"/>
              <a:t>grandes</a:t>
            </a:r>
            <a:r>
              <a:rPr lang="en-US" dirty="0"/>
              <a:t>, </a:t>
            </a:r>
            <a:r>
              <a:rPr lang="en-US" dirty="0" err="1"/>
              <a:t>como</a:t>
            </a:r>
            <a:r>
              <a:rPr lang="en-US" dirty="0"/>
              <a:t> un </a:t>
            </a:r>
            <a:r>
              <a:rPr lang="en-US" dirty="0" err="1"/>
              <a:t>contrabajo</a:t>
            </a:r>
            <a:r>
              <a:rPr lang="en-US" dirty="0"/>
              <a:t> o tuba, </a:t>
            </a:r>
            <a:r>
              <a:rPr lang="en-US" dirty="0" err="1"/>
              <a:t>emiten</a:t>
            </a:r>
            <a:r>
              <a:rPr lang="en-US" dirty="0"/>
              <a:t> </a:t>
            </a:r>
            <a:r>
              <a:rPr lang="en-US" dirty="0" err="1"/>
              <a:t>sonidos</a:t>
            </a:r>
            <a:r>
              <a:rPr lang="en-US" dirty="0"/>
              <a:t> de tonos </a:t>
            </a:r>
            <a:r>
              <a:rPr lang="en-US" dirty="0" err="1"/>
              <a:t>bajo</a:t>
            </a:r>
            <a:r>
              <a:rPr lang="en-US" dirty="0"/>
              <a:t> o graves</a:t>
            </a:r>
          </a:p>
          <a:p>
            <a:endParaRPr lang="en-US" dirty="0"/>
          </a:p>
        </p:txBody>
      </p:sp>
      <p:pic>
        <p:nvPicPr>
          <p:cNvPr id="4" name="3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0735" y="3501009"/>
            <a:ext cx="4959448" cy="3356992"/>
          </a:xfrm>
          <a:prstGeom prst="rect">
            <a:avLst/>
          </a:prstGeom>
        </p:spPr>
      </p:pic>
    </p:spTree>
    <p:extLst>
      <p:ext uri="{BB962C8B-B14F-4D97-AF65-F5344CB8AC3E}">
        <p14:creationId xmlns:p14="http://schemas.microsoft.com/office/powerpoint/2010/main" val="33707052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412776"/>
            <a:ext cx="8229600" cy="4525963"/>
          </a:xfrm>
        </p:spPr>
        <p:txBody>
          <a:bodyPr/>
          <a:lstStyle/>
          <a:p>
            <a:r>
              <a:rPr lang="es-ES" dirty="0"/>
              <a:t>Amplitud</a:t>
            </a:r>
          </a:p>
          <a:p>
            <a:r>
              <a:rPr lang="es-ES" dirty="0"/>
              <a:t>Longitud</a:t>
            </a:r>
          </a:p>
          <a:p>
            <a:r>
              <a:rPr lang="es-ES" b="1" dirty="0">
                <a:solidFill>
                  <a:srgbClr val="FF0000"/>
                </a:solidFill>
              </a:rPr>
              <a:t>Frecuencia</a:t>
            </a:r>
          </a:p>
          <a:p>
            <a:r>
              <a:rPr lang="es-ES" dirty="0"/>
              <a:t>Período</a:t>
            </a:r>
          </a:p>
          <a:p>
            <a:pPr marL="0" indent="0">
              <a:buNone/>
            </a:pPr>
            <a:endParaRPr lang="en-US" dirty="0"/>
          </a:p>
        </p:txBody>
      </p:sp>
      <p:sp>
        <p:nvSpPr>
          <p:cNvPr id="5" name="4 Rectángulo"/>
          <p:cNvSpPr/>
          <p:nvPr/>
        </p:nvSpPr>
        <p:spPr>
          <a:xfrm>
            <a:off x="3779912" y="1340768"/>
            <a:ext cx="3888432" cy="2062103"/>
          </a:xfrm>
          <a:prstGeom prst="rect">
            <a:avLst/>
          </a:prstGeom>
        </p:spPr>
        <p:txBody>
          <a:bodyPr wrap="square">
            <a:spAutoFit/>
          </a:bodyPr>
          <a:lstStyle/>
          <a:p>
            <a:r>
              <a:rPr lang="es-ES" sz="3200" b="1" dirty="0">
                <a:solidFill>
                  <a:schemeClr val="accent3">
                    <a:lumMod val="75000"/>
                  </a:schemeClr>
                </a:solidFill>
              </a:rPr>
              <a:t>Según el siguiente video e imagen ¿qué creen que es la frecuencia de onda?</a:t>
            </a:r>
            <a:endParaRPr lang="en-US" sz="3200" b="1" dirty="0">
              <a:solidFill>
                <a:schemeClr val="accent3">
                  <a:lumMod val="75000"/>
                </a:schemeClr>
              </a:solidFill>
            </a:endParaRPr>
          </a:p>
        </p:txBody>
      </p:sp>
    </p:spTree>
    <p:extLst>
      <p:ext uri="{BB962C8B-B14F-4D97-AF65-F5344CB8AC3E}">
        <p14:creationId xmlns:p14="http://schemas.microsoft.com/office/powerpoint/2010/main" val="16407765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08" y="908720"/>
            <a:ext cx="6768752" cy="4981802"/>
          </a:xfrm>
          <a:prstGeom prst="rect">
            <a:avLst/>
          </a:prstGeom>
        </p:spPr>
      </p:pic>
      <p:sp>
        <p:nvSpPr>
          <p:cNvPr id="3" name="2 Rectángulo"/>
          <p:cNvSpPr/>
          <p:nvPr/>
        </p:nvSpPr>
        <p:spPr>
          <a:xfrm>
            <a:off x="5076056" y="6093296"/>
            <a:ext cx="2728952" cy="369332"/>
          </a:xfrm>
          <a:prstGeom prst="rect">
            <a:avLst/>
          </a:prstGeom>
        </p:spPr>
        <p:txBody>
          <a:bodyPr wrap="none">
            <a:spAutoFit/>
          </a:bodyPr>
          <a:lstStyle/>
          <a:p>
            <a:r>
              <a:rPr lang="en-US" dirty="0" err="1"/>
              <a:t>Licencia</a:t>
            </a:r>
            <a:r>
              <a:rPr lang="en-US" dirty="0"/>
              <a:t> Creative commons</a:t>
            </a:r>
          </a:p>
        </p:txBody>
      </p:sp>
    </p:spTree>
    <p:extLst>
      <p:ext uri="{BB962C8B-B14F-4D97-AF65-F5344CB8AC3E}">
        <p14:creationId xmlns:p14="http://schemas.microsoft.com/office/powerpoint/2010/main" val="27264947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1772816"/>
            <a:ext cx="7992590" cy="4153480"/>
          </a:xfrm>
          <a:prstGeom prst="rect">
            <a:avLst/>
          </a:prstGeom>
        </p:spPr>
      </p:pic>
      <p:sp>
        <p:nvSpPr>
          <p:cNvPr id="6" name="1 Título"/>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a:t>Propiedades de las ondas</a:t>
            </a:r>
            <a:endParaRPr lang="en-US" dirty="0"/>
          </a:p>
        </p:txBody>
      </p:sp>
    </p:spTree>
    <p:extLst>
      <p:ext uri="{BB962C8B-B14F-4D97-AF65-F5344CB8AC3E}">
        <p14:creationId xmlns:p14="http://schemas.microsoft.com/office/powerpoint/2010/main" val="23019213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412776"/>
            <a:ext cx="8229600" cy="4525963"/>
          </a:xfrm>
        </p:spPr>
        <p:txBody>
          <a:bodyPr/>
          <a:lstStyle/>
          <a:p>
            <a:r>
              <a:rPr lang="es-ES" dirty="0"/>
              <a:t>Amplitud</a:t>
            </a:r>
          </a:p>
          <a:p>
            <a:r>
              <a:rPr lang="es-ES" dirty="0"/>
              <a:t>Longitud</a:t>
            </a:r>
          </a:p>
          <a:p>
            <a:r>
              <a:rPr lang="es-ES" b="1" dirty="0">
                <a:solidFill>
                  <a:srgbClr val="FF0000"/>
                </a:solidFill>
              </a:rPr>
              <a:t>Frecuencia</a:t>
            </a:r>
          </a:p>
          <a:p>
            <a:r>
              <a:rPr lang="es-ES" dirty="0"/>
              <a:t>Período</a:t>
            </a:r>
            <a:endParaRPr lang="en-US" dirty="0"/>
          </a:p>
        </p:txBody>
      </p:sp>
      <p:sp>
        <p:nvSpPr>
          <p:cNvPr id="4" name="3 Rectángulo"/>
          <p:cNvSpPr/>
          <p:nvPr/>
        </p:nvSpPr>
        <p:spPr>
          <a:xfrm>
            <a:off x="3779912" y="2132856"/>
            <a:ext cx="3888432" cy="3046988"/>
          </a:xfrm>
          <a:prstGeom prst="rect">
            <a:avLst/>
          </a:prstGeom>
        </p:spPr>
        <p:txBody>
          <a:bodyPr wrap="square">
            <a:spAutoFit/>
          </a:bodyPr>
          <a:lstStyle/>
          <a:p>
            <a:r>
              <a:rPr lang="es-ES" sz="3200" b="1" dirty="0">
                <a:solidFill>
                  <a:schemeClr val="accent3">
                    <a:lumMod val="75000"/>
                  </a:schemeClr>
                </a:solidFill>
              </a:rPr>
              <a:t>La frecuencia es la cantidad de ciclos en un tiempo determinado. </a:t>
            </a:r>
          </a:p>
          <a:p>
            <a:r>
              <a:rPr lang="es-ES" sz="3200" b="1" dirty="0">
                <a:solidFill>
                  <a:schemeClr val="accent3">
                    <a:lumMod val="75000"/>
                  </a:schemeClr>
                </a:solidFill>
              </a:rPr>
              <a:t>Se mide en Hertz.</a:t>
            </a:r>
          </a:p>
          <a:p>
            <a:endParaRPr lang="es-ES" sz="3200" b="1" dirty="0">
              <a:solidFill>
                <a:schemeClr val="accent3">
                  <a:lumMod val="75000"/>
                </a:schemeClr>
              </a:solidFill>
            </a:endParaRPr>
          </a:p>
        </p:txBody>
      </p:sp>
    </p:spTree>
    <p:extLst>
      <p:ext uri="{BB962C8B-B14F-4D97-AF65-F5344CB8AC3E}">
        <p14:creationId xmlns:p14="http://schemas.microsoft.com/office/powerpoint/2010/main" val="1637163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b="1" dirty="0">
                <a:solidFill>
                  <a:srgbClr val="7030A0"/>
                </a:solidFill>
              </a:rPr>
              <a:t>Ejemplo en el sonido</a:t>
            </a:r>
            <a:endParaRPr lang="en-US" b="1" dirty="0">
              <a:solidFill>
                <a:srgbClr val="7030A0"/>
              </a:solidFill>
            </a:endParaRPr>
          </a:p>
        </p:txBody>
      </p:sp>
      <p:sp>
        <p:nvSpPr>
          <p:cNvPr id="3" name="2 Marcador de contenido"/>
          <p:cNvSpPr>
            <a:spLocks noGrp="1"/>
          </p:cNvSpPr>
          <p:nvPr>
            <p:ph idx="1"/>
          </p:nvPr>
        </p:nvSpPr>
        <p:spPr>
          <a:xfrm>
            <a:off x="457200" y="1600201"/>
            <a:ext cx="8229600" cy="3268960"/>
          </a:xfrm>
        </p:spPr>
        <p:txBody>
          <a:bodyPr>
            <a:normAutofit lnSpcReduction="10000"/>
          </a:bodyPr>
          <a:lstStyle/>
          <a:p>
            <a:r>
              <a:rPr lang="es-ES" b="1" dirty="0">
                <a:solidFill>
                  <a:schemeClr val="accent3">
                    <a:lumMod val="75000"/>
                  </a:schemeClr>
                </a:solidFill>
              </a:rPr>
              <a:t>Pueden imaginar que la frecuencia es cuán rápido oscilan las ondas sonoras.</a:t>
            </a:r>
          </a:p>
          <a:p>
            <a:r>
              <a:rPr lang="es-ES" b="1" dirty="0">
                <a:solidFill>
                  <a:schemeClr val="accent3">
                    <a:lumMod val="75000"/>
                  </a:schemeClr>
                </a:solidFill>
              </a:rPr>
              <a:t>Mientras más rápido oscila una onda sonora, más agudo es el tono. Es decir mientras más rápido vibra por ejemplo una cuerda de guitarra más agudo es el sonido que emite.</a:t>
            </a:r>
            <a:r>
              <a:rPr lang="en-US" b="1" dirty="0">
                <a:solidFill>
                  <a:schemeClr val="accent3">
                    <a:lumMod val="75000"/>
                  </a:schemeClr>
                </a:solidFill>
              </a:rPr>
              <a:t> </a:t>
            </a:r>
            <a:r>
              <a:rPr lang="en-US" dirty="0"/>
              <a:t> </a:t>
            </a:r>
            <a:br>
              <a:rPr lang="en-US" dirty="0"/>
            </a:br>
            <a:endParaRPr lang="en-US" dirty="0"/>
          </a:p>
        </p:txBody>
      </p:sp>
      <p:pic>
        <p:nvPicPr>
          <p:cNvPr id="5" name="4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824" y="4725144"/>
            <a:ext cx="3596624" cy="1618481"/>
          </a:xfrm>
          <a:prstGeom prst="rect">
            <a:avLst/>
          </a:prstGeom>
        </p:spPr>
      </p:pic>
    </p:spTree>
    <p:extLst>
      <p:ext uri="{BB962C8B-B14F-4D97-AF65-F5344CB8AC3E}">
        <p14:creationId xmlns:p14="http://schemas.microsoft.com/office/powerpoint/2010/main" val="2609829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631" y="908720"/>
            <a:ext cx="7502769" cy="4845538"/>
          </a:xfrm>
          <a:prstGeom prst="rect">
            <a:avLst/>
          </a:prstGeom>
        </p:spPr>
      </p:pic>
      <p:sp>
        <p:nvSpPr>
          <p:cNvPr id="7" name="6 CuadroTexto"/>
          <p:cNvSpPr txBox="1"/>
          <p:nvPr/>
        </p:nvSpPr>
        <p:spPr>
          <a:xfrm>
            <a:off x="1619672" y="6093295"/>
            <a:ext cx="6725174" cy="461665"/>
          </a:xfrm>
          <a:prstGeom prst="rect">
            <a:avLst/>
          </a:prstGeom>
          <a:noFill/>
        </p:spPr>
        <p:txBody>
          <a:bodyPr wrap="none" rtlCol="0">
            <a:spAutoFit/>
          </a:bodyPr>
          <a:lstStyle/>
          <a:p>
            <a:r>
              <a:rPr lang="es-ES" sz="2400" b="1" dirty="0">
                <a:solidFill>
                  <a:srgbClr val="FF0000"/>
                </a:solidFill>
              </a:rPr>
              <a:t>¿Qué tienen que ver estas imágenes con las ondas?</a:t>
            </a:r>
            <a:endParaRPr lang="en-US" sz="2400" b="1" dirty="0">
              <a:solidFill>
                <a:srgbClr val="FF0000"/>
              </a:solidFill>
            </a:endParaRPr>
          </a:p>
        </p:txBody>
      </p:sp>
    </p:spTree>
    <p:extLst>
      <p:ext uri="{BB962C8B-B14F-4D97-AF65-F5344CB8AC3E}">
        <p14:creationId xmlns:p14="http://schemas.microsoft.com/office/powerpoint/2010/main" val="9184642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71600" y="262782"/>
            <a:ext cx="6624736" cy="6624736"/>
          </a:xfrm>
          <a:prstGeom prst="rect">
            <a:avLst/>
          </a:prstGeom>
        </p:spPr>
      </p:pic>
    </p:spTree>
    <p:extLst>
      <p:ext uri="{BB962C8B-B14F-4D97-AF65-F5344CB8AC3E}">
        <p14:creationId xmlns:p14="http://schemas.microsoft.com/office/powerpoint/2010/main" val="8282300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b="1" dirty="0">
                <a:solidFill>
                  <a:srgbClr val="FF0000"/>
                </a:solidFill>
              </a:rPr>
              <a:t>¿sabías qué?</a:t>
            </a:r>
            <a:endParaRPr lang="en-US" b="1" dirty="0">
              <a:solidFill>
                <a:srgbClr val="FF0000"/>
              </a:solidFill>
            </a:endParaRPr>
          </a:p>
        </p:txBody>
      </p:sp>
      <p:sp>
        <p:nvSpPr>
          <p:cNvPr id="3" name="2 Marcador de contenido"/>
          <p:cNvSpPr>
            <a:spLocks noGrp="1"/>
          </p:cNvSpPr>
          <p:nvPr>
            <p:ph idx="1"/>
          </p:nvPr>
        </p:nvSpPr>
        <p:spPr/>
        <p:txBody>
          <a:bodyPr>
            <a:normAutofit/>
          </a:bodyPr>
          <a:lstStyle/>
          <a:p>
            <a:r>
              <a:rPr lang="es-MX" dirty="0"/>
              <a:t> Los seres humanos podemos oír en un rango de frecuencia, que tiene un mínimo y un máximo. </a:t>
            </a:r>
          </a:p>
        </p:txBody>
      </p:sp>
    </p:spTree>
    <p:extLst>
      <p:ext uri="{BB962C8B-B14F-4D97-AF65-F5344CB8AC3E}">
        <p14:creationId xmlns:p14="http://schemas.microsoft.com/office/powerpoint/2010/main" val="42310343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r>
              <a:rPr lang="es-MX" dirty="0"/>
              <a:t>Las frecuencias muy bajas las percibimos en el cuerpo como vibraciones. Piensa en un concierto de rock o un helicóptero sobre tu cabeza.</a:t>
            </a:r>
          </a:p>
          <a:p>
            <a:endParaRPr lang="en-US" dirty="0"/>
          </a:p>
        </p:txBody>
      </p:sp>
      <p:pic>
        <p:nvPicPr>
          <p:cNvPr id="4" name="Helicopter_Against_Missile-Chester_Barrett-212353121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5240123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5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r>
              <a:rPr lang="es-MX" b="1" dirty="0">
                <a:solidFill>
                  <a:srgbClr val="7030A0"/>
                </a:solidFill>
              </a:rPr>
              <a:t>Investiga el rango de frecuencia de los seres humanos y de algunos animales, como el elefante y el murciélago.</a:t>
            </a:r>
          </a:p>
          <a:p>
            <a:pPr marL="0" indent="0">
              <a:buNone/>
            </a:pPr>
            <a:endParaRPr lang="en-US" b="1" dirty="0">
              <a:solidFill>
                <a:srgbClr val="7030A0"/>
              </a:solidFill>
            </a:endParaRPr>
          </a:p>
          <a:p>
            <a:endParaRPr lang="en-US" dirty="0"/>
          </a:p>
        </p:txBody>
      </p:sp>
    </p:spTree>
    <p:extLst>
      <p:ext uri="{BB962C8B-B14F-4D97-AF65-F5344CB8AC3E}">
        <p14:creationId xmlns:p14="http://schemas.microsoft.com/office/powerpoint/2010/main" val="86476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412776"/>
            <a:ext cx="8229600" cy="4525963"/>
          </a:xfrm>
        </p:spPr>
        <p:txBody>
          <a:bodyPr/>
          <a:lstStyle/>
          <a:p>
            <a:r>
              <a:rPr lang="es-ES" dirty="0"/>
              <a:t>Amplitud</a:t>
            </a:r>
          </a:p>
          <a:p>
            <a:r>
              <a:rPr lang="es-ES" dirty="0"/>
              <a:t>Longitud</a:t>
            </a:r>
          </a:p>
          <a:p>
            <a:r>
              <a:rPr lang="es-ES" dirty="0"/>
              <a:t>Frecuencia</a:t>
            </a:r>
          </a:p>
          <a:p>
            <a:r>
              <a:rPr lang="es-ES" b="1" dirty="0">
                <a:solidFill>
                  <a:srgbClr val="FF0000"/>
                </a:solidFill>
              </a:rPr>
              <a:t>Período</a:t>
            </a:r>
          </a:p>
          <a:p>
            <a:pPr marL="0" indent="0">
              <a:buNone/>
            </a:pPr>
            <a:endParaRPr lang="en-US" dirty="0"/>
          </a:p>
        </p:txBody>
      </p:sp>
      <p:sp>
        <p:nvSpPr>
          <p:cNvPr id="5" name="4 Rectángulo"/>
          <p:cNvSpPr/>
          <p:nvPr/>
        </p:nvSpPr>
        <p:spPr>
          <a:xfrm>
            <a:off x="3635896" y="1124744"/>
            <a:ext cx="4608512" cy="3539430"/>
          </a:xfrm>
          <a:prstGeom prst="rect">
            <a:avLst/>
          </a:prstGeom>
        </p:spPr>
        <p:txBody>
          <a:bodyPr wrap="square">
            <a:spAutoFit/>
          </a:bodyPr>
          <a:lstStyle/>
          <a:p>
            <a:r>
              <a:rPr lang="es-ES" sz="3200" b="1" dirty="0">
                <a:solidFill>
                  <a:schemeClr val="accent3">
                    <a:lumMod val="75000"/>
                  </a:schemeClr>
                </a:solidFill>
              </a:rPr>
              <a:t>¿Qué creen que es el período de las ondas?</a:t>
            </a:r>
          </a:p>
          <a:p>
            <a:endParaRPr lang="es-ES" sz="3200" b="1" dirty="0">
              <a:solidFill>
                <a:schemeClr val="accent3">
                  <a:lumMod val="75000"/>
                </a:schemeClr>
              </a:solidFill>
            </a:endParaRPr>
          </a:p>
          <a:p>
            <a:r>
              <a:rPr lang="es-ES" sz="3200" b="1" dirty="0">
                <a:solidFill>
                  <a:schemeClr val="accent3">
                    <a:lumMod val="75000"/>
                  </a:schemeClr>
                </a:solidFill>
              </a:rPr>
              <a:t>¿Porqué la frecuencia se mide en Hertz y el período en unidad de tiempo?</a:t>
            </a:r>
            <a:endParaRPr lang="en-US" sz="3200" b="1" dirty="0">
              <a:solidFill>
                <a:schemeClr val="accent3">
                  <a:lumMod val="75000"/>
                </a:schemeClr>
              </a:solidFill>
            </a:endParaRPr>
          </a:p>
        </p:txBody>
      </p:sp>
    </p:spTree>
    <p:extLst>
      <p:ext uri="{BB962C8B-B14F-4D97-AF65-F5344CB8AC3E}">
        <p14:creationId xmlns:p14="http://schemas.microsoft.com/office/powerpoint/2010/main" val="27736818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412776"/>
            <a:ext cx="8229600" cy="4525963"/>
          </a:xfrm>
        </p:spPr>
        <p:txBody>
          <a:bodyPr/>
          <a:lstStyle/>
          <a:p>
            <a:r>
              <a:rPr lang="es-ES" dirty="0"/>
              <a:t>Amplitud</a:t>
            </a:r>
          </a:p>
          <a:p>
            <a:r>
              <a:rPr lang="es-ES" dirty="0"/>
              <a:t>Longitud</a:t>
            </a:r>
          </a:p>
          <a:p>
            <a:r>
              <a:rPr lang="es-ES" dirty="0"/>
              <a:t>Frecuencia</a:t>
            </a:r>
          </a:p>
          <a:p>
            <a:r>
              <a:rPr lang="es-ES" b="1" dirty="0">
                <a:solidFill>
                  <a:srgbClr val="FF0000"/>
                </a:solidFill>
              </a:rPr>
              <a:t>Período</a:t>
            </a:r>
          </a:p>
          <a:p>
            <a:pPr marL="0" indent="0">
              <a:buNone/>
            </a:pPr>
            <a:endParaRPr lang="en-US" dirty="0"/>
          </a:p>
        </p:txBody>
      </p:sp>
      <p:sp>
        <p:nvSpPr>
          <p:cNvPr id="4" name="3 Rectángulo"/>
          <p:cNvSpPr/>
          <p:nvPr/>
        </p:nvSpPr>
        <p:spPr>
          <a:xfrm>
            <a:off x="3563888" y="980728"/>
            <a:ext cx="5256584" cy="4524315"/>
          </a:xfrm>
          <a:prstGeom prst="rect">
            <a:avLst/>
          </a:prstGeom>
        </p:spPr>
        <p:txBody>
          <a:bodyPr wrap="square">
            <a:spAutoFit/>
          </a:bodyPr>
          <a:lstStyle/>
          <a:p>
            <a:r>
              <a:rPr lang="es-ES" sz="3200" b="1" dirty="0">
                <a:solidFill>
                  <a:schemeClr val="accent3">
                    <a:lumMod val="75000"/>
                  </a:schemeClr>
                </a:solidFill>
              </a:rPr>
              <a:t>El período es el inverso de la frecuencia.</a:t>
            </a:r>
          </a:p>
          <a:p>
            <a:r>
              <a:rPr lang="es-ES" sz="3200" b="1" dirty="0">
                <a:solidFill>
                  <a:schemeClr val="accent3">
                    <a:lumMod val="75000"/>
                  </a:schemeClr>
                </a:solidFill>
              </a:rPr>
              <a:t>¿Qué quiere decir esto?</a:t>
            </a:r>
          </a:p>
          <a:p>
            <a:endParaRPr lang="es-ES" sz="3200" b="1" dirty="0">
              <a:solidFill>
                <a:schemeClr val="accent3">
                  <a:lumMod val="75000"/>
                </a:schemeClr>
              </a:solidFill>
            </a:endParaRPr>
          </a:p>
          <a:p>
            <a:r>
              <a:rPr lang="es-ES" sz="3200" b="1" dirty="0">
                <a:solidFill>
                  <a:schemeClr val="accent3">
                    <a:lumMod val="75000"/>
                  </a:schemeClr>
                </a:solidFill>
              </a:rPr>
              <a:t>Si el período es el inverso de la frecuencia, ¿los sonidos de tonos agudos se relacionan con un período grande o pequeño?</a:t>
            </a:r>
            <a:endParaRPr lang="en-US" sz="3200" b="1" dirty="0">
              <a:solidFill>
                <a:schemeClr val="accent3">
                  <a:lumMod val="75000"/>
                </a:schemeClr>
              </a:solidFill>
            </a:endParaRPr>
          </a:p>
        </p:txBody>
      </p:sp>
    </p:spTree>
    <p:extLst>
      <p:ext uri="{BB962C8B-B14F-4D97-AF65-F5344CB8AC3E}">
        <p14:creationId xmlns:p14="http://schemas.microsoft.com/office/powerpoint/2010/main" val="31312579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p:txBody>
          <a:bodyPr>
            <a:normAutofit/>
          </a:bodyPr>
          <a:lstStyle/>
          <a:p>
            <a:r>
              <a:rPr lang="es-ES" b="1" dirty="0">
                <a:solidFill>
                  <a:srgbClr val="FF0000"/>
                </a:solidFill>
              </a:rPr>
              <a:t>Aplicación de lo aprendido</a:t>
            </a:r>
            <a:endParaRPr lang="en-US" b="1" dirty="0">
              <a:solidFill>
                <a:srgbClr val="FF0000"/>
              </a:solidFill>
            </a:endParaRPr>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95536" y="1484784"/>
            <a:ext cx="8426019" cy="4750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39045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692696"/>
            <a:ext cx="8229600" cy="4525963"/>
          </a:xfrm>
        </p:spPr>
        <p:txBody>
          <a:bodyPr>
            <a:normAutofit fontScale="85000" lnSpcReduction="10000"/>
          </a:bodyPr>
          <a:lstStyle/>
          <a:p>
            <a:pPr marL="514350" indent="-514350">
              <a:buFont typeface="+mj-lt"/>
              <a:buAutoNum type="arabicPeriod"/>
            </a:pPr>
            <a:r>
              <a:rPr lang="es-ES" dirty="0"/>
              <a:t>¿Cuál ciclo de ondas tiene más frecuencia? ¿cuál tiene el menor?</a:t>
            </a:r>
          </a:p>
          <a:p>
            <a:pPr marL="514350" indent="-514350">
              <a:buFont typeface="+mj-lt"/>
              <a:buAutoNum type="arabicPeriod"/>
            </a:pPr>
            <a:r>
              <a:rPr lang="es-ES" dirty="0"/>
              <a:t>¿Cuál ciclo de ondas tiene más período? ¿cuál tiene el menor?</a:t>
            </a:r>
          </a:p>
          <a:p>
            <a:pPr marL="514350" indent="-514350">
              <a:buFont typeface="+mj-lt"/>
              <a:buAutoNum type="arabicPeriod"/>
            </a:pPr>
            <a:r>
              <a:rPr lang="es-ES" dirty="0"/>
              <a:t>¿Cuál ciclo de ondas tiene una longitud de onda (lambda) mayor? ¿cuál es el menor?</a:t>
            </a:r>
          </a:p>
          <a:p>
            <a:pPr marL="514350" indent="-514350">
              <a:buFont typeface="+mj-lt"/>
              <a:buAutoNum type="arabicPeriod"/>
            </a:pPr>
            <a:r>
              <a:rPr lang="es-ES" dirty="0"/>
              <a:t>¿Cuál produce un sonido más agudo? ¿el más grave? </a:t>
            </a:r>
          </a:p>
          <a:p>
            <a:pPr marL="0" indent="0">
              <a:buNone/>
            </a:pPr>
            <a:r>
              <a:rPr lang="es-ES" b="1" dirty="0">
                <a:solidFill>
                  <a:srgbClr val="FF0000"/>
                </a:solidFill>
              </a:rPr>
              <a:t>Desafío</a:t>
            </a:r>
          </a:p>
          <a:p>
            <a:r>
              <a:rPr lang="es-ES" dirty="0"/>
              <a:t>Si la velocidad de onda es </a:t>
            </a:r>
            <a:r>
              <a:rPr lang="es-ES" b="1" dirty="0">
                <a:solidFill>
                  <a:srgbClr val="FF0000"/>
                </a:solidFill>
              </a:rPr>
              <a:t>v=</a:t>
            </a:r>
            <a:r>
              <a:rPr lang="es-ES" b="1" dirty="0" err="1">
                <a:solidFill>
                  <a:srgbClr val="FF0000"/>
                </a:solidFill>
              </a:rPr>
              <a:t>fx</a:t>
            </a:r>
            <a:r>
              <a:rPr lang="he-IL" b="1" dirty="0">
                <a:solidFill>
                  <a:srgbClr val="FF0000"/>
                </a:solidFill>
              </a:rPr>
              <a:t>גּ</a:t>
            </a:r>
            <a:r>
              <a:rPr lang="es-ES" b="1" dirty="0">
                <a:solidFill>
                  <a:srgbClr val="FF0000"/>
                </a:solidFill>
              </a:rPr>
              <a:t> </a:t>
            </a:r>
            <a:r>
              <a:rPr lang="es-ES" dirty="0"/>
              <a:t>¿cuál va más rápido? ¿cuál va más lento?</a:t>
            </a:r>
          </a:p>
          <a:p>
            <a:endParaRPr lang="en-US" dirty="0"/>
          </a:p>
        </p:txBody>
      </p:sp>
    </p:spTree>
    <p:extLst>
      <p:ext uri="{BB962C8B-B14F-4D97-AF65-F5344CB8AC3E}">
        <p14:creationId xmlns:p14="http://schemas.microsoft.com/office/powerpoint/2010/main" val="37190116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endParaRPr lang="en-US"/>
          </a:p>
        </p:txBody>
      </p:sp>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1520" y="404664"/>
            <a:ext cx="8426019" cy="4750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98316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Finalmente…</a:t>
            </a:r>
            <a:endParaRPr lang="en-US" dirty="0"/>
          </a:p>
        </p:txBody>
      </p:sp>
      <p:sp>
        <p:nvSpPr>
          <p:cNvPr id="3" name="2 Marcador de contenido"/>
          <p:cNvSpPr>
            <a:spLocks noGrp="1"/>
          </p:cNvSpPr>
          <p:nvPr>
            <p:ph idx="1"/>
          </p:nvPr>
        </p:nvSpPr>
        <p:spPr/>
        <p:txBody>
          <a:bodyPr/>
          <a:lstStyle/>
          <a:p>
            <a:r>
              <a:rPr lang="es-ES" dirty="0"/>
              <a:t>¿Recuerdan las imágenes del tsunami y terremoto?</a:t>
            </a:r>
          </a:p>
        </p:txBody>
      </p:sp>
    </p:spTree>
    <p:extLst>
      <p:ext uri="{BB962C8B-B14F-4D97-AF65-F5344CB8AC3E}">
        <p14:creationId xmlns:p14="http://schemas.microsoft.com/office/powerpoint/2010/main" val="32452124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¿Qué es son las ondas?</a:t>
            </a:r>
            <a:endParaRPr lang="en-US" dirty="0"/>
          </a:p>
        </p:txBody>
      </p:sp>
      <p:sp>
        <p:nvSpPr>
          <p:cNvPr id="8" name="7 Rectángulo"/>
          <p:cNvSpPr/>
          <p:nvPr/>
        </p:nvSpPr>
        <p:spPr>
          <a:xfrm>
            <a:off x="5076056" y="6093296"/>
            <a:ext cx="2728952" cy="646331"/>
          </a:xfrm>
          <a:prstGeom prst="rect">
            <a:avLst/>
          </a:prstGeom>
        </p:spPr>
        <p:txBody>
          <a:bodyPr wrap="none">
            <a:spAutoFit/>
          </a:bodyPr>
          <a:lstStyle/>
          <a:p>
            <a:r>
              <a:rPr lang="en-US" dirty="0" err="1"/>
              <a:t>Licencia</a:t>
            </a:r>
            <a:r>
              <a:rPr lang="en-US" dirty="0"/>
              <a:t> Creative commons</a:t>
            </a:r>
          </a:p>
          <a:p>
            <a:endParaRPr lang="en-US" dirty="0"/>
          </a:p>
        </p:txBody>
      </p:sp>
      <p:pic>
        <p:nvPicPr>
          <p:cNvPr id="10" name="9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1484784"/>
            <a:ext cx="7528836" cy="4234971"/>
          </a:xfrm>
          <a:prstGeom prst="rect">
            <a:avLst/>
          </a:prstGeom>
        </p:spPr>
      </p:pic>
    </p:spTree>
    <p:extLst>
      <p:ext uri="{BB962C8B-B14F-4D97-AF65-F5344CB8AC3E}">
        <p14:creationId xmlns:p14="http://schemas.microsoft.com/office/powerpoint/2010/main" val="20901078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663" y="381622"/>
            <a:ext cx="6521419" cy="5999705"/>
          </a:xfrm>
          <a:prstGeom prst="rect">
            <a:avLst/>
          </a:prstGeom>
        </p:spPr>
      </p:pic>
    </p:spTree>
    <p:extLst>
      <p:ext uri="{BB962C8B-B14F-4D97-AF65-F5344CB8AC3E}">
        <p14:creationId xmlns:p14="http://schemas.microsoft.com/office/powerpoint/2010/main" val="8835904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631" y="908720"/>
            <a:ext cx="7502769" cy="4845538"/>
          </a:xfrm>
          <a:prstGeom prst="rect">
            <a:avLst/>
          </a:prstGeom>
        </p:spPr>
      </p:pic>
      <p:sp>
        <p:nvSpPr>
          <p:cNvPr id="7" name="6 CuadroTexto"/>
          <p:cNvSpPr txBox="1"/>
          <p:nvPr/>
        </p:nvSpPr>
        <p:spPr>
          <a:xfrm>
            <a:off x="1619672" y="6093295"/>
            <a:ext cx="6725174" cy="461665"/>
          </a:xfrm>
          <a:prstGeom prst="rect">
            <a:avLst/>
          </a:prstGeom>
          <a:noFill/>
        </p:spPr>
        <p:txBody>
          <a:bodyPr wrap="none" rtlCol="0">
            <a:spAutoFit/>
          </a:bodyPr>
          <a:lstStyle/>
          <a:p>
            <a:r>
              <a:rPr lang="es-ES" sz="2400" b="1" dirty="0">
                <a:solidFill>
                  <a:srgbClr val="FF0000"/>
                </a:solidFill>
              </a:rPr>
              <a:t>¿Qué tienen que ver estas imágenes con las ondas?</a:t>
            </a:r>
            <a:endParaRPr lang="en-US" sz="2400" b="1" dirty="0">
              <a:solidFill>
                <a:srgbClr val="FF0000"/>
              </a:solidFill>
            </a:endParaRPr>
          </a:p>
        </p:txBody>
      </p:sp>
    </p:spTree>
    <p:extLst>
      <p:ext uri="{BB962C8B-B14F-4D97-AF65-F5344CB8AC3E}">
        <p14:creationId xmlns:p14="http://schemas.microsoft.com/office/powerpoint/2010/main" val="22586906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r>
              <a:rPr lang="es-ES" dirty="0"/>
              <a:t>Revisen sus respuestas, compartan con las ideas de sus compañeros.</a:t>
            </a:r>
          </a:p>
          <a:p>
            <a:r>
              <a:rPr lang="es-ES" dirty="0"/>
              <a:t>De lo aprendido en esta clase, ¿Qué conceptos les ayuda a completar y mejorar su respuesta inicial?</a:t>
            </a:r>
            <a:endParaRPr lang="en-US" dirty="0"/>
          </a:p>
          <a:p>
            <a:endParaRPr lang="en-US" dirty="0"/>
          </a:p>
        </p:txBody>
      </p:sp>
    </p:spTree>
    <p:extLst>
      <p:ext uri="{BB962C8B-B14F-4D97-AF65-F5344CB8AC3E}">
        <p14:creationId xmlns:p14="http://schemas.microsoft.com/office/powerpoint/2010/main" val="27463047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71600" y="908720"/>
            <a:ext cx="7070978" cy="5073427"/>
          </a:xfrm>
        </p:spPr>
      </p:pic>
      <p:sp>
        <p:nvSpPr>
          <p:cNvPr id="5" name="4 Rectángulo"/>
          <p:cNvSpPr/>
          <p:nvPr/>
        </p:nvSpPr>
        <p:spPr>
          <a:xfrm>
            <a:off x="5868144" y="6277962"/>
            <a:ext cx="2728952" cy="369332"/>
          </a:xfrm>
          <a:prstGeom prst="rect">
            <a:avLst/>
          </a:prstGeom>
        </p:spPr>
        <p:txBody>
          <a:bodyPr wrap="none">
            <a:spAutoFit/>
          </a:bodyPr>
          <a:lstStyle/>
          <a:p>
            <a:r>
              <a:rPr lang="en-US" dirty="0" err="1">
                <a:hlinkClick r:id="rId4"/>
              </a:rPr>
              <a:t>Licencia</a:t>
            </a:r>
            <a:r>
              <a:rPr lang="en-US" dirty="0">
                <a:hlinkClick r:id="rId4"/>
              </a:rPr>
              <a:t> Creative commons</a:t>
            </a:r>
          </a:p>
        </p:txBody>
      </p:sp>
    </p:spTree>
    <p:extLst>
      <p:ext uri="{BB962C8B-B14F-4D97-AF65-F5344CB8AC3E}">
        <p14:creationId xmlns:p14="http://schemas.microsoft.com/office/powerpoint/2010/main" val="41452545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43608" y="1124744"/>
            <a:ext cx="7169130" cy="4785395"/>
          </a:xfrm>
          <a:prstGeom prst="rect">
            <a:avLst/>
          </a:prstGeom>
        </p:spPr>
      </p:pic>
      <p:sp>
        <p:nvSpPr>
          <p:cNvPr id="5" name="4 Rectángulo"/>
          <p:cNvSpPr/>
          <p:nvPr/>
        </p:nvSpPr>
        <p:spPr>
          <a:xfrm>
            <a:off x="5868144" y="6277962"/>
            <a:ext cx="2728952" cy="369332"/>
          </a:xfrm>
          <a:prstGeom prst="rect">
            <a:avLst/>
          </a:prstGeom>
        </p:spPr>
        <p:txBody>
          <a:bodyPr wrap="none">
            <a:spAutoFit/>
          </a:bodyPr>
          <a:lstStyle/>
          <a:p>
            <a:r>
              <a:rPr lang="en-US" dirty="0" err="1">
                <a:hlinkClick r:id="rId4"/>
              </a:rPr>
              <a:t>Licencia</a:t>
            </a:r>
            <a:r>
              <a:rPr lang="en-US" dirty="0">
                <a:hlinkClick r:id="rId4"/>
              </a:rPr>
              <a:t> Creative commons</a:t>
            </a:r>
          </a:p>
        </p:txBody>
      </p:sp>
    </p:spTree>
    <p:extLst>
      <p:ext uri="{BB962C8B-B14F-4D97-AF65-F5344CB8AC3E}">
        <p14:creationId xmlns:p14="http://schemas.microsoft.com/office/powerpoint/2010/main" val="12866758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15616" y="548680"/>
            <a:ext cx="6900259" cy="5175194"/>
          </a:xfrm>
          <a:prstGeom prst="rect">
            <a:avLst/>
          </a:prstGeom>
        </p:spPr>
      </p:pic>
      <p:sp>
        <p:nvSpPr>
          <p:cNvPr id="5" name="4 Rectángulo"/>
          <p:cNvSpPr/>
          <p:nvPr/>
        </p:nvSpPr>
        <p:spPr>
          <a:xfrm>
            <a:off x="5076056" y="6093296"/>
            <a:ext cx="3959417" cy="646331"/>
          </a:xfrm>
          <a:prstGeom prst="rect">
            <a:avLst/>
          </a:prstGeom>
        </p:spPr>
        <p:txBody>
          <a:bodyPr wrap="none">
            <a:spAutoFit/>
          </a:bodyPr>
          <a:lstStyle/>
          <a:p>
            <a:r>
              <a:rPr lang="en-US" dirty="0" err="1">
                <a:hlinkClick r:id="rId4"/>
              </a:rPr>
              <a:t>Licencia</a:t>
            </a:r>
            <a:r>
              <a:rPr lang="en-US" dirty="0">
                <a:hlinkClick r:id="rId4"/>
              </a:rPr>
              <a:t> Creative commons</a:t>
            </a:r>
          </a:p>
          <a:p>
            <a:r>
              <a:rPr lang="en-US" dirty="0">
                <a:hlinkClick r:id="rId4"/>
              </a:rPr>
              <a:t>https://giphy.com/search/waves-physics</a:t>
            </a:r>
            <a:endParaRPr lang="en-US" dirty="0"/>
          </a:p>
        </p:txBody>
      </p:sp>
    </p:spTree>
    <p:extLst>
      <p:ext uri="{BB962C8B-B14F-4D97-AF65-F5344CB8AC3E}">
        <p14:creationId xmlns:p14="http://schemas.microsoft.com/office/powerpoint/2010/main" val="4139213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5076056" y="6093296"/>
            <a:ext cx="2728952" cy="369332"/>
          </a:xfrm>
          <a:prstGeom prst="rect">
            <a:avLst/>
          </a:prstGeom>
        </p:spPr>
        <p:txBody>
          <a:bodyPr wrap="none">
            <a:spAutoFit/>
          </a:bodyPr>
          <a:lstStyle/>
          <a:p>
            <a:r>
              <a:rPr lang="en-US" dirty="0" err="1"/>
              <a:t>Licencia</a:t>
            </a:r>
            <a:r>
              <a:rPr lang="en-US" dirty="0"/>
              <a:t> Creative commons</a:t>
            </a:r>
          </a:p>
        </p:txBody>
      </p:sp>
      <p:pic>
        <p:nvPicPr>
          <p:cNvPr id="9" name="8 Marcador de contenido"/>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11538" y="620688"/>
            <a:ext cx="8306460" cy="4672384"/>
          </a:xfrm>
        </p:spPr>
      </p:pic>
    </p:spTree>
    <p:extLst>
      <p:ext uri="{BB962C8B-B14F-4D97-AF65-F5344CB8AC3E}">
        <p14:creationId xmlns:p14="http://schemas.microsoft.com/office/powerpoint/2010/main" val="21831510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¿Qué sucede aquí?</a:t>
            </a:r>
            <a:endParaRPr lang="en-US" dirty="0"/>
          </a:p>
        </p:txBody>
      </p:sp>
      <p:sp>
        <p:nvSpPr>
          <p:cNvPr id="4" name="3 Rectángulo"/>
          <p:cNvSpPr/>
          <p:nvPr/>
        </p:nvSpPr>
        <p:spPr>
          <a:xfrm>
            <a:off x="5868144" y="6438903"/>
            <a:ext cx="2728952" cy="369332"/>
          </a:xfrm>
          <a:prstGeom prst="rect">
            <a:avLst/>
          </a:prstGeom>
        </p:spPr>
        <p:txBody>
          <a:bodyPr wrap="none">
            <a:spAutoFit/>
          </a:bodyPr>
          <a:lstStyle/>
          <a:p>
            <a:r>
              <a:rPr lang="en-US" dirty="0" err="1"/>
              <a:t>Licencia</a:t>
            </a:r>
            <a:r>
              <a:rPr lang="en-US" dirty="0"/>
              <a:t> Creative commons</a:t>
            </a:r>
          </a:p>
        </p:txBody>
      </p:sp>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672" y="1143000"/>
            <a:ext cx="5238328" cy="5238328"/>
          </a:xfrm>
          <a:prstGeom prst="rect">
            <a:avLst/>
          </a:prstGeom>
        </p:spPr>
      </p:pic>
    </p:spTree>
    <p:extLst>
      <p:ext uri="{BB962C8B-B14F-4D97-AF65-F5344CB8AC3E}">
        <p14:creationId xmlns:p14="http://schemas.microsoft.com/office/powerpoint/2010/main" val="3448376887"/>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1373</TotalTime>
  <Words>1267</Words>
  <Application>Microsoft Office PowerPoint</Application>
  <PresentationFormat>Presentación en pantalla (4:3)</PresentationFormat>
  <Paragraphs>187</Paragraphs>
  <Slides>42</Slides>
  <Notes>42</Notes>
  <HiddenSlides>0</HiddenSlides>
  <MMClips>5</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42</vt:i4>
      </vt:variant>
    </vt:vector>
  </HeadingPairs>
  <TitlesOfParts>
    <vt:vector size="45" baseType="lpstr">
      <vt:lpstr>Arial</vt:lpstr>
      <vt:lpstr>Calibri</vt:lpstr>
      <vt:lpstr>Tema de Office</vt:lpstr>
      <vt:lpstr>Ondas y sus características</vt:lpstr>
      <vt:lpstr>Presentación de PowerPoint</vt:lpstr>
      <vt:lpstr>Presentación de PowerPoint</vt:lpstr>
      <vt:lpstr>¿Qué es son las ondas?</vt:lpstr>
      <vt:lpstr>Presentación de PowerPoint</vt:lpstr>
      <vt:lpstr>Presentación de PowerPoint</vt:lpstr>
      <vt:lpstr>Presentación de PowerPoint</vt:lpstr>
      <vt:lpstr>Presentación de PowerPoint</vt:lpstr>
      <vt:lpstr>¿Qué sucede aquí?</vt:lpstr>
      <vt:lpstr>Presentación de PowerPoint</vt:lpstr>
      <vt:lpstr>Construya una o dos frases que describa lo que son las ondas.  Use estos conceptos:</vt:lpstr>
      <vt:lpstr>Presentación de PowerPoint</vt:lpstr>
      <vt:lpstr>Propiedades de las ondas</vt:lpstr>
      <vt:lpstr>Propiedades de las ondas</vt:lpstr>
      <vt:lpstr>Presentación de PowerPoint</vt:lpstr>
      <vt:lpstr>Propiedades de las ondas</vt:lpstr>
      <vt:lpstr>Ejemplo en el sonido</vt:lpstr>
      <vt:lpstr>Presentación de PowerPoint</vt:lpstr>
      <vt:lpstr>Presentación de PowerPoint</vt:lpstr>
      <vt:lpstr>Presentación de PowerPoint</vt:lpstr>
      <vt:lpstr>Presentación de PowerPoint</vt:lpstr>
      <vt:lpstr>Ejemplo en el sonido</vt:lpstr>
      <vt:lpstr>¿Sabías qué?</vt:lpstr>
      <vt:lpstr>Presentación de PowerPoint</vt:lpstr>
      <vt:lpstr>Presentación de PowerPoint</vt:lpstr>
      <vt:lpstr>Presentación de PowerPoint</vt:lpstr>
      <vt:lpstr>Presentación de PowerPoint</vt:lpstr>
      <vt:lpstr>Presentación de PowerPoint</vt:lpstr>
      <vt:lpstr>Ejemplo en el sonido</vt:lpstr>
      <vt:lpstr>Presentación de PowerPoint</vt:lpstr>
      <vt:lpstr>¿sabías qué?</vt:lpstr>
      <vt:lpstr>Presentación de PowerPoint</vt:lpstr>
      <vt:lpstr>Presentación de PowerPoint</vt:lpstr>
      <vt:lpstr>Presentación de PowerPoint</vt:lpstr>
      <vt:lpstr>Presentación de PowerPoint</vt:lpstr>
      <vt:lpstr>Aplicación de lo aprendido</vt:lpstr>
      <vt:lpstr>Presentación de PowerPoint</vt:lpstr>
      <vt:lpstr>Presentación de PowerPoint</vt:lpstr>
      <vt:lpstr>Finalmente…</vt:lpstr>
      <vt:lpstr>Presentación de PowerPoint</vt:lpstr>
      <vt:lpstr>Presentación de PowerPoint</vt:lpstr>
      <vt:lpstr>Presentación de PowerPoint</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Ondas</dc:title>
  <dc:creator>carmen salazar</dc:creator>
  <cp:lastModifiedBy>Angela Maria Trisotti Cerezo</cp:lastModifiedBy>
  <cp:revision>19</cp:revision>
  <dcterms:created xsi:type="dcterms:W3CDTF">2019-04-16T16:48:35Z</dcterms:created>
  <dcterms:modified xsi:type="dcterms:W3CDTF">2019-05-16T21:52:09Z</dcterms:modified>
</cp:coreProperties>
</file>