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  <p:sldMasterId id="214748366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8" roundtripDataSignature="AMtx7migIvcd9aDeBYZWky3mIC7BMf93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B12F956-8C72-4823-90EA-19C119CEB101}">
  <a:tblStyle styleId="{EB12F956-8C72-4823-90EA-19C119CEB10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customschemas.google.com/relationships/presentationmetadata" Target="metadata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geogebra.org/m/as35xv3h" TargetMode="Externa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geogebra.org/m/pcsr9qev" TargetMode="Externa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geogebra.org/m/pcsr9qev" TargetMode="Externa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9" name="Google Shape;199;p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0" name="Google Shape;200;p1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p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/>
              <a:t>Recurso geogebra de apoyo → </a:t>
            </a:r>
            <a:r>
              <a:rPr lang="e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https://www.geogebra.org/m/as35xv3h</a:t>
            </a:r>
            <a:endParaRPr/>
          </a:p>
        </p:txBody>
      </p:sp>
      <p:sp>
        <p:nvSpPr>
          <p:cNvPr id="210" name="Google Shape;210;p1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p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1" name="Google Shape;221;p1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p1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3" name="Google Shape;233;p1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7" name="Google Shape;247;p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>
                <a:solidFill>
                  <a:schemeClr val="dk1"/>
                </a:solidFill>
              </a:rPr>
              <a:t>recurso geogebra de apoyo → </a:t>
            </a:r>
            <a:r>
              <a:rPr lang="e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https://www.geogebra.org/m/pcsr9qev</a:t>
            </a:r>
            <a:endParaRPr/>
          </a:p>
        </p:txBody>
      </p:sp>
      <p:sp>
        <p:nvSpPr>
          <p:cNvPr id="248" name="Google Shape;248;p1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p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>
                <a:solidFill>
                  <a:schemeClr val="dk1"/>
                </a:solidFill>
              </a:rPr>
              <a:t>recurso geogebra de apoyo → </a:t>
            </a:r>
            <a:r>
              <a:rPr lang="e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https://www.geogebra.org/m/pcsr9qev</a:t>
            </a:r>
            <a:endParaRPr/>
          </a:p>
        </p:txBody>
      </p:sp>
      <p:sp>
        <p:nvSpPr>
          <p:cNvPr id="260" name="Google Shape;260;p1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0" name="Google Shape;270;p1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1" name="Google Shape;271;p1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0" name="Google Shape;280;p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1" name="Google Shape;281;p1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0" name="Google Shape;290;p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1" name="Google Shape;291;p1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2" name="Google Shape;302;p1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3" name="Google Shape;303;p1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2" name="Google Shape;312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Observación → Si tiene el video descargado en su computador, puede editar la presentación para generar un hipervínculo al video desde la diapositiva</a:t>
            </a:r>
            <a:endParaRPr/>
          </a:p>
        </p:txBody>
      </p:sp>
      <p:sp>
        <p:nvSpPr>
          <p:cNvPr id="139" name="Google Shape;139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6" name="Google Shape;146;p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3" name="Google Shape;153;p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p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1" name="Google Shape;171;p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p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0" name="Google Shape;180;p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0" name="Google Shape;190;p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1" name="Google Shape;191;p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" name="Google Shape;12;p2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1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31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31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2" name="Google Shape;62;p3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3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3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/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32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8" name="Google Shape;68;p3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3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3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3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33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4" name="Google Shape;74;p3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3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3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3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84" name="Google Shape;84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7" name="Google Shape;87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1" name="Google Shape;91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4" name="Google Shape;94;p3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5" name="Google Shape;95;p3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6" name="Google Shape;96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9" name="Google Shape;99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2" name="Google Shape;102;p4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3" name="Google Shape;103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6" name="Google Shape;106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Diapositiva de título">
  <p:cSld name="1_Diapositiva de título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orma" id="15" name="Google Shape;15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86" y="0"/>
            <a:ext cx="91434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4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10" name="Google Shape;110;p4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1" name="Google Shape;111;p4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2" name="Google Shape;112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15" name="Google Shape;115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8" name="Google Shape;118;p4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9" name="Google Shape;119;p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Diapositiva de título">
  <p:cSld name="2_Diapositiva de título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n que contiene Forma&#10;&#10;Descripción generada automáticamente" id="17" name="Google Shape;17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86" y="0"/>
            <a:ext cx="91434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5"/>
          <p:cNvSpPr txBox="1"/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1" name="Google Shape;21;p2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" name="Google Shape;22;p2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3" name="Google Shape;23;p2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6"/>
          <p:cNvSpPr txBox="1"/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b="0" i="0" sz="4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26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2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" name="Google Shape;28;p2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2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7"/>
          <p:cNvSpPr txBox="1"/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27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3" name="Google Shape;33;p27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4" name="Google Shape;34;p2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Google Shape;35;p2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6" name="Google Shape;36;p2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8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28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0" name="Google Shape;40;p28"/>
          <p:cNvSpPr txBox="1"/>
          <p:nvPr>
            <p:ph idx="2" type="body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1" name="Google Shape;41;p28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2" name="Google Shape;42;p28"/>
          <p:cNvSpPr txBox="1"/>
          <p:nvPr>
            <p:ph idx="4" type="body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3" name="Google Shape;43;p2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4" name="Google Shape;44;p2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5" name="Google Shape;45;p2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9"/>
          <p:cNvSpPr txBox="1"/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2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Google Shape;49;p2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0" name="Google Shape;50;p2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0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30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4" name="Google Shape;54;p30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5" name="Google Shape;55;p3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3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7" name="Google Shape;57;p3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6.png"/><Relationship Id="rId4" Type="http://schemas.openxmlformats.org/officeDocument/2006/relationships/image" Target="../media/image13.png"/><Relationship Id="rId5" Type="http://schemas.openxmlformats.org/officeDocument/2006/relationships/image" Target="../media/image3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Relationship Id="rId4" Type="http://schemas.openxmlformats.org/officeDocument/2006/relationships/image" Target="../media/image12.png"/><Relationship Id="rId5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Relationship Id="rId4" Type="http://schemas.openxmlformats.org/officeDocument/2006/relationships/image" Target="../media/image12.png"/><Relationship Id="rId5" Type="http://schemas.openxmlformats.org/officeDocument/2006/relationships/image" Target="../media/image1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Relationship Id="rId4" Type="http://schemas.openxmlformats.org/officeDocument/2006/relationships/image" Target="../media/image12.png"/><Relationship Id="rId5" Type="http://schemas.openxmlformats.org/officeDocument/2006/relationships/image" Target="../media/image3.png"/><Relationship Id="rId6" Type="http://schemas.openxmlformats.org/officeDocument/2006/relationships/image" Target="../media/image1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Relationship Id="rId4" Type="http://schemas.openxmlformats.org/officeDocument/2006/relationships/image" Target="../media/image12.png"/><Relationship Id="rId5" Type="http://schemas.openxmlformats.org/officeDocument/2006/relationships/image" Target="../media/image2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2.png"/><Relationship Id="rId4" Type="http://schemas.openxmlformats.org/officeDocument/2006/relationships/image" Target="../media/image24.png"/><Relationship Id="rId5" Type="http://schemas.openxmlformats.org/officeDocument/2006/relationships/image" Target="../media/image2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Relationship Id="rId4" Type="http://schemas.openxmlformats.org/officeDocument/2006/relationships/image" Target="../media/image2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Relationship Id="rId4" Type="http://schemas.openxmlformats.org/officeDocument/2006/relationships/image" Target="../media/image31.png"/><Relationship Id="rId5" Type="http://schemas.openxmlformats.org/officeDocument/2006/relationships/image" Target="../media/image28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9.png"/><Relationship Id="rId4" Type="http://schemas.openxmlformats.org/officeDocument/2006/relationships/image" Target="../media/image2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"/>
          <p:cNvSpPr txBox="1"/>
          <p:nvPr/>
        </p:nvSpPr>
        <p:spPr>
          <a:xfrm>
            <a:off x="483935" y="2297504"/>
            <a:ext cx="8175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es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Números Irracionales</a:t>
            </a:r>
            <a:endParaRPr b="1" i="0" sz="3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Actividad 3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3" name="Google Shape;20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06994" y="1095888"/>
            <a:ext cx="4449056" cy="2232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83574" y="3501075"/>
            <a:ext cx="4958851" cy="37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91924" y="4137100"/>
            <a:ext cx="1795201" cy="37325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10"/>
          <p:cNvSpPr/>
          <p:nvPr/>
        </p:nvSpPr>
        <p:spPr>
          <a:xfrm>
            <a:off x="5136625" y="4046675"/>
            <a:ext cx="2305800" cy="5541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rgbClr val="63B7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Actividad 4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13" name="Google Shape;213;p11"/>
          <p:cNvGraphicFramePr/>
          <p:nvPr/>
        </p:nvGraphicFramePr>
        <p:xfrm>
          <a:off x="780125" y="13029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{EB12F956-8C72-4823-90EA-19C119CEB101}</a:tableStyleId>
              </a:tblPr>
              <a:tblGrid>
                <a:gridCol w="791300"/>
                <a:gridCol w="53800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</a:tblGrid>
              <a:tr h="731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(lado del cuadrado)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E2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1,2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8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(área del cuadrado)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E2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14" name="Google Shape;21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9512" y="2126550"/>
            <a:ext cx="224950" cy="22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5013" y="1410200"/>
            <a:ext cx="133925" cy="121175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11"/>
          <p:cNvSpPr/>
          <p:nvPr/>
        </p:nvSpPr>
        <p:spPr>
          <a:xfrm>
            <a:off x="510825" y="3292200"/>
            <a:ext cx="8370600" cy="159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¿Cuál es el área de los dos cuadrados más cercanos a la medida del cuadrado de área 2?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se puede concluir de los lados de esos cuadrados?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¿Entre cuál par de números se ubica        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¿Cuál es el valor de 2 hasta la primera cifra decimal? ¿Ese valor es exactamente 2?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7" name="Google Shape;217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33310" y="4245875"/>
            <a:ext cx="277385" cy="22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2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Actividad 4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4" name="Google Shape;224;p12"/>
          <p:cNvGraphicFramePr/>
          <p:nvPr/>
        </p:nvGraphicFramePr>
        <p:xfrm>
          <a:off x="780125" y="13029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{EB12F956-8C72-4823-90EA-19C119CEB101}</a:tableStyleId>
              </a:tblPr>
              <a:tblGrid>
                <a:gridCol w="791300"/>
                <a:gridCol w="53800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</a:tblGrid>
              <a:tr h="731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(lado del cuadrado)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E2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1,2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1,3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1,7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1,8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1,9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8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(área del cuadrado)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E2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1,21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1,69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1,96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2,25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2,56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2,89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3,24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3,61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25" name="Google Shape;225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9512" y="2126550"/>
            <a:ext cx="224950" cy="22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5013" y="1410200"/>
            <a:ext cx="133925" cy="12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317050" y="3794650"/>
            <a:ext cx="2901976" cy="4802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8" name="Google Shape;228;p12"/>
          <p:cNvCxnSpPr/>
          <p:nvPr/>
        </p:nvCxnSpPr>
        <p:spPr>
          <a:xfrm>
            <a:off x="4765338" y="3149388"/>
            <a:ext cx="5400" cy="413100"/>
          </a:xfrm>
          <a:prstGeom prst="straightConnector1">
            <a:avLst/>
          </a:prstGeom>
          <a:noFill/>
          <a:ln cap="flat" cmpd="sng" w="28575">
            <a:solidFill>
              <a:srgbClr val="63B799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29" name="Google Shape;229;p12"/>
          <p:cNvSpPr/>
          <p:nvPr/>
        </p:nvSpPr>
        <p:spPr>
          <a:xfrm>
            <a:off x="3011000" y="3688700"/>
            <a:ext cx="3453000" cy="6993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rgbClr val="63B7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Actividad 4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36" name="Google Shape;236;p13"/>
          <p:cNvGraphicFramePr/>
          <p:nvPr/>
        </p:nvGraphicFramePr>
        <p:xfrm>
          <a:off x="780125" y="13029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{EB12F956-8C72-4823-90EA-19C119CEB101}</a:tableStyleId>
              </a:tblPr>
              <a:tblGrid>
                <a:gridCol w="791300"/>
                <a:gridCol w="53800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</a:tblGrid>
              <a:tr h="731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(lado del cuadrado)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E2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1,42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8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(área del cuadrado)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E2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2,25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37" name="Google Shape;23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9512" y="2126550"/>
            <a:ext cx="224950" cy="22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5013" y="1410200"/>
            <a:ext cx="133925" cy="121175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13"/>
          <p:cNvSpPr/>
          <p:nvPr/>
        </p:nvSpPr>
        <p:spPr>
          <a:xfrm>
            <a:off x="510825" y="3292200"/>
            <a:ext cx="8370600" cy="159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Identifica dos números </a:t>
            </a:r>
            <a:r>
              <a:rPr b="0" i="1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b</a:t>
            </a: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tales que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puedes deducir de la       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¿Entre cuál par de números se ubica el 2? ¿y la       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¿Cuál es el valor de        hasta la segunda cifra decimal? ¿Ese valor es exactamente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0" name="Google Shape;240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68710" y="3700675"/>
            <a:ext cx="277385" cy="22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44450" y="3399209"/>
            <a:ext cx="1302050" cy="246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05960" y="3976988"/>
            <a:ext cx="277385" cy="22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76735" y="4258800"/>
            <a:ext cx="277385" cy="22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45760" y="4521375"/>
            <a:ext cx="277385" cy="22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4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Actividad 4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51" name="Google Shape;251;p14"/>
          <p:cNvGraphicFramePr/>
          <p:nvPr/>
        </p:nvGraphicFramePr>
        <p:xfrm>
          <a:off x="780125" y="13029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{EB12F956-8C72-4823-90EA-19C119CEB101}</a:tableStyleId>
              </a:tblPr>
              <a:tblGrid>
                <a:gridCol w="791300"/>
                <a:gridCol w="53800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  <a:gridCol w="664650"/>
              </a:tblGrid>
              <a:tr h="731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(lado del cuadrado)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E2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1,42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1,43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1,47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1,48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1,49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8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(área del cuadrado)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E2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1,96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1,9881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2,0164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2,0449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2,0736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2,1025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2,1316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2,1609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2,1904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2,2201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s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2,25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B69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52" name="Google Shape;25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9512" y="2126550"/>
            <a:ext cx="224950" cy="221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5013" y="1410200"/>
            <a:ext cx="133925" cy="1211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4" name="Google Shape;254;p14"/>
          <p:cNvCxnSpPr/>
          <p:nvPr/>
        </p:nvCxnSpPr>
        <p:spPr>
          <a:xfrm>
            <a:off x="2774063" y="3094338"/>
            <a:ext cx="5400" cy="413100"/>
          </a:xfrm>
          <a:prstGeom prst="straightConnector1">
            <a:avLst/>
          </a:prstGeom>
          <a:noFill/>
          <a:ln cap="flat" cmpd="sng" w="28575">
            <a:solidFill>
              <a:srgbClr val="63B799"/>
            </a:solidFill>
            <a:prstDash val="solid"/>
            <a:round/>
            <a:headEnd len="sm" w="sm" type="none"/>
            <a:tailEnd len="med" w="med" type="triangle"/>
          </a:ln>
        </p:spPr>
      </p:cxnSp>
      <p:pic>
        <p:nvPicPr>
          <p:cNvPr id="255" name="Google Shape;255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11775" y="3720986"/>
            <a:ext cx="3122400" cy="450214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14"/>
          <p:cNvSpPr/>
          <p:nvPr/>
        </p:nvSpPr>
        <p:spPr>
          <a:xfrm>
            <a:off x="945900" y="3618475"/>
            <a:ext cx="3532500" cy="6993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rgbClr val="63B7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5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Reflexión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3" name="Google Shape;26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27301" y="1745450"/>
            <a:ext cx="297550" cy="2380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4" name="Google Shape;264;p15"/>
          <p:cNvGrpSpPr/>
          <p:nvPr/>
        </p:nvGrpSpPr>
        <p:grpSpPr>
          <a:xfrm>
            <a:off x="560400" y="1453875"/>
            <a:ext cx="8304600" cy="1949400"/>
            <a:chOff x="560400" y="1453875"/>
            <a:chExt cx="8304600" cy="1949400"/>
          </a:xfrm>
        </p:grpSpPr>
        <p:sp>
          <p:nvSpPr>
            <p:cNvPr id="265" name="Google Shape;265;p15"/>
            <p:cNvSpPr/>
            <p:nvPr/>
          </p:nvSpPr>
          <p:spPr>
            <a:xfrm>
              <a:off x="560400" y="1453875"/>
              <a:ext cx="8304600" cy="19494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-342900" lvl="0" marL="457200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Char char="●"/>
              </a:pPr>
              <a:r>
                <a:rPr b="0" i="0" lang="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¿Creen que es posible encontrar todas las cifras decimales de        ?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42900" lvl="0" marL="457200" marR="0" rtl="0" algn="just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Char char="●"/>
              </a:pPr>
              <a:r>
                <a:rPr b="0" i="0" lang="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¿Cuántas veces se podrá realizar el mismo procedimiento?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42900" lvl="0" marL="457200" marR="0" rtl="0" algn="just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Char char="●"/>
              </a:pPr>
              <a:r>
                <a:rPr b="0" i="0" lang="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¿Qué relación hay entre la cantidad de veces que se realiza el procedimiento para aproximar la         con la cantidad de cifras decimales que se obtienen?</a:t>
              </a:r>
              <a:r>
                <a:rPr b="0" i="0" lang="es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66" name="Google Shape;266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827300" y="1768600"/>
              <a:ext cx="290275" cy="2322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7" name="Google Shape;267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339175" y="2858966"/>
              <a:ext cx="290275" cy="23223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6"/>
          <p:cNvSpPr txBox="1"/>
          <p:nvPr/>
        </p:nvSpPr>
        <p:spPr>
          <a:xfrm>
            <a:off x="687049" y="1238099"/>
            <a:ext cx="73053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-31115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Calibri"/>
              <a:buChar char="●"/>
            </a:pPr>
            <a:r>
              <a:rPr b="0" i="0" lang="es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 un número racional, las cifras decimales tienen dos posibilidades: ser finitas o seguir un patrón y repetirse periódicamente.</a:t>
            </a:r>
            <a:endParaRPr b="0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6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Conclusiones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74100" y="2760350"/>
            <a:ext cx="2724525" cy="702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Google Shape;276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4075" y="2715075"/>
            <a:ext cx="1311375" cy="79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258800" y="3842900"/>
            <a:ext cx="2936875" cy="68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7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Conclusiones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4" name="Google Shape;284;p17"/>
          <p:cNvGrpSpPr/>
          <p:nvPr/>
        </p:nvGrpSpPr>
        <p:grpSpPr>
          <a:xfrm>
            <a:off x="687049" y="1419824"/>
            <a:ext cx="7305300" cy="1200600"/>
            <a:chOff x="687049" y="1419824"/>
            <a:chExt cx="7305300" cy="1200600"/>
          </a:xfrm>
        </p:grpSpPr>
        <p:sp>
          <p:nvSpPr>
            <p:cNvPr id="285" name="Google Shape;285;p17"/>
            <p:cNvSpPr txBox="1"/>
            <p:nvPr/>
          </p:nvSpPr>
          <p:spPr>
            <a:xfrm>
              <a:off x="687049" y="1419824"/>
              <a:ext cx="7305300" cy="120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8575" lIns="68575" spcFirstLastPara="1" rIns="68575" wrap="square" tIns="68575">
              <a:spAutoFit/>
            </a:bodyPr>
            <a:lstStyle/>
            <a:p>
              <a:pPr indent="-311150" lvl="0" marL="342900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Calibri"/>
                <a:buChar char="●"/>
              </a:pPr>
              <a:r>
                <a:rPr b="0" i="0" lang="es" sz="23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Del trabajo realizado, podemos concluir que en el caso de la    ésta tiene una infinidad de cifras decimales y </a:t>
              </a:r>
              <a:r>
                <a:rPr b="1" i="0" lang="es" sz="2300" u="none" cap="none" strike="noStrike">
                  <a:solidFill>
                    <a:srgbClr val="423B71"/>
                  </a:solidFill>
                  <a:latin typeface="Calibri"/>
                  <a:ea typeface="Calibri"/>
                  <a:cs typeface="Calibri"/>
                  <a:sym typeface="Calibri"/>
                </a:rPr>
                <a:t>sin periodicidad alguna</a:t>
              </a:r>
              <a:r>
                <a:rPr b="0" i="0" lang="es" sz="23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b="0" i="0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86" name="Google Shape;286;p1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382423" y="1884137"/>
              <a:ext cx="339950" cy="2719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87" name="Google Shape;28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75000" y="3291300"/>
            <a:ext cx="3594000" cy="48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8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Conclusiones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4" name="Google Shape;294;p18"/>
          <p:cNvGrpSpPr/>
          <p:nvPr/>
        </p:nvGrpSpPr>
        <p:grpSpPr>
          <a:xfrm>
            <a:off x="1118200" y="1419825"/>
            <a:ext cx="7305300" cy="2935200"/>
            <a:chOff x="1118200" y="1419825"/>
            <a:chExt cx="7305300" cy="2935200"/>
          </a:xfrm>
        </p:grpSpPr>
        <p:sp>
          <p:nvSpPr>
            <p:cNvPr id="295" name="Google Shape;295;p18"/>
            <p:cNvSpPr txBox="1"/>
            <p:nvPr/>
          </p:nvSpPr>
          <p:spPr>
            <a:xfrm>
              <a:off x="1118200" y="1419825"/>
              <a:ext cx="7305300" cy="293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8575" lIns="68575" spcFirstLastPara="1" rIns="68575" wrap="square" tIns="68575">
              <a:spAutoFit/>
            </a:bodyPr>
            <a:lstStyle/>
            <a:p>
              <a:pPr indent="-311150" lvl="0" marL="685800" marR="0" rtl="0" algn="just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Calibri"/>
                <a:buChar char="●"/>
              </a:pPr>
              <a:r>
                <a:rPr b="0" i="0" lang="es" sz="2300" u="none" cap="none" strike="noStrike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El número real      no es un número racional, es decir </a:t>
              </a:r>
              <a:r>
                <a:rPr b="1" i="0" lang="es" sz="2300" u="none" cap="none" strike="noStrike">
                  <a:solidFill>
                    <a:srgbClr val="423B7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no se puede escribir</a:t>
              </a:r>
              <a:r>
                <a:rPr b="0" i="0" lang="es" sz="2300" u="none" cap="none" strike="noStrike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 como cociente de dos números racionales     ,</a:t>
              </a:r>
              <a:r>
                <a:rPr b="0" i="0" lang="es" sz="2300" u="none" cap="none" strike="noStrike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 con               .</a:t>
              </a:r>
              <a:r>
                <a:rPr lang="es" sz="2300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23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457200" marR="0" rtl="0" algn="just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685800" marR="0" rtl="0" algn="just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Calibri"/>
                <a:buChar char="●"/>
              </a:pPr>
              <a:r>
                <a:rPr b="0" i="0" lang="es" sz="2300" u="none" cap="none" strike="noStrike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A los números que</a:t>
              </a:r>
              <a:r>
                <a:rPr b="1" i="0" lang="es" sz="2300" u="none" cap="none" strike="noStrike">
                  <a:solidFill>
                    <a:srgbClr val="423B7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 no son racionales</a:t>
              </a:r>
              <a:r>
                <a:rPr b="0" i="0" lang="es" sz="2300" u="none" cap="none" strike="noStrike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, como       , se les </a:t>
              </a:r>
              <a:r>
                <a:rPr b="0" i="0" lang="es" sz="2300" u="none" cap="none" strike="noStrike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llama </a:t>
              </a:r>
              <a:r>
                <a:rPr b="1" i="0" lang="es" sz="2300" u="none" cap="none" strike="noStrike">
                  <a:solidFill>
                    <a:srgbClr val="423B7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irracionales</a:t>
              </a:r>
              <a:r>
                <a:rPr b="0" i="0" lang="es" sz="2300" u="none" cap="none" strike="noStrike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rPr>
                <a:t>. Estos números son muy comunes y aparecen en muchos contextos.</a:t>
              </a:r>
              <a:endParaRPr b="0" i="0" sz="23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96" name="Google Shape;296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04875" y="1580975"/>
              <a:ext cx="356450" cy="285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7" name="Google Shape;297;p1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161315" y="2294688"/>
              <a:ext cx="150210" cy="554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8" name="Google Shape;298;p18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162933" y="2351238"/>
              <a:ext cx="683680" cy="2851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99" name="Google Shape;29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50125" y="3125350"/>
            <a:ext cx="356450" cy="28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9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Conclusiones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9"/>
          <p:cNvSpPr txBox="1"/>
          <p:nvPr/>
        </p:nvSpPr>
        <p:spPr>
          <a:xfrm>
            <a:off x="769650" y="1419825"/>
            <a:ext cx="7384800" cy="899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-311150" lvl="0" marL="6858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Calibri"/>
              <a:buChar char="●"/>
            </a:pPr>
            <a:r>
              <a:rPr b="0" i="0" lang="es" sz="23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Hay otros irracionales importantes como por ejemplo </a:t>
            </a:r>
            <a:endParaRPr b="0" i="0" sz="23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6858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0" i="0" lang="es" sz="23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                             o el número de Euler </a:t>
            </a:r>
            <a:endParaRPr b="0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7" name="Google Shape;30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7950" y="1976025"/>
            <a:ext cx="1906075" cy="24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Google Shape;308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75088" y="1976025"/>
            <a:ext cx="1835563" cy="249525"/>
          </a:xfrm>
          <a:prstGeom prst="rect">
            <a:avLst/>
          </a:prstGeom>
          <a:noFill/>
          <a:ln>
            <a:noFill/>
          </a:ln>
        </p:spPr>
      </p:pic>
      <p:sp>
        <p:nvSpPr>
          <p:cNvPr id="309" name="Google Shape;309;p19"/>
          <p:cNvSpPr txBox="1"/>
          <p:nvPr/>
        </p:nvSpPr>
        <p:spPr>
          <a:xfrm>
            <a:off x="769650" y="2571750"/>
            <a:ext cx="7342200" cy="17139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-311150" lvl="0" marL="68580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Calibri"/>
              <a:buChar char="●"/>
            </a:pPr>
            <a:r>
              <a:rPr b="0" i="0" lang="es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todo está resuelto en las matemáticas, ya que son una ciencia dinámica que evoluciona constantemente y que el descubrimiento de Hipaso es solo un ejemplo de esto.   </a:t>
            </a:r>
            <a:endParaRPr b="0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/>
        </p:nvSpPr>
        <p:spPr>
          <a:xfrm>
            <a:off x="406881" y="6243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Historia de las matemáticas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612650" y="1594100"/>
            <a:ext cx="4249200" cy="2774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</a:pPr>
            <a:r>
              <a:rPr b="0" i="1" lang="e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¿Creen que en la Antigua Grecia se tenían los mismos conocimientos matemáticos que en la actualidad? Justifiquen sus respuestas usando ejemplos.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86425" y="1905287"/>
            <a:ext cx="2956225" cy="2152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" name="Google Shape;31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20"/>
          <p:cNvSpPr txBox="1"/>
          <p:nvPr/>
        </p:nvSpPr>
        <p:spPr>
          <a:xfrm>
            <a:off x="483935" y="2297504"/>
            <a:ext cx="8175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es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Números Irracionales</a:t>
            </a:r>
            <a:endParaRPr b="1" i="0" sz="3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"/>
          <p:cNvSpPr txBox="1"/>
          <p:nvPr/>
        </p:nvSpPr>
        <p:spPr>
          <a:xfrm>
            <a:off x="406881" y="6243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Historia de las matemáticas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2" name="Google Shape;14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91725" y="1407500"/>
            <a:ext cx="5075751" cy="284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"/>
          <p:cNvSpPr txBox="1"/>
          <p:nvPr/>
        </p:nvSpPr>
        <p:spPr>
          <a:xfrm>
            <a:off x="639563" y="1588275"/>
            <a:ext cx="78648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-3619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b="0" i="0" lang="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¿Qué es un número racional?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b="0" i="0" lang="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¿Por qué se cree que los pitagóricos reaccionaron tan mal al enterarse del descubrimiento de Hipaso?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b="0" i="0" lang="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¿Cuál dirías que es la diferencia entre los números racionales y los irracionales?</a:t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4"/>
          <p:cNvSpPr txBox="1"/>
          <p:nvPr/>
        </p:nvSpPr>
        <p:spPr>
          <a:xfrm>
            <a:off x="406881" y="6243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Discusión sobre el video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"/>
          <p:cNvSpPr txBox="1"/>
          <p:nvPr/>
        </p:nvSpPr>
        <p:spPr>
          <a:xfrm>
            <a:off x="683906" y="568969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Estudiando la raíz de 2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6" name="Google Shape;156;p5"/>
          <p:cNvGrpSpPr/>
          <p:nvPr/>
        </p:nvGrpSpPr>
        <p:grpSpPr>
          <a:xfrm>
            <a:off x="1133850" y="2127300"/>
            <a:ext cx="6968400" cy="888900"/>
            <a:chOff x="1133850" y="2127300"/>
            <a:chExt cx="6968400" cy="888900"/>
          </a:xfrm>
        </p:grpSpPr>
        <p:sp>
          <p:nvSpPr>
            <p:cNvPr id="157" name="Google Shape;157;p5"/>
            <p:cNvSpPr/>
            <p:nvPr/>
          </p:nvSpPr>
          <p:spPr>
            <a:xfrm>
              <a:off x="1133850" y="2127300"/>
              <a:ext cx="6968400" cy="8889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s" sz="2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¿Cómo podemos estimar         sin usar calculadora? </a:t>
              </a:r>
              <a:endParaRPr b="0" i="0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58" name="Google Shape;158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74338" y="2439600"/>
              <a:ext cx="330375" cy="2643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"/>
          <p:cNvSpPr txBox="1"/>
          <p:nvPr/>
        </p:nvSpPr>
        <p:spPr>
          <a:xfrm>
            <a:off x="764425" y="1336296"/>
            <a:ext cx="7701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Analiza los siguientes cuadrados y contesta las preguntas: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 txBox="1"/>
          <p:nvPr/>
        </p:nvSpPr>
        <p:spPr>
          <a:xfrm>
            <a:off x="878681" y="3456738"/>
            <a:ext cx="61722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-2730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b="0" i="0" lang="es" sz="1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¿Qué cuadrado tiene mayor área?</a:t>
            </a:r>
            <a:endParaRPr b="0" i="0" sz="1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30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b="0" i="0" lang="es" sz="1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¿Qué cuadrado tiene un lado mayor?</a:t>
            </a:r>
            <a:endParaRPr b="0" i="0" sz="1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30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b="0" i="0" lang="es" sz="1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¿Qué relación existe entre las medidas de los lados de los cuadrados y el área de los mismos?</a:t>
            </a:r>
            <a:endParaRPr b="0" i="0" sz="1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 txBox="1"/>
          <p:nvPr/>
        </p:nvSpPr>
        <p:spPr>
          <a:xfrm>
            <a:off x="406881" y="6243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Actividad 1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7" name="Google Shape;16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81750" y="1943901"/>
            <a:ext cx="2466349" cy="1320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"/>
          <p:cNvSpPr txBox="1"/>
          <p:nvPr/>
        </p:nvSpPr>
        <p:spPr>
          <a:xfrm>
            <a:off x="764425" y="1336296"/>
            <a:ext cx="7701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0" i="0" lang="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Analiza los siguientes cuadrados y contesta las preguntas: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7"/>
          <p:cNvSpPr txBox="1"/>
          <p:nvPr/>
        </p:nvSpPr>
        <p:spPr>
          <a:xfrm>
            <a:off x="406881" y="6243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Actividad 2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5" name="Google Shape;17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81750" y="1943901"/>
            <a:ext cx="2466349" cy="132075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7"/>
          <p:cNvSpPr/>
          <p:nvPr/>
        </p:nvSpPr>
        <p:spPr>
          <a:xfrm>
            <a:off x="1381675" y="3539350"/>
            <a:ext cx="6546900" cy="8889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-3429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el área de la primera figura es a,  ¿cuánto mide cada lado?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b="0" i="0" lang="e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el área de la segunda figura es b, ¿cuánto mide cada lado?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8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Propiedad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3" name="Google Shape;183;p8"/>
          <p:cNvPicPr preferRelativeResize="0"/>
          <p:nvPr/>
        </p:nvPicPr>
        <p:blipFill rotWithShape="1">
          <a:blip r:embed="rId3">
            <a:alphaModFix/>
          </a:blip>
          <a:srcRect b="14067" l="7233" r="7767" t="11454"/>
          <a:stretch/>
        </p:blipFill>
        <p:spPr>
          <a:xfrm>
            <a:off x="2096850" y="1178500"/>
            <a:ext cx="5148998" cy="24625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4" name="Google Shape;184;p8"/>
          <p:cNvGrpSpPr/>
          <p:nvPr/>
        </p:nvGrpSpPr>
        <p:grpSpPr>
          <a:xfrm>
            <a:off x="2135450" y="3862000"/>
            <a:ext cx="5071800" cy="888900"/>
            <a:chOff x="2757675" y="3862000"/>
            <a:chExt cx="5071800" cy="888900"/>
          </a:xfrm>
        </p:grpSpPr>
        <p:sp>
          <p:nvSpPr>
            <p:cNvPr id="185" name="Google Shape;185;p8"/>
            <p:cNvSpPr/>
            <p:nvPr/>
          </p:nvSpPr>
          <p:spPr>
            <a:xfrm>
              <a:off x="2757675" y="3862000"/>
              <a:ext cx="5071800" cy="8889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s" sz="2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Si                        , entonces  </a:t>
              </a:r>
              <a:endParaRPr b="0" i="0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86" name="Google Shape;186;p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382500" y="4191450"/>
              <a:ext cx="1239075" cy="230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7" name="Google Shape;187;p8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935000" y="4153575"/>
              <a:ext cx="1734600" cy="3057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9"/>
          <p:cNvSpPr txBox="1"/>
          <p:nvPr/>
        </p:nvSpPr>
        <p:spPr>
          <a:xfrm>
            <a:off x="401381" y="541794"/>
            <a:ext cx="8206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s" sz="2700" u="none" cap="none" strike="noStrik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Actividad 3</a:t>
            </a:r>
            <a:endParaRPr b="1" i="0" sz="2700" u="none" cap="none" strike="noStrik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4" name="Google Shape;194;p9"/>
          <p:cNvGrpSpPr/>
          <p:nvPr/>
        </p:nvGrpSpPr>
        <p:grpSpPr>
          <a:xfrm>
            <a:off x="819225" y="1907025"/>
            <a:ext cx="7665600" cy="888900"/>
            <a:chOff x="819225" y="1907025"/>
            <a:chExt cx="7665600" cy="888900"/>
          </a:xfrm>
        </p:grpSpPr>
        <p:sp>
          <p:nvSpPr>
            <p:cNvPr id="195" name="Google Shape;195;p9"/>
            <p:cNvSpPr/>
            <p:nvPr/>
          </p:nvSpPr>
          <p:spPr>
            <a:xfrm>
              <a:off x="819225" y="1907025"/>
              <a:ext cx="7665600" cy="888900"/>
            </a:xfrm>
            <a:prstGeom prst="rect">
              <a:avLst/>
            </a:prstGeom>
            <a:solidFill>
              <a:srgbClr val="F3F3F3"/>
            </a:solidFill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s" sz="2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Si se sabe que 1 &lt; 2 &lt; 4, entonces ¿qué podemos decir de        ? </a:t>
              </a:r>
              <a:endParaRPr b="0" i="0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96" name="Google Shape;196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367238" y="2219325"/>
              <a:ext cx="330375" cy="2643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