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5" roundtripDataSignature="AMtx7mh3H2+OVbujG/uOzrTl6q9MVouN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7DCDE3A-A03D-433A-945F-D13F1AE0BC61}">
  <a:tblStyle styleId="{B7DCDE3A-A03D-433A-945F-D13F1AE0BC6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2c1fd93389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22c1fd93389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22c1fd93389_0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2cff7fce4d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22cff7fce4d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22cff7fce4d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2cff7fce4d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22cff7fce4d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22cff7fce4d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2cff7fce4d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22cff7fce4d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22cff7fce4d_0_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2cff7fce4d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2cff7fce4d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22cff7fce4d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2cff7fce4d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22cff7fce4d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g22cff7fce4d_0_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2cff7fce4d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22cff7fce4d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22cff7fce4d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2c1fd93389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22c1fd93389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Se recomienda proyectar directamente el pdf con la infografía</a:t>
            </a:r>
            <a:endParaRPr/>
          </a:p>
        </p:txBody>
      </p:sp>
      <p:sp>
        <p:nvSpPr>
          <p:cNvPr id="94" name="Google Shape;94;g22c1fd93389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2c1fd93389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g22c1fd93389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g22c1fd93389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2c1fd93389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22c1fd93389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22c1fd93389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2c1fd93389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22c1fd93389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g22c1fd93389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2c1fd93389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22c1fd93389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22c1fd93389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2c1fd93389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22c1fd93389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g22c1fd93389_0_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0" name="Shape 10"/>
        <p:cNvGrpSpPr/>
        <p:nvPr/>
      </p:nvGrpSpPr>
      <p:grpSpPr>
        <a:xfrm>
          <a:off x="0" y="0"/>
          <a:ext cx="0" cy="0"/>
          <a:chOff x="0" y="0"/>
          <a:chExt cx="0" cy="0"/>
        </a:xfrm>
      </p:grpSpPr>
      <p:sp>
        <p:nvSpPr>
          <p:cNvPr id="11" name="Google Shape;11;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 name="Google Shape;1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8" name="Shape 58"/>
        <p:cNvGrpSpPr/>
        <p:nvPr/>
      </p:nvGrpSpPr>
      <p:grpSpPr>
        <a:xfrm>
          <a:off x="0" y="0"/>
          <a:ext cx="0" cy="0"/>
          <a:chOff x="0" y="0"/>
          <a:chExt cx="0" cy="0"/>
        </a:xfrm>
      </p:grpSpPr>
      <p:sp>
        <p:nvSpPr>
          <p:cNvPr id="59" name="Google Shape;59;p3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p31"/>
          <p:cNvSpPr/>
          <p:nvPr>
            <p:ph idx="2" type="pic"/>
          </p:nvPr>
        </p:nvSpPr>
        <p:spPr>
          <a:xfrm>
            <a:off x="3887391" y="740569"/>
            <a:ext cx="4629300" cy="3655200"/>
          </a:xfrm>
          <a:prstGeom prst="rect">
            <a:avLst/>
          </a:prstGeom>
          <a:noFill/>
          <a:ln>
            <a:noFill/>
          </a:ln>
        </p:spPr>
      </p:sp>
      <p:sp>
        <p:nvSpPr>
          <p:cNvPr id="61" name="Google Shape;61;p31"/>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2" name="Google Shape;62;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5" name="Shape 65"/>
        <p:cNvGrpSpPr/>
        <p:nvPr/>
      </p:nvGrpSpPr>
      <p:grpSpPr>
        <a:xfrm>
          <a:off x="0" y="0"/>
          <a:ext cx="0" cy="0"/>
          <a:chOff x="0" y="0"/>
          <a:chExt cx="0" cy="0"/>
        </a:xfrm>
      </p:grpSpPr>
      <p:sp>
        <p:nvSpPr>
          <p:cNvPr id="66" name="Google Shape;66;p32"/>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32"/>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9" name="Google Shape;69;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1" name="Shape 71"/>
        <p:cNvGrpSpPr/>
        <p:nvPr/>
      </p:nvGrpSpPr>
      <p:grpSpPr>
        <a:xfrm>
          <a:off x="0" y="0"/>
          <a:ext cx="0" cy="0"/>
          <a:chOff x="0" y="0"/>
          <a:chExt cx="0" cy="0"/>
        </a:xfrm>
      </p:grpSpPr>
      <p:sp>
        <p:nvSpPr>
          <p:cNvPr id="72" name="Google Shape;72;p33"/>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p33"/>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4" name="Shape 14"/>
        <p:cNvGrpSpPr/>
        <p:nvPr/>
      </p:nvGrpSpPr>
      <p:grpSpPr>
        <a:xfrm>
          <a:off x="0" y="0"/>
          <a:ext cx="0" cy="0"/>
          <a:chOff x="0" y="0"/>
          <a:chExt cx="0" cy="0"/>
        </a:xfrm>
      </p:grpSpPr>
      <p:pic>
        <p:nvPicPr>
          <p:cNvPr descr="Forma" id="15" name="Google Shape;15;p23"/>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16" name="Shape 16"/>
        <p:cNvGrpSpPr/>
        <p:nvPr/>
      </p:nvGrpSpPr>
      <p:grpSpPr>
        <a:xfrm>
          <a:off x="0" y="0"/>
          <a:ext cx="0" cy="0"/>
          <a:chOff x="0" y="0"/>
          <a:chExt cx="0" cy="0"/>
        </a:xfrm>
      </p:grpSpPr>
      <p:pic>
        <p:nvPicPr>
          <p:cNvPr descr="Imagen que contiene Forma&#10;&#10;Descripción generada automáticamente" id="17" name="Google Shape;17;p24"/>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8" name="Shape 18"/>
        <p:cNvGrpSpPr/>
        <p:nvPr/>
      </p:nvGrpSpPr>
      <p:grpSpPr>
        <a:xfrm>
          <a:off x="0" y="0"/>
          <a:ext cx="0" cy="0"/>
          <a:chOff x="0" y="0"/>
          <a:chExt cx="0" cy="0"/>
        </a:xfrm>
      </p:grpSpPr>
      <p:sp>
        <p:nvSpPr>
          <p:cNvPr id="19" name="Google Shape;19;p25"/>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2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4" name="Shape 24"/>
        <p:cNvGrpSpPr/>
        <p:nvPr/>
      </p:nvGrpSpPr>
      <p:grpSpPr>
        <a:xfrm>
          <a:off x="0" y="0"/>
          <a:ext cx="0" cy="0"/>
          <a:chOff x="0" y="0"/>
          <a:chExt cx="0" cy="0"/>
        </a:xfrm>
      </p:grpSpPr>
      <p:sp>
        <p:nvSpPr>
          <p:cNvPr id="25" name="Google Shape;25;p26"/>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2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7" name="Google Shape;27;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0" name="Shape 30"/>
        <p:cNvGrpSpPr/>
        <p:nvPr/>
      </p:nvGrpSpPr>
      <p:grpSpPr>
        <a:xfrm>
          <a:off x="0" y="0"/>
          <a:ext cx="0" cy="0"/>
          <a:chOff x="0" y="0"/>
          <a:chExt cx="0" cy="0"/>
        </a:xfrm>
      </p:grpSpPr>
      <p:sp>
        <p:nvSpPr>
          <p:cNvPr id="31" name="Google Shape;31;p2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2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p2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 name="Google Shape;34;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7" name="Shape 37"/>
        <p:cNvGrpSpPr/>
        <p:nvPr/>
      </p:nvGrpSpPr>
      <p:grpSpPr>
        <a:xfrm>
          <a:off x="0" y="0"/>
          <a:ext cx="0" cy="0"/>
          <a:chOff x="0" y="0"/>
          <a:chExt cx="0" cy="0"/>
        </a:xfrm>
      </p:grpSpPr>
      <p:sp>
        <p:nvSpPr>
          <p:cNvPr id="38" name="Google Shape;38;p28"/>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28"/>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0" name="Google Shape;40;p28"/>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28"/>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2" name="Google Shape;42;p28"/>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6" name="Shape 46"/>
        <p:cNvGrpSpPr/>
        <p:nvPr/>
      </p:nvGrpSpPr>
      <p:grpSpPr>
        <a:xfrm>
          <a:off x="0" y="0"/>
          <a:ext cx="0" cy="0"/>
          <a:chOff x="0" y="0"/>
          <a:chExt cx="0" cy="0"/>
        </a:xfrm>
      </p:grpSpPr>
      <p:sp>
        <p:nvSpPr>
          <p:cNvPr id="47" name="Google Shape;47;p29"/>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1" name="Shape 51"/>
        <p:cNvGrpSpPr/>
        <p:nvPr/>
      </p:nvGrpSpPr>
      <p:grpSpPr>
        <a:xfrm>
          <a:off x="0" y="0"/>
          <a:ext cx="0" cy="0"/>
          <a:chOff x="0" y="0"/>
          <a:chExt cx="0" cy="0"/>
        </a:xfrm>
      </p:grpSpPr>
      <p:sp>
        <p:nvSpPr>
          <p:cNvPr id="52" name="Google Shape;52;p3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30"/>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4" name="Google Shape;54;p30"/>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5" name="Google Shape;55;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 name="Google Shape;7;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 name="Google Shape;8;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82" name="Google Shape;82;p1"/>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Horas de sueño</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2c1fd93389_0_69"/>
          <p:cNvSpPr txBox="1"/>
          <p:nvPr/>
        </p:nvSpPr>
        <p:spPr>
          <a:xfrm>
            <a:off x="5006100" y="1177875"/>
            <a:ext cx="3644400" cy="7011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es" sz="1700">
                <a:solidFill>
                  <a:schemeClr val="dk1"/>
                </a:solidFill>
                <a:latin typeface="Calibri"/>
                <a:ea typeface="Calibri"/>
                <a:cs typeface="Calibri"/>
                <a:sym typeface="Calibri"/>
              </a:rPr>
              <a:t>A partir de las tablas de frecuencia para el grupo etario entre 15 y 24 años,</a:t>
            </a:r>
            <a:endParaRPr sz="1700">
              <a:solidFill>
                <a:schemeClr val="dk1"/>
              </a:solidFill>
              <a:latin typeface="Calibri"/>
              <a:ea typeface="Calibri"/>
              <a:cs typeface="Calibri"/>
              <a:sym typeface="Calibri"/>
            </a:endParaRPr>
          </a:p>
        </p:txBody>
      </p:sp>
      <p:sp>
        <p:nvSpPr>
          <p:cNvPr id="156" name="Google Shape;156;g22c1fd93389_0_69"/>
          <p:cNvSpPr txBox="1"/>
          <p:nvPr/>
        </p:nvSpPr>
        <p:spPr>
          <a:xfrm>
            <a:off x="375781" y="351069"/>
            <a:ext cx="8206800" cy="554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900"/>
              <a:buFont typeface="Arial"/>
              <a:buNone/>
            </a:pPr>
            <a:r>
              <a:rPr b="1" i="0" lang="es" sz="2700" u="none" cap="none" strike="noStrike">
                <a:solidFill>
                  <a:srgbClr val="351C75"/>
                </a:solidFill>
                <a:latin typeface="Calibri"/>
                <a:ea typeface="Calibri"/>
                <a:cs typeface="Calibri"/>
                <a:sym typeface="Calibri"/>
              </a:rPr>
              <a:t>Actividad </a:t>
            </a:r>
            <a:r>
              <a:rPr b="1" lang="es" sz="2700">
                <a:solidFill>
                  <a:srgbClr val="351C75"/>
                </a:solidFill>
                <a:latin typeface="Calibri"/>
                <a:ea typeface="Calibri"/>
                <a:cs typeface="Calibri"/>
                <a:sym typeface="Calibri"/>
              </a:rPr>
              <a:t>2</a:t>
            </a:r>
            <a:endParaRPr b="1" i="0" sz="2700" u="none" cap="none" strike="noStrike">
              <a:solidFill>
                <a:srgbClr val="351C75"/>
              </a:solidFill>
              <a:latin typeface="Calibri"/>
              <a:ea typeface="Calibri"/>
              <a:cs typeface="Calibri"/>
              <a:sym typeface="Calibri"/>
            </a:endParaRPr>
          </a:p>
        </p:txBody>
      </p:sp>
      <p:graphicFrame>
        <p:nvGraphicFramePr>
          <p:cNvPr id="157" name="Google Shape;157;g22c1fd93389_0_69"/>
          <p:cNvGraphicFramePr/>
          <p:nvPr/>
        </p:nvGraphicFramePr>
        <p:xfrm>
          <a:off x="767475" y="1072750"/>
          <a:ext cx="3000000" cy="3000000"/>
        </p:xfrm>
        <a:graphic>
          <a:graphicData uri="http://schemas.openxmlformats.org/drawingml/2006/table">
            <a:tbl>
              <a:tblPr>
                <a:noFill/>
                <a:tableStyleId>{B7DCDE3A-A03D-433A-945F-D13F1AE0BC61}</a:tableStyleId>
              </a:tblPr>
              <a:tblGrid>
                <a:gridCol w="1315850"/>
                <a:gridCol w="1315850"/>
                <a:gridCol w="1315850"/>
              </a:tblGrid>
              <a:tr h="381350">
                <a:tc rowSpan="2">
                  <a:txBody>
                    <a:bodyPr/>
                    <a:lstStyle/>
                    <a:p>
                      <a:pPr indent="0" lvl="0" marL="0" rtl="0" algn="ctr">
                        <a:spcBef>
                          <a:spcPts val="0"/>
                        </a:spcBef>
                        <a:spcAft>
                          <a:spcPts val="0"/>
                        </a:spcAft>
                        <a:buNone/>
                      </a:pPr>
                      <a:r>
                        <a:rPr lang="es" sz="1300">
                          <a:latin typeface="Calibri"/>
                          <a:ea typeface="Calibri"/>
                          <a:cs typeface="Calibri"/>
                          <a:sym typeface="Calibri"/>
                        </a:rPr>
                        <a:t>Horas de sueño</a:t>
                      </a:r>
                      <a:endParaRPr sz="1300">
                        <a:latin typeface="Calibri"/>
                        <a:ea typeface="Calibri"/>
                        <a:cs typeface="Calibri"/>
                        <a:sym typeface="Calibri"/>
                      </a:endParaRPr>
                    </a:p>
                  </a:txBody>
                  <a:tcPr marT="91425" marB="91425" marR="91425" marL="91425" anchor="ctr">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c gridSpan="2">
                  <a:txBody>
                    <a:bodyPr/>
                    <a:lstStyle/>
                    <a:p>
                      <a:pPr indent="0" lvl="0" marL="0" rtl="0" algn="ctr">
                        <a:spcBef>
                          <a:spcPts val="0"/>
                        </a:spcBef>
                        <a:spcAft>
                          <a:spcPts val="0"/>
                        </a:spcAft>
                        <a:buNone/>
                      </a:pPr>
                      <a:r>
                        <a:rPr lang="es" sz="1300">
                          <a:latin typeface="Calibri"/>
                          <a:ea typeface="Calibri"/>
                          <a:cs typeface="Calibri"/>
                          <a:sym typeface="Calibri"/>
                        </a:rPr>
                        <a:t>Grupo etario 15 - 24 años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c hMerge="1"/>
              </a:tr>
              <a:tr h="381350">
                <a:tc vMerge="1"/>
                <a:tc>
                  <a:txBody>
                    <a:bodyPr/>
                    <a:lstStyle/>
                    <a:p>
                      <a:pPr indent="0" lvl="0" marL="0" rtl="0" algn="ctr">
                        <a:spcBef>
                          <a:spcPts val="0"/>
                        </a:spcBef>
                        <a:spcAft>
                          <a:spcPts val="0"/>
                        </a:spcAft>
                        <a:buNone/>
                      </a:pPr>
                      <a:r>
                        <a:rPr lang="es" sz="1300">
                          <a:latin typeface="Calibri"/>
                          <a:ea typeface="Calibri"/>
                          <a:cs typeface="Calibri"/>
                          <a:sym typeface="Calibri"/>
                        </a:rPr>
                        <a:t>hombres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 sz="1300">
                          <a:latin typeface="Calibri"/>
                          <a:ea typeface="Calibri"/>
                          <a:cs typeface="Calibri"/>
                          <a:sym typeface="Calibri"/>
                        </a:rPr>
                        <a:t>mujeres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r>
              <a:tr h="381350">
                <a:tc>
                  <a:txBody>
                    <a:bodyPr/>
                    <a:lstStyle/>
                    <a:p>
                      <a:pPr indent="0" lvl="0" marL="0" rtl="0" algn="ctr">
                        <a:spcBef>
                          <a:spcPts val="0"/>
                        </a:spcBef>
                        <a:spcAft>
                          <a:spcPts val="0"/>
                        </a:spcAft>
                        <a:buNone/>
                      </a:pPr>
                      <a:r>
                        <a:rPr lang="es" sz="1300">
                          <a:latin typeface="Calibri"/>
                          <a:ea typeface="Calibri"/>
                          <a:cs typeface="Calibri"/>
                          <a:sym typeface="Calibri"/>
                        </a:rPr>
                        <a:t>[0,1)</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0</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0</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r h="381350">
                <a:tc>
                  <a:txBody>
                    <a:bodyPr/>
                    <a:lstStyle/>
                    <a:p>
                      <a:pPr indent="0" lvl="0" marL="0" rtl="0" algn="ctr">
                        <a:spcBef>
                          <a:spcPts val="0"/>
                        </a:spcBef>
                        <a:spcAft>
                          <a:spcPts val="0"/>
                        </a:spcAft>
                        <a:buNone/>
                      </a:pPr>
                      <a:r>
                        <a:rPr lang="es" sz="1300">
                          <a:latin typeface="Calibri"/>
                          <a:ea typeface="Calibri"/>
                          <a:cs typeface="Calibri"/>
                          <a:sym typeface="Calibri"/>
                        </a:rPr>
                        <a:t>[1,2)</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0</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0</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r h="381350">
                <a:tc>
                  <a:txBody>
                    <a:bodyPr/>
                    <a:lstStyle/>
                    <a:p>
                      <a:pPr indent="0" lvl="0" marL="0" rtl="0" algn="ctr">
                        <a:spcBef>
                          <a:spcPts val="0"/>
                        </a:spcBef>
                        <a:spcAft>
                          <a:spcPts val="0"/>
                        </a:spcAft>
                        <a:buNone/>
                      </a:pPr>
                      <a:r>
                        <a:rPr lang="es" sz="1300">
                          <a:latin typeface="Calibri"/>
                          <a:ea typeface="Calibri"/>
                          <a:cs typeface="Calibri"/>
                          <a:sym typeface="Calibri"/>
                        </a:rPr>
                        <a:t>[2,3)</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0</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0</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r h="381350">
                <a:tc>
                  <a:txBody>
                    <a:bodyPr/>
                    <a:lstStyle/>
                    <a:p>
                      <a:pPr indent="0" lvl="0" marL="0" rtl="0" algn="ctr">
                        <a:spcBef>
                          <a:spcPts val="0"/>
                        </a:spcBef>
                        <a:spcAft>
                          <a:spcPts val="0"/>
                        </a:spcAft>
                        <a:buNone/>
                      </a:pPr>
                      <a:r>
                        <a:rPr lang="es" sz="1300">
                          <a:latin typeface="Calibri"/>
                          <a:ea typeface="Calibri"/>
                          <a:cs typeface="Calibri"/>
                          <a:sym typeface="Calibri"/>
                        </a:rPr>
                        <a:t>[3,4)</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0</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0</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r h="381350">
                <a:tc>
                  <a:txBody>
                    <a:bodyPr/>
                    <a:lstStyle/>
                    <a:p>
                      <a:pPr indent="0" lvl="0" marL="0" rtl="0" algn="ctr">
                        <a:spcBef>
                          <a:spcPts val="0"/>
                        </a:spcBef>
                        <a:spcAft>
                          <a:spcPts val="0"/>
                        </a:spcAft>
                        <a:buNone/>
                      </a:pPr>
                      <a:r>
                        <a:rPr lang="es" sz="1300">
                          <a:latin typeface="Calibri"/>
                          <a:ea typeface="Calibri"/>
                          <a:cs typeface="Calibri"/>
                          <a:sym typeface="Calibri"/>
                        </a:rPr>
                        <a:t>[4,5)</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0</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0</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r h="381350">
                <a:tc>
                  <a:txBody>
                    <a:bodyPr/>
                    <a:lstStyle/>
                    <a:p>
                      <a:pPr indent="0" lvl="0" marL="0" rtl="0" algn="ctr">
                        <a:spcBef>
                          <a:spcPts val="0"/>
                        </a:spcBef>
                        <a:spcAft>
                          <a:spcPts val="0"/>
                        </a:spcAft>
                        <a:buNone/>
                      </a:pPr>
                      <a:r>
                        <a:rPr lang="es" sz="1300">
                          <a:latin typeface="Calibri"/>
                          <a:ea typeface="Calibri"/>
                          <a:cs typeface="Calibri"/>
                          <a:sym typeface="Calibri"/>
                        </a:rPr>
                        <a:t>[5,6)</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3</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5</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r h="381350">
                <a:tc>
                  <a:txBody>
                    <a:bodyPr/>
                    <a:lstStyle/>
                    <a:p>
                      <a:pPr indent="0" lvl="0" marL="0" rtl="0" algn="ctr">
                        <a:spcBef>
                          <a:spcPts val="0"/>
                        </a:spcBef>
                        <a:spcAft>
                          <a:spcPts val="0"/>
                        </a:spcAft>
                        <a:buNone/>
                      </a:pPr>
                      <a:r>
                        <a:rPr lang="es" sz="1300">
                          <a:latin typeface="Calibri"/>
                          <a:ea typeface="Calibri"/>
                          <a:cs typeface="Calibri"/>
                          <a:sym typeface="Calibri"/>
                        </a:rPr>
                        <a:t>[6,7)</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20</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29</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r h="381350">
                <a:tc>
                  <a:txBody>
                    <a:bodyPr/>
                    <a:lstStyle/>
                    <a:p>
                      <a:pPr indent="0" lvl="0" marL="0" rtl="0" algn="ctr">
                        <a:spcBef>
                          <a:spcPts val="0"/>
                        </a:spcBef>
                        <a:spcAft>
                          <a:spcPts val="0"/>
                        </a:spcAft>
                        <a:buNone/>
                      </a:pPr>
                      <a:r>
                        <a:rPr lang="es" sz="1300">
                          <a:latin typeface="Calibri"/>
                          <a:ea typeface="Calibri"/>
                          <a:cs typeface="Calibri"/>
                          <a:sym typeface="Calibri"/>
                        </a:rPr>
                        <a:t>…</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bl>
          </a:graphicData>
        </a:graphic>
      </p:graphicFrame>
      <p:sp>
        <p:nvSpPr>
          <p:cNvPr id="158" name="Google Shape;158;g22c1fd93389_0_69"/>
          <p:cNvSpPr txBox="1"/>
          <p:nvPr/>
        </p:nvSpPr>
        <p:spPr>
          <a:xfrm>
            <a:off x="5006100" y="1966050"/>
            <a:ext cx="3930600" cy="2807700"/>
          </a:xfrm>
          <a:prstGeom prst="rect">
            <a:avLst/>
          </a:prstGeom>
          <a:noFill/>
          <a:ln>
            <a:noFill/>
          </a:ln>
        </p:spPr>
        <p:txBody>
          <a:bodyPr anchorCtr="0" anchor="t" bIns="68575" lIns="68575" spcFirstLastPara="1" rIns="68575" wrap="square" tIns="68575">
            <a:spAutoFit/>
          </a:bodyPr>
          <a:lstStyle/>
          <a:p>
            <a:pPr indent="-336550" lvl="0" marL="457200" rtl="0" algn="l">
              <a:lnSpc>
                <a:spcPct val="115000"/>
              </a:lnSpc>
              <a:spcBef>
                <a:spcPts val="0"/>
              </a:spcBef>
              <a:spcAft>
                <a:spcPts val="0"/>
              </a:spcAft>
              <a:buClr>
                <a:schemeClr val="dk1"/>
              </a:buClr>
              <a:buSzPts val="1700"/>
              <a:buChar char="●"/>
            </a:pPr>
            <a:r>
              <a:rPr lang="es" sz="1700">
                <a:solidFill>
                  <a:schemeClr val="dk1"/>
                </a:solidFill>
                <a:latin typeface="Calibri"/>
                <a:ea typeface="Calibri"/>
                <a:cs typeface="Calibri"/>
                <a:sym typeface="Calibri"/>
              </a:rPr>
              <a:t>Construya los histogramas para hombres y mujeres.</a:t>
            </a:r>
            <a:endParaRPr sz="1700">
              <a:solidFill>
                <a:schemeClr val="dk1"/>
              </a:solidFill>
              <a:latin typeface="Calibri"/>
              <a:ea typeface="Calibri"/>
              <a:cs typeface="Calibri"/>
              <a:sym typeface="Calibri"/>
            </a:endParaRPr>
          </a:p>
          <a:p>
            <a:pPr indent="-336550" lvl="0" marL="457200" rtl="0" algn="l">
              <a:lnSpc>
                <a:spcPct val="115000"/>
              </a:lnSpc>
              <a:spcBef>
                <a:spcPts val="0"/>
              </a:spcBef>
              <a:spcAft>
                <a:spcPts val="0"/>
              </a:spcAft>
              <a:buClr>
                <a:schemeClr val="dk1"/>
              </a:buClr>
              <a:buSzPts val="1700"/>
              <a:buChar char="●"/>
            </a:pPr>
            <a:r>
              <a:rPr lang="es" sz="1700">
                <a:solidFill>
                  <a:schemeClr val="dk1"/>
                </a:solidFill>
                <a:latin typeface="Calibri"/>
                <a:ea typeface="Calibri"/>
                <a:cs typeface="Calibri"/>
                <a:sym typeface="Calibri"/>
              </a:rPr>
              <a:t>Identifique y delimite las zona de horas recomendadas sobre el histograma</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s" sz="1700">
                <a:solidFill>
                  <a:schemeClr val="dk1"/>
                </a:solidFill>
                <a:latin typeface="Calibri"/>
                <a:ea typeface="Calibri"/>
                <a:cs typeface="Calibri"/>
                <a:sym typeface="Calibri"/>
              </a:rPr>
              <a:t>¿Es posible notar que hay un grupo (hombres o mujeres) en donde hay más personas que duermen lo recomendado?</a:t>
            </a:r>
            <a:endParaRPr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2cff7fce4d_0_2"/>
          <p:cNvSpPr txBox="1"/>
          <p:nvPr/>
        </p:nvSpPr>
        <p:spPr>
          <a:xfrm>
            <a:off x="375781" y="351069"/>
            <a:ext cx="8206800" cy="554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900"/>
              <a:buFont typeface="Arial"/>
              <a:buNone/>
            </a:pPr>
            <a:r>
              <a:rPr b="1" i="0" lang="es" sz="2700" u="none" cap="none" strike="noStrike">
                <a:solidFill>
                  <a:srgbClr val="351C75"/>
                </a:solidFill>
                <a:latin typeface="Calibri"/>
                <a:ea typeface="Calibri"/>
                <a:cs typeface="Calibri"/>
                <a:sym typeface="Calibri"/>
              </a:rPr>
              <a:t>Actividad </a:t>
            </a:r>
            <a:r>
              <a:rPr b="1" lang="es" sz="2700">
                <a:solidFill>
                  <a:srgbClr val="351C75"/>
                </a:solidFill>
                <a:latin typeface="Calibri"/>
                <a:ea typeface="Calibri"/>
                <a:cs typeface="Calibri"/>
                <a:sym typeface="Calibri"/>
              </a:rPr>
              <a:t>2</a:t>
            </a:r>
            <a:endParaRPr b="1" i="0" sz="2700" u="none" cap="none" strike="noStrike">
              <a:solidFill>
                <a:srgbClr val="351C75"/>
              </a:solidFill>
              <a:latin typeface="Calibri"/>
              <a:ea typeface="Calibri"/>
              <a:cs typeface="Calibri"/>
              <a:sym typeface="Calibri"/>
            </a:endParaRPr>
          </a:p>
        </p:txBody>
      </p:sp>
      <p:pic>
        <p:nvPicPr>
          <p:cNvPr id="165" name="Google Shape;165;g22cff7fce4d_0_2"/>
          <p:cNvPicPr preferRelativeResize="0"/>
          <p:nvPr/>
        </p:nvPicPr>
        <p:blipFill>
          <a:blip r:embed="rId3">
            <a:alphaModFix/>
          </a:blip>
          <a:stretch>
            <a:fillRect/>
          </a:stretch>
        </p:blipFill>
        <p:spPr>
          <a:xfrm>
            <a:off x="375775" y="1322175"/>
            <a:ext cx="4196224" cy="2722817"/>
          </a:xfrm>
          <a:prstGeom prst="rect">
            <a:avLst/>
          </a:prstGeom>
          <a:noFill/>
          <a:ln>
            <a:noFill/>
          </a:ln>
        </p:spPr>
      </p:pic>
      <p:pic>
        <p:nvPicPr>
          <p:cNvPr id="166" name="Google Shape;166;g22cff7fce4d_0_2"/>
          <p:cNvPicPr preferRelativeResize="0"/>
          <p:nvPr/>
        </p:nvPicPr>
        <p:blipFill>
          <a:blip r:embed="rId4">
            <a:alphaModFix/>
          </a:blip>
          <a:stretch>
            <a:fillRect/>
          </a:stretch>
        </p:blipFill>
        <p:spPr>
          <a:xfrm>
            <a:off x="4749666" y="1322175"/>
            <a:ext cx="4196210" cy="2722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2cff7fce4d_0_12"/>
          <p:cNvSpPr txBox="1"/>
          <p:nvPr/>
        </p:nvSpPr>
        <p:spPr>
          <a:xfrm>
            <a:off x="375781" y="351069"/>
            <a:ext cx="8206800" cy="554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900"/>
              <a:buFont typeface="Arial"/>
              <a:buNone/>
            </a:pPr>
            <a:r>
              <a:rPr b="1" lang="es" sz="2700">
                <a:solidFill>
                  <a:srgbClr val="351C75"/>
                </a:solidFill>
                <a:latin typeface="Calibri"/>
                <a:ea typeface="Calibri"/>
                <a:cs typeface="Calibri"/>
                <a:sym typeface="Calibri"/>
              </a:rPr>
              <a:t>Reflexionemos</a:t>
            </a:r>
            <a:endParaRPr b="1" i="0" sz="2700" u="none" cap="none" strike="noStrike">
              <a:solidFill>
                <a:srgbClr val="351C75"/>
              </a:solidFill>
              <a:latin typeface="Calibri"/>
              <a:ea typeface="Calibri"/>
              <a:cs typeface="Calibri"/>
              <a:sym typeface="Calibri"/>
            </a:endParaRPr>
          </a:p>
        </p:txBody>
      </p:sp>
      <p:pic>
        <p:nvPicPr>
          <p:cNvPr id="173" name="Google Shape;173;g22cff7fce4d_0_12"/>
          <p:cNvPicPr preferRelativeResize="0"/>
          <p:nvPr/>
        </p:nvPicPr>
        <p:blipFill>
          <a:blip r:embed="rId3">
            <a:alphaModFix/>
          </a:blip>
          <a:stretch>
            <a:fillRect/>
          </a:stretch>
        </p:blipFill>
        <p:spPr>
          <a:xfrm>
            <a:off x="419325" y="1206963"/>
            <a:ext cx="3938260" cy="2555438"/>
          </a:xfrm>
          <a:prstGeom prst="rect">
            <a:avLst/>
          </a:prstGeom>
          <a:noFill/>
          <a:ln>
            <a:noFill/>
          </a:ln>
        </p:spPr>
      </p:pic>
      <p:pic>
        <p:nvPicPr>
          <p:cNvPr id="174" name="Google Shape;174;g22cff7fce4d_0_12"/>
          <p:cNvPicPr preferRelativeResize="0"/>
          <p:nvPr/>
        </p:nvPicPr>
        <p:blipFill>
          <a:blip r:embed="rId4">
            <a:alphaModFix/>
          </a:blip>
          <a:stretch>
            <a:fillRect/>
          </a:stretch>
        </p:blipFill>
        <p:spPr>
          <a:xfrm>
            <a:off x="4881484" y="1206974"/>
            <a:ext cx="3938216" cy="2555425"/>
          </a:xfrm>
          <a:prstGeom prst="rect">
            <a:avLst/>
          </a:prstGeom>
          <a:noFill/>
          <a:ln>
            <a:noFill/>
          </a:ln>
        </p:spPr>
      </p:pic>
      <p:sp>
        <p:nvSpPr>
          <p:cNvPr id="175" name="Google Shape;175;g22cff7fce4d_0_12"/>
          <p:cNvSpPr txBox="1"/>
          <p:nvPr/>
        </p:nvSpPr>
        <p:spPr>
          <a:xfrm>
            <a:off x="1299175" y="4344850"/>
            <a:ext cx="358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76" name="Google Shape;176;g22cff7fce4d_0_12"/>
          <p:cNvSpPr/>
          <p:nvPr/>
        </p:nvSpPr>
        <p:spPr>
          <a:xfrm>
            <a:off x="527975" y="3933175"/>
            <a:ext cx="8497200" cy="965400"/>
          </a:xfrm>
          <a:prstGeom prst="rect">
            <a:avLst/>
          </a:prstGeom>
          <a:solidFill>
            <a:srgbClr val="F3F3F3"/>
          </a:solidFill>
          <a:ln>
            <a:noFill/>
          </a:ln>
        </p:spPr>
        <p:txBody>
          <a:bodyPr anchorCtr="0" anchor="t" bIns="68575" lIns="68575" spcFirstLastPara="1" rIns="68575" wrap="square" tIns="68575">
            <a:noAutofit/>
          </a:bodyPr>
          <a:lstStyle/>
          <a:p>
            <a:pPr indent="0" lvl="0" marL="0" rtl="0" algn="l">
              <a:lnSpc>
                <a:spcPct val="115000"/>
              </a:lnSpc>
              <a:spcBef>
                <a:spcPts val="0"/>
              </a:spcBef>
              <a:spcAft>
                <a:spcPts val="0"/>
              </a:spcAft>
              <a:buNone/>
            </a:pPr>
            <a:r>
              <a:rPr lang="es" sz="1700">
                <a:solidFill>
                  <a:schemeClr val="dk1"/>
                </a:solidFill>
                <a:latin typeface="Calibri"/>
                <a:ea typeface="Calibri"/>
                <a:cs typeface="Calibri"/>
                <a:sym typeface="Calibri"/>
              </a:rPr>
              <a:t>En las mujeres hay más personas que duermen lo recomendado ¿podemos concluir de lo anterior que para este grupo etario las mujeres cumplen mejor la recomendación de horas de sueño que los hombres?</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9"/>
          <p:cNvSpPr txBox="1"/>
          <p:nvPr/>
        </p:nvSpPr>
        <p:spPr>
          <a:xfrm>
            <a:off x="395156" y="479594"/>
            <a:ext cx="8206800" cy="554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900"/>
              <a:buFont typeface="Arial"/>
              <a:buNone/>
            </a:pPr>
            <a:r>
              <a:rPr b="1" lang="es" sz="2700">
                <a:solidFill>
                  <a:srgbClr val="351C75"/>
                </a:solidFill>
                <a:latin typeface="Calibri"/>
                <a:ea typeface="Calibri"/>
                <a:cs typeface="Calibri"/>
                <a:sym typeface="Calibri"/>
              </a:rPr>
              <a:t>Actividad 3</a:t>
            </a:r>
            <a:endParaRPr b="1" i="0" sz="2700" u="none" cap="none" strike="noStrike">
              <a:solidFill>
                <a:srgbClr val="351C75"/>
              </a:solidFill>
              <a:latin typeface="Calibri"/>
              <a:ea typeface="Calibri"/>
              <a:cs typeface="Calibri"/>
              <a:sym typeface="Calibri"/>
            </a:endParaRPr>
          </a:p>
        </p:txBody>
      </p:sp>
      <p:sp>
        <p:nvSpPr>
          <p:cNvPr id="183" name="Google Shape;183;p19"/>
          <p:cNvSpPr txBox="1"/>
          <p:nvPr/>
        </p:nvSpPr>
        <p:spPr>
          <a:xfrm>
            <a:off x="769650" y="1419825"/>
            <a:ext cx="7384800" cy="492600"/>
          </a:xfrm>
          <a:prstGeom prst="rect">
            <a:avLst/>
          </a:prstGeom>
          <a:noFill/>
          <a:ln>
            <a:noFill/>
          </a:ln>
        </p:spPr>
        <p:txBody>
          <a:bodyPr anchorCtr="0" anchor="t" bIns="68575" lIns="68575" spcFirstLastPara="1" rIns="68575" wrap="square" tIns="68575">
            <a:spAutoFit/>
          </a:bodyPr>
          <a:lstStyle/>
          <a:p>
            <a:pPr indent="0" lvl="0" marL="0" marR="0" rtl="0" algn="just">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Calibri"/>
              <a:ea typeface="Calibri"/>
              <a:cs typeface="Calibri"/>
              <a:sym typeface="Calibri"/>
            </a:endParaRPr>
          </a:p>
        </p:txBody>
      </p:sp>
      <p:sp>
        <p:nvSpPr>
          <p:cNvPr id="184" name="Google Shape;184;p19"/>
          <p:cNvSpPr txBox="1"/>
          <p:nvPr/>
        </p:nvSpPr>
        <p:spPr>
          <a:xfrm>
            <a:off x="426250" y="1296800"/>
            <a:ext cx="8603700" cy="332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800">
                <a:solidFill>
                  <a:schemeClr val="dk1"/>
                </a:solidFill>
                <a:latin typeface="Calibri"/>
                <a:ea typeface="Calibri"/>
                <a:cs typeface="Calibri"/>
                <a:sym typeface="Calibri"/>
              </a:rPr>
              <a:t>Para el grupo etario entre 15 y 24 años, obtén los siguientes porcentajes separados por hombres y mujeres:</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Porcentaje de personas que duermen menos de las horas recomendadas.</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Porcentaje de personas que duermen una cantidad de horas recomendadas.</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Porcentaje de personas que duermen más de las horas recomendadas.</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s" sz="1800">
                <a:solidFill>
                  <a:schemeClr val="dk1"/>
                </a:solidFill>
                <a:latin typeface="Calibri"/>
                <a:ea typeface="Calibri"/>
                <a:cs typeface="Calibri"/>
                <a:sym typeface="Calibri"/>
              </a:rPr>
              <a:t>A partir de lo anterior,  </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es" sz="1800">
                <a:solidFill>
                  <a:schemeClr val="dk1"/>
                </a:solidFill>
                <a:latin typeface="Calibri"/>
                <a:ea typeface="Calibri"/>
                <a:cs typeface="Calibri"/>
                <a:sym typeface="Calibri"/>
              </a:rPr>
              <a:t>¿Qué género cumple mejor la recomendación de horas de sueño?</a:t>
            </a:r>
            <a:endParaRPr sz="2100"/>
          </a:p>
        </p:txBody>
      </p:sp>
      <p:sp>
        <p:nvSpPr>
          <p:cNvPr id="185" name="Google Shape;185;p19"/>
          <p:cNvSpPr/>
          <p:nvPr/>
        </p:nvSpPr>
        <p:spPr>
          <a:xfrm>
            <a:off x="1554175" y="4122325"/>
            <a:ext cx="6337800" cy="554100"/>
          </a:xfrm>
          <a:prstGeom prst="roundRect">
            <a:avLst>
              <a:gd fmla="val 16667" name="adj"/>
            </a:avLst>
          </a:prstGeom>
          <a:noFill/>
          <a:ln cap="flat" cmpd="sng" w="19050">
            <a:solidFill>
              <a:srgbClr val="60B69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2cff7fce4d_0_43"/>
          <p:cNvSpPr txBox="1"/>
          <p:nvPr/>
        </p:nvSpPr>
        <p:spPr>
          <a:xfrm>
            <a:off x="395156" y="479594"/>
            <a:ext cx="8206800" cy="554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900"/>
              <a:buFont typeface="Arial"/>
              <a:buNone/>
            </a:pPr>
            <a:r>
              <a:rPr b="1" lang="es" sz="2700">
                <a:solidFill>
                  <a:srgbClr val="351C75"/>
                </a:solidFill>
                <a:latin typeface="Calibri"/>
                <a:ea typeface="Calibri"/>
                <a:cs typeface="Calibri"/>
                <a:sym typeface="Calibri"/>
              </a:rPr>
              <a:t>Actividad 3</a:t>
            </a:r>
            <a:endParaRPr b="1" i="0" sz="2700" u="none" cap="none" strike="noStrike">
              <a:solidFill>
                <a:srgbClr val="351C75"/>
              </a:solidFill>
              <a:latin typeface="Calibri"/>
              <a:ea typeface="Calibri"/>
              <a:cs typeface="Calibri"/>
              <a:sym typeface="Calibri"/>
            </a:endParaRPr>
          </a:p>
        </p:txBody>
      </p:sp>
      <p:graphicFrame>
        <p:nvGraphicFramePr>
          <p:cNvPr id="192" name="Google Shape;192;g22cff7fce4d_0_43"/>
          <p:cNvGraphicFramePr/>
          <p:nvPr/>
        </p:nvGraphicFramePr>
        <p:xfrm>
          <a:off x="901875" y="1576500"/>
          <a:ext cx="3000000" cy="3000000"/>
        </p:xfrm>
        <a:graphic>
          <a:graphicData uri="http://schemas.openxmlformats.org/drawingml/2006/table">
            <a:tbl>
              <a:tblPr>
                <a:noFill/>
                <a:tableStyleId>{B7DCDE3A-A03D-433A-945F-D13F1AE0BC61}</a:tableStyleId>
              </a:tblPr>
              <a:tblGrid>
                <a:gridCol w="1449350"/>
                <a:gridCol w="1449350"/>
                <a:gridCol w="1449350"/>
              </a:tblGrid>
              <a:tr h="362475">
                <a:tc rowSpan="2">
                  <a:txBody>
                    <a:bodyPr/>
                    <a:lstStyle/>
                    <a:p>
                      <a:pPr indent="0" lvl="0" marL="0" rtl="0" algn="ctr">
                        <a:spcBef>
                          <a:spcPts val="0"/>
                        </a:spcBef>
                        <a:spcAft>
                          <a:spcPts val="0"/>
                        </a:spcAft>
                        <a:buNone/>
                      </a:pPr>
                      <a:r>
                        <a:rPr lang="es" sz="1300">
                          <a:latin typeface="Calibri"/>
                          <a:ea typeface="Calibri"/>
                          <a:cs typeface="Calibri"/>
                          <a:sym typeface="Calibri"/>
                        </a:rPr>
                        <a:t>Rango de sueño</a:t>
                      </a:r>
                      <a:endParaRPr sz="1300">
                        <a:latin typeface="Calibri"/>
                        <a:ea typeface="Calibri"/>
                        <a:cs typeface="Calibri"/>
                        <a:sym typeface="Calibri"/>
                      </a:endParaRPr>
                    </a:p>
                  </a:txBody>
                  <a:tcPr marT="91425" marB="91425" marR="91425" marL="91425" anchor="ctr">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c gridSpan="2">
                  <a:txBody>
                    <a:bodyPr/>
                    <a:lstStyle/>
                    <a:p>
                      <a:pPr indent="0" lvl="0" marL="0" rtl="0" algn="ctr">
                        <a:spcBef>
                          <a:spcPts val="0"/>
                        </a:spcBef>
                        <a:spcAft>
                          <a:spcPts val="0"/>
                        </a:spcAft>
                        <a:buNone/>
                      </a:pPr>
                      <a:r>
                        <a:rPr lang="es" sz="1300">
                          <a:latin typeface="Calibri"/>
                          <a:ea typeface="Calibri"/>
                          <a:cs typeface="Calibri"/>
                          <a:sym typeface="Calibri"/>
                        </a:rPr>
                        <a:t>Grupo etario 15 a 24 años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c hMerge="1"/>
              </a:tr>
              <a:tr h="362475">
                <a:tc vMerge="1"/>
                <a:tc>
                  <a:txBody>
                    <a:bodyPr/>
                    <a:lstStyle/>
                    <a:p>
                      <a:pPr indent="0" lvl="0" marL="0" rtl="0" algn="ctr">
                        <a:spcBef>
                          <a:spcPts val="0"/>
                        </a:spcBef>
                        <a:spcAft>
                          <a:spcPts val="0"/>
                        </a:spcAft>
                        <a:buNone/>
                      </a:pPr>
                      <a:r>
                        <a:rPr lang="es" sz="1300">
                          <a:latin typeface="Calibri"/>
                          <a:ea typeface="Calibri"/>
                          <a:cs typeface="Calibri"/>
                          <a:sym typeface="Calibri"/>
                        </a:rPr>
                        <a:t>hombres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 sz="1300">
                          <a:latin typeface="Calibri"/>
                          <a:ea typeface="Calibri"/>
                          <a:cs typeface="Calibri"/>
                          <a:sym typeface="Calibri"/>
                        </a:rPr>
                        <a:t>mujeres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r>
              <a:tr h="362475">
                <a:tc>
                  <a:txBody>
                    <a:bodyPr/>
                    <a:lstStyle/>
                    <a:p>
                      <a:pPr indent="0" lvl="0" marL="0" rtl="0" algn="ctr">
                        <a:spcBef>
                          <a:spcPts val="0"/>
                        </a:spcBef>
                        <a:spcAft>
                          <a:spcPts val="0"/>
                        </a:spcAft>
                        <a:buNone/>
                      </a:pPr>
                      <a:r>
                        <a:rPr lang="es" sz="1300">
                          <a:latin typeface="Calibri"/>
                          <a:ea typeface="Calibri"/>
                          <a:cs typeface="Calibri"/>
                          <a:sym typeface="Calibri"/>
                        </a:rPr>
                        <a:t>Menos de lo recomendado</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15,33%</a:t>
                      </a:r>
                      <a:endParaRPr sz="1300">
                        <a:latin typeface="Calibri"/>
                        <a:ea typeface="Calibri"/>
                        <a:cs typeface="Calibri"/>
                        <a:sym typeface="Calibri"/>
                      </a:endParaRPr>
                    </a:p>
                  </a:txBody>
                  <a:tcPr marT="91425" marB="91425" marR="91425" marL="91425" anchor="ctr">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17,89%</a:t>
                      </a:r>
                      <a:endParaRPr sz="1300">
                        <a:latin typeface="Calibri"/>
                        <a:ea typeface="Calibri"/>
                        <a:cs typeface="Calibri"/>
                        <a:sym typeface="Calibri"/>
                      </a:endParaRPr>
                    </a:p>
                  </a:txBody>
                  <a:tcPr marT="91425" marB="91425" marR="91425" marL="91425" anchor="ctr">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r h="362475">
                <a:tc>
                  <a:txBody>
                    <a:bodyPr/>
                    <a:lstStyle/>
                    <a:p>
                      <a:pPr indent="0" lvl="0" marL="0" rtl="0" algn="ctr">
                        <a:spcBef>
                          <a:spcPts val="0"/>
                        </a:spcBef>
                        <a:spcAft>
                          <a:spcPts val="0"/>
                        </a:spcAft>
                        <a:buNone/>
                      </a:pPr>
                      <a:r>
                        <a:rPr lang="es" sz="1300">
                          <a:latin typeface="Calibri"/>
                          <a:ea typeface="Calibri"/>
                          <a:cs typeface="Calibri"/>
                          <a:sym typeface="Calibri"/>
                        </a:rPr>
                        <a:t>Dentro de lo recomendado</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65,33%</a:t>
                      </a:r>
                      <a:endParaRPr sz="1300">
                        <a:latin typeface="Calibri"/>
                        <a:ea typeface="Calibri"/>
                        <a:cs typeface="Calibri"/>
                        <a:sym typeface="Calibri"/>
                      </a:endParaRPr>
                    </a:p>
                  </a:txBody>
                  <a:tcPr marT="91425" marB="91425" marR="91425" marL="91425" anchor="ctr">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s" sz="1300">
                          <a:latin typeface="Calibri"/>
                          <a:ea typeface="Calibri"/>
                          <a:cs typeface="Calibri"/>
                          <a:sym typeface="Calibri"/>
                        </a:rPr>
                        <a:t>60,53%</a:t>
                      </a:r>
                      <a:endParaRPr sz="1300">
                        <a:latin typeface="Calibri"/>
                        <a:ea typeface="Calibri"/>
                        <a:cs typeface="Calibri"/>
                        <a:sym typeface="Calibri"/>
                      </a:endParaRPr>
                    </a:p>
                  </a:txBody>
                  <a:tcPr marT="91425" marB="91425" marR="91425" marL="91425" anchor="ctr">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chemeClr val="lt2"/>
                    </a:solidFill>
                  </a:tcPr>
                </a:tc>
              </a:tr>
              <a:tr h="362475">
                <a:tc>
                  <a:txBody>
                    <a:bodyPr/>
                    <a:lstStyle/>
                    <a:p>
                      <a:pPr indent="0" lvl="0" marL="0" rtl="0" algn="ctr">
                        <a:spcBef>
                          <a:spcPts val="0"/>
                        </a:spcBef>
                        <a:spcAft>
                          <a:spcPts val="0"/>
                        </a:spcAft>
                        <a:buNone/>
                      </a:pPr>
                      <a:r>
                        <a:rPr lang="es" sz="1300">
                          <a:latin typeface="Calibri"/>
                          <a:ea typeface="Calibri"/>
                          <a:cs typeface="Calibri"/>
                          <a:sym typeface="Calibri"/>
                        </a:rPr>
                        <a:t>Más de lo recomendado</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19,33%</a:t>
                      </a:r>
                      <a:endParaRPr sz="1300">
                        <a:latin typeface="Calibri"/>
                        <a:ea typeface="Calibri"/>
                        <a:cs typeface="Calibri"/>
                        <a:sym typeface="Calibri"/>
                      </a:endParaRPr>
                    </a:p>
                  </a:txBody>
                  <a:tcPr marT="91425" marB="91425" marR="91425" marL="91425" anchor="ctr">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21,58%</a:t>
                      </a:r>
                      <a:endParaRPr sz="1300">
                        <a:latin typeface="Calibri"/>
                        <a:ea typeface="Calibri"/>
                        <a:cs typeface="Calibri"/>
                        <a:sym typeface="Calibri"/>
                      </a:endParaRPr>
                    </a:p>
                  </a:txBody>
                  <a:tcPr marT="91425" marB="91425" marR="91425" marL="91425" anchor="ctr">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bl>
          </a:graphicData>
        </a:graphic>
      </p:graphicFrame>
      <p:cxnSp>
        <p:nvCxnSpPr>
          <p:cNvPr id="193" name="Google Shape;193;g22cff7fce4d_0_43"/>
          <p:cNvCxnSpPr/>
          <p:nvPr/>
        </p:nvCxnSpPr>
        <p:spPr>
          <a:xfrm rot="10800000">
            <a:off x="5404200" y="3262575"/>
            <a:ext cx="820800" cy="6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2cff7fce4d_0_33"/>
          <p:cNvSpPr txBox="1"/>
          <p:nvPr/>
        </p:nvSpPr>
        <p:spPr>
          <a:xfrm>
            <a:off x="395156" y="479594"/>
            <a:ext cx="8206800" cy="554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900"/>
              <a:buFont typeface="Arial"/>
              <a:buNone/>
            </a:pPr>
            <a:r>
              <a:rPr b="1" lang="es" sz="2700">
                <a:solidFill>
                  <a:srgbClr val="351C75"/>
                </a:solidFill>
                <a:latin typeface="Calibri"/>
                <a:ea typeface="Calibri"/>
                <a:cs typeface="Calibri"/>
                <a:sym typeface="Calibri"/>
              </a:rPr>
              <a:t>Actividad 3</a:t>
            </a:r>
            <a:endParaRPr b="1" i="0" sz="2700" u="none" cap="none" strike="noStrike">
              <a:solidFill>
                <a:srgbClr val="351C75"/>
              </a:solidFill>
              <a:latin typeface="Calibri"/>
              <a:ea typeface="Calibri"/>
              <a:cs typeface="Calibri"/>
              <a:sym typeface="Calibri"/>
            </a:endParaRPr>
          </a:p>
        </p:txBody>
      </p:sp>
      <p:graphicFrame>
        <p:nvGraphicFramePr>
          <p:cNvPr id="200" name="Google Shape;200;g22cff7fce4d_0_33"/>
          <p:cNvGraphicFramePr/>
          <p:nvPr/>
        </p:nvGraphicFramePr>
        <p:xfrm>
          <a:off x="901875" y="1576500"/>
          <a:ext cx="3000000" cy="3000000"/>
        </p:xfrm>
        <a:graphic>
          <a:graphicData uri="http://schemas.openxmlformats.org/drawingml/2006/table">
            <a:tbl>
              <a:tblPr>
                <a:noFill/>
                <a:tableStyleId>{B7DCDE3A-A03D-433A-945F-D13F1AE0BC61}</a:tableStyleId>
              </a:tblPr>
              <a:tblGrid>
                <a:gridCol w="1449350"/>
                <a:gridCol w="1449350"/>
                <a:gridCol w="1449350"/>
              </a:tblGrid>
              <a:tr h="362475">
                <a:tc rowSpan="2">
                  <a:txBody>
                    <a:bodyPr/>
                    <a:lstStyle/>
                    <a:p>
                      <a:pPr indent="0" lvl="0" marL="0" rtl="0" algn="ctr">
                        <a:spcBef>
                          <a:spcPts val="0"/>
                        </a:spcBef>
                        <a:spcAft>
                          <a:spcPts val="0"/>
                        </a:spcAft>
                        <a:buNone/>
                      </a:pPr>
                      <a:r>
                        <a:rPr lang="es" sz="1300">
                          <a:latin typeface="Calibri"/>
                          <a:ea typeface="Calibri"/>
                          <a:cs typeface="Calibri"/>
                          <a:sym typeface="Calibri"/>
                        </a:rPr>
                        <a:t>Rango de sueño</a:t>
                      </a:r>
                      <a:endParaRPr sz="1300">
                        <a:latin typeface="Calibri"/>
                        <a:ea typeface="Calibri"/>
                        <a:cs typeface="Calibri"/>
                        <a:sym typeface="Calibri"/>
                      </a:endParaRPr>
                    </a:p>
                  </a:txBody>
                  <a:tcPr marT="91425" marB="91425" marR="91425" marL="91425" anchor="ctr">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c gridSpan="2">
                  <a:txBody>
                    <a:bodyPr/>
                    <a:lstStyle/>
                    <a:p>
                      <a:pPr indent="0" lvl="0" marL="0" rtl="0" algn="ctr">
                        <a:spcBef>
                          <a:spcPts val="0"/>
                        </a:spcBef>
                        <a:spcAft>
                          <a:spcPts val="0"/>
                        </a:spcAft>
                        <a:buNone/>
                      </a:pPr>
                      <a:r>
                        <a:rPr lang="es" sz="1300">
                          <a:latin typeface="Calibri"/>
                          <a:ea typeface="Calibri"/>
                          <a:cs typeface="Calibri"/>
                          <a:sym typeface="Calibri"/>
                        </a:rPr>
                        <a:t>Grupo etario 15 a 24 años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c hMerge="1"/>
              </a:tr>
              <a:tr h="362475">
                <a:tc vMerge="1"/>
                <a:tc>
                  <a:txBody>
                    <a:bodyPr/>
                    <a:lstStyle/>
                    <a:p>
                      <a:pPr indent="0" lvl="0" marL="0" rtl="0" algn="ctr">
                        <a:spcBef>
                          <a:spcPts val="0"/>
                        </a:spcBef>
                        <a:spcAft>
                          <a:spcPts val="0"/>
                        </a:spcAft>
                        <a:buNone/>
                      </a:pPr>
                      <a:r>
                        <a:rPr lang="es" sz="1300">
                          <a:latin typeface="Calibri"/>
                          <a:ea typeface="Calibri"/>
                          <a:cs typeface="Calibri"/>
                          <a:sym typeface="Calibri"/>
                        </a:rPr>
                        <a:t>hombres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 sz="1300">
                          <a:latin typeface="Calibri"/>
                          <a:ea typeface="Calibri"/>
                          <a:cs typeface="Calibri"/>
                          <a:sym typeface="Calibri"/>
                        </a:rPr>
                        <a:t>mujeres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r>
              <a:tr h="362475">
                <a:tc>
                  <a:txBody>
                    <a:bodyPr/>
                    <a:lstStyle/>
                    <a:p>
                      <a:pPr indent="0" lvl="0" marL="0" rtl="0" algn="ctr">
                        <a:spcBef>
                          <a:spcPts val="0"/>
                        </a:spcBef>
                        <a:spcAft>
                          <a:spcPts val="0"/>
                        </a:spcAft>
                        <a:buNone/>
                      </a:pPr>
                      <a:r>
                        <a:rPr lang="es" sz="1300">
                          <a:latin typeface="Calibri"/>
                          <a:ea typeface="Calibri"/>
                          <a:cs typeface="Calibri"/>
                          <a:sym typeface="Calibri"/>
                        </a:rPr>
                        <a:t>Menos de lo recomendado</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15,33%</a:t>
                      </a:r>
                      <a:endParaRPr sz="1300">
                        <a:latin typeface="Calibri"/>
                        <a:ea typeface="Calibri"/>
                        <a:cs typeface="Calibri"/>
                        <a:sym typeface="Calibri"/>
                      </a:endParaRPr>
                    </a:p>
                  </a:txBody>
                  <a:tcPr marT="91425" marB="91425" marR="91425" marL="91425" anchor="ctr">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17,89%</a:t>
                      </a:r>
                      <a:endParaRPr sz="1300">
                        <a:latin typeface="Calibri"/>
                        <a:ea typeface="Calibri"/>
                        <a:cs typeface="Calibri"/>
                        <a:sym typeface="Calibri"/>
                      </a:endParaRPr>
                    </a:p>
                  </a:txBody>
                  <a:tcPr marT="91425" marB="91425" marR="91425" marL="91425" anchor="ctr">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r h="362475">
                <a:tc>
                  <a:txBody>
                    <a:bodyPr/>
                    <a:lstStyle/>
                    <a:p>
                      <a:pPr indent="0" lvl="0" marL="0" rtl="0" algn="ctr">
                        <a:spcBef>
                          <a:spcPts val="0"/>
                        </a:spcBef>
                        <a:spcAft>
                          <a:spcPts val="0"/>
                        </a:spcAft>
                        <a:buNone/>
                      </a:pPr>
                      <a:r>
                        <a:rPr lang="es" sz="1300">
                          <a:latin typeface="Calibri"/>
                          <a:ea typeface="Calibri"/>
                          <a:cs typeface="Calibri"/>
                          <a:sym typeface="Calibri"/>
                        </a:rPr>
                        <a:t>Dentro de lo recomendado</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65,33%</a:t>
                      </a:r>
                      <a:endParaRPr sz="1300">
                        <a:latin typeface="Calibri"/>
                        <a:ea typeface="Calibri"/>
                        <a:cs typeface="Calibri"/>
                        <a:sym typeface="Calibri"/>
                      </a:endParaRPr>
                    </a:p>
                  </a:txBody>
                  <a:tcPr marT="91425" marB="91425" marR="91425" marL="91425" anchor="ctr">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60,53%</a:t>
                      </a:r>
                      <a:endParaRPr sz="1300">
                        <a:latin typeface="Calibri"/>
                        <a:ea typeface="Calibri"/>
                        <a:cs typeface="Calibri"/>
                        <a:sym typeface="Calibri"/>
                      </a:endParaRPr>
                    </a:p>
                  </a:txBody>
                  <a:tcPr marT="91425" marB="91425" marR="91425" marL="91425" anchor="ctr">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r h="362475">
                <a:tc>
                  <a:txBody>
                    <a:bodyPr/>
                    <a:lstStyle/>
                    <a:p>
                      <a:pPr indent="0" lvl="0" marL="0" rtl="0" algn="ctr">
                        <a:spcBef>
                          <a:spcPts val="0"/>
                        </a:spcBef>
                        <a:spcAft>
                          <a:spcPts val="0"/>
                        </a:spcAft>
                        <a:buNone/>
                      </a:pPr>
                      <a:r>
                        <a:rPr lang="es" sz="1300">
                          <a:latin typeface="Calibri"/>
                          <a:ea typeface="Calibri"/>
                          <a:cs typeface="Calibri"/>
                          <a:sym typeface="Calibri"/>
                        </a:rPr>
                        <a:t>Más de lo recomendado</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19,33%</a:t>
                      </a:r>
                      <a:endParaRPr sz="1300">
                        <a:latin typeface="Calibri"/>
                        <a:ea typeface="Calibri"/>
                        <a:cs typeface="Calibri"/>
                        <a:sym typeface="Calibri"/>
                      </a:endParaRPr>
                    </a:p>
                  </a:txBody>
                  <a:tcPr marT="91425" marB="91425" marR="91425" marL="91425" anchor="ctr">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21,58%</a:t>
                      </a:r>
                      <a:endParaRPr sz="1300">
                        <a:latin typeface="Calibri"/>
                        <a:ea typeface="Calibri"/>
                        <a:cs typeface="Calibri"/>
                        <a:sym typeface="Calibri"/>
                      </a:endParaRPr>
                    </a:p>
                  </a:txBody>
                  <a:tcPr marT="91425" marB="91425" marR="91425" marL="91425" anchor="ctr">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bl>
          </a:graphicData>
        </a:graphic>
      </p:graphicFrame>
      <p:sp>
        <p:nvSpPr>
          <p:cNvPr id="201" name="Google Shape;201;g22cff7fce4d_0_33"/>
          <p:cNvSpPr/>
          <p:nvPr/>
        </p:nvSpPr>
        <p:spPr>
          <a:xfrm>
            <a:off x="5379150" y="2002000"/>
            <a:ext cx="3644700" cy="1648200"/>
          </a:xfrm>
          <a:prstGeom prst="rect">
            <a:avLst/>
          </a:prstGeom>
          <a:solidFill>
            <a:srgbClr val="F3F3F3"/>
          </a:solidFill>
          <a:ln>
            <a:noFill/>
          </a:ln>
        </p:spPr>
        <p:txBody>
          <a:bodyPr anchorCtr="0" anchor="ctr" bIns="68575" lIns="68575" spcFirstLastPara="1" rIns="68575" wrap="square" tIns="68575">
            <a:noAutofit/>
          </a:bodyPr>
          <a:lstStyle/>
          <a:p>
            <a:pPr indent="0" lvl="0" marL="0" rtl="0" algn="ctr">
              <a:lnSpc>
                <a:spcPct val="115000"/>
              </a:lnSpc>
              <a:spcBef>
                <a:spcPts val="0"/>
              </a:spcBef>
              <a:spcAft>
                <a:spcPts val="0"/>
              </a:spcAft>
              <a:buNone/>
            </a:pPr>
            <a:r>
              <a:rPr lang="es" sz="2100">
                <a:solidFill>
                  <a:schemeClr val="dk1"/>
                </a:solidFill>
                <a:latin typeface="Calibri"/>
                <a:ea typeface="Calibri"/>
                <a:cs typeface="Calibri"/>
                <a:sym typeface="Calibri"/>
              </a:rPr>
              <a:t>¿Qué tipo de gráfico utilizarías para presentar esta información anterior a otra persona?</a:t>
            </a:r>
            <a:endParaRPr sz="35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2cff7fce4d_0_50"/>
          <p:cNvSpPr txBox="1"/>
          <p:nvPr/>
        </p:nvSpPr>
        <p:spPr>
          <a:xfrm>
            <a:off x="395156" y="479594"/>
            <a:ext cx="8206800" cy="554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900"/>
              <a:buFont typeface="Arial"/>
              <a:buNone/>
            </a:pPr>
            <a:r>
              <a:rPr b="1" lang="es" sz="2700">
                <a:solidFill>
                  <a:srgbClr val="351C75"/>
                </a:solidFill>
                <a:latin typeface="Calibri"/>
                <a:ea typeface="Calibri"/>
                <a:cs typeface="Calibri"/>
                <a:sym typeface="Calibri"/>
              </a:rPr>
              <a:t>Actividad 3</a:t>
            </a:r>
            <a:endParaRPr b="1" i="0" sz="2700" u="none" cap="none" strike="noStrike">
              <a:solidFill>
                <a:srgbClr val="351C75"/>
              </a:solidFill>
              <a:latin typeface="Calibri"/>
              <a:ea typeface="Calibri"/>
              <a:cs typeface="Calibri"/>
              <a:sym typeface="Calibri"/>
            </a:endParaRPr>
          </a:p>
        </p:txBody>
      </p:sp>
      <p:pic>
        <p:nvPicPr>
          <p:cNvPr id="208" name="Google Shape;208;g22cff7fce4d_0_50"/>
          <p:cNvPicPr preferRelativeResize="0"/>
          <p:nvPr/>
        </p:nvPicPr>
        <p:blipFill>
          <a:blip r:embed="rId3">
            <a:alphaModFix/>
          </a:blip>
          <a:stretch>
            <a:fillRect/>
          </a:stretch>
        </p:blipFill>
        <p:spPr>
          <a:xfrm>
            <a:off x="512975" y="1363150"/>
            <a:ext cx="4059026" cy="2271875"/>
          </a:xfrm>
          <a:prstGeom prst="rect">
            <a:avLst/>
          </a:prstGeom>
          <a:noFill/>
          <a:ln>
            <a:noFill/>
          </a:ln>
        </p:spPr>
      </p:pic>
      <p:pic>
        <p:nvPicPr>
          <p:cNvPr id="209" name="Google Shape;209;g22cff7fce4d_0_50"/>
          <p:cNvPicPr preferRelativeResize="0"/>
          <p:nvPr/>
        </p:nvPicPr>
        <p:blipFill>
          <a:blip r:embed="rId4">
            <a:alphaModFix/>
          </a:blip>
          <a:stretch>
            <a:fillRect/>
          </a:stretch>
        </p:blipFill>
        <p:spPr>
          <a:xfrm>
            <a:off x="4850500" y="1331912"/>
            <a:ext cx="4018101" cy="2271875"/>
          </a:xfrm>
          <a:prstGeom prst="rect">
            <a:avLst/>
          </a:prstGeom>
          <a:noFill/>
          <a:ln>
            <a:noFill/>
          </a:ln>
        </p:spPr>
      </p:pic>
      <p:sp>
        <p:nvSpPr>
          <p:cNvPr id="210" name="Google Shape;210;g22cff7fce4d_0_50"/>
          <p:cNvSpPr txBox="1"/>
          <p:nvPr/>
        </p:nvSpPr>
        <p:spPr>
          <a:xfrm>
            <a:off x="2107700" y="3517675"/>
            <a:ext cx="93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Calibri"/>
                <a:ea typeface="Calibri"/>
                <a:cs typeface="Calibri"/>
                <a:sym typeface="Calibri"/>
              </a:rPr>
              <a:t>hombres </a:t>
            </a:r>
            <a:endParaRPr>
              <a:latin typeface="Calibri"/>
              <a:ea typeface="Calibri"/>
              <a:cs typeface="Calibri"/>
              <a:sym typeface="Calibri"/>
            </a:endParaRPr>
          </a:p>
        </p:txBody>
      </p:sp>
      <p:sp>
        <p:nvSpPr>
          <p:cNvPr id="211" name="Google Shape;211;g22cff7fce4d_0_50"/>
          <p:cNvSpPr txBox="1"/>
          <p:nvPr/>
        </p:nvSpPr>
        <p:spPr>
          <a:xfrm>
            <a:off x="6744350" y="3517675"/>
            <a:ext cx="79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Calibri"/>
                <a:ea typeface="Calibri"/>
                <a:cs typeface="Calibri"/>
                <a:sym typeface="Calibri"/>
              </a:rPr>
              <a:t>muje</a:t>
            </a:r>
            <a:r>
              <a:rPr lang="es">
                <a:latin typeface="Calibri"/>
                <a:ea typeface="Calibri"/>
                <a:cs typeface="Calibri"/>
                <a:sym typeface="Calibri"/>
              </a:rPr>
              <a:t>res </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2cff7fce4d_0_21"/>
          <p:cNvSpPr txBox="1"/>
          <p:nvPr/>
        </p:nvSpPr>
        <p:spPr>
          <a:xfrm>
            <a:off x="401381" y="541794"/>
            <a:ext cx="8206800" cy="554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900"/>
              <a:buFont typeface="Arial"/>
              <a:buNone/>
            </a:pPr>
            <a:r>
              <a:rPr b="1" i="0" lang="es" sz="2700" u="none" cap="none" strike="noStrike">
                <a:solidFill>
                  <a:srgbClr val="351C75"/>
                </a:solidFill>
                <a:latin typeface="Calibri"/>
                <a:ea typeface="Calibri"/>
                <a:cs typeface="Calibri"/>
                <a:sym typeface="Calibri"/>
              </a:rPr>
              <a:t>Conclusiones</a:t>
            </a:r>
            <a:endParaRPr b="1" i="0" sz="2700" u="none" cap="none" strike="noStrike">
              <a:solidFill>
                <a:srgbClr val="351C75"/>
              </a:solidFill>
              <a:latin typeface="Calibri"/>
              <a:ea typeface="Calibri"/>
              <a:cs typeface="Calibri"/>
              <a:sym typeface="Calibri"/>
            </a:endParaRPr>
          </a:p>
        </p:txBody>
      </p:sp>
      <p:sp>
        <p:nvSpPr>
          <p:cNvPr id="218" name="Google Shape;218;g22cff7fce4d_0_21"/>
          <p:cNvSpPr txBox="1"/>
          <p:nvPr/>
        </p:nvSpPr>
        <p:spPr>
          <a:xfrm>
            <a:off x="607950" y="1234575"/>
            <a:ext cx="7844700" cy="899700"/>
          </a:xfrm>
          <a:prstGeom prst="rect">
            <a:avLst/>
          </a:prstGeom>
          <a:noFill/>
          <a:ln>
            <a:noFill/>
          </a:ln>
        </p:spPr>
        <p:txBody>
          <a:bodyPr anchorCtr="0" anchor="t" bIns="68575" lIns="68575" spcFirstLastPara="1" rIns="68575" wrap="square" tIns="68575">
            <a:spAutoFit/>
          </a:bodyPr>
          <a:lstStyle/>
          <a:p>
            <a:pPr indent="-311150" lvl="0" marL="685800" marR="0" rtl="0" algn="just">
              <a:lnSpc>
                <a:spcPct val="115000"/>
              </a:lnSpc>
              <a:spcBef>
                <a:spcPts val="0"/>
              </a:spcBef>
              <a:spcAft>
                <a:spcPts val="0"/>
              </a:spcAft>
              <a:buClr>
                <a:srgbClr val="000000"/>
              </a:buClr>
              <a:buSzPts val="2300"/>
              <a:buFont typeface="Calibri"/>
              <a:buChar char="●"/>
            </a:pPr>
            <a:r>
              <a:rPr lang="es" sz="2300">
                <a:solidFill>
                  <a:schemeClr val="dk1"/>
                </a:solidFill>
                <a:latin typeface="Calibri"/>
                <a:ea typeface="Calibri"/>
                <a:cs typeface="Calibri"/>
                <a:sym typeface="Calibri"/>
              </a:rPr>
              <a:t>Construimos distintos tipos de representaciones gráficas, cada una con diferentes características y utilidad</a:t>
            </a:r>
            <a:endParaRPr sz="2300">
              <a:solidFill>
                <a:schemeClr val="dk1"/>
              </a:solidFill>
              <a:latin typeface="Calibri"/>
              <a:ea typeface="Calibri"/>
              <a:cs typeface="Calibri"/>
              <a:sym typeface="Calibri"/>
            </a:endParaRPr>
          </a:p>
        </p:txBody>
      </p:sp>
      <p:pic>
        <p:nvPicPr>
          <p:cNvPr id="219" name="Google Shape;219;g22cff7fce4d_0_21"/>
          <p:cNvPicPr preferRelativeResize="0"/>
          <p:nvPr/>
        </p:nvPicPr>
        <p:blipFill>
          <a:blip r:embed="rId3">
            <a:alphaModFix/>
          </a:blip>
          <a:stretch>
            <a:fillRect/>
          </a:stretch>
        </p:blipFill>
        <p:spPr>
          <a:xfrm>
            <a:off x="512122" y="2625950"/>
            <a:ext cx="2278801" cy="1865276"/>
          </a:xfrm>
          <a:prstGeom prst="rect">
            <a:avLst/>
          </a:prstGeom>
          <a:noFill/>
          <a:ln>
            <a:noFill/>
          </a:ln>
        </p:spPr>
      </p:pic>
      <p:pic>
        <p:nvPicPr>
          <p:cNvPr id="220" name="Google Shape;220;g22cff7fce4d_0_21"/>
          <p:cNvPicPr preferRelativeResize="0"/>
          <p:nvPr/>
        </p:nvPicPr>
        <p:blipFill>
          <a:blip r:embed="rId4">
            <a:alphaModFix/>
          </a:blip>
          <a:stretch>
            <a:fillRect/>
          </a:stretch>
        </p:blipFill>
        <p:spPr>
          <a:xfrm>
            <a:off x="2997100" y="2473675"/>
            <a:ext cx="3344000" cy="2169825"/>
          </a:xfrm>
          <a:prstGeom prst="rect">
            <a:avLst/>
          </a:prstGeom>
          <a:noFill/>
          <a:ln>
            <a:noFill/>
          </a:ln>
        </p:spPr>
      </p:pic>
      <p:pic>
        <p:nvPicPr>
          <p:cNvPr id="221" name="Google Shape;221;g22cff7fce4d_0_21"/>
          <p:cNvPicPr preferRelativeResize="0"/>
          <p:nvPr/>
        </p:nvPicPr>
        <p:blipFill>
          <a:blip r:embed="rId5">
            <a:alphaModFix/>
          </a:blip>
          <a:stretch>
            <a:fillRect/>
          </a:stretch>
        </p:blipFill>
        <p:spPr>
          <a:xfrm>
            <a:off x="6441550" y="2889179"/>
            <a:ext cx="2391975" cy="13388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0"/>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227" name="Google Shape;227;p20"/>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i="0" lang="es" sz="3300" u="none" cap="none" strike="noStrike">
                <a:solidFill>
                  <a:schemeClr val="lt1"/>
                </a:solidFill>
                <a:latin typeface="Calibri"/>
                <a:ea typeface="Calibri"/>
                <a:cs typeface="Calibri"/>
                <a:sym typeface="Calibri"/>
              </a:rPr>
              <a:t>Números Irracionales</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txBox="1"/>
          <p:nvPr/>
        </p:nvSpPr>
        <p:spPr>
          <a:xfrm>
            <a:off x="406881" y="624394"/>
            <a:ext cx="8206800" cy="554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900"/>
              <a:buFont typeface="Arial"/>
              <a:buNone/>
            </a:pPr>
            <a:r>
              <a:rPr b="1" lang="es" sz="2700">
                <a:solidFill>
                  <a:srgbClr val="351C75"/>
                </a:solidFill>
                <a:latin typeface="Calibri"/>
                <a:ea typeface="Calibri"/>
                <a:cs typeface="Calibri"/>
                <a:sym typeface="Calibri"/>
              </a:rPr>
              <a:t>¿Cuánto debemos dormir?</a:t>
            </a:r>
            <a:endParaRPr b="1" i="0" sz="2700" u="none" cap="none" strike="noStrike">
              <a:solidFill>
                <a:srgbClr val="351C75"/>
              </a:solidFill>
              <a:latin typeface="Calibri"/>
              <a:ea typeface="Calibri"/>
              <a:cs typeface="Calibri"/>
              <a:sym typeface="Calibri"/>
            </a:endParaRPr>
          </a:p>
        </p:txBody>
      </p:sp>
      <p:sp>
        <p:nvSpPr>
          <p:cNvPr id="89" name="Google Shape;89;p2"/>
          <p:cNvSpPr/>
          <p:nvPr/>
        </p:nvSpPr>
        <p:spPr>
          <a:xfrm>
            <a:off x="4234775" y="1618975"/>
            <a:ext cx="4739400" cy="2595300"/>
          </a:xfrm>
          <a:prstGeom prst="rect">
            <a:avLst/>
          </a:prstGeom>
          <a:solidFill>
            <a:srgbClr val="F3F3F3"/>
          </a:solidFill>
          <a:ln>
            <a:noFill/>
          </a:ln>
        </p:spPr>
        <p:txBody>
          <a:bodyPr anchorCtr="0" anchor="ctr" bIns="68575" lIns="68575" spcFirstLastPara="1" rIns="68575" wrap="square" tIns="68575">
            <a:noAutofit/>
          </a:bodyPr>
          <a:lstStyle/>
          <a:p>
            <a:pPr indent="-355600" lvl="0" marL="457200" rtl="0" algn="l">
              <a:lnSpc>
                <a:spcPct val="115000"/>
              </a:lnSpc>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¿Cuántas horas durmieron ayer?</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¿Cuántas horas creen que duermen en promedio? ¿más de 7?¿menos de 7?</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¿Quienes creen que duermen más? ¿hombres o mujeres? ¿las personas más jóvenes o las más adultas?</a:t>
            </a:r>
            <a:endParaRPr i="1" sz="2000">
              <a:solidFill>
                <a:schemeClr val="dk1"/>
              </a:solidFill>
              <a:latin typeface="Calibri"/>
              <a:ea typeface="Calibri"/>
              <a:cs typeface="Calibri"/>
              <a:sym typeface="Calibri"/>
            </a:endParaRPr>
          </a:p>
        </p:txBody>
      </p:sp>
      <p:pic>
        <p:nvPicPr>
          <p:cNvPr id="90" name="Google Shape;90;p2"/>
          <p:cNvPicPr preferRelativeResize="0"/>
          <p:nvPr/>
        </p:nvPicPr>
        <p:blipFill>
          <a:blip r:embed="rId3">
            <a:alphaModFix/>
          </a:blip>
          <a:stretch>
            <a:fillRect/>
          </a:stretch>
        </p:blipFill>
        <p:spPr>
          <a:xfrm>
            <a:off x="646150" y="1774563"/>
            <a:ext cx="3137700" cy="22841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22c1fd93389_0_1"/>
          <p:cNvSpPr txBox="1"/>
          <p:nvPr/>
        </p:nvSpPr>
        <p:spPr>
          <a:xfrm>
            <a:off x="425556" y="456469"/>
            <a:ext cx="8206800" cy="554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900"/>
              <a:buFont typeface="Arial"/>
              <a:buNone/>
            </a:pPr>
            <a:r>
              <a:rPr b="1" lang="es" sz="2700">
                <a:solidFill>
                  <a:srgbClr val="351C75"/>
                </a:solidFill>
                <a:latin typeface="Calibri"/>
                <a:ea typeface="Calibri"/>
                <a:cs typeface="Calibri"/>
                <a:sym typeface="Calibri"/>
              </a:rPr>
              <a:t>¿Cuánto debemos dormir? (infografía)</a:t>
            </a:r>
            <a:endParaRPr b="1" i="0" sz="2700" u="none" cap="none" strike="noStrike">
              <a:solidFill>
                <a:srgbClr val="351C75"/>
              </a:solidFill>
              <a:latin typeface="Calibri"/>
              <a:ea typeface="Calibri"/>
              <a:cs typeface="Calibri"/>
              <a:sym typeface="Calibri"/>
            </a:endParaRPr>
          </a:p>
        </p:txBody>
      </p:sp>
      <p:pic>
        <p:nvPicPr>
          <p:cNvPr id="97" name="Google Shape;97;g22c1fd93389_0_1"/>
          <p:cNvPicPr preferRelativeResize="0"/>
          <p:nvPr/>
        </p:nvPicPr>
        <p:blipFill>
          <a:blip r:embed="rId3">
            <a:alphaModFix/>
          </a:blip>
          <a:stretch>
            <a:fillRect/>
          </a:stretch>
        </p:blipFill>
        <p:spPr>
          <a:xfrm>
            <a:off x="4617200" y="1128750"/>
            <a:ext cx="2318192" cy="3744174"/>
          </a:xfrm>
          <a:prstGeom prst="rect">
            <a:avLst/>
          </a:prstGeom>
          <a:noFill/>
          <a:ln>
            <a:noFill/>
          </a:ln>
        </p:spPr>
      </p:pic>
      <p:pic>
        <p:nvPicPr>
          <p:cNvPr id="98" name="Google Shape;98;g22c1fd93389_0_1"/>
          <p:cNvPicPr preferRelativeResize="0"/>
          <p:nvPr/>
        </p:nvPicPr>
        <p:blipFill>
          <a:blip r:embed="rId4">
            <a:alphaModFix/>
          </a:blip>
          <a:stretch>
            <a:fillRect/>
          </a:stretch>
        </p:blipFill>
        <p:spPr>
          <a:xfrm>
            <a:off x="1763225" y="1128756"/>
            <a:ext cx="2370152" cy="38281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22c1fd93389_0_10"/>
          <p:cNvSpPr txBox="1"/>
          <p:nvPr/>
        </p:nvSpPr>
        <p:spPr>
          <a:xfrm>
            <a:off x="406881" y="624394"/>
            <a:ext cx="8206800" cy="554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900"/>
              <a:buFont typeface="Arial"/>
              <a:buNone/>
            </a:pPr>
            <a:r>
              <a:rPr b="1" lang="es" sz="2700">
                <a:solidFill>
                  <a:srgbClr val="351C75"/>
                </a:solidFill>
                <a:latin typeface="Calibri"/>
                <a:ea typeface="Calibri"/>
                <a:cs typeface="Calibri"/>
                <a:sym typeface="Calibri"/>
              </a:rPr>
              <a:t>¿Cuánto debemos dormir?</a:t>
            </a:r>
            <a:endParaRPr b="1" i="0" sz="2700" u="none" cap="none" strike="noStrike">
              <a:solidFill>
                <a:srgbClr val="351C75"/>
              </a:solidFill>
              <a:latin typeface="Calibri"/>
              <a:ea typeface="Calibri"/>
              <a:cs typeface="Calibri"/>
              <a:sym typeface="Calibri"/>
            </a:endParaRPr>
          </a:p>
        </p:txBody>
      </p:sp>
      <p:sp>
        <p:nvSpPr>
          <p:cNvPr id="105" name="Google Shape;105;g22c1fd93389_0_10"/>
          <p:cNvSpPr/>
          <p:nvPr/>
        </p:nvSpPr>
        <p:spPr>
          <a:xfrm>
            <a:off x="638250" y="1757550"/>
            <a:ext cx="7867500" cy="2295000"/>
          </a:xfrm>
          <a:prstGeom prst="rect">
            <a:avLst/>
          </a:prstGeom>
          <a:solidFill>
            <a:srgbClr val="F3F3F3"/>
          </a:solidFill>
          <a:ln>
            <a:noFill/>
          </a:ln>
        </p:spPr>
        <p:txBody>
          <a:bodyPr anchorCtr="0" anchor="ctr" bIns="68575" lIns="68575" spcFirstLastPara="1" rIns="68575" wrap="square" tIns="68575">
            <a:noAutofit/>
          </a:bodyPr>
          <a:lstStyle/>
          <a:p>
            <a:pPr indent="-361950" lvl="0" marL="457200" rtl="0" algn="l">
              <a:lnSpc>
                <a:spcPct val="115000"/>
              </a:lnSpc>
              <a:spcBef>
                <a:spcPts val="0"/>
              </a:spcBef>
              <a:spcAft>
                <a:spcPts val="0"/>
              </a:spcAft>
              <a:buClr>
                <a:schemeClr val="dk1"/>
              </a:buClr>
              <a:buSzPts val="2100"/>
              <a:buFont typeface="Calibri"/>
              <a:buChar char="●"/>
            </a:pPr>
            <a:r>
              <a:rPr lang="es" sz="2100">
                <a:solidFill>
                  <a:schemeClr val="dk1"/>
                </a:solidFill>
                <a:latin typeface="Calibri"/>
                <a:ea typeface="Calibri"/>
                <a:cs typeface="Calibri"/>
                <a:sym typeface="Calibri"/>
              </a:rPr>
              <a:t>¿Por qué es importante dormir bien?</a:t>
            </a:r>
            <a:endParaRPr sz="2100">
              <a:solidFill>
                <a:schemeClr val="dk1"/>
              </a:solidFill>
              <a:latin typeface="Calibri"/>
              <a:ea typeface="Calibri"/>
              <a:cs typeface="Calibri"/>
              <a:sym typeface="Calibri"/>
            </a:endParaRPr>
          </a:p>
          <a:p>
            <a:pPr indent="-361950" lvl="0" marL="457200" rtl="0" algn="l">
              <a:lnSpc>
                <a:spcPct val="115000"/>
              </a:lnSpc>
              <a:spcBef>
                <a:spcPts val="0"/>
              </a:spcBef>
              <a:spcAft>
                <a:spcPts val="0"/>
              </a:spcAft>
              <a:buClr>
                <a:schemeClr val="dk1"/>
              </a:buClr>
              <a:buSzPts val="2100"/>
              <a:buFont typeface="Calibri"/>
              <a:buChar char="●"/>
            </a:pPr>
            <a:r>
              <a:rPr lang="es" sz="2100">
                <a:solidFill>
                  <a:schemeClr val="dk1"/>
                </a:solidFill>
                <a:latin typeface="Calibri"/>
                <a:ea typeface="Calibri"/>
                <a:cs typeface="Calibri"/>
                <a:sym typeface="Calibri"/>
              </a:rPr>
              <a:t>¿En qué grupo etario se recomienda dormir más? ¿En cuál menos?</a:t>
            </a:r>
            <a:endParaRPr sz="2100">
              <a:solidFill>
                <a:schemeClr val="dk1"/>
              </a:solidFill>
              <a:latin typeface="Calibri"/>
              <a:ea typeface="Calibri"/>
              <a:cs typeface="Calibri"/>
              <a:sym typeface="Calibri"/>
            </a:endParaRPr>
          </a:p>
          <a:p>
            <a:pPr indent="-361950" lvl="0" marL="457200" rtl="0" algn="l">
              <a:lnSpc>
                <a:spcPct val="115000"/>
              </a:lnSpc>
              <a:spcBef>
                <a:spcPts val="0"/>
              </a:spcBef>
              <a:spcAft>
                <a:spcPts val="0"/>
              </a:spcAft>
              <a:buClr>
                <a:schemeClr val="dk1"/>
              </a:buClr>
              <a:buSzPts val="2100"/>
              <a:buFont typeface="Calibri"/>
              <a:buChar char="●"/>
            </a:pPr>
            <a:r>
              <a:rPr lang="es" sz="2100">
                <a:solidFill>
                  <a:schemeClr val="dk1"/>
                </a:solidFill>
                <a:latin typeface="Calibri"/>
                <a:ea typeface="Calibri"/>
                <a:cs typeface="Calibri"/>
                <a:sym typeface="Calibri"/>
              </a:rPr>
              <a:t>¿Qué enfermedades se asocian con no dormir las horas recomendadas?</a:t>
            </a:r>
            <a:endParaRPr sz="21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22c1fd93389_0_18"/>
          <p:cNvSpPr txBox="1"/>
          <p:nvPr/>
        </p:nvSpPr>
        <p:spPr>
          <a:xfrm>
            <a:off x="522475" y="1216646"/>
            <a:ext cx="7701000" cy="734100"/>
          </a:xfrm>
          <a:prstGeom prst="rect">
            <a:avLst/>
          </a:prstGeom>
          <a:noFill/>
          <a:ln>
            <a:noFill/>
          </a:ln>
        </p:spPr>
        <p:txBody>
          <a:bodyPr anchorCtr="0" anchor="t" bIns="68575" lIns="68575" spcFirstLastPara="1" rIns="68575" wrap="square" tIns="68575">
            <a:spAutoFit/>
          </a:bodyPr>
          <a:lstStyle/>
          <a:p>
            <a:pPr indent="0" lvl="0" marL="0" rtl="0" algn="just">
              <a:lnSpc>
                <a:spcPct val="115000"/>
              </a:lnSpc>
              <a:spcBef>
                <a:spcPts val="0"/>
              </a:spcBef>
              <a:spcAft>
                <a:spcPts val="0"/>
              </a:spcAft>
              <a:buNone/>
            </a:pPr>
            <a:r>
              <a:rPr lang="es" sz="1800">
                <a:solidFill>
                  <a:schemeClr val="dk1"/>
                </a:solidFill>
                <a:latin typeface="Calibri"/>
                <a:ea typeface="Calibri"/>
                <a:cs typeface="Calibri"/>
                <a:sym typeface="Calibri"/>
              </a:rPr>
              <a:t>Determina para cada grupo etario, la cantidad promedio de horas de sueño, y completa la siguiente</a:t>
            </a:r>
            <a:r>
              <a:rPr b="1" lang="es" sz="1800">
                <a:solidFill>
                  <a:schemeClr val="dk1"/>
                </a:solidFill>
                <a:latin typeface="Calibri"/>
                <a:ea typeface="Calibri"/>
                <a:cs typeface="Calibri"/>
                <a:sym typeface="Calibri"/>
              </a:rPr>
              <a:t> </a:t>
            </a:r>
            <a:r>
              <a:rPr lang="es" sz="1800">
                <a:solidFill>
                  <a:schemeClr val="dk1"/>
                </a:solidFill>
                <a:latin typeface="Calibri"/>
                <a:ea typeface="Calibri"/>
                <a:cs typeface="Calibri"/>
                <a:sym typeface="Calibri"/>
              </a:rPr>
              <a:t>tabla.</a:t>
            </a:r>
            <a:endParaRPr sz="2500">
              <a:solidFill>
                <a:schemeClr val="dk1"/>
              </a:solidFill>
              <a:latin typeface="Calibri"/>
              <a:ea typeface="Calibri"/>
              <a:cs typeface="Calibri"/>
              <a:sym typeface="Calibri"/>
            </a:endParaRPr>
          </a:p>
        </p:txBody>
      </p:sp>
      <p:sp>
        <p:nvSpPr>
          <p:cNvPr id="112" name="Google Shape;112;g22c1fd93389_0_18"/>
          <p:cNvSpPr txBox="1"/>
          <p:nvPr/>
        </p:nvSpPr>
        <p:spPr>
          <a:xfrm>
            <a:off x="406881" y="624394"/>
            <a:ext cx="8206800" cy="554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900"/>
              <a:buFont typeface="Arial"/>
              <a:buNone/>
            </a:pPr>
            <a:r>
              <a:rPr b="1" i="0" lang="es" sz="2700" u="none" cap="none" strike="noStrike">
                <a:solidFill>
                  <a:srgbClr val="351C75"/>
                </a:solidFill>
                <a:latin typeface="Calibri"/>
                <a:ea typeface="Calibri"/>
                <a:cs typeface="Calibri"/>
                <a:sym typeface="Calibri"/>
              </a:rPr>
              <a:t>Actividad 1</a:t>
            </a:r>
            <a:endParaRPr b="1" i="0" sz="2700" u="none" cap="none" strike="noStrike">
              <a:solidFill>
                <a:srgbClr val="351C75"/>
              </a:solidFill>
              <a:latin typeface="Calibri"/>
              <a:ea typeface="Calibri"/>
              <a:cs typeface="Calibri"/>
              <a:sym typeface="Calibri"/>
            </a:endParaRPr>
          </a:p>
        </p:txBody>
      </p:sp>
      <p:graphicFrame>
        <p:nvGraphicFramePr>
          <p:cNvPr id="113" name="Google Shape;113;g22c1fd93389_0_18"/>
          <p:cNvGraphicFramePr/>
          <p:nvPr/>
        </p:nvGraphicFramePr>
        <p:xfrm>
          <a:off x="609550" y="2086500"/>
          <a:ext cx="3000000" cy="3000000"/>
        </p:xfrm>
        <a:graphic>
          <a:graphicData uri="http://schemas.openxmlformats.org/drawingml/2006/table">
            <a:tbl>
              <a:tblPr>
                <a:noFill/>
                <a:tableStyleId>{B7DCDE3A-A03D-433A-945F-D13F1AE0BC61}</a:tableStyleId>
              </a:tblPr>
              <a:tblGrid>
                <a:gridCol w="1449350"/>
                <a:gridCol w="1449350"/>
                <a:gridCol w="1449350"/>
              </a:tblGrid>
              <a:tr h="362475">
                <a:tc rowSpan="2">
                  <a:txBody>
                    <a:bodyPr/>
                    <a:lstStyle/>
                    <a:p>
                      <a:pPr indent="0" lvl="0" marL="0" rtl="0" algn="ctr">
                        <a:spcBef>
                          <a:spcPts val="0"/>
                        </a:spcBef>
                        <a:spcAft>
                          <a:spcPts val="0"/>
                        </a:spcAft>
                        <a:buNone/>
                      </a:pPr>
                      <a:r>
                        <a:rPr lang="es" sz="1300">
                          <a:latin typeface="Calibri"/>
                          <a:ea typeface="Calibri"/>
                          <a:cs typeface="Calibri"/>
                          <a:sym typeface="Calibri"/>
                        </a:rPr>
                        <a:t>Grupo etario</a:t>
                      </a:r>
                      <a:endParaRPr sz="1300">
                        <a:latin typeface="Calibri"/>
                        <a:ea typeface="Calibri"/>
                        <a:cs typeface="Calibri"/>
                        <a:sym typeface="Calibri"/>
                      </a:endParaRPr>
                    </a:p>
                  </a:txBody>
                  <a:tcPr marT="91425" marB="91425" marR="91425" marL="91425" anchor="ctr">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c gridSpan="2">
                  <a:txBody>
                    <a:bodyPr/>
                    <a:lstStyle/>
                    <a:p>
                      <a:pPr indent="0" lvl="0" marL="0" rtl="0" algn="ctr">
                        <a:spcBef>
                          <a:spcPts val="0"/>
                        </a:spcBef>
                        <a:spcAft>
                          <a:spcPts val="0"/>
                        </a:spcAft>
                        <a:buNone/>
                      </a:pPr>
                      <a:r>
                        <a:rPr lang="es" sz="1300">
                          <a:latin typeface="Calibri"/>
                          <a:ea typeface="Calibri"/>
                          <a:cs typeface="Calibri"/>
                          <a:sym typeface="Calibri"/>
                        </a:rPr>
                        <a:t>Horas promedio de sueño</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c hMerge="1"/>
              </a:tr>
              <a:tr h="362475">
                <a:tc vMerge="1"/>
                <a:tc>
                  <a:txBody>
                    <a:bodyPr/>
                    <a:lstStyle/>
                    <a:p>
                      <a:pPr indent="0" lvl="0" marL="0" rtl="0" algn="ctr">
                        <a:spcBef>
                          <a:spcPts val="0"/>
                        </a:spcBef>
                        <a:spcAft>
                          <a:spcPts val="0"/>
                        </a:spcAft>
                        <a:buNone/>
                      </a:pPr>
                      <a:r>
                        <a:rPr lang="es" sz="1300">
                          <a:latin typeface="Calibri"/>
                          <a:ea typeface="Calibri"/>
                          <a:cs typeface="Calibri"/>
                          <a:sym typeface="Calibri"/>
                        </a:rPr>
                        <a:t>hombres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 sz="1300">
                          <a:latin typeface="Calibri"/>
                          <a:ea typeface="Calibri"/>
                          <a:cs typeface="Calibri"/>
                          <a:sym typeface="Calibri"/>
                        </a:rPr>
                        <a:t>mujeres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r>
              <a:tr h="362475">
                <a:tc>
                  <a:txBody>
                    <a:bodyPr/>
                    <a:lstStyle/>
                    <a:p>
                      <a:pPr indent="0" lvl="0" marL="0" rtl="0" algn="ctr">
                        <a:spcBef>
                          <a:spcPts val="0"/>
                        </a:spcBef>
                        <a:spcAft>
                          <a:spcPts val="0"/>
                        </a:spcAft>
                        <a:buNone/>
                      </a:pPr>
                      <a:r>
                        <a:rPr lang="es" sz="1300">
                          <a:latin typeface="Calibri"/>
                          <a:ea typeface="Calibri"/>
                          <a:cs typeface="Calibri"/>
                          <a:sym typeface="Calibri"/>
                        </a:rPr>
                        <a:t>0 - 14 años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r h="362475">
                <a:tc>
                  <a:txBody>
                    <a:bodyPr/>
                    <a:lstStyle/>
                    <a:p>
                      <a:pPr indent="0" lvl="0" marL="0" rtl="0" algn="ctr">
                        <a:spcBef>
                          <a:spcPts val="0"/>
                        </a:spcBef>
                        <a:spcAft>
                          <a:spcPts val="0"/>
                        </a:spcAft>
                        <a:buNone/>
                      </a:pPr>
                      <a:r>
                        <a:rPr lang="es" sz="1300">
                          <a:latin typeface="Calibri"/>
                          <a:ea typeface="Calibri"/>
                          <a:cs typeface="Calibri"/>
                          <a:sym typeface="Calibri"/>
                        </a:rPr>
                        <a:t>15 a 24 años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r h="362475">
                <a:tc>
                  <a:txBody>
                    <a:bodyPr/>
                    <a:lstStyle/>
                    <a:p>
                      <a:pPr indent="0" lvl="0" marL="0" rtl="0" algn="ctr">
                        <a:spcBef>
                          <a:spcPts val="0"/>
                        </a:spcBef>
                        <a:spcAft>
                          <a:spcPts val="0"/>
                        </a:spcAft>
                        <a:buNone/>
                      </a:pPr>
                      <a:r>
                        <a:rPr lang="es" sz="1300">
                          <a:latin typeface="Calibri"/>
                          <a:ea typeface="Calibri"/>
                          <a:cs typeface="Calibri"/>
                          <a:sym typeface="Calibri"/>
                        </a:rPr>
                        <a:t>25 a 64 años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r h="438450">
                <a:tc>
                  <a:txBody>
                    <a:bodyPr/>
                    <a:lstStyle/>
                    <a:p>
                      <a:pPr indent="0" lvl="0" marL="0" rtl="0" algn="ctr">
                        <a:spcBef>
                          <a:spcPts val="0"/>
                        </a:spcBef>
                        <a:spcAft>
                          <a:spcPts val="0"/>
                        </a:spcAft>
                        <a:buNone/>
                      </a:pPr>
                      <a:r>
                        <a:rPr lang="es" sz="1300">
                          <a:latin typeface="Calibri"/>
                          <a:ea typeface="Calibri"/>
                          <a:cs typeface="Calibri"/>
                          <a:sym typeface="Calibri"/>
                        </a:rPr>
                        <a:t>65 años o más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bl>
          </a:graphicData>
        </a:graphic>
      </p:graphicFrame>
      <p:sp>
        <p:nvSpPr>
          <p:cNvPr id="114" name="Google Shape;114;g22c1fd93389_0_18"/>
          <p:cNvSpPr txBox="1"/>
          <p:nvPr/>
        </p:nvSpPr>
        <p:spPr>
          <a:xfrm>
            <a:off x="5155325" y="1935150"/>
            <a:ext cx="3657000" cy="2646000"/>
          </a:xfrm>
          <a:prstGeom prst="rect">
            <a:avLst/>
          </a:prstGeom>
          <a:noFill/>
          <a:ln>
            <a:noFill/>
          </a:ln>
        </p:spPr>
        <p:txBody>
          <a:bodyPr anchorCtr="0" anchor="t" bIns="68575" lIns="68575" spcFirstLastPara="1" rIns="68575" wrap="square" tIns="68575">
            <a:spAutoFit/>
          </a:bodyPr>
          <a:lstStyle/>
          <a:p>
            <a:pPr indent="-342900" lvl="0" marL="457200" rtl="0" algn="just">
              <a:lnSpc>
                <a:spcPct val="115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¿En qué grupo etario se duerme más horas en promedio? ¿En cuál menos?</a:t>
            </a:r>
            <a:endParaRPr sz="1800">
              <a:solidFill>
                <a:schemeClr val="dk1"/>
              </a:solidFill>
              <a:latin typeface="Calibri"/>
              <a:ea typeface="Calibri"/>
              <a:cs typeface="Calibri"/>
              <a:sym typeface="Calibri"/>
            </a:endParaRPr>
          </a:p>
          <a:p>
            <a:pPr indent="0" lvl="0" marL="457200" rtl="0" algn="just">
              <a:lnSpc>
                <a:spcPct val="115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just">
              <a:lnSpc>
                <a:spcPct val="115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¿En qué grupo etario se dan las mayores diferencias entre hombres y mujeres? ¿En cuál las menores?</a:t>
            </a:r>
            <a:endParaRPr sz="25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6"/>
          <p:cNvSpPr txBox="1"/>
          <p:nvPr/>
        </p:nvSpPr>
        <p:spPr>
          <a:xfrm>
            <a:off x="406881" y="624394"/>
            <a:ext cx="8206800" cy="554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900"/>
              <a:buFont typeface="Arial"/>
              <a:buNone/>
            </a:pPr>
            <a:r>
              <a:rPr b="1" i="0" lang="es" sz="2700" u="none" cap="none" strike="noStrike">
                <a:solidFill>
                  <a:srgbClr val="351C75"/>
                </a:solidFill>
                <a:latin typeface="Calibri"/>
                <a:ea typeface="Calibri"/>
                <a:cs typeface="Calibri"/>
                <a:sym typeface="Calibri"/>
              </a:rPr>
              <a:t>Actividad 1</a:t>
            </a:r>
            <a:endParaRPr b="1" i="0" sz="2700" u="none" cap="none" strike="noStrike">
              <a:solidFill>
                <a:srgbClr val="351C75"/>
              </a:solidFill>
              <a:latin typeface="Calibri"/>
              <a:ea typeface="Calibri"/>
              <a:cs typeface="Calibri"/>
              <a:sym typeface="Calibri"/>
            </a:endParaRPr>
          </a:p>
        </p:txBody>
      </p:sp>
      <p:graphicFrame>
        <p:nvGraphicFramePr>
          <p:cNvPr id="121" name="Google Shape;121;p6"/>
          <p:cNvGraphicFramePr/>
          <p:nvPr/>
        </p:nvGraphicFramePr>
        <p:xfrm>
          <a:off x="609550" y="1601375"/>
          <a:ext cx="3000000" cy="3000000"/>
        </p:xfrm>
        <a:graphic>
          <a:graphicData uri="http://schemas.openxmlformats.org/drawingml/2006/table">
            <a:tbl>
              <a:tblPr>
                <a:noFill/>
                <a:tableStyleId>{B7DCDE3A-A03D-433A-945F-D13F1AE0BC61}</a:tableStyleId>
              </a:tblPr>
              <a:tblGrid>
                <a:gridCol w="1449350"/>
                <a:gridCol w="1449350"/>
                <a:gridCol w="1449350"/>
              </a:tblGrid>
              <a:tr h="362475">
                <a:tc rowSpan="2">
                  <a:txBody>
                    <a:bodyPr/>
                    <a:lstStyle/>
                    <a:p>
                      <a:pPr indent="0" lvl="0" marL="0" rtl="0" algn="ctr">
                        <a:spcBef>
                          <a:spcPts val="0"/>
                        </a:spcBef>
                        <a:spcAft>
                          <a:spcPts val="0"/>
                        </a:spcAft>
                        <a:buNone/>
                      </a:pPr>
                      <a:r>
                        <a:rPr lang="es" sz="1300">
                          <a:latin typeface="Calibri"/>
                          <a:ea typeface="Calibri"/>
                          <a:cs typeface="Calibri"/>
                          <a:sym typeface="Calibri"/>
                        </a:rPr>
                        <a:t>Grupo etario</a:t>
                      </a:r>
                      <a:endParaRPr sz="1300">
                        <a:latin typeface="Calibri"/>
                        <a:ea typeface="Calibri"/>
                        <a:cs typeface="Calibri"/>
                        <a:sym typeface="Calibri"/>
                      </a:endParaRPr>
                    </a:p>
                  </a:txBody>
                  <a:tcPr marT="91425" marB="91425" marR="91425" marL="91425" anchor="ctr">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c gridSpan="2">
                  <a:txBody>
                    <a:bodyPr/>
                    <a:lstStyle/>
                    <a:p>
                      <a:pPr indent="0" lvl="0" marL="0" rtl="0" algn="ctr">
                        <a:spcBef>
                          <a:spcPts val="0"/>
                        </a:spcBef>
                        <a:spcAft>
                          <a:spcPts val="0"/>
                        </a:spcAft>
                        <a:buNone/>
                      </a:pPr>
                      <a:r>
                        <a:rPr lang="es" sz="1300">
                          <a:latin typeface="Calibri"/>
                          <a:ea typeface="Calibri"/>
                          <a:cs typeface="Calibri"/>
                          <a:sym typeface="Calibri"/>
                        </a:rPr>
                        <a:t>Horas promedio de sueño</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c hMerge="1"/>
              </a:tr>
              <a:tr h="362475">
                <a:tc vMerge="1"/>
                <a:tc>
                  <a:txBody>
                    <a:bodyPr/>
                    <a:lstStyle/>
                    <a:p>
                      <a:pPr indent="0" lvl="0" marL="0" rtl="0" algn="ctr">
                        <a:spcBef>
                          <a:spcPts val="0"/>
                        </a:spcBef>
                        <a:spcAft>
                          <a:spcPts val="0"/>
                        </a:spcAft>
                        <a:buNone/>
                      </a:pPr>
                      <a:r>
                        <a:rPr lang="es" sz="1300">
                          <a:latin typeface="Calibri"/>
                          <a:ea typeface="Calibri"/>
                          <a:cs typeface="Calibri"/>
                          <a:sym typeface="Calibri"/>
                        </a:rPr>
                        <a:t>hombres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 sz="1300">
                          <a:latin typeface="Calibri"/>
                          <a:ea typeface="Calibri"/>
                          <a:cs typeface="Calibri"/>
                          <a:sym typeface="Calibri"/>
                        </a:rPr>
                        <a:t>mujeres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solidFill>
                      <a:srgbClr val="F3F3F3"/>
                    </a:solidFill>
                  </a:tcPr>
                </a:tc>
              </a:tr>
              <a:tr h="362475">
                <a:tc>
                  <a:txBody>
                    <a:bodyPr/>
                    <a:lstStyle/>
                    <a:p>
                      <a:pPr indent="0" lvl="0" marL="0" rtl="0" algn="ctr">
                        <a:spcBef>
                          <a:spcPts val="0"/>
                        </a:spcBef>
                        <a:spcAft>
                          <a:spcPts val="0"/>
                        </a:spcAft>
                        <a:buNone/>
                      </a:pPr>
                      <a:r>
                        <a:rPr lang="es" sz="1300">
                          <a:latin typeface="Calibri"/>
                          <a:ea typeface="Calibri"/>
                          <a:cs typeface="Calibri"/>
                          <a:sym typeface="Calibri"/>
                        </a:rPr>
                        <a:t>0 - 14 años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9,71</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10,05</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r h="362475">
                <a:tc>
                  <a:txBody>
                    <a:bodyPr/>
                    <a:lstStyle/>
                    <a:p>
                      <a:pPr indent="0" lvl="0" marL="0" rtl="0" algn="ctr">
                        <a:spcBef>
                          <a:spcPts val="0"/>
                        </a:spcBef>
                        <a:spcAft>
                          <a:spcPts val="0"/>
                        </a:spcAft>
                        <a:buNone/>
                      </a:pPr>
                      <a:r>
                        <a:rPr lang="es" sz="1300">
                          <a:latin typeface="Calibri"/>
                          <a:ea typeface="Calibri"/>
                          <a:cs typeface="Calibri"/>
                          <a:sym typeface="Calibri"/>
                        </a:rPr>
                        <a:t>15 a 24 años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8,11</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8,14</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r h="362475">
                <a:tc>
                  <a:txBody>
                    <a:bodyPr/>
                    <a:lstStyle/>
                    <a:p>
                      <a:pPr indent="0" lvl="0" marL="0" rtl="0" algn="ctr">
                        <a:spcBef>
                          <a:spcPts val="0"/>
                        </a:spcBef>
                        <a:spcAft>
                          <a:spcPts val="0"/>
                        </a:spcAft>
                        <a:buNone/>
                      </a:pPr>
                      <a:r>
                        <a:rPr lang="es" sz="1300">
                          <a:latin typeface="Calibri"/>
                          <a:ea typeface="Calibri"/>
                          <a:cs typeface="Calibri"/>
                          <a:sym typeface="Calibri"/>
                        </a:rPr>
                        <a:t>25 a 64 años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7,43</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7,15</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r h="438450">
                <a:tc>
                  <a:txBody>
                    <a:bodyPr/>
                    <a:lstStyle/>
                    <a:p>
                      <a:pPr indent="0" lvl="0" marL="0" rtl="0" algn="ctr">
                        <a:spcBef>
                          <a:spcPts val="0"/>
                        </a:spcBef>
                        <a:spcAft>
                          <a:spcPts val="0"/>
                        </a:spcAft>
                        <a:buNone/>
                      </a:pPr>
                      <a:r>
                        <a:rPr lang="es" sz="1300">
                          <a:latin typeface="Calibri"/>
                          <a:ea typeface="Calibri"/>
                          <a:cs typeface="Calibri"/>
                          <a:sym typeface="Calibri"/>
                        </a:rPr>
                        <a:t>65 años o más</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7,76</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300">
                          <a:latin typeface="Calibri"/>
                          <a:ea typeface="Calibri"/>
                          <a:cs typeface="Calibri"/>
                          <a:sym typeface="Calibri"/>
                        </a:rPr>
                        <a:t>7,39</a:t>
                      </a:r>
                      <a:endParaRPr sz="1300">
                        <a:latin typeface="Calibri"/>
                        <a:ea typeface="Calibri"/>
                        <a:cs typeface="Calibri"/>
                        <a:sym typeface="Calibri"/>
                      </a:endParaRPr>
                    </a:p>
                  </a:txBody>
                  <a:tcPr marT="91425" marB="91425" marR="91425" marL="91425">
                    <a:lnL cap="flat" cmpd="sng" w="9525">
                      <a:solidFill>
                        <a:srgbClr val="63B799"/>
                      </a:solidFill>
                      <a:prstDash val="solid"/>
                      <a:round/>
                      <a:headEnd len="sm" w="sm" type="none"/>
                      <a:tailEnd len="sm" w="sm" type="none"/>
                    </a:lnL>
                    <a:lnR cap="flat" cmpd="sng" w="9525">
                      <a:solidFill>
                        <a:srgbClr val="63B799"/>
                      </a:solidFill>
                      <a:prstDash val="solid"/>
                      <a:round/>
                      <a:headEnd len="sm" w="sm" type="none"/>
                      <a:tailEnd len="sm" w="sm" type="none"/>
                    </a:lnR>
                    <a:lnT cap="flat" cmpd="sng" w="9525">
                      <a:solidFill>
                        <a:srgbClr val="63B799"/>
                      </a:solidFill>
                      <a:prstDash val="solid"/>
                      <a:round/>
                      <a:headEnd len="sm" w="sm" type="none"/>
                      <a:tailEnd len="sm" w="sm" type="none"/>
                    </a:lnT>
                    <a:lnB cap="flat" cmpd="sng" w="9525">
                      <a:solidFill>
                        <a:srgbClr val="63B799"/>
                      </a:solidFill>
                      <a:prstDash val="solid"/>
                      <a:round/>
                      <a:headEnd len="sm" w="sm" type="none"/>
                      <a:tailEnd len="sm" w="sm" type="none"/>
                    </a:lnB>
                  </a:tcPr>
                </a:tc>
              </a:tr>
            </a:tbl>
          </a:graphicData>
        </a:graphic>
      </p:graphicFrame>
      <p:sp>
        <p:nvSpPr>
          <p:cNvPr id="122" name="Google Shape;122;p6"/>
          <p:cNvSpPr/>
          <p:nvPr/>
        </p:nvSpPr>
        <p:spPr>
          <a:xfrm>
            <a:off x="5329425" y="1982350"/>
            <a:ext cx="3644700" cy="1554000"/>
          </a:xfrm>
          <a:prstGeom prst="rect">
            <a:avLst/>
          </a:prstGeom>
          <a:solidFill>
            <a:srgbClr val="F3F3F3"/>
          </a:solidFill>
          <a:ln>
            <a:noFill/>
          </a:ln>
        </p:spPr>
        <p:txBody>
          <a:bodyPr anchorCtr="0" anchor="ctr" bIns="68575" lIns="68575" spcFirstLastPara="1" rIns="68575" wrap="square" tIns="68575">
            <a:noAutofit/>
          </a:bodyPr>
          <a:lstStyle/>
          <a:p>
            <a:pPr indent="0" lvl="0" marL="0" rtl="0" algn="ctr">
              <a:lnSpc>
                <a:spcPct val="115000"/>
              </a:lnSpc>
              <a:spcBef>
                <a:spcPts val="0"/>
              </a:spcBef>
              <a:spcAft>
                <a:spcPts val="0"/>
              </a:spcAft>
              <a:buNone/>
            </a:pPr>
            <a:r>
              <a:rPr lang="es" sz="2000">
                <a:solidFill>
                  <a:schemeClr val="dk1"/>
                </a:solidFill>
                <a:latin typeface="Calibri"/>
                <a:ea typeface="Calibri"/>
                <a:cs typeface="Calibri"/>
                <a:sym typeface="Calibri"/>
              </a:rPr>
              <a:t>¿Qué tipo de gráfico nos permitiría comparar de mejor manera estos datos?</a:t>
            </a:r>
            <a:endParaRPr i="1" sz="20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22c1fd93389_0_28"/>
          <p:cNvSpPr txBox="1"/>
          <p:nvPr/>
        </p:nvSpPr>
        <p:spPr>
          <a:xfrm>
            <a:off x="374593" y="450244"/>
            <a:ext cx="8206800" cy="554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900"/>
              <a:buFont typeface="Arial"/>
              <a:buNone/>
            </a:pPr>
            <a:r>
              <a:rPr b="1" i="0" lang="es" sz="2700" u="none" cap="none" strike="noStrike">
                <a:solidFill>
                  <a:srgbClr val="351C75"/>
                </a:solidFill>
                <a:latin typeface="Calibri"/>
                <a:ea typeface="Calibri"/>
                <a:cs typeface="Calibri"/>
                <a:sym typeface="Calibri"/>
              </a:rPr>
              <a:t>Actividad 1</a:t>
            </a:r>
            <a:endParaRPr b="1" i="0" sz="2700" u="none" cap="none" strike="noStrike">
              <a:solidFill>
                <a:srgbClr val="351C75"/>
              </a:solidFill>
              <a:latin typeface="Calibri"/>
              <a:ea typeface="Calibri"/>
              <a:cs typeface="Calibri"/>
              <a:sym typeface="Calibri"/>
            </a:endParaRPr>
          </a:p>
        </p:txBody>
      </p:sp>
      <p:pic>
        <p:nvPicPr>
          <p:cNvPr id="129" name="Google Shape;129;g22c1fd93389_0_28"/>
          <p:cNvPicPr preferRelativeResize="0"/>
          <p:nvPr/>
        </p:nvPicPr>
        <p:blipFill>
          <a:blip r:embed="rId3">
            <a:alphaModFix/>
          </a:blip>
          <a:stretch>
            <a:fillRect/>
          </a:stretch>
        </p:blipFill>
        <p:spPr>
          <a:xfrm>
            <a:off x="2273250" y="942150"/>
            <a:ext cx="4836444" cy="39587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22c1fd93389_0_36"/>
          <p:cNvSpPr txBox="1"/>
          <p:nvPr/>
        </p:nvSpPr>
        <p:spPr>
          <a:xfrm>
            <a:off x="374593" y="450244"/>
            <a:ext cx="8206800" cy="554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900"/>
              <a:buFont typeface="Arial"/>
              <a:buNone/>
            </a:pPr>
            <a:r>
              <a:rPr b="1" lang="es" sz="2700">
                <a:solidFill>
                  <a:srgbClr val="351C75"/>
                </a:solidFill>
                <a:latin typeface="Calibri"/>
                <a:ea typeface="Calibri"/>
                <a:cs typeface="Calibri"/>
                <a:sym typeface="Calibri"/>
              </a:rPr>
              <a:t>Grupo etario entre 15 y 24 años</a:t>
            </a:r>
            <a:endParaRPr b="1" i="0" sz="2700" u="none" cap="none" strike="noStrike">
              <a:solidFill>
                <a:srgbClr val="351C75"/>
              </a:solidFill>
              <a:latin typeface="Calibri"/>
              <a:ea typeface="Calibri"/>
              <a:cs typeface="Calibri"/>
              <a:sym typeface="Calibri"/>
            </a:endParaRPr>
          </a:p>
        </p:txBody>
      </p:sp>
      <p:pic>
        <p:nvPicPr>
          <p:cNvPr id="136" name="Google Shape;136;g22c1fd93389_0_36"/>
          <p:cNvPicPr preferRelativeResize="0"/>
          <p:nvPr/>
        </p:nvPicPr>
        <p:blipFill>
          <a:blip r:embed="rId3">
            <a:alphaModFix/>
          </a:blip>
          <a:stretch>
            <a:fillRect/>
          </a:stretch>
        </p:blipFill>
        <p:spPr>
          <a:xfrm>
            <a:off x="4915225" y="1628163"/>
            <a:ext cx="3798950" cy="1554924"/>
          </a:xfrm>
          <a:prstGeom prst="rect">
            <a:avLst/>
          </a:prstGeom>
          <a:noFill/>
          <a:ln>
            <a:noFill/>
          </a:ln>
        </p:spPr>
      </p:pic>
      <p:pic>
        <p:nvPicPr>
          <p:cNvPr id="137" name="Google Shape;137;g22c1fd93389_0_36"/>
          <p:cNvPicPr preferRelativeResize="0"/>
          <p:nvPr/>
        </p:nvPicPr>
        <p:blipFill>
          <a:blip r:embed="rId4">
            <a:alphaModFix/>
          </a:blip>
          <a:stretch>
            <a:fillRect/>
          </a:stretch>
        </p:blipFill>
        <p:spPr>
          <a:xfrm>
            <a:off x="321177" y="1353225"/>
            <a:ext cx="4034775" cy="3302600"/>
          </a:xfrm>
          <a:prstGeom prst="rect">
            <a:avLst/>
          </a:prstGeom>
          <a:noFill/>
          <a:ln>
            <a:noFill/>
          </a:ln>
        </p:spPr>
      </p:pic>
      <p:sp>
        <p:nvSpPr>
          <p:cNvPr id="138" name="Google Shape;138;g22c1fd93389_0_36"/>
          <p:cNvSpPr/>
          <p:nvPr/>
        </p:nvSpPr>
        <p:spPr>
          <a:xfrm>
            <a:off x="1827875" y="4375925"/>
            <a:ext cx="379200" cy="118200"/>
          </a:xfrm>
          <a:prstGeom prst="roundRect">
            <a:avLst>
              <a:gd fmla="val 16667" name="adj"/>
            </a:avLst>
          </a:prstGeom>
          <a:noFill/>
          <a:ln cap="flat" cmpd="sng" w="19050">
            <a:solidFill>
              <a:srgbClr val="60B69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22c1fd93389_0_36"/>
          <p:cNvSpPr/>
          <p:nvPr/>
        </p:nvSpPr>
        <p:spPr>
          <a:xfrm>
            <a:off x="6946475" y="2037425"/>
            <a:ext cx="727800" cy="1231500"/>
          </a:xfrm>
          <a:prstGeom prst="roundRect">
            <a:avLst>
              <a:gd fmla="val 16667" name="adj"/>
            </a:avLst>
          </a:prstGeom>
          <a:noFill/>
          <a:ln cap="flat" cmpd="sng" w="19050">
            <a:solidFill>
              <a:srgbClr val="60B69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22c1fd93389_0_36"/>
          <p:cNvSpPr/>
          <p:nvPr/>
        </p:nvSpPr>
        <p:spPr>
          <a:xfrm>
            <a:off x="4915250" y="3486425"/>
            <a:ext cx="3798900" cy="1169400"/>
          </a:xfrm>
          <a:prstGeom prst="rect">
            <a:avLst/>
          </a:prstGeom>
          <a:noFill/>
          <a:ln cap="flat" cmpd="sng" w="19050">
            <a:solidFill>
              <a:srgbClr val="60B698"/>
            </a:solidFill>
            <a:prstDash val="solid"/>
            <a:round/>
            <a:headEnd len="sm" w="sm" type="none"/>
            <a:tailEnd len="sm" w="sm" type="none"/>
          </a:ln>
        </p:spPr>
        <p:txBody>
          <a:bodyPr anchorCtr="0" anchor="ctr" bIns="68575" lIns="68575" spcFirstLastPara="1" rIns="68575" wrap="square" tIns="68575">
            <a:noAutofit/>
          </a:bodyPr>
          <a:lstStyle/>
          <a:p>
            <a:pPr indent="0" lvl="0" marL="0" rtl="0" algn="just">
              <a:lnSpc>
                <a:spcPct val="115000"/>
              </a:lnSpc>
              <a:spcBef>
                <a:spcPts val="0"/>
              </a:spcBef>
              <a:spcAft>
                <a:spcPts val="0"/>
              </a:spcAft>
              <a:buNone/>
            </a:pPr>
            <a:r>
              <a:rPr lang="es" sz="1700">
                <a:solidFill>
                  <a:schemeClr val="dk1"/>
                </a:solidFill>
                <a:latin typeface="Calibri"/>
                <a:ea typeface="Calibri"/>
                <a:cs typeface="Calibri"/>
                <a:sym typeface="Calibri"/>
              </a:rPr>
              <a:t>A</a:t>
            </a:r>
            <a:r>
              <a:rPr lang="es" sz="1700">
                <a:solidFill>
                  <a:schemeClr val="dk1"/>
                </a:solidFill>
                <a:latin typeface="Calibri"/>
                <a:ea typeface="Calibri"/>
                <a:cs typeface="Calibri"/>
                <a:sym typeface="Calibri"/>
              </a:rPr>
              <a:t>sumiremos</a:t>
            </a:r>
            <a:r>
              <a:rPr lang="es" sz="1700">
                <a:solidFill>
                  <a:schemeClr val="dk1"/>
                </a:solidFill>
                <a:latin typeface="Calibri"/>
                <a:ea typeface="Calibri"/>
                <a:cs typeface="Calibri"/>
                <a:sym typeface="Calibri"/>
              </a:rPr>
              <a:t> que las horas recomendadas de sueño para el grupo entre 15 y 24 años, son entre 7 y 9.</a:t>
            </a:r>
            <a:endParaRPr i="1" sz="17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2c1fd93389_0_58"/>
          <p:cNvSpPr txBox="1"/>
          <p:nvPr/>
        </p:nvSpPr>
        <p:spPr>
          <a:xfrm>
            <a:off x="374593" y="450244"/>
            <a:ext cx="8206800" cy="554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900"/>
              <a:buFont typeface="Arial"/>
              <a:buNone/>
            </a:pPr>
            <a:r>
              <a:rPr b="1" lang="es" sz="2700">
                <a:solidFill>
                  <a:srgbClr val="351C75"/>
                </a:solidFill>
                <a:latin typeface="Calibri"/>
                <a:ea typeface="Calibri"/>
                <a:cs typeface="Calibri"/>
                <a:sym typeface="Calibri"/>
              </a:rPr>
              <a:t>Grupo etario entre 15 y 24 años</a:t>
            </a:r>
            <a:endParaRPr b="1" i="0" sz="2700" u="none" cap="none" strike="noStrike">
              <a:solidFill>
                <a:srgbClr val="351C75"/>
              </a:solidFill>
              <a:latin typeface="Calibri"/>
              <a:ea typeface="Calibri"/>
              <a:cs typeface="Calibri"/>
              <a:sym typeface="Calibri"/>
            </a:endParaRPr>
          </a:p>
        </p:txBody>
      </p:sp>
      <p:pic>
        <p:nvPicPr>
          <p:cNvPr id="147" name="Google Shape;147;g22c1fd93389_0_58"/>
          <p:cNvPicPr preferRelativeResize="0"/>
          <p:nvPr/>
        </p:nvPicPr>
        <p:blipFill>
          <a:blip r:embed="rId3">
            <a:alphaModFix/>
          </a:blip>
          <a:stretch>
            <a:fillRect/>
          </a:stretch>
        </p:blipFill>
        <p:spPr>
          <a:xfrm>
            <a:off x="321177" y="1353225"/>
            <a:ext cx="4034775" cy="3302600"/>
          </a:xfrm>
          <a:prstGeom prst="rect">
            <a:avLst/>
          </a:prstGeom>
          <a:noFill/>
          <a:ln>
            <a:noFill/>
          </a:ln>
        </p:spPr>
      </p:pic>
      <p:sp>
        <p:nvSpPr>
          <p:cNvPr id="148" name="Google Shape;148;g22c1fd93389_0_58"/>
          <p:cNvSpPr/>
          <p:nvPr/>
        </p:nvSpPr>
        <p:spPr>
          <a:xfrm>
            <a:off x="1827875" y="4375925"/>
            <a:ext cx="379200" cy="118200"/>
          </a:xfrm>
          <a:prstGeom prst="roundRect">
            <a:avLst>
              <a:gd fmla="val 16667" name="adj"/>
            </a:avLst>
          </a:prstGeom>
          <a:noFill/>
          <a:ln cap="flat" cmpd="sng" w="19050">
            <a:solidFill>
              <a:srgbClr val="60B69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22c1fd93389_0_58"/>
          <p:cNvSpPr/>
          <p:nvPr/>
        </p:nvSpPr>
        <p:spPr>
          <a:xfrm>
            <a:off x="4572000" y="1384375"/>
            <a:ext cx="4453200" cy="3140700"/>
          </a:xfrm>
          <a:prstGeom prst="rect">
            <a:avLst/>
          </a:prstGeom>
          <a:solidFill>
            <a:srgbClr val="F3F3F3"/>
          </a:solidFill>
          <a:ln>
            <a:noFill/>
          </a:ln>
        </p:spPr>
        <p:txBody>
          <a:bodyPr anchorCtr="0" anchor="ctr" bIns="68575" lIns="68575" spcFirstLastPara="1" rIns="68575" wrap="square" tIns="68575">
            <a:noAutofit/>
          </a:bodyPr>
          <a:lstStyle/>
          <a:p>
            <a:pPr indent="-330200" lvl="0" marL="457200" rtl="0" algn="l">
              <a:lnSpc>
                <a:spcPct val="115000"/>
              </a:lnSpc>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¿En qué género hay un porcentaje mayor de personas que duermen una cantidad de horas menor a las recomendadas?</a:t>
            </a:r>
            <a:endParaRPr sz="16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El promedio de horas entre hombres y mujeres es de 8.11 y 8.14 respectivamente, ¿esto implica que la mayoría de las personas dentro de ese grupo duermen lo recomendado?</a:t>
            </a:r>
            <a:endParaRPr sz="16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¿Cómo podemos estar seguros de lo anterior?</a:t>
            </a:r>
            <a:endParaRPr sz="25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