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2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d66087982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d66087982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11922dda83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0" name="Google Shape;180;g211922dda83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129a1285f8_0_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6" name="Google Shape;186;g2129a1285f8_0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129a1285f8_0_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2" name="Google Shape;192;g2129a1285f8_0_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1f27e5ae785_0_4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g1f27e5ae785_0_4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129a1285f8_0_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4" name="Google Shape;204;g2129a1285f8_0_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2129a1285f8_0_3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0" name="Google Shape;210;g2129a1285f8_0_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129a1285f8_0_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6" name="Google Shape;216;g2129a1285f8_0_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2129a1285f8_0_5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2" name="Google Shape;222;g2129a1285f8_0_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2129a1285f8_0_4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8" name="Google Shape;228;g2129a1285f8_0_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2129a1285f8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4" name="Google Shape;234;g2129a1285f8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f27e5ae785_0_3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400"/>
              <a:buFont typeface="Arial"/>
              <a:buNone/>
            </a:pPr>
            <a:r>
              <a:rPr lang="es">
                <a:solidFill>
                  <a:schemeClr val="dk1"/>
                </a:solidFill>
              </a:rPr>
              <a:t>*Observación para el docente → Si tiene el video descargado en su computador, puede editar la presentación para generar un hipervínculo al video desde la diapositiva</a:t>
            </a:r>
            <a:endParaRPr/>
          </a:p>
        </p:txBody>
      </p:sp>
      <p:sp>
        <p:nvSpPr>
          <p:cNvPr id="130" name="Google Shape;130;g1f27e5ae785_0_3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2129a1285f8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2129a1285f8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2129a1285f8_0_6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6" name="Google Shape;246;g2129a1285f8_0_6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2129a1285f8_0_7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2" name="Google Shape;252;g2129a1285f8_0_7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1fd66087982_0_77: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8" name="Google Shape;258;g1fd66087982_0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f27e5ae785_0_39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6" name="Google Shape;136;g1f27e5ae785_0_3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f27e5ae785_0_4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3" name="Google Shape;143;g1f27e5ae785_0_4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f27e5ae785_0_4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0" name="Google Shape;150;g1f27e5ae785_0_4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129a1285f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6" name="Google Shape;156;g2129a1285f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11922dda83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2" name="Google Shape;162;g211922dda83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2129a1285f8_0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8" name="Google Shape;168;g2129a1285f8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2129a1285f8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4" name="Google Shape;174;g2129a1285f8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5"/>
        <p:cNvGrpSpPr/>
        <p:nvPr/>
      </p:nvGrpSpPr>
      <p:grpSpPr>
        <a:xfrm>
          <a:off x="0" y="0"/>
          <a:ext cx="0" cy="0"/>
          <a:chOff x="0" y="0"/>
          <a:chExt cx="0" cy="0"/>
        </a:xfrm>
      </p:grpSpPr>
      <p:sp>
        <p:nvSpPr>
          <p:cNvPr id="56" name="Google Shape;56;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7" name="Google Shape;57;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8" name="Google Shape;58;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59"/>
        <p:cNvGrpSpPr/>
        <p:nvPr/>
      </p:nvGrpSpPr>
      <p:grpSpPr>
        <a:xfrm>
          <a:off x="0" y="0"/>
          <a:ext cx="0" cy="0"/>
          <a:chOff x="0" y="0"/>
          <a:chExt cx="0" cy="0"/>
        </a:xfrm>
      </p:grpSpPr>
      <p:pic>
        <p:nvPicPr>
          <p:cNvPr id="60" name="Google Shape;60;p15"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Diapositiva de título">
  <p:cSld name="2_Diapositiva de título">
    <p:spTree>
      <p:nvGrpSpPr>
        <p:cNvPr id="1" name="Shape 61"/>
        <p:cNvGrpSpPr/>
        <p:nvPr/>
      </p:nvGrpSpPr>
      <p:grpSpPr>
        <a:xfrm>
          <a:off x="0" y="0"/>
          <a:ext cx="0" cy="0"/>
          <a:chOff x="0" y="0"/>
          <a:chExt cx="0" cy="0"/>
        </a:xfrm>
      </p:grpSpPr>
      <p:pic>
        <p:nvPicPr>
          <p:cNvPr id="62" name="Google Shape;62;p16" descr="Imagen que contiene Forma&#10;&#10;Descripción generada automáticamente"/>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Google Shape;65;p17"/>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66" name="Google Shape;66;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7" name="Google Shape;67;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8" name="Google Shape;68;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8"/>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2" name="Google Shape;72;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3" name="Google Shape;73;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4" name="Google Shape;7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8" name="Google Shape;78;p19"/>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9" name="Google Shape;79;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0" name="Google Shape;80;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1" name="Google Shape;81;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82"/>
        <p:cNvGrpSpPr/>
        <p:nvPr/>
      </p:nvGrpSpPr>
      <p:grpSpPr>
        <a:xfrm>
          <a:off x="0" y="0"/>
          <a:ext cx="0" cy="0"/>
          <a:chOff x="0" y="0"/>
          <a:chExt cx="0" cy="0"/>
        </a:xfrm>
      </p:grpSpPr>
      <p:sp>
        <p:nvSpPr>
          <p:cNvPr id="83" name="Google Shape;83;p20"/>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84" name="Google Shape;84;p20"/>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5" name="Google Shape;85;p20"/>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6" name="Google Shape;86;p20"/>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7" name="Google Shape;87;p20"/>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8" name="Google Shape;88;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91"/>
        <p:cNvGrpSpPr/>
        <p:nvPr/>
      </p:nvGrpSpPr>
      <p:grpSpPr>
        <a:xfrm>
          <a:off x="0" y="0"/>
          <a:ext cx="0" cy="0"/>
          <a:chOff x="0" y="0"/>
          <a:chExt cx="0" cy="0"/>
        </a:xfrm>
      </p:grpSpPr>
      <p:sp>
        <p:nvSpPr>
          <p:cNvPr id="92" name="Google Shape;92;p21"/>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3" name="Google Shape;93;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4" name="Google Shape;94;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5" name="Google Shape;95;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96"/>
        <p:cNvGrpSpPr/>
        <p:nvPr/>
      </p:nvGrpSpPr>
      <p:grpSpPr>
        <a:xfrm>
          <a:off x="0" y="0"/>
          <a:ext cx="0" cy="0"/>
          <a:chOff x="0" y="0"/>
          <a:chExt cx="0" cy="0"/>
        </a:xfrm>
      </p:grpSpPr>
      <p:sp>
        <p:nvSpPr>
          <p:cNvPr id="97" name="Google Shape;97;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8" name="Google Shape;98;p22"/>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99" name="Google Shape;99;p22"/>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0" name="Google Shape;100;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1" name="Google Shape;101;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2" name="Google Shape;102;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5" name="Google Shape;105;p23"/>
          <p:cNvSpPr>
            <a:spLocks noGrp="1"/>
          </p:cNvSpPr>
          <p:nvPr>
            <p:ph type="pic" idx="2"/>
          </p:nvPr>
        </p:nvSpPr>
        <p:spPr>
          <a:xfrm>
            <a:off x="3887391" y="740569"/>
            <a:ext cx="4629300" cy="3655200"/>
          </a:xfrm>
          <a:prstGeom prst="rect">
            <a:avLst/>
          </a:prstGeom>
          <a:noFill/>
          <a:ln>
            <a:noFill/>
          </a:ln>
        </p:spPr>
      </p:sp>
      <p:sp>
        <p:nvSpPr>
          <p:cNvPr id="106" name="Google Shape;106;p23"/>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7" name="Google Shape;107;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9" name="Google Shape;109;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2" name="Google Shape;112;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3" name="Google Shape;113;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5" name="Google Shape;115;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16"/>
        <p:cNvGrpSpPr/>
        <p:nvPr/>
      </p:nvGrpSpPr>
      <p:grpSpPr>
        <a:xfrm>
          <a:off x="0" y="0"/>
          <a:ext cx="0" cy="0"/>
          <a:chOff x="0" y="0"/>
          <a:chExt cx="0" cy="0"/>
        </a:xfrm>
      </p:grpSpPr>
      <p:sp>
        <p:nvSpPr>
          <p:cNvPr id="117" name="Google Shape;117;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8" name="Google Shape;118;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9" name="Google Shape;119;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0" name="Google Shape;120;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1" name="Google Shape;121;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2" name="Google Shape;52;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6465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a:solidFill>
                  <a:schemeClr val="lt1"/>
                </a:solidFill>
                <a:latin typeface="Calibri"/>
                <a:ea typeface="Calibri"/>
                <a:cs typeface="Calibri"/>
                <a:sym typeface="Calibri"/>
              </a:rPr>
              <a:t>Gestionando las reservas de un restaurante </a:t>
            </a:r>
            <a:endParaRPr sz="3300" b="1"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5"/>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2</a:t>
            </a:r>
            <a:endParaRPr sz="2700" b="1" i="0" u="none" strike="noStrike" cap="none">
              <a:solidFill>
                <a:srgbClr val="423B71"/>
              </a:solidFill>
              <a:latin typeface="Calibri"/>
              <a:ea typeface="Calibri"/>
              <a:cs typeface="Calibri"/>
              <a:sym typeface="Calibri"/>
            </a:endParaRPr>
          </a:p>
        </p:txBody>
      </p:sp>
      <p:sp>
        <p:nvSpPr>
          <p:cNvPr id="183" name="Google Shape;183;p35"/>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None/>
            </a:pPr>
            <a:r>
              <a:rPr lang="es" sz="1800" b="1">
                <a:solidFill>
                  <a:schemeClr val="dk1"/>
                </a:solidFill>
                <a:latin typeface="Calibri"/>
                <a:ea typeface="Calibri"/>
                <a:cs typeface="Calibri"/>
                <a:sym typeface="Calibri"/>
              </a:rPr>
              <a:t>1. ¿Se cumplen los supuestos del modelo binomial en la situación planteada?</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6"/>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2</a:t>
            </a:r>
            <a:endParaRPr sz="2700" b="1" i="0" u="none" strike="noStrike" cap="none">
              <a:solidFill>
                <a:srgbClr val="423B71"/>
              </a:solidFill>
              <a:latin typeface="Calibri"/>
              <a:ea typeface="Calibri"/>
              <a:cs typeface="Calibri"/>
              <a:sym typeface="Calibri"/>
            </a:endParaRPr>
          </a:p>
        </p:txBody>
      </p:sp>
      <p:sp>
        <p:nvSpPr>
          <p:cNvPr id="189" name="Google Shape;189;p36"/>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None/>
            </a:pPr>
            <a:r>
              <a:rPr lang="es" sz="1800" b="1">
                <a:solidFill>
                  <a:schemeClr val="dk1"/>
                </a:solidFill>
                <a:latin typeface="Calibri"/>
                <a:ea typeface="Calibri"/>
                <a:cs typeface="Calibri"/>
                <a:sym typeface="Calibri"/>
              </a:rPr>
              <a:t>1. ¿Se cumplen los supuestos del modelo binomial en la situación planteada?</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El experimento se puede repetir tantas veces como se quiera.</a:t>
            </a: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Cada repetición del experimento es independiente de las anteriores.</a:t>
            </a: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La probabilidad de éxito (</a:t>
            </a:r>
            <a:r>
              <a:rPr lang="es" sz="1800" i="1">
                <a:solidFill>
                  <a:schemeClr val="dk1"/>
                </a:solidFill>
                <a:latin typeface="Calibri"/>
                <a:ea typeface="Calibri"/>
                <a:cs typeface="Calibri"/>
                <a:sym typeface="Calibri"/>
              </a:rPr>
              <a:t>p</a:t>
            </a:r>
            <a:r>
              <a:rPr lang="es" sz="1800">
                <a:solidFill>
                  <a:schemeClr val="dk1"/>
                </a:solidFill>
                <a:latin typeface="Calibri"/>
                <a:ea typeface="Calibri"/>
                <a:cs typeface="Calibri"/>
                <a:sym typeface="Calibri"/>
              </a:rPr>
              <a:t>) y de fracaso (</a:t>
            </a:r>
            <a:r>
              <a:rPr lang="es" sz="1800" i="1">
                <a:solidFill>
                  <a:schemeClr val="dk1"/>
                </a:solidFill>
                <a:latin typeface="Calibri"/>
                <a:ea typeface="Calibri"/>
                <a:cs typeface="Calibri"/>
                <a:sym typeface="Calibri"/>
              </a:rPr>
              <a:t>q</a:t>
            </a:r>
            <a:r>
              <a:rPr lang="es" sz="1800">
                <a:solidFill>
                  <a:schemeClr val="dk1"/>
                </a:solidFill>
                <a:latin typeface="Calibri"/>
                <a:ea typeface="Calibri"/>
                <a:cs typeface="Calibri"/>
                <a:sym typeface="Calibri"/>
              </a:rPr>
              <a:t>) es la misma para cada repetición del experimento.</a:t>
            </a: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7"/>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2</a:t>
            </a:r>
            <a:endParaRPr sz="2700" b="1" i="0" u="none" strike="noStrike" cap="none">
              <a:solidFill>
                <a:srgbClr val="423B71"/>
              </a:solidFill>
              <a:latin typeface="Calibri"/>
              <a:ea typeface="Calibri"/>
              <a:cs typeface="Calibri"/>
              <a:sym typeface="Calibri"/>
            </a:endParaRPr>
          </a:p>
        </p:txBody>
      </p:sp>
      <p:sp>
        <p:nvSpPr>
          <p:cNvPr id="195" name="Google Shape;195;p37"/>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None/>
            </a:pPr>
            <a:r>
              <a:rPr lang="es" sz="1800" b="1">
                <a:solidFill>
                  <a:schemeClr val="dk1"/>
                </a:solidFill>
                <a:latin typeface="Calibri"/>
                <a:ea typeface="Calibri"/>
                <a:cs typeface="Calibri"/>
                <a:sym typeface="Calibri"/>
              </a:rPr>
              <a:t>1. ¿Se cumplen los supuestos del modelo binomial en la situación planteada?</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r>
              <a:rPr lang="es" sz="1800">
                <a:solidFill>
                  <a:schemeClr val="dk1"/>
                </a:solidFill>
                <a:latin typeface="Calibri"/>
                <a:ea typeface="Calibri"/>
                <a:cs typeface="Calibri"/>
                <a:sym typeface="Calibri"/>
              </a:rPr>
              <a:t>En la situación planteada podemos asociar a cada cliente con reserva, un experimento de tipo Bernoulli, siendo los resultados posibles:</a:t>
            </a: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que el cliente llegue al restaurante (éxito), con probabilidad </a:t>
            </a:r>
            <a:r>
              <a:rPr lang="es" sz="1800" i="1">
                <a:solidFill>
                  <a:schemeClr val="dk1"/>
                </a:solidFill>
                <a:latin typeface="Calibri"/>
                <a:ea typeface="Calibri"/>
                <a:cs typeface="Calibri"/>
                <a:sym typeface="Calibri"/>
              </a:rPr>
              <a:t>p</a:t>
            </a:r>
            <a:r>
              <a:rPr lang="e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que el cliente no se presente en el restaurante (fracaso), con probabilidad        </a:t>
            </a:r>
            <a:r>
              <a:rPr lang="es" sz="1800" i="1">
                <a:solidFill>
                  <a:schemeClr val="dk1"/>
                </a:solidFill>
                <a:latin typeface="Calibri"/>
                <a:ea typeface="Calibri"/>
                <a:cs typeface="Calibri"/>
                <a:sym typeface="Calibri"/>
              </a:rPr>
              <a:t>q</a:t>
            </a:r>
            <a:r>
              <a:rPr lang="es" sz="1800">
                <a:solidFill>
                  <a:schemeClr val="dk1"/>
                </a:solidFill>
                <a:latin typeface="Calibri"/>
                <a:ea typeface="Calibri"/>
                <a:cs typeface="Calibri"/>
                <a:sym typeface="Calibri"/>
              </a:rPr>
              <a:t> = 1 - </a:t>
            </a:r>
            <a:r>
              <a:rPr lang="es" sz="1800" i="1">
                <a:solidFill>
                  <a:schemeClr val="dk1"/>
                </a:solidFill>
                <a:latin typeface="Calibri"/>
                <a:ea typeface="Calibri"/>
                <a:cs typeface="Calibri"/>
                <a:sym typeface="Calibri"/>
              </a:rPr>
              <a:t>p</a:t>
            </a:r>
            <a:r>
              <a:rPr lang="es"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8"/>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 ¿qué pasos hemos dado?</a:t>
            </a:r>
            <a:endParaRPr sz="2700" b="1" i="0" u="none" strike="noStrike" cap="none">
              <a:solidFill>
                <a:srgbClr val="423B71"/>
              </a:solidFill>
              <a:latin typeface="Calibri"/>
              <a:ea typeface="Calibri"/>
              <a:cs typeface="Calibri"/>
              <a:sym typeface="Calibri"/>
            </a:endParaRPr>
          </a:p>
        </p:txBody>
      </p:sp>
      <p:sp>
        <p:nvSpPr>
          <p:cNvPr id="201" name="Google Shape;201;p38"/>
          <p:cNvSpPr/>
          <p:nvPr/>
        </p:nvSpPr>
        <p:spPr>
          <a:xfrm>
            <a:off x="622300" y="1308100"/>
            <a:ext cx="7538700" cy="2532300"/>
          </a:xfrm>
          <a:prstGeom prst="rect">
            <a:avLst/>
          </a:prstGeom>
          <a:solidFill>
            <a:srgbClr val="F3F3F3"/>
          </a:solidFill>
          <a:ln>
            <a:noFill/>
          </a:ln>
        </p:spPr>
        <p:txBody>
          <a:bodyPr spcFirstLastPara="1" wrap="square" lIns="68575" tIns="68575" rIns="68575" bIns="68575" anchor="ctr" anchorCtr="0">
            <a:noAutofit/>
          </a:bodyPr>
          <a:lstStyle/>
          <a:p>
            <a:pPr marL="457200" marR="0" lvl="0" indent="-342900" algn="just" rtl="0">
              <a:lnSpc>
                <a:spcPct val="100000"/>
              </a:lnSpc>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Entender la situación con el fin de definir claramente cuál es el problema que hay que resolver. </a:t>
            </a: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Darse cuenta que por el carácter aleatorio del fenómeno este debe abordarse con enfoque probabilístico.</a:t>
            </a: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9"/>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 ¿qué pasos hemos dado?</a:t>
            </a:r>
            <a:endParaRPr sz="2700" b="1" i="0" u="none" strike="noStrike" cap="none">
              <a:solidFill>
                <a:srgbClr val="423B71"/>
              </a:solidFill>
              <a:latin typeface="Calibri"/>
              <a:ea typeface="Calibri"/>
              <a:cs typeface="Calibri"/>
              <a:sym typeface="Calibri"/>
            </a:endParaRPr>
          </a:p>
        </p:txBody>
      </p:sp>
      <p:sp>
        <p:nvSpPr>
          <p:cNvPr id="207" name="Google Shape;207;p39"/>
          <p:cNvSpPr/>
          <p:nvPr/>
        </p:nvSpPr>
        <p:spPr>
          <a:xfrm>
            <a:off x="622300" y="1308100"/>
            <a:ext cx="7538700" cy="2532300"/>
          </a:xfrm>
          <a:prstGeom prst="rect">
            <a:avLst/>
          </a:prstGeom>
          <a:solidFill>
            <a:srgbClr val="F3F3F3"/>
          </a:solidFill>
          <a:ln>
            <a:noFill/>
          </a:ln>
        </p:spPr>
        <p:txBody>
          <a:bodyPr spcFirstLastPara="1" wrap="square" lIns="68575" tIns="68575" rIns="68575" bIns="68575" anchor="ctr" anchorCtr="0">
            <a:noAutofit/>
          </a:bodyPr>
          <a:lstStyle/>
          <a:p>
            <a:pPr marL="457200" marR="0" lvl="0" indent="-342900" algn="just" rtl="0">
              <a:lnSpc>
                <a:spcPct val="100000"/>
              </a:lnSpc>
              <a:spcBef>
                <a:spcPts val="0"/>
              </a:spcBef>
              <a:spcAft>
                <a:spcPts val="0"/>
              </a:spcAft>
              <a:buClr>
                <a:schemeClr val="dk1"/>
              </a:buClr>
              <a:buSzPts val="1800"/>
              <a:buFont typeface="Calibri"/>
              <a:buAutoNum type="arabicPeriod" startAt="3"/>
            </a:pPr>
            <a:r>
              <a:rPr lang="es" sz="1800">
                <a:solidFill>
                  <a:schemeClr val="dk1"/>
                </a:solidFill>
                <a:latin typeface="Calibri"/>
                <a:ea typeface="Calibri"/>
                <a:cs typeface="Calibri"/>
                <a:sym typeface="Calibri"/>
              </a:rPr>
              <a:t>Identificar y nombrar las cantidades relevantes del problema, y reconocer si estas corresponden a la incógnita o a variables aleatorias. </a:t>
            </a: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AutoNum type="arabicPeriod" startAt="3"/>
            </a:pPr>
            <a:r>
              <a:rPr lang="es" sz="1800">
                <a:solidFill>
                  <a:schemeClr val="dk1"/>
                </a:solidFill>
                <a:latin typeface="Calibri"/>
                <a:ea typeface="Calibri"/>
                <a:cs typeface="Calibri"/>
                <a:sym typeface="Calibri"/>
              </a:rPr>
              <a:t>Conjeturar que el modelo binomial podría ser adecuado para resolver el problema, verificando que los supuestos necesarios para el modelo se cumplen. </a:t>
            </a: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40"/>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 ¿qué pasos hemos dado?</a:t>
            </a:r>
            <a:endParaRPr sz="2700" b="1" i="0" u="none" strike="noStrike" cap="none">
              <a:solidFill>
                <a:srgbClr val="423B71"/>
              </a:solidFill>
              <a:latin typeface="Calibri"/>
              <a:ea typeface="Calibri"/>
              <a:cs typeface="Calibri"/>
              <a:sym typeface="Calibri"/>
            </a:endParaRPr>
          </a:p>
        </p:txBody>
      </p:sp>
      <p:sp>
        <p:nvSpPr>
          <p:cNvPr id="213" name="Google Shape;213;p40"/>
          <p:cNvSpPr/>
          <p:nvPr/>
        </p:nvSpPr>
        <p:spPr>
          <a:xfrm>
            <a:off x="622300" y="1308100"/>
            <a:ext cx="7538700" cy="25323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15000"/>
              </a:lnSpc>
              <a:spcBef>
                <a:spcPts val="0"/>
              </a:spcBef>
              <a:spcAft>
                <a:spcPts val="0"/>
              </a:spcAft>
              <a:buClr>
                <a:srgbClr val="000000"/>
              </a:buClr>
              <a:buSzPts val="1800"/>
              <a:buFont typeface="Arial"/>
              <a:buNone/>
            </a:pPr>
            <a:r>
              <a:rPr lang="es" sz="1800">
                <a:solidFill>
                  <a:schemeClr val="dk1"/>
                </a:solidFill>
                <a:latin typeface="Calibri"/>
                <a:ea typeface="Calibri"/>
                <a:cs typeface="Calibri"/>
                <a:sym typeface="Calibri"/>
              </a:rPr>
              <a:t>Al </a:t>
            </a:r>
            <a:r>
              <a:rPr lang="es" sz="1800" b="1">
                <a:solidFill>
                  <a:srgbClr val="0B5394"/>
                </a:solidFill>
                <a:latin typeface="Calibri"/>
                <a:ea typeface="Calibri"/>
                <a:cs typeface="Calibri"/>
                <a:sym typeface="Calibri"/>
              </a:rPr>
              <a:t>modelar </a:t>
            </a:r>
            <a:r>
              <a:rPr lang="es" sz="1800">
                <a:solidFill>
                  <a:schemeClr val="dk1"/>
                </a:solidFill>
                <a:latin typeface="Calibri"/>
                <a:ea typeface="Calibri"/>
                <a:cs typeface="Calibri"/>
                <a:sym typeface="Calibri"/>
              </a:rPr>
              <a:t>una situación del mundo real es importante entenderla y dejar claro cuál es el problema que se va a abordar. Además, se debe simplificar, reconociendo las cantidades relevantes del problema y haciendo los supuestos necesarios que nos permitan construir o usar un modelo conocido para resolverlo.</a:t>
            </a:r>
            <a:endParaRPr sz="18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41"/>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2</a:t>
            </a:r>
            <a:endParaRPr sz="2700" b="1" i="0" u="none" strike="noStrike" cap="none">
              <a:solidFill>
                <a:srgbClr val="423B71"/>
              </a:solidFill>
              <a:latin typeface="Calibri"/>
              <a:ea typeface="Calibri"/>
              <a:cs typeface="Calibri"/>
              <a:sym typeface="Calibri"/>
            </a:endParaRPr>
          </a:p>
        </p:txBody>
      </p:sp>
      <p:sp>
        <p:nvSpPr>
          <p:cNvPr id="219" name="Google Shape;219;p41"/>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2. ¿Cuáles son los parámetros p y n de la distribución binomial para este problema?</a:t>
            </a: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800" b="1">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42"/>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2</a:t>
            </a:r>
            <a:endParaRPr sz="2700" b="1" i="0" u="none" strike="noStrike" cap="none">
              <a:solidFill>
                <a:srgbClr val="423B71"/>
              </a:solidFill>
              <a:latin typeface="Calibri"/>
              <a:ea typeface="Calibri"/>
              <a:cs typeface="Calibri"/>
              <a:sym typeface="Calibri"/>
            </a:endParaRPr>
          </a:p>
        </p:txBody>
      </p:sp>
      <p:sp>
        <p:nvSpPr>
          <p:cNvPr id="225" name="Google Shape;225;p42"/>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2. ¿Cuáles son los parámetros p y n de la distribución binomial para este problema?</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b="1">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i="1">
                <a:solidFill>
                  <a:schemeClr val="dk1"/>
                </a:solidFill>
                <a:latin typeface="Calibri"/>
                <a:ea typeface="Calibri"/>
                <a:cs typeface="Calibri"/>
                <a:sym typeface="Calibri"/>
              </a:rPr>
              <a:t>p</a:t>
            </a:r>
            <a:r>
              <a:rPr lang="es" sz="1800">
                <a:solidFill>
                  <a:schemeClr val="dk1"/>
                </a:solidFill>
                <a:latin typeface="Calibri"/>
                <a:ea typeface="Calibri"/>
                <a:cs typeface="Calibri"/>
                <a:sym typeface="Calibri"/>
              </a:rPr>
              <a:t> corresponde a la probabilidad de que un cliente con reserva efectivamente llegue al restaurante, y su valor podemos suponerlo igual a 85%.</a:t>
            </a: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i="1">
                <a:solidFill>
                  <a:schemeClr val="dk1"/>
                </a:solidFill>
                <a:latin typeface="Calibri"/>
                <a:ea typeface="Calibri"/>
                <a:cs typeface="Calibri"/>
                <a:sym typeface="Calibri"/>
              </a:rPr>
              <a:t>n</a:t>
            </a:r>
            <a:r>
              <a:rPr lang="es" sz="1800">
                <a:solidFill>
                  <a:schemeClr val="dk1"/>
                </a:solidFill>
                <a:latin typeface="Calibri"/>
                <a:ea typeface="Calibri"/>
                <a:cs typeface="Calibri"/>
                <a:sym typeface="Calibri"/>
              </a:rPr>
              <a:t> corresponde al número de experimentos aleatorios por realizar, que en este caso coincide con el número de reservas que se admiten.</a:t>
            </a:r>
            <a:endParaRPr sz="180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43"/>
          <p:cNvSpPr txBox="1"/>
          <p:nvPr/>
        </p:nvSpPr>
        <p:spPr>
          <a:xfrm>
            <a:off x="177529" y="68330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a:t>
            </a:r>
            <a:endParaRPr sz="2700" b="1" i="0" u="none" strike="noStrike" cap="none">
              <a:solidFill>
                <a:srgbClr val="423B71"/>
              </a:solidFill>
              <a:latin typeface="Calibri"/>
              <a:ea typeface="Calibri"/>
              <a:cs typeface="Calibri"/>
              <a:sym typeface="Calibri"/>
            </a:endParaRPr>
          </a:p>
        </p:txBody>
      </p:sp>
      <p:sp>
        <p:nvSpPr>
          <p:cNvPr id="231" name="Google Shape;231;p43"/>
          <p:cNvSpPr/>
          <p:nvPr/>
        </p:nvSpPr>
        <p:spPr>
          <a:xfrm>
            <a:off x="311100" y="1308100"/>
            <a:ext cx="8521800" cy="3163200"/>
          </a:xfrm>
          <a:prstGeom prst="rect">
            <a:avLst/>
          </a:prstGeom>
          <a:solidFill>
            <a:srgbClr val="F3F3F3"/>
          </a:solidFill>
          <a:ln>
            <a:noFill/>
          </a:ln>
        </p:spPr>
        <p:txBody>
          <a:bodyPr spcFirstLastPara="1" wrap="square" lIns="68575" tIns="68575" rIns="68575" bIns="68575" anchor="ctr" anchorCtr="0">
            <a:noAutofit/>
          </a:bodyPr>
          <a:lstStyle/>
          <a:p>
            <a:pPr marL="0" lvl="0" indent="0" algn="just" rtl="0">
              <a:spcBef>
                <a:spcPts val="0"/>
              </a:spcBef>
              <a:spcAft>
                <a:spcPts val="0"/>
              </a:spcAft>
              <a:buClr>
                <a:schemeClr val="dk1"/>
              </a:buClr>
              <a:buSzPts val="2800"/>
              <a:buFont typeface="Arial"/>
              <a:buNone/>
            </a:pPr>
            <a:r>
              <a:rPr lang="es" sz="1800">
                <a:solidFill>
                  <a:schemeClr val="dk1"/>
                </a:solidFill>
                <a:latin typeface="Calibri"/>
                <a:ea typeface="Calibri"/>
                <a:cs typeface="Calibri"/>
                <a:sym typeface="Calibri"/>
              </a:rPr>
              <a:t>Hemos avanzado de la siguiente manera:</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2800"/>
              <a:buFont typeface="Arial"/>
              <a:buNone/>
            </a:pPr>
            <a:endParaRPr sz="1800">
              <a:solidFill>
                <a:schemeClr val="dk1"/>
              </a:solidFill>
              <a:latin typeface="Calibri"/>
              <a:ea typeface="Calibri"/>
              <a:cs typeface="Calibri"/>
              <a:sym typeface="Calibri"/>
            </a:endParaRPr>
          </a:p>
          <a:p>
            <a:pPr marL="457200" lvl="0" indent="-393700" algn="just" rtl="0">
              <a:spcBef>
                <a:spcPts val="0"/>
              </a:spcBef>
              <a:spcAft>
                <a:spcPts val="0"/>
              </a:spcAft>
              <a:buClr>
                <a:schemeClr val="dk1"/>
              </a:buClr>
              <a:buSzPts val="1800"/>
              <a:buFont typeface="Calibri"/>
              <a:buChar char="•"/>
            </a:pPr>
            <a:r>
              <a:rPr lang="es" sz="1800" b="1">
                <a:solidFill>
                  <a:schemeClr val="dk1"/>
                </a:solidFill>
                <a:latin typeface="Calibri"/>
                <a:ea typeface="Calibri"/>
                <a:cs typeface="Calibri"/>
                <a:sym typeface="Calibri"/>
              </a:rPr>
              <a:t>Problema original</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2800"/>
              <a:buFont typeface="Arial"/>
              <a:buNone/>
            </a:pPr>
            <a:r>
              <a:rPr lang="es" sz="1800">
                <a:solidFill>
                  <a:schemeClr val="dk1"/>
                </a:solidFill>
                <a:latin typeface="Calibri"/>
                <a:ea typeface="Calibri"/>
                <a:cs typeface="Calibri"/>
                <a:sym typeface="Calibri"/>
              </a:rPr>
              <a:t>¿</a:t>
            </a:r>
            <a:r>
              <a:rPr lang="es" sz="1800" b="1">
                <a:solidFill>
                  <a:srgbClr val="D65664"/>
                </a:solidFill>
                <a:latin typeface="Calibri"/>
                <a:ea typeface="Calibri"/>
                <a:cs typeface="Calibri"/>
                <a:sym typeface="Calibri"/>
              </a:rPr>
              <a:t>Cuál es el número total de reservas que se pueden admitir</a:t>
            </a:r>
            <a:r>
              <a:rPr lang="es" sz="1800" b="1">
                <a:solidFill>
                  <a:srgbClr val="62B799"/>
                </a:solidFill>
                <a:latin typeface="Calibri"/>
                <a:ea typeface="Calibri"/>
                <a:cs typeface="Calibri"/>
                <a:sym typeface="Calibri"/>
              </a:rPr>
              <a:t> </a:t>
            </a:r>
            <a:r>
              <a:rPr lang="es" sz="1800">
                <a:solidFill>
                  <a:schemeClr val="dk1"/>
                </a:solidFill>
                <a:latin typeface="Calibri"/>
                <a:ea typeface="Calibri"/>
                <a:cs typeface="Calibri"/>
                <a:sym typeface="Calibri"/>
              </a:rPr>
              <a:t>de forma </a:t>
            </a:r>
            <a:r>
              <a:rPr lang="es" sz="1800" b="1">
                <a:solidFill>
                  <a:srgbClr val="433B71"/>
                </a:solidFill>
                <a:latin typeface="Calibri"/>
                <a:ea typeface="Calibri"/>
                <a:cs typeface="Calibri"/>
                <a:sym typeface="Calibri"/>
              </a:rPr>
              <a:t>que </a:t>
            </a:r>
            <a:r>
              <a:rPr lang="es" sz="1800" b="1">
                <a:solidFill>
                  <a:srgbClr val="F1C232"/>
                </a:solidFill>
                <a:latin typeface="Calibri"/>
                <a:ea typeface="Calibri"/>
                <a:cs typeface="Calibri"/>
                <a:sym typeface="Calibri"/>
              </a:rPr>
              <a:t>con bastante certeza</a:t>
            </a:r>
            <a:r>
              <a:rPr lang="es" sz="1800" b="1">
                <a:solidFill>
                  <a:srgbClr val="433B71"/>
                </a:solidFill>
                <a:latin typeface="Calibri"/>
                <a:ea typeface="Calibri"/>
                <a:cs typeface="Calibri"/>
                <a:sym typeface="Calibri"/>
              </a:rPr>
              <a:t> </a:t>
            </a:r>
            <a:r>
              <a:rPr lang="es" sz="1800" b="1">
                <a:solidFill>
                  <a:srgbClr val="62B799"/>
                </a:solidFill>
                <a:latin typeface="Calibri"/>
                <a:ea typeface="Calibri"/>
                <a:cs typeface="Calibri"/>
                <a:sym typeface="Calibri"/>
              </a:rPr>
              <a:t>el número de clientes que llegan efectivamente al restaurante</a:t>
            </a:r>
            <a:r>
              <a:rPr lang="es" sz="1800" b="1">
                <a:solidFill>
                  <a:srgbClr val="D65664"/>
                </a:solidFill>
                <a:latin typeface="Calibri"/>
                <a:ea typeface="Calibri"/>
                <a:cs typeface="Calibri"/>
                <a:sym typeface="Calibri"/>
              </a:rPr>
              <a:t> </a:t>
            </a:r>
            <a:r>
              <a:rPr lang="es" sz="1800" b="1">
                <a:solidFill>
                  <a:srgbClr val="7EC0CE"/>
                </a:solidFill>
                <a:latin typeface="Calibri"/>
                <a:ea typeface="Calibri"/>
                <a:cs typeface="Calibri"/>
                <a:sym typeface="Calibri"/>
              </a:rPr>
              <a:t>sea menor o igual que 40</a:t>
            </a:r>
            <a:r>
              <a:rPr lang="e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2800"/>
              <a:buFont typeface="Arial"/>
              <a:buNone/>
            </a:pPr>
            <a:endParaRPr sz="1800">
              <a:solidFill>
                <a:schemeClr val="dk1"/>
              </a:solidFill>
              <a:latin typeface="Calibri"/>
              <a:ea typeface="Calibri"/>
              <a:cs typeface="Calibri"/>
              <a:sym typeface="Calibri"/>
            </a:endParaRPr>
          </a:p>
          <a:p>
            <a:pPr marL="457200" lvl="0" indent="-393700" algn="just" rtl="0">
              <a:spcBef>
                <a:spcPts val="0"/>
              </a:spcBef>
              <a:spcAft>
                <a:spcPts val="0"/>
              </a:spcAft>
              <a:buClr>
                <a:schemeClr val="dk1"/>
              </a:buClr>
              <a:buSzPts val="1800"/>
              <a:buFont typeface="Calibri"/>
              <a:buChar char="•"/>
            </a:pPr>
            <a:r>
              <a:rPr lang="es" sz="1800" b="1">
                <a:solidFill>
                  <a:schemeClr val="dk1"/>
                </a:solidFill>
                <a:latin typeface="Calibri"/>
                <a:ea typeface="Calibri"/>
                <a:cs typeface="Calibri"/>
                <a:sym typeface="Calibri"/>
              </a:rPr>
              <a:t>Problema en términos matemáticos</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2800"/>
              <a:buFont typeface="Arial"/>
              <a:buNone/>
            </a:pPr>
            <a:r>
              <a:rPr lang="es" sz="1800">
                <a:solidFill>
                  <a:schemeClr val="dk1"/>
                </a:solidFill>
                <a:latin typeface="Calibri"/>
                <a:ea typeface="Calibri"/>
                <a:cs typeface="Calibri"/>
                <a:sym typeface="Calibri"/>
              </a:rPr>
              <a:t>¿</a:t>
            </a:r>
            <a:r>
              <a:rPr lang="es" sz="1800" b="1">
                <a:solidFill>
                  <a:srgbClr val="D65664"/>
                </a:solidFill>
                <a:latin typeface="Calibri"/>
                <a:ea typeface="Calibri"/>
                <a:cs typeface="Calibri"/>
                <a:sym typeface="Calibri"/>
              </a:rPr>
              <a:t>Cuál es el mayor valor de n</a:t>
            </a:r>
            <a:r>
              <a:rPr lang="es" sz="1800" b="1">
                <a:solidFill>
                  <a:srgbClr val="62B799"/>
                </a:solidFill>
                <a:latin typeface="Calibri"/>
                <a:ea typeface="Calibri"/>
                <a:cs typeface="Calibri"/>
                <a:sym typeface="Calibri"/>
              </a:rPr>
              <a:t> </a:t>
            </a:r>
            <a:r>
              <a:rPr lang="es" sz="1800">
                <a:solidFill>
                  <a:schemeClr val="dk1"/>
                </a:solidFill>
                <a:latin typeface="Calibri"/>
                <a:ea typeface="Calibri"/>
                <a:cs typeface="Calibri"/>
                <a:sym typeface="Calibri"/>
              </a:rPr>
              <a:t>para el cual </a:t>
            </a:r>
            <a:r>
              <a:rPr lang="es" sz="1800" b="1">
                <a:solidFill>
                  <a:srgbClr val="F1C232"/>
                </a:solidFill>
                <a:latin typeface="Calibri"/>
                <a:ea typeface="Calibri"/>
                <a:cs typeface="Calibri"/>
                <a:sym typeface="Calibri"/>
              </a:rPr>
              <a:t>con bastante certeza </a:t>
            </a:r>
            <a:r>
              <a:rPr lang="es" sz="1800">
                <a:solidFill>
                  <a:schemeClr val="dk1"/>
                </a:solidFill>
                <a:latin typeface="Calibri"/>
                <a:ea typeface="Calibri"/>
                <a:cs typeface="Calibri"/>
                <a:sym typeface="Calibri"/>
              </a:rPr>
              <a:t>se cumple que</a:t>
            </a:r>
            <a:r>
              <a:rPr lang="es" sz="1800" b="1">
                <a:solidFill>
                  <a:srgbClr val="62B799"/>
                </a:solidFill>
                <a:latin typeface="Calibri"/>
                <a:ea typeface="Calibri"/>
                <a:cs typeface="Calibri"/>
                <a:sym typeface="Calibri"/>
              </a:rPr>
              <a:t> X</a:t>
            </a:r>
            <a:r>
              <a:rPr lang="es" sz="1800">
                <a:solidFill>
                  <a:schemeClr val="dk1"/>
                </a:solidFill>
                <a:latin typeface="Calibri"/>
                <a:ea typeface="Calibri"/>
                <a:cs typeface="Calibri"/>
                <a:sym typeface="Calibri"/>
              </a:rPr>
              <a:t> </a:t>
            </a:r>
            <a:r>
              <a:rPr lang="es" sz="1800" b="1">
                <a:solidFill>
                  <a:srgbClr val="7EC0CE"/>
                </a:solidFill>
                <a:latin typeface="Calibri"/>
                <a:ea typeface="Calibri"/>
                <a:cs typeface="Calibri"/>
                <a:sym typeface="Calibri"/>
              </a:rPr>
              <a:t>≤ 40</a:t>
            </a:r>
            <a:r>
              <a:rPr lang="e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44"/>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a:t>
            </a:r>
            <a:endParaRPr sz="2700" b="1" i="0" u="none" strike="noStrike" cap="none">
              <a:solidFill>
                <a:srgbClr val="423B71"/>
              </a:solidFill>
              <a:latin typeface="Calibri"/>
              <a:ea typeface="Calibri"/>
              <a:cs typeface="Calibri"/>
              <a:sym typeface="Calibri"/>
            </a:endParaRPr>
          </a:p>
        </p:txBody>
      </p:sp>
      <p:sp>
        <p:nvSpPr>
          <p:cNvPr id="237" name="Google Shape;237;p44"/>
          <p:cNvSpPr/>
          <p:nvPr/>
        </p:nvSpPr>
        <p:spPr>
          <a:xfrm>
            <a:off x="622300" y="1308100"/>
            <a:ext cx="8018700" cy="3163200"/>
          </a:xfrm>
          <a:prstGeom prst="rect">
            <a:avLst/>
          </a:prstGeom>
          <a:solidFill>
            <a:srgbClr val="F3F3F3"/>
          </a:solidFill>
          <a:ln>
            <a:noFill/>
          </a:ln>
        </p:spPr>
        <p:txBody>
          <a:bodyPr spcFirstLastPara="1" wrap="square" lIns="68575" tIns="68575" rIns="68575" bIns="68575" anchor="ctr" anchorCtr="0">
            <a:noAutofit/>
          </a:bodyPr>
          <a:lstStyle/>
          <a:p>
            <a:pPr marL="0" lvl="0" indent="0" algn="just" rtl="0">
              <a:spcBef>
                <a:spcPts val="0"/>
              </a:spcBef>
              <a:spcAft>
                <a:spcPts val="0"/>
              </a:spcAft>
              <a:buClr>
                <a:schemeClr val="dk1"/>
              </a:buClr>
              <a:buSzPts val="2800"/>
              <a:buFont typeface="Arial"/>
              <a:buNone/>
            </a:pPr>
            <a:r>
              <a:rPr lang="es" sz="1800">
                <a:solidFill>
                  <a:schemeClr val="dk1"/>
                </a:solidFill>
                <a:latin typeface="Calibri"/>
                <a:ea typeface="Calibri"/>
                <a:cs typeface="Calibri"/>
                <a:sym typeface="Calibri"/>
              </a:rPr>
              <a:t>Hemos avanzado de la siguiente manera:</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SzPts val="2800"/>
              <a:buFont typeface="Arial"/>
              <a:buNone/>
            </a:pPr>
            <a:endParaRPr sz="1800">
              <a:solidFill>
                <a:schemeClr val="dk1"/>
              </a:solidFill>
              <a:latin typeface="Calibri"/>
              <a:ea typeface="Calibri"/>
              <a:cs typeface="Calibri"/>
              <a:sym typeface="Calibri"/>
            </a:endParaRPr>
          </a:p>
          <a:p>
            <a:pPr marL="457200" lvl="0" indent="-393700" algn="just" rtl="0">
              <a:spcBef>
                <a:spcPts val="0"/>
              </a:spcBef>
              <a:spcAft>
                <a:spcPts val="0"/>
              </a:spcAft>
              <a:buClr>
                <a:schemeClr val="dk1"/>
              </a:buClr>
              <a:buSzPts val="1800"/>
              <a:buFont typeface="Calibri"/>
              <a:buChar char="•"/>
            </a:pPr>
            <a:r>
              <a:rPr lang="es" sz="1800" b="1">
                <a:solidFill>
                  <a:schemeClr val="dk1"/>
                </a:solidFill>
                <a:latin typeface="Calibri"/>
                <a:ea typeface="Calibri"/>
                <a:cs typeface="Calibri"/>
                <a:sym typeface="Calibri"/>
              </a:rPr>
              <a:t>Problema matemático</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r>
              <a:rPr lang="es" sz="1800" b="1">
                <a:solidFill>
                  <a:srgbClr val="62B799"/>
                </a:solidFill>
                <a:latin typeface="Calibri"/>
                <a:ea typeface="Calibri"/>
                <a:cs typeface="Calibri"/>
                <a:sym typeface="Calibri"/>
              </a:rPr>
              <a:t>Cuál es el mayor valor de n </a:t>
            </a:r>
            <a:r>
              <a:rPr lang="es" sz="1800">
                <a:solidFill>
                  <a:schemeClr val="dk1"/>
                </a:solidFill>
                <a:latin typeface="Calibri"/>
                <a:ea typeface="Calibri"/>
                <a:cs typeface="Calibri"/>
                <a:sym typeface="Calibri"/>
              </a:rPr>
              <a:t>para el cual </a:t>
            </a:r>
            <a:r>
              <a:rPr lang="es" sz="1800" b="1">
                <a:solidFill>
                  <a:srgbClr val="433B71"/>
                </a:solidFill>
                <a:latin typeface="Calibri"/>
                <a:ea typeface="Calibri"/>
                <a:cs typeface="Calibri"/>
                <a:sym typeface="Calibri"/>
              </a:rPr>
              <a:t>con bastante certeza </a:t>
            </a:r>
            <a:r>
              <a:rPr lang="es" sz="1800">
                <a:solidFill>
                  <a:schemeClr val="dk1"/>
                </a:solidFill>
                <a:latin typeface="Calibri"/>
                <a:ea typeface="Calibri"/>
                <a:cs typeface="Calibri"/>
                <a:sym typeface="Calibri"/>
              </a:rPr>
              <a:t>se cumple que </a:t>
            </a:r>
            <a:r>
              <a:rPr lang="es" sz="1800" b="1">
                <a:solidFill>
                  <a:srgbClr val="D65664"/>
                </a:solidFill>
                <a:latin typeface="Calibri"/>
                <a:ea typeface="Calibri"/>
                <a:cs typeface="Calibri"/>
                <a:sym typeface="Calibri"/>
              </a:rPr>
              <a:t>X</a:t>
            </a:r>
            <a:r>
              <a:rPr lang="es" sz="1800">
                <a:solidFill>
                  <a:schemeClr val="dk1"/>
                </a:solidFill>
                <a:latin typeface="Calibri"/>
                <a:ea typeface="Calibri"/>
                <a:cs typeface="Calibri"/>
                <a:sym typeface="Calibri"/>
              </a:rPr>
              <a:t> </a:t>
            </a:r>
            <a:r>
              <a:rPr lang="es" sz="1800" b="1">
                <a:solidFill>
                  <a:srgbClr val="7EC0CE"/>
                </a:solidFill>
                <a:latin typeface="Calibri"/>
                <a:ea typeface="Calibri"/>
                <a:cs typeface="Calibri"/>
                <a:sym typeface="Calibri"/>
              </a:rPr>
              <a:t>≤ 40</a:t>
            </a:r>
            <a:r>
              <a:rPr lang="e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a:p>
            <a:pPr marL="457200" lvl="0" indent="-279400" algn="just" rtl="0">
              <a:spcBef>
                <a:spcPts val="0"/>
              </a:spcBef>
              <a:spcAft>
                <a:spcPts val="0"/>
              </a:spcAft>
              <a:buClr>
                <a:schemeClr val="dk1"/>
              </a:buClr>
              <a:buSzPts val="2800"/>
              <a:buFont typeface="Arial"/>
              <a:buNone/>
            </a:pPr>
            <a:endParaRPr sz="1800" b="1">
              <a:solidFill>
                <a:schemeClr val="dk1"/>
              </a:solidFill>
              <a:latin typeface="Calibri"/>
              <a:ea typeface="Calibri"/>
              <a:cs typeface="Calibri"/>
              <a:sym typeface="Calibri"/>
            </a:endParaRPr>
          </a:p>
          <a:p>
            <a:pPr marL="457200" lvl="0" indent="-393700" algn="just" rtl="0">
              <a:spcBef>
                <a:spcPts val="0"/>
              </a:spcBef>
              <a:spcAft>
                <a:spcPts val="0"/>
              </a:spcAft>
              <a:buClr>
                <a:schemeClr val="dk1"/>
              </a:buClr>
              <a:buSzPts val="1800"/>
              <a:buFont typeface="Calibri"/>
              <a:buChar char="•"/>
            </a:pPr>
            <a:r>
              <a:rPr lang="es" sz="1800" b="1">
                <a:solidFill>
                  <a:schemeClr val="dk1"/>
                </a:solidFill>
                <a:latin typeface="Calibri"/>
                <a:ea typeface="Calibri"/>
                <a:cs typeface="Calibri"/>
                <a:sym typeface="Calibri"/>
              </a:rPr>
              <a:t>Problema matemático</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r>
              <a:rPr lang="es" sz="1800" b="1">
                <a:solidFill>
                  <a:srgbClr val="62B799"/>
                </a:solidFill>
                <a:latin typeface="Calibri"/>
                <a:ea typeface="Calibri"/>
                <a:cs typeface="Calibri"/>
                <a:sym typeface="Calibri"/>
              </a:rPr>
              <a:t>Cuál es el mayor valor de n </a:t>
            </a:r>
            <a:r>
              <a:rPr lang="es" sz="1800">
                <a:solidFill>
                  <a:schemeClr val="dk1"/>
                </a:solidFill>
                <a:latin typeface="Calibri"/>
                <a:ea typeface="Calibri"/>
                <a:cs typeface="Calibri"/>
                <a:sym typeface="Calibri"/>
              </a:rPr>
              <a:t>para el cual se cumple que </a:t>
            </a:r>
            <a:r>
              <a:rPr lang="es" sz="1800" b="1">
                <a:solidFill>
                  <a:srgbClr val="433B71"/>
                </a:solidFill>
                <a:latin typeface="Calibri"/>
                <a:ea typeface="Calibri"/>
                <a:cs typeface="Calibri"/>
                <a:sym typeface="Calibri"/>
              </a:rPr>
              <a:t>P(</a:t>
            </a:r>
            <a:r>
              <a:rPr lang="es" sz="1800" b="1">
                <a:solidFill>
                  <a:srgbClr val="D65664"/>
                </a:solidFill>
                <a:latin typeface="Calibri"/>
                <a:ea typeface="Calibri"/>
                <a:cs typeface="Calibri"/>
                <a:sym typeface="Calibri"/>
              </a:rPr>
              <a:t>X</a:t>
            </a:r>
            <a:r>
              <a:rPr lang="es" sz="1800">
                <a:solidFill>
                  <a:schemeClr val="dk1"/>
                </a:solidFill>
                <a:latin typeface="Calibri"/>
                <a:ea typeface="Calibri"/>
                <a:cs typeface="Calibri"/>
                <a:sym typeface="Calibri"/>
              </a:rPr>
              <a:t> </a:t>
            </a:r>
            <a:r>
              <a:rPr lang="es" sz="1800" b="1">
                <a:solidFill>
                  <a:srgbClr val="7EC0CE"/>
                </a:solidFill>
                <a:latin typeface="Calibri"/>
                <a:ea typeface="Calibri"/>
                <a:cs typeface="Calibri"/>
                <a:sym typeface="Calibri"/>
              </a:rPr>
              <a:t>≤ 40</a:t>
            </a:r>
            <a:r>
              <a:rPr lang="es" sz="1800" b="1">
                <a:solidFill>
                  <a:srgbClr val="433B71"/>
                </a:solidFill>
                <a:latin typeface="Calibri"/>
                <a:ea typeface="Calibri"/>
                <a:cs typeface="Calibri"/>
                <a:sym typeface="Calibri"/>
              </a:rPr>
              <a:t>) ≥ 0,95</a:t>
            </a:r>
            <a:r>
              <a:rPr lang="e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7"/>
          <p:cNvSpPr txBox="1"/>
          <p:nvPr/>
        </p:nvSpPr>
        <p:spPr>
          <a:xfrm>
            <a:off x="376405" y="336344"/>
            <a:ext cx="7214100" cy="13161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2700" b="1">
                <a:solidFill>
                  <a:srgbClr val="423B71"/>
                </a:solidFill>
                <a:latin typeface="Calibri"/>
                <a:ea typeface="Calibri"/>
                <a:cs typeface="Calibri"/>
                <a:sym typeface="Calibri"/>
              </a:rPr>
              <a:t>Concepto de sobreventa y restaurante </a:t>
            </a:r>
            <a:r>
              <a:rPr lang="es" sz="2700" b="1" i="1">
                <a:solidFill>
                  <a:srgbClr val="423B71"/>
                </a:solidFill>
                <a:latin typeface="Calibri"/>
                <a:ea typeface="Calibri"/>
                <a:cs typeface="Calibri"/>
                <a:sym typeface="Calibri"/>
              </a:rPr>
              <a:t>El Paraíso del Sabor</a:t>
            </a:r>
            <a:endParaRPr sz="2700" b="1" i="1">
              <a:solidFill>
                <a:srgbClr val="423B7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700"/>
              <a:buFont typeface="Arial"/>
              <a:buNone/>
            </a:pPr>
            <a:endParaRPr sz="2700" b="1">
              <a:solidFill>
                <a:srgbClr val="423B71"/>
              </a:solidFill>
              <a:latin typeface="Calibri"/>
              <a:ea typeface="Calibri"/>
              <a:cs typeface="Calibri"/>
              <a:sym typeface="Calibri"/>
            </a:endParaRPr>
          </a:p>
        </p:txBody>
      </p:sp>
      <p:pic>
        <p:nvPicPr>
          <p:cNvPr id="133" name="Google Shape;133;p27"/>
          <p:cNvPicPr preferRelativeResize="0"/>
          <p:nvPr/>
        </p:nvPicPr>
        <p:blipFill>
          <a:blip r:embed="rId3">
            <a:alphaModFix/>
          </a:blip>
          <a:stretch>
            <a:fillRect/>
          </a:stretch>
        </p:blipFill>
        <p:spPr>
          <a:xfrm>
            <a:off x="1931550" y="1242494"/>
            <a:ext cx="5658959" cy="318625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5"/>
          <p:cNvSpPr txBox="1"/>
          <p:nvPr/>
        </p:nvSpPr>
        <p:spPr>
          <a:xfrm>
            <a:off x="701050" y="262125"/>
            <a:ext cx="6472500" cy="1154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s" sz="2100">
                <a:solidFill>
                  <a:srgbClr val="423B71"/>
                </a:solidFill>
                <a:latin typeface="Calibri"/>
                <a:ea typeface="Calibri"/>
                <a:cs typeface="Calibri"/>
                <a:sym typeface="Calibri"/>
              </a:rPr>
              <a:t>¿Cuál es el mayor valor de n para el cual se cumple que P(X ≤ 40) ≥ 0,95?</a:t>
            </a:r>
            <a:endParaRPr sz="2100">
              <a:solidFill>
                <a:srgbClr val="423B71"/>
              </a:solidFill>
              <a:latin typeface="Calibri"/>
              <a:ea typeface="Calibri"/>
              <a:cs typeface="Calibri"/>
              <a:sym typeface="Calibri"/>
            </a:endParaRPr>
          </a:p>
          <a:p>
            <a:pPr marL="0" lvl="0" indent="0" algn="ctr" rtl="0">
              <a:spcBef>
                <a:spcPts val="0"/>
              </a:spcBef>
              <a:spcAft>
                <a:spcPts val="0"/>
              </a:spcAft>
              <a:buNone/>
            </a:pPr>
            <a:endParaRPr sz="2100">
              <a:solidFill>
                <a:srgbClr val="423B71"/>
              </a:solidFill>
              <a:latin typeface="Calibri"/>
              <a:ea typeface="Calibri"/>
              <a:cs typeface="Calibri"/>
              <a:sym typeface="Calibri"/>
            </a:endParaRPr>
          </a:p>
        </p:txBody>
      </p:sp>
      <p:pic>
        <p:nvPicPr>
          <p:cNvPr id="243" name="Google Shape;243;p45"/>
          <p:cNvPicPr preferRelativeResize="0"/>
          <p:nvPr/>
        </p:nvPicPr>
        <p:blipFill>
          <a:blip r:embed="rId3">
            <a:alphaModFix/>
          </a:blip>
          <a:stretch>
            <a:fillRect/>
          </a:stretch>
        </p:blipFill>
        <p:spPr>
          <a:xfrm>
            <a:off x="906775" y="1198500"/>
            <a:ext cx="7734298" cy="37651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6"/>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a:t>
            </a:r>
            <a:endParaRPr sz="2700" b="1" i="0" u="none" strike="noStrike" cap="none">
              <a:solidFill>
                <a:srgbClr val="423B71"/>
              </a:solidFill>
              <a:latin typeface="Calibri"/>
              <a:ea typeface="Calibri"/>
              <a:cs typeface="Calibri"/>
              <a:sym typeface="Calibri"/>
            </a:endParaRPr>
          </a:p>
        </p:txBody>
      </p:sp>
      <p:sp>
        <p:nvSpPr>
          <p:cNvPr id="249" name="Google Shape;249;p46"/>
          <p:cNvSpPr/>
          <p:nvPr/>
        </p:nvSpPr>
        <p:spPr>
          <a:xfrm>
            <a:off x="622300" y="1308100"/>
            <a:ext cx="7538700" cy="3163200"/>
          </a:xfrm>
          <a:prstGeom prst="rect">
            <a:avLst/>
          </a:prstGeom>
          <a:solidFill>
            <a:srgbClr val="F3F3F3"/>
          </a:solidFill>
          <a:ln>
            <a:noFill/>
          </a:ln>
        </p:spPr>
        <p:txBody>
          <a:bodyPr spcFirstLastPara="1" wrap="square" lIns="68575" tIns="68575" rIns="68575" bIns="68575" anchor="ctr" anchorCtr="0">
            <a:noAutofit/>
          </a:bodyPr>
          <a:lstStyle/>
          <a:p>
            <a:pPr marL="0" lvl="0" indent="0" algn="just" rtl="0">
              <a:spcBef>
                <a:spcPts val="0"/>
              </a:spcBef>
              <a:spcAft>
                <a:spcPts val="0"/>
              </a:spcAft>
              <a:buClr>
                <a:schemeClr val="dk1"/>
              </a:buClr>
              <a:buFont typeface="Arial"/>
              <a:buNone/>
            </a:pPr>
            <a:r>
              <a:rPr lang="es" sz="1800">
                <a:solidFill>
                  <a:schemeClr val="dk1"/>
                </a:solidFill>
                <a:latin typeface="Calibri"/>
                <a:ea typeface="Calibri"/>
                <a:cs typeface="Calibri"/>
                <a:sym typeface="Calibri"/>
              </a:rPr>
              <a:t>Hemos avanzado realizando los siguientes pasos:</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endParaRPr sz="1800">
              <a:solidFill>
                <a:schemeClr val="dk1"/>
              </a:solidFill>
              <a:latin typeface="Calibri"/>
              <a:ea typeface="Calibri"/>
              <a:cs typeface="Calibri"/>
              <a:sym typeface="Calibri"/>
            </a:endParaRPr>
          </a:p>
          <a:p>
            <a:pPr marL="457200" lvl="0" indent="-342900" algn="just" rtl="0">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Identificar los parámetros del modelo binomial. </a:t>
            </a:r>
            <a:endParaRPr sz="1800">
              <a:solidFill>
                <a:schemeClr val="dk1"/>
              </a:solidFill>
              <a:latin typeface="Calibri"/>
              <a:ea typeface="Calibri"/>
              <a:cs typeface="Calibri"/>
              <a:sym typeface="Calibri"/>
            </a:endParaRPr>
          </a:p>
          <a:p>
            <a:pPr marL="457200" lvl="0" indent="-342900" algn="just" rtl="0">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Expresar el problema original en términos matemáticos.</a:t>
            </a:r>
            <a:endParaRPr sz="1800">
              <a:solidFill>
                <a:schemeClr val="dk1"/>
              </a:solidFill>
              <a:latin typeface="Calibri"/>
              <a:ea typeface="Calibri"/>
              <a:cs typeface="Calibri"/>
              <a:sym typeface="Calibri"/>
            </a:endParaRPr>
          </a:p>
          <a:p>
            <a:pPr marL="457200" lvl="0" indent="-342900" algn="just" rtl="0">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Realizar cálculos, con ayuda de una hoja de cálculo, para encontrar la solución matemática al problema. </a:t>
            </a:r>
            <a:endParaRPr sz="1800">
              <a:solidFill>
                <a:schemeClr val="dk1"/>
              </a:solidFill>
              <a:latin typeface="Calibri"/>
              <a:ea typeface="Calibri"/>
              <a:cs typeface="Calibri"/>
              <a:sym typeface="Calibri"/>
            </a:endParaRPr>
          </a:p>
          <a:p>
            <a:pPr marL="457200" lvl="0" indent="-342900" algn="just" rtl="0">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Interpretar la solución matemática de acuerdo al contexto. </a:t>
            </a: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endParaRPr sz="1800">
              <a:solidFill>
                <a:schemeClr val="dk1"/>
              </a:solidFill>
              <a:latin typeface="Calibri"/>
              <a:ea typeface="Calibri"/>
              <a:cs typeface="Calibri"/>
              <a:sym typeface="Calibri"/>
            </a:endParaRPr>
          </a:p>
          <a:p>
            <a:pPr marL="0" lvl="0" indent="0" algn="just" rtl="0">
              <a:spcBef>
                <a:spcPts val="0"/>
              </a:spcBef>
              <a:spcAft>
                <a:spcPts val="0"/>
              </a:spcAft>
              <a:buClr>
                <a:schemeClr val="dk1"/>
              </a:buClr>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47"/>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Conclusiones</a:t>
            </a:r>
            <a:endParaRPr sz="2700" b="1" i="0" u="none" strike="noStrike" cap="none">
              <a:solidFill>
                <a:srgbClr val="423B71"/>
              </a:solidFill>
              <a:latin typeface="Calibri"/>
              <a:ea typeface="Calibri"/>
              <a:cs typeface="Calibri"/>
              <a:sym typeface="Calibri"/>
            </a:endParaRPr>
          </a:p>
        </p:txBody>
      </p:sp>
      <p:sp>
        <p:nvSpPr>
          <p:cNvPr id="255" name="Google Shape;255;p47"/>
          <p:cNvSpPr/>
          <p:nvPr/>
        </p:nvSpPr>
        <p:spPr>
          <a:xfrm>
            <a:off x="622300" y="1308100"/>
            <a:ext cx="7881600" cy="1749600"/>
          </a:xfrm>
          <a:prstGeom prst="rect">
            <a:avLst/>
          </a:prstGeom>
          <a:solidFill>
            <a:srgbClr val="F3F3F3"/>
          </a:solidFill>
          <a:ln>
            <a:noFill/>
          </a:ln>
        </p:spPr>
        <p:txBody>
          <a:bodyPr spcFirstLastPara="1" wrap="square" lIns="68575" tIns="68575" rIns="68575" bIns="68575" anchor="ctr" anchorCtr="0">
            <a:noAutofit/>
          </a:bodyPr>
          <a:lstStyle/>
          <a:p>
            <a:pPr marL="0" lvl="0" indent="0" algn="just" rtl="0">
              <a:spcBef>
                <a:spcPts val="0"/>
              </a:spcBef>
              <a:spcAft>
                <a:spcPts val="0"/>
              </a:spcAft>
              <a:buClr>
                <a:schemeClr val="dk1"/>
              </a:buClr>
              <a:buFont typeface="Arial"/>
              <a:buNone/>
            </a:pPr>
            <a:r>
              <a:rPr lang="es" sz="1800">
                <a:solidFill>
                  <a:schemeClr val="dk1"/>
                </a:solidFill>
                <a:latin typeface="Calibri"/>
                <a:ea typeface="Calibri"/>
                <a:cs typeface="Calibri"/>
                <a:sym typeface="Calibri"/>
              </a:rPr>
              <a:t>Es fundamental que los resultados matemáticos sean interpretados de acuerdo al contexto dado por la situación inicial, esto con la finalidad de evaluar si la solución encontrada da una respuesta satisfactoria al problema.</a:t>
            </a:r>
            <a:endParaRPr sz="1800">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pic>
        <p:nvPicPr>
          <p:cNvPr id="260" name="Google Shape;260;p48"/>
          <p:cNvPicPr preferRelativeResize="0"/>
          <p:nvPr/>
        </p:nvPicPr>
        <p:blipFill>
          <a:blip r:embed="rId3">
            <a:alphaModFix/>
          </a:blip>
          <a:stretch>
            <a:fillRect/>
          </a:stretch>
        </p:blipFill>
        <p:spPr>
          <a:xfrm>
            <a:off x="0" y="0"/>
            <a:ext cx="9144003" cy="5143501"/>
          </a:xfrm>
          <a:prstGeom prst="rect">
            <a:avLst/>
          </a:prstGeom>
          <a:noFill/>
          <a:ln>
            <a:noFill/>
          </a:ln>
        </p:spPr>
      </p:pic>
      <p:sp>
        <p:nvSpPr>
          <p:cNvPr id="261" name="Google Shape;261;p48"/>
          <p:cNvSpPr txBox="1"/>
          <p:nvPr/>
        </p:nvSpPr>
        <p:spPr>
          <a:xfrm>
            <a:off x="483935" y="2297504"/>
            <a:ext cx="8175900" cy="6465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a:solidFill>
                  <a:schemeClr val="lt1"/>
                </a:solidFill>
                <a:latin typeface="Calibri"/>
                <a:ea typeface="Calibri"/>
                <a:cs typeface="Calibri"/>
                <a:sym typeface="Calibri"/>
              </a:rPr>
              <a:t>Gestionando las reservas de un restaurante </a:t>
            </a:r>
            <a:endParaRPr sz="3300" b="1" i="0" u="none" strike="noStrike" cap="non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8"/>
          <p:cNvSpPr txBox="1"/>
          <p:nvPr/>
        </p:nvSpPr>
        <p:spPr>
          <a:xfrm>
            <a:off x="430172" y="322350"/>
            <a:ext cx="7197300" cy="9003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Concepto de sobreventa y restaurante </a:t>
            </a:r>
            <a:r>
              <a:rPr lang="es" sz="2700" b="1" i="1">
                <a:solidFill>
                  <a:srgbClr val="423B71"/>
                </a:solidFill>
                <a:latin typeface="Calibri"/>
                <a:ea typeface="Calibri"/>
                <a:cs typeface="Calibri"/>
                <a:sym typeface="Calibri"/>
              </a:rPr>
              <a:t>El Paraíso del Sabor</a:t>
            </a:r>
            <a:endParaRPr sz="2700" b="1" i="1" u="none" strike="noStrike" cap="none">
              <a:solidFill>
                <a:srgbClr val="423B71"/>
              </a:solidFill>
              <a:latin typeface="Calibri"/>
              <a:ea typeface="Calibri"/>
              <a:cs typeface="Calibri"/>
              <a:sym typeface="Calibri"/>
            </a:endParaRPr>
          </a:p>
        </p:txBody>
      </p:sp>
      <p:sp>
        <p:nvSpPr>
          <p:cNvPr id="139" name="Google Shape;139;p28"/>
          <p:cNvSpPr txBox="1"/>
          <p:nvPr/>
        </p:nvSpPr>
        <p:spPr>
          <a:xfrm>
            <a:off x="520426" y="1751600"/>
            <a:ext cx="4842600" cy="1731600"/>
          </a:xfrm>
          <a:prstGeom prst="rect">
            <a:avLst/>
          </a:prstGeom>
          <a:noFill/>
          <a:ln>
            <a:noFill/>
          </a:ln>
        </p:spPr>
        <p:txBody>
          <a:bodyPr spcFirstLastPara="1" wrap="square" lIns="68575" tIns="34275" rIns="68575" bIns="34275" anchor="t" anchorCtr="0">
            <a:spAutoFit/>
          </a:bodyPr>
          <a:lstStyle/>
          <a:p>
            <a:pPr marL="457200" marR="0" lvl="0" indent="-342900" algn="l" rtl="0">
              <a:lnSpc>
                <a:spcPct val="100000"/>
              </a:lnSpc>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¿Por qué la dueña del restaurante quiere comenzar a admitir un número de reservas mayor que la capacidad del restaurante?</a:t>
            </a:r>
            <a:endParaRPr sz="18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AutoNum type="arabicPeriod"/>
            </a:pPr>
            <a:r>
              <a:rPr lang="es" sz="1800">
                <a:solidFill>
                  <a:schemeClr val="dk1"/>
                </a:solidFill>
                <a:latin typeface="Calibri"/>
                <a:ea typeface="Calibri"/>
                <a:cs typeface="Calibri"/>
                <a:sym typeface="Calibri"/>
              </a:rPr>
              <a:t>¿Qué opinan de este tipo de prácticas?</a:t>
            </a:r>
            <a:endParaRPr sz="18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pic>
        <p:nvPicPr>
          <p:cNvPr id="140" name="Google Shape;140;p28"/>
          <p:cNvPicPr preferRelativeResize="0"/>
          <p:nvPr/>
        </p:nvPicPr>
        <p:blipFill>
          <a:blip r:embed="rId3">
            <a:alphaModFix/>
          </a:blip>
          <a:stretch>
            <a:fillRect/>
          </a:stretch>
        </p:blipFill>
        <p:spPr>
          <a:xfrm>
            <a:off x="6384301" y="1407650"/>
            <a:ext cx="1715341" cy="32731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9"/>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Problema</a:t>
            </a:r>
            <a:endParaRPr sz="2700" b="1" i="0" u="none" strike="noStrike" cap="none">
              <a:solidFill>
                <a:srgbClr val="423B71"/>
              </a:solidFill>
              <a:latin typeface="Calibri"/>
              <a:ea typeface="Calibri"/>
              <a:cs typeface="Calibri"/>
              <a:sym typeface="Calibri"/>
            </a:endParaRPr>
          </a:p>
        </p:txBody>
      </p:sp>
      <p:sp>
        <p:nvSpPr>
          <p:cNvPr id="146" name="Google Shape;146;p29"/>
          <p:cNvSpPr/>
          <p:nvPr/>
        </p:nvSpPr>
        <p:spPr>
          <a:xfrm>
            <a:off x="1087800" y="1524550"/>
            <a:ext cx="6968400" cy="8889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s" sz="1800">
                <a:solidFill>
                  <a:schemeClr val="dk1"/>
                </a:solidFill>
                <a:latin typeface="Calibri"/>
                <a:ea typeface="Calibri"/>
                <a:cs typeface="Calibri"/>
                <a:sym typeface="Calibri"/>
              </a:rPr>
              <a:t>¿Cuántas reservas podrían admitir de forma que, con bastante certeza, no se presenten más de 40 clientes con reserva?</a:t>
            </a:r>
            <a:endParaRPr sz="1100"/>
          </a:p>
        </p:txBody>
      </p:sp>
      <p:pic>
        <p:nvPicPr>
          <p:cNvPr id="147" name="Google Shape;147;p29"/>
          <p:cNvPicPr preferRelativeResize="0"/>
          <p:nvPr/>
        </p:nvPicPr>
        <p:blipFill>
          <a:blip r:embed="rId3">
            <a:alphaModFix/>
          </a:blip>
          <a:stretch>
            <a:fillRect/>
          </a:stretch>
        </p:blipFill>
        <p:spPr>
          <a:xfrm>
            <a:off x="2797638" y="2571750"/>
            <a:ext cx="3548725" cy="21358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30"/>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1</a:t>
            </a:r>
            <a:endParaRPr sz="2700" b="1" i="0" u="none" strike="noStrike" cap="none">
              <a:solidFill>
                <a:srgbClr val="423B71"/>
              </a:solidFill>
              <a:latin typeface="Calibri"/>
              <a:ea typeface="Calibri"/>
              <a:cs typeface="Calibri"/>
              <a:sym typeface="Calibri"/>
            </a:endParaRPr>
          </a:p>
        </p:txBody>
      </p:sp>
      <p:sp>
        <p:nvSpPr>
          <p:cNvPr id="153" name="Google Shape;153;p30"/>
          <p:cNvSpPr/>
          <p:nvPr/>
        </p:nvSpPr>
        <p:spPr>
          <a:xfrm>
            <a:off x="622300" y="1308101"/>
            <a:ext cx="7850700" cy="18516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1. ¿Cómo formularías, en tus propias palabras, el problema matemático que plantea la situación?</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1"/>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1</a:t>
            </a:r>
            <a:endParaRPr sz="2700" b="1" i="0" u="none" strike="noStrike" cap="none">
              <a:solidFill>
                <a:srgbClr val="423B71"/>
              </a:solidFill>
              <a:latin typeface="Calibri"/>
              <a:ea typeface="Calibri"/>
              <a:cs typeface="Calibri"/>
              <a:sym typeface="Calibri"/>
            </a:endParaRPr>
          </a:p>
        </p:txBody>
      </p:sp>
      <p:sp>
        <p:nvSpPr>
          <p:cNvPr id="159" name="Google Shape;159;p31"/>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1. ¿Cómo formularías, en tus propias palabras, el problema matemático que plantea la situación?</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r>
              <a:rPr lang="es" sz="1800">
                <a:solidFill>
                  <a:schemeClr val="dk1"/>
                </a:solidFill>
                <a:latin typeface="Calibri"/>
                <a:ea typeface="Calibri"/>
                <a:cs typeface="Calibri"/>
                <a:sym typeface="Calibri"/>
              </a:rPr>
              <a:t>Decidir cuál es el número total de reservas que se pueden admitir de forma que con bastante certeza el número de clientes que llegan efectivamente al restaurante sea menor o igual que 40.</a:t>
            </a: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2"/>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1</a:t>
            </a:r>
            <a:endParaRPr sz="2700" b="1" i="0" u="none" strike="noStrike" cap="none">
              <a:solidFill>
                <a:srgbClr val="423B71"/>
              </a:solidFill>
              <a:latin typeface="Calibri"/>
              <a:ea typeface="Calibri"/>
              <a:cs typeface="Calibri"/>
              <a:sym typeface="Calibri"/>
            </a:endParaRPr>
          </a:p>
        </p:txBody>
      </p:sp>
      <p:sp>
        <p:nvSpPr>
          <p:cNvPr id="165" name="Google Shape;165;p32"/>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2. ¿Qué cantidades relevantes, tales como incógnitas o variables aleatorias, identificas en la situación?</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3"/>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1</a:t>
            </a:r>
            <a:endParaRPr sz="2700" b="1" i="0" u="none" strike="noStrike" cap="none">
              <a:solidFill>
                <a:srgbClr val="423B71"/>
              </a:solidFill>
              <a:latin typeface="Calibri"/>
              <a:ea typeface="Calibri"/>
              <a:cs typeface="Calibri"/>
              <a:sym typeface="Calibri"/>
            </a:endParaRPr>
          </a:p>
        </p:txBody>
      </p:sp>
      <p:sp>
        <p:nvSpPr>
          <p:cNvPr id="171" name="Google Shape;171;p33"/>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2. ¿Qué cantidades relevantes, tales como incógnitas o variables aleatorias, identificas en la situación? </a:t>
            </a: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s" sz="1800">
                <a:solidFill>
                  <a:schemeClr val="dk1"/>
                </a:solidFill>
                <a:latin typeface="Calibri"/>
                <a:ea typeface="Calibri"/>
                <a:cs typeface="Calibri"/>
                <a:sym typeface="Calibri"/>
              </a:rPr>
              <a:t>En esta situación es posible identificar dos cantidades que son relevantes: </a:t>
            </a:r>
            <a:endParaRPr sz="1800">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El número total de reservas que se pueden admitir.</a:t>
            </a: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a:solidFill>
                  <a:schemeClr val="dk1"/>
                </a:solidFill>
                <a:latin typeface="Calibri"/>
                <a:ea typeface="Calibri"/>
                <a:cs typeface="Calibri"/>
                <a:sym typeface="Calibri"/>
              </a:rPr>
              <a:t>El número de clientes que llegan efectivamente al restaurante.</a:t>
            </a:r>
            <a:endParaRPr sz="1800">
              <a:solidFill>
                <a:schemeClr val="dk1"/>
              </a:solidFill>
              <a:latin typeface="Calibri"/>
              <a:ea typeface="Calibri"/>
              <a:cs typeface="Calibri"/>
              <a:sym typeface="Calibri"/>
            </a:endParaRPr>
          </a:p>
          <a:p>
            <a:pPr marL="457200" marR="0" lvl="0" indent="0" algn="l" rtl="0">
              <a:lnSpc>
                <a:spcPct val="100000"/>
              </a:lnSpc>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4"/>
          <p:cNvSpPr txBox="1"/>
          <p:nvPr/>
        </p:nvSpPr>
        <p:spPr>
          <a:xfrm>
            <a:off x="520429" y="665250"/>
            <a:ext cx="6124500" cy="4848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None/>
            </a:pPr>
            <a:r>
              <a:rPr lang="es" sz="2700" b="1">
                <a:solidFill>
                  <a:srgbClr val="423B71"/>
                </a:solidFill>
                <a:latin typeface="Calibri"/>
                <a:ea typeface="Calibri"/>
                <a:cs typeface="Calibri"/>
                <a:sym typeface="Calibri"/>
              </a:rPr>
              <a:t>Actividad 1</a:t>
            </a:r>
            <a:endParaRPr sz="2700" b="1" i="0" u="none" strike="noStrike" cap="none">
              <a:solidFill>
                <a:srgbClr val="423B71"/>
              </a:solidFill>
              <a:latin typeface="Calibri"/>
              <a:ea typeface="Calibri"/>
              <a:cs typeface="Calibri"/>
              <a:sym typeface="Calibri"/>
            </a:endParaRPr>
          </a:p>
        </p:txBody>
      </p:sp>
      <p:sp>
        <p:nvSpPr>
          <p:cNvPr id="177" name="Google Shape;177;p34"/>
          <p:cNvSpPr/>
          <p:nvPr/>
        </p:nvSpPr>
        <p:spPr>
          <a:xfrm>
            <a:off x="622304" y="1308104"/>
            <a:ext cx="7850700" cy="25230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1800" b="1">
                <a:solidFill>
                  <a:schemeClr val="dk1"/>
                </a:solidFill>
                <a:latin typeface="Calibri"/>
                <a:ea typeface="Calibri"/>
                <a:cs typeface="Calibri"/>
                <a:sym typeface="Calibri"/>
              </a:rPr>
              <a:t>2. ¿Qué cantidades relevantes, tales como incógnitas o variables aleatorias, identificas en la situación?</a:t>
            </a:r>
            <a:endParaRPr sz="1800" b="1">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800"/>
              <a:buFont typeface="Arial"/>
              <a:buNone/>
            </a:pPr>
            <a:endParaRPr sz="1800" b="1">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i="1">
                <a:solidFill>
                  <a:schemeClr val="dk1"/>
                </a:solidFill>
                <a:latin typeface="Calibri"/>
                <a:ea typeface="Calibri"/>
                <a:cs typeface="Calibri"/>
                <a:sym typeface="Calibri"/>
              </a:rPr>
              <a:t>n</a:t>
            </a:r>
            <a:r>
              <a:rPr lang="es" sz="1800">
                <a:solidFill>
                  <a:schemeClr val="dk1"/>
                </a:solidFill>
                <a:latin typeface="Calibri"/>
                <a:ea typeface="Calibri"/>
                <a:cs typeface="Calibri"/>
                <a:sym typeface="Calibri"/>
              </a:rPr>
              <a:t> = número total de reservas que se pueden admitir.</a:t>
            </a:r>
            <a:endParaRPr sz="1800">
              <a:solidFill>
                <a:schemeClr val="dk1"/>
              </a:solidFill>
              <a:latin typeface="Calibri"/>
              <a:ea typeface="Calibri"/>
              <a:cs typeface="Calibri"/>
              <a:sym typeface="Calibri"/>
            </a:endParaRPr>
          </a:p>
          <a:p>
            <a:pPr marL="457200" marR="0" lvl="0" indent="-342900" algn="just" rtl="0">
              <a:lnSpc>
                <a:spcPct val="100000"/>
              </a:lnSpc>
              <a:spcBef>
                <a:spcPts val="0"/>
              </a:spcBef>
              <a:spcAft>
                <a:spcPts val="0"/>
              </a:spcAft>
              <a:buClr>
                <a:schemeClr val="dk1"/>
              </a:buClr>
              <a:buSzPts val="1800"/>
              <a:buFont typeface="Calibri"/>
              <a:buChar char="●"/>
            </a:pPr>
            <a:r>
              <a:rPr lang="es" sz="1800" i="1">
                <a:solidFill>
                  <a:schemeClr val="dk1"/>
                </a:solidFill>
                <a:latin typeface="Calibri"/>
                <a:ea typeface="Calibri"/>
                <a:cs typeface="Calibri"/>
                <a:sym typeface="Calibri"/>
              </a:rPr>
              <a:t>X</a:t>
            </a:r>
            <a:r>
              <a:rPr lang="es" sz="1800">
                <a:solidFill>
                  <a:schemeClr val="dk1"/>
                </a:solidFill>
                <a:latin typeface="Calibri"/>
                <a:ea typeface="Calibri"/>
                <a:cs typeface="Calibri"/>
                <a:sym typeface="Calibri"/>
              </a:rPr>
              <a:t> = el número de clientes que llegan efectivamente al restaurante (en un día específico).</a:t>
            </a:r>
            <a:endParaRPr sz="1800">
              <a:solidFill>
                <a:schemeClr val="dk1"/>
              </a:solidFill>
              <a:latin typeface="Calibri"/>
              <a:ea typeface="Calibri"/>
              <a:cs typeface="Calibri"/>
              <a:sym typeface="Calibri"/>
            </a:endParaRPr>
          </a:p>
          <a:p>
            <a:pPr marL="457200" marR="0" lvl="0" indent="0" algn="just" rtl="0">
              <a:lnSpc>
                <a:spcPct val="100000"/>
              </a:lnSpc>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940</Words>
  <Application>Microsoft Office PowerPoint</Application>
  <PresentationFormat>Presentación en pantalla (16:9)</PresentationFormat>
  <Paragraphs>98</Paragraphs>
  <Slides>23</Slides>
  <Notes>23</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23</vt:i4>
      </vt:variant>
    </vt:vector>
  </HeadingPairs>
  <TitlesOfParts>
    <vt:vector size="27" baseType="lpstr">
      <vt:lpstr>Arial</vt:lpstr>
      <vt:lpstr>Calibri</vt:lpstr>
      <vt:lpstr>Simple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Margarita Daniella Silva Roman</dc:creator>
  <cp:lastModifiedBy>Margarita Daniella Silva Roman</cp:lastModifiedBy>
  <cp:revision>1</cp:revision>
  <dcterms:modified xsi:type="dcterms:W3CDTF">2023-08-03T19:19:22Z</dcterms:modified>
</cp:coreProperties>
</file>