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5" roundtripDataSignature="AMtx7mh6xzbQjFmdh/AqAx0qZjzTKg2pG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customschemas.google.com/relationships/presentationmetadata" Target="metadata"/><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419"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4bf2a4f15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 name="Google Shape;83;g24bf2a4f15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 name="Google Shape;145;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 name="Google Shape;8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 name="Google Shape;9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c598196763_0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 name="Google Shape;103;g1c598196763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ecdf1ad19c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419"/>
              <a:t>Puede ampliar para leer bien la información o leerla desde la hoja de actividades. </a:t>
            </a:r>
            <a:endParaRPr/>
          </a:p>
        </p:txBody>
      </p:sp>
      <p:sp>
        <p:nvSpPr>
          <p:cNvPr id="109" name="Google Shape;109;g1ecdf1ad19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ecdf1ad19c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g1ecdf1ad19c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 name="Google Shape;12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ecdf1ad19c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 name="Google Shape;130;g1ecdf1ad19c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281bee2f12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281bee2f12_0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g2281bee2f12_0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s-419"/>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4" name="Shape 14"/>
        <p:cNvGrpSpPr/>
        <p:nvPr/>
      </p:nvGrpSpPr>
      <p:grpSpPr>
        <a:xfrm>
          <a:off x="0" y="0"/>
          <a:ext cx="0" cy="0"/>
          <a:chOff x="0" y="0"/>
          <a:chExt cx="0" cy="0"/>
        </a:xfrm>
      </p:grpSpPr>
      <p:sp>
        <p:nvSpPr>
          <p:cNvPr id="15" name="Google Shape;15;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2" name="Shape 62"/>
        <p:cNvGrpSpPr/>
        <p:nvPr/>
      </p:nvGrpSpPr>
      <p:grpSpPr>
        <a:xfrm>
          <a:off x="0" y="0"/>
          <a:ext cx="0" cy="0"/>
          <a:chOff x="0" y="0"/>
          <a:chExt cx="0" cy="0"/>
        </a:xfrm>
      </p:grpSpPr>
      <p:sp>
        <p:nvSpPr>
          <p:cNvPr id="63" name="Google Shape;63;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4" name="Google Shape;64;p16"/>
          <p:cNvSpPr/>
          <p:nvPr>
            <p:ph idx="2" type="pic"/>
          </p:nvPr>
        </p:nvSpPr>
        <p:spPr>
          <a:xfrm>
            <a:off x="5183188" y="987425"/>
            <a:ext cx="6172200" cy="4873625"/>
          </a:xfrm>
          <a:prstGeom prst="rect">
            <a:avLst/>
          </a:prstGeom>
          <a:noFill/>
          <a:ln>
            <a:noFill/>
          </a:ln>
        </p:spPr>
      </p:sp>
      <p:sp>
        <p:nvSpPr>
          <p:cNvPr id="65" name="Google Shape;65;p1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9" name="Shape 69"/>
        <p:cNvGrpSpPr/>
        <p:nvPr/>
      </p:nvGrpSpPr>
      <p:grpSpPr>
        <a:xfrm>
          <a:off x="0" y="0"/>
          <a:ext cx="0" cy="0"/>
          <a:chOff x="0" y="0"/>
          <a:chExt cx="0" cy="0"/>
        </a:xfrm>
      </p:grpSpPr>
      <p:sp>
        <p:nvSpPr>
          <p:cNvPr id="70" name="Google Shape;70;p17"/>
          <p:cNvSpPr txBox="1"/>
          <p:nvPr>
            <p:ph type="title"/>
          </p:nvPr>
        </p:nvSpPr>
        <p:spPr>
          <a:xfrm>
            <a:off x="838200" y="338492"/>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1" name="Google Shape;71;p1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5" name="Shape 75"/>
        <p:cNvGrpSpPr/>
        <p:nvPr/>
      </p:nvGrpSpPr>
      <p:grpSpPr>
        <a:xfrm>
          <a:off x="0" y="0"/>
          <a:ext cx="0" cy="0"/>
          <a:chOff x="0" y="0"/>
          <a:chExt cx="0" cy="0"/>
        </a:xfrm>
      </p:grpSpPr>
      <p:sp>
        <p:nvSpPr>
          <p:cNvPr id="76" name="Google Shape;76;p18"/>
          <p:cNvSpPr txBox="1"/>
          <p:nvPr>
            <p:ph type="title"/>
          </p:nvPr>
        </p:nvSpPr>
        <p:spPr>
          <a:xfrm rot="5400000">
            <a:off x="7133431" y="1956594"/>
            <a:ext cx="5811838"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7" name="Google Shape;77;p1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positiva de título">
  <p:cSld name="1_Diapositiva de título">
    <p:spTree>
      <p:nvGrpSpPr>
        <p:cNvPr id="18" name="Shape 18"/>
        <p:cNvGrpSpPr/>
        <p:nvPr/>
      </p:nvGrpSpPr>
      <p:grpSpPr>
        <a:xfrm>
          <a:off x="0" y="0"/>
          <a:ext cx="0" cy="0"/>
          <a:chOff x="0" y="0"/>
          <a:chExt cx="0" cy="0"/>
        </a:xfrm>
      </p:grpSpPr>
      <p:pic>
        <p:nvPicPr>
          <p:cNvPr descr="Forma" id="19" name="Google Shape;19;p7"/>
          <p:cNvPicPr preferRelativeResize="0"/>
          <p:nvPr/>
        </p:nvPicPr>
        <p:blipFill rotWithShape="1">
          <a:blip r:embed="rId2">
            <a:alphaModFix/>
          </a:blip>
          <a:srcRect b="0" l="0" r="0" t="0"/>
          <a:stretch/>
        </p:blipFill>
        <p:spPr>
          <a:xfrm>
            <a:off x="381" y="0"/>
            <a:ext cx="12191238" cy="685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iapositiva de título">
  <p:cSld name="2_Diapositiva de título">
    <p:spTree>
      <p:nvGrpSpPr>
        <p:cNvPr id="20" name="Shape 20"/>
        <p:cNvGrpSpPr/>
        <p:nvPr/>
      </p:nvGrpSpPr>
      <p:grpSpPr>
        <a:xfrm>
          <a:off x="0" y="0"/>
          <a:ext cx="0" cy="0"/>
          <a:chOff x="0" y="0"/>
          <a:chExt cx="0" cy="0"/>
        </a:xfrm>
      </p:grpSpPr>
      <p:pic>
        <p:nvPicPr>
          <p:cNvPr descr="Imagen que contiene Forma&#10;&#10;Descripción generada automáticamente" id="21" name="Google Shape;21;p8"/>
          <p:cNvPicPr preferRelativeResize="0"/>
          <p:nvPr/>
        </p:nvPicPr>
        <p:blipFill rotWithShape="1">
          <a:blip r:embed="rId2">
            <a:alphaModFix/>
          </a:blip>
          <a:srcRect b="0" l="0" r="0" t="0"/>
          <a:stretch/>
        </p:blipFill>
        <p:spPr>
          <a:xfrm>
            <a:off x="381" y="0"/>
            <a:ext cx="12191238" cy="685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2" name="Shape 22"/>
        <p:cNvGrpSpPr/>
        <p:nvPr/>
      </p:nvGrpSpPr>
      <p:grpSpPr>
        <a:xfrm>
          <a:off x="0" y="0"/>
          <a:ext cx="0" cy="0"/>
          <a:chOff x="0" y="0"/>
          <a:chExt cx="0" cy="0"/>
        </a:xfrm>
      </p:grpSpPr>
      <p:sp>
        <p:nvSpPr>
          <p:cNvPr id="23" name="Google Shape;23;p9"/>
          <p:cNvSpPr txBox="1"/>
          <p:nvPr>
            <p:ph type="title"/>
          </p:nvPr>
        </p:nvSpPr>
        <p:spPr>
          <a:xfrm>
            <a:off x="838200" y="338492"/>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4" name="Google Shape;24;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8" name="Shape 28"/>
        <p:cNvGrpSpPr/>
        <p:nvPr/>
      </p:nvGrpSpPr>
      <p:grpSpPr>
        <a:xfrm>
          <a:off x="0" y="0"/>
          <a:ext cx="0" cy="0"/>
          <a:chOff x="0" y="0"/>
          <a:chExt cx="0" cy="0"/>
        </a:xfrm>
      </p:grpSpPr>
      <p:sp>
        <p:nvSpPr>
          <p:cNvPr id="29" name="Google Shape;29;p1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0" name="Google Shape;30;p1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1" name="Google Shape;31;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4" name="Shape 34"/>
        <p:cNvGrpSpPr/>
        <p:nvPr/>
      </p:nvGrpSpPr>
      <p:grpSpPr>
        <a:xfrm>
          <a:off x="0" y="0"/>
          <a:ext cx="0" cy="0"/>
          <a:chOff x="0" y="0"/>
          <a:chExt cx="0" cy="0"/>
        </a:xfrm>
      </p:grpSpPr>
      <p:sp>
        <p:nvSpPr>
          <p:cNvPr id="35" name="Google Shape;35;p11"/>
          <p:cNvSpPr txBox="1"/>
          <p:nvPr>
            <p:ph type="title"/>
          </p:nvPr>
        </p:nvSpPr>
        <p:spPr>
          <a:xfrm>
            <a:off x="838200" y="338492"/>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6" name="Google Shape;36;p1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1" name="Shape 41"/>
        <p:cNvGrpSpPr/>
        <p:nvPr/>
      </p:nvGrpSpPr>
      <p:grpSpPr>
        <a:xfrm>
          <a:off x="0" y="0"/>
          <a:ext cx="0" cy="0"/>
          <a:chOff x="0" y="0"/>
          <a:chExt cx="0" cy="0"/>
        </a:xfrm>
      </p:grpSpPr>
      <p:sp>
        <p:nvSpPr>
          <p:cNvPr id="42" name="Google Shape;42;p12"/>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3" name="Google Shape;43;p1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1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1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1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50" name="Shape 50"/>
        <p:cNvGrpSpPr/>
        <p:nvPr/>
      </p:nvGrpSpPr>
      <p:grpSpPr>
        <a:xfrm>
          <a:off x="0" y="0"/>
          <a:ext cx="0" cy="0"/>
          <a:chOff x="0" y="0"/>
          <a:chExt cx="0" cy="0"/>
        </a:xfrm>
      </p:grpSpPr>
      <p:sp>
        <p:nvSpPr>
          <p:cNvPr id="51" name="Google Shape;51;p13"/>
          <p:cNvSpPr txBox="1"/>
          <p:nvPr>
            <p:ph type="title"/>
          </p:nvPr>
        </p:nvSpPr>
        <p:spPr>
          <a:xfrm>
            <a:off x="838200" y="338492"/>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2" name="Google Shape;52;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5" name="Shape 55"/>
        <p:cNvGrpSpPr/>
        <p:nvPr/>
      </p:nvGrpSpPr>
      <p:grpSpPr>
        <a:xfrm>
          <a:off x="0" y="0"/>
          <a:ext cx="0" cy="0"/>
          <a:chOff x="0" y="0"/>
          <a:chExt cx="0" cy="0"/>
        </a:xfrm>
      </p:grpSpPr>
      <p:sp>
        <p:nvSpPr>
          <p:cNvPr id="56" name="Google Shape;56;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7" name="Google Shape;57;p1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8" name="Google Shape;58;p1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9" name="Google Shape;59;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 name="Google Shape;11;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 name="Google Shape;12;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id="85" name="Google Shape;85;g24bf2a4f158_0_0"/>
          <p:cNvPicPr preferRelativeResize="0"/>
          <p:nvPr/>
        </p:nvPicPr>
        <p:blipFill>
          <a:blip r:embed="rId3">
            <a:alphaModFix/>
          </a:blip>
          <a:stretch>
            <a:fillRect/>
          </a:stretch>
        </p:blipFill>
        <p:spPr>
          <a:xfrm>
            <a:off x="0" y="0"/>
            <a:ext cx="12192005" cy="6858003"/>
          </a:xfrm>
          <a:prstGeom prst="rect">
            <a:avLst/>
          </a:prstGeom>
          <a:noFill/>
          <a:ln>
            <a:noFill/>
          </a:ln>
        </p:spPr>
      </p:pic>
      <p:sp>
        <p:nvSpPr>
          <p:cNvPr id="86" name="Google Shape;86;g24bf2a4f158_0_0"/>
          <p:cNvSpPr txBox="1"/>
          <p:nvPr/>
        </p:nvSpPr>
        <p:spPr>
          <a:xfrm>
            <a:off x="645246" y="3063339"/>
            <a:ext cx="10901100" cy="86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400"/>
              <a:buFont typeface="Arial"/>
              <a:buNone/>
            </a:pPr>
            <a:r>
              <a:rPr b="1" lang="es-419" sz="4400">
                <a:solidFill>
                  <a:schemeClr val="lt1"/>
                </a:solidFill>
                <a:latin typeface="Calibri"/>
                <a:ea typeface="Calibri"/>
                <a:cs typeface="Calibri"/>
                <a:sym typeface="Calibri"/>
              </a:rPr>
              <a:t>Plaza Ecoamigable</a:t>
            </a:r>
            <a:endParaRPr b="1" i="0" sz="44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28"/>
          <p:cNvPicPr preferRelativeResize="0"/>
          <p:nvPr/>
        </p:nvPicPr>
        <p:blipFill rotWithShape="1">
          <a:blip r:embed="rId3">
            <a:alphaModFix/>
          </a:blip>
          <a:srcRect b="0" l="0" r="0" t="0"/>
          <a:stretch/>
        </p:blipFill>
        <p:spPr>
          <a:xfrm>
            <a:off x="0" y="0"/>
            <a:ext cx="12192000" cy="6858001"/>
          </a:xfrm>
          <a:prstGeom prst="rect">
            <a:avLst/>
          </a:prstGeom>
          <a:noFill/>
          <a:ln>
            <a:noFill/>
          </a:ln>
        </p:spPr>
      </p:pic>
      <p:sp>
        <p:nvSpPr>
          <p:cNvPr id="148" name="Google Shape;148;p28"/>
          <p:cNvSpPr txBox="1"/>
          <p:nvPr/>
        </p:nvSpPr>
        <p:spPr>
          <a:xfrm>
            <a:off x="645246" y="3063339"/>
            <a:ext cx="10901400" cy="153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400"/>
              <a:buFont typeface="Arial"/>
              <a:buNone/>
            </a:pPr>
            <a:r>
              <a:rPr b="1" lang="es-419" sz="4400">
                <a:solidFill>
                  <a:schemeClr val="lt1"/>
                </a:solidFill>
                <a:latin typeface="Calibri"/>
                <a:ea typeface="Calibri"/>
                <a:cs typeface="Calibri"/>
                <a:sym typeface="Calibri"/>
              </a:rPr>
              <a:t>Plaza Ecoamigable</a:t>
            </a:r>
            <a:r>
              <a:rPr b="1" i="0" lang="es-419" sz="44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t/>
            </a:r>
            <a:endParaRPr b="1" i="0" sz="4400" u="none" cap="none" strike="noStrik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txBox="1"/>
          <p:nvPr/>
        </p:nvSpPr>
        <p:spPr>
          <a:xfrm>
            <a:off x="693905" y="887000"/>
            <a:ext cx="55257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s-419" sz="3600">
                <a:solidFill>
                  <a:srgbClr val="423B71"/>
                </a:solidFill>
                <a:latin typeface="Calibri"/>
                <a:ea typeface="Calibri"/>
                <a:cs typeface="Calibri"/>
                <a:sym typeface="Calibri"/>
              </a:rPr>
              <a:t>Para comenzar…</a:t>
            </a:r>
            <a:endParaRPr b="1" i="0" sz="3600" u="none" cap="none" strike="noStrike">
              <a:solidFill>
                <a:srgbClr val="423B71"/>
              </a:solidFill>
              <a:latin typeface="Calibri"/>
              <a:ea typeface="Calibri"/>
              <a:cs typeface="Calibri"/>
              <a:sym typeface="Calibri"/>
            </a:endParaRPr>
          </a:p>
        </p:txBody>
      </p:sp>
      <p:sp>
        <p:nvSpPr>
          <p:cNvPr id="92" name="Google Shape;92;p2"/>
          <p:cNvSpPr txBox="1"/>
          <p:nvPr/>
        </p:nvSpPr>
        <p:spPr>
          <a:xfrm>
            <a:off x="180175" y="2277575"/>
            <a:ext cx="8085900" cy="285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sz="2800">
              <a:solidFill>
                <a:schemeClr val="dk1"/>
              </a:solidFill>
              <a:latin typeface="Calibri"/>
              <a:ea typeface="Calibri"/>
              <a:cs typeface="Calibri"/>
              <a:sym typeface="Calibri"/>
            </a:endParaRPr>
          </a:p>
          <a:p>
            <a:pPr indent="-400050" lvl="0" marL="914400" rtl="0" algn="just">
              <a:lnSpc>
                <a:spcPct val="115000"/>
              </a:lnSpc>
              <a:spcBef>
                <a:spcPts val="0"/>
              </a:spcBef>
              <a:spcAft>
                <a:spcPts val="0"/>
              </a:spcAft>
              <a:buClr>
                <a:schemeClr val="dk1"/>
              </a:buClr>
              <a:buSzPts val="2700"/>
              <a:buFont typeface="Calibri"/>
              <a:buChar char="●"/>
            </a:pPr>
            <a:r>
              <a:rPr lang="es-419" sz="2700">
                <a:solidFill>
                  <a:schemeClr val="dk1"/>
                </a:solidFill>
                <a:latin typeface="Calibri"/>
                <a:ea typeface="Calibri"/>
                <a:cs typeface="Calibri"/>
                <a:sym typeface="Calibri"/>
              </a:rPr>
              <a:t>¿En qué creen que afecta al medio ambiente los plásticos no reciclados? </a:t>
            </a:r>
            <a:endParaRPr sz="2700">
              <a:solidFill>
                <a:schemeClr val="dk1"/>
              </a:solidFill>
              <a:latin typeface="Calibri"/>
              <a:ea typeface="Calibri"/>
              <a:cs typeface="Calibri"/>
              <a:sym typeface="Calibri"/>
            </a:endParaRPr>
          </a:p>
          <a:p>
            <a:pPr indent="0" lvl="0" marL="914400" rtl="0" algn="just">
              <a:lnSpc>
                <a:spcPct val="115000"/>
              </a:lnSpc>
              <a:spcBef>
                <a:spcPts val="0"/>
              </a:spcBef>
              <a:spcAft>
                <a:spcPts val="0"/>
              </a:spcAft>
              <a:buNone/>
            </a:pPr>
            <a:r>
              <a:t/>
            </a:r>
            <a:endParaRPr sz="2700">
              <a:solidFill>
                <a:schemeClr val="dk1"/>
              </a:solidFill>
              <a:latin typeface="Calibri"/>
              <a:ea typeface="Calibri"/>
              <a:cs typeface="Calibri"/>
              <a:sym typeface="Calibri"/>
            </a:endParaRPr>
          </a:p>
          <a:p>
            <a:pPr indent="-400050" lvl="0" marL="914400" rtl="0" algn="just">
              <a:lnSpc>
                <a:spcPct val="115000"/>
              </a:lnSpc>
              <a:spcBef>
                <a:spcPts val="0"/>
              </a:spcBef>
              <a:spcAft>
                <a:spcPts val="0"/>
              </a:spcAft>
              <a:buClr>
                <a:schemeClr val="dk1"/>
              </a:buClr>
              <a:buSzPts val="2700"/>
              <a:buFont typeface="Calibri"/>
              <a:buChar char="●"/>
            </a:pPr>
            <a:r>
              <a:rPr lang="es-419" sz="2700">
                <a:solidFill>
                  <a:schemeClr val="dk1"/>
                </a:solidFill>
                <a:latin typeface="Calibri"/>
                <a:ea typeface="Calibri"/>
                <a:cs typeface="Calibri"/>
                <a:sym typeface="Calibri"/>
              </a:rPr>
              <a:t>¿Qué podemos hacer para reducir el impacto de los residuos plásticos en el medio ambiente? </a:t>
            </a:r>
            <a:endParaRPr sz="4400">
              <a:solidFill>
                <a:schemeClr val="dk1"/>
              </a:solidFill>
              <a:latin typeface="Calibri"/>
              <a:ea typeface="Calibri"/>
              <a:cs typeface="Calibri"/>
              <a:sym typeface="Calibri"/>
            </a:endParaRPr>
          </a:p>
        </p:txBody>
      </p:sp>
      <p:pic>
        <p:nvPicPr>
          <p:cNvPr id="93" name="Google Shape;93;p2"/>
          <p:cNvPicPr preferRelativeResize="0"/>
          <p:nvPr/>
        </p:nvPicPr>
        <p:blipFill>
          <a:blip r:embed="rId3">
            <a:alphaModFix/>
          </a:blip>
          <a:stretch>
            <a:fillRect/>
          </a:stretch>
        </p:blipFill>
        <p:spPr>
          <a:xfrm>
            <a:off x="8355550" y="2538574"/>
            <a:ext cx="3301500" cy="27154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4"/>
          <p:cNvSpPr txBox="1"/>
          <p:nvPr/>
        </p:nvSpPr>
        <p:spPr>
          <a:xfrm>
            <a:off x="815799" y="903425"/>
            <a:ext cx="62640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s-419" sz="3600">
                <a:solidFill>
                  <a:srgbClr val="423B71"/>
                </a:solidFill>
                <a:latin typeface="Calibri"/>
                <a:ea typeface="Calibri"/>
                <a:cs typeface="Calibri"/>
                <a:sym typeface="Calibri"/>
                <a:extLst>
                  <a:ext uri="http://customooxmlschemas.google.com/">
                    <go:slidesCustomData xmlns:go="http://customooxmlschemas.google.com/" textRoundtripDataId="0"/>
                  </a:ext>
                </a:extLst>
              </a:rPr>
              <a:t>Infografía</a:t>
            </a:r>
            <a:r>
              <a:rPr b="1" lang="es-419" sz="3600">
                <a:solidFill>
                  <a:srgbClr val="423B71"/>
                </a:solidFill>
                <a:latin typeface="Calibri"/>
                <a:ea typeface="Calibri"/>
                <a:cs typeface="Calibri"/>
                <a:sym typeface="Calibri"/>
              </a:rPr>
              <a:t> “LA ECOBOTELLA” </a:t>
            </a:r>
            <a:endParaRPr b="1" i="0" sz="3600" u="none" cap="none" strike="noStrike">
              <a:solidFill>
                <a:srgbClr val="423B71"/>
              </a:solidFill>
              <a:latin typeface="Calibri"/>
              <a:ea typeface="Calibri"/>
              <a:cs typeface="Calibri"/>
              <a:sym typeface="Calibri"/>
            </a:endParaRPr>
          </a:p>
        </p:txBody>
      </p:sp>
      <p:sp>
        <p:nvSpPr>
          <p:cNvPr id="99" name="Google Shape;99;p4"/>
          <p:cNvSpPr txBox="1"/>
          <p:nvPr/>
        </p:nvSpPr>
        <p:spPr>
          <a:xfrm>
            <a:off x="504075" y="2475011"/>
            <a:ext cx="6752400" cy="2847600"/>
          </a:xfrm>
          <a:prstGeom prst="rect">
            <a:avLst/>
          </a:prstGeom>
          <a:noFill/>
          <a:ln>
            <a:noFill/>
          </a:ln>
        </p:spPr>
        <p:txBody>
          <a:bodyPr anchorCtr="0" anchor="t" bIns="45700" lIns="91425" spcFirstLastPara="1" rIns="91425" wrap="square" tIns="45700">
            <a:spAutoFit/>
          </a:bodyPr>
          <a:lstStyle/>
          <a:p>
            <a:pPr indent="0" lvl="0" marL="0" rtl="0" algn="l">
              <a:lnSpc>
                <a:spcPct val="150000"/>
              </a:lnSpc>
              <a:spcBef>
                <a:spcPts val="0"/>
              </a:spcBef>
              <a:spcAft>
                <a:spcPts val="0"/>
              </a:spcAft>
              <a:buNone/>
            </a:pPr>
            <a:r>
              <a:rPr lang="es-419" sz="2500">
                <a:solidFill>
                  <a:schemeClr val="dk1"/>
                </a:solidFill>
                <a:latin typeface="Calibri"/>
                <a:ea typeface="Calibri"/>
                <a:cs typeface="Calibri"/>
                <a:sym typeface="Calibri"/>
              </a:rPr>
              <a:t>Luego de observar la infografía respondan: </a:t>
            </a:r>
            <a:endParaRPr sz="2500">
              <a:solidFill>
                <a:schemeClr val="dk1"/>
              </a:solidFill>
              <a:latin typeface="Calibri"/>
              <a:ea typeface="Calibri"/>
              <a:cs typeface="Calibri"/>
              <a:sym typeface="Calibri"/>
            </a:endParaRPr>
          </a:p>
          <a:p>
            <a:pPr indent="0" lvl="0" marL="0" rtl="0" algn="l">
              <a:lnSpc>
                <a:spcPct val="150000"/>
              </a:lnSpc>
              <a:spcBef>
                <a:spcPts val="0"/>
              </a:spcBef>
              <a:spcAft>
                <a:spcPts val="0"/>
              </a:spcAft>
              <a:buNone/>
            </a:pPr>
            <a:r>
              <a:t/>
            </a:r>
            <a:endParaRPr sz="2500">
              <a:solidFill>
                <a:schemeClr val="dk1"/>
              </a:solidFill>
              <a:latin typeface="Calibri"/>
              <a:ea typeface="Calibri"/>
              <a:cs typeface="Calibri"/>
              <a:sym typeface="Calibri"/>
            </a:endParaRPr>
          </a:p>
          <a:p>
            <a:pPr indent="-393700" lvl="0" marL="914400" rtl="0" algn="l">
              <a:lnSpc>
                <a:spcPct val="150000"/>
              </a:lnSpc>
              <a:spcBef>
                <a:spcPts val="0"/>
              </a:spcBef>
              <a:spcAft>
                <a:spcPts val="0"/>
              </a:spcAft>
              <a:buClr>
                <a:schemeClr val="dk1"/>
              </a:buClr>
              <a:buSzPts val="2600"/>
              <a:buFont typeface="Calibri"/>
              <a:buChar char="●"/>
            </a:pPr>
            <a:r>
              <a:rPr lang="es-419" sz="2600">
                <a:solidFill>
                  <a:schemeClr val="dk1"/>
                </a:solidFill>
                <a:latin typeface="Calibri"/>
                <a:ea typeface="Calibri"/>
                <a:cs typeface="Calibri"/>
                <a:sym typeface="Calibri"/>
              </a:rPr>
              <a:t>¿Qué son las Ecobotellas? </a:t>
            </a:r>
            <a:endParaRPr sz="2600">
              <a:solidFill>
                <a:schemeClr val="dk1"/>
              </a:solidFill>
              <a:latin typeface="Calibri"/>
              <a:ea typeface="Calibri"/>
              <a:cs typeface="Calibri"/>
              <a:sym typeface="Calibri"/>
            </a:endParaRPr>
          </a:p>
          <a:p>
            <a:pPr indent="-393700" lvl="0" marL="914400" rtl="0" algn="l">
              <a:lnSpc>
                <a:spcPct val="150000"/>
              </a:lnSpc>
              <a:spcBef>
                <a:spcPts val="0"/>
              </a:spcBef>
              <a:spcAft>
                <a:spcPts val="0"/>
              </a:spcAft>
              <a:buClr>
                <a:schemeClr val="dk1"/>
              </a:buClr>
              <a:buSzPts val="2600"/>
              <a:buFont typeface="Calibri"/>
              <a:buChar char="●"/>
            </a:pPr>
            <a:r>
              <a:rPr lang="es-419" sz="2600">
                <a:solidFill>
                  <a:schemeClr val="dk1"/>
                </a:solidFill>
                <a:latin typeface="Calibri"/>
                <a:ea typeface="Calibri"/>
                <a:cs typeface="Calibri"/>
                <a:sym typeface="Calibri"/>
              </a:rPr>
              <a:t>¿En qué se transforman las Ecobotellas? </a:t>
            </a:r>
            <a:endParaRPr sz="2600">
              <a:solidFill>
                <a:schemeClr val="dk1"/>
              </a:solidFill>
              <a:latin typeface="Calibri"/>
              <a:ea typeface="Calibri"/>
              <a:cs typeface="Calibri"/>
              <a:sym typeface="Calibri"/>
            </a:endParaRPr>
          </a:p>
          <a:p>
            <a:pPr indent="-387350" lvl="0" marL="914400" rtl="0" algn="l">
              <a:lnSpc>
                <a:spcPct val="150000"/>
              </a:lnSpc>
              <a:spcBef>
                <a:spcPts val="0"/>
              </a:spcBef>
              <a:spcAft>
                <a:spcPts val="0"/>
              </a:spcAft>
              <a:buClr>
                <a:schemeClr val="dk1"/>
              </a:buClr>
              <a:buSzPts val="2500"/>
              <a:buFont typeface="Calibri"/>
              <a:buChar char="●"/>
            </a:pPr>
            <a:r>
              <a:rPr lang="es-419" sz="2600">
                <a:solidFill>
                  <a:schemeClr val="dk1"/>
                </a:solidFill>
                <a:latin typeface="Calibri"/>
                <a:ea typeface="Calibri"/>
                <a:cs typeface="Calibri"/>
                <a:sym typeface="Calibri"/>
              </a:rPr>
              <a:t>¿Qué se puede hacer con los Ecobloques?</a:t>
            </a:r>
            <a:r>
              <a:rPr lang="es-419" sz="2500">
                <a:solidFill>
                  <a:schemeClr val="dk1"/>
                </a:solidFill>
                <a:latin typeface="Calibri"/>
                <a:ea typeface="Calibri"/>
                <a:cs typeface="Calibri"/>
                <a:sym typeface="Calibri"/>
              </a:rPr>
              <a:t>  </a:t>
            </a:r>
            <a:endParaRPr sz="4200">
              <a:solidFill>
                <a:schemeClr val="dk1"/>
              </a:solidFill>
              <a:latin typeface="Calibri"/>
              <a:ea typeface="Calibri"/>
              <a:cs typeface="Calibri"/>
              <a:sym typeface="Calibri"/>
            </a:endParaRPr>
          </a:p>
        </p:txBody>
      </p:sp>
      <p:pic>
        <p:nvPicPr>
          <p:cNvPr id="100" name="Google Shape;100;p4"/>
          <p:cNvPicPr preferRelativeResize="0"/>
          <p:nvPr/>
        </p:nvPicPr>
        <p:blipFill rotWithShape="1">
          <a:blip r:embed="rId3">
            <a:alphaModFix/>
          </a:blip>
          <a:srcRect b="9049" l="73902" r="16350" t="14062"/>
          <a:stretch/>
        </p:blipFill>
        <p:spPr>
          <a:xfrm>
            <a:off x="7486750" y="298038"/>
            <a:ext cx="2822451" cy="6261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g1c598196763_0_17"/>
          <p:cNvSpPr txBox="1"/>
          <p:nvPr/>
        </p:nvSpPr>
        <p:spPr>
          <a:xfrm>
            <a:off x="1634005" y="761150"/>
            <a:ext cx="81660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lang="es-419" sz="3600">
                <a:solidFill>
                  <a:srgbClr val="423B71"/>
                </a:solidFill>
                <a:latin typeface="Calibri"/>
                <a:ea typeface="Calibri"/>
                <a:cs typeface="Calibri"/>
                <a:sym typeface="Calibri"/>
              </a:rPr>
              <a:t>Situación: </a:t>
            </a:r>
            <a:endParaRPr b="1" sz="3600">
              <a:solidFill>
                <a:srgbClr val="423B7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600"/>
              <a:buFont typeface="Arial"/>
              <a:buNone/>
            </a:pPr>
            <a:r>
              <a:rPr b="1" lang="es-419" sz="3600">
                <a:solidFill>
                  <a:srgbClr val="423B71"/>
                </a:solidFill>
                <a:latin typeface="Calibri"/>
                <a:ea typeface="Calibri"/>
                <a:cs typeface="Calibri"/>
                <a:sym typeface="Calibri"/>
              </a:rPr>
              <a:t>Plaza Ecoamigable</a:t>
            </a:r>
            <a:endParaRPr b="1" i="0" sz="3600" u="none" cap="none" strike="noStrike">
              <a:solidFill>
                <a:srgbClr val="423B71"/>
              </a:solidFill>
              <a:latin typeface="Calibri"/>
              <a:ea typeface="Calibri"/>
              <a:cs typeface="Calibri"/>
              <a:sym typeface="Calibri"/>
            </a:endParaRPr>
          </a:p>
        </p:txBody>
      </p:sp>
      <p:sp>
        <p:nvSpPr>
          <p:cNvPr id="106" name="Google Shape;106;g1c598196763_0_17"/>
          <p:cNvSpPr txBox="1"/>
          <p:nvPr/>
        </p:nvSpPr>
        <p:spPr>
          <a:xfrm>
            <a:off x="630950" y="2605900"/>
            <a:ext cx="112479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2400">
                <a:solidFill>
                  <a:schemeClr val="dk1"/>
                </a:solidFill>
                <a:latin typeface="Calibri"/>
                <a:ea typeface="Calibri"/>
                <a:cs typeface="Calibri"/>
                <a:sym typeface="Calibri"/>
              </a:rPr>
              <a:t>Dos estudiantes de 7° básico quieren participar de una feria sustentable de su comuna, presentando el proyecto “Plaza Ecoamigable”. Para esto quieren unir a la comunidad, movilizando a 100 familias.  </a:t>
            </a:r>
            <a:endParaRPr sz="2400">
              <a:solidFill>
                <a:schemeClr val="dk1"/>
              </a:solidFill>
              <a:latin typeface="Calibri"/>
              <a:ea typeface="Calibri"/>
              <a:cs typeface="Calibri"/>
              <a:sym typeface="Calibri"/>
            </a:endParaRPr>
          </a:p>
          <a:p>
            <a:pPr indent="0" lvl="0" marL="0" rtl="0" algn="l">
              <a:spcBef>
                <a:spcPts val="0"/>
              </a:spcBef>
              <a:spcAft>
                <a:spcPts val="0"/>
              </a:spcAft>
              <a:buNone/>
            </a:pPr>
            <a:r>
              <a:t/>
            </a:r>
            <a:endParaRPr sz="2400">
              <a:solidFill>
                <a:schemeClr val="dk1"/>
              </a:solidFill>
              <a:latin typeface="Calibri"/>
              <a:ea typeface="Calibri"/>
              <a:cs typeface="Calibri"/>
              <a:sym typeface="Calibri"/>
            </a:endParaRPr>
          </a:p>
          <a:p>
            <a:pPr indent="0" lvl="0" marL="0" rtl="0" algn="l">
              <a:spcBef>
                <a:spcPts val="0"/>
              </a:spcBef>
              <a:spcAft>
                <a:spcPts val="0"/>
              </a:spcAft>
              <a:buNone/>
            </a:pPr>
            <a:r>
              <a:rPr lang="es-419" sz="2400">
                <a:solidFill>
                  <a:schemeClr val="dk1"/>
                </a:solidFill>
                <a:latin typeface="Calibri"/>
                <a:ea typeface="Calibri"/>
                <a:cs typeface="Calibri"/>
                <a:sym typeface="Calibri"/>
              </a:rPr>
              <a:t>Se contactaron con una empresa recicladora que les envió la siguiente información:</a:t>
            </a:r>
            <a:endParaRPr i="1" sz="29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g1ecdf1ad19c_0_0"/>
          <p:cNvSpPr txBox="1"/>
          <p:nvPr/>
        </p:nvSpPr>
        <p:spPr>
          <a:xfrm>
            <a:off x="417605" y="173900"/>
            <a:ext cx="81660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s-419" sz="3600">
                <a:solidFill>
                  <a:srgbClr val="423B71"/>
                </a:solidFill>
                <a:latin typeface="Calibri"/>
                <a:ea typeface="Calibri"/>
                <a:cs typeface="Calibri"/>
                <a:sym typeface="Calibri"/>
              </a:rPr>
              <a:t>Situación: </a:t>
            </a:r>
            <a:r>
              <a:rPr b="1" lang="es-419" sz="3600">
                <a:solidFill>
                  <a:srgbClr val="423B71"/>
                </a:solidFill>
                <a:latin typeface="Calibri"/>
                <a:ea typeface="Calibri"/>
                <a:cs typeface="Calibri"/>
                <a:sym typeface="Calibri"/>
              </a:rPr>
              <a:t>Plaza Ecoamigable</a:t>
            </a:r>
            <a:endParaRPr b="1" i="0" sz="3600" u="none" cap="none" strike="noStrike">
              <a:solidFill>
                <a:srgbClr val="423B71"/>
              </a:solidFill>
              <a:latin typeface="Calibri"/>
              <a:ea typeface="Calibri"/>
              <a:cs typeface="Calibri"/>
              <a:sym typeface="Calibri"/>
            </a:endParaRPr>
          </a:p>
        </p:txBody>
      </p:sp>
      <p:sp>
        <p:nvSpPr>
          <p:cNvPr id="112" name="Google Shape;112;g1ecdf1ad19c_0_0"/>
          <p:cNvSpPr txBox="1"/>
          <p:nvPr/>
        </p:nvSpPr>
        <p:spPr>
          <a:xfrm>
            <a:off x="1938625" y="5881375"/>
            <a:ext cx="8925000" cy="523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s-419" sz="2200">
                <a:solidFill>
                  <a:schemeClr val="dk1"/>
                </a:solidFill>
                <a:latin typeface="Calibri"/>
                <a:ea typeface="Calibri"/>
                <a:cs typeface="Calibri"/>
                <a:sym typeface="Calibri"/>
              </a:rPr>
              <a:t>¿Cuántas Ecobotellas deberían reunir cada una de las 100 familias?</a:t>
            </a:r>
            <a:endParaRPr b="1" sz="2200">
              <a:latin typeface="Calibri"/>
              <a:ea typeface="Calibri"/>
              <a:cs typeface="Calibri"/>
              <a:sym typeface="Calibri"/>
            </a:endParaRPr>
          </a:p>
        </p:txBody>
      </p:sp>
      <p:pic>
        <p:nvPicPr>
          <p:cNvPr id="113" name="Google Shape;113;g1ecdf1ad19c_0_0"/>
          <p:cNvPicPr preferRelativeResize="0"/>
          <p:nvPr/>
        </p:nvPicPr>
        <p:blipFill rotWithShape="1">
          <a:blip r:embed="rId3">
            <a:alphaModFix/>
          </a:blip>
          <a:srcRect b="25986" l="0" r="5615" t="0"/>
          <a:stretch/>
        </p:blipFill>
        <p:spPr>
          <a:xfrm>
            <a:off x="2253225" y="946950"/>
            <a:ext cx="7685558" cy="4708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g1ecdf1ad19c_0_6"/>
          <p:cNvSpPr txBox="1"/>
          <p:nvPr/>
        </p:nvSpPr>
        <p:spPr>
          <a:xfrm>
            <a:off x="1009950" y="3192450"/>
            <a:ext cx="10172100" cy="2253300"/>
          </a:xfrm>
          <a:prstGeom prst="rect">
            <a:avLst/>
          </a:prstGeom>
          <a:noFill/>
          <a:ln>
            <a:noFill/>
          </a:ln>
        </p:spPr>
        <p:txBody>
          <a:bodyPr anchorCtr="0" anchor="t" bIns="91425" lIns="91425" spcFirstLastPara="1" rIns="91425" wrap="square" tIns="91425">
            <a:spAutoFit/>
          </a:bodyPr>
          <a:lstStyle/>
          <a:p>
            <a:pPr indent="-381000" lvl="0" marL="914400" rtl="0" algn="just">
              <a:lnSpc>
                <a:spcPct val="115000"/>
              </a:lnSpc>
              <a:spcBef>
                <a:spcPts val="0"/>
              </a:spcBef>
              <a:spcAft>
                <a:spcPts val="0"/>
              </a:spcAft>
              <a:buClr>
                <a:schemeClr val="dk1"/>
              </a:buClr>
              <a:buSzPts val="2400"/>
              <a:buFont typeface="Calibri"/>
              <a:buChar char="●"/>
            </a:pPr>
            <a:r>
              <a:rPr lang="es-419" sz="2400">
                <a:solidFill>
                  <a:schemeClr val="dk1"/>
                </a:solidFill>
                <a:latin typeface="Calibri"/>
                <a:ea typeface="Calibri"/>
                <a:cs typeface="Calibri"/>
                <a:sym typeface="Calibri"/>
              </a:rPr>
              <a:t>¿Cuántos Ecobloques se necesitan para construir la plaza Ecoamigable? </a:t>
            </a:r>
            <a:endParaRPr sz="2400">
              <a:solidFill>
                <a:schemeClr val="dk1"/>
              </a:solidFill>
              <a:latin typeface="Calibri"/>
              <a:ea typeface="Calibri"/>
              <a:cs typeface="Calibri"/>
              <a:sym typeface="Calibri"/>
            </a:endParaRPr>
          </a:p>
          <a:p>
            <a:pPr indent="0" lvl="0" marL="914400" rtl="0" algn="just">
              <a:lnSpc>
                <a:spcPct val="115000"/>
              </a:lnSpc>
              <a:spcBef>
                <a:spcPts val="0"/>
              </a:spcBef>
              <a:spcAft>
                <a:spcPts val="0"/>
              </a:spcAft>
              <a:buNone/>
            </a:pPr>
            <a:r>
              <a:t/>
            </a:r>
            <a:endParaRPr sz="2400">
              <a:solidFill>
                <a:schemeClr val="dk1"/>
              </a:solidFill>
              <a:latin typeface="Calibri"/>
              <a:ea typeface="Calibri"/>
              <a:cs typeface="Calibri"/>
              <a:sym typeface="Calibri"/>
            </a:endParaRPr>
          </a:p>
          <a:p>
            <a:pPr indent="-381000" lvl="0" marL="914400" rtl="0" algn="just">
              <a:lnSpc>
                <a:spcPct val="115000"/>
              </a:lnSpc>
              <a:spcBef>
                <a:spcPts val="0"/>
              </a:spcBef>
              <a:spcAft>
                <a:spcPts val="0"/>
              </a:spcAft>
              <a:buClr>
                <a:schemeClr val="dk1"/>
              </a:buClr>
              <a:buSzPts val="2400"/>
              <a:buFont typeface="Calibri"/>
              <a:buChar char="●"/>
            </a:pPr>
            <a:r>
              <a:rPr lang="es-419" sz="2400">
                <a:solidFill>
                  <a:schemeClr val="dk1"/>
                </a:solidFill>
                <a:latin typeface="Calibri"/>
                <a:ea typeface="Calibri"/>
                <a:cs typeface="Calibri"/>
                <a:sym typeface="Calibri"/>
              </a:rPr>
              <a:t>¿Cuántos kg de plástico se necesita para construir cada Ecobloque? </a:t>
            </a:r>
            <a:endParaRPr sz="2400">
              <a:solidFill>
                <a:schemeClr val="dk1"/>
              </a:solidFill>
              <a:latin typeface="Calibri"/>
              <a:ea typeface="Calibri"/>
              <a:cs typeface="Calibri"/>
              <a:sym typeface="Calibri"/>
            </a:endParaRPr>
          </a:p>
          <a:p>
            <a:pPr indent="0" lvl="0" marL="914400" rtl="0" algn="just">
              <a:lnSpc>
                <a:spcPct val="115000"/>
              </a:lnSpc>
              <a:spcBef>
                <a:spcPts val="0"/>
              </a:spcBef>
              <a:spcAft>
                <a:spcPts val="0"/>
              </a:spcAft>
              <a:buNone/>
            </a:pPr>
            <a:r>
              <a:t/>
            </a:r>
            <a:endParaRPr sz="2400">
              <a:solidFill>
                <a:schemeClr val="dk1"/>
              </a:solidFill>
              <a:latin typeface="Calibri"/>
              <a:ea typeface="Calibri"/>
              <a:cs typeface="Calibri"/>
              <a:sym typeface="Calibri"/>
            </a:endParaRPr>
          </a:p>
          <a:p>
            <a:pPr indent="-381000" lvl="0" marL="914400" rtl="0" algn="just">
              <a:lnSpc>
                <a:spcPct val="115000"/>
              </a:lnSpc>
              <a:spcBef>
                <a:spcPts val="0"/>
              </a:spcBef>
              <a:spcAft>
                <a:spcPts val="0"/>
              </a:spcAft>
              <a:buClr>
                <a:schemeClr val="dk1"/>
              </a:buClr>
              <a:buSzPts val="2400"/>
              <a:buFont typeface="Calibri"/>
              <a:buChar char="●"/>
            </a:pPr>
            <a:r>
              <a:rPr lang="es-419" sz="2400">
                <a:solidFill>
                  <a:schemeClr val="dk1"/>
                </a:solidFill>
                <a:latin typeface="Calibri"/>
                <a:ea typeface="Calibri"/>
                <a:cs typeface="Calibri"/>
                <a:sym typeface="Calibri"/>
              </a:rPr>
              <a:t>¿Cuál es el peso promedio de las Ecobotellas de 1,5 L? </a:t>
            </a:r>
            <a:endParaRPr i="1" sz="3200">
              <a:solidFill>
                <a:schemeClr val="dk1"/>
              </a:solidFill>
              <a:latin typeface="Calibri"/>
              <a:ea typeface="Calibri"/>
              <a:cs typeface="Calibri"/>
              <a:sym typeface="Calibri"/>
            </a:endParaRPr>
          </a:p>
        </p:txBody>
      </p:sp>
      <p:sp>
        <p:nvSpPr>
          <p:cNvPr id="119" name="Google Shape;119;g1ecdf1ad19c_0_6"/>
          <p:cNvSpPr txBox="1"/>
          <p:nvPr/>
        </p:nvSpPr>
        <p:spPr>
          <a:xfrm>
            <a:off x="1573305" y="498150"/>
            <a:ext cx="81660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lang="es-419" sz="3600">
                <a:solidFill>
                  <a:srgbClr val="423B71"/>
                </a:solidFill>
                <a:latin typeface="Calibri"/>
                <a:ea typeface="Calibri"/>
                <a:cs typeface="Calibri"/>
                <a:sym typeface="Calibri"/>
              </a:rPr>
              <a:t>Situación: </a:t>
            </a:r>
            <a:endParaRPr b="1" sz="3600">
              <a:solidFill>
                <a:srgbClr val="423B7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600"/>
              <a:buFont typeface="Arial"/>
              <a:buNone/>
            </a:pPr>
            <a:r>
              <a:rPr b="1" lang="es-419" sz="3600">
                <a:solidFill>
                  <a:srgbClr val="423B71"/>
                </a:solidFill>
                <a:latin typeface="Calibri"/>
                <a:ea typeface="Calibri"/>
                <a:cs typeface="Calibri"/>
                <a:sym typeface="Calibri"/>
              </a:rPr>
              <a:t>Plaza Ecoamigable</a:t>
            </a:r>
            <a:endParaRPr b="1" i="0" sz="3600" u="none" cap="none" strike="noStrike">
              <a:solidFill>
                <a:srgbClr val="423B71"/>
              </a:solidFill>
              <a:latin typeface="Calibri"/>
              <a:ea typeface="Calibri"/>
              <a:cs typeface="Calibri"/>
              <a:sym typeface="Calibri"/>
            </a:endParaRPr>
          </a:p>
        </p:txBody>
      </p:sp>
      <p:sp>
        <p:nvSpPr>
          <p:cNvPr id="120" name="Google Shape;120;g1ecdf1ad19c_0_6"/>
          <p:cNvSpPr txBox="1"/>
          <p:nvPr/>
        </p:nvSpPr>
        <p:spPr>
          <a:xfrm>
            <a:off x="329723" y="2022425"/>
            <a:ext cx="78432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s-419" sz="2800">
                <a:solidFill>
                  <a:srgbClr val="423B71"/>
                </a:solidFill>
                <a:latin typeface="Calibri"/>
                <a:ea typeface="Calibri"/>
                <a:cs typeface="Calibri"/>
                <a:sym typeface="Calibri"/>
              </a:rPr>
              <a:t>Analicemos los datos </a:t>
            </a:r>
            <a:endParaRPr i="0" sz="2800" u="none" cap="none" strike="noStrike">
              <a:solidFill>
                <a:srgbClr val="423B7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9"/>
          <p:cNvSpPr txBox="1"/>
          <p:nvPr/>
        </p:nvSpPr>
        <p:spPr>
          <a:xfrm>
            <a:off x="478130" y="402575"/>
            <a:ext cx="81660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s-419" sz="3600">
                <a:solidFill>
                  <a:srgbClr val="423B71"/>
                </a:solidFill>
                <a:latin typeface="Calibri"/>
                <a:ea typeface="Calibri"/>
                <a:cs typeface="Calibri"/>
                <a:sym typeface="Calibri"/>
              </a:rPr>
              <a:t>Reflexionemos sobre la situación que hemos resuelto. </a:t>
            </a:r>
            <a:endParaRPr b="1" i="0" sz="3200" u="none" cap="none" strike="noStrike">
              <a:solidFill>
                <a:srgbClr val="423B71"/>
              </a:solidFill>
              <a:latin typeface="Calibri"/>
              <a:ea typeface="Calibri"/>
              <a:cs typeface="Calibri"/>
              <a:sym typeface="Calibri"/>
            </a:endParaRPr>
          </a:p>
        </p:txBody>
      </p:sp>
      <p:sp>
        <p:nvSpPr>
          <p:cNvPr id="126" name="Google Shape;126;p19"/>
          <p:cNvSpPr/>
          <p:nvPr/>
        </p:nvSpPr>
        <p:spPr>
          <a:xfrm>
            <a:off x="300625" y="1866025"/>
            <a:ext cx="6902700" cy="4256700"/>
          </a:xfrm>
          <a:prstGeom prst="rect">
            <a:avLst/>
          </a:prstGeom>
          <a:noFill/>
          <a:ln>
            <a:noFill/>
          </a:ln>
        </p:spPr>
        <p:txBody>
          <a:bodyPr anchorCtr="0" anchor="t" bIns="91425" lIns="91425" spcFirstLastPara="1" rIns="91425" wrap="square" tIns="91425">
            <a:noAutofit/>
          </a:bodyPr>
          <a:lstStyle/>
          <a:p>
            <a:pPr indent="-381000" lvl="0" marL="457200" marR="0" rtl="0" algn="just">
              <a:lnSpc>
                <a:spcPct val="115000"/>
              </a:lnSpc>
              <a:spcBef>
                <a:spcPts val="0"/>
              </a:spcBef>
              <a:spcAft>
                <a:spcPts val="0"/>
              </a:spcAft>
              <a:buClr>
                <a:schemeClr val="dk1"/>
              </a:buClr>
              <a:buSzPts val="2400"/>
              <a:buFont typeface="Calibri"/>
              <a:buChar char="●"/>
            </a:pPr>
            <a:r>
              <a:rPr lang="es-419" sz="2400">
                <a:solidFill>
                  <a:schemeClr val="dk1"/>
                </a:solidFill>
                <a:latin typeface="Calibri"/>
                <a:ea typeface="Calibri"/>
                <a:cs typeface="Calibri"/>
                <a:sym typeface="Calibri"/>
              </a:rPr>
              <a:t>Si se estima que la masa promedio de una Ecobotella es de 1 kg, ¿Cuantas Ecobotellas necesitaríamos para reunir 1120 kg de plástico?  </a:t>
            </a:r>
            <a:endParaRPr sz="2400">
              <a:solidFill>
                <a:schemeClr val="dk1"/>
              </a:solidFill>
              <a:latin typeface="Calibri"/>
              <a:ea typeface="Calibri"/>
              <a:cs typeface="Calibri"/>
              <a:sym typeface="Calibri"/>
            </a:endParaRPr>
          </a:p>
          <a:p>
            <a:pPr indent="0" lvl="0" marL="914400" marR="0" rtl="0" algn="just">
              <a:lnSpc>
                <a:spcPct val="115000"/>
              </a:lnSpc>
              <a:spcBef>
                <a:spcPts val="0"/>
              </a:spcBef>
              <a:spcAft>
                <a:spcPts val="0"/>
              </a:spcAft>
              <a:buNone/>
            </a:pPr>
            <a:r>
              <a:t/>
            </a:r>
            <a:endParaRPr sz="2400">
              <a:solidFill>
                <a:schemeClr val="dk1"/>
              </a:solidFill>
              <a:latin typeface="Calibri"/>
              <a:ea typeface="Calibri"/>
              <a:cs typeface="Calibri"/>
              <a:sym typeface="Calibri"/>
            </a:endParaRPr>
          </a:p>
          <a:p>
            <a:pPr indent="-381000" lvl="0" marL="457200" marR="0" rtl="0" algn="just">
              <a:lnSpc>
                <a:spcPct val="115000"/>
              </a:lnSpc>
              <a:spcBef>
                <a:spcPts val="0"/>
              </a:spcBef>
              <a:spcAft>
                <a:spcPts val="0"/>
              </a:spcAft>
              <a:buClr>
                <a:schemeClr val="dk1"/>
              </a:buClr>
              <a:buSzPts val="2400"/>
              <a:buFont typeface="Calibri"/>
              <a:buChar char="●"/>
            </a:pPr>
            <a:r>
              <a:rPr lang="es-419" sz="2400">
                <a:solidFill>
                  <a:schemeClr val="dk1"/>
                </a:solidFill>
                <a:latin typeface="Calibri"/>
                <a:ea typeface="Calibri"/>
                <a:cs typeface="Calibri"/>
                <a:sym typeface="Calibri"/>
              </a:rPr>
              <a:t>¿Y si su masa fuera de 0,5 kg?</a:t>
            </a:r>
            <a:endParaRPr sz="2400">
              <a:solidFill>
                <a:schemeClr val="dk1"/>
              </a:solidFill>
              <a:latin typeface="Calibri"/>
              <a:ea typeface="Calibri"/>
              <a:cs typeface="Calibri"/>
              <a:sym typeface="Calibri"/>
            </a:endParaRPr>
          </a:p>
          <a:p>
            <a:pPr indent="0" lvl="0" marL="914400" marR="0" rtl="0" algn="just">
              <a:lnSpc>
                <a:spcPct val="115000"/>
              </a:lnSpc>
              <a:spcBef>
                <a:spcPts val="0"/>
              </a:spcBef>
              <a:spcAft>
                <a:spcPts val="0"/>
              </a:spcAft>
              <a:buNone/>
            </a:pPr>
            <a:r>
              <a:t/>
            </a:r>
            <a:endParaRPr sz="2400">
              <a:solidFill>
                <a:schemeClr val="dk1"/>
              </a:solidFill>
              <a:latin typeface="Calibri"/>
              <a:ea typeface="Calibri"/>
              <a:cs typeface="Calibri"/>
              <a:sym typeface="Calibri"/>
            </a:endParaRPr>
          </a:p>
          <a:p>
            <a:pPr indent="-381000" lvl="0" marL="457200" marR="0" rtl="0" algn="just">
              <a:lnSpc>
                <a:spcPct val="115000"/>
              </a:lnSpc>
              <a:spcBef>
                <a:spcPts val="0"/>
              </a:spcBef>
              <a:spcAft>
                <a:spcPts val="0"/>
              </a:spcAft>
              <a:buClr>
                <a:schemeClr val="dk1"/>
              </a:buClr>
              <a:buSzPts val="2400"/>
              <a:buFont typeface="Calibri"/>
              <a:buChar char="●"/>
            </a:pPr>
            <a:r>
              <a:rPr lang="es-419" sz="2400">
                <a:solidFill>
                  <a:schemeClr val="dk1"/>
                </a:solidFill>
                <a:latin typeface="Calibri"/>
                <a:ea typeface="Calibri"/>
                <a:cs typeface="Calibri"/>
                <a:sym typeface="Calibri"/>
              </a:rPr>
              <a:t>¿Es razonable entonces el número total de Ecobotellas que obtuvimos si la masa promedio es 0,4 kg? </a:t>
            </a:r>
            <a:endParaRPr sz="2400">
              <a:solidFill>
                <a:schemeClr val="dk1"/>
              </a:solidFill>
              <a:latin typeface="Calibri"/>
              <a:ea typeface="Calibri"/>
              <a:cs typeface="Calibri"/>
              <a:sym typeface="Calibri"/>
            </a:endParaRPr>
          </a:p>
          <a:p>
            <a:pPr indent="0" lvl="0" marL="914400" marR="0" rtl="0" algn="just">
              <a:lnSpc>
                <a:spcPct val="115000"/>
              </a:lnSpc>
              <a:spcBef>
                <a:spcPts val="0"/>
              </a:spcBef>
              <a:spcAft>
                <a:spcPts val="0"/>
              </a:spcAft>
              <a:buNone/>
            </a:pPr>
            <a:r>
              <a:t/>
            </a:r>
            <a:endParaRPr sz="2400">
              <a:solidFill>
                <a:schemeClr val="dk1"/>
              </a:solidFill>
              <a:latin typeface="Calibri"/>
              <a:ea typeface="Calibri"/>
              <a:cs typeface="Calibri"/>
              <a:sym typeface="Calibri"/>
            </a:endParaRPr>
          </a:p>
        </p:txBody>
      </p:sp>
      <p:pic>
        <p:nvPicPr>
          <p:cNvPr id="127" name="Google Shape;127;p19"/>
          <p:cNvPicPr preferRelativeResize="0"/>
          <p:nvPr/>
        </p:nvPicPr>
        <p:blipFill>
          <a:blip r:embed="rId3">
            <a:alphaModFix/>
          </a:blip>
          <a:stretch>
            <a:fillRect/>
          </a:stretch>
        </p:blipFill>
        <p:spPr>
          <a:xfrm>
            <a:off x="7657650" y="177150"/>
            <a:ext cx="3502676" cy="66808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g1ecdf1ad19c_0_12"/>
          <p:cNvSpPr txBox="1"/>
          <p:nvPr/>
        </p:nvSpPr>
        <p:spPr>
          <a:xfrm>
            <a:off x="630980" y="438100"/>
            <a:ext cx="81660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s-419" sz="3600">
                <a:solidFill>
                  <a:srgbClr val="423B71"/>
                </a:solidFill>
                <a:latin typeface="Calibri"/>
                <a:ea typeface="Calibri"/>
                <a:cs typeface="Calibri"/>
                <a:sym typeface="Calibri"/>
              </a:rPr>
              <a:t>Algunas ideas y conclusiones: </a:t>
            </a:r>
            <a:endParaRPr b="1" i="0" sz="3600" u="none" cap="none" strike="noStrike">
              <a:solidFill>
                <a:srgbClr val="423B71"/>
              </a:solidFill>
              <a:latin typeface="Calibri"/>
              <a:ea typeface="Calibri"/>
              <a:cs typeface="Calibri"/>
              <a:sym typeface="Calibri"/>
            </a:endParaRPr>
          </a:p>
        </p:txBody>
      </p:sp>
      <p:sp>
        <p:nvSpPr>
          <p:cNvPr id="133" name="Google Shape;133;g1ecdf1ad19c_0_12"/>
          <p:cNvSpPr/>
          <p:nvPr/>
        </p:nvSpPr>
        <p:spPr>
          <a:xfrm>
            <a:off x="335700" y="1361650"/>
            <a:ext cx="11520600" cy="4835700"/>
          </a:xfrm>
          <a:prstGeom prst="rect">
            <a:avLst/>
          </a:prstGeom>
          <a:noFill/>
          <a:ln>
            <a:noFill/>
          </a:ln>
        </p:spPr>
        <p:txBody>
          <a:bodyPr anchorCtr="0" anchor="t" bIns="91425" lIns="91425" spcFirstLastPara="1" rIns="91425" wrap="square" tIns="91425">
            <a:noAutofit/>
          </a:bodyPr>
          <a:lstStyle/>
          <a:p>
            <a:pPr indent="-381000" lvl="0" marL="914400" marR="0" rtl="0" algn="just">
              <a:lnSpc>
                <a:spcPct val="115000"/>
              </a:lnSpc>
              <a:spcBef>
                <a:spcPts val="1000"/>
              </a:spcBef>
              <a:spcAft>
                <a:spcPts val="0"/>
              </a:spcAft>
              <a:buClr>
                <a:schemeClr val="dk1"/>
              </a:buClr>
              <a:buSzPts val="2400"/>
              <a:buFont typeface="Calibri"/>
              <a:buChar char="●"/>
            </a:pPr>
            <a:r>
              <a:rPr lang="es-419" sz="2400">
                <a:solidFill>
                  <a:schemeClr val="dk1"/>
                </a:solidFill>
                <a:latin typeface="Calibri"/>
                <a:ea typeface="Calibri"/>
                <a:cs typeface="Calibri"/>
                <a:sym typeface="Calibri"/>
              </a:rPr>
              <a:t>Para determinar la cantidad de Ecobotellas que se necesita recolectar, hemos realizado diversos cálculos, por ejemplo, dividir un natural por un decimal. </a:t>
            </a:r>
            <a:endParaRPr sz="2400">
              <a:solidFill>
                <a:schemeClr val="dk1"/>
              </a:solidFill>
              <a:latin typeface="Calibri"/>
              <a:ea typeface="Calibri"/>
              <a:cs typeface="Calibri"/>
              <a:sym typeface="Calibri"/>
            </a:endParaRPr>
          </a:p>
          <a:p>
            <a:pPr indent="0" lvl="0" marL="914400" marR="0" rtl="0" algn="just">
              <a:lnSpc>
                <a:spcPct val="115000"/>
              </a:lnSpc>
              <a:spcBef>
                <a:spcPts val="1000"/>
              </a:spcBef>
              <a:spcAft>
                <a:spcPts val="0"/>
              </a:spcAft>
              <a:buNone/>
            </a:pPr>
            <a:r>
              <a:t/>
            </a:r>
            <a:endParaRPr sz="2400">
              <a:solidFill>
                <a:schemeClr val="dk1"/>
              </a:solidFill>
              <a:latin typeface="Calibri"/>
              <a:ea typeface="Calibri"/>
              <a:cs typeface="Calibri"/>
              <a:sym typeface="Calibri"/>
            </a:endParaRPr>
          </a:p>
          <a:p>
            <a:pPr indent="-381000" lvl="0" marL="914400" marR="0" rtl="0" algn="just">
              <a:lnSpc>
                <a:spcPct val="115000"/>
              </a:lnSpc>
              <a:spcBef>
                <a:spcPts val="1000"/>
              </a:spcBef>
              <a:spcAft>
                <a:spcPts val="0"/>
              </a:spcAft>
              <a:buClr>
                <a:schemeClr val="dk1"/>
              </a:buClr>
              <a:buSzPts val="2400"/>
              <a:buFont typeface="Calibri"/>
              <a:buChar char="●"/>
            </a:pPr>
            <a:r>
              <a:rPr lang="es-419" sz="2400">
                <a:solidFill>
                  <a:schemeClr val="dk1"/>
                </a:solidFill>
                <a:latin typeface="Calibri"/>
                <a:ea typeface="Calibri"/>
                <a:cs typeface="Calibri"/>
                <a:sym typeface="Calibri"/>
              </a:rPr>
              <a:t>Al calcular 1120 : 0,4 podemos usar distintas técnicas. Esto nos permitió saber que se requerían 2800 Ecobotellas en total.</a:t>
            </a:r>
            <a:endParaRPr sz="2400">
              <a:solidFill>
                <a:schemeClr val="dk1"/>
              </a:solidFill>
              <a:latin typeface="Calibri"/>
              <a:ea typeface="Calibri"/>
              <a:cs typeface="Calibri"/>
              <a:sym typeface="Calibri"/>
            </a:endParaRPr>
          </a:p>
          <a:p>
            <a:pPr indent="0" lvl="0" marL="0" marR="0" rtl="0" algn="just">
              <a:lnSpc>
                <a:spcPct val="115000"/>
              </a:lnSpc>
              <a:spcBef>
                <a:spcPts val="1000"/>
              </a:spcBef>
              <a:spcAft>
                <a:spcPts val="0"/>
              </a:spcAft>
              <a:buNone/>
            </a:pPr>
            <a:r>
              <a:t/>
            </a:r>
            <a:endParaRPr sz="2400">
              <a:solidFill>
                <a:schemeClr val="dk1"/>
              </a:solidFill>
              <a:latin typeface="Calibri"/>
              <a:ea typeface="Calibri"/>
              <a:cs typeface="Calibri"/>
              <a:sym typeface="Calibri"/>
            </a:endParaRPr>
          </a:p>
          <a:p>
            <a:pPr indent="-381000" lvl="0" marL="914400" marR="0" rtl="0" algn="just">
              <a:lnSpc>
                <a:spcPct val="115000"/>
              </a:lnSpc>
              <a:spcBef>
                <a:spcPts val="1000"/>
              </a:spcBef>
              <a:spcAft>
                <a:spcPts val="0"/>
              </a:spcAft>
              <a:buClr>
                <a:schemeClr val="dk1"/>
              </a:buClr>
              <a:buSzPts val="2400"/>
              <a:buFont typeface="Calibri"/>
              <a:buChar char="●"/>
            </a:pPr>
            <a:r>
              <a:rPr lang="es-419" sz="2400">
                <a:solidFill>
                  <a:schemeClr val="dk1"/>
                </a:solidFill>
                <a:latin typeface="Calibri"/>
                <a:ea typeface="Calibri"/>
                <a:cs typeface="Calibri"/>
                <a:sym typeface="Calibri"/>
              </a:rPr>
              <a:t>La respuesta al problema se obtiene suponiendo que cada una de las 100 familias debería reunir 28 Ecobotellas. Sin embargo, lo importante es reunir entre las 100 familias las 2800 Ecobotellas para así lograr construir la plaza ecoamigable, por lo que podrían surgir otras estrategias para hacerlo que no involucren un reparto equitativo.   </a:t>
            </a:r>
            <a:endParaRPr sz="24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1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2281bee2f12_0_9"/>
          <p:cNvSpPr txBox="1"/>
          <p:nvPr/>
        </p:nvSpPr>
        <p:spPr>
          <a:xfrm>
            <a:off x="325675" y="1684650"/>
            <a:ext cx="11109000" cy="1828500"/>
          </a:xfrm>
          <a:prstGeom prst="rect">
            <a:avLst/>
          </a:prstGeom>
          <a:noFill/>
          <a:ln>
            <a:noFill/>
          </a:ln>
        </p:spPr>
        <p:txBody>
          <a:bodyPr anchorCtr="0" anchor="t" bIns="91425" lIns="91425" spcFirstLastPara="1" rIns="91425" wrap="square" tIns="91425">
            <a:spAutoFit/>
          </a:bodyPr>
          <a:lstStyle/>
          <a:p>
            <a:pPr indent="-381000" lvl="0" marL="914400" rtl="0" algn="just">
              <a:lnSpc>
                <a:spcPct val="115000"/>
              </a:lnSpc>
              <a:spcBef>
                <a:spcPts val="1000"/>
              </a:spcBef>
              <a:spcAft>
                <a:spcPts val="0"/>
              </a:spcAft>
              <a:buClr>
                <a:schemeClr val="dk1"/>
              </a:buClr>
              <a:buSzPts val="2400"/>
              <a:buFont typeface="Calibri"/>
              <a:buChar char="●"/>
            </a:pPr>
            <a:r>
              <a:rPr lang="es-419" sz="2400">
                <a:solidFill>
                  <a:schemeClr val="dk1"/>
                </a:solidFill>
                <a:latin typeface="Calibri"/>
                <a:ea typeface="Calibri"/>
                <a:cs typeface="Calibri"/>
                <a:sym typeface="Calibri"/>
              </a:rPr>
              <a:t>Mientras más familias participen de la recolección de  Ecobotellas, entonces se puede hacer más expedita y rápida la recolección. Sin embargo, l</a:t>
            </a:r>
            <a:r>
              <a:rPr lang="es-419" sz="2400">
                <a:solidFill>
                  <a:schemeClr val="dk1"/>
                </a:solidFill>
                <a:latin typeface="Calibri"/>
                <a:ea typeface="Calibri"/>
                <a:cs typeface="Calibri"/>
                <a:sym typeface="Calibri"/>
              </a:rPr>
              <a:t>a idea es recolectar los plásticos, sin que esto implique a las familias un uso </a:t>
            </a:r>
            <a:r>
              <a:rPr b="1" lang="es-419" sz="2400">
                <a:solidFill>
                  <a:schemeClr val="dk1"/>
                </a:solidFill>
                <a:latin typeface="Calibri"/>
                <a:ea typeface="Calibri"/>
                <a:cs typeface="Calibri"/>
                <a:sym typeface="Calibri"/>
              </a:rPr>
              <a:t>innecesario de ellos, </a:t>
            </a:r>
            <a:r>
              <a:rPr lang="es-419" sz="2400">
                <a:solidFill>
                  <a:schemeClr val="dk1"/>
                </a:solidFill>
                <a:latin typeface="Calibri"/>
                <a:ea typeface="Calibri"/>
                <a:cs typeface="Calibri"/>
                <a:sym typeface="Calibri"/>
              </a:rPr>
              <a:t>la idea es utilizar menos plásticos en nuestra vida.</a:t>
            </a:r>
            <a:r>
              <a:rPr lang="es-419" sz="2400">
                <a:solidFill>
                  <a:schemeClr val="dk1"/>
                </a:solidFill>
                <a:latin typeface="Calibri"/>
                <a:ea typeface="Calibri"/>
                <a:cs typeface="Calibri"/>
                <a:sym typeface="Calibri"/>
              </a:rPr>
              <a:t> </a:t>
            </a:r>
            <a:endParaRPr/>
          </a:p>
        </p:txBody>
      </p:sp>
      <p:sp>
        <p:nvSpPr>
          <p:cNvPr id="140" name="Google Shape;140;g2281bee2f12_0_9"/>
          <p:cNvSpPr txBox="1"/>
          <p:nvPr/>
        </p:nvSpPr>
        <p:spPr>
          <a:xfrm>
            <a:off x="630980" y="438100"/>
            <a:ext cx="81660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s-419" sz="3600">
                <a:solidFill>
                  <a:srgbClr val="423B71"/>
                </a:solidFill>
                <a:latin typeface="Calibri"/>
                <a:ea typeface="Calibri"/>
                <a:cs typeface="Calibri"/>
                <a:sym typeface="Calibri"/>
              </a:rPr>
              <a:t>Algunas ideas y conclusiones: </a:t>
            </a:r>
            <a:endParaRPr b="1" i="0" sz="3600" u="none" cap="none" strike="noStrike">
              <a:solidFill>
                <a:srgbClr val="423B71"/>
              </a:solidFill>
              <a:latin typeface="Calibri"/>
              <a:ea typeface="Calibri"/>
              <a:cs typeface="Calibri"/>
              <a:sym typeface="Calibri"/>
            </a:endParaRPr>
          </a:p>
        </p:txBody>
      </p:sp>
      <p:pic>
        <p:nvPicPr>
          <p:cNvPr id="141" name="Google Shape;141;g2281bee2f12_0_9"/>
          <p:cNvPicPr preferRelativeResize="0"/>
          <p:nvPr/>
        </p:nvPicPr>
        <p:blipFill>
          <a:blip r:embed="rId3">
            <a:alphaModFix/>
          </a:blip>
          <a:stretch>
            <a:fillRect/>
          </a:stretch>
        </p:blipFill>
        <p:spPr>
          <a:xfrm>
            <a:off x="7375950" y="3513150"/>
            <a:ext cx="4212393" cy="2599000"/>
          </a:xfrm>
          <a:prstGeom prst="rect">
            <a:avLst/>
          </a:prstGeom>
          <a:noFill/>
          <a:ln>
            <a:noFill/>
          </a:ln>
        </p:spPr>
      </p:pic>
      <p:pic>
        <p:nvPicPr>
          <p:cNvPr id="142" name="Google Shape;142;g2281bee2f12_0_9"/>
          <p:cNvPicPr preferRelativeResize="0"/>
          <p:nvPr/>
        </p:nvPicPr>
        <p:blipFill>
          <a:blip r:embed="rId4">
            <a:alphaModFix/>
          </a:blip>
          <a:stretch>
            <a:fillRect/>
          </a:stretch>
        </p:blipFill>
        <p:spPr>
          <a:xfrm>
            <a:off x="2662525" y="3454937"/>
            <a:ext cx="3301500" cy="27154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2022-11-30T14:02:43Z</dcterms:created>
  <dc:creator>Ricardo Felipe Fredes Silva (ricardo.fredes)</dc:creator>
</cp:coreProperties>
</file>