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6A4GIotuFnG7dTXkPd5qNHIh0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666"/>
    <a:srgbClr val="000000"/>
    <a:srgbClr val="E16D6D"/>
    <a:srgbClr val="6FA8DC"/>
    <a:srgbClr val="E68383"/>
    <a:srgbClr val="A3B8DE"/>
    <a:srgbClr val="C18986"/>
    <a:srgbClr val="2E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c4d40946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1c4d4094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b3e83dcc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b3e83dcc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2b3e83dcc3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cdf1ad19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ecdf1ad1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1145bc0a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21145bc0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1145bc0a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21145bc0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muestre la infografía completa que encuentra en recursos </a:t>
            </a: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4d4094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1c4d409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05e573a3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005e573a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05e573a3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005e573a3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b3e83dc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b3e83dcc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2b3e83dcc3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05e573a3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005e573a3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ebra.org/m/qqb73yt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30">
            <a:extLst>
              <a:ext uri="{FF2B5EF4-FFF2-40B4-BE49-F238E27FC236}">
                <a16:creationId xmlns:a16="http://schemas.microsoft.com/office/drawing/2014/main" id="{F65B5817-1D17-73BA-FF31-5ADE12BD3663}"/>
              </a:ext>
            </a:extLst>
          </p:cNvPr>
          <p:cNvSpPr/>
          <p:nvPr/>
        </p:nvSpPr>
        <p:spPr>
          <a:xfrm>
            <a:off x="861339" y="3697444"/>
            <a:ext cx="10185889" cy="132345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5A3709-C466-BDAD-0666-7B93D071D042}"/>
              </a:ext>
            </a:extLst>
          </p:cNvPr>
          <p:cNvSpPr/>
          <p:nvPr/>
        </p:nvSpPr>
        <p:spPr>
          <a:xfrm>
            <a:off x="3777034" y="1973457"/>
            <a:ext cx="4242391" cy="12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Google Shape;157;g21c4d409464_0_6"/>
          <p:cNvSpPr txBox="1"/>
          <p:nvPr/>
        </p:nvSpPr>
        <p:spPr>
          <a:xfrm>
            <a:off x="1815230" y="300400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1c4d409464_0_6"/>
          <p:cNvSpPr txBox="1"/>
          <p:nvPr/>
        </p:nvSpPr>
        <p:spPr>
          <a:xfrm>
            <a:off x="1406700" y="3851270"/>
            <a:ext cx="9378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rabicPeriod" startAt="3"/>
            </a:pPr>
            <a:r>
              <a:rPr lang="es-419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Asumiendo que no se adoptaron ni se adoptarán medidas de mitigación, ¿en qué año se superaría el millón de castores? 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5DC3800-2E65-A3C8-400C-3075AF5E4B52}"/>
                  </a:ext>
                </a:extLst>
              </p:cNvPr>
              <p:cNvSpPr txBox="1"/>
              <p:nvPr/>
            </p:nvSpPr>
            <p:spPr>
              <a:xfrm>
                <a:off x="4377542" y="2319911"/>
                <a:ext cx="32066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000" b="0" dirty="0"/>
                  <a:t>C </a:t>
                </a:r>
                <a14:m>
                  <m:oMath xmlns:m="http://schemas.openxmlformats.org/officeDocument/2006/math">
                    <m:r>
                      <a:rPr lang="es-CL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20⋅1,13</m:t>
                        </m:r>
                      </m:e>
                      <m:sup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5DC3800-2E65-A3C8-400C-3075AF5E4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542" y="2319911"/>
                <a:ext cx="3206647" cy="615553"/>
              </a:xfrm>
              <a:prstGeom prst="rect">
                <a:avLst/>
              </a:prstGeom>
              <a:blipFill>
                <a:blip r:embed="rId3"/>
                <a:stretch>
                  <a:fillRect l="-9506" t="-25743" b="-485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5300652-DFFF-7AC6-556D-99D19696ADC5}"/>
              </a:ext>
            </a:extLst>
          </p:cNvPr>
          <p:cNvSpPr/>
          <p:nvPr/>
        </p:nvSpPr>
        <p:spPr>
          <a:xfrm>
            <a:off x="823351" y="2304164"/>
            <a:ext cx="4529470" cy="4208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3" name="Google Shape;173;g22b3e83dcc3_0_29"/>
          <p:cNvSpPr txBox="1"/>
          <p:nvPr/>
        </p:nvSpPr>
        <p:spPr>
          <a:xfrm>
            <a:off x="4136065" y="267653"/>
            <a:ext cx="3598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0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sz="2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2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B0016F2-7C3B-EB2C-078C-62C43CF0A5CE}"/>
                  </a:ext>
                </a:extLst>
              </p:cNvPr>
              <p:cNvSpPr txBox="1"/>
              <p:nvPr/>
            </p:nvSpPr>
            <p:spPr>
              <a:xfrm>
                <a:off x="1079487" y="2568993"/>
                <a:ext cx="35856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800" dirty="0"/>
                  <a:t>1 000 000</a:t>
                </a:r>
                <a:r>
                  <a:rPr lang="es-CL" sz="2800" b="0" dirty="0"/>
                  <a:t>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20⋅1,13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B0016F2-7C3B-EB2C-078C-62C43CF0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87" y="2568993"/>
                <a:ext cx="3585662" cy="430887"/>
              </a:xfrm>
              <a:prstGeom prst="rect">
                <a:avLst/>
              </a:prstGeom>
              <a:blipFill>
                <a:blip r:embed="rId3"/>
                <a:stretch>
                  <a:fillRect l="-5952" t="-25352" b="-492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1FD4593-C61D-1578-7BD4-A3ACA8977D52}"/>
                  </a:ext>
                </a:extLst>
              </p:cNvPr>
              <p:cNvSpPr txBox="1"/>
              <p:nvPr/>
            </p:nvSpPr>
            <p:spPr>
              <a:xfrm>
                <a:off x="1068299" y="3210734"/>
                <a:ext cx="295362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1 000 000</m:t>
                          </m:r>
                        </m:num>
                        <m:den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1,13</m:t>
                          </m:r>
                        </m:e>
                        <m:sup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1FD4593-C61D-1578-7BD4-A3ACA897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99" y="3210734"/>
                <a:ext cx="2953629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4A8E90D-1210-B93E-39EB-24E969A35247}"/>
                  </a:ext>
                </a:extLst>
              </p:cNvPr>
              <p:cNvSpPr txBox="1"/>
              <p:nvPr/>
            </p:nvSpPr>
            <p:spPr>
              <a:xfrm>
                <a:off x="1722708" y="4182055"/>
                <a:ext cx="2299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800" dirty="0">
                    <a:latin typeface="Cambria Math" panose="02040503050406030204" pitchFamily="18" charset="0"/>
                  </a:rPr>
                  <a:t>50 000</a:t>
                </a:r>
                <a14:m>
                  <m:oMath xmlns:m="http://schemas.openxmlformats.org/officeDocument/2006/math">
                    <m:r>
                      <a:rPr lang="es-CL" sz="28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8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0">
                            <a:latin typeface="Cambria Math" panose="02040503050406030204" pitchFamily="18" charset="0"/>
                          </a:rPr>
                          <m:t>1,13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CL" sz="2800" i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s-CL" sz="2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4A8E90D-1210-B93E-39EB-24E969A35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08" y="4182055"/>
                <a:ext cx="2299219" cy="430887"/>
              </a:xfrm>
              <a:prstGeom prst="rect">
                <a:avLst/>
              </a:prstGeom>
              <a:blipFill>
                <a:blip r:embed="rId5"/>
                <a:stretch>
                  <a:fillRect l="-9549" t="-25352" b="-492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C18FBAB-574F-6034-900C-4265BB994E3C}"/>
                  </a:ext>
                </a:extLst>
              </p:cNvPr>
              <p:cNvSpPr txBox="1"/>
              <p:nvPr/>
            </p:nvSpPr>
            <p:spPr>
              <a:xfrm>
                <a:off x="1283361" y="4868137"/>
                <a:ext cx="328205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s-CL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3200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fName>
                      <m:e>
                        <m: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e>
                    </m:func>
                  </m:oMath>
                </a14:m>
                <a:endParaRPr lang="es-CL" sz="2800" b="1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C18FBAB-574F-6034-900C-4265BB994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1" y="4868137"/>
                <a:ext cx="3282052" cy="514051"/>
              </a:xfrm>
              <a:prstGeom prst="rect">
                <a:avLst/>
              </a:prstGeom>
              <a:blipFill>
                <a:blip r:embed="rId6"/>
                <a:stretch>
                  <a:fillRect l="-7621" t="-26190" b="-4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D3DE27-4819-EF9A-C9E8-3C6EAC63253A}"/>
                  </a:ext>
                </a:extLst>
              </p:cNvPr>
              <p:cNvSpPr txBox="1"/>
              <p:nvPr/>
            </p:nvSpPr>
            <p:spPr>
              <a:xfrm>
                <a:off x="1283361" y="5637383"/>
                <a:ext cx="1804725" cy="1600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800" b="0" dirty="0"/>
                  <a:t>n</a:t>
                </a:r>
                <a14:m>
                  <m:oMath xmlns:m="http://schemas.openxmlformats.org/officeDocument/2006/math">
                    <m:r>
                      <a:rPr lang="es-CL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≈88,53</m:t>
                    </m:r>
                  </m:oMath>
                </a14:m>
                <a:endParaRPr lang="es-CL" sz="2800" b="0" dirty="0">
                  <a:ea typeface="Cambria Math" panose="02040503050406030204" pitchFamily="18" charset="0"/>
                </a:endParaRPr>
              </a:p>
              <a:p>
                <a:r>
                  <a:rPr lang="es-CL" sz="2800" b="0" dirty="0"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≈89 </m:t>
                    </m:r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ñ</m:t>
                    </m:r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𝑜𝑠</m:t>
                    </m:r>
                  </m:oMath>
                </a14:m>
                <a:endParaRPr lang="es-CL" sz="2800" b="0" dirty="0">
                  <a:ea typeface="Cambria Math" panose="02040503050406030204" pitchFamily="18" charset="0"/>
                </a:endParaRPr>
              </a:p>
              <a:p>
                <a:endParaRPr lang="es-CL" sz="48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D3DE27-4819-EF9A-C9E8-3C6EAC63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61" y="5637383"/>
                <a:ext cx="1804725" cy="1600438"/>
              </a:xfrm>
              <a:prstGeom prst="rect">
                <a:avLst/>
              </a:prstGeom>
              <a:blipFill>
                <a:blip r:embed="rId7"/>
                <a:stretch>
                  <a:fillRect l="-12162" t="-68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E99056A0-3500-60E4-ABDA-50420EA9BC07}"/>
              </a:ext>
            </a:extLst>
          </p:cNvPr>
          <p:cNvSpPr txBox="1"/>
          <p:nvPr/>
        </p:nvSpPr>
        <p:spPr>
          <a:xfrm>
            <a:off x="6096000" y="3797333"/>
            <a:ext cx="483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Luego de 89 años, esto es , en el año 2035, la cantidad de castores superaría el millón de ejemplares. </a:t>
            </a:r>
          </a:p>
        </p:txBody>
      </p:sp>
      <p:sp>
        <p:nvSpPr>
          <p:cNvPr id="14" name="Google Shape;155;p30">
            <a:extLst>
              <a:ext uri="{FF2B5EF4-FFF2-40B4-BE49-F238E27FC236}">
                <a16:creationId xmlns:a16="http://schemas.microsoft.com/office/drawing/2014/main" id="{4E481326-E840-BAAC-135F-83A95B99D7D2}"/>
              </a:ext>
            </a:extLst>
          </p:cNvPr>
          <p:cNvSpPr/>
          <p:nvPr/>
        </p:nvSpPr>
        <p:spPr>
          <a:xfrm>
            <a:off x="1283361" y="1137368"/>
            <a:ext cx="9064530" cy="91160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800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Asumiendo que no se adoptaron ni se adoptarán medidas de mitigación, ¿en qué año se superaría el millón de castores?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cdf1ad19c_0_12"/>
          <p:cNvSpPr/>
          <p:nvPr/>
        </p:nvSpPr>
        <p:spPr>
          <a:xfrm>
            <a:off x="365025" y="1613775"/>
            <a:ext cx="11227800" cy="4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relación entre el número de castores y los años transcurridos la expresamos mediante un 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 ecuación que entrega el número de castores en función de los años transcurridos) y a través de un 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aumento de la población de castores a través del tiempo, se denomina “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exponencial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su gráfico corresponde a una curva que crece “extremadamente” rápido.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ecdf1ad19c_0_12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1145bc0a5_0_5"/>
          <p:cNvSpPr/>
          <p:nvPr/>
        </p:nvSpPr>
        <p:spPr>
          <a:xfrm>
            <a:off x="281250" y="1528075"/>
            <a:ext cx="113145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Para encontrar el </a:t>
            </a:r>
            <a:r>
              <a:rPr lang="es-419" sz="2400" dirty="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número de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castores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al cabo de un cierto </a:t>
            </a:r>
            <a:r>
              <a:rPr lang="es-419" sz="2400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número de años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tuvimos que calcular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En cambio, para encontrar el </a:t>
            </a:r>
            <a:r>
              <a:rPr lang="es-419" sz="2400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número de años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que debieran transcurrir, para que la </a:t>
            </a:r>
            <a:r>
              <a:rPr lang="es-419" sz="2400" dirty="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población de castores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ere una cierta cantidad, nos ayudamos del cálculo de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logaritmos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21145bc0a5_0_5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63F3C38-9BAF-5B17-3C72-59D2613CC170}"/>
                  </a:ext>
                </a:extLst>
              </p:cNvPr>
              <p:cNvSpPr txBox="1"/>
              <p:nvPr/>
            </p:nvSpPr>
            <p:spPr>
              <a:xfrm>
                <a:off x="4107925" y="2619231"/>
                <a:ext cx="32675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000" dirty="0">
                    <a:solidFill>
                      <a:srgbClr val="E0666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sz="4000">
                        <a:solidFill>
                          <a:srgbClr val="E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s-CL" sz="4000" b="0" dirty="0">
                    <a:solidFill>
                      <a:srgbClr val="E6838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L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20⋅1,13</m:t>
                        </m:r>
                      </m:e>
                      <m:sup>
                        <m:r>
                          <a:rPr lang="es-CL" sz="4000" b="0" i="1" smtClean="0">
                            <a:solidFill>
                              <a:srgbClr val="6FA8D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63F3C38-9BAF-5B17-3C72-59D2613CC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25" y="2619231"/>
                <a:ext cx="326756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96228A1-2576-2E38-1AFF-68B3A5B8D64C}"/>
                  </a:ext>
                </a:extLst>
              </p:cNvPr>
              <p:cNvSpPr txBox="1"/>
              <p:nvPr/>
            </p:nvSpPr>
            <p:spPr>
              <a:xfrm>
                <a:off x="4303469" y="5100981"/>
                <a:ext cx="32700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4000" i="1">
                          <a:solidFill>
                            <a:srgbClr val="6FA8D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sz="4000" i="1">
                          <a:solidFill>
                            <a:srgbClr val="6FA8D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s-C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4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4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s-CL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CL" sz="4000" i="0" smtClean="0">
                                  <a:solidFill>
                                    <a:srgbClr val="E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a:rPr lang="es-CL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CL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96228A1-2576-2E38-1AFF-68B3A5B8D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469" y="5100981"/>
                <a:ext cx="3270062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1145bc0a5_0_0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21145bc0a5_0_0"/>
          <p:cNvSpPr/>
          <p:nvPr/>
        </p:nvSpPr>
        <p:spPr>
          <a:xfrm>
            <a:off x="365025" y="1613775"/>
            <a:ext cx="11227800" cy="4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especie invasora es un animal, planta u otro organismo que se desarrolla fuera de su área de distribución natural, en hábitats que no le son propios, produciendo alteraciones en la riqueza y diversidad de los ecosistemas.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los castores, es necesario adoptar medidas para detener su crecimiento dado el inmenso daño que hacen a la biodiversidad de la Patagonia. Cabe destacar que, en su territorio natural, América del norte, esta especie no causa estos problemas.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l="26858" t="20250" r="31810" b="31961"/>
          <a:stretch/>
        </p:blipFill>
        <p:spPr>
          <a:xfrm>
            <a:off x="1899677" y="1102343"/>
            <a:ext cx="7999235" cy="52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79150" y="338225"/>
            <a:ext cx="1005139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MX" sz="3600" b="1" dirty="0">
                <a:solidFill>
                  <a:srgbClr val="423B71"/>
                </a:solidFill>
                <a:latin typeface="Calibri"/>
                <a:cs typeface="Calibri"/>
              </a:rPr>
              <a:t>Te invitamos a revisar la infografía</a:t>
            </a:r>
            <a:r>
              <a:rPr lang="es-MX" sz="3600" b="1" dirty="0">
                <a:solidFill>
                  <a:srgbClr val="423B71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c4d409464_0_0"/>
          <p:cNvSpPr txBox="1"/>
          <p:nvPr/>
        </p:nvSpPr>
        <p:spPr>
          <a:xfrm>
            <a:off x="693905" y="887000"/>
            <a:ext cx="552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1c4d409464_0_0"/>
          <p:cNvSpPr txBox="1"/>
          <p:nvPr/>
        </p:nvSpPr>
        <p:spPr>
          <a:xfrm>
            <a:off x="447075" y="1845800"/>
            <a:ext cx="60144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s-419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los problemas que conlleva el rápido crecimiento de los castores en Tierra del Fuego?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000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s-419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castor es una especie exótica invasora?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1c4d40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750" y="1845800"/>
            <a:ext cx="4471001" cy="3564525"/>
          </a:xfrm>
          <a:prstGeom prst="rect">
            <a:avLst/>
          </a:prstGeom>
          <a:noFill/>
          <a:ln>
            <a:noFill/>
          </a:ln>
          <a:effectLst>
            <a:outerShdw dist="19050" dir="40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474150" y="1687425"/>
            <a:ext cx="11399100" cy="4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año 1946 en Tierra del Fuego fueron introducidos 20 ejemplares de castores.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esa fecha, la población ha crecido año a año aproximadamente en un 13 %.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aumento de la población de castores, se expresa con el siguiente modelo: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62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representa la cantidad inicial de castores;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representa el tiempo transcurrido en años desde 1946;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la cantidad total de castores. 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/>
              <p:nvPr/>
            </p:nvSpPr>
            <p:spPr>
              <a:xfrm>
                <a:off x="4148055" y="3603043"/>
                <a:ext cx="356572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800" b="0" dirty="0"/>
                  <a:t>C </a:t>
                </a:r>
                <a14:m>
                  <m:oMath xmlns:m="http://schemas.openxmlformats.org/officeDocument/2006/math">
                    <m:r>
                      <a:rPr lang="es-CL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⋅1,13</m:t>
                        </m:r>
                      </m:e>
                      <m:sup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55" y="3603043"/>
                <a:ext cx="3565720" cy="738664"/>
              </a:xfrm>
              <a:prstGeom prst="rect">
                <a:avLst/>
              </a:prstGeom>
              <a:blipFill>
                <a:blip r:embed="rId3"/>
                <a:stretch>
                  <a:fillRect l="-10256" t="-25620" b="-4876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05e573a36_0_13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005e573a36_0_13"/>
          <p:cNvSpPr txBox="1"/>
          <p:nvPr/>
        </p:nvSpPr>
        <p:spPr>
          <a:xfrm>
            <a:off x="493950" y="4301875"/>
            <a:ext cx="112041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sucede con el número de castores a medida que pasa el tiempo?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 tiene </a:t>
            </a: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puede adoptar </a:t>
            </a: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¿Y </a:t>
            </a: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005e573a36_0_13"/>
          <p:cNvSpPr txBox="1"/>
          <p:nvPr/>
        </p:nvSpPr>
        <p:spPr>
          <a:xfrm>
            <a:off x="270080" y="1688663"/>
            <a:ext cx="55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8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Analicemos el modelo: </a:t>
            </a:r>
            <a:endParaRPr sz="28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3A2D4C7-F4B4-20A7-BB1E-2E74AC9F434B}"/>
                  </a:ext>
                </a:extLst>
              </p:cNvPr>
              <p:cNvSpPr txBox="1"/>
              <p:nvPr/>
            </p:nvSpPr>
            <p:spPr>
              <a:xfrm>
                <a:off x="4313140" y="2556125"/>
                <a:ext cx="356572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800" b="0" dirty="0"/>
                  <a:t>C </a:t>
                </a:r>
                <a14:m>
                  <m:oMath xmlns:m="http://schemas.openxmlformats.org/officeDocument/2006/math">
                    <m:r>
                      <a:rPr lang="es-CL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⋅1,13</m:t>
                        </m:r>
                      </m:e>
                      <m:sup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3A2D4C7-F4B4-20A7-BB1E-2E74AC9F4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140" y="2556125"/>
                <a:ext cx="3565720" cy="738664"/>
              </a:xfrm>
              <a:prstGeom prst="rect">
                <a:avLst/>
              </a:prstGeom>
              <a:blipFill>
                <a:blip r:embed="rId3"/>
                <a:stretch>
                  <a:fillRect l="-10445" t="-25620" b="-4876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FCAE6ADB-9737-37A7-968C-8AB4A95DF18F}"/>
              </a:ext>
            </a:extLst>
          </p:cNvPr>
          <p:cNvSpPr/>
          <p:nvPr/>
        </p:nvSpPr>
        <p:spPr>
          <a:xfrm>
            <a:off x="403800" y="3875170"/>
            <a:ext cx="11228219" cy="23218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dirty="0"/>
          </a:p>
        </p:txBody>
      </p:sp>
      <p:sp>
        <p:nvSpPr>
          <p:cNvPr id="121" name="Google Shape;121;g2005e573a36_0_40"/>
          <p:cNvSpPr txBox="1"/>
          <p:nvPr/>
        </p:nvSpPr>
        <p:spPr>
          <a:xfrm>
            <a:off x="1616255" y="300400"/>
            <a:ext cx="816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005e573a36_0_40"/>
          <p:cNvSpPr txBox="1"/>
          <p:nvPr/>
        </p:nvSpPr>
        <p:spPr>
          <a:xfrm>
            <a:off x="559981" y="3031458"/>
            <a:ext cx="11384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información anterior, responde las siguientes preguntas: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Aproximadamente, ¿cuántos castores había 30 años después de su introducción?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Aproximadamente, ¿cuántos castores había en el año 2006?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5CFC7E5-2006-F380-8B02-33ACD1CF9B3C}"/>
                  </a:ext>
                </a:extLst>
              </p:cNvPr>
              <p:cNvSpPr txBox="1"/>
              <p:nvPr/>
            </p:nvSpPr>
            <p:spPr>
              <a:xfrm>
                <a:off x="4235049" y="1975380"/>
                <a:ext cx="356572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800" b="0" dirty="0"/>
                  <a:t>C </a:t>
                </a:r>
                <a14:m>
                  <m:oMath xmlns:m="http://schemas.openxmlformats.org/officeDocument/2006/math">
                    <m:r>
                      <a:rPr lang="es-CL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⋅1,13</m:t>
                        </m:r>
                      </m:e>
                      <m:sup>
                        <m:r>
                          <a:rPr lang="es-CL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5CFC7E5-2006-F380-8B02-33ACD1CF9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49" y="1975380"/>
                <a:ext cx="3565720" cy="738664"/>
              </a:xfrm>
              <a:prstGeom prst="rect">
                <a:avLst/>
              </a:prstGeom>
              <a:blipFill>
                <a:blip r:embed="rId3"/>
                <a:stretch>
                  <a:fillRect l="-10427" t="-25620" b="-4876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3e83dcc3_0_11"/>
          <p:cNvSpPr txBox="1"/>
          <p:nvPr/>
        </p:nvSpPr>
        <p:spPr>
          <a:xfrm>
            <a:off x="776550" y="1954350"/>
            <a:ext cx="48696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año 1976 había aproximadamente 782 castores</a:t>
            </a:r>
            <a:r>
              <a:rPr lang="es-419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900" dirty="0"/>
          </a:p>
        </p:txBody>
      </p:sp>
      <p:sp>
        <p:nvSpPr>
          <p:cNvPr id="132" name="Google Shape;132;g22b3e83dcc3_0_11"/>
          <p:cNvSpPr txBox="1"/>
          <p:nvPr/>
        </p:nvSpPr>
        <p:spPr>
          <a:xfrm>
            <a:off x="5584849" y="3932615"/>
            <a:ext cx="5785099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año 2006, es decir, después de 60 años desde su introducción, había aproximadamente 30 601 castores. </a:t>
            </a:r>
            <a:endParaRPr sz="1600" dirty="0"/>
          </a:p>
        </p:txBody>
      </p:sp>
      <p:pic>
        <p:nvPicPr>
          <p:cNvPr id="133" name="Google Shape;133;g22b3e83dcc3_0_11"/>
          <p:cNvPicPr preferRelativeResize="0"/>
          <p:nvPr/>
        </p:nvPicPr>
        <p:blipFill rotWithShape="1">
          <a:blip r:embed="rId3">
            <a:alphaModFix/>
          </a:blip>
          <a:srcRect l="19526" t="31761" r="15559" b="8781"/>
          <a:stretch/>
        </p:blipFill>
        <p:spPr>
          <a:xfrm>
            <a:off x="1433825" y="3621151"/>
            <a:ext cx="3448899" cy="22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2b3e83dcc3_0_11"/>
          <p:cNvSpPr txBox="1"/>
          <p:nvPr/>
        </p:nvSpPr>
        <p:spPr>
          <a:xfrm>
            <a:off x="3064200" y="66300"/>
            <a:ext cx="541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endParaRPr sz="36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D02316C-98A2-8480-90D6-E4F99C32034B}"/>
                  </a:ext>
                </a:extLst>
              </p:cNvPr>
              <p:cNvSpPr txBox="1"/>
              <p:nvPr/>
            </p:nvSpPr>
            <p:spPr>
              <a:xfrm>
                <a:off x="6992858" y="2317697"/>
                <a:ext cx="296908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000" b="0" dirty="0"/>
                  <a:t>C </a:t>
                </a:r>
                <a14:m>
                  <m:oMath xmlns:m="http://schemas.openxmlformats.org/officeDocument/2006/math">
                    <m:r>
                      <a:rPr lang="es-CL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⋅1,13</m:t>
                        </m:r>
                      </m:e>
                      <m:sup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D02316C-98A2-8480-90D6-E4F99C32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58" y="2317697"/>
                <a:ext cx="2969083" cy="615553"/>
              </a:xfrm>
              <a:prstGeom prst="rect">
                <a:avLst/>
              </a:prstGeom>
              <a:blipFill>
                <a:blip r:embed="rId4"/>
                <a:stretch>
                  <a:fillRect l="-10267" t="-24752" b="-4950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7E67C6C5-6C75-1D76-E9F3-695EE80A47AF}"/>
              </a:ext>
            </a:extLst>
          </p:cNvPr>
          <p:cNvSpPr/>
          <p:nvPr/>
        </p:nvSpPr>
        <p:spPr>
          <a:xfrm>
            <a:off x="634650" y="2169042"/>
            <a:ext cx="11167489" cy="29133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478130" y="402575"/>
            <a:ext cx="8166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5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sobre el crecimiento de la población de castores. </a:t>
            </a:r>
            <a:endParaRPr sz="31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34650" y="2310275"/>
            <a:ext cx="109227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número de años aumenta al doble (de 30 a 60), ¿aumenta al doble el número de castores?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imaginan el gráfico que representa la relación entre los castores y los años transcurridos?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05e573a36_0_50"/>
          <p:cNvSpPr txBox="1"/>
          <p:nvPr/>
        </p:nvSpPr>
        <p:spPr>
          <a:xfrm>
            <a:off x="478124" y="402575"/>
            <a:ext cx="904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4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Gráfico crecimiento p</a:t>
            </a:r>
            <a:r>
              <a:rPr lang="es-419" sz="24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oblación de castores. </a:t>
            </a:r>
            <a:endParaRPr sz="24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005e573a36_0_50"/>
          <p:cNvSpPr/>
          <p:nvPr/>
        </p:nvSpPr>
        <p:spPr>
          <a:xfrm>
            <a:off x="7151050" y="1741001"/>
            <a:ext cx="4443900" cy="3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parece al gráfico que imaginaron?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describir el gráfico?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crece el número de castores a medida que pasan los años?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005e573a36_0_50"/>
          <p:cNvSpPr txBox="1"/>
          <p:nvPr/>
        </p:nvSpPr>
        <p:spPr>
          <a:xfrm>
            <a:off x="7007425" y="5489200"/>
            <a:ext cx="429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005e573a36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125" y="1027900"/>
            <a:ext cx="5566850" cy="5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005e573a36_0_50"/>
          <p:cNvSpPr txBox="1"/>
          <p:nvPr/>
        </p:nvSpPr>
        <p:spPr>
          <a:xfrm>
            <a:off x="8387725" y="6118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https://www.geogebra.org/m/qqb73ytu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Panorámica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Gloria Baeza gonzález</cp:lastModifiedBy>
  <cp:revision>1</cp:revision>
  <dcterms:created xsi:type="dcterms:W3CDTF">2022-11-30T14:02:43Z</dcterms:created>
  <dcterms:modified xsi:type="dcterms:W3CDTF">2023-06-28T21:16:43Z</dcterms:modified>
</cp:coreProperties>
</file>