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Cambria Math" panose="02040503050406030204" pitchFamily="18" charset="0"/>
      <p:regular r:id="rId38"/>
    </p:embeddedFont>
    <p:embeddedFont>
      <p:font typeface="Nunito" pitchFamily="2" charset="0"/>
      <p:regular r:id="rId39"/>
      <p:bold r:id="rId40"/>
      <p:italic r:id="rId41"/>
      <p:boldItalic r:id="rId42"/>
    </p:embeddedFont>
    <p:embeddedFont>
      <p:font typeface="Nunito Medium"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iuIdg6L6VPW7ecNOPzNxxPiOmB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1CD149-B96A-49B1-88DD-37118DA85154}">
  <a:tblStyle styleId="{511CD149-B96A-49B1-88DD-37118DA85154}" styleName="Table_0">
    <a:wholeTbl>
      <a:tcTxStyle>
        <a:font>
          <a:latin typeface="Arial"/>
          <a:ea typeface="Arial"/>
          <a:cs typeface="Arial"/>
        </a:font>
        <a:srgbClr val="000000"/>
      </a:tcTxStyle>
      <a:tcStyle>
        <a:tcBdr>
          <a:left>
            <a:ln w="19050" cap="flat" cmpd="sng">
              <a:solidFill>
                <a:srgbClr val="7FB59B"/>
              </a:solidFill>
              <a:prstDash val="solid"/>
              <a:round/>
              <a:headEnd type="none" w="sm" len="sm"/>
              <a:tailEnd type="none" w="sm" len="sm"/>
            </a:ln>
          </a:left>
          <a:right>
            <a:ln w="19050" cap="flat" cmpd="sng">
              <a:solidFill>
                <a:srgbClr val="7FB59B"/>
              </a:solidFill>
              <a:prstDash val="solid"/>
              <a:round/>
              <a:headEnd type="none" w="sm" len="sm"/>
              <a:tailEnd type="none" w="sm" len="sm"/>
            </a:ln>
          </a:right>
          <a:top>
            <a:ln w="19050" cap="flat" cmpd="sng">
              <a:solidFill>
                <a:srgbClr val="7FB59B"/>
              </a:solidFill>
              <a:prstDash val="solid"/>
              <a:round/>
              <a:headEnd type="none" w="sm" len="sm"/>
              <a:tailEnd type="none" w="sm" len="sm"/>
            </a:ln>
          </a:top>
          <a:bottom>
            <a:ln w="19050" cap="flat" cmpd="sng">
              <a:solidFill>
                <a:srgbClr val="7FB59B"/>
              </a:solidFill>
              <a:prstDash val="solid"/>
              <a:round/>
              <a:headEnd type="none" w="sm" len="sm"/>
              <a:tailEnd type="none" w="sm" len="sm"/>
            </a:ln>
          </a:bottom>
          <a:insideH>
            <a:ln w="19050" cap="flat" cmpd="sng">
              <a:solidFill>
                <a:srgbClr val="7FB59B"/>
              </a:solidFill>
              <a:prstDash val="solid"/>
              <a:round/>
              <a:headEnd type="none" w="sm" len="sm"/>
              <a:tailEnd type="none" w="sm" len="sm"/>
            </a:ln>
          </a:insideH>
          <a:insideV>
            <a:ln w="19050" cap="flat" cmpd="sng">
              <a:solidFill>
                <a:srgbClr val="7FB59B"/>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2524720-6420-4319-A290-699F9FBB3EA2}"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eogebra.org/m/skxbzdv5"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eogebra.org/m/nmd7tsd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geogebra.org/m/nmd7tsd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geogebra.org/m/kuhjcsn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geogebra.org/m/kuhjcsn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eogebra.org/m/qzrbvkb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geogebra.org/m/bqwm3mkx"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 name="Google Shape;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51918430e0_1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Es posible que las aproximaciones de las y los estudiantes en la pregunta 2 sean levemente distintas a los porcentajes de una batería genérica, pero son lo suficientemente cercanos a dichos valores.</a:t>
            </a:r>
            <a:endParaRPr/>
          </a:p>
        </p:txBody>
      </p:sp>
      <p:sp>
        <p:nvSpPr>
          <p:cNvPr id="141" name="Google Shape;141;g251918430e0_1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51918430e0_1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 continuación, proponga a sus estudiantes abordar el problema de determinar la velocidad a la que se está cargando esta batería en un instante cualquiera.</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Para comenzar, recuerde a sus estudiantes que:</a:t>
            </a:r>
            <a:endParaRPr/>
          </a:p>
        </p:txBody>
      </p:sp>
      <p:sp>
        <p:nvSpPr>
          <p:cNvPr id="147" name="Google Shape;147;g251918430e0_1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51918430e0_1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r>
              <a:rPr lang="es">
                <a:solidFill>
                  <a:schemeClr val="dk1"/>
                </a:solidFill>
                <a:latin typeface="Nunito"/>
                <a:ea typeface="Nunito"/>
                <a:cs typeface="Nunito"/>
                <a:sym typeface="Nunito"/>
              </a:rPr>
              <a:t>A modo de ejemplo, muestre cómo se calcula la velocidad media de carga entre 0 y 10 minutos.</a:t>
            </a:r>
            <a:endParaRPr>
              <a:solidFill>
                <a:schemeClr val="dk1"/>
              </a:solidFill>
              <a:latin typeface="Nunito"/>
              <a:ea typeface="Nunito"/>
              <a:cs typeface="Nunito"/>
              <a:sym typeface="Nunito"/>
            </a:endParaRPr>
          </a:p>
          <a:p>
            <a:pPr marL="0" lvl="0" indent="0" algn="just" rtl="0">
              <a:spcBef>
                <a:spcPts val="0"/>
              </a:spcBef>
              <a:spcAft>
                <a:spcPts val="0"/>
              </a:spcAft>
              <a:buSzPts val="1100"/>
              <a:buNone/>
            </a:pPr>
            <a:endParaRPr>
              <a:solidFill>
                <a:schemeClr val="dk1"/>
              </a:solidFill>
              <a:latin typeface="Nunito"/>
              <a:ea typeface="Nunito"/>
              <a:cs typeface="Nunito"/>
              <a:sym typeface="Nunito"/>
            </a:endParaRPr>
          </a:p>
          <a:p>
            <a:pPr marL="0" lvl="0" indent="0" algn="just" rtl="0">
              <a:spcBef>
                <a:spcPts val="0"/>
              </a:spcBef>
              <a:spcAft>
                <a:spcPts val="0"/>
              </a:spcAft>
              <a:buSzPts val="1100"/>
              <a:buNone/>
            </a:pPr>
            <a:endParaRPr>
              <a:solidFill>
                <a:schemeClr val="dk1"/>
              </a:solidFill>
              <a:latin typeface="Nunito"/>
              <a:ea typeface="Nunito"/>
              <a:cs typeface="Nunito"/>
              <a:sym typeface="Nunito"/>
            </a:endParaRPr>
          </a:p>
          <a:p>
            <a:pPr marL="0" lvl="0" indent="0" algn="just" rtl="0">
              <a:spcBef>
                <a:spcPts val="0"/>
              </a:spcBef>
              <a:spcAft>
                <a:spcPts val="0"/>
              </a:spcAft>
              <a:buSzPts val="1100"/>
              <a:buNone/>
            </a:pPr>
            <a:r>
              <a:rPr lang="es">
                <a:solidFill>
                  <a:schemeClr val="dk1"/>
                </a:solidFill>
                <a:latin typeface="Nunito"/>
                <a:ea typeface="Nunito"/>
                <a:cs typeface="Nunito"/>
                <a:sym typeface="Nunito"/>
              </a:rPr>
              <a:t>En este momento pida que respondan la pregunta 3 de la Actividad 1.</a:t>
            </a: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Para comenzar, recuerde a sus estudiantes que:</a:t>
            </a:r>
            <a:endParaRPr/>
          </a:p>
        </p:txBody>
      </p:sp>
      <p:sp>
        <p:nvSpPr>
          <p:cNvPr id="155" name="Google Shape;155;g251918430e0_1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51918430e0_1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Usando la expresión para calcular la velocidad media, obtenemos lo siguiente: </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Velocidad media: Q(30)-Q(20) / 30 -20   =    11.269-8.618 / 10 = 265,1 C/min</a:t>
            </a: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                    </a:t>
            </a: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                   </a:t>
            </a:r>
            <a:endParaRPr/>
          </a:p>
        </p:txBody>
      </p:sp>
      <p:sp>
        <p:nvSpPr>
          <p:cNvPr id="162" name="Google Shape;162;g251918430e0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51918430e0_1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r>
              <a:rPr lang="es">
                <a:solidFill>
                  <a:schemeClr val="dk1"/>
                </a:solidFill>
                <a:latin typeface="Nunito"/>
                <a:ea typeface="Nunito"/>
                <a:cs typeface="Nunito"/>
                <a:sym typeface="Nunito"/>
              </a:rPr>
              <a:t>A continuación, indique que los cálculos de velocidades medias también pueden ser representados de manera gráfica y presente el siguiente recurso de GeoGebra (</a:t>
            </a:r>
            <a:r>
              <a:rPr lang="es" u="sng">
                <a:solidFill>
                  <a:srgbClr val="1155CC"/>
                </a:solidFill>
                <a:latin typeface="Nunito"/>
                <a:ea typeface="Nunito"/>
                <a:cs typeface="Nunito"/>
                <a:sym typeface="Nunito"/>
                <a:hlinkClick r:id="rId3">
                  <a:extLst>
                    <a:ext uri="{A12FA001-AC4F-418D-AE19-62706E023703}">
                      <ahyp:hlinkClr xmlns:ahyp="http://schemas.microsoft.com/office/drawing/2018/hyperlinkcolor" val="tx"/>
                    </a:ext>
                  </a:extLst>
                </a:hlinkClick>
              </a:rPr>
              <a:t>https://www.geogebra.org/m/skxbzdv5</a:t>
            </a:r>
            <a:r>
              <a:rPr lang="es">
                <a:solidFill>
                  <a:schemeClr val="dk1"/>
                </a:solidFill>
                <a:latin typeface="Nunito"/>
                <a:ea typeface="Nunito"/>
                <a:cs typeface="Nunito"/>
                <a:sym typeface="Nunito"/>
              </a:rPr>
              <a:t>).</a:t>
            </a:r>
            <a:endParaRPr>
              <a:solidFill>
                <a:schemeClr val="dk1"/>
              </a:solidFill>
              <a:latin typeface="Nunito"/>
              <a:ea typeface="Nunito"/>
              <a:cs typeface="Nunito"/>
              <a:sym typeface="Nunito"/>
            </a:endParaRPr>
          </a:p>
          <a:p>
            <a:pPr marL="0" lvl="0" indent="0" algn="just" rtl="0">
              <a:spcBef>
                <a:spcPts val="0"/>
              </a:spcBef>
              <a:spcAft>
                <a:spcPts val="0"/>
              </a:spcAft>
              <a:buSzPts val="1100"/>
              <a:buNone/>
            </a:pPr>
            <a:endParaRPr>
              <a:solidFill>
                <a:schemeClr val="dk1"/>
              </a:solidFill>
              <a:latin typeface="Nunito"/>
              <a:ea typeface="Nunito"/>
              <a:cs typeface="Nunito"/>
              <a:sym typeface="Nunito"/>
            </a:endParaRPr>
          </a:p>
          <a:p>
            <a:pPr marL="0" lvl="0" indent="0" algn="just" rtl="0">
              <a:spcBef>
                <a:spcPts val="0"/>
              </a:spcBef>
              <a:spcAft>
                <a:spcPts val="0"/>
              </a:spcAft>
              <a:buSzPts val="1100"/>
              <a:buNone/>
            </a:pPr>
            <a:r>
              <a:rPr lang="es">
                <a:solidFill>
                  <a:schemeClr val="dk1"/>
                </a:solidFill>
                <a:latin typeface="Nunito"/>
                <a:ea typeface="Nunito"/>
                <a:cs typeface="Nunito"/>
                <a:sym typeface="Nunito"/>
              </a:rPr>
              <a:t>Manipule el recurso para mostrar la recta secante entre los puntos (20,Q(20)) y (30,Q(30)). Destaque que la forma en que se calcula la pendiente de dicha recta coincide con el cálculo de la velocidad media entre t_1=20 y t_2=30.</a:t>
            </a:r>
            <a:endParaRPr>
              <a:solidFill>
                <a:schemeClr val="dk1"/>
              </a:solidFill>
              <a:latin typeface="Nunito"/>
              <a:ea typeface="Nunito"/>
              <a:cs typeface="Nunito"/>
              <a:sym typeface="Nunito"/>
            </a:endParaRPr>
          </a:p>
          <a:p>
            <a:pPr marL="0" lvl="0" indent="0" algn="just" rtl="0">
              <a:spcBef>
                <a:spcPts val="0"/>
              </a:spcBef>
              <a:spcAft>
                <a:spcPts val="0"/>
              </a:spcAft>
              <a:buSzPts val="1100"/>
              <a:buNone/>
            </a:pPr>
            <a:endParaRPr>
              <a:solidFill>
                <a:schemeClr val="dk1"/>
              </a:solidFill>
              <a:latin typeface="Nunito"/>
              <a:ea typeface="Nunito"/>
              <a:cs typeface="Nunito"/>
              <a:sym typeface="Nunito"/>
            </a:endParaRPr>
          </a:p>
          <a:p>
            <a:pPr marL="0" lvl="0" indent="0" algn="ctr"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Delta Q / Delta t = 265,14 C/min</a:t>
            </a:r>
            <a:endParaRPr>
              <a:solidFill>
                <a:schemeClr val="dk1"/>
              </a:solidFill>
              <a:latin typeface="Nunito"/>
              <a:ea typeface="Nunito"/>
              <a:cs typeface="Nunito"/>
              <a:sym typeface="Nunito"/>
            </a:endParaRPr>
          </a:p>
          <a:p>
            <a:pPr marL="0" lvl="0" indent="0" algn="l" rtl="0">
              <a:lnSpc>
                <a:spcPct val="100000"/>
              </a:lnSpc>
              <a:spcBef>
                <a:spcPts val="0"/>
              </a:spcBef>
              <a:spcAft>
                <a:spcPts val="0"/>
              </a:spcAft>
              <a:buSzPts val="1400"/>
              <a:buNone/>
            </a:pPr>
            <a:endParaRPr/>
          </a:p>
          <a:p>
            <a:pPr marL="0" lvl="0" indent="0" algn="just"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A continuación, pida que respondan la pregunta 4 de la Actividad 1.</a:t>
            </a:r>
            <a:endParaRPr/>
          </a:p>
        </p:txBody>
      </p:sp>
      <p:sp>
        <p:nvSpPr>
          <p:cNvPr id="168" name="Google Shape;168;g251918430e0_1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51918430e0_1_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s">
                <a:solidFill>
                  <a:schemeClr val="dk1"/>
                </a:solidFill>
                <a:latin typeface="Nunito"/>
                <a:ea typeface="Nunito"/>
                <a:cs typeface="Nunito"/>
                <a:sym typeface="Nunito"/>
              </a:rPr>
              <a:t>Cuando en el recurso fijamos los valores t_1=30 y t_2=45, se tiene que la pendiente de la recta secante, y por tanto la velocidad media en ese intervalo de tiempo es:</a:t>
            </a:r>
            <a:endParaRPr>
              <a:solidFill>
                <a:schemeClr val="dk1"/>
              </a:solidFill>
              <a:latin typeface="Nunito"/>
              <a:ea typeface="Nunito"/>
              <a:cs typeface="Nunito"/>
              <a:sym typeface="Nunito"/>
            </a:endParaRPr>
          </a:p>
          <a:p>
            <a:pPr marL="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ctr"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Delta Q / Delta t = 179,67 C/min</a:t>
            </a:r>
            <a:endParaRPr>
              <a:solidFill>
                <a:schemeClr val="dk1"/>
              </a:solidFill>
              <a:latin typeface="Nunito"/>
              <a:ea typeface="Nunito"/>
              <a:cs typeface="Nunito"/>
              <a:sym typeface="Nunito"/>
            </a:endParaRPr>
          </a:p>
        </p:txBody>
      </p:sp>
      <p:sp>
        <p:nvSpPr>
          <p:cNvPr id="174" name="Google Shape;174;g251918430e0_1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5204d9deb6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En este momento, recuerde a sus estudiantes que lo que han hecho hasta ahora se dirige a responder la pregunta:</a:t>
            </a:r>
            <a:endParaRPr>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ctr" rtl="0">
              <a:spcBef>
                <a:spcPts val="0"/>
              </a:spcBef>
              <a:spcAft>
                <a:spcPts val="0"/>
              </a:spcAft>
              <a:buClr>
                <a:schemeClr val="dk1"/>
              </a:buClr>
              <a:buSzPts val="1100"/>
              <a:buFont typeface="Arial"/>
              <a:buNone/>
            </a:pPr>
            <a:r>
              <a:rPr lang="es" b="1">
                <a:solidFill>
                  <a:schemeClr val="dk1"/>
                </a:solidFill>
                <a:latin typeface="Nunito"/>
                <a:ea typeface="Nunito"/>
                <a:cs typeface="Nunito"/>
                <a:sym typeface="Nunito"/>
              </a:rPr>
              <a:t>¿Cómo podemos determinar la velocidad de carga de esta batería en un momento dado</a:t>
            </a:r>
            <a:r>
              <a:rPr lang="es" b="1">
                <a:solidFill>
                  <a:srgbClr val="222222"/>
                </a:solidFill>
                <a:latin typeface="Calibri"/>
                <a:ea typeface="Calibri"/>
                <a:cs typeface="Calibri"/>
                <a:sym typeface="Calibri"/>
              </a:rPr>
              <a:t>?</a:t>
            </a:r>
            <a:endParaRPr>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Proponga tratar de responder esta pregunta para un caso particular, como por ejemplo cuando t=30 minutos.</a:t>
            </a:r>
            <a:endParaRPr>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just" rtl="0">
              <a:spcBef>
                <a:spcPts val="0"/>
              </a:spcBef>
              <a:spcAft>
                <a:spcPts val="0"/>
              </a:spcAft>
              <a:buSzPts val="1100"/>
              <a:buNone/>
            </a:pPr>
            <a:r>
              <a:rPr lang="es">
                <a:solidFill>
                  <a:schemeClr val="dk1"/>
                </a:solidFill>
                <a:latin typeface="Nunito"/>
                <a:ea typeface="Nunito"/>
                <a:cs typeface="Nunito"/>
                <a:sym typeface="Nunito"/>
              </a:rPr>
              <a:t>Presente la </a:t>
            </a:r>
            <a:r>
              <a:rPr lang="es" b="1">
                <a:solidFill>
                  <a:schemeClr val="dk1"/>
                </a:solidFill>
                <a:latin typeface="Nunito"/>
                <a:ea typeface="Nunito"/>
                <a:cs typeface="Nunito"/>
                <a:sym typeface="Nunito"/>
              </a:rPr>
              <a:t>Actividad 2</a:t>
            </a:r>
            <a:r>
              <a:rPr lang="es">
                <a:solidFill>
                  <a:schemeClr val="dk1"/>
                </a:solidFill>
                <a:latin typeface="Nunito"/>
                <a:ea typeface="Nunito"/>
                <a:cs typeface="Nunito"/>
                <a:sym typeface="Nunito"/>
              </a:rPr>
              <a:t> y pídales que trabajen en grupo</a:t>
            </a:r>
            <a:endParaRPr>
              <a:solidFill>
                <a:schemeClr val="dk1"/>
              </a:solidFill>
              <a:latin typeface="Nunito"/>
              <a:ea typeface="Nunito"/>
              <a:cs typeface="Nunito"/>
              <a:sym typeface="Nunito"/>
            </a:endParaRPr>
          </a:p>
          <a:p>
            <a:pPr marL="0" lvl="0" indent="0" algn="just" rtl="0">
              <a:spcBef>
                <a:spcPts val="0"/>
              </a:spcBef>
              <a:spcAft>
                <a:spcPts val="0"/>
              </a:spcAft>
              <a:buSzPts val="1100"/>
              <a:buNone/>
            </a:pPr>
            <a:br>
              <a:rPr lang="es">
                <a:solidFill>
                  <a:schemeClr val="dk1"/>
                </a:solidFill>
                <a:latin typeface="Nunito"/>
                <a:ea typeface="Nunito"/>
                <a:cs typeface="Nunito"/>
                <a:sym typeface="Nunito"/>
              </a:rPr>
            </a:br>
            <a:endParaRPr>
              <a:solidFill>
                <a:schemeClr val="dk1"/>
              </a:solidFill>
              <a:latin typeface="Nunito"/>
              <a:ea typeface="Nunito"/>
              <a:cs typeface="Nunito"/>
              <a:sym typeface="Nunito"/>
            </a:endParaRPr>
          </a:p>
          <a:p>
            <a:pPr marL="0" lvl="0" indent="0" algn="l" rtl="0">
              <a:spcBef>
                <a:spcPts val="0"/>
              </a:spcBef>
              <a:spcAft>
                <a:spcPts val="0"/>
              </a:spcAft>
              <a:buSzPts val="1100"/>
              <a:buNone/>
            </a:pPr>
            <a:r>
              <a:rPr lang="es">
                <a:solidFill>
                  <a:schemeClr val="dk1"/>
                </a:solidFill>
                <a:latin typeface="Nunito"/>
                <a:ea typeface="Nunito"/>
                <a:cs typeface="Nunito"/>
                <a:sym typeface="Nunito"/>
              </a:rPr>
              <a:t>Utiliza el recurso de GeoGebra (</a:t>
            </a:r>
            <a:r>
              <a:rPr lang="es" u="sng">
                <a:solidFill>
                  <a:srgbClr val="1155CC"/>
                </a:solidFill>
                <a:hlinkClick r:id="rId3">
                  <a:extLst>
                    <a:ext uri="{A12FA001-AC4F-418D-AE19-62706E023703}">
                      <ahyp:hlinkClr xmlns:ahyp="http://schemas.microsoft.com/office/drawing/2018/hyperlinkcolor" val="tx"/>
                    </a:ext>
                  </a:extLst>
                </a:hlinkClick>
              </a:rPr>
              <a:t>https://www.geogebra.org/m/nmd7tsdm</a:t>
            </a:r>
            <a:r>
              <a:rPr lang="es">
                <a:solidFill>
                  <a:schemeClr val="dk1"/>
                </a:solidFill>
                <a:latin typeface="Nunito"/>
                <a:ea typeface="Nunito"/>
                <a:cs typeface="Nunito"/>
                <a:sym typeface="Nunito"/>
              </a:rPr>
              <a:t>) para responder las siguientes preguntas.</a:t>
            </a:r>
            <a:endParaRPr>
              <a:solidFill>
                <a:schemeClr val="dk1"/>
              </a:solidFill>
              <a:latin typeface="Nunito"/>
              <a:ea typeface="Nunito"/>
              <a:cs typeface="Nunito"/>
              <a:sym typeface="Nunito"/>
            </a:endParaRPr>
          </a:p>
        </p:txBody>
      </p:sp>
      <p:sp>
        <p:nvSpPr>
          <p:cNvPr id="180" name="Google Shape;180;g25204d9deb6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51918430e0_1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En este momento, recuerde a sus estudiantes que lo que han hecho hasta ahora se dirige a responder la pregunta:</a:t>
            </a:r>
            <a:endParaRPr>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ctr" rtl="0">
              <a:spcBef>
                <a:spcPts val="0"/>
              </a:spcBef>
              <a:spcAft>
                <a:spcPts val="0"/>
              </a:spcAft>
              <a:buClr>
                <a:schemeClr val="dk1"/>
              </a:buClr>
              <a:buSzPts val="1100"/>
              <a:buFont typeface="Arial"/>
              <a:buNone/>
            </a:pPr>
            <a:r>
              <a:rPr lang="es" b="1">
                <a:solidFill>
                  <a:schemeClr val="dk1"/>
                </a:solidFill>
                <a:latin typeface="Nunito"/>
                <a:ea typeface="Nunito"/>
                <a:cs typeface="Nunito"/>
                <a:sym typeface="Nunito"/>
              </a:rPr>
              <a:t>¿Cómo podemos determinar la velocidad de carga de esta batería en un momento dado</a:t>
            </a:r>
            <a:r>
              <a:rPr lang="es" b="1">
                <a:solidFill>
                  <a:srgbClr val="222222"/>
                </a:solidFill>
                <a:latin typeface="Calibri"/>
                <a:ea typeface="Calibri"/>
                <a:cs typeface="Calibri"/>
                <a:sym typeface="Calibri"/>
              </a:rPr>
              <a:t>?</a:t>
            </a:r>
            <a:endParaRPr>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Proponga tratar de responder esta pregunta para un caso particular, como por ejemplo cuando t=30 minutos.</a:t>
            </a:r>
            <a:endParaRPr>
              <a:solidFill>
                <a:schemeClr val="dk1"/>
              </a:solidFill>
              <a:latin typeface="Nunito"/>
              <a:ea typeface="Nunito"/>
              <a:cs typeface="Nunito"/>
              <a:sym typeface="Nunito"/>
            </a:endParaRPr>
          </a:p>
          <a:p>
            <a:pPr marL="0" lvl="0" indent="0" algn="just"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a:p>
            <a:pPr marL="0" lvl="0" indent="0" algn="just" rtl="0">
              <a:spcBef>
                <a:spcPts val="0"/>
              </a:spcBef>
              <a:spcAft>
                <a:spcPts val="0"/>
              </a:spcAft>
              <a:buSzPts val="1100"/>
              <a:buNone/>
            </a:pPr>
            <a:r>
              <a:rPr lang="es">
                <a:solidFill>
                  <a:schemeClr val="dk1"/>
                </a:solidFill>
                <a:latin typeface="Nunito"/>
                <a:ea typeface="Nunito"/>
                <a:cs typeface="Nunito"/>
                <a:sym typeface="Nunito"/>
              </a:rPr>
              <a:t>Presente la </a:t>
            </a:r>
            <a:r>
              <a:rPr lang="es" b="1">
                <a:solidFill>
                  <a:schemeClr val="dk1"/>
                </a:solidFill>
                <a:latin typeface="Nunito"/>
                <a:ea typeface="Nunito"/>
                <a:cs typeface="Nunito"/>
                <a:sym typeface="Nunito"/>
              </a:rPr>
              <a:t>Actividad 2</a:t>
            </a:r>
            <a:r>
              <a:rPr lang="es">
                <a:solidFill>
                  <a:schemeClr val="dk1"/>
                </a:solidFill>
                <a:latin typeface="Nunito"/>
                <a:ea typeface="Nunito"/>
                <a:cs typeface="Nunito"/>
                <a:sym typeface="Nunito"/>
              </a:rPr>
              <a:t> y pídales que trabajen en grupo</a:t>
            </a:r>
            <a:endParaRPr>
              <a:solidFill>
                <a:schemeClr val="dk1"/>
              </a:solidFill>
              <a:latin typeface="Nunito"/>
              <a:ea typeface="Nunito"/>
              <a:cs typeface="Nunito"/>
              <a:sym typeface="Nunito"/>
            </a:endParaRPr>
          </a:p>
          <a:p>
            <a:pPr marL="0" lvl="0" indent="0" algn="just" rtl="0">
              <a:spcBef>
                <a:spcPts val="0"/>
              </a:spcBef>
              <a:spcAft>
                <a:spcPts val="0"/>
              </a:spcAft>
              <a:buSzPts val="1100"/>
              <a:buNone/>
            </a:pPr>
            <a:br>
              <a:rPr lang="es">
                <a:solidFill>
                  <a:schemeClr val="dk1"/>
                </a:solidFill>
                <a:latin typeface="Nunito"/>
                <a:ea typeface="Nunito"/>
                <a:cs typeface="Nunito"/>
                <a:sym typeface="Nunito"/>
              </a:rPr>
            </a:br>
            <a:endParaRPr>
              <a:solidFill>
                <a:schemeClr val="dk1"/>
              </a:solidFill>
              <a:latin typeface="Nunito"/>
              <a:ea typeface="Nunito"/>
              <a:cs typeface="Nunito"/>
              <a:sym typeface="Nunito"/>
            </a:endParaRPr>
          </a:p>
          <a:p>
            <a:pPr marL="0" lvl="0" indent="0" algn="l" rtl="0">
              <a:spcBef>
                <a:spcPts val="0"/>
              </a:spcBef>
              <a:spcAft>
                <a:spcPts val="0"/>
              </a:spcAft>
              <a:buSzPts val="1100"/>
              <a:buNone/>
            </a:pPr>
            <a:r>
              <a:rPr lang="es">
                <a:solidFill>
                  <a:schemeClr val="dk1"/>
                </a:solidFill>
                <a:latin typeface="Nunito"/>
                <a:ea typeface="Nunito"/>
                <a:cs typeface="Nunito"/>
                <a:sym typeface="Nunito"/>
              </a:rPr>
              <a:t>Utiliza el recurso de GeoGebra (</a:t>
            </a:r>
            <a:r>
              <a:rPr lang="es" u="sng">
                <a:solidFill>
                  <a:srgbClr val="1155CC"/>
                </a:solidFill>
                <a:hlinkClick r:id="rId3">
                  <a:extLst>
                    <a:ext uri="{A12FA001-AC4F-418D-AE19-62706E023703}">
                      <ahyp:hlinkClr xmlns:ahyp="http://schemas.microsoft.com/office/drawing/2018/hyperlinkcolor" val="tx"/>
                    </a:ext>
                  </a:extLst>
                </a:hlinkClick>
              </a:rPr>
              <a:t>https://www.geogebra.org/m/nmd7tsdm</a:t>
            </a:r>
            <a:r>
              <a:rPr lang="es">
                <a:solidFill>
                  <a:schemeClr val="dk1"/>
                </a:solidFill>
                <a:latin typeface="Nunito"/>
                <a:ea typeface="Nunito"/>
                <a:cs typeface="Nunito"/>
                <a:sym typeface="Nunito"/>
              </a:rPr>
              <a:t>) para responder las siguientes preguntas.</a:t>
            </a:r>
            <a:endParaRPr>
              <a:solidFill>
                <a:schemeClr val="dk1"/>
              </a:solidFill>
              <a:latin typeface="Nunito"/>
              <a:ea typeface="Nunito"/>
              <a:cs typeface="Nunito"/>
              <a:sym typeface="Nunito"/>
            </a:endParaRPr>
          </a:p>
        </p:txBody>
      </p:sp>
      <p:sp>
        <p:nvSpPr>
          <p:cNvPr id="191" name="Google Shape;191;g251918430e0_1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5204d9deb6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endParaRPr>
              <a:solidFill>
                <a:schemeClr val="dk1"/>
              </a:solidFill>
              <a:latin typeface="Nunito"/>
              <a:ea typeface="Nunito"/>
              <a:cs typeface="Nunito"/>
              <a:sym typeface="Nunito"/>
            </a:endParaRPr>
          </a:p>
        </p:txBody>
      </p:sp>
      <p:sp>
        <p:nvSpPr>
          <p:cNvPr id="202" name="Google Shape;202;g25204d9deb6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5204d9deb6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endParaRPr>
              <a:solidFill>
                <a:schemeClr val="dk1"/>
              </a:solidFill>
              <a:latin typeface="Nunito"/>
              <a:ea typeface="Nunito"/>
              <a:cs typeface="Nunito"/>
              <a:sym typeface="Nunito"/>
            </a:endParaRPr>
          </a:p>
        </p:txBody>
      </p:sp>
      <p:sp>
        <p:nvSpPr>
          <p:cNvPr id="213" name="Google Shape;213;g25204d9deb6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5204d9deb6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
                <a:solidFill>
                  <a:schemeClr val="dk1"/>
                </a:solidFill>
                <a:latin typeface="Nunito"/>
                <a:ea typeface="Nunito"/>
                <a:cs typeface="Nunito"/>
                <a:sym typeface="Nunito"/>
              </a:rPr>
              <a:t>2. Cuando Delta t tiende a 0, tanto por la izquierda como por la derecha, la pendiente de la recta secante tiende a un valor que está en torno a 225,515.</a:t>
            </a:r>
            <a:endParaRPr>
              <a:solidFill>
                <a:schemeClr val="dk1"/>
              </a:solidFill>
              <a:latin typeface="Nunito"/>
              <a:ea typeface="Nunito"/>
              <a:cs typeface="Nunito"/>
              <a:sym typeface="Nunito"/>
            </a:endParaRPr>
          </a:p>
        </p:txBody>
      </p:sp>
      <p:sp>
        <p:nvSpPr>
          <p:cNvPr id="224" name="Google Shape;224;g25204d9deb6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5204d9deb6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Manipule el recurso de GeoGebra de la actividad anterior para ilustrar las siguientes ideas:</a:t>
            </a:r>
            <a:endParaRPr>
              <a:solidFill>
                <a:schemeClr val="dk1"/>
              </a:solidFill>
              <a:latin typeface="Nunito"/>
              <a:ea typeface="Nunito"/>
              <a:cs typeface="Nunito"/>
              <a:sym typeface="Nunito"/>
            </a:endParaRPr>
          </a:p>
        </p:txBody>
      </p:sp>
      <p:sp>
        <p:nvSpPr>
          <p:cNvPr id="230" name="Google Shape;230;g25204d9deb6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5204d9deb6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s">
                <a:solidFill>
                  <a:schemeClr val="dk1"/>
                </a:solidFill>
                <a:latin typeface="Nunito"/>
                <a:ea typeface="Nunito"/>
                <a:cs typeface="Nunito"/>
                <a:sym typeface="Nunito"/>
              </a:rPr>
              <a:t>Manipule el recurso de GeoGebra de la actividad anterior para ilustrar las siguientes ideas:</a:t>
            </a:r>
            <a:endParaRPr>
              <a:solidFill>
                <a:schemeClr val="dk1"/>
              </a:solidFill>
              <a:latin typeface="Nunito"/>
              <a:ea typeface="Nunito"/>
              <a:cs typeface="Nunito"/>
              <a:sym typeface="Nunito"/>
            </a:endParaRPr>
          </a:p>
        </p:txBody>
      </p:sp>
      <p:sp>
        <p:nvSpPr>
          <p:cNvPr id="236" name="Google Shape;236;g25204d9deb6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5204d9deb6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s">
                <a:solidFill>
                  <a:schemeClr val="dk1"/>
                </a:solidFill>
                <a:latin typeface="Nunito"/>
                <a:ea typeface="Nunito"/>
                <a:cs typeface="Nunito"/>
                <a:sym typeface="Nunito"/>
              </a:rPr>
              <a:t>A continuación, proceda a definir la razón de cambio instantánea y asociarla a la definición de derivada de una función en un punto.</a:t>
            </a:r>
            <a:endParaRPr>
              <a:solidFill>
                <a:schemeClr val="dk1"/>
              </a:solidFill>
              <a:latin typeface="Nunito"/>
              <a:ea typeface="Nunito"/>
              <a:cs typeface="Nunito"/>
              <a:sym typeface="Nunito"/>
            </a:endParaRPr>
          </a:p>
        </p:txBody>
      </p:sp>
      <p:sp>
        <p:nvSpPr>
          <p:cNvPr id="244" name="Google Shape;244;g25204d9deb6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5204d9deb6_0_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None/>
            </a:pPr>
            <a:r>
              <a:rPr lang="es">
                <a:solidFill>
                  <a:schemeClr val="dk1"/>
                </a:solidFill>
                <a:latin typeface="Nunito"/>
                <a:ea typeface="Nunito"/>
                <a:cs typeface="Nunito"/>
                <a:sym typeface="Nunito"/>
              </a:rPr>
              <a:t>Haga notar a sus estudiantes que, de acuerdo a la definición anterior, la velocidad instantánea a la que se carga la batería en el instante t=0 estimada a través del GeoGebra, corresponde a la derivada de la función Q(t) en ese punto. Esto es</a:t>
            </a:r>
            <a:endParaRPr>
              <a:solidFill>
                <a:schemeClr val="dk1"/>
              </a:solidFill>
              <a:latin typeface="Nunito"/>
              <a:ea typeface="Nunito"/>
              <a:cs typeface="Nunito"/>
              <a:sym typeface="Nunito"/>
            </a:endParaRPr>
          </a:p>
          <a:p>
            <a:pPr marL="0" lvl="0" indent="0" algn="just" rtl="0">
              <a:spcBef>
                <a:spcPts val="0"/>
              </a:spcBef>
              <a:spcAft>
                <a:spcPts val="0"/>
              </a:spcAft>
              <a:buNone/>
            </a:pPr>
            <a:endParaRPr>
              <a:solidFill>
                <a:schemeClr val="dk1"/>
              </a:solidFill>
              <a:latin typeface="Nunito"/>
              <a:ea typeface="Nunito"/>
              <a:cs typeface="Nunito"/>
              <a:sym typeface="Nunito"/>
            </a:endParaRPr>
          </a:p>
          <a:p>
            <a:pPr marL="0" lvl="0" indent="0" algn="ctr" rtl="0">
              <a:spcBef>
                <a:spcPts val="0"/>
              </a:spcBef>
              <a:spcAft>
                <a:spcPts val="0"/>
              </a:spcAft>
              <a:buNone/>
            </a:pPr>
            <a:r>
              <a:rPr lang="es">
                <a:solidFill>
                  <a:schemeClr val="dk1"/>
                </a:solidFill>
                <a:latin typeface="Nunito"/>
                <a:ea typeface="Nunito"/>
                <a:cs typeface="Nunito"/>
                <a:sym typeface="Nunito"/>
              </a:rPr>
              <a:t>Velocidad instantánea=Q’(30) \approx 225,515 [C/min]</a:t>
            </a:r>
            <a:endParaRPr>
              <a:solidFill>
                <a:schemeClr val="dk1"/>
              </a:solidFill>
              <a:latin typeface="Nunito"/>
              <a:ea typeface="Nunito"/>
              <a:cs typeface="Nunito"/>
              <a:sym typeface="Nunito"/>
            </a:endParaRPr>
          </a:p>
          <a:p>
            <a:pPr marL="0" lvl="0" indent="0" algn="just" rtl="0">
              <a:spcBef>
                <a:spcPts val="0"/>
              </a:spcBef>
              <a:spcAft>
                <a:spcPts val="0"/>
              </a:spcAft>
              <a:buNone/>
            </a:pPr>
            <a:endParaRPr>
              <a:solidFill>
                <a:schemeClr val="dk1"/>
              </a:solidFill>
              <a:latin typeface="Nunito"/>
              <a:ea typeface="Nunito"/>
              <a:cs typeface="Nunito"/>
              <a:sym typeface="Nunito"/>
            </a:endParaRPr>
          </a:p>
          <a:p>
            <a:pPr marL="0" lvl="0" indent="0" algn="just" rtl="0">
              <a:spcBef>
                <a:spcPts val="0"/>
              </a:spcBef>
              <a:spcAft>
                <a:spcPts val="0"/>
              </a:spcAft>
              <a:buNone/>
            </a:pPr>
            <a:r>
              <a:rPr lang="es">
                <a:solidFill>
                  <a:schemeClr val="dk1"/>
                </a:solidFill>
                <a:latin typeface="Nunito"/>
                <a:ea typeface="Nunito"/>
                <a:cs typeface="Nunito"/>
                <a:sym typeface="Nunito"/>
              </a:rPr>
              <a:t>Invite a sus estudiantes a resolver la </a:t>
            </a:r>
            <a:r>
              <a:rPr lang="es" b="1">
                <a:solidFill>
                  <a:schemeClr val="dk1"/>
                </a:solidFill>
                <a:latin typeface="Nunito"/>
                <a:ea typeface="Nunito"/>
                <a:cs typeface="Nunito"/>
                <a:sym typeface="Nunito"/>
              </a:rPr>
              <a:t>Actividad 3</a:t>
            </a:r>
            <a:r>
              <a:rPr lang="es">
                <a:solidFill>
                  <a:schemeClr val="dk1"/>
                </a:solidFill>
                <a:latin typeface="Nunito"/>
                <a:ea typeface="Nunito"/>
                <a:cs typeface="Nunito"/>
                <a:sym typeface="Nunito"/>
              </a:rPr>
              <a:t>, donde aplicarán lo que han visto hasta ahora.</a:t>
            </a:r>
            <a:endParaRPr>
              <a:solidFill>
                <a:schemeClr val="dk1"/>
              </a:solidFill>
              <a:latin typeface="Nunito"/>
              <a:ea typeface="Nunito"/>
              <a:cs typeface="Nunito"/>
              <a:sym typeface="Nunito"/>
            </a:endParaRPr>
          </a:p>
        </p:txBody>
      </p:sp>
      <p:sp>
        <p:nvSpPr>
          <p:cNvPr id="253" name="Google Shape;253;g25204d9deb6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5204d9deb6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Muestre a sus estudiantes el  recurso de GeoGebra que está en </a:t>
            </a:r>
            <a:r>
              <a:rPr lang="es" u="sng">
                <a:solidFill>
                  <a:srgbClr val="1155CC"/>
                </a:solidFill>
                <a:hlinkClick r:id="rId3">
                  <a:extLst>
                    <a:ext uri="{A12FA001-AC4F-418D-AE19-62706E023703}">
                      <ahyp:hlinkClr xmlns:ahyp="http://schemas.microsoft.com/office/drawing/2018/hyperlinkcolor" val="tx"/>
                    </a:ext>
                  </a:extLst>
                </a:hlinkClick>
              </a:rPr>
              <a:t>https://www.geogebra.org/m/kuhjcsnf</a:t>
            </a:r>
            <a:r>
              <a:rPr lang="es">
                <a:solidFill>
                  <a:schemeClr val="dk1"/>
                </a:solidFill>
                <a:latin typeface="Nunito"/>
                <a:ea typeface="Nunito"/>
                <a:cs typeface="Nunito"/>
                <a:sym typeface="Nunito"/>
              </a:rPr>
              <a:t> , el cual entrega la pendiente de la recta tangente al gráfico de la función de carga Q(t) en el punto (t_0, Q(t_0)). </a:t>
            </a:r>
            <a:endParaRPr>
              <a:solidFill>
                <a:schemeClr val="dk1"/>
              </a:solidFill>
              <a:latin typeface="Nunito"/>
              <a:ea typeface="Nunito"/>
              <a:cs typeface="Nunito"/>
              <a:sym typeface="Nunito"/>
            </a:endParaRPr>
          </a:p>
          <a:p>
            <a:pPr marL="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ctr"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Delta Q / Delta t = 179,67 C/min</a:t>
            </a:r>
            <a:endParaRPr>
              <a:solidFill>
                <a:schemeClr val="dk1"/>
              </a:solidFill>
              <a:latin typeface="Nunito"/>
              <a:ea typeface="Nunito"/>
              <a:cs typeface="Nunito"/>
              <a:sym typeface="Nunito"/>
            </a:endParaRPr>
          </a:p>
        </p:txBody>
      </p:sp>
      <p:sp>
        <p:nvSpPr>
          <p:cNvPr id="260" name="Google Shape;260;g25204d9deb6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54aa40a4e5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Muestre a sus estudiantes el  recurso de GeoGebra que está en </a:t>
            </a:r>
            <a:r>
              <a:rPr lang="es" u="sng">
                <a:solidFill>
                  <a:srgbClr val="1155CC"/>
                </a:solidFill>
                <a:hlinkClick r:id="rId3">
                  <a:extLst>
                    <a:ext uri="{A12FA001-AC4F-418D-AE19-62706E023703}">
                      <ahyp:hlinkClr xmlns:ahyp="http://schemas.microsoft.com/office/drawing/2018/hyperlinkcolor" val="tx"/>
                    </a:ext>
                  </a:extLst>
                </a:hlinkClick>
              </a:rPr>
              <a:t>https://www.geogebra.org/m/kuhjcsnf</a:t>
            </a:r>
            <a:r>
              <a:rPr lang="es">
                <a:solidFill>
                  <a:schemeClr val="dk1"/>
                </a:solidFill>
                <a:latin typeface="Nunito"/>
                <a:ea typeface="Nunito"/>
                <a:cs typeface="Nunito"/>
                <a:sym typeface="Nunito"/>
              </a:rPr>
              <a:t> , el cual entrega la pendiente de la recta tangente al gráfico de la función de carga Q(t) en el punto (t_0, Q(t_0)). </a:t>
            </a:r>
            <a:endParaRPr>
              <a:solidFill>
                <a:schemeClr val="dk1"/>
              </a:solidFill>
              <a:latin typeface="Nunito"/>
              <a:ea typeface="Nunito"/>
              <a:cs typeface="Nunito"/>
              <a:sym typeface="Nunito"/>
            </a:endParaRPr>
          </a:p>
          <a:p>
            <a:pPr marL="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ctr"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Delta Q / Delta t = 179,67 C/min</a:t>
            </a:r>
            <a:endParaRPr>
              <a:solidFill>
                <a:schemeClr val="dk1"/>
              </a:solidFill>
              <a:latin typeface="Nunito"/>
              <a:ea typeface="Nunito"/>
              <a:cs typeface="Nunito"/>
              <a:sym typeface="Nunito"/>
            </a:endParaRPr>
          </a:p>
        </p:txBody>
      </p:sp>
      <p:sp>
        <p:nvSpPr>
          <p:cNvPr id="266" name="Google Shape;266;g254aa40a4e5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54aa40a4e5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s">
                <a:solidFill>
                  <a:schemeClr val="dk1"/>
                </a:solidFill>
                <a:latin typeface="Nunito"/>
                <a:ea typeface="Nunito"/>
                <a:cs typeface="Nunito"/>
                <a:sym typeface="Nunito"/>
              </a:rPr>
              <a:t>1. Ingresando los valores de \(t_0\) a la casilla de entrada del recurso de GeoGebra, se obtienen los siguientes resultados:</a:t>
            </a:r>
            <a:endParaRPr>
              <a:solidFill>
                <a:schemeClr val="dk1"/>
              </a:solidFill>
              <a:latin typeface="Nunito"/>
              <a:ea typeface="Nunito"/>
              <a:cs typeface="Nunito"/>
              <a:sym typeface="Nunito"/>
            </a:endParaRPr>
          </a:p>
          <a:p>
            <a:pPr marL="457200" lvl="0" indent="0" algn="l" rtl="0">
              <a:spcBef>
                <a:spcPts val="0"/>
              </a:spcBef>
              <a:spcAft>
                <a:spcPts val="0"/>
              </a:spcAft>
              <a:buSzPts val="1100"/>
              <a:buNone/>
            </a:pP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\(Q’(15)=361{,}98\)</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\(Q’(45)=140{,}5\)</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\(Q’(60)=87{,}53\)</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\(Q’(90)=33{,}98\)</a:t>
            </a:r>
            <a:endParaRPr>
              <a:solidFill>
                <a:schemeClr val="dk1"/>
              </a:solidFill>
              <a:latin typeface="Nunito"/>
              <a:ea typeface="Nunito"/>
              <a:cs typeface="Nunito"/>
              <a:sym typeface="Nunito"/>
            </a:endParaRPr>
          </a:p>
          <a:p>
            <a:pPr marL="45720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l" rtl="0">
              <a:spcBef>
                <a:spcPts val="0"/>
              </a:spcBef>
              <a:spcAft>
                <a:spcPts val="0"/>
              </a:spcAft>
              <a:buSzPts val="1100"/>
              <a:buNone/>
            </a:pPr>
            <a:r>
              <a:rPr lang="es">
                <a:solidFill>
                  <a:schemeClr val="dk1"/>
                </a:solidFill>
                <a:latin typeface="Nunito"/>
                <a:ea typeface="Nunito"/>
                <a:cs typeface="Nunito"/>
                <a:sym typeface="Nunito"/>
              </a:rPr>
              <a:t>2. ¿A qué velocidad \(\left[\frac{C}{min}\right]\) está cargándose la batería en los siguientes instantes?</a:t>
            </a:r>
            <a:endParaRPr>
              <a:solidFill>
                <a:schemeClr val="dk1"/>
              </a:solidFill>
              <a:latin typeface="Nunito"/>
              <a:ea typeface="Nunito"/>
              <a:cs typeface="Nunito"/>
              <a:sym typeface="Nunito"/>
            </a:endParaRPr>
          </a:p>
          <a:p>
            <a:pPr marL="457200" lvl="0" indent="0" algn="l" rtl="0">
              <a:spcBef>
                <a:spcPts val="0"/>
              </a:spcBef>
              <a:spcAft>
                <a:spcPts val="0"/>
              </a:spcAft>
              <a:buSzPts val="1100"/>
              <a:buNone/>
            </a:pP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La velocidad de carga de la batería a los 15 min es \(Q’(15)=361{,}98 \left[\frac{C}{min}\right]\). </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La velocidad de carga de la batería a los 45 min es \(Q’(45)=140{,}5 \left[\frac{C}{min}\right]\). </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La velocidad de carga de la batería a los 60 min es \(Q’(60)=87{,}53 \left[\frac{C}{min}\right]\). </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La velocidad de carga de la batería a los 90 min es \(Q’(90)=33{,}98 \left[\frac{C}{min}\right]\). </a:t>
            </a:r>
            <a:endParaRPr>
              <a:solidFill>
                <a:schemeClr val="dk1"/>
              </a:solidFill>
              <a:latin typeface="Nunito"/>
              <a:ea typeface="Nunito"/>
              <a:cs typeface="Nunito"/>
              <a:sym typeface="Nunito"/>
            </a:endParaRPr>
          </a:p>
          <a:p>
            <a:pPr marL="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l" rtl="0">
              <a:spcBef>
                <a:spcPts val="0"/>
              </a:spcBef>
              <a:spcAft>
                <a:spcPts val="0"/>
              </a:spcAft>
              <a:buSzPts val="1100"/>
              <a:buNone/>
            </a:pPr>
            <a:r>
              <a:rPr lang="es">
                <a:solidFill>
                  <a:schemeClr val="dk1"/>
                </a:solidFill>
                <a:latin typeface="Nunito"/>
                <a:ea typeface="Nunito"/>
                <a:cs typeface="Nunito"/>
                <a:sym typeface="Nunito"/>
              </a:rPr>
              <a:t>3. \(\dfrac{Q’(15)}{Q’(90)}=\dfrac{361{,}98}{33{,}98} \approx 10{,}7\). Por tanto, a los 15 min la batería se carga aproximadamente 10 veces más rápido que a los 90 min.</a:t>
            </a:r>
            <a:endParaRPr>
              <a:solidFill>
                <a:schemeClr val="dk1"/>
              </a:solidFill>
              <a:latin typeface="Nunito"/>
              <a:ea typeface="Nunito"/>
              <a:cs typeface="Nunito"/>
              <a:sym typeface="Nunito"/>
            </a:endParaRPr>
          </a:p>
          <a:p>
            <a:pPr marL="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ctr"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Delta Q / Delta t = 179,67 C/min</a:t>
            </a:r>
            <a:endParaRPr>
              <a:solidFill>
                <a:schemeClr val="dk1"/>
              </a:solidFill>
              <a:latin typeface="Nunito"/>
              <a:ea typeface="Nunito"/>
              <a:cs typeface="Nunito"/>
              <a:sym typeface="Nunito"/>
            </a:endParaRPr>
          </a:p>
        </p:txBody>
      </p:sp>
      <p:sp>
        <p:nvSpPr>
          <p:cNvPr id="273" name="Google Shape;273;g254aa40a4e5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5204d9deb6_0_1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s">
                <a:solidFill>
                  <a:schemeClr val="dk1"/>
                </a:solidFill>
                <a:latin typeface="Nunito"/>
                <a:ea typeface="Nunito"/>
                <a:cs typeface="Nunito"/>
                <a:sym typeface="Nunito"/>
              </a:rPr>
              <a:t>1. Ingresando los valores de \(t_0\) a la casilla de entrada del recurso de GeoGebra, se obtienen los siguientes resultados:</a:t>
            </a:r>
            <a:endParaRPr>
              <a:solidFill>
                <a:schemeClr val="dk1"/>
              </a:solidFill>
              <a:latin typeface="Nunito"/>
              <a:ea typeface="Nunito"/>
              <a:cs typeface="Nunito"/>
              <a:sym typeface="Nunito"/>
            </a:endParaRPr>
          </a:p>
          <a:p>
            <a:pPr marL="457200" lvl="0" indent="0" algn="l" rtl="0">
              <a:spcBef>
                <a:spcPts val="0"/>
              </a:spcBef>
              <a:spcAft>
                <a:spcPts val="0"/>
              </a:spcAft>
              <a:buSzPts val="1100"/>
              <a:buNone/>
            </a:pP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\(Q’(15)=361{,}98\)</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\(Q’(45)=140{,}5\)</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\(Q’(60)=87{,}53\)</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\(Q’(90)=33{,}98\)</a:t>
            </a:r>
            <a:endParaRPr>
              <a:solidFill>
                <a:schemeClr val="dk1"/>
              </a:solidFill>
              <a:latin typeface="Nunito"/>
              <a:ea typeface="Nunito"/>
              <a:cs typeface="Nunito"/>
              <a:sym typeface="Nunito"/>
            </a:endParaRPr>
          </a:p>
          <a:p>
            <a:pPr marL="45720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l" rtl="0">
              <a:spcBef>
                <a:spcPts val="0"/>
              </a:spcBef>
              <a:spcAft>
                <a:spcPts val="0"/>
              </a:spcAft>
              <a:buSzPts val="1100"/>
              <a:buNone/>
            </a:pPr>
            <a:r>
              <a:rPr lang="es">
                <a:solidFill>
                  <a:schemeClr val="dk1"/>
                </a:solidFill>
                <a:latin typeface="Nunito"/>
                <a:ea typeface="Nunito"/>
                <a:cs typeface="Nunito"/>
                <a:sym typeface="Nunito"/>
              </a:rPr>
              <a:t>2. ¿A qué velocidad \(\left[\frac{C}{min}\right]\) está cargándose la batería en los siguientes instantes?</a:t>
            </a:r>
            <a:endParaRPr>
              <a:solidFill>
                <a:schemeClr val="dk1"/>
              </a:solidFill>
              <a:latin typeface="Nunito"/>
              <a:ea typeface="Nunito"/>
              <a:cs typeface="Nunito"/>
              <a:sym typeface="Nunito"/>
            </a:endParaRPr>
          </a:p>
          <a:p>
            <a:pPr marL="457200" lvl="0" indent="0" algn="l" rtl="0">
              <a:spcBef>
                <a:spcPts val="0"/>
              </a:spcBef>
              <a:spcAft>
                <a:spcPts val="0"/>
              </a:spcAft>
              <a:buSzPts val="1100"/>
              <a:buNone/>
            </a:pP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La velocidad de carga de la batería a los 15 min es \(Q’(15)=361{,}98 \left[\frac{C}{min}\right]\). </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La velocidad de carga de la batería a los 45 min es \(Q’(45)=140{,}5 \left[\frac{C}{min}\right]\). </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La velocidad de carga de la batería a los 60 min es \(Q’(60)=87{,}53 \left[\frac{C}{min}\right]\). </a:t>
            </a:r>
            <a:endParaRPr>
              <a:solidFill>
                <a:schemeClr val="dk1"/>
              </a:solidFill>
              <a:latin typeface="Nunito"/>
              <a:ea typeface="Nunito"/>
              <a:cs typeface="Nunito"/>
              <a:sym typeface="Nunito"/>
            </a:endParaRPr>
          </a:p>
          <a:p>
            <a:pPr marL="457200" lvl="0" indent="-298450" algn="l" rtl="0">
              <a:spcBef>
                <a:spcPts val="0"/>
              </a:spcBef>
              <a:spcAft>
                <a:spcPts val="0"/>
              </a:spcAft>
              <a:buClr>
                <a:schemeClr val="dk1"/>
              </a:buClr>
              <a:buSzPts val="1100"/>
              <a:buFont typeface="Nunito"/>
              <a:buAutoNum type="alphaLcParenR"/>
            </a:pPr>
            <a:r>
              <a:rPr lang="es">
                <a:solidFill>
                  <a:schemeClr val="dk1"/>
                </a:solidFill>
                <a:latin typeface="Nunito"/>
                <a:ea typeface="Nunito"/>
                <a:cs typeface="Nunito"/>
                <a:sym typeface="Nunito"/>
              </a:rPr>
              <a:t>La velocidad de carga de la batería a los 90 min es \(Q’(90)=33{,}98 \left[\frac{C}{min}\right]\). </a:t>
            </a:r>
            <a:endParaRPr>
              <a:solidFill>
                <a:schemeClr val="dk1"/>
              </a:solidFill>
              <a:latin typeface="Nunito"/>
              <a:ea typeface="Nunito"/>
              <a:cs typeface="Nunito"/>
              <a:sym typeface="Nunito"/>
            </a:endParaRPr>
          </a:p>
          <a:p>
            <a:pPr marL="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l" rtl="0">
              <a:spcBef>
                <a:spcPts val="0"/>
              </a:spcBef>
              <a:spcAft>
                <a:spcPts val="0"/>
              </a:spcAft>
              <a:buSzPts val="1100"/>
              <a:buNone/>
            </a:pPr>
            <a:r>
              <a:rPr lang="es">
                <a:solidFill>
                  <a:schemeClr val="dk1"/>
                </a:solidFill>
                <a:latin typeface="Nunito"/>
                <a:ea typeface="Nunito"/>
                <a:cs typeface="Nunito"/>
                <a:sym typeface="Nunito"/>
              </a:rPr>
              <a:t>3. \(\dfrac{Q’(15)}{Q’(90)}=\dfrac{361{,}98}{33{,}98} \approx 10{,}7\). Por tanto, a los 15 min la batería se carga aproximadamente 10 veces más rápido que a los 90 min.</a:t>
            </a:r>
            <a:endParaRPr>
              <a:solidFill>
                <a:schemeClr val="dk1"/>
              </a:solidFill>
              <a:latin typeface="Nunito"/>
              <a:ea typeface="Nunito"/>
              <a:cs typeface="Nunito"/>
              <a:sym typeface="Nunito"/>
            </a:endParaRPr>
          </a:p>
          <a:p>
            <a:pPr marL="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ctr"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Delta Q / Delta t = 179,67 C/min</a:t>
            </a:r>
            <a:endParaRPr>
              <a:solidFill>
                <a:schemeClr val="dk1"/>
              </a:solidFill>
              <a:latin typeface="Nunito"/>
              <a:ea typeface="Nunito"/>
              <a:cs typeface="Nunito"/>
              <a:sym typeface="Nunito"/>
            </a:endParaRPr>
          </a:p>
        </p:txBody>
      </p:sp>
      <p:sp>
        <p:nvSpPr>
          <p:cNvPr id="280" name="Google Shape;280;g25204d9deb6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
                <a:solidFill>
                  <a:schemeClr val="dk1"/>
                </a:solidFill>
                <a:latin typeface="Nunito Medium"/>
                <a:ea typeface="Nunito Medium"/>
                <a:cs typeface="Nunito Medium"/>
                <a:sym typeface="Nunito Medium"/>
              </a:rPr>
              <a:t>En base a lo realizado en clases, sistematice las siguientes ideas:</a:t>
            </a:r>
            <a:endParaRPr/>
          </a:p>
        </p:txBody>
      </p:sp>
      <p:sp>
        <p:nvSpPr>
          <p:cNvPr id="288" name="Google Shape;28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
              <a:t>Estas preguntas buscan que,  a partir de la información del video, las y los estudiantes noten que:</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s"/>
              <a:t>El proceso de cargar una batería depende de muchos factores, entre otros, del nivel actual de carga de la batería.</a:t>
            </a:r>
            <a:endParaRPr/>
          </a:p>
          <a:p>
            <a:pPr marL="0" lvl="0" indent="0" algn="l" rtl="0">
              <a:lnSpc>
                <a:spcPct val="100000"/>
              </a:lnSpc>
              <a:spcBef>
                <a:spcPts val="0"/>
              </a:spcBef>
              <a:spcAft>
                <a:spcPts val="0"/>
              </a:spcAft>
              <a:buClr>
                <a:schemeClr val="dk1"/>
              </a:buClr>
              <a:buSzPts val="1100"/>
              <a:buFont typeface="Arial"/>
              <a:buNone/>
            </a:pPr>
            <a:r>
              <a:rPr lang="es"/>
              <a:t>La tabla muestra que la velocidad de carga depende del nivel de carga de la batería, ya que esta velocidad disminuye a medida que el nivel de carga se acerca a la capacidad de carga nominal de la batería.</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51918430e0_1_1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s">
                <a:solidFill>
                  <a:schemeClr val="dk1"/>
                </a:solidFill>
                <a:latin typeface="Nunito Medium"/>
                <a:ea typeface="Nunito Medium"/>
                <a:cs typeface="Nunito Medium"/>
                <a:sym typeface="Nunito Medium"/>
              </a:rPr>
              <a:t>En base a lo realizado en clases, sistematice las siguientes ideas:</a:t>
            </a:r>
            <a:endParaRPr/>
          </a:p>
        </p:txBody>
      </p:sp>
      <p:sp>
        <p:nvSpPr>
          <p:cNvPr id="295" name="Google Shape;295;g251918430e0_1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3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s"/>
              <a:t>Recuerde a sus estudiantes que el video plantea el siguiente problema: </a:t>
            </a:r>
            <a:br>
              <a:rPr lang="es"/>
            </a:br>
            <a:br>
              <a:rPr lang="es"/>
            </a:br>
            <a:r>
              <a:rPr lang="es"/>
              <a:t>¿Cómo podemos determinar la velocidad de carga de una batería en un momento dado?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s"/>
              <a:t>Proponga tratar de abordar este problema analizando la información que proporciona el gráfico que se muestra en el video.</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rgbClr val="000000"/>
              </a:buClr>
              <a:buSzPts val="1400"/>
              <a:buFont typeface="Arial"/>
              <a:buNone/>
            </a:pPr>
            <a:endParaRPr/>
          </a:p>
        </p:txBody>
      </p:sp>
      <p:sp>
        <p:nvSpPr>
          <p:cNvPr id="98" name="Google Shape;9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50ead4254d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s">
                <a:solidFill>
                  <a:schemeClr val="dk1"/>
                </a:solidFill>
                <a:latin typeface="Nunito"/>
                <a:ea typeface="Nunito"/>
                <a:cs typeface="Nunito"/>
                <a:sym typeface="Nunito"/>
              </a:rPr>
              <a:t>Presente el gráfico y comente que se trata de un modelo de la función de porcentaje de carga de un tipo de batería en relación con el tiempo.</a:t>
            </a: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Los puntos en la curva corresponden a porcentajes de carga en distintas fracciones del tiempo de carga total T de una batería.</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Es importante, para el modelo presentado, las siguientes consideraciones:</a:t>
            </a:r>
            <a:endParaRPr>
              <a:solidFill>
                <a:schemeClr val="dk1"/>
              </a:solidFill>
              <a:latin typeface="Nunito"/>
              <a:ea typeface="Nunito"/>
              <a:cs typeface="Nunito"/>
              <a:sym typeface="Nunito"/>
            </a:endParaRPr>
          </a:p>
          <a:p>
            <a:pPr marL="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l" rtl="0">
              <a:spcBef>
                <a:spcPts val="0"/>
              </a:spcBef>
              <a:spcAft>
                <a:spcPts val="0"/>
              </a:spcAft>
              <a:buSzPts val="1100"/>
              <a:buNone/>
            </a:pPr>
            <a:r>
              <a:rPr lang="es">
                <a:solidFill>
                  <a:schemeClr val="dk1"/>
                </a:solidFill>
                <a:latin typeface="Nunito"/>
                <a:ea typeface="Nunito"/>
                <a:cs typeface="Nunito"/>
                <a:sym typeface="Nunito"/>
              </a:rPr>
              <a:t>El tiempo está en el eje horizontal. En el gráfico también están representados los niveles de carga (porcentajes) asociados a fracciones del tiempo de carga nominal T vistos en la tabla.</a:t>
            </a:r>
            <a:endParaRPr>
              <a:solidFill>
                <a:schemeClr val="dk1"/>
              </a:solidFill>
              <a:latin typeface="Nunito"/>
              <a:ea typeface="Nunito"/>
              <a:cs typeface="Nunito"/>
              <a:sym typeface="Nunito"/>
            </a:endParaRPr>
          </a:p>
          <a:p>
            <a:pPr marL="0" lvl="0" indent="0" algn="l" rtl="0">
              <a:spcBef>
                <a:spcPts val="0"/>
              </a:spcBef>
              <a:spcAft>
                <a:spcPts val="0"/>
              </a:spcAft>
              <a:buSzPts val="1100"/>
              <a:buNone/>
            </a:pPr>
            <a:r>
              <a:rPr lang="es">
                <a:solidFill>
                  <a:schemeClr val="dk1"/>
                </a:solidFill>
                <a:latin typeface="Nunito"/>
                <a:ea typeface="Nunito"/>
                <a:cs typeface="Nunito"/>
                <a:sym typeface="Nunito"/>
              </a:rPr>
              <a:t>La carga de la batería se encuentra en el eje vertical y se mide en porcentaje de carga respecto a la carga nominal.</a:t>
            </a:r>
            <a:endParaRPr>
              <a:solidFill>
                <a:schemeClr val="dk1"/>
              </a:solidFill>
              <a:latin typeface="Nunito"/>
              <a:ea typeface="Nunito"/>
              <a:cs typeface="Nunito"/>
              <a:sym typeface="Nunito"/>
            </a:endParaRPr>
          </a:p>
          <a:p>
            <a:pPr marL="0" lvl="0" indent="0" algn="l" rtl="0">
              <a:spcBef>
                <a:spcPts val="0"/>
              </a:spcBef>
              <a:spcAft>
                <a:spcPts val="0"/>
              </a:spcAft>
              <a:buSzPts val="1100"/>
              <a:buNone/>
            </a:pPr>
            <a:r>
              <a:rPr lang="es">
                <a:solidFill>
                  <a:schemeClr val="dk1"/>
                </a:solidFill>
                <a:latin typeface="Nunito"/>
                <a:ea typeface="Nunito"/>
                <a:cs typeface="Nunito"/>
                <a:sym typeface="Nunito"/>
              </a:rPr>
              <a:t>En el instante inicial t=0, la batería está completamente descargada, es decir, su carga es del 0%.</a:t>
            </a:r>
            <a:endParaRPr>
              <a:solidFill>
                <a:schemeClr val="dk1"/>
              </a:solidFill>
              <a:latin typeface="Nunito"/>
              <a:ea typeface="Nunito"/>
              <a:cs typeface="Nunito"/>
              <a:sym typeface="Nunito"/>
            </a:endParaRPr>
          </a:p>
          <a:p>
            <a:pPr marL="0" lvl="0" indent="0" algn="l" rtl="0">
              <a:spcBef>
                <a:spcPts val="0"/>
              </a:spcBef>
              <a:spcAft>
                <a:spcPts val="0"/>
              </a:spcAft>
              <a:buSzPts val="1100"/>
              <a:buNone/>
            </a:pPr>
            <a:endParaRPr>
              <a:solidFill>
                <a:schemeClr val="dk1"/>
              </a:solidFill>
              <a:latin typeface="Nunito"/>
              <a:ea typeface="Nunito"/>
              <a:cs typeface="Nunito"/>
              <a:sym typeface="Nunito"/>
            </a:endParaRPr>
          </a:p>
          <a:p>
            <a:pPr marL="0" lvl="0" indent="0" algn="l" rtl="0">
              <a:spcBef>
                <a:spcPts val="0"/>
              </a:spcBef>
              <a:spcAft>
                <a:spcPts val="0"/>
              </a:spcAft>
              <a:buClr>
                <a:schemeClr val="dk1"/>
              </a:buClr>
              <a:buSzPts val="1100"/>
              <a:buFont typeface="Arial"/>
              <a:buNone/>
            </a:pPr>
            <a:endParaRPr>
              <a:solidFill>
                <a:schemeClr val="dk1"/>
              </a:solidFill>
              <a:latin typeface="Nunito"/>
              <a:ea typeface="Nunito"/>
              <a:cs typeface="Nunito"/>
              <a:sym typeface="Nunito"/>
            </a:endParaRPr>
          </a:p>
        </p:txBody>
      </p:sp>
      <p:sp>
        <p:nvSpPr>
          <p:cNvPr id="105" name="Google Shape;105;g250ead4254d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50ead4254d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Proponga a sus estudiantes revisar el caso de la función de carga Q(t) de una batería de celular de uso común, que denominaremos batería Celular, que tiene las siguientes características:</a:t>
            </a: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Para analizar con mayor detalle esta función, invite a sus estudiantes a revisar el siguiente recurso GeoGebra (</a:t>
            </a:r>
            <a:r>
              <a:rPr lang="es" u="sng">
                <a:solidFill>
                  <a:srgbClr val="1155CC"/>
                </a:solidFill>
                <a:latin typeface="Nunito"/>
                <a:ea typeface="Nunito"/>
                <a:cs typeface="Nunito"/>
                <a:sym typeface="Nunito"/>
                <a:hlinkClick r:id="rId3">
                  <a:extLst>
                    <a:ext uri="{A12FA001-AC4F-418D-AE19-62706E023703}">
                      <ahyp:hlinkClr xmlns:ahyp="http://schemas.microsoft.com/office/drawing/2018/hyperlinkcolor" val="tx"/>
                    </a:ext>
                  </a:extLst>
                </a:hlinkClick>
              </a:rPr>
              <a:t>https://www.geogebra.org/m/qzrbvkbx</a:t>
            </a:r>
            <a:r>
              <a:rPr lang="es">
                <a:solidFill>
                  <a:schemeClr val="dk1"/>
                </a:solidFill>
                <a:latin typeface="Nunito"/>
                <a:ea typeface="Nunito"/>
                <a:cs typeface="Nunito"/>
                <a:sym typeface="Nunito"/>
              </a:rPr>
              <a:t>) que permite saber el nivel de carga (medido en Coulomb) de una batería en relación al tiempo (medido en minutos). Mediante un cursor, es posible recorrer la función Q(t), indicando el tiempo y carga para cada punto. Si es necesario estimar un cálculo en particular, por ejemplo, cuál es el nivel de carga a los 100 minutos, existe una casilla de entrada que permite ingresar los valores de tiempo t.</a:t>
            </a:r>
            <a:endParaRPr/>
          </a:p>
        </p:txBody>
      </p:sp>
      <p:sp>
        <p:nvSpPr>
          <p:cNvPr id="113" name="Google Shape;113;g250ead4254d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Entregue la </a:t>
            </a:r>
            <a:r>
              <a:rPr lang="es" b="1">
                <a:solidFill>
                  <a:schemeClr val="dk1"/>
                </a:solidFill>
                <a:latin typeface="Nunito"/>
                <a:ea typeface="Nunito"/>
                <a:cs typeface="Nunito"/>
                <a:sym typeface="Nunito"/>
              </a:rPr>
              <a:t>Hoja de Actividades</a:t>
            </a:r>
            <a:r>
              <a:rPr lang="es">
                <a:solidFill>
                  <a:schemeClr val="dk1"/>
                </a:solidFill>
                <a:latin typeface="Nunito"/>
                <a:ea typeface="Nunito"/>
                <a:cs typeface="Nunito"/>
                <a:sym typeface="Nunito"/>
              </a:rPr>
              <a:t>, y presente los ítem 1 y 2 de la Actividad 1.</a:t>
            </a:r>
            <a:br>
              <a:rPr lang="es">
                <a:solidFill>
                  <a:schemeClr val="dk1"/>
                </a:solidFill>
                <a:latin typeface="Nunito"/>
                <a:ea typeface="Nunito"/>
                <a:cs typeface="Nunito"/>
                <a:sym typeface="Nunito"/>
              </a:rPr>
            </a:br>
            <a:r>
              <a:rPr lang="es">
                <a:solidFill>
                  <a:schemeClr val="dk1"/>
                </a:solidFill>
                <a:latin typeface="Nunito"/>
                <a:ea typeface="Nunito"/>
                <a:cs typeface="Nunito"/>
                <a:sym typeface="Nunito"/>
              </a:rPr>
              <a:t>Usa el recurso GeoGebra (</a:t>
            </a:r>
            <a:r>
              <a:rPr lang="es" u="sng">
                <a:solidFill>
                  <a:srgbClr val="1155CC"/>
                </a:solidFill>
                <a:latin typeface="Nunito"/>
                <a:ea typeface="Nunito"/>
                <a:cs typeface="Nunito"/>
                <a:sym typeface="Nunito"/>
                <a:hlinkClick r:id="rId3">
                  <a:extLst>
                    <a:ext uri="{A12FA001-AC4F-418D-AE19-62706E023703}">
                      <ahyp:hlinkClr xmlns:ahyp="http://schemas.microsoft.com/office/drawing/2018/hyperlinkcolor" val="tx"/>
                    </a:ext>
                  </a:extLst>
                </a:hlinkClick>
              </a:rPr>
              <a:t>https://www.geogebra.org/m/bqwm3mkx</a:t>
            </a:r>
            <a:r>
              <a:rPr lang="es">
                <a:solidFill>
                  <a:schemeClr val="dk1"/>
                </a:solidFill>
                <a:latin typeface="Nunito"/>
                <a:ea typeface="Nunito"/>
                <a:cs typeface="Nunito"/>
                <a:sym typeface="Nunito"/>
              </a:rPr>
              <a:t>) para responder las siguientes preguntas:</a:t>
            </a:r>
            <a:endParaRPr/>
          </a:p>
        </p:txBody>
      </p:sp>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51918430e0_1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endParaRPr/>
          </a:p>
        </p:txBody>
      </p:sp>
      <p:sp>
        <p:nvSpPr>
          <p:cNvPr id="128" name="Google Shape;128;g251918430e0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0"/>
        <p:cNvGrpSpPr/>
        <p:nvPr/>
      </p:nvGrpSpPr>
      <p:grpSpPr>
        <a:xfrm>
          <a:off x="0" y="0"/>
          <a:ext cx="0" cy="0"/>
          <a:chOff x="0" y="0"/>
          <a:chExt cx="0" cy="0"/>
        </a:xfrm>
      </p:grpSpPr>
      <p:sp>
        <p:nvSpPr>
          <p:cNvPr id="11" name="Google Shape;11;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8"/>
        <p:cNvGrpSpPr/>
        <p:nvPr/>
      </p:nvGrpSpPr>
      <p:grpSpPr>
        <a:xfrm>
          <a:off x="0" y="0"/>
          <a:ext cx="0" cy="0"/>
          <a:chOff x="0" y="0"/>
          <a:chExt cx="0" cy="0"/>
        </a:xfrm>
      </p:grpSpPr>
      <p:sp>
        <p:nvSpPr>
          <p:cNvPr id="59" name="Google Shape;59;p4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p49"/>
          <p:cNvSpPr>
            <a:spLocks noGrp="1"/>
          </p:cNvSpPr>
          <p:nvPr>
            <p:ph type="pic" idx="2"/>
          </p:nvPr>
        </p:nvSpPr>
        <p:spPr>
          <a:xfrm>
            <a:off x="3887391" y="740569"/>
            <a:ext cx="4629300" cy="3655200"/>
          </a:xfrm>
          <a:prstGeom prst="rect">
            <a:avLst/>
          </a:prstGeom>
          <a:noFill/>
          <a:ln>
            <a:noFill/>
          </a:ln>
        </p:spPr>
      </p:sp>
      <p:sp>
        <p:nvSpPr>
          <p:cNvPr id="61" name="Google Shape;61;p49"/>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2" name="Google Shape;62;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3" name="Google Shape;63;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5"/>
        <p:cNvGrpSpPr/>
        <p:nvPr/>
      </p:nvGrpSpPr>
      <p:grpSpPr>
        <a:xfrm>
          <a:off x="0" y="0"/>
          <a:ext cx="0" cy="0"/>
          <a:chOff x="0" y="0"/>
          <a:chExt cx="0" cy="0"/>
        </a:xfrm>
      </p:grpSpPr>
      <p:sp>
        <p:nvSpPr>
          <p:cNvPr id="66" name="Google Shape;66;p50"/>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 name="Google Shape;67;p50"/>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 name="Google Shape;68;p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1"/>
        <p:cNvGrpSpPr/>
        <p:nvPr/>
      </p:nvGrpSpPr>
      <p:grpSpPr>
        <a:xfrm>
          <a:off x="0" y="0"/>
          <a:ext cx="0" cy="0"/>
          <a:chOff x="0" y="0"/>
          <a:chExt cx="0" cy="0"/>
        </a:xfrm>
      </p:grpSpPr>
      <p:sp>
        <p:nvSpPr>
          <p:cNvPr id="72" name="Google Shape;72;p51"/>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3" name="Google Shape;73;p51"/>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4" name="Google Shape;74;p5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5" name="Google Shape;75;p5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14"/>
        <p:cNvGrpSpPr/>
        <p:nvPr/>
      </p:nvGrpSpPr>
      <p:grpSpPr>
        <a:xfrm>
          <a:off x="0" y="0"/>
          <a:ext cx="0" cy="0"/>
          <a:chOff x="0" y="0"/>
          <a:chExt cx="0" cy="0"/>
        </a:xfrm>
      </p:grpSpPr>
      <p:pic>
        <p:nvPicPr>
          <p:cNvPr id="15" name="Google Shape;15;p41" descr="Forma"/>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16"/>
        <p:cNvGrpSpPr/>
        <p:nvPr/>
      </p:nvGrpSpPr>
      <p:grpSpPr>
        <a:xfrm>
          <a:off x="0" y="0"/>
          <a:ext cx="0" cy="0"/>
          <a:chOff x="0" y="0"/>
          <a:chExt cx="0" cy="0"/>
        </a:xfrm>
      </p:grpSpPr>
      <p:pic>
        <p:nvPicPr>
          <p:cNvPr id="17" name="Google Shape;17;p42" descr="Imagen que contiene Forma&#10;&#10;Descripción generada automáticamente"/>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8"/>
        <p:cNvGrpSpPr/>
        <p:nvPr/>
      </p:nvGrpSpPr>
      <p:grpSpPr>
        <a:xfrm>
          <a:off x="0" y="0"/>
          <a:ext cx="0" cy="0"/>
          <a:chOff x="0" y="0"/>
          <a:chExt cx="0" cy="0"/>
        </a:xfrm>
      </p:grpSpPr>
      <p:sp>
        <p:nvSpPr>
          <p:cNvPr id="19" name="Google Shape;19;p43"/>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p4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 name="Google Shape;21;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 name="Google Shape;22;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 name="Google Shape;23;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4"/>
        <p:cNvGrpSpPr/>
        <p:nvPr/>
      </p:nvGrpSpPr>
      <p:grpSpPr>
        <a:xfrm>
          <a:off x="0" y="0"/>
          <a:ext cx="0" cy="0"/>
          <a:chOff x="0" y="0"/>
          <a:chExt cx="0" cy="0"/>
        </a:xfrm>
      </p:grpSpPr>
      <p:sp>
        <p:nvSpPr>
          <p:cNvPr id="25" name="Google Shape;25;p44"/>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6" name="Google Shape;26;p44"/>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7" name="Google Shape;27;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 name="Google Shape;28;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0"/>
        <p:cNvGrpSpPr/>
        <p:nvPr/>
      </p:nvGrpSpPr>
      <p:grpSpPr>
        <a:xfrm>
          <a:off x="0" y="0"/>
          <a:ext cx="0" cy="0"/>
          <a:chOff x="0" y="0"/>
          <a:chExt cx="0" cy="0"/>
        </a:xfrm>
      </p:grpSpPr>
      <p:sp>
        <p:nvSpPr>
          <p:cNvPr id="31" name="Google Shape;31;p45"/>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2" name="Google Shape;32;p4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 name="Google Shape;33;p4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 name="Google Shape;34;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 name="Google Shape;35;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7"/>
        <p:cNvGrpSpPr/>
        <p:nvPr/>
      </p:nvGrpSpPr>
      <p:grpSpPr>
        <a:xfrm>
          <a:off x="0" y="0"/>
          <a:ext cx="0" cy="0"/>
          <a:chOff x="0" y="0"/>
          <a:chExt cx="0" cy="0"/>
        </a:xfrm>
      </p:grpSpPr>
      <p:sp>
        <p:nvSpPr>
          <p:cNvPr id="38" name="Google Shape;38;p46"/>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Google Shape;39;p46"/>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0" name="Google Shape;40;p46"/>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 name="Google Shape;41;p46"/>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 name="Google Shape;42;p46"/>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 name="Google Shape;45;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6"/>
        <p:cNvGrpSpPr/>
        <p:nvPr/>
      </p:nvGrpSpPr>
      <p:grpSpPr>
        <a:xfrm>
          <a:off x="0" y="0"/>
          <a:ext cx="0" cy="0"/>
          <a:chOff x="0" y="0"/>
          <a:chExt cx="0" cy="0"/>
        </a:xfrm>
      </p:grpSpPr>
      <p:sp>
        <p:nvSpPr>
          <p:cNvPr id="47" name="Google Shape;47;p47"/>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1"/>
        <p:cNvGrpSpPr/>
        <p:nvPr/>
      </p:nvGrpSpPr>
      <p:grpSpPr>
        <a:xfrm>
          <a:off x="0" y="0"/>
          <a:ext cx="0" cy="0"/>
          <a:chOff x="0" y="0"/>
          <a:chExt cx="0" cy="0"/>
        </a:xfrm>
      </p:grpSpPr>
      <p:sp>
        <p:nvSpPr>
          <p:cNvPr id="52" name="Google Shape;52;p4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3" name="Google Shape;53;p4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4" name="Google Shape;54;p4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5" name="Google Shape;55;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 name="Google Shape;7;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8" name="Google Shape;8;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9" name="Google Shape;9;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
          <p:cNvPicPr preferRelativeResize="0"/>
          <p:nvPr/>
        </p:nvPicPr>
        <p:blipFill rotWithShape="1">
          <a:blip r:embed="rId3">
            <a:alphaModFix/>
          </a:blip>
          <a:srcRect/>
          <a:stretch/>
        </p:blipFill>
        <p:spPr>
          <a:xfrm>
            <a:off x="0" y="0"/>
            <a:ext cx="9144003" cy="5143501"/>
          </a:xfrm>
          <a:prstGeom prst="rect">
            <a:avLst/>
          </a:prstGeom>
          <a:noFill/>
          <a:ln>
            <a:noFill/>
          </a:ln>
        </p:spPr>
      </p:pic>
      <p:sp>
        <p:nvSpPr>
          <p:cNvPr id="82" name="Google Shape;82;p1"/>
          <p:cNvSpPr txBox="1"/>
          <p:nvPr/>
        </p:nvSpPr>
        <p:spPr>
          <a:xfrm>
            <a:off x="483935" y="2297504"/>
            <a:ext cx="81759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i="0" u="none" strike="noStrike" cap="none">
                <a:solidFill>
                  <a:schemeClr val="lt1"/>
                </a:solidFill>
                <a:latin typeface="Calibri"/>
                <a:ea typeface="Calibri"/>
                <a:cs typeface="Calibri"/>
                <a:sym typeface="Calibri"/>
              </a:rPr>
              <a:t>Baterías</a:t>
            </a:r>
            <a:endParaRPr sz="3300" b="1"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g251918430e0_1_41"/>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1</a:t>
            </a:r>
            <a:endParaRPr sz="2700" b="1" i="0" u="none" strike="noStrike" cap="none">
              <a:solidFill>
                <a:srgbClr val="423B71"/>
              </a:solidFill>
              <a:latin typeface="Calibri"/>
              <a:ea typeface="Calibri"/>
              <a:cs typeface="Calibri"/>
              <a:sym typeface="Calibri"/>
            </a:endParaRPr>
          </a:p>
        </p:txBody>
      </p:sp>
      <p:graphicFrame>
        <p:nvGraphicFramePr>
          <p:cNvPr id="144" name="Google Shape;144;g251918430e0_1_41"/>
          <p:cNvGraphicFramePr/>
          <p:nvPr/>
        </p:nvGraphicFramePr>
        <p:xfrm>
          <a:off x="1628600" y="1766525"/>
          <a:ext cx="5614825" cy="2682240"/>
        </p:xfrm>
        <a:graphic>
          <a:graphicData uri="http://schemas.openxmlformats.org/drawingml/2006/table">
            <a:tbl>
              <a:tblPr>
                <a:noFill/>
                <a:tableStyleId>{22524720-6420-4319-A290-699F9FBB3EA2}</a:tableStyleId>
              </a:tblPr>
              <a:tblGrid>
                <a:gridCol w="1056900">
                  <a:extLst>
                    <a:ext uri="{9D8B030D-6E8A-4147-A177-3AD203B41FA5}">
                      <a16:colId xmlns:a16="http://schemas.microsoft.com/office/drawing/2014/main" val="20000"/>
                    </a:ext>
                  </a:extLst>
                </a:gridCol>
                <a:gridCol w="1629400">
                  <a:extLst>
                    <a:ext uri="{9D8B030D-6E8A-4147-A177-3AD203B41FA5}">
                      <a16:colId xmlns:a16="http://schemas.microsoft.com/office/drawing/2014/main" val="20001"/>
                    </a:ext>
                  </a:extLst>
                </a:gridCol>
                <a:gridCol w="1505325">
                  <a:extLst>
                    <a:ext uri="{9D8B030D-6E8A-4147-A177-3AD203B41FA5}">
                      <a16:colId xmlns:a16="http://schemas.microsoft.com/office/drawing/2014/main" val="20002"/>
                    </a:ext>
                  </a:extLst>
                </a:gridCol>
                <a:gridCol w="1423200">
                  <a:extLst>
                    <a:ext uri="{9D8B030D-6E8A-4147-A177-3AD203B41FA5}">
                      <a16:colId xmlns:a16="http://schemas.microsoft.com/office/drawing/2014/main" val="20003"/>
                    </a:ext>
                  </a:extLst>
                </a:gridCol>
              </a:tblGrid>
              <a:tr h="382625">
                <a:tc gridSpan="2">
                  <a:txBody>
                    <a:bodyPr/>
                    <a:lstStyle/>
                    <a:p>
                      <a:pPr marL="0" lvl="0" indent="0" algn="ctr" rtl="0">
                        <a:spcBef>
                          <a:spcPts val="0"/>
                        </a:spcBef>
                        <a:spcAft>
                          <a:spcPts val="0"/>
                        </a:spcAft>
                        <a:buNone/>
                      </a:pPr>
                      <a:r>
                        <a:rPr lang="es" sz="1800" b="1">
                          <a:solidFill>
                            <a:schemeClr val="lt1"/>
                          </a:solidFill>
                          <a:latin typeface="Calibri"/>
                          <a:ea typeface="Calibri"/>
                          <a:cs typeface="Calibri"/>
                          <a:sym typeface="Calibri"/>
                        </a:rPr>
                        <a:t>Batería genérica</a:t>
                      </a:r>
                      <a:endParaRPr sz="1800" b="1">
                        <a:solidFill>
                          <a:schemeClr val="lt1"/>
                        </a:solidFill>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rgbClr val="7FB59B"/>
                    </a:solidFill>
                  </a:tcPr>
                </a:tc>
                <a:tc hMerge="1">
                  <a:txBody>
                    <a:bodyPr/>
                    <a:lstStyle/>
                    <a:p>
                      <a:endParaRPr lang="es-CL"/>
                    </a:p>
                  </a:txBody>
                  <a:tcPr/>
                </a:tc>
                <a:tc gridSpan="2">
                  <a:txBody>
                    <a:bodyPr/>
                    <a:lstStyle/>
                    <a:p>
                      <a:pPr marL="0" lvl="0" indent="0" algn="ctr" rtl="0">
                        <a:spcBef>
                          <a:spcPts val="0"/>
                        </a:spcBef>
                        <a:spcAft>
                          <a:spcPts val="0"/>
                        </a:spcAft>
                        <a:buNone/>
                      </a:pPr>
                      <a:r>
                        <a:rPr lang="es" sz="1800" b="1">
                          <a:solidFill>
                            <a:schemeClr val="lt1"/>
                          </a:solidFill>
                          <a:latin typeface="Calibri"/>
                          <a:ea typeface="Calibri"/>
                          <a:cs typeface="Calibri"/>
                          <a:sym typeface="Calibri"/>
                        </a:rPr>
                        <a:t>Batería Celular</a:t>
                      </a:r>
                      <a:endParaRPr sz="1800" b="1">
                        <a:solidFill>
                          <a:schemeClr val="lt1"/>
                        </a:solidFill>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rgbClr val="7FB59B"/>
                    </a:solidFill>
                  </a:tcPr>
                </a:tc>
                <a:tc hMerge="1">
                  <a:txBody>
                    <a:bodyPr/>
                    <a:lstStyle/>
                    <a:p>
                      <a:endParaRPr lang="es-CL"/>
                    </a:p>
                  </a:txBody>
                  <a:tcPr/>
                </a:tc>
                <a:extLst>
                  <a:ext uri="{0D108BD9-81ED-4DB2-BD59-A6C34878D82A}">
                    <a16:rowId xmlns:a16="http://schemas.microsoft.com/office/drawing/2014/main" val="10000"/>
                  </a:ext>
                </a:extLst>
              </a:tr>
              <a:tr h="602425">
                <a:tc>
                  <a:txBody>
                    <a:bodyPr/>
                    <a:lstStyle/>
                    <a:p>
                      <a:pPr marL="0" lvl="0" indent="0" algn="ctr" rtl="0">
                        <a:spcBef>
                          <a:spcPts val="0"/>
                        </a:spcBef>
                        <a:spcAft>
                          <a:spcPts val="0"/>
                        </a:spcAft>
                        <a:buNone/>
                      </a:pPr>
                      <a:r>
                        <a:rPr lang="es" sz="1800" b="1">
                          <a:solidFill>
                            <a:schemeClr val="lt1"/>
                          </a:solidFill>
                          <a:latin typeface="Calibri"/>
                          <a:ea typeface="Calibri"/>
                          <a:cs typeface="Calibri"/>
                          <a:sym typeface="Calibri"/>
                        </a:rPr>
                        <a:t>Tiempo</a:t>
                      </a:r>
                      <a:endParaRPr sz="1800" b="1">
                        <a:solidFill>
                          <a:schemeClr val="lt1"/>
                        </a:solidFill>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rgbClr val="7FB59B"/>
                    </a:solidFill>
                  </a:tcPr>
                </a:tc>
                <a:tc>
                  <a:txBody>
                    <a:bodyPr/>
                    <a:lstStyle/>
                    <a:p>
                      <a:pPr marL="0" lvl="0" indent="0" algn="ctr" rtl="0">
                        <a:spcBef>
                          <a:spcPts val="0"/>
                        </a:spcBef>
                        <a:spcAft>
                          <a:spcPts val="0"/>
                        </a:spcAft>
                        <a:buNone/>
                      </a:pPr>
                      <a:r>
                        <a:rPr lang="es" sz="1800" b="1">
                          <a:solidFill>
                            <a:schemeClr val="lt1"/>
                          </a:solidFill>
                          <a:latin typeface="Calibri"/>
                          <a:ea typeface="Calibri"/>
                          <a:cs typeface="Calibri"/>
                          <a:sym typeface="Calibri"/>
                        </a:rPr>
                        <a:t>Porcentaje de carga</a:t>
                      </a:r>
                      <a:endParaRPr sz="1800" b="1">
                        <a:solidFill>
                          <a:schemeClr val="lt1"/>
                        </a:solidFill>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rgbClr val="7FB59B"/>
                    </a:solidFill>
                  </a:tcPr>
                </a:tc>
                <a:tc>
                  <a:txBody>
                    <a:bodyPr/>
                    <a:lstStyle/>
                    <a:p>
                      <a:pPr marL="0" lvl="0" indent="0" algn="ctr" rtl="0">
                        <a:spcBef>
                          <a:spcPts val="0"/>
                        </a:spcBef>
                        <a:spcAft>
                          <a:spcPts val="0"/>
                        </a:spcAft>
                        <a:buNone/>
                      </a:pPr>
                      <a:r>
                        <a:rPr lang="es" sz="1800" b="1">
                          <a:solidFill>
                            <a:schemeClr val="lt1"/>
                          </a:solidFill>
                          <a:latin typeface="Calibri"/>
                          <a:ea typeface="Calibri"/>
                          <a:cs typeface="Calibri"/>
                          <a:sym typeface="Calibri"/>
                        </a:rPr>
                        <a:t>Tiempo</a:t>
                      </a:r>
                      <a:endParaRPr sz="1800" b="1">
                        <a:solidFill>
                          <a:schemeClr val="lt1"/>
                        </a:solidFill>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rgbClr val="7FB59B"/>
                    </a:solidFill>
                  </a:tcPr>
                </a:tc>
                <a:tc>
                  <a:txBody>
                    <a:bodyPr/>
                    <a:lstStyle/>
                    <a:p>
                      <a:pPr marL="0" lvl="0" indent="0" algn="ctr" rtl="0">
                        <a:spcBef>
                          <a:spcPts val="0"/>
                        </a:spcBef>
                        <a:spcAft>
                          <a:spcPts val="0"/>
                        </a:spcAft>
                        <a:buNone/>
                      </a:pPr>
                      <a:r>
                        <a:rPr lang="es" sz="1800" b="1">
                          <a:solidFill>
                            <a:schemeClr val="lt1"/>
                          </a:solidFill>
                          <a:latin typeface="Calibri"/>
                          <a:ea typeface="Calibri"/>
                          <a:cs typeface="Calibri"/>
                          <a:sym typeface="Calibri"/>
                        </a:rPr>
                        <a:t>Porcentaje de carga</a:t>
                      </a:r>
                      <a:endParaRPr sz="1800" b="1">
                        <a:solidFill>
                          <a:schemeClr val="lt1"/>
                        </a:solidFill>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solidFill>
                      <a:srgbClr val="7FB59B"/>
                    </a:solidFill>
                  </a:tcPr>
                </a:tc>
                <a:extLst>
                  <a:ext uri="{0D108BD9-81ED-4DB2-BD59-A6C34878D82A}">
                    <a16:rowId xmlns:a16="http://schemas.microsoft.com/office/drawing/2014/main" val="10001"/>
                  </a:ext>
                </a:extLst>
              </a:tr>
              <a:tr h="382625">
                <a:tc>
                  <a:txBody>
                    <a:bodyPr/>
                    <a:lstStyle/>
                    <a:p>
                      <a:pPr marL="0" lvl="0" indent="0" algn="ctr" rtl="0">
                        <a:spcBef>
                          <a:spcPts val="0"/>
                        </a:spcBef>
                        <a:spcAft>
                          <a:spcPts val="0"/>
                        </a:spcAft>
                        <a:buNone/>
                      </a:pPr>
                      <a:r>
                        <a:rPr lang="es" sz="1800">
                          <a:solidFill>
                            <a:schemeClr val="dk1"/>
                          </a:solidFill>
                          <a:latin typeface="Calibri"/>
                          <a:ea typeface="Calibri"/>
                          <a:cs typeface="Calibri"/>
                          <a:sym typeface="Calibri"/>
                        </a:rPr>
                        <a:t>T/4</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a:ea typeface="Calibri"/>
                          <a:cs typeface="Calibri"/>
                          <a:sym typeface="Calibri"/>
                        </a:rPr>
                        <a:t>63,2%</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a:ea typeface="Calibri"/>
                          <a:cs typeface="Calibri"/>
                          <a:sym typeface="Calibri"/>
                        </a:rPr>
                        <a:t>T/4 = 30 min</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a:ea typeface="Calibri"/>
                          <a:cs typeface="Calibri"/>
                          <a:sym typeface="Calibri"/>
                        </a:rPr>
                        <a:t>62,61%</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382625">
                <a:tc>
                  <a:txBody>
                    <a:bodyPr/>
                    <a:lstStyle/>
                    <a:p>
                      <a:pPr marL="0" lvl="0" indent="0" algn="ctr" rtl="0">
                        <a:spcBef>
                          <a:spcPts val="0"/>
                        </a:spcBef>
                        <a:spcAft>
                          <a:spcPts val="0"/>
                        </a:spcAft>
                        <a:buNone/>
                      </a:pPr>
                      <a:r>
                        <a:rPr lang="es" sz="1800">
                          <a:solidFill>
                            <a:schemeClr val="dk1"/>
                          </a:solidFill>
                          <a:latin typeface="Calibri"/>
                          <a:ea typeface="Calibri"/>
                          <a:cs typeface="Calibri"/>
                          <a:sym typeface="Calibri"/>
                        </a:rPr>
                        <a:t>T/2</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a:ea typeface="Calibri"/>
                          <a:cs typeface="Calibri"/>
                          <a:sym typeface="Calibri"/>
                        </a:rPr>
                        <a:t>86,5%</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a:ea typeface="Calibri"/>
                          <a:cs typeface="Calibri"/>
                          <a:sym typeface="Calibri"/>
                        </a:rPr>
                        <a:t>T/2 = 60 min</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a:ea typeface="Calibri"/>
                          <a:cs typeface="Calibri"/>
                          <a:sym typeface="Calibri"/>
                        </a:rPr>
                        <a:t>86,91%</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382625">
                <a:tc>
                  <a:txBody>
                    <a:bodyPr/>
                    <a:lstStyle/>
                    <a:p>
                      <a:pPr marL="0" lvl="0" indent="0" algn="ctr" rtl="0">
                        <a:spcBef>
                          <a:spcPts val="0"/>
                        </a:spcBef>
                        <a:spcAft>
                          <a:spcPts val="0"/>
                        </a:spcAft>
                        <a:buNone/>
                      </a:pPr>
                      <a:r>
                        <a:rPr lang="es" sz="1800">
                          <a:solidFill>
                            <a:schemeClr val="dk1"/>
                          </a:solidFill>
                          <a:latin typeface="Calibri"/>
                          <a:ea typeface="Calibri"/>
                          <a:cs typeface="Calibri"/>
                          <a:sym typeface="Calibri"/>
                        </a:rPr>
                        <a:t>3T/4 </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a:ea typeface="Calibri"/>
                          <a:cs typeface="Calibri"/>
                          <a:sym typeface="Calibri"/>
                        </a:rPr>
                        <a:t>95%</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a:ea typeface="Calibri"/>
                          <a:cs typeface="Calibri"/>
                          <a:sym typeface="Calibri"/>
                        </a:rPr>
                        <a:t>3T/4 = 90 min</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a:ea typeface="Calibri"/>
                          <a:cs typeface="Calibri"/>
                          <a:sym typeface="Calibri"/>
                        </a:rPr>
                        <a:t>96,34%</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382625">
                <a:tc>
                  <a:txBody>
                    <a:bodyPr/>
                    <a:lstStyle/>
                    <a:p>
                      <a:pPr marL="0" lvl="0" indent="0" algn="ctr" rtl="0">
                        <a:spcBef>
                          <a:spcPts val="0"/>
                        </a:spcBef>
                        <a:spcAft>
                          <a:spcPts val="0"/>
                        </a:spcAft>
                        <a:buNone/>
                      </a:pPr>
                      <a:r>
                        <a:rPr lang="es" sz="1800">
                          <a:solidFill>
                            <a:schemeClr val="dk1"/>
                          </a:solidFill>
                          <a:latin typeface="Calibri"/>
                          <a:ea typeface="Calibri"/>
                          <a:cs typeface="Calibri"/>
                          <a:sym typeface="Calibri"/>
                        </a:rPr>
                        <a:t>T </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a:ea typeface="Calibri"/>
                          <a:cs typeface="Calibri"/>
                          <a:sym typeface="Calibri"/>
                        </a:rPr>
                        <a:t>100%</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a:ea typeface="Calibri"/>
                          <a:cs typeface="Calibri"/>
                          <a:sym typeface="Calibri"/>
                        </a:rPr>
                        <a:t>T = 120 min </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a:ea typeface="Calibri"/>
                          <a:cs typeface="Calibri"/>
                          <a:sym typeface="Calibri"/>
                        </a:rPr>
                        <a:t>100%</a:t>
                      </a:r>
                      <a:endParaRPr sz="1800">
                        <a:latin typeface="Calibri"/>
                        <a:ea typeface="Calibri"/>
                        <a:cs typeface="Calibri"/>
                        <a:sym typeface="Calibri"/>
                      </a:endParaRPr>
                    </a:p>
                  </a:txBody>
                  <a:tcPr marL="63500" marR="63500" marT="63500" marB="635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accent1"/>
                      </a:solidFill>
                      <a:prstDash val="solid"/>
                      <a:round/>
                      <a:headEnd type="none" w="sm" len="sm"/>
                      <a:tailEnd type="none" w="sm" len="sm"/>
                    </a:lnT>
                    <a:lnB w="19050"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 name="Google Shape;210;g25204d9deb6_0_29">
            <a:extLst>
              <a:ext uri="{FF2B5EF4-FFF2-40B4-BE49-F238E27FC236}">
                <a16:creationId xmlns:a16="http://schemas.microsoft.com/office/drawing/2014/main" id="{4AD1B414-6C22-585E-965C-387C841FE371}"/>
              </a:ext>
            </a:extLst>
          </p:cNvPr>
          <p:cNvSpPr/>
          <p:nvPr/>
        </p:nvSpPr>
        <p:spPr>
          <a:xfrm>
            <a:off x="974075" y="1418775"/>
            <a:ext cx="6910867" cy="3389340"/>
          </a:xfrm>
          <a:prstGeom prst="roundRect">
            <a:avLst>
              <a:gd name="adj" fmla="val 16667"/>
            </a:avLst>
          </a:prstGeom>
          <a:noFill/>
          <a:ln w="28575" cap="flat" cmpd="sng">
            <a:solidFill>
              <a:srgbClr val="7FB5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51918430e0_1_49"/>
          <p:cNvSpPr txBox="1"/>
          <p:nvPr/>
        </p:nvSpPr>
        <p:spPr>
          <a:xfrm>
            <a:off x="387555" y="380869"/>
            <a:ext cx="72141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Baterías</a:t>
            </a:r>
            <a:endParaRPr sz="2700" b="1" i="0" u="none" strike="noStrike" cap="none">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50" name="Google Shape;150;g251918430e0_1_49"/>
              <p:cNvSpPr txBox="1"/>
              <p:nvPr/>
            </p:nvSpPr>
            <p:spPr>
              <a:xfrm>
                <a:off x="489849" y="1380500"/>
                <a:ext cx="8253221" cy="3298886"/>
              </a:xfrm>
              <a:prstGeom prst="rect">
                <a:avLst/>
              </a:prstGeom>
              <a:noFill/>
              <a:ln>
                <a:noFill/>
              </a:ln>
            </p:spPr>
            <p:txBody>
              <a:bodyPr spcFirstLastPara="1" wrap="square" lIns="91425" tIns="91425" rIns="91425" bIns="91425" anchor="t" anchorCtr="0">
                <a:spAutoFit/>
              </a:bodyPr>
              <a:lstStyle/>
              <a:p>
                <a:pPr marL="457200" lvl="0" indent="-342900" rtl="0">
                  <a:spcBef>
                    <a:spcPts val="0"/>
                  </a:spcBef>
                  <a:spcAft>
                    <a:spcPts val="0"/>
                  </a:spcAft>
                  <a:buClr>
                    <a:schemeClr val="dk1"/>
                  </a:buClr>
                  <a:buSzPts val="1800"/>
                  <a:buFont typeface="Calibri"/>
                  <a:buChar char="●"/>
                </a:pPr>
                <a:r>
                  <a:rPr lang="es-MX"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La velocidad media corresponde a la razón entre el cambio que experimenta una variable en un intervalo de tiempo (𝛥𝑦) y el ancho de dicho intervalo (𝛥𝑡). </a:t>
                </a:r>
                <a:br>
                  <a:rPr lang="es-MX"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br>
                <a:endParaRPr lang="es-CL" sz="1800" b="0" i="1" dirty="0">
                  <a:solidFill>
                    <a:schemeClr val="dk1"/>
                  </a:solidFill>
                  <a:latin typeface="Cambria Math" panose="02040503050406030204" pitchFamily="18" charset="0"/>
                  <a:ea typeface="Calibri"/>
                  <a:cs typeface="Calibri"/>
                  <a:sym typeface="Calibri"/>
                </a:endParaRPr>
              </a:p>
              <a:p>
                <a:pPr marL="114300" lvl="0" rtl="0">
                  <a:spcBef>
                    <a:spcPts val="0"/>
                  </a:spcBef>
                  <a:spcAft>
                    <a:spcPts val="0"/>
                  </a:spcAft>
                  <a:buClr>
                    <a:schemeClr val="dk1"/>
                  </a:buClr>
                  <a:buSzPts val="1800"/>
                </a:pPr>
                <a14:m>
                  <m:oMath xmlns:m="http://schemas.openxmlformats.org/officeDocument/2006/math">
                    <m:r>
                      <a:rPr lang="es-CL" sz="1800" b="0" i="1" smtClean="0">
                        <a:solidFill>
                          <a:schemeClr val="dk1"/>
                        </a:solidFill>
                        <a:latin typeface="Cambria Math" panose="02040503050406030204" pitchFamily="18" charset="0"/>
                        <a:ea typeface="Calibri"/>
                        <a:cs typeface="Calibri"/>
                        <a:sym typeface="Calibri"/>
                      </a:rPr>
                      <m:t>𝑉𝑒𝑙𝑜𝑐𝑖𝑑𝑎𝑑</m:t>
                    </m:r>
                    <m:r>
                      <a:rPr lang="es-CL" sz="1800" b="0" i="1" smtClean="0">
                        <a:solidFill>
                          <a:schemeClr val="dk1"/>
                        </a:solidFill>
                        <a:latin typeface="Cambria Math" panose="02040503050406030204" pitchFamily="18" charset="0"/>
                        <a:ea typeface="Calibri"/>
                        <a:cs typeface="Calibri"/>
                        <a:sym typeface="Calibri"/>
                      </a:rPr>
                      <m:t> </m:t>
                    </m:r>
                    <m:r>
                      <a:rPr lang="es-CL" sz="1800" b="0" i="1" smtClean="0">
                        <a:solidFill>
                          <a:schemeClr val="dk1"/>
                        </a:solidFill>
                        <a:latin typeface="Cambria Math" panose="02040503050406030204" pitchFamily="18" charset="0"/>
                        <a:ea typeface="Calibri"/>
                        <a:cs typeface="Calibri"/>
                        <a:sym typeface="Calibri"/>
                      </a:rPr>
                      <m:t>𝑚𝑒𝑑𝑖𝑎</m:t>
                    </m:r>
                    <m:r>
                      <a:rPr lang="es-MX" sz="1800" b="0" i="1" smtClean="0">
                        <a:solidFill>
                          <a:schemeClr val="dk1"/>
                        </a:solidFill>
                        <a:latin typeface="Cambria Math" panose="02040503050406030204" pitchFamily="18" charset="0"/>
                        <a:ea typeface="Calibri"/>
                        <a:cs typeface="Calibri"/>
                        <a:sym typeface="Calibri"/>
                      </a:rPr>
                      <m:t>=</m:t>
                    </m:r>
                    <m:f>
                      <m:fPr>
                        <m:ctrlPr>
                          <a:rPr lang="es-MX" sz="1800" b="0" i="1" smtClean="0">
                            <a:solidFill>
                              <a:schemeClr val="dk1"/>
                            </a:solidFill>
                            <a:latin typeface="Cambria Math" panose="02040503050406030204" pitchFamily="18" charset="0"/>
                            <a:ea typeface="Calibri"/>
                            <a:cs typeface="Calibri"/>
                            <a:sym typeface="Calibri"/>
                          </a:rPr>
                        </m:ctrlPr>
                      </m:fPr>
                      <m:num>
                        <m:r>
                          <a:rPr lang="es-MX"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𝑦</m:t>
                        </m:r>
                      </m:num>
                      <m:den>
                        <m:r>
                          <a:rPr lang="es-MX"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𝑡</m:t>
                        </m:r>
                      </m:den>
                    </m:f>
                    <m:r>
                      <a:rPr lang="es-CL" sz="1800" b="0" i="1" smtClean="0">
                        <a:solidFill>
                          <a:schemeClr val="dk1"/>
                        </a:solidFill>
                        <a:latin typeface="Cambria Math" panose="02040503050406030204" pitchFamily="18" charset="0"/>
                        <a:ea typeface="Calibri"/>
                        <a:cs typeface="Calibri"/>
                        <a:sym typeface="Calibri"/>
                      </a:rPr>
                      <m:t>=</m:t>
                    </m:r>
                    <m:f>
                      <m:fPr>
                        <m:ctrlPr>
                          <a:rPr lang="es-CL" sz="1800" b="0" i="1" smtClean="0">
                            <a:solidFill>
                              <a:schemeClr val="dk1"/>
                            </a:solidFill>
                            <a:latin typeface="Cambria Math" panose="02040503050406030204" pitchFamily="18" charset="0"/>
                            <a:ea typeface="Calibri"/>
                            <a:cs typeface="Calibri"/>
                            <a:sym typeface="Calibri"/>
                          </a:rPr>
                        </m:ctrlPr>
                      </m:fPr>
                      <m:num>
                        <m:sSub>
                          <m:sSubPr>
                            <m:ctrlPr>
                              <a:rPr lang="es-CL" sz="1800" b="0" i="1" smtClean="0">
                                <a:solidFill>
                                  <a:schemeClr val="dk1"/>
                                </a:solidFill>
                                <a:latin typeface="Cambria Math" panose="02040503050406030204" pitchFamily="18" charset="0"/>
                                <a:ea typeface="Calibri"/>
                                <a:cs typeface="Calibri"/>
                                <a:sym typeface="Calibri"/>
                              </a:rPr>
                            </m:ctrlPr>
                          </m:sSubPr>
                          <m:e>
                            <m:r>
                              <a:rPr lang="es-CL" sz="1800" b="0" i="1" smtClean="0">
                                <a:solidFill>
                                  <a:schemeClr val="dk1"/>
                                </a:solidFill>
                                <a:latin typeface="Cambria Math" panose="02040503050406030204" pitchFamily="18" charset="0"/>
                                <a:ea typeface="Calibri"/>
                                <a:cs typeface="Calibri"/>
                                <a:sym typeface="Calibri"/>
                              </a:rPr>
                              <m:t>𝑦</m:t>
                            </m:r>
                          </m:e>
                          <m:sub>
                            <m:r>
                              <a:rPr lang="es-CL" sz="1800" b="0" i="1" smtClean="0">
                                <a:solidFill>
                                  <a:schemeClr val="dk1"/>
                                </a:solidFill>
                                <a:latin typeface="Cambria Math" panose="02040503050406030204" pitchFamily="18" charset="0"/>
                                <a:ea typeface="Calibri"/>
                                <a:cs typeface="Calibri"/>
                                <a:sym typeface="Calibri"/>
                              </a:rPr>
                              <m:t>2</m:t>
                            </m:r>
                          </m:sub>
                        </m:sSub>
                        <m:r>
                          <a:rPr lang="es-CL" sz="1800" b="0" i="1" smtClean="0">
                            <a:solidFill>
                              <a:schemeClr val="dk1"/>
                            </a:solidFill>
                            <a:latin typeface="Cambria Math" panose="02040503050406030204" pitchFamily="18" charset="0"/>
                            <a:ea typeface="Calibri"/>
                            <a:cs typeface="Calibri"/>
                            <a:sym typeface="Calibri"/>
                          </a:rPr>
                          <m:t>−</m:t>
                        </m:r>
                        <m:sSub>
                          <m:sSubPr>
                            <m:ctrlPr>
                              <a:rPr lang="es-CL" sz="1800" b="0" i="1" smtClean="0">
                                <a:solidFill>
                                  <a:schemeClr val="dk1"/>
                                </a:solidFill>
                                <a:latin typeface="Cambria Math" panose="02040503050406030204" pitchFamily="18" charset="0"/>
                                <a:ea typeface="Calibri"/>
                                <a:cs typeface="Calibri"/>
                                <a:sym typeface="Calibri"/>
                              </a:rPr>
                            </m:ctrlPr>
                          </m:sSubPr>
                          <m:e>
                            <m:r>
                              <a:rPr lang="es-CL" sz="1800" b="0" i="1" smtClean="0">
                                <a:solidFill>
                                  <a:schemeClr val="dk1"/>
                                </a:solidFill>
                                <a:latin typeface="Cambria Math" panose="02040503050406030204" pitchFamily="18" charset="0"/>
                                <a:ea typeface="Calibri"/>
                                <a:cs typeface="Calibri"/>
                                <a:sym typeface="Calibri"/>
                              </a:rPr>
                              <m:t>𝑦</m:t>
                            </m:r>
                          </m:e>
                          <m:sub>
                            <m:r>
                              <a:rPr lang="es-CL" sz="1800" b="0" i="1" smtClean="0">
                                <a:solidFill>
                                  <a:schemeClr val="dk1"/>
                                </a:solidFill>
                                <a:latin typeface="Cambria Math" panose="02040503050406030204" pitchFamily="18" charset="0"/>
                                <a:ea typeface="Calibri"/>
                                <a:cs typeface="Calibri"/>
                                <a:sym typeface="Calibri"/>
                              </a:rPr>
                              <m:t>1</m:t>
                            </m:r>
                          </m:sub>
                        </m:sSub>
                      </m:num>
                      <m:den>
                        <m:sSub>
                          <m:sSubPr>
                            <m:ctrlPr>
                              <a:rPr lang="es-CL" sz="1800" b="0" i="1" smtClean="0">
                                <a:solidFill>
                                  <a:schemeClr val="dk1"/>
                                </a:solidFill>
                                <a:latin typeface="Cambria Math" panose="02040503050406030204" pitchFamily="18" charset="0"/>
                                <a:ea typeface="Calibri"/>
                                <a:cs typeface="Calibri"/>
                                <a:sym typeface="Calibri"/>
                              </a:rPr>
                            </m:ctrlPr>
                          </m:sSubPr>
                          <m:e>
                            <m:r>
                              <a:rPr lang="es-CL" sz="1800" b="0" i="1" smtClean="0">
                                <a:solidFill>
                                  <a:schemeClr val="dk1"/>
                                </a:solidFill>
                                <a:latin typeface="Cambria Math" panose="02040503050406030204" pitchFamily="18" charset="0"/>
                                <a:ea typeface="Calibri"/>
                                <a:cs typeface="Calibri"/>
                                <a:sym typeface="Calibri"/>
                              </a:rPr>
                              <m:t>𝑡</m:t>
                            </m:r>
                          </m:e>
                          <m:sub>
                            <m:r>
                              <a:rPr lang="es-CL" sz="1800" b="0" i="1" smtClean="0">
                                <a:solidFill>
                                  <a:schemeClr val="dk1"/>
                                </a:solidFill>
                                <a:latin typeface="Cambria Math" panose="02040503050406030204" pitchFamily="18" charset="0"/>
                                <a:ea typeface="Calibri"/>
                                <a:cs typeface="Calibri"/>
                                <a:sym typeface="Calibri"/>
                              </a:rPr>
                              <m:t>2</m:t>
                            </m:r>
                          </m:sub>
                        </m:sSub>
                        <m:r>
                          <a:rPr lang="es-CL" sz="1800" b="0" i="1" smtClean="0">
                            <a:solidFill>
                              <a:schemeClr val="dk1"/>
                            </a:solidFill>
                            <a:latin typeface="Cambria Math" panose="02040503050406030204" pitchFamily="18" charset="0"/>
                            <a:ea typeface="Calibri"/>
                            <a:cs typeface="Calibri"/>
                            <a:sym typeface="Calibri"/>
                          </a:rPr>
                          <m:t>−</m:t>
                        </m:r>
                        <m:sSub>
                          <m:sSubPr>
                            <m:ctrlPr>
                              <a:rPr lang="es-CL" sz="1800" b="0" i="1" smtClean="0">
                                <a:solidFill>
                                  <a:schemeClr val="dk1"/>
                                </a:solidFill>
                                <a:latin typeface="Cambria Math" panose="02040503050406030204" pitchFamily="18" charset="0"/>
                                <a:ea typeface="Calibri"/>
                                <a:cs typeface="Calibri"/>
                                <a:sym typeface="Calibri"/>
                              </a:rPr>
                            </m:ctrlPr>
                          </m:sSubPr>
                          <m:e>
                            <m:r>
                              <a:rPr lang="es-CL" sz="1800" b="0" i="1" smtClean="0">
                                <a:solidFill>
                                  <a:schemeClr val="dk1"/>
                                </a:solidFill>
                                <a:latin typeface="Cambria Math" panose="02040503050406030204" pitchFamily="18" charset="0"/>
                                <a:ea typeface="Calibri"/>
                                <a:cs typeface="Calibri"/>
                                <a:sym typeface="Calibri"/>
                              </a:rPr>
                              <m:t>𝑡</m:t>
                            </m:r>
                          </m:e>
                          <m:sub>
                            <m:r>
                              <a:rPr lang="es-CL" sz="1800" b="0" i="1" smtClean="0">
                                <a:solidFill>
                                  <a:schemeClr val="dk1"/>
                                </a:solidFill>
                                <a:latin typeface="Cambria Math" panose="02040503050406030204" pitchFamily="18" charset="0"/>
                                <a:ea typeface="Calibri"/>
                                <a:cs typeface="Calibri"/>
                                <a:sym typeface="Calibri"/>
                              </a:rPr>
                              <m:t>1</m:t>
                            </m:r>
                          </m:sub>
                        </m:sSub>
                      </m:den>
                    </m:f>
                  </m:oMath>
                </a14:m>
                <a:r>
                  <a:rPr lang="es-MX"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 , donde 𝑡₁ es el tiempo inicial y 𝑡₂ es el tiempo final.</a:t>
                </a:r>
                <a:br>
                  <a:rPr lang="es-MX"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br>
                <a:endParaRPr lang="es-MX"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457200" lvl="0" indent="-342900" rtl="0">
                  <a:spcBef>
                    <a:spcPts val="0"/>
                  </a:spcBef>
                  <a:spcAft>
                    <a:spcPts val="0"/>
                  </a:spcAft>
                  <a:buClr>
                    <a:schemeClr val="dk1"/>
                  </a:buClr>
                  <a:buSzPts val="1800"/>
                  <a:buFont typeface="Calibri"/>
                  <a:buChar char="●"/>
                </a:pPr>
                <a:r>
                  <a:rPr lang="es-MX"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En el caso de la función de carga 𝑄(𝑡) que estamos analizando, la velocidad promedio de carga en un intervalo de tiempo dado se calcula:</a:t>
                </a:r>
              </a:p>
              <a:p>
                <a:pPr marL="114300" lvl="0" rtl="0">
                  <a:spcBef>
                    <a:spcPts val="0"/>
                  </a:spcBef>
                  <a:spcAft>
                    <a:spcPts val="0"/>
                  </a:spcAft>
                  <a:buClr>
                    <a:schemeClr val="dk1"/>
                  </a:buClr>
                  <a:buSzPts val="1800"/>
                </a:pPr>
                <a:endParaRPr lang="es-MX" sz="1800" b="0" i="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a:p>
                <a:pPr marL="114300" lvl="0" rtl="0">
                  <a:spcBef>
                    <a:spcPts val="0"/>
                  </a:spcBef>
                  <a:spcAft>
                    <a:spcPts val="0"/>
                  </a:spcAft>
                  <a:buClr>
                    <a:schemeClr val="dk1"/>
                  </a:buClr>
                  <a:buSzPts val="1800"/>
                </a:pPr>
                <a14:m>
                  <m:oMathPara xmlns:m="http://schemas.openxmlformats.org/officeDocument/2006/math">
                    <m:oMathParaPr>
                      <m:jc m:val="centerGroup"/>
                    </m:oMathParaPr>
                    <m:oMath xmlns:m="http://schemas.openxmlformats.org/officeDocument/2006/math">
                      <m:r>
                        <m:rPr>
                          <m:sty m:val="p"/>
                        </m:rPr>
                        <a:rPr lang="es-CL" sz="1800" b="0" i="0" smtClean="0">
                          <a:solidFill>
                            <a:schemeClr val="dk1"/>
                          </a:solidFill>
                          <a:latin typeface="Cambria Math" panose="02040503050406030204" pitchFamily="18" charset="0"/>
                          <a:ea typeface="Calibri"/>
                          <a:cs typeface="Calibri"/>
                          <a:sym typeface="Calibri"/>
                        </a:rPr>
                        <m:t>Velocidad</m:t>
                      </m:r>
                      <m:r>
                        <a:rPr lang="es-CL" sz="1800" b="0" i="0" smtClean="0">
                          <a:solidFill>
                            <a:schemeClr val="dk1"/>
                          </a:solidFill>
                          <a:latin typeface="Cambria Math" panose="02040503050406030204" pitchFamily="18" charset="0"/>
                          <a:ea typeface="Calibri"/>
                          <a:cs typeface="Calibri"/>
                          <a:sym typeface="Calibri"/>
                        </a:rPr>
                        <m:t> </m:t>
                      </m:r>
                      <m:r>
                        <m:rPr>
                          <m:sty m:val="p"/>
                        </m:rPr>
                        <a:rPr lang="es-CL" sz="1800" b="0" i="0" smtClean="0">
                          <a:solidFill>
                            <a:schemeClr val="dk1"/>
                          </a:solidFill>
                          <a:latin typeface="Cambria Math" panose="02040503050406030204" pitchFamily="18" charset="0"/>
                          <a:ea typeface="Calibri"/>
                          <a:cs typeface="Calibri"/>
                          <a:sym typeface="Calibri"/>
                        </a:rPr>
                        <m:t>media</m:t>
                      </m:r>
                      <m:r>
                        <a:rPr lang="es-MX" sz="1800" b="0" i="1" smtClean="0">
                          <a:solidFill>
                            <a:schemeClr val="dk1"/>
                          </a:solidFill>
                          <a:latin typeface="Cambria Math" panose="02040503050406030204" pitchFamily="18" charset="0"/>
                          <a:ea typeface="Calibri"/>
                          <a:cs typeface="Calibri"/>
                          <a:sym typeface="Calibri"/>
                        </a:rPr>
                        <m:t>=</m:t>
                      </m:r>
                      <m:f>
                        <m:fPr>
                          <m:ctrlPr>
                            <a:rPr lang="es-MX" sz="1800" b="0" i="1" smtClean="0">
                              <a:solidFill>
                                <a:schemeClr val="dk1"/>
                              </a:solidFill>
                              <a:latin typeface="Cambria Math" panose="02040503050406030204" pitchFamily="18" charset="0"/>
                              <a:ea typeface="Calibri"/>
                              <a:cs typeface="Calibri"/>
                              <a:sym typeface="Calibri"/>
                            </a:rPr>
                          </m:ctrlPr>
                        </m:fPr>
                        <m:num>
                          <m:r>
                            <a:rPr lang="es-MX"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𝑄</m:t>
                          </m:r>
                        </m:num>
                        <m:den>
                          <m:r>
                            <a:rPr lang="es-MX"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𝑡</m:t>
                          </m:r>
                        </m:den>
                      </m:f>
                      <m:r>
                        <a:rPr lang="es-CL" sz="1800" b="0" i="1" smtClean="0">
                          <a:solidFill>
                            <a:schemeClr val="dk1"/>
                          </a:solidFill>
                          <a:latin typeface="Cambria Math" panose="02040503050406030204" pitchFamily="18" charset="0"/>
                          <a:ea typeface="Calibri"/>
                          <a:cs typeface="Calibri"/>
                          <a:sym typeface="Calibri"/>
                        </a:rPr>
                        <m:t>=</m:t>
                      </m:r>
                      <m:f>
                        <m:fPr>
                          <m:ctrlPr>
                            <a:rPr lang="es-CL" sz="1800" b="0" i="1" smtClean="0">
                              <a:solidFill>
                                <a:schemeClr val="dk1"/>
                              </a:solidFill>
                              <a:latin typeface="Cambria Math" panose="02040503050406030204" pitchFamily="18" charset="0"/>
                              <a:ea typeface="Calibri"/>
                              <a:cs typeface="Calibri"/>
                              <a:sym typeface="Calibri"/>
                            </a:rPr>
                          </m:ctrlPr>
                        </m:fPr>
                        <m:num>
                          <m:sSub>
                            <m:sSubPr>
                              <m:ctrlPr>
                                <a:rPr lang="es-CL" sz="1800" b="0" i="1" smtClean="0">
                                  <a:solidFill>
                                    <a:schemeClr val="dk1"/>
                                  </a:solidFill>
                                  <a:latin typeface="Cambria Math" panose="02040503050406030204" pitchFamily="18" charset="0"/>
                                  <a:ea typeface="Calibri"/>
                                  <a:cs typeface="Calibri"/>
                                  <a:sym typeface="Calibri"/>
                                </a:rPr>
                              </m:ctrlPr>
                            </m:sSubPr>
                            <m:e>
                              <m:r>
                                <a:rPr lang="es-CL" sz="1800" b="0" i="1" smtClean="0">
                                  <a:solidFill>
                                    <a:schemeClr val="dk1"/>
                                  </a:solidFill>
                                  <a:latin typeface="Cambria Math" panose="02040503050406030204" pitchFamily="18" charset="0"/>
                                  <a:ea typeface="Calibri"/>
                                  <a:cs typeface="Calibri"/>
                                  <a:sym typeface="Calibri"/>
                                </a:rPr>
                                <m:t>𝑄</m:t>
                              </m:r>
                              <m:r>
                                <a:rPr lang="es-CL"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𝑡</m:t>
                              </m:r>
                            </m:e>
                            <m:sub>
                              <m:r>
                                <a:rPr lang="es-CL" sz="1800" b="0" i="1" smtClean="0">
                                  <a:solidFill>
                                    <a:schemeClr val="dk1"/>
                                  </a:solidFill>
                                  <a:latin typeface="Cambria Math" panose="02040503050406030204" pitchFamily="18" charset="0"/>
                                  <a:ea typeface="Calibri"/>
                                  <a:cs typeface="Calibri"/>
                                  <a:sym typeface="Calibri"/>
                                </a:rPr>
                                <m:t>2</m:t>
                              </m:r>
                            </m:sub>
                          </m:sSub>
                          <m:r>
                            <a:rPr lang="es-CL" sz="1800" b="0" i="1" smtClean="0">
                              <a:solidFill>
                                <a:schemeClr val="dk1"/>
                              </a:solidFill>
                              <a:latin typeface="Cambria Math" panose="02040503050406030204" pitchFamily="18" charset="0"/>
                              <a:ea typeface="Calibri"/>
                              <a:cs typeface="Calibri"/>
                              <a:sym typeface="Calibri"/>
                            </a:rPr>
                            <m:t>)−</m:t>
                          </m:r>
                          <m:sSub>
                            <m:sSubPr>
                              <m:ctrlPr>
                                <a:rPr lang="es-CL" sz="1800" b="0" i="1" smtClean="0">
                                  <a:solidFill>
                                    <a:schemeClr val="dk1"/>
                                  </a:solidFill>
                                  <a:latin typeface="Cambria Math" panose="02040503050406030204" pitchFamily="18" charset="0"/>
                                  <a:ea typeface="Calibri"/>
                                  <a:cs typeface="Calibri"/>
                                  <a:sym typeface="Calibri"/>
                                </a:rPr>
                              </m:ctrlPr>
                            </m:sSubPr>
                            <m:e>
                              <m:r>
                                <a:rPr lang="es-CL" sz="1800" b="0" i="1" smtClean="0">
                                  <a:solidFill>
                                    <a:schemeClr val="dk1"/>
                                  </a:solidFill>
                                  <a:latin typeface="Cambria Math" panose="02040503050406030204" pitchFamily="18" charset="0"/>
                                  <a:ea typeface="Calibri"/>
                                  <a:cs typeface="Calibri"/>
                                  <a:sym typeface="Calibri"/>
                                </a:rPr>
                                <m:t>𝑄</m:t>
                              </m:r>
                              <m:r>
                                <a:rPr lang="es-CL"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𝑡</m:t>
                              </m:r>
                            </m:e>
                            <m:sub>
                              <m:r>
                                <a:rPr lang="es-CL" sz="1800" b="0" i="1" smtClean="0">
                                  <a:solidFill>
                                    <a:schemeClr val="dk1"/>
                                  </a:solidFill>
                                  <a:latin typeface="Cambria Math" panose="02040503050406030204" pitchFamily="18" charset="0"/>
                                  <a:ea typeface="Calibri"/>
                                  <a:cs typeface="Calibri"/>
                                  <a:sym typeface="Calibri"/>
                                </a:rPr>
                                <m:t>1</m:t>
                              </m:r>
                            </m:sub>
                          </m:sSub>
                          <m:r>
                            <a:rPr lang="es-CL" sz="1800" b="0" i="1" smtClean="0">
                              <a:solidFill>
                                <a:schemeClr val="dk1"/>
                              </a:solidFill>
                              <a:latin typeface="Cambria Math" panose="02040503050406030204" pitchFamily="18" charset="0"/>
                              <a:ea typeface="Calibri"/>
                              <a:cs typeface="Calibri"/>
                              <a:sym typeface="Calibri"/>
                            </a:rPr>
                            <m:t>)</m:t>
                          </m:r>
                        </m:num>
                        <m:den>
                          <m:sSub>
                            <m:sSubPr>
                              <m:ctrlPr>
                                <a:rPr lang="es-CL" sz="1800" b="0" i="1" smtClean="0">
                                  <a:solidFill>
                                    <a:schemeClr val="dk1"/>
                                  </a:solidFill>
                                  <a:latin typeface="Cambria Math" panose="02040503050406030204" pitchFamily="18" charset="0"/>
                                  <a:ea typeface="Calibri"/>
                                  <a:cs typeface="Calibri"/>
                                  <a:sym typeface="Calibri"/>
                                </a:rPr>
                              </m:ctrlPr>
                            </m:sSubPr>
                            <m:e>
                              <m:r>
                                <a:rPr lang="es-CL" sz="1800" b="0" i="1" smtClean="0">
                                  <a:solidFill>
                                    <a:schemeClr val="dk1"/>
                                  </a:solidFill>
                                  <a:latin typeface="Cambria Math" panose="02040503050406030204" pitchFamily="18" charset="0"/>
                                  <a:ea typeface="Calibri"/>
                                  <a:cs typeface="Calibri"/>
                                  <a:sym typeface="Calibri"/>
                                </a:rPr>
                                <m:t>𝑡</m:t>
                              </m:r>
                            </m:e>
                            <m:sub>
                              <m:r>
                                <a:rPr lang="es-CL" sz="1800" b="0" i="1" smtClean="0">
                                  <a:solidFill>
                                    <a:schemeClr val="dk1"/>
                                  </a:solidFill>
                                  <a:latin typeface="Cambria Math" panose="02040503050406030204" pitchFamily="18" charset="0"/>
                                  <a:ea typeface="Calibri"/>
                                  <a:cs typeface="Calibri"/>
                                  <a:sym typeface="Calibri"/>
                                </a:rPr>
                                <m:t>2</m:t>
                              </m:r>
                            </m:sub>
                          </m:sSub>
                          <m:r>
                            <a:rPr lang="es-CL" sz="1800" b="0" i="1" smtClean="0">
                              <a:solidFill>
                                <a:schemeClr val="dk1"/>
                              </a:solidFill>
                              <a:latin typeface="Cambria Math" panose="02040503050406030204" pitchFamily="18" charset="0"/>
                              <a:ea typeface="Calibri"/>
                              <a:cs typeface="Calibri"/>
                              <a:sym typeface="Calibri"/>
                            </a:rPr>
                            <m:t>−</m:t>
                          </m:r>
                          <m:sSub>
                            <m:sSubPr>
                              <m:ctrlPr>
                                <a:rPr lang="es-CL" sz="1800" b="0" i="1" smtClean="0">
                                  <a:solidFill>
                                    <a:schemeClr val="dk1"/>
                                  </a:solidFill>
                                  <a:latin typeface="Cambria Math" panose="02040503050406030204" pitchFamily="18" charset="0"/>
                                  <a:ea typeface="Calibri"/>
                                  <a:cs typeface="Calibri"/>
                                  <a:sym typeface="Calibri"/>
                                </a:rPr>
                              </m:ctrlPr>
                            </m:sSubPr>
                            <m:e>
                              <m:r>
                                <a:rPr lang="es-CL" sz="1800" b="0" i="1" smtClean="0">
                                  <a:solidFill>
                                    <a:schemeClr val="dk1"/>
                                  </a:solidFill>
                                  <a:latin typeface="Cambria Math" panose="02040503050406030204" pitchFamily="18" charset="0"/>
                                  <a:ea typeface="Calibri"/>
                                  <a:cs typeface="Calibri"/>
                                  <a:sym typeface="Calibri"/>
                                </a:rPr>
                                <m:t>𝑡</m:t>
                              </m:r>
                            </m:e>
                            <m:sub>
                              <m:r>
                                <a:rPr lang="es-CL" sz="1800" b="0" i="1" smtClean="0">
                                  <a:solidFill>
                                    <a:schemeClr val="dk1"/>
                                  </a:solidFill>
                                  <a:latin typeface="Cambria Math" panose="02040503050406030204" pitchFamily="18" charset="0"/>
                                  <a:ea typeface="Calibri"/>
                                  <a:cs typeface="Calibri"/>
                                  <a:sym typeface="Calibri"/>
                                </a:rPr>
                                <m:t>1</m:t>
                              </m:r>
                            </m:sub>
                          </m:sSub>
                        </m:den>
                      </m:f>
                    </m:oMath>
                  </m:oMathPara>
                </a14:m>
                <a:endParaRPr lang="es-MX" sz="1100" dirty="0">
                  <a:solidFill>
                    <a:schemeClr val="dk1"/>
                  </a:solidFill>
                  <a:latin typeface="Nunito"/>
                  <a:ea typeface="Nunito"/>
                  <a:cs typeface="Nunito"/>
                  <a:sym typeface="Nunito"/>
                </a:endParaRPr>
              </a:p>
              <a:p>
                <a:pPr marL="0" lvl="0" indent="0" algn="just" rtl="0">
                  <a:spcBef>
                    <a:spcPts val="0"/>
                  </a:spcBef>
                  <a:spcAft>
                    <a:spcPts val="0"/>
                  </a:spcAft>
                  <a:buNone/>
                </a:pPr>
                <a:endParaRPr sz="1100" dirty="0">
                  <a:solidFill>
                    <a:schemeClr val="dk1"/>
                  </a:solidFill>
                  <a:latin typeface="Nunito"/>
                  <a:ea typeface="Nunito"/>
                  <a:cs typeface="Nunito"/>
                  <a:sym typeface="Nunito"/>
                </a:endParaRPr>
              </a:p>
            </p:txBody>
          </p:sp>
        </mc:Choice>
        <mc:Fallback xmlns="">
          <p:sp>
            <p:nvSpPr>
              <p:cNvPr id="150" name="Google Shape;150;g251918430e0_1_49"/>
              <p:cNvSpPr txBox="1">
                <a:spLocks noRot="1" noChangeAspect="1" noMove="1" noResize="1" noEditPoints="1" noAdjustHandles="1" noChangeArrowheads="1" noChangeShapeType="1" noTextEdit="1"/>
              </p:cNvSpPr>
              <p:nvPr/>
            </p:nvSpPr>
            <p:spPr>
              <a:xfrm>
                <a:off x="489849" y="1380500"/>
                <a:ext cx="8253221" cy="3298886"/>
              </a:xfrm>
              <a:prstGeom prst="rect">
                <a:avLst/>
              </a:prstGeom>
              <a:blipFill>
                <a:blip r:embed="rId3"/>
                <a:stretch>
                  <a:fillRect r="-148"/>
                </a:stretch>
              </a:blipFill>
              <a:ln>
                <a:noFill/>
              </a:ln>
            </p:spPr>
            <p:txBody>
              <a:bodyPr/>
              <a:lstStyle/>
              <a:p>
                <a:r>
                  <a:rPr lang="es-CL">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251918430e0_1_71"/>
          <p:cNvSpPr txBox="1"/>
          <p:nvPr/>
        </p:nvSpPr>
        <p:spPr>
          <a:xfrm>
            <a:off x="387555" y="380869"/>
            <a:ext cx="72141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Baterías</a:t>
            </a:r>
            <a:endParaRPr sz="2700" b="1" i="0" u="none" strike="noStrike" cap="none">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58" name="Google Shape;158;g251918430e0_1_71"/>
              <p:cNvSpPr txBox="1"/>
              <p:nvPr/>
            </p:nvSpPr>
            <p:spPr>
              <a:xfrm>
                <a:off x="489850" y="1380500"/>
                <a:ext cx="7972500" cy="232721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s-CL" sz="1800" dirty="0">
                    <a:solidFill>
                      <a:schemeClr val="dk1"/>
                    </a:solidFill>
                    <a:latin typeface="Calibri"/>
                    <a:ea typeface="Calibri"/>
                    <a:cs typeface="Calibri"/>
                    <a:sym typeface="Calibri"/>
                  </a:rPr>
                  <a:t>Como ejemplo, calculemos la velocidad de carga media entre 0 y 10 minutos para la batería Celular:</a:t>
                </a:r>
              </a:p>
              <a:p>
                <a:pPr marL="0" lvl="0" indent="0" algn="just" rtl="0">
                  <a:spcBef>
                    <a:spcPts val="0"/>
                  </a:spcBef>
                  <a:spcAft>
                    <a:spcPts val="0"/>
                  </a:spcAft>
                  <a:buNone/>
                </a:pPr>
                <a:endParaRPr lang="es-CL" sz="1100" dirty="0">
                  <a:solidFill>
                    <a:schemeClr val="dk1"/>
                  </a:solidFill>
                  <a:latin typeface="Nunito"/>
                  <a:ea typeface="Nunito"/>
                  <a:cs typeface="Nunito"/>
                  <a:sym typeface="Nunito"/>
                </a:endParaRPr>
              </a:p>
              <a:p>
                <a:pPr marL="0" lvl="0" indent="0" algn="just" rtl="0">
                  <a:spcBef>
                    <a:spcPts val="0"/>
                  </a:spcBef>
                  <a:spcAft>
                    <a:spcPts val="0"/>
                  </a:spcAft>
                  <a:buNone/>
                </a:pPr>
                <a14:m>
                  <m:oMathPara xmlns:m="http://schemas.openxmlformats.org/officeDocument/2006/math">
                    <m:oMathParaPr>
                      <m:jc m:val="centerGroup"/>
                    </m:oMathParaPr>
                    <m:oMath xmlns:m="http://schemas.openxmlformats.org/officeDocument/2006/math">
                      <m:r>
                        <m:rPr>
                          <m:sty m:val="p"/>
                        </m:rPr>
                        <a:rPr lang="es-CL" sz="1800" b="0" i="0" smtClean="0">
                          <a:solidFill>
                            <a:schemeClr val="dk1"/>
                          </a:solidFill>
                          <a:latin typeface="Cambria Math" panose="02040503050406030204" pitchFamily="18" charset="0"/>
                          <a:ea typeface="Calibri"/>
                          <a:cs typeface="Calibri"/>
                          <a:sym typeface="Calibri"/>
                        </a:rPr>
                        <m:t>Velocidad</m:t>
                      </m:r>
                      <m:r>
                        <a:rPr lang="es-CL" sz="1800" b="0" i="0" smtClean="0">
                          <a:solidFill>
                            <a:schemeClr val="dk1"/>
                          </a:solidFill>
                          <a:latin typeface="Cambria Math" panose="02040503050406030204" pitchFamily="18" charset="0"/>
                          <a:ea typeface="Calibri"/>
                          <a:cs typeface="Calibri"/>
                          <a:sym typeface="Calibri"/>
                        </a:rPr>
                        <m:t> </m:t>
                      </m:r>
                      <m:r>
                        <m:rPr>
                          <m:sty m:val="p"/>
                        </m:rPr>
                        <a:rPr lang="es-CL" sz="1800" b="0" i="0" smtClean="0">
                          <a:solidFill>
                            <a:schemeClr val="dk1"/>
                          </a:solidFill>
                          <a:latin typeface="Cambria Math" panose="02040503050406030204" pitchFamily="18" charset="0"/>
                          <a:ea typeface="Calibri"/>
                          <a:cs typeface="Calibri"/>
                          <a:sym typeface="Calibri"/>
                        </a:rPr>
                        <m:t>media</m:t>
                      </m:r>
                      <m:r>
                        <a:rPr lang="es-CL" sz="1800" b="0" i="1" smtClean="0">
                          <a:solidFill>
                            <a:schemeClr val="dk1"/>
                          </a:solidFill>
                          <a:latin typeface="Cambria Math" panose="02040503050406030204" pitchFamily="18" charset="0"/>
                          <a:ea typeface="Calibri"/>
                          <a:cs typeface="Calibri"/>
                          <a:sym typeface="Calibri"/>
                        </a:rPr>
                        <m:t>=</m:t>
                      </m:r>
                      <m:f>
                        <m:fPr>
                          <m:ctrlPr>
                            <a:rPr lang="ar-AE" sz="1800" b="0" i="1" smtClean="0">
                              <a:solidFill>
                                <a:schemeClr val="dk1"/>
                              </a:solidFill>
                              <a:latin typeface="Cambria Math" panose="02040503050406030204" pitchFamily="18" charset="0"/>
                              <a:ea typeface="Calibri"/>
                              <a:cs typeface="Calibri"/>
                              <a:sym typeface="Calibri"/>
                            </a:rPr>
                          </m:ctrlPr>
                        </m:fPr>
                        <m:num>
                          <m:r>
                            <a:rPr lang="ar-AE"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ar-AE" sz="1800" b="0" i="1" smtClean="0">
                              <a:solidFill>
                                <a:schemeClr val="dk1"/>
                              </a:solidFill>
                              <a:latin typeface="Cambria Math" panose="02040503050406030204" pitchFamily="18" charset="0"/>
                              <a:ea typeface="Cambria Math" panose="02040503050406030204" pitchFamily="18" charset="0"/>
                              <a:cs typeface="Calibri"/>
                              <a:sym typeface="Calibri"/>
                            </a:rPr>
                            <m:t>𝑄</m:t>
                          </m:r>
                        </m:num>
                        <m:den>
                          <m:r>
                            <a:rPr lang="ar-AE"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ar-AE" sz="1800" b="0" i="1" smtClean="0">
                              <a:solidFill>
                                <a:schemeClr val="dk1"/>
                              </a:solidFill>
                              <a:latin typeface="Cambria Math" panose="02040503050406030204" pitchFamily="18" charset="0"/>
                              <a:ea typeface="Cambria Math" panose="02040503050406030204" pitchFamily="18" charset="0"/>
                              <a:cs typeface="Calibri"/>
                              <a:sym typeface="Calibri"/>
                            </a:rPr>
                            <m:t>𝑡</m:t>
                          </m:r>
                        </m:den>
                      </m:f>
                      <m:r>
                        <a:rPr lang="ar-AE" sz="1800" b="0" i="1" smtClean="0">
                          <a:solidFill>
                            <a:schemeClr val="dk1"/>
                          </a:solidFill>
                          <a:latin typeface="Cambria Math" panose="02040503050406030204" pitchFamily="18" charset="0"/>
                          <a:ea typeface="Calibri"/>
                          <a:cs typeface="Calibri"/>
                          <a:sym typeface="Calibri"/>
                        </a:rPr>
                        <m:t>=</m:t>
                      </m:r>
                      <m:f>
                        <m:fPr>
                          <m:ctrlPr>
                            <a:rPr lang="ar-AE" sz="1800" b="0" i="1" smtClean="0">
                              <a:solidFill>
                                <a:schemeClr val="dk1"/>
                              </a:solidFill>
                              <a:latin typeface="Cambria Math" panose="02040503050406030204" pitchFamily="18" charset="0"/>
                              <a:ea typeface="Calibri"/>
                              <a:cs typeface="Calibri"/>
                              <a:sym typeface="Calibri"/>
                            </a:rPr>
                          </m:ctrlPr>
                        </m:fPr>
                        <m:num>
                          <m:r>
                            <a:rPr lang="ar-AE" sz="1800" b="0" i="1" smtClean="0">
                              <a:solidFill>
                                <a:schemeClr val="dk1"/>
                              </a:solidFill>
                              <a:latin typeface="Cambria Math" panose="02040503050406030204" pitchFamily="18" charset="0"/>
                              <a:ea typeface="Calibri"/>
                              <a:cs typeface="Calibri"/>
                              <a:sym typeface="Calibri"/>
                            </a:rPr>
                            <m:t>𝑄</m:t>
                          </m:r>
                          <m:r>
                            <a:rPr lang="es-CL"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10</m:t>
                          </m:r>
                          <m:r>
                            <a:rPr lang="ar-AE"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𝑄</m:t>
                          </m:r>
                          <m:r>
                            <a:rPr lang="es-CL"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0</m:t>
                          </m:r>
                          <m:r>
                            <a:rPr lang="ar-AE" sz="1800" b="0" i="1" smtClean="0">
                              <a:solidFill>
                                <a:schemeClr val="dk1"/>
                              </a:solidFill>
                              <a:latin typeface="Cambria Math" panose="02040503050406030204" pitchFamily="18" charset="0"/>
                              <a:ea typeface="Calibri"/>
                              <a:cs typeface="Calibri"/>
                              <a:sym typeface="Calibri"/>
                            </a:rPr>
                            <m:t>)</m:t>
                          </m:r>
                        </m:num>
                        <m:den>
                          <m:r>
                            <a:rPr lang="es-CL" sz="1800" b="0" i="1" smtClean="0">
                              <a:solidFill>
                                <a:schemeClr val="dk1"/>
                              </a:solidFill>
                              <a:latin typeface="Cambria Math" panose="02040503050406030204" pitchFamily="18" charset="0"/>
                              <a:ea typeface="Calibri"/>
                              <a:cs typeface="Calibri"/>
                              <a:sym typeface="Calibri"/>
                            </a:rPr>
                            <m:t>10</m:t>
                          </m:r>
                          <m:r>
                            <a:rPr lang="ar-AE"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0</m:t>
                          </m:r>
                        </m:den>
                      </m:f>
                      <m:r>
                        <a:rPr lang="es-CL" sz="1800" b="0" i="1" smtClean="0">
                          <a:solidFill>
                            <a:schemeClr val="dk1"/>
                          </a:solidFill>
                          <a:latin typeface="Cambria Math" panose="02040503050406030204" pitchFamily="18" charset="0"/>
                          <a:ea typeface="Calibri"/>
                          <a:cs typeface="Calibri"/>
                          <a:sym typeface="Calibri"/>
                        </a:rPr>
                        <m:t>=</m:t>
                      </m:r>
                      <m:f>
                        <m:fPr>
                          <m:ctrlPr>
                            <a:rPr lang="es-CL" sz="1800" b="0" i="1" smtClean="0">
                              <a:solidFill>
                                <a:schemeClr val="dk1"/>
                              </a:solidFill>
                              <a:latin typeface="Cambria Math" panose="02040503050406030204" pitchFamily="18" charset="0"/>
                              <a:ea typeface="Calibri"/>
                              <a:cs typeface="Calibri"/>
                              <a:sym typeface="Calibri"/>
                            </a:rPr>
                          </m:ctrlPr>
                        </m:fPr>
                        <m:num>
                          <m:r>
                            <a:rPr lang="es-CL" sz="1800" b="0" i="1" smtClean="0">
                              <a:solidFill>
                                <a:schemeClr val="dk1"/>
                              </a:solidFill>
                              <a:latin typeface="Cambria Math" panose="02040503050406030204" pitchFamily="18" charset="0"/>
                              <a:ea typeface="Calibri"/>
                              <a:cs typeface="Calibri"/>
                              <a:sym typeface="Calibri"/>
                            </a:rPr>
                            <m:t>4</m:t>
                          </m:r>
                          <m:r>
                            <a:rPr lang="es-CL"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983</m:t>
                          </m:r>
                          <m:r>
                            <a:rPr lang="es-CL"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0</m:t>
                          </m:r>
                        </m:num>
                        <m:den>
                          <m:r>
                            <a:rPr lang="es-CL" sz="1800" b="0" i="1" smtClean="0">
                              <a:solidFill>
                                <a:schemeClr val="dk1"/>
                              </a:solidFill>
                              <a:latin typeface="Cambria Math" panose="02040503050406030204" pitchFamily="18" charset="0"/>
                              <a:ea typeface="Calibri"/>
                              <a:cs typeface="Calibri"/>
                              <a:sym typeface="Calibri"/>
                            </a:rPr>
                            <m:t>10</m:t>
                          </m:r>
                        </m:den>
                      </m:f>
                      <m:r>
                        <a:rPr lang="es-CL"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498</m:t>
                      </m:r>
                      <m:r>
                        <a:rPr lang="es-CL"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3</m:t>
                      </m:r>
                      <m:r>
                        <a:rPr lang="es-CL" sz="1800" b="0" i="1" smtClean="0">
                          <a:solidFill>
                            <a:schemeClr val="dk1"/>
                          </a:solidFill>
                          <a:latin typeface="Cambria Math" panose="02040503050406030204" pitchFamily="18" charset="0"/>
                          <a:ea typeface="Calibri"/>
                          <a:cs typeface="Calibri"/>
                          <a:sym typeface="Calibri"/>
                        </a:rPr>
                        <m:t> </m:t>
                      </m:r>
                      <m:f>
                        <m:fPr>
                          <m:ctrlPr>
                            <a:rPr lang="es-CL" sz="1800" b="0" i="1" smtClean="0">
                              <a:solidFill>
                                <a:schemeClr val="dk1"/>
                              </a:solidFill>
                              <a:latin typeface="Cambria Math" panose="02040503050406030204" pitchFamily="18" charset="0"/>
                              <a:ea typeface="Calibri"/>
                              <a:cs typeface="Calibri"/>
                              <a:sym typeface="Calibri"/>
                            </a:rPr>
                          </m:ctrlPr>
                        </m:fPr>
                        <m:num>
                          <m:r>
                            <m:rPr>
                              <m:sty m:val="p"/>
                            </m:rPr>
                            <a:rPr lang="es-CL" sz="1800" b="0" i="0" smtClean="0">
                              <a:solidFill>
                                <a:schemeClr val="dk1"/>
                              </a:solidFill>
                              <a:latin typeface="Cambria Math" panose="02040503050406030204" pitchFamily="18" charset="0"/>
                              <a:ea typeface="Calibri"/>
                              <a:cs typeface="Calibri"/>
                              <a:sym typeface="Calibri"/>
                            </a:rPr>
                            <m:t>C</m:t>
                          </m:r>
                        </m:num>
                        <m:den>
                          <m:r>
                            <m:rPr>
                              <m:sty m:val="p"/>
                            </m:rPr>
                            <a:rPr lang="es-CL" sz="1800" b="0" i="0" smtClean="0">
                              <a:solidFill>
                                <a:schemeClr val="dk1"/>
                              </a:solidFill>
                              <a:latin typeface="Cambria Math" panose="02040503050406030204" pitchFamily="18" charset="0"/>
                              <a:ea typeface="Calibri"/>
                              <a:cs typeface="Calibri"/>
                              <a:sym typeface="Calibri"/>
                            </a:rPr>
                            <m:t>min</m:t>
                          </m:r>
                        </m:den>
                      </m:f>
                    </m:oMath>
                  </m:oMathPara>
                </a14:m>
                <a:endParaRPr lang="ar-AE" sz="1800" dirty="0">
                  <a:solidFill>
                    <a:schemeClr val="dk1"/>
                  </a:solidFill>
                  <a:latin typeface="Nunito"/>
                  <a:ea typeface="Nunito"/>
                  <a:cs typeface="Nunito"/>
                  <a:sym typeface="Nunito"/>
                </a:endParaRPr>
              </a:p>
              <a:p>
                <a:pPr marL="0" lvl="0" indent="0" algn="just" rtl="0">
                  <a:spcBef>
                    <a:spcPts val="0"/>
                  </a:spcBef>
                  <a:spcAft>
                    <a:spcPts val="0"/>
                  </a:spcAft>
                  <a:buNone/>
                </a:pPr>
                <a:endParaRPr lang="ar-AE" sz="1100" dirty="0">
                  <a:solidFill>
                    <a:schemeClr val="dk1"/>
                  </a:solidFill>
                  <a:latin typeface="Nunito"/>
                  <a:ea typeface="Nunito"/>
                  <a:cs typeface="Nunito"/>
                  <a:sym typeface="Nunito"/>
                </a:endParaRPr>
              </a:p>
              <a:p>
                <a:pPr marL="0" lvl="0" indent="0" algn="just" rtl="0">
                  <a:spcBef>
                    <a:spcPts val="0"/>
                  </a:spcBef>
                  <a:spcAft>
                    <a:spcPts val="0"/>
                  </a:spcAft>
                  <a:buNone/>
                </a:pPr>
                <a:endParaRPr lang="ar-AE" sz="1100" dirty="0">
                  <a:solidFill>
                    <a:schemeClr val="dk1"/>
                  </a:solidFill>
                  <a:latin typeface="Nunito"/>
                  <a:ea typeface="Nunito"/>
                  <a:cs typeface="Nunito"/>
                  <a:sym typeface="Nunito"/>
                </a:endParaRPr>
              </a:p>
              <a:p>
                <a:pPr marL="0" lvl="0" indent="0" algn="just" rtl="0">
                  <a:spcBef>
                    <a:spcPts val="0"/>
                  </a:spcBef>
                  <a:spcAft>
                    <a:spcPts val="0"/>
                  </a:spcAft>
                  <a:buNone/>
                </a:pPr>
                <a:endParaRPr lang="ar-AE" sz="1100" dirty="0">
                  <a:solidFill>
                    <a:schemeClr val="dk1"/>
                  </a:solidFill>
                  <a:latin typeface="Nunito"/>
                  <a:ea typeface="Nunito"/>
                  <a:cs typeface="Nunito"/>
                  <a:sym typeface="Nunito"/>
                </a:endParaRPr>
              </a:p>
              <a:p>
                <a:pPr marL="0" lvl="0" indent="0" algn="just" rtl="0">
                  <a:spcBef>
                    <a:spcPts val="0"/>
                  </a:spcBef>
                  <a:spcAft>
                    <a:spcPts val="0"/>
                  </a:spcAft>
                  <a:buNone/>
                </a:pPr>
                <a:endParaRPr lang="ar-AE" sz="1100" dirty="0">
                  <a:solidFill>
                    <a:schemeClr val="dk1"/>
                  </a:solidFill>
                  <a:latin typeface="Nunito"/>
                  <a:ea typeface="Nunito"/>
                  <a:cs typeface="Nunito"/>
                  <a:sym typeface="Nunito"/>
                </a:endParaRPr>
              </a:p>
              <a:p>
                <a:pPr marL="0" lvl="0" indent="0" algn="just" rtl="0">
                  <a:spcBef>
                    <a:spcPts val="0"/>
                  </a:spcBef>
                  <a:spcAft>
                    <a:spcPts val="0"/>
                  </a:spcAft>
                  <a:buNone/>
                </a:pPr>
                <a:endParaRPr sz="1100" dirty="0">
                  <a:solidFill>
                    <a:schemeClr val="dk1"/>
                  </a:solidFill>
                  <a:latin typeface="Nunito"/>
                  <a:ea typeface="Nunito"/>
                  <a:cs typeface="Nunito"/>
                  <a:sym typeface="Nunito"/>
                </a:endParaRPr>
              </a:p>
            </p:txBody>
          </p:sp>
        </mc:Choice>
        <mc:Fallback xmlns="">
          <p:sp>
            <p:nvSpPr>
              <p:cNvPr id="158" name="Google Shape;158;g251918430e0_1_71"/>
              <p:cNvSpPr txBox="1">
                <a:spLocks noRot="1" noChangeAspect="1" noMove="1" noResize="1" noEditPoints="1" noAdjustHandles="1" noChangeArrowheads="1" noChangeShapeType="1" noTextEdit="1"/>
              </p:cNvSpPr>
              <p:nvPr/>
            </p:nvSpPr>
            <p:spPr>
              <a:xfrm>
                <a:off x="489850" y="1380500"/>
                <a:ext cx="7972500" cy="2327210"/>
              </a:xfrm>
              <a:prstGeom prst="rect">
                <a:avLst/>
              </a:prstGeom>
              <a:blipFill>
                <a:blip r:embed="rId3"/>
                <a:stretch>
                  <a:fillRect l="-612" r="-688"/>
                </a:stretch>
              </a:blipFill>
              <a:ln>
                <a:noFill/>
              </a:ln>
            </p:spPr>
            <p:txBody>
              <a:bodyPr/>
              <a:lstStyle/>
              <a:p>
                <a:r>
                  <a:rPr lang="es-CL">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51918430e0_1_29"/>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1</a:t>
            </a:r>
            <a:endParaRPr sz="2700" b="1" i="0" u="none" strike="noStrike" cap="none">
              <a:solidFill>
                <a:srgbClr val="423B71"/>
              </a:solidFill>
              <a:latin typeface="Calibri"/>
              <a:ea typeface="Calibri"/>
              <a:cs typeface="Calibri"/>
              <a:sym typeface="Calibri"/>
            </a:endParaRPr>
          </a:p>
        </p:txBody>
      </p:sp>
      <p:sp>
        <p:nvSpPr>
          <p:cNvPr id="165" name="Google Shape;165;g251918430e0_1_29"/>
          <p:cNvSpPr txBox="1"/>
          <p:nvPr/>
        </p:nvSpPr>
        <p:spPr>
          <a:xfrm>
            <a:off x="520054" y="1260748"/>
            <a:ext cx="81039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1800" dirty="0">
                <a:solidFill>
                  <a:schemeClr val="dk1"/>
                </a:solidFill>
                <a:latin typeface="Calibri"/>
                <a:ea typeface="Calibri"/>
                <a:cs typeface="Calibri"/>
                <a:sym typeface="Calibri"/>
              </a:rPr>
              <a:t>3. Usando los valores de la tabla del ítem 1, calcula la velocidad media de la carga de la batería Celular entre los 20 y 30 minutos.</a:t>
            </a:r>
            <a:endParaRPr sz="1800"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51918430e0_1_83"/>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Baterías</a:t>
            </a:r>
            <a:endParaRPr sz="2700" b="1" i="0" u="none" strike="noStrike" cap="none">
              <a:solidFill>
                <a:srgbClr val="423B71"/>
              </a:solidFill>
              <a:latin typeface="Calibri"/>
              <a:ea typeface="Calibri"/>
              <a:cs typeface="Calibri"/>
              <a:sym typeface="Calibri"/>
            </a:endParaRPr>
          </a:p>
        </p:txBody>
      </p:sp>
      <p:sp>
        <p:nvSpPr>
          <p:cNvPr id="171" name="Google Shape;171;g251918430e0_1_83"/>
          <p:cNvSpPr txBox="1"/>
          <p:nvPr/>
        </p:nvSpPr>
        <p:spPr>
          <a:xfrm>
            <a:off x="520050" y="1549200"/>
            <a:ext cx="8103900" cy="2839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1800">
                <a:solidFill>
                  <a:schemeClr val="dk1"/>
                </a:solidFill>
                <a:latin typeface="Calibri"/>
                <a:ea typeface="Calibri"/>
                <a:cs typeface="Calibri"/>
                <a:sym typeface="Calibri"/>
              </a:rPr>
              <a:t>Estos cálculos de velocidades medias también pueden ser representados de manera gráfica, usando un recurso de GeoGebra </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s" sz="1800">
                <a:solidFill>
                  <a:schemeClr val="dk1"/>
                </a:solidFill>
                <a:latin typeface="Calibri"/>
                <a:ea typeface="Calibri"/>
                <a:cs typeface="Calibri"/>
                <a:sym typeface="Calibri"/>
              </a:rPr>
              <a:t>Este recurso muestra:</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función de carga 𝑄(𝑡).</a:t>
            </a:r>
            <a:endParaRPr sz="180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recta secante que pasa por dos puntos móviles, 𝑃₁ y 𝑃₂. </a:t>
            </a:r>
            <a:endParaRPr sz="180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Los valores de 𝛥𝑡 y 𝛥𝑄. </a:t>
            </a:r>
            <a:endParaRPr sz="180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pendiente </a:t>
            </a:r>
            <a:r>
              <a:rPr lang="es" sz="1800" i="1">
                <a:solidFill>
                  <a:schemeClr val="dk1"/>
                </a:solidFill>
                <a:latin typeface="Calibri"/>
                <a:ea typeface="Calibri"/>
                <a:cs typeface="Calibri"/>
                <a:sym typeface="Calibri"/>
              </a:rPr>
              <a:t>m</a:t>
            </a:r>
            <a:r>
              <a:rPr lang="es" sz="1800">
                <a:solidFill>
                  <a:schemeClr val="dk1"/>
                </a:solidFill>
                <a:latin typeface="Calibri"/>
                <a:ea typeface="Calibri"/>
                <a:cs typeface="Calibri"/>
                <a:sym typeface="Calibri"/>
              </a:rPr>
              <a:t> de la recta secante, que se calcula a partir de 𝛥𝑡 y 𝛥𝑄.  </a:t>
            </a:r>
            <a:endParaRPr sz="180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Los valores de 𝑡₁ y 𝑡₂ asociados a los puntos 𝑃₁ y 𝑃₂.</a:t>
            </a: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51918430e0_1_90"/>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1</a:t>
            </a:r>
            <a:endParaRPr sz="2700" b="1" i="0" u="none" strike="noStrike" cap="none">
              <a:solidFill>
                <a:srgbClr val="423B71"/>
              </a:solidFill>
              <a:latin typeface="Calibri"/>
              <a:ea typeface="Calibri"/>
              <a:cs typeface="Calibri"/>
              <a:sym typeface="Calibri"/>
            </a:endParaRPr>
          </a:p>
        </p:txBody>
      </p:sp>
      <p:sp>
        <p:nvSpPr>
          <p:cNvPr id="177" name="Google Shape;177;g251918430e0_1_90"/>
          <p:cNvSpPr txBox="1"/>
          <p:nvPr/>
        </p:nvSpPr>
        <p:spPr>
          <a:xfrm>
            <a:off x="520054" y="1039648"/>
            <a:ext cx="81039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1800" dirty="0">
                <a:solidFill>
                  <a:schemeClr val="dk1"/>
                </a:solidFill>
                <a:latin typeface="Calibri"/>
                <a:ea typeface="Calibri"/>
                <a:cs typeface="Calibri"/>
                <a:sym typeface="Calibri"/>
              </a:rPr>
              <a:t>4.</a:t>
            </a:r>
            <a:r>
              <a:rPr lang="es" sz="1800" b="1" dirty="0">
                <a:solidFill>
                  <a:schemeClr val="dk1"/>
                </a:solidFill>
                <a:latin typeface="Calibri"/>
                <a:ea typeface="Calibri"/>
                <a:cs typeface="Calibri"/>
                <a:sym typeface="Calibri"/>
              </a:rPr>
              <a:t> </a:t>
            </a:r>
            <a:r>
              <a:rPr lang="es" sz="1800" dirty="0">
                <a:solidFill>
                  <a:schemeClr val="dk1"/>
                </a:solidFill>
                <a:latin typeface="Calibri"/>
                <a:ea typeface="Calibri"/>
                <a:cs typeface="Calibri"/>
                <a:sym typeface="Calibri"/>
              </a:rPr>
              <a:t>Usando el recurso, calcula la velocidad media de la carga de la batería Celular entre los 30 y 45 minutos.</a:t>
            </a:r>
            <a:endParaRPr sz="21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25204d9deb6_0_9"/>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2</a:t>
            </a:r>
            <a:endParaRPr sz="2700" b="1" i="0" u="none" strike="noStrike" cap="none">
              <a:solidFill>
                <a:srgbClr val="423B71"/>
              </a:solidFill>
              <a:latin typeface="Calibri"/>
              <a:ea typeface="Calibri"/>
              <a:cs typeface="Calibri"/>
              <a:sym typeface="Calibri"/>
            </a:endParaRPr>
          </a:p>
        </p:txBody>
      </p:sp>
      <p:sp>
        <p:nvSpPr>
          <p:cNvPr id="183" name="Google Shape;183;g25204d9deb6_0_9"/>
          <p:cNvSpPr txBox="1"/>
          <p:nvPr/>
        </p:nvSpPr>
        <p:spPr>
          <a:xfrm>
            <a:off x="520054" y="1017398"/>
            <a:ext cx="8103900" cy="145421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1800" dirty="0">
                <a:solidFill>
                  <a:schemeClr val="dk1"/>
                </a:solidFill>
                <a:latin typeface="Calibri"/>
                <a:ea typeface="Calibri"/>
                <a:cs typeface="Calibri"/>
                <a:sym typeface="Calibri"/>
              </a:rPr>
              <a:t>Utiliza el recurso GeoGebra para responder las siguientes preguntas:</a:t>
            </a:r>
            <a:br>
              <a:rPr lang="e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419100" marR="0" lvl="0" indent="-355600" algn="l" rtl="0">
              <a:lnSpc>
                <a:spcPct val="100000"/>
              </a:lnSpc>
              <a:spcBef>
                <a:spcPts val="0"/>
              </a:spcBef>
              <a:spcAft>
                <a:spcPts val="0"/>
              </a:spcAft>
              <a:buClr>
                <a:schemeClr val="dk1"/>
              </a:buClr>
              <a:buSzPts val="1800"/>
              <a:buFont typeface="Calibri"/>
              <a:buAutoNum type="arabicPeriod"/>
            </a:pPr>
            <a:r>
              <a:rPr lang="es" sz="1800" dirty="0">
                <a:solidFill>
                  <a:schemeClr val="dk1"/>
                </a:solidFill>
                <a:latin typeface="Calibri"/>
                <a:ea typeface="Calibri"/>
                <a:cs typeface="Calibri"/>
                <a:sym typeface="Calibri"/>
              </a:rPr>
              <a:t>Completa la siguiente tabla:</a:t>
            </a:r>
          </a:p>
          <a:p>
            <a:pPr marL="63500" marR="0" lvl="0" algn="l" rtl="0">
              <a:lnSpc>
                <a:spcPct val="100000"/>
              </a:lnSpc>
              <a:spcBef>
                <a:spcPts val="0"/>
              </a:spcBef>
              <a:spcAft>
                <a:spcPts val="0"/>
              </a:spcAft>
              <a:buClr>
                <a:schemeClr val="dk1"/>
              </a:buClr>
              <a:buSzPts val="1800"/>
            </a:pPr>
            <a:r>
              <a:rPr lang="es" sz="1800" dirty="0">
                <a:solidFill>
                  <a:schemeClr val="dk1"/>
                </a:solidFill>
                <a:latin typeface="Calibri"/>
                <a:ea typeface="Calibri"/>
                <a:cs typeface="Calibri"/>
                <a:sym typeface="Calibri"/>
              </a:rPr>
              <a:t>       </a:t>
            </a:r>
            <a:br>
              <a:rPr lang="es" sz="1800" dirty="0">
                <a:solidFill>
                  <a:schemeClr val="dk1"/>
                </a:solidFill>
                <a:latin typeface="Calibri"/>
                <a:ea typeface="Calibri"/>
                <a:cs typeface="Calibri"/>
                <a:sym typeface="Calibri"/>
              </a:rPr>
            </a:br>
            <a:r>
              <a:rPr lang="es" sz="1800" dirty="0">
                <a:solidFill>
                  <a:schemeClr val="dk1"/>
                </a:solidFill>
                <a:latin typeface="Calibri"/>
                <a:ea typeface="Calibri"/>
                <a:cs typeface="Calibri"/>
                <a:sym typeface="Calibri"/>
              </a:rPr>
              <a:t>       a. </a:t>
            </a:r>
          </a:p>
        </p:txBody>
      </p:sp>
      <mc:AlternateContent xmlns:mc="http://schemas.openxmlformats.org/markup-compatibility/2006" xmlns:a14="http://schemas.microsoft.com/office/drawing/2010/main">
        <mc:Choice Requires="a14">
          <p:graphicFrame>
            <p:nvGraphicFramePr>
              <p:cNvPr id="184" name="Google Shape;184;g25204d9deb6_0_9"/>
              <p:cNvGraphicFramePr/>
              <p:nvPr>
                <p:extLst>
                  <p:ext uri="{D42A27DB-BD31-4B8C-83A1-F6EECF244321}">
                    <p14:modId xmlns:p14="http://schemas.microsoft.com/office/powerpoint/2010/main" val="1122046040"/>
                  </p:ext>
                </p:extLst>
              </p:nvPr>
            </p:nvGraphicFramePr>
            <p:xfrm>
              <a:off x="1328491" y="2054785"/>
              <a:ext cx="6304225" cy="2804287"/>
            </p:xfrm>
            <a:graphic>
              <a:graphicData uri="http://schemas.openxmlformats.org/drawingml/2006/table">
                <a:tbl>
                  <a:tblPr>
                    <a:noFill/>
                    <a:tableStyleId>{22524720-6420-4319-A290-699F9FBB3EA2}</a:tableStyleId>
                  </a:tblPr>
                  <a:tblGrid>
                    <a:gridCol w="888800">
                      <a:extLst>
                        <a:ext uri="{9D8B030D-6E8A-4147-A177-3AD203B41FA5}">
                          <a16:colId xmlns:a16="http://schemas.microsoft.com/office/drawing/2014/main" val="20000"/>
                        </a:ext>
                      </a:extLst>
                    </a:gridCol>
                    <a:gridCol w="983250">
                      <a:extLst>
                        <a:ext uri="{9D8B030D-6E8A-4147-A177-3AD203B41FA5}">
                          <a16:colId xmlns:a16="http://schemas.microsoft.com/office/drawing/2014/main" val="20001"/>
                        </a:ext>
                      </a:extLst>
                    </a:gridCol>
                    <a:gridCol w="708950">
                      <a:extLst>
                        <a:ext uri="{9D8B030D-6E8A-4147-A177-3AD203B41FA5}">
                          <a16:colId xmlns:a16="http://schemas.microsoft.com/office/drawing/2014/main" val="20002"/>
                        </a:ext>
                      </a:extLst>
                    </a:gridCol>
                    <a:gridCol w="3723225">
                      <a:extLst>
                        <a:ext uri="{9D8B030D-6E8A-4147-A177-3AD203B41FA5}">
                          <a16:colId xmlns:a16="http://schemas.microsoft.com/office/drawing/2014/main" val="20003"/>
                        </a:ext>
                      </a:extLst>
                    </a:gridCol>
                  </a:tblGrid>
                  <a:tr h="503300">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s-CL" sz="1800" b="0" i="1" smtClean="0">
                                        <a:latin typeface="Cambria Math" panose="02040503050406030204" pitchFamily="18" charset="0"/>
                                        <a:ea typeface="Nunito"/>
                                        <a:cs typeface="Nunito"/>
                                        <a:sym typeface="Nunito"/>
                                      </a:rPr>
                                    </m:ctrlPr>
                                  </m:sSubPr>
                                  <m:e>
                                    <m:r>
                                      <a:rPr lang="es-CL" sz="1800" b="0" i="1" smtClean="0">
                                        <a:latin typeface="Cambria Math" panose="02040503050406030204" pitchFamily="18" charset="0"/>
                                        <a:ea typeface="Nunito"/>
                                        <a:cs typeface="Nunito"/>
                                        <a:sym typeface="Nunito"/>
                                      </a:rPr>
                                      <m:t>𝑡</m:t>
                                    </m:r>
                                  </m:e>
                                  <m:sub>
                                    <m:r>
                                      <a:rPr lang="es-CL" sz="1800" b="0" i="1" smtClean="0">
                                        <a:latin typeface="Cambria Math" panose="02040503050406030204" pitchFamily="18" charset="0"/>
                                        <a:ea typeface="Nunito"/>
                                        <a:cs typeface="Nunito"/>
                                        <a:sym typeface="Nunito"/>
                                      </a:rPr>
                                      <m:t>2</m:t>
                                    </m:r>
                                  </m:sub>
                                </m:sSub>
                                <m:r>
                                  <a:rPr lang="es-CL" sz="1800" b="0" i="1" smtClean="0">
                                    <a:latin typeface="Cambria Math" panose="02040503050406030204" pitchFamily="18" charset="0"/>
                                    <a:ea typeface="Nunito"/>
                                    <a:cs typeface="Nunito"/>
                                    <a:sym typeface="Nunito"/>
                                  </a:rPr>
                                  <m:t>=</m:t>
                                </m:r>
                                <m:r>
                                  <a:rPr lang="es-CL" sz="1800" b="0" i="1" smtClean="0">
                                    <a:latin typeface="Cambria Math" panose="02040503050406030204" pitchFamily="18" charset="0"/>
                                    <a:ea typeface="Nunito"/>
                                    <a:cs typeface="Nunito"/>
                                    <a:sym typeface="Nunito"/>
                                  </a:rPr>
                                  <m:t>30</m:t>
                                </m:r>
                              </m:oMath>
                            </m:oMathPara>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s-CL" sz="1800" b="0" i="1" smtClean="0">
                                        <a:latin typeface="Cambria Math" panose="02040503050406030204" pitchFamily="18" charset="0"/>
                                        <a:ea typeface="Nunito"/>
                                        <a:cs typeface="Nunito"/>
                                        <a:sym typeface="Nunito"/>
                                      </a:rPr>
                                    </m:ctrlPr>
                                  </m:sSubPr>
                                  <m:e>
                                    <m:r>
                                      <a:rPr lang="es-CL" sz="1800" b="0" i="1" smtClean="0">
                                        <a:latin typeface="Cambria Math" panose="02040503050406030204" pitchFamily="18" charset="0"/>
                                        <a:ea typeface="Nunito"/>
                                        <a:cs typeface="Nunito"/>
                                        <a:sym typeface="Nunito"/>
                                      </a:rPr>
                                      <m:t>𝑡</m:t>
                                    </m:r>
                                  </m:e>
                                  <m:sub>
                                    <m:r>
                                      <a:rPr lang="es-CL" sz="1800" b="0" i="1" smtClean="0">
                                        <a:latin typeface="Cambria Math" panose="02040503050406030204" pitchFamily="18" charset="0"/>
                                        <a:ea typeface="Nunito"/>
                                        <a:cs typeface="Nunito"/>
                                        <a:sym typeface="Nunito"/>
                                      </a:rPr>
                                      <m:t>1</m:t>
                                    </m:r>
                                  </m:sub>
                                </m:sSub>
                              </m:oMath>
                            </m:oMathPara>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s-CL" sz="1800" b="0" i="1" smtClean="0">
                                    <a:latin typeface="Cambria Math" panose="02040503050406030204" pitchFamily="18" charset="0"/>
                                    <a:ea typeface="Cambria Math" panose="02040503050406030204" pitchFamily="18" charset="0"/>
                                    <a:cs typeface="Nunito"/>
                                    <a:sym typeface="Nunito"/>
                                  </a:rPr>
                                  <m:t>∆</m:t>
                                </m:r>
                                <m:r>
                                  <a:rPr lang="es-CL" sz="1800" b="0" i="1" smtClean="0">
                                    <a:latin typeface="Cambria Math" panose="02040503050406030204" pitchFamily="18" charset="0"/>
                                    <a:ea typeface="Cambria Math" panose="02040503050406030204" pitchFamily="18" charset="0"/>
                                    <a:cs typeface="Nunito"/>
                                    <a:sym typeface="Nunito"/>
                                  </a:rPr>
                                  <m:t>𝑡</m:t>
                                </m:r>
                              </m:oMath>
                            </m:oMathPara>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tc>
                      <a:txBody>
                        <a:bodyPr/>
                        <a:lstStyle/>
                        <a:p>
                          <a:pPr marL="0" lvl="0" indent="0" algn="ctr" rtl="0">
                            <a:spcBef>
                              <a:spcPts val="0"/>
                            </a:spcBef>
                            <a:spcAft>
                              <a:spcPts val="0"/>
                            </a:spcAft>
                            <a:buNone/>
                          </a:pPr>
                          <a:r>
                            <a:rPr lang="es-CL" sz="1800" dirty="0">
                              <a:latin typeface="Calibri" panose="020F0502020204030204" pitchFamily="34" charset="0"/>
                              <a:ea typeface="Calibri" panose="020F0502020204030204" pitchFamily="34" charset="0"/>
                              <a:cs typeface="Calibri" panose="020F0502020204030204" pitchFamily="34" charset="0"/>
                              <a:sym typeface="Nunito"/>
                            </a:rPr>
                            <a:t>Razón de cambio </a:t>
                          </a:r>
                        </a:p>
                        <a:p>
                          <a:pPr marL="0" lvl="0" indent="0" algn="ctr" rtl="0">
                            <a:spcBef>
                              <a:spcPts val="0"/>
                            </a:spcBef>
                            <a:spcAft>
                              <a:spcPts val="0"/>
                            </a:spcAft>
                            <a:buNone/>
                          </a:pPr>
                          <a:r>
                            <a:rPr lang="es-CL" sz="1800" dirty="0">
                              <a:latin typeface="Calibri" panose="020F0502020204030204" pitchFamily="34" charset="0"/>
                              <a:ea typeface="Calibri" panose="020F0502020204030204" pitchFamily="34" charset="0"/>
                              <a:cs typeface="Calibri" panose="020F0502020204030204" pitchFamily="34" charset="0"/>
                              <a:sym typeface="Nunito"/>
                            </a:rPr>
                            <a:t>(Pendiente recta secante) </a:t>
                          </a:r>
                          <a14:m>
                            <m:oMath xmlns:m="http://schemas.openxmlformats.org/officeDocument/2006/math">
                              <m:f>
                                <m:fPr>
                                  <m:ctrlPr>
                                    <a:rPr lang="ar-AE" sz="1800" i="1" smtClean="0">
                                      <a:latin typeface="Cambria Math" panose="02040503050406030204" pitchFamily="18" charset="0"/>
                                      <a:sym typeface="Nunito"/>
                                    </a:rPr>
                                  </m:ctrlPr>
                                </m:fPr>
                                <m:num>
                                  <m:r>
                                    <a:rPr lang="ar-AE" sz="1800" i="1" smtClean="0">
                                      <a:latin typeface="Cambria Math" panose="02040503050406030204" pitchFamily="18" charset="0"/>
                                      <a:ea typeface="Cambria Math" panose="02040503050406030204" pitchFamily="18" charset="0"/>
                                      <a:sym typeface="Nunito"/>
                                    </a:rPr>
                                    <m:t>∆</m:t>
                                  </m:r>
                                  <m:r>
                                    <a:rPr lang="ar-AE" sz="1800" b="0" i="1" smtClean="0">
                                      <a:latin typeface="Cambria Math" panose="02040503050406030204" pitchFamily="18" charset="0"/>
                                      <a:ea typeface="Cambria Math" panose="02040503050406030204" pitchFamily="18" charset="0"/>
                                      <a:sym typeface="Nunito"/>
                                    </a:rPr>
                                    <m:t>𝑄</m:t>
                                  </m:r>
                                </m:num>
                                <m:den>
                                  <m:r>
                                    <a:rPr lang="ar-AE" sz="1800" i="1" smtClean="0">
                                      <a:latin typeface="Cambria Math" panose="02040503050406030204" pitchFamily="18" charset="0"/>
                                      <a:ea typeface="Cambria Math" panose="02040503050406030204" pitchFamily="18" charset="0"/>
                                      <a:sym typeface="Nunito"/>
                                    </a:rPr>
                                    <m:t>∆</m:t>
                                  </m:r>
                                  <m:r>
                                    <a:rPr lang="es-CL" sz="1800" b="0" i="1" smtClean="0">
                                      <a:latin typeface="Cambria Math" panose="02040503050406030204" pitchFamily="18" charset="0"/>
                                      <a:ea typeface="Cambria Math" panose="02040503050406030204" pitchFamily="18" charset="0"/>
                                      <a:sym typeface="Nunito"/>
                                    </a:rPr>
                                    <m:t>𝑡</m:t>
                                  </m:r>
                                </m:den>
                              </m:f>
                            </m:oMath>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265,14</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229,11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29,99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29,999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mc:Choice>
        <mc:Fallback xmlns="">
          <p:graphicFrame>
            <p:nvGraphicFramePr>
              <p:cNvPr id="184" name="Google Shape;184;g25204d9deb6_0_9"/>
              <p:cNvGraphicFramePr/>
              <p:nvPr>
                <p:extLst>
                  <p:ext uri="{D42A27DB-BD31-4B8C-83A1-F6EECF244321}">
                    <p14:modId xmlns:p14="http://schemas.microsoft.com/office/powerpoint/2010/main" val="1122046040"/>
                  </p:ext>
                </p:extLst>
              </p:nvPr>
            </p:nvGraphicFramePr>
            <p:xfrm>
              <a:off x="1328491" y="2054785"/>
              <a:ext cx="6304225" cy="2804287"/>
            </p:xfrm>
            <a:graphic>
              <a:graphicData uri="http://schemas.openxmlformats.org/drawingml/2006/table">
                <a:tbl>
                  <a:tblPr>
                    <a:noFill/>
                    <a:tableStyleId>{22524720-6420-4319-A290-699F9FBB3EA2}</a:tableStyleId>
                  </a:tblPr>
                  <a:tblGrid>
                    <a:gridCol w="888800">
                      <a:extLst>
                        <a:ext uri="{9D8B030D-6E8A-4147-A177-3AD203B41FA5}">
                          <a16:colId xmlns:a16="http://schemas.microsoft.com/office/drawing/2014/main" val="20000"/>
                        </a:ext>
                      </a:extLst>
                    </a:gridCol>
                    <a:gridCol w="983250">
                      <a:extLst>
                        <a:ext uri="{9D8B030D-6E8A-4147-A177-3AD203B41FA5}">
                          <a16:colId xmlns:a16="http://schemas.microsoft.com/office/drawing/2014/main" val="20001"/>
                        </a:ext>
                      </a:extLst>
                    </a:gridCol>
                    <a:gridCol w="708950">
                      <a:extLst>
                        <a:ext uri="{9D8B030D-6E8A-4147-A177-3AD203B41FA5}">
                          <a16:colId xmlns:a16="http://schemas.microsoft.com/office/drawing/2014/main" val="20002"/>
                        </a:ext>
                      </a:extLst>
                    </a:gridCol>
                    <a:gridCol w="3723225">
                      <a:extLst>
                        <a:ext uri="{9D8B030D-6E8A-4147-A177-3AD203B41FA5}">
                          <a16:colId xmlns:a16="http://schemas.microsoft.com/office/drawing/2014/main" val="20003"/>
                        </a:ext>
                      </a:extLst>
                    </a:gridCol>
                  </a:tblGrid>
                  <a:tr h="797687">
                    <a:tc>
                      <a:txBody>
                        <a:bodyPr/>
                        <a:lstStyle/>
                        <a:p>
                          <a:endParaRPr lang="es-CL"/>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685" t="-2290" r="-611644" b="-261069"/>
                          </a:stretch>
                        </a:blipFill>
                      </a:tcPr>
                    </a:tc>
                    <a:tc>
                      <a:txBody>
                        <a:bodyPr/>
                        <a:lstStyle/>
                        <a:p>
                          <a:endParaRPr lang="es-CL"/>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90741" t="-2290" r="-451235" b="-261069"/>
                          </a:stretch>
                        </a:blipFill>
                      </a:tcPr>
                    </a:tc>
                    <a:tc>
                      <a:txBody>
                        <a:bodyPr/>
                        <a:lstStyle/>
                        <a:p>
                          <a:endParaRPr lang="es-CL"/>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266379" t="-2290" r="-530172" b="-261069"/>
                          </a:stretch>
                        </a:blipFill>
                      </a:tcPr>
                    </a:tc>
                    <a:tc>
                      <a:txBody>
                        <a:bodyPr/>
                        <a:lstStyle/>
                        <a:p>
                          <a:endParaRPr lang="es-CL"/>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69444" t="-2290" r="-490" b="-261069"/>
                          </a:stretch>
                        </a:blipFill>
                      </a:tcPr>
                    </a:tc>
                    <a:extLst>
                      <a:ext uri="{0D108BD9-81ED-4DB2-BD59-A6C34878D82A}">
                        <a16:rowId xmlns:a16="http://schemas.microsoft.com/office/drawing/2014/main" val="10000"/>
                      </a:ext>
                    </a:extLst>
                  </a:tr>
                  <a:tr h="401320">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265,14</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1"/>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229,11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2"/>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3"/>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29,99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4"/>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29,999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51918430e0_1_130"/>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2</a:t>
            </a:r>
            <a:endParaRPr sz="2700" b="1" i="0" u="none" strike="noStrike" cap="none">
              <a:solidFill>
                <a:srgbClr val="423B71"/>
              </a:solidFill>
              <a:latin typeface="Calibri"/>
              <a:ea typeface="Calibri"/>
              <a:cs typeface="Calibri"/>
              <a:sym typeface="Calibri"/>
            </a:endParaRPr>
          </a:p>
        </p:txBody>
      </p:sp>
      <p:sp>
        <p:nvSpPr>
          <p:cNvPr id="194" name="Google Shape;194;g251918430e0_1_130"/>
          <p:cNvSpPr txBox="1"/>
          <p:nvPr/>
        </p:nvSpPr>
        <p:spPr>
          <a:xfrm>
            <a:off x="471979" y="1304711"/>
            <a:ext cx="8103900" cy="900216"/>
          </a:xfrm>
          <a:prstGeom prst="rect">
            <a:avLst/>
          </a:prstGeom>
          <a:noFill/>
          <a:ln>
            <a:noFill/>
          </a:ln>
        </p:spPr>
        <p:txBody>
          <a:bodyPr spcFirstLastPara="1" wrap="square" lIns="68575" tIns="34275" rIns="68575" bIns="34275" anchor="t" anchorCtr="0">
            <a:spAutoFit/>
          </a:bodyPr>
          <a:lstStyle/>
          <a:p>
            <a:pPr marL="419100" marR="0" lvl="0" indent="-355600" algn="l" rtl="0">
              <a:lnSpc>
                <a:spcPct val="100000"/>
              </a:lnSpc>
              <a:spcBef>
                <a:spcPts val="0"/>
              </a:spcBef>
              <a:spcAft>
                <a:spcPts val="0"/>
              </a:spcAft>
              <a:buClr>
                <a:schemeClr val="dk1"/>
              </a:buClr>
              <a:buSzPts val="1800"/>
              <a:buFont typeface="Calibri"/>
              <a:buAutoNum type="arabicPeriod"/>
            </a:pPr>
            <a:r>
              <a:rPr lang="es" sz="1800" dirty="0">
                <a:solidFill>
                  <a:schemeClr val="dk1"/>
                </a:solidFill>
                <a:latin typeface="Calibri"/>
                <a:ea typeface="Calibri"/>
                <a:cs typeface="Calibri"/>
                <a:sym typeface="Calibri"/>
              </a:rPr>
              <a:t>Completa la siguiente tabla:</a:t>
            </a:r>
          </a:p>
          <a:p>
            <a:pPr marL="419100" marR="0" lvl="0" indent="-355600" algn="l" rtl="0">
              <a:lnSpc>
                <a:spcPct val="100000"/>
              </a:lnSpc>
              <a:spcBef>
                <a:spcPts val="0"/>
              </a:spcBef>
              <a:spcAft>
                <a:spcPts val="0"/>
              </a:spcAft>
              <a:buClr>
                <a:schemeClr val="dk1"/>
              </a:buClr>
              <a:buSzPts val="1800"/>
              <a:buFont typeface="Calibri"/>
              <a:buAutoNum type="arabicPeriod"/>
            </a:pPr>
            <a:endParaRPr lang="es" sz="1800" dirty="0">
              <a:solidFill>
                <a:schemeClr val="dk1"/>
              </a:solidFill>
              <a:latin typeface="Calibri"/>
              <a:ea typeface="Calibri"/>
              <a:cs typeface="Calibri"/>
              <a:sym typeface="Calibri"/>
            </a:endParaRPr>
          </a:p>
          <a:p>
            <a:pPr marL="63500" marR="0" lvl="0" algn="l" rtl="0">
              <a:lnSpc>
                <a:spcPct val="100000"/>
              </a:lnSpc>
              <a:spcBef>
                <a:spcPts val="0"/>
              </a:spcBef>
              <a:spcAft>
                <a:spcPts val="0"/>
              </a:spcAft>
              <a:buClr>
                <a:schemeClr val="dk1"/>
              </a:buClr>
              <a:buSzPts val="1800"/>
            </a:pPr>
            <a:r>
              <a:rPr lang="es-CL" sz="1800" dirty="0">
                <a:solidFill>
                  <a:schemeClr val="dk1"/>
                </a:solidFill>
                <a:latin typeface="Calibri"/>
                <a:ea typeface="Calibri"/>
                <a:cs typeface="Calibri"/>
                <a:sym typeface="Calibri"/>
              </a:rPr>
              <a:t>      b.</a:t>
            </a:r>
          </a:p>
        </p:txBody>
      </p:sp>
      <mc:AlternateContent xmlns:mc="http://schemas.openxmlformats.org/markup-compatibility/2006" xmlns:a14="http://schemas.microsoft.com/office/drawing/2010/main">
        <mc:Choice Requires="a14">
          <p:graphicFrame>
            <p:nvGraphicFramePr>
              <p:cNvPr id="2" name="Tabla 1">
                <a:extLst>
                  <a:ext uri="{FF2B5EF4-FFF2-40B4-BE49-F238E27FC236}">
                    <a16:creationId xmlns:a16="http://schemas.microsoft.com/office/drawing/2014/main" id="{3EC38421-3C19-D0EF-84E0-C2DF0E78A0BE}"/>
                  </a:ext>
                </a:extLst>
              </p:cNvPr>
              <p:cNvGraphicFramePr>
                <a:graphicFrameLocks noGrp="1"/>
              </p:cNvGraphicFramePr>
              <p:nvPr>
                <p:extLst>
                  <p:ext uri="{D42A27DB-BD31-4B8C-83A1-F6EECF244321}">
                    <p14:modId xmlns:p14="http://schemas.microsoft.com/office/powerpoint/2010/main" val="1348975580"/>
                  </p:ext>
                </p:extLst>
              </p:nvPr>
            </p:nvGraphicFramePr>
            <p:xfrm>
              <a:off x="1419887" y="1913354"/>
              <a:ext cx="6304225" cy="2804287"/>
            </p:xfrm>
            <a:graphic>
              <a:graphicData uri="http://schemas.openxmlformats.org/drawingml/2006/table">
                <a:tbl>
                  <a:tblPr>
                    <a:noFill/>
                    <a:tableStyleId>{22524720-6420-4319-A290-699F9FBB3EA2}</a:tableStyleId>
                  </a:tblPr>
                  <a:tblGrid>
                    <a:gridCol w="888800">
                      <a:extLst>
                        <a:ext uri="{9D8B030D-6E8A-4147-A177-3AD203B41FA5}">
                          <a16:colId xmlns:a16="http://schemas.microsoft.com/office/drawing/2014/main" val="251287682"/>
                        </a:ext>
                      </a:extLst>
                    </a:gridCol>
                    <a:gridCol w="983250">
                      <a:extLst>
                        <a:ext uri="{9D8B030D-6E8A-4147-A177-3AD203B41FA5}">
                          <a16:colId xmlns:a16="http://schemas.microsoft.com/office/drawing/2014/main" val="539105265"/>
                        </a:ext>
                      </a:extLst>
                    </a:gridCol>
                    <a:gridCol w="708950">
                      <a:extLst>
                        <a:ext uri="{9D8B030D-6E8A-4147-A177-3AD203B41FA5}">
                          <a16:colId xmlns:a16="http://schemas.microsoft.com/office/drawing/2014/main" val="3835290578"/>
                        </a:ext>
                      </a:extLst>
                    </a:gridCol>
                    <a:gridCol w="3723225">
                      <a:extLst>
                        <a:ext uri="{9D8B030D-6E8A-4147-A177-3AD203B41FA5}">
                          <a16:colId xmlns:a16="http://schemas.microsoft.com/office/drawing/2014/main" val="768405089"/>
                        </a:ext>
                      </a:extLst>
                    </a:gridCol>
                  </a:tblGrid>
                  <a:tr h="503300">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s-CL" sz="1800" b="0" i="1" smtClean="0">
                                        <a:latin typeface="Cambria Math" panose="02040503050406030204" pitchFamily="18" charset="0"/>
                                        <a:ea typeface="Nunito"/>
                                        <a:cs typeface="Nunito"/>
                                        <a:sym typeface="Nunito"/>
                                      </a:rPr>
                                    </m:ctrlPr>
                                  </m:sSubPr>
                                  <m:e>
                                    <m:r>
                                      <a:rPr lang="es-CL" sz="1800" b="0" i="1" smtClean="0">
                                        <a:latin typeface="Cambria Math" panose="02040503050406030204" pitchFamily="18" charset="0"/>
                                        <a:ea typeface="Nunito"/>
                                        <a:cs typeface="Nunito"/>
                                        <a:sym typeface="Nunito"/>
                                      </a:rPr>
                                      <m:t>𝑡</m:t>
                                    </m:r>
                                  </m:e>
                                  <m:sub>
                                    <m:r>
                                      <a:rPr lang="es-CL" sz="1800" b="0" i="1" smtClean="0">
                                        <a:latin typeface="Cambria Math" panose="02040503050406030204" pitchFamily="18" charset="0"/>
                                        <a:ea typeface="Nunito"/>
                                        <a:cs typeface="Nunito"/>
                                        <a:sym typeface="Nunito"/>
                                      </a:rPr>
                                      <m:t>2</m:t>
                                    </m:r>
                                  </m:sub>
                                </m:sSub>
                                <m:r>
                                  <a:rPr lang="es-CL" sz="1800" b="0" i="1" smtClean="0">
                                    <a:latin typeface="Cambria Math" panose="02040503050406030204" pitchFamily="18" charset="0"/>
                                    <a:ea typeface="Nunito"/>
                                    <a:cs typeface="Nunito"/>
                                    <a:sym typeface="Nunito"/>
                                  </a:rPr>
                                  <m:t>=30</m:t>
                                </m:r>
                              </m:oMath>
                            </m:oMathPara>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s-CL" sz="1800" b="0" i="1" smtClean="0">
                                        <a:latin typeface="Cambria Math" panose="02040503050406030204" pitchFamily="18" charset="0"/>
                                        <a:ea typeface="Nunito"/>
                                        <a:cs typeface="Nunito"/>
                                        <a:sym typeface="Nunito"/>
                                      </a:rPr>
                                    </m:ctrlPr>
                                  </m:sSubPr>
                                  <m:e>
                                    <m:r>
                                      <a:rPr lang="es-CL" sz="1800" b="0" i="1" smtClean="0">
                                        <a:latin typeface="Cambria Math" panose="02040503050406030204" pitchFamily="18" charset="0"/>
                                        <a:ea typeface="Nunito"/>
                                        <a:cs typeface="Nunito"/>
                                        <a:sym typeface="Nunito"/>
                                      </a:rPr>
                                      <m:t>𝑡</m:t>
                                    </m:r>
                                  </m:e>
                                  <m:sub>
                                    <m:r>
                                      <a:rPr lang="es-CL" sz="1800" b="0" i="1" smtClean="0">
                                        <a:latin typeface="Cambria Math" panose="02040503050406030204" pitchFamily="18" charset="0"/>
                                        <a:ea typeface="Nunito"/>
                                        <a:cs typeface="Nunito"/>
                                        <a:sym typeface="Nunito"/>
                                      </a:rPr>
                                      <m:t>1</m:t>
                                    </m:r>
                                  </m:sub>
                                </m:sSub>
                              </m:oMath>
                            </m:oMathPara>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s-CL" sz="1800" b="0" i="1" smtClean="0">
                                    <a:latin typeface="Cambria Math" panose="02040503050406030204" pitchFamily="18" charset="0"/>
                                    <a:ea typeface="Cambria Math" panose="02040503050406030204" pitchFamily="18" charset="0"/>
                                    <a:cs typeface="Nunito"/>
                                    <a:sym typeface="Nunito"/>
                                  </a:rPr>
                                  <m:t>∆</m:t>
                                </m:r>
                                <m:r>
                                  <a:rPr lang="es-CL" sz="1800" b="0" i="1" smtClean="0">
                                    <a:latin typeface="Cambria Math" panose="02040503050406030204" pitchFamily="18" charset="0"/>
                                    <a:ea typeface="Cambria Math" panose="02040503050406030204" pitchFamily="18" charset="0"/>
                                    <a:cs typeface="Nunito"/>
                                    <a:sym typeface="Nunito"/>
                                  </a:rPr>
                                  <m:t>𝑡</m:t>
                                </m:r>
                              </m:oMath>
                            </m:oMathPara>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tc>
                      <a:txBody>
                        <a:bodyPr/>
                        <a:lstStyle/>
                        <a:p>
                          <a:pPr marL="0" lvl="0" indent="0" algn="ctr" rtl="0">
                            <a:spcBef>
                              <a:spcPts val="0"/>
                            </a:spcBef>
                            <a:spcAft>
                              <a:spcPts val="0"/>
                            </a:spcAft>
                            <a:buNone/>
                          </a:pPr>
                          <a:r>
                            <a:rPr lang="es-CL" sz="1800" dirty="0">
                              <a:latin typeface="Calibri" panose="020F0502020204030204" pitchFamily="34" charset="0"/>
                              <a:ea typeface="Calibri" panose="020F0502020204030204" pitchFamily="34" charset="0"/>
                              <a:cs typeface="Calibri" panose="020F0502020204030204" pitchFamily="34" charset="0"/>
                              <a:sym typeface="Nunito"/>
                            </a:rPr>
                            <a:t>Razón de cambio </a:t>
                          </a:r>
                        </a:p>
                        <a:p>
                          <a:pPr marL="0" lvl="0" indent="0" algn="ctr" rtl="0">
                            <a:spcBef>
                              <a:spcPts val="0"/>
                            </a:spcBef>
                            <a:spcAft>
                              <a:spcPts val="0"/>
                            </a:spcAft>
                            <a:buNone/>
                          </a:pPr>
                          <a:r>
                            <a:rPr lang="es-CL" sz="1800" dirty="0">
                              <a:latin typeface="Calibri" panose="020F0502020204030204" pitchFamily="34" charset="0"/>
                              <a:ea typeface="Calibri" panose="020F0502020204030204" pitchFamily="34" charset="0"/>
                              <a:cs typeface="Calibri" panose="020F0502020204030204" pitchFamily="34" charset="0"/>
                              <a:sym typeface="Nunito"/>
                            </a:rPr>
                            <a:t>(Pendiente recta secante) </a:t>
                          </a:r>
                          <a14:m>
                            <m:oMath xmlns:m="http://schemas.openxmlformats.org/officeDocument/2006/math">
                              <m:f>
                                <m:fPr>
                                  <m:ctrlPr>
                                    <a:rPr lang="ar-AE" sz="1800" i="1" smtClean="0">
                                      <a:latin typeface="Cambria Math" panose="02040503050406030204" pitchFamily="18" charset="0"/>
                                      <a:sym typeface="Nunito"/>
                                    </a:rPr>
                                  </m:ctrlPr>
                                </m:fPr>
                                <m:num>
                                  <m:r>
                                    <a:rPr lang="ar-AE" sz="1800" i="1" smtClean="0">
                                      <a:latin typeface="Cambria Math" panose="02040503050406030204" pitchFamily="18" charset="0"/>
                                      <a:ea typeface="Cambria Math" panose="02040503050406030204" pitchFamily="18" charset="0"/>
                                      <a:sym typeface="Nunito"/>
                                    </a:rPr>
                                    <m:t>∆</m:t>
                                  </m:r>
                                  <m:r>
                                    <a:rPr lang="ar-AE" sz="1800" b="0" i="1" smtClean="0">
                                      <a:latin typeface="Cambria Math" panose="02040503050406030204" pitchFamily="18" charset="0"/>
                                      <a:ea typeface="Cambria Math" panose="02040503050406030204" pitchFamily="18" charset="0"/>
                                      <a:sym typeface="Nunito"/>
                                    </a:rPr>
                                    <m:t>𝑄</m:t>
                                  </m:r>
                                </m:num>
                                <m:den>
                                  <m:r>
                                    <a:rPr lang="ar-AE" sz="1800" i="1" smtClean="0">
                                      <a:latin typeface="Cambria Math" panose="02040503050406030204" pitchFamily="18" charset="0"/>
                                      <a:ea typeface="Cambria Math" panose="02040503050406030204" pitchFamily="18" charset="0"/>
                                      <a:sym typeface="Nunito"/>
                                    </a:rPr>
                                    <m:t>∆</m:t>
                                  </m:r>
                                  <m:r>
                                    <a:rPr lang="es-CL" sz="1800" b="0" i="1" smtClean="0">
                                      <a:latin typeface="Cambria Math" panose="02040503050406030204" pitchFamily="18" charset="0"/>
                                      <a:ea typeface="Cambria Math" panose="02040503050406030204" pitchFamily="18" charset="0"/>
                                      <a:sym typeface="Nunito"/>
                                    </a:rPr>
                                    <m:t>𝑡</m:t>
                                  </m:r>
                                </m:den>
                              </m:f>
                            </m:oMath>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extLst>
                      <a:ext uri="{0D108BD9-81ED-4DB2-BD59-A6C34878D82A}">
                        <a16:rowId xmlns:a16="http://schemas.microsoft.com/office/drawing/2014/main" val="4051659880"/>
                      </a:ext>
                    </a:extLst>
                  </a:tr>
                  <a:tr h="0">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40</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-10</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265,14</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3030291957"/>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31</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-1</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229,11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600653093"/>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30,1</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97262613"/>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30,01</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274552797"/>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30,001</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850412600"/>
                      </a:ext>
                    </a:extLst>
                  </a:tr>
                </a:tbl>
              </a:graphicData>
            </a:graphic>
          </p:graphicFrame>
        </mc:Choice>
        <mc:Fallback xmlns="">
          <p:graphicFrame>
            <p:nvGraphicFramePr>
              <p:cNvPr id="2" name="Tabla 1">
                <a:extLst>
                  <a:ext uri="{FF2B5EF4-FFF2-40B4-BE49-F238E27FC236}">
                    <a16:creationId xmlns:a16="http://schemas.microsoft.com/office/drawing/2014/main" id="{3EC38421-3C19-D0EF-84E0-C2DF0E78A0BE}"/>
                  </a:ext>
                </a:extLst>
              </p:cNvPr>
              <p:cNvGraphicFramePr>
                <a:graphicFrameLocks noGrp="1"/>
              </p:cNvGraphicFramePr>
              <p:nvPr>
                <p:extLst>
                  <p:ext uri="{D42A27DB-BD31-4B8C-83A1-F6EECF244321}">
                    <p14:modId xmlns:p14="http://schemas.microsoft.com/office/powerpoint/2010/main" val="1348975580"/>
                  </p:ext>
                </p:extLst>
              </p:nvPr>
            </p:nvGraphicFramePr>
            <p:xfrm>
              <a:off x="1419887" y="1913354"/>
              <a:ext cx="6304225" cy="2804287"/>
            </p:xfrm>
            <a:graphic>
              <a:graphicData uri="http://schemas.openxmlformats.org/drawingml/2006/table">
                <a:tbl>
                  <a:tblPr>
                    <a:noFill/>
                    <a:tableStyleId>{22524720-6420-4319-A290-699F9FBB3EA2}</a:tableStyleId>
                  </a:tblPr>
                  <a:tblGrid>
                    <a:gridCol w="888800">
                      <a:extLst>
                        <a:ext uri="{9D8B030D-6E8A-4147-A177-3AD203B41FA5}">
                          <a16:colId xmlns:a16="http://schemas.microsoft.com/office/drawing/2014/main" val="251287682"/>
                        </a:ext>
                      </a:extLst>
                    </a:gridCol>
                    <a:gridCol w="983250">
                      <a:extLst>
                        <a:ext uri="{9D8B030D-6E8A-4147-A177-3AD203B41FA5}">
                          <a16:colId xmlns:a16="http://schemas.microsoft.com/office/drawing/2014/main" val="539105265"/>
                        </a:ext>
                      </a:extLst>
                    </a:gridCol>
                    <a:gridCol w="708950">
                      <a:extLst>
                        <a:ext uri="{9D8B030D-6E8A-4147-A177-3AD203B41FA5}">
                          <a16:colId xmlns:a16="http://schemas.microsoft.com/office/drawing/2014/main" val="3835290578"/>
                        </a:ext>
                      </a:extLst>
                    </a:gridCol>
                    <a:gridCol w="3723225">
                      <a:extLst>
                        <a:ext uri="{9D8B030D-6E8A-4147-A177-3AD203B41FA5}">
                          <a16:colId xmlns:a16="http://schemas.microsoft.com/office/drawing/2014/main" val="768405089"/>
                        </a:ext>
                      </a:extLst>
                    </a:gridCol>
                  </a:tblGrid>
                  <a:tr h="797687">
                    <a:tc>
                      <a:txBody>
                        <a:bodyPr/>
                        <a:lstStyle/>
                        <a:p>
                          <a:endParaRPr lang="es-CL"/>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685" t="-1527" r="-611644" b="-261832"/>
                          </a:stretch>
                        </a:blipFill>
                      </a:tcPr>
                    </a:tc>
                    <a:tc>
                      <a:txBody>
                        <a:bodyPr/>
                        <a:lstStyle/>
                        <a:p>
                          <a:endParaRPr lang="es-CL"/>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90741" t="-1527" r="-451235" b="-261832"/>
                          </a:stretch>
                        </a:blipFill>
                      </a:tcPr>
                    </a:tc>
                    <a:tc>
                      <a:txBody>
                        <a:bodyPr/>
                        <a:lstStyle/>
                        <a:p>
                          <a:endParaRPr lang="es-CL"/>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266379" t="-1527" r="-530172" b="-261832"/>
                          </a:stretch>
                        </a:blipFill>
                      </a:tcPr>
                    </a:tc>
                    <a:tc>
                      <a:txBody>
                        <a:bodyPr/>
                        <a:lstStyle/>
                        <a:p>
                          <a:endParaRPr lang="es-CL"/>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69444" t="-1527" r="-490" b="-261832"/>
                          </a:stretch>
                        </a:blipFill>
                      </a:tcPr>
                    </a:tc>
                    <a:extLst>
                      <a:ext uri="{0D108BD9-81ED-4DB2-BD59-A6C34878D82A}">
                        <a16:rowId xmlns:a16="http://schemas.microsoft.com/office/drawing/2014/main" val="4051659880"/>
                      </a:ext>
                    </a:extLst>
                  </a:tr>
                  <a:tr h="401320">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40</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-10</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265,14</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3030291957"/>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31</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-1</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229,11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600653093"/>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30,1</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97262613"/>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30,01</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274552797"/>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30,001</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l" rtl="0">
                            <a:spcBef>
                              <a:spcPts val="0"/>
                            </a:spcBef>
                            <a:spcAft>
                              <a:spcPts val="0"/>
                            </a:spcAft>
                            <a:buNone/>
                          </a:pPr>
                          <a:endParaRPr sz="1800" dirty="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850412600"/>
                      </a:ext>
                    </a:extLst>
                  </a:tr>
                </a:tbl>
              </a:graphicData>
            </a:graphic>
          </p:graphicFrame>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5204d9deb6_0_29"/>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2</a:t>
            </a:r>
            <a:endParaRPr sz="2700" b="1" i="0" u="none" strike="noStrike" cap="none">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graphicFrame>
            <p:nvGraphicFramePr>
              <p:cNvPr id="205" name="Google Shape;205;g25204d9deb6_0_29"/>
              <p:cNvGraphicFramePr/>
              <p:nvPr>
                <p:extLst>
                  <p:ext uri="{D42A27DB-BD31-4B8C-83A1-F6EECF244321}">
                    <p14:modId xmlns:p14="http://schemas.microsoft.com/office/powerpoint/2010/main" val="4208506514"/>
                  </p:ext>
                </p:extLst>
              </p:nvPr>
            </p:nvGraphicFramePr>
            <p:xfrm>
              <a:off x="1419887" y="1587247"/>
              <a:ext cx="6304225" cy="2804287"/>
            </p:xfrm>
            <a:graphic>
              <a:graphicData uri="http://schemas.openxmlformats.org/drawingml/2006/table">
                <a:tbl>
                  <a:tblPr>
                    <a:noFill/>
                    <a:tableStyleId>{22524720-6420-4319-A290-699F9FBB3EA2}</a:tableStyleId>
                  </a:tblPr>
                  <a:tblGrid>
                    <a:gridCol w="888800">
                      <a:extLst>
                        <a:ext uri="{9D8B030D-6E8A-4147-A177-3AD203B41FA5}">
                          <a16:colId xmlns:a16="http://schemas.microsoft.com/office/drawing/2014/main" val="20000"/>
                        </a:ext>
                      </a:extLst>
                    </a:gridCol>
                    <a:gridCol w="884635">
                      <a:extLst>
                        <a:ext uri="{9D8B030D-6E8A-4147-A177-3AD203B41FA5}">
                          <a16:colId xmlns:a16="http://schemas.microsoft.com/office/drawing/2014/main" val="20001"/>
                        </a:ext>
                      </a:extLst>
                    </a:gridCol>
                    <a:gridCol w="829994">
                      <a:extLst>
                        <a:ext uri="{9D8B030D-6E8A-4147-A177-3AD203B41FA5}">
                          <a16:colId xmlns:a16="http://schemas.microsoft.com/office/drawing/2014/main" val="20002"/>
                        </a:ext>
                      </a:extLst>
                    </a:gridCol>
                    <a:gridCol w="3700796">
                      <a:extLst>
                        <a:ext uri="{9D8B030D-6E8A-4147-A177-3AD203B41FA5}">
                          <a16:colId xmlns:a16="http://schemas.microsoft.com/office/drawing/2014/main" val="20003"/>
                        </a:ext>
                      </a:extLst>
                    </a:gridCol>
                  </a:tblGrid>
                  <a:tr h="503300">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s-CL" sz="1800" b="0" i="1" smtClean="0">
                                        <a:latin typeface="Cambria Math" panose="02040503050406030204" pitchFamily="18" charset="0"/>
                                        <a:ea typeface="Nunito"/>
                                        <a:cs typeface="Nunito"/>
                                        <a:sym typeface="Nunito"/>
                                      </a:rPr>
                                    </m:ctrlPr>
                                  </m:sSubPr>
                                  <m:e>
                                    <m:r>
                                      <a:rPr lang="es-CL" sz="1800" b="0" i="1" smtClean="0">
                                        <a:latin typeface="Cambria Math" panose="02040503050406030204" pitchFamily="18" charset="0"/>
                                        <a:ea typeface="Nunito"/>
                                        <a:cs typeface="Nunito"/>
                                        <a:sym typeface="Nunito"/>
                                      </a:rPr>
                                      <m:t>𝑡</m:t>
                                    </m:r>
                                  </m:e>
                                  <m:sub>
                                    <m:r>
                                      <a:rPr lang="es-CL" sz="1800" b="0" i="1" smtClean="0">
                                        <a:latin typeface="Cambria Math" panose="02040503050406030204" pitchFamily="18" charset="0"/>
                                        <a:ea typeface="Nunito"/>
                                        <a:cs typeface="Nunito"/>
                                        <a:sym typeface="Nunito"/>
                                      </a:rPr>
                                      <m:t>2</m:t>
                                    </m:r>
                                  </m:sub>
                                </m:sSub>
                                <m:r>
                                  <a:rPr lang="es-CL" sz="1800" b="0" i="1" smtClean="0">
                                    <a:latin typeface="Cambria Math" panose="02040503050406030204" pitchFamily="18" charset="0"/>
                                    <a:ea typeface="Nunito"/>
                                    <a:cs typeface="Nunito"/>
                                    <a:sym typeface="Nunito"/>
                                  </a:rPr>
                                  <m:t>=30</m:t>
                                </m:r>
                              </m:oMath>
                            </m:oMathPara>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s-CL" sz="1800" b="0" i="1" smtClean="0">
                                        <a:latin typeface="Cambria Math" panose="02040503050406030204" pitchFamily="18" charset="0"/>
                                        <a:ea typeface="Nunito"/>
                                        <a:cs typeface="Nunito"/>
                                        <a:sym typeface="Nunito"/>
                                      </a:rPr>
                                    </m:ctrlPr>
                                  </m:sSubPr>
                                  <m:e>
                                    <m:r>
                                      <a:rPr lang="es-CL" sz="1800" b="0" i="1" smtClean="0">
                                        <a:latin typeface="Cambria Math" panose="02040503050406030204" pitchFamily="18" charset="0"/>
                                        <a:ea typeface="Nunito"/>
                                        <a:cs typeface="Nunito"/>
                                        <a:sym typeface="Nunito"/>
                                      </a:rPr>
                                      <m:t>𝑡</m:t>
                                    </m:r>
                                  </m:e>
                                  <m:sub>
                                    <m:r>
                                      <a:rPr lang="es-CL" sz="1800" b="0" i="1" smtClean="0">
                                        <a:latin typeface="Cambria Math" panose="02040503050406030204" pitchFamily="18" charset="0"/>
                                        <a:ea typeface="Nunito"/>
                                        <a:cs typeface="Nunito"/>
                                        <a:sym typeface="Nunito"/>
                                      </a:rPr>
                                      <m:t>1</m:t>
                                    </m:r>
                                  </m:sub>
                                </m:sSub>
                              </m:oMath>
                            </m:oMathPara>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s-CL" sz="1800" b="0" i="1" smtClean="0">
                                    <a:latin typeface="Cambria Math" panose="02040503050406030204" pitchFamily="18" charset="0"/>
                                    <a:ea typeface="Cambria Math" panose="02040503050406030204" pitchFamily="18" charset="0"/>
                                    <a:cs typeface="Nunito"/>
                                    <a:sym typeface="Nunito"/>
                                  </a:rPr>
                                  <m:t>∆</m:t>
                                </m:r>
                                <m:r>
                                  <a:rPr lang="es-CL" sz="1800" b="0" i="1" smtClean="0">
                                    <a:latin typeface="Cambria Math" panose="02040503050406030204" pitchFamily="18" charset="0"/>
                                    <a:ea typeface="Cambria Math" panose="02040503050406030204" pitchFamily="18" charset="0"/>
                                    <a:cs typeface="Nunito"/>
                                    <a:sym typeface="Nunito"/>
                                  </a:rPr>
                                  <m:t>𝑡</m:t>
                                </m:r>
                              </m:oMath>
                            </m:oMathPara>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tc>
                      <a:txBody>
                        <a:bodyPr/>
                        <a:lstStyle/>
                        <a:p>
                          <a:pPr marL="0" lvl="0" indent="0" algn="ctr" rtl="0">
                            <a:spcBef>
                              <a:spcPts val="0"/>
                            </a:spcBef>
                            <a:spcAft>
                              <a:spcPts val="0"/>
                            </a:spcAft>
                            <a:buNone/>
                          </a:pPr>
                          <a:r>
                            <a:rPr lang="es-CL" sz="1800" dirty="0">
                              <a:latin typeface="Calibri" panose="020F0502020204030204" pitchFamily="34" charset="0"/>
                              <a:ea typeface="Calibri" panose="020F0502020204030204" pitchFamily="34" charset="0"/>
                              <a:cs typeface="Calibri" panose="020F0502020204030204" pitchFamily="34" charset="0"/>
                              <a:sym typeface="Nunito"/>
                            </a:rPr>
                            <a:t>Razón de cambio </a:t>
                          </a:r>
                        </a:p>
                        <a:p>
                          <a:pPr marL="0" lvl="0" indent="0" algn="ctr" rtl="0">
                            <a:spcBef>
                              <a:spcPts val="0"/>
                            </a:spcBef>
                            <a:spcAft>
                              <a:spcPts val="0"/>
                            </a:spcAft>
                            <a:buNone/>
                          </a:pPr>
                          <a:r>
                            <a:rPr lang="es-CL" sz="1800" dirty="0">
                              <a:latin typeface="Calibri" panose="020F0502020204030204" pitchFamily="34" charset="0"/>
                              <a:ea typeface="Calibri" panose="020F0502020204030204" pitchFamily="34" charset="0"/>
                              <a:cs typeface="Calibri" panose="020F0502020204030204" pitchFamily="34" charset="0"/>
                              <a:sym typeface="Nunito"/>
                            </a:rPr>
                            <a:t>(Pendiente recta secante) </a:t>
                          </a:r>
                          <a14:m>
                            <m:oMath xmlns:m="http://schemas.openxmlformats.org/officeDocument/2006/math">
                              <m:f>
                                <m:fPr>
                                  <m:ctrlPr>
                                    <a:rPr lang="ar-AE" sz="1800" i="1" smtClean="0">
                                      <a:latin typeface="Cambria Math" panose="02040503050406030204" pitchFamily="18" charset="0"/>
                                      <a:sym typeface="Nunito"/>
                                    </a:rPr>
                                  </m:ctrlPr>
                                </m:fPr>
                                <m:num>
                                  <m:r>
                                    <a:rPr lang="ar-AE" sz="1800" i="1" smtClean="0">
                                      <a:latin typeface="Cambria Math" panose="02040503050406030204" pitchFamily="18" charset="0"/>
                                      <a:ea typeface="Cambria Math" panose="02040503050406030204" pitchFamily="18" charset="0"/>
                                      <a:sym typeface="Nunito"/>
                                    </a:rPr>
                                    <m:t>∆</m:t>
                                  </m:r>
                                  <m:r>
                                    <a:rPr lang="ar-AE" sz="1800" b="0" i="1" smtClean="0">
                                      <a:latin typeface="Cambria Math" panose="02040503050406030204" pitchFamily="18" charset="0"/>
                                      <a:ea typeface="Cambria Math" panose="02040503050406030204" pitchFamily="18" charset="0"/>
                                      <a:sym typeface="Nunito"/>
                                    </a:rPr>
                                    <m:t>𝑄</m:t>
                                  </m:r>
                                </m:num>
                                <m:den>
                                  <m:r>
                                    <a:rPr lang="ar-AE" sz="1800" i="1" smtClean="0">
                                      <a:latin typeface="Cambria Math" panose="02040503050406030204" pitchFamily="18" charset="0"/>
                                      <a:ea typeface="Cambria Math" panose="02040503050406030204" pitchFamily="18" charset="0"/>
                                      <a:sym typeface="Nunito"/>
                                    </a:rPr>
                                    <m:t>∆</m:t>
                                  </m:r>
                                  <m:r>
                                    <a:rPr lang="es-CL" sz="1800" b="0" i="1" smtClean="0">
                                      <a:latin typeface="Cambria Math" panose="02040503050406030204" pitchFamily="18" charset="0"/>
                                      <a:ea typeface="Cambria Math" panose="02040503050406030204" pitchFamily="18" charset="0"/>
                                      <a:sym typeface="Nunito"/>
                                    </a:rPr>
                                    <m:t>𝑡</m:t>
                                  </m:r>
                                </m:den>
                              </m:f>
                            </m:oMath>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265,14</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229,11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225,87</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29,99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0,01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225,55</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29,999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0,001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225,52</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mc:Choice>
        <mc:Fallback xmlns="">
          <p:graphicFrame>
            <p:nvGraphicFramePr>
              <p:cNvPr id="205" name="Google Shape;205;g25204d9deb6_0_29"/>
              <p:cNvGraphicFramePr/>
              <p:nvPr>
                <p:extLst>
                  <p:ext uri="{D42A27DB-BD31-4B8C-83A1-F6EECF244321}">
                    <p14:modId xmlns:p14="http://schemas.microsoft.com/office/powerpoint/2010/main" val="4208506514"/>
                  </p:ext>
                </p:extLst>
              </p:nvPr>
            </p:nvGraphicFramePr>
            <p:xfrm>
              <a:off x="1419887" y="1587247"/>
              <a:ext cx="6304225" cy="2804287"/>
            </p:xfrm>
            <a:graphic>
              <a:graphicData uri="http://schemas.openxmlformats.org/drawingml/2006/table">
                <a:tbl>
                  <a:tblPr>
                    <a:noFill/>
                    <a:tableStyleId>{22524720-6420-4319-A290-699F9FBB3EA2}</a:tableStyleId>
                  </a:tblPr>
                  <a:tblGrid>
                    <a:gridCol w="888800">
                      <a:extLst>
                        <a:ext uri="{9D8B030D-6E8A-4147-A177-3AD203B41FA5}">
                          <a16:colId xmlns:a16="http://schemas.microsoft.com/office/drawing/2014/main" val="20000"/>
                        </a:ext>
                      </a:extLst>
                    </a:gridCol>
                    <a:gridCol w="884635">
                      <a:extLst>
                        <a:ext uri="{9D8B030D-6E8A-4147-A177-3AD203B41FA5}">
                          <a16:colId xmlns:a16="http://schemas.microsoft.com/office/drawing/2014/main" val="20001"/>
                        </a:ext>
                      </a:extLst>
                    </a:gridCol>
                    <a:gridCol w="829994">
                      <a:extLst>
                        <a:ext uri="{9D8B030D-6E8A-4147-A177-3AD203B41FA5}">
                          <a16:colId xmlns:a16="http://schemas.microsoft.com/office/drawing/2014/main" val="20002"/>
                        </a:ext>
                      </a:extLst>
                    </a:gridCol>
                    <a:gridCol w="3700796">
                      <a:extLst>
                        <a:ext uri="{9D8B030D-6E8A-4147-A177-3AD203B41FA5}">
                          <a16:colId xmlns:a16="http://schemas.microsoft.com/office/drawing/2014/main" val="20003"/>
                        </a:ext>
                      </a:extLst>
                    </a:gridCol>
                  </a:tblGrid>
                  <a:tr h="797687">
                    <a:tc>
                      <a:txBody>
                        <a:bodyPr/>
                        <a:lstStyle/>
                        <a:p>
                          <a:endParaRPr lang="es-CL"/>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685" t="-1527" r="-611644" b="-261069"/>
                          </a:stretch>
                        </a:blipFill>
                      </a:tcPr>
                    </a:tc>
                    <a:tc>
                      <a:txBody>
                        <a:bodyPr/>
                        <a:lstStyle/>
                        <a:p>
                          <a:endParaRPr lang="es-CL"/>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101379" t="-1527" r="-515862" b="-261069"/>
                          </a:stretch>
                        </a:blipFill>
                      </a:tcPr>
                    </a:tc>
                    <a:tc>
                      <a:txBody>
                        <a:bodyPr/>
                        <a:lstStyle/>
                        <a:p>
                          <a:endParaRPr lang="es-CL"/>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213139" t="-1527" r="-445985" b="-261069"/>
                          </a:stretch>
                        </a:blipFill>
                      </a:tcPr>
                    </a:tc>
                    <a:tc>
                      <a:txBody>
                        <a:bodyPr/>
                        <a:lstStyle/>
                        <a:p>
                          <a:endParaRPr lang="es-CL"/>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70559" t="-1527" r="-493" b="-261069"/>
                          </a:stretch>
                        </a:blipFill>
                      </a:tcPr>
                    </a:tc>
                    <a:extLst>
                      <a:ext uri="{0D108BD9-81ED-4DB2-BD59-A6C34878D82A}">
                        <a16:rowId xmlns:a16="http://schemas.microsoft.com/office/drawing/2014/main" val="10000"/>
                      </a:ext>
                    </a:extLst>
                  </a:tr>
                  <a:tr h="401320">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265,14</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1"/>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229,11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2"/>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225,87</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3"/>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29,99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0,01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225,55</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4"/>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29,999</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0,001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225,52</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mc:Fallback>
      </mc:AlternateContent>
      <p:sp>
        <p:nvSpPr>
          <p:cNvPr id="210" name="Google Shape;210;g25204d9deb6_0_29"/>
          <p:cNvSpPr/>
          <p:nvPr/>
        </p:nvSpPr>
        <p:spPr>
          <a:xfrm>
            <a:off x="1111348" y="1418774"/>
            <a:ext cx="6928338" cy="3139157"/>
          </a:xfrm>
          <a:prstGeom prst="roundRect">
            <a:avLst>
              <a:gd name="adj" fmla="val 16667"/>
            </a:avLst>
          </a:prstGeom>
          <a:noFill/>
          <a:ln w="28575" cap="flat" cmpd="sng">
            <a:solidFill>
              <a:srgbClr val="7FB5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5204d9deb6_0_19"/>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2</a:t>
            </a:r>
            <a:endParaRPr sz="2700" b="1" i="0" u="none" strike="noStrike" cap="none">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graphicFrame>
            <p:nvGraphicFramePr>
              <p:cNvPr id="216" name="Google Shape;216;g25204d9deb6_0_19"/>
              <p:cNvGraphicFramePr/>
              <p:nvPr>
                <p:extLst>
                  <p:ext uri="{D42A27DB-BD31-4B8C-83A1-F6EECF244321}">
                    <p14:modId xmlns:p14="http://schemas.microsoft.com/office/powerpoint/2010/main" val="4056599316"/>
                  </p:ext>
                </p:extLst>
              </p:nvPr>
            </p:nvGraphicFramePr>
            <p:xfrm>
              <a:off x="1419887" y="1587247"/>
              <a:ext cx="6304225" cy="2804287"/>
            </p:xfrm>
            <a:graphic>
              <a:graphicData uri="http://schemas.openxmlformats.org/drawingml/2006/table">
                <a:tbl>
                  <a:tblPr>
                    <a:noFill/>
                    <a:tableStyleId>{22524720-6420-4319-A290-699F9FBB3EA2}</a:tableStyleId>
                  </a:tblPr>
                  <a:tblGrid>
                    <a:gridCol w="888800">
                      <a:extLst>
                        <a:ext uri="{9D8B030D-6E8A-4147-A177-3AD203B41FA5}">
                          <a16:colId xmlns:a16="http://schemas.microsoft.com/office/drawing/2014/main" val="20000"/>
                        </a:ext>
                      </a:extLst>
                    </a:gridCol>
                    <a:gridCol w="779127">
                      <a:extLst>
                        <a:ext uri="{9D8B030D-6E8A-4147-A177-3AD203B41FA5}">
                          <a16:colId xmlns:a16="http://schemas.microsoft.com/office/drawing/2014/main" val="20001"/>
                        </a:ext>
                      </a:extLst>
                    </a:gridCol>
                    <a:gridCol w="851096">
                      <a:extLst>
                        <a:ext uri="{9D8B030D-6E8A-4147-A177-3AD203B41FA5}">
                          <a16:colId xmlns:a16="http://schemas.microsoft.com/office/drawing/2014/main" val="20002"/>
                        </a:ext>
                      </a:extLst>
                    </a:gridCol>
                    <a:gridCol w="3785202">
                      <a:extLst>
                        <a:ext uri="{9D8B030D-6E8A-4147-A177-3AD203B41FA5}">
                          <a16:colId xmlns:a16="http://schemas.microsoft.com/office/drawing/2014/main" val="20003"/>
                        </a:ext>
                      </a:extLst>
                    </a:gridCol>
                  </a:tblGrid>
                  <a:tr h="503300">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s-CL" sz="1800" b="0" i="1" smtClean="0">
                                        <a:latin typeface="Cambria Math" panose="02040503050406030204" pitchFamily="18" charset="0"/>
                                        <a:ea typeface="Nunito"/>
                                        <a:cs typeface="Nunito"/>
                                        <a:sym typeface="Nunito"/>
                                      </a:rPr>
                                    </m:ctrlPr>
                                  </m:sSubPr>
                                  <m:e>
                                    <m:r>
                                      <a:rPr lang="es-CL" sz="1800" b="0" i="1" smtClean="0">
                                        <a:latin typeface="Cambria Math" panose="02040503050406030204" pitchFamily="18" charset="0"/>
                                        <a:ea typeface="Nunito"/>
                                        <a:cs typeface="Nunito"/>
                                        <a:sym typeface="Nunito"/>
                                      </a:rPr>
                                      <m:t>𝑡</m:t>
                                    </m:r>
                                  </m:e>
                                  <m:sub>
                                    <m:r>
                                      <a:rPr lang="es-CL" sz="1800" b="0" i="1" smtClean="0">
                                        <a:latin typeface="Cambria Math" panose="02040503050406030204" pitchFamily="18" charset="0"/>
                                        <a:ea typeface="Nunito"/>
                                        <a:cs typeface="Nunito"/>
                                        <a:sym typeface="Nunito"/>
                                      </a:rPr>
                                      <m:t>2</m:t>
                                    </m:r>
                                  </m:sub>
                                </m:sSub>
                                <m:r>
                                  <a:rPr lang="es-CL" sz="1800" b="0" i="1" smtClean="0">
                                    <a:latin typeface="Cambria Math" panose="02040503050406030204" pitchFamily="18" charset="0"/>
                                    <a:ea typeface="Nunito"/>
                                    <a:cs typeface="Nunito"/>
                                    <a:sym typeface="Nunito"/>
                                  </a:rPr>
                                  <m:t>=30</m:t>
                                </m:r>
                              </m:oMath>
                            </m:oMathPara>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s-CL" sz="1800" b="0" i="1" smtClean="0">
                                        <a:latin typeface="Cambria Math" panose="02040503050406030204" pitchFamily="18" charset="0"/>
                                        <a:ea typeface="Nunito"/>
                                        <a:cs typeface="Nunito"/>
                                        <a:sym typeface="Nunito"/>
                                      </a:rPr>
                                    </m:ctrlPr>
                                  </m:sSubPr>
                                  <m:e>
                                    <m:r>
                                      <a:rPr lang="es-CL" sz="1800" b="0" i="1" smtClean="0">
                                        <a:latin typeface="Cambria Math" panose="02040503050406030204" pitchFamily="18" charset="0"/>
                                        <a:ea typeface="Nunito"/>
                                        <a:cs typeface="Nunito"/>
                                        <a:sym typeface="Nunito"/>
                                      </a:rPr>
                                      <m:t>𝑡</m:t>
                                    </m:r>
                                  </m:e>
                                  <m:sub>
                                    <m:r>
                                      <a:rPr lang="es-CL" sz="1800" b="0" i="1" smtClean="0">
                                        <a:latin typeface="Cambria Math" panose="02040503050406030204" pitchFamily="18" charset="0"/>
                                        <a:ea typeface="Nunito"/>
                                        <a:cs typeface="Nunito"/>
                                        <a:sym typeface="Nunito"/>
                                      </a:rPr>
                                      <m:t>1</m:t>
                                    </m:r>
                                  </m:sub>
                                </m:sSub>
                              </m:oMath>
                            </m:oMathPara>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tc>
                      <a:txBody>
                        <a:bodyPr/>
                        <a:lstStyle/>
                        <a:p>
                          <a:pPr marL="0" lvl="0" indent="0" algn="ctr" rtl="0">
                            <a:spcBef>
                              <a:spcPts val="0"/>
                            </a:spcBef>
                            <a:spcAft>
                              <a:spcPts val="0"/>
                            </a:spcAft>
                            <a:buNone/>
                          </a:pPr>
                          <a14:m>
                            <m:oMathPara xmlns:m="http://schemas.openxmlformats.org/officeDocument/2006/math">
                              <m:oMathParaPr>
                                <m:jc m:val="centerGroup"/>
                              </m:oMathParaPr>
                              <m:oMath xmlns:m="http://schemas.openxmlformats.org/officeDocument/2006/math">
                                <m:r>
                                  <a:rPr lang="es-CL" sz="1800" b="0" i="1" smtClean="0">
                                    <a:latin typeface="Cambria Math" panose="02040503050406030204" pitchFamily="18" charset="0"/>
                                    <a:ea typeface="Cambria Math" panose="02040503050406030204" pitchFamily="18" charset="0"/>
                                    <a:cs typeface="Nunito"/>
                                    <a:sym typeface="Nunito"/>
                                  </a:rPr>
                                  <m:t>∆</m:t>
                                </m:r>
                                <m:r>
                                  <a:rPr lang="es-CL" sz="1800" b="0" i="1" smtClean="0">
                                    <a:latin typeface="Cambria Math" panose="02040503050406030204" pitchFamily="18" charset="0"/>
                                    <a:ea typeface="Cambria Math" panose="02040503050406030204" pitchFamily="18" charset="0"/>
                                    <a:cs typeface="Nunito"/>
                                    <a:sym typeface="Nunito"/>
                                  </a:rPr>
                                  <m:t>𝑡</m:t>
                                </m:r>
                              </m:oMath>
                            </m:oMathPara>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tc>
                      <a:txBody>
                        <a:bodyPr/>
                        <a:lstStyle/>
                        <a:p>
                          <a:pPr marL="0" lvl="0" indent="0" algn="ctr" rtl="0">
                            <a:spcBef>
                              <a:spcPts val="0"/>
                            </a:spcBef>
                            <a:spcAft>
                              <a:spcPts val="0"/>
                            </a:spcAft>
                            <a:buNone/>
                          </a:pPr>
                          <a:r>
                            <a:rPr lang="es-CL" sz="1800" dirty="0">
                              <a:latin typeface="Calibri" panose="020F0502020204030204" pitchFamily="34" charset="0"/>
                              <a:ea typeface="Calibri" panose="020F0502020204030204" pitchFamily="34" charset="0"/>
                              <a:cs typeface="Calibri" panose="020F0502020204030204" pitchFamily="34" charset="0"/>
                              <a:sym typeface="Nunito"/>
                            </a:rPr>
                            <a:t>Razón de cambio </a:t>
                          </a:r>
                        </a:p>
                        <a:p>
                          <a:pPr marL="0" lvl="0" indent="0" algn="ctr" rtl="0">
                            <a:spcBef>
                              <a:spcPts val="0"/>
                            </a:spcBef>
                            <a:spcAft>
                              <a:spcPts val="0"/>
                            </a:spcAft>
                            <a:buNone/>
                          </a:pPr>
                          <a:r>
                            <a:rPr lang="es-CL" sz="1800" dirty="0">
                              <a:latin typeface="Calibri" panose="020F0502020204030204" pitchFamily="34" charset="0"/>
                              <a:ea typeface="Calibri" panose="020F0502020204030204" pitchFamily="34" charset="0"/>
                              <a:cs typeface="Calibri" panose="020F0502020204030204" pitchFamily="34" charset="0"/>
                              <a:sym typeface="Nunito"/>
                            </a:rPr>
                            <a:t>(Pendiente recta secante) </a:t>
                          </a:r>
                          <a14:m>
                            <m:oMath xmlns:m="http://schemas.openxmlformats.org/officeDocument/2006/math">
                              <m:f>
                                <m:fPr>
                                  <m:ctrlPr>
                                    <a:rPr lang="ar-AE" sz="1800" i="1" smtClean="0">
                                      <a:latin typeface="Cambria Math" panose="02040503050406030204" pitchFamily="18" charset="0"/>
                                      <a:sym typeface="Nunito"/>
                                    </a:rPr>
                                  </m:ctrlPr>
                                </m:fPr>
                                <m:num>
                                  <m:r>
                                    <a:rPr lang="ar-AE" sz="1800" i="1" smtClean="0">
                                      <a:latin typeface="Cambria Math" panose="02040503050406030204" pitchFamily="18" charset="0"/>
                                      <a:ea typeface="Cambria Math" panose="02040503050406030204" pitchFamily="18" charset="0"/>
                                      <a:sym typeface="Nunito"/>
                                    </a:rPr>
                                    <m:t>∆</m:t>
                                  </m:r>
                                  <m:r>
                                    <a:rPr lang="ar-AE" sz="1800" b="0" i="1" smtClean="0">
                                      <a:latin typeface="Cambria Math" panose="02040503050406030204" pitchFamily="18" charset="0"/>
                                      <a:ea typeface="Cambria Math" panose="02040503050406030204" pitchFamily="18" charset="0"/>
                                      <a:sym typeface="Nunito"/>
                                    </a:rPr>
                                    <m:t>𝑄</m:t>
                                  </m:r>
                                </m:num>
                                <m:den>
                                  <m:r>
                                    <a:rPr lang="ar-AE" sz="1800" i="1" smtClean="0">
                                      <a:latin typeface="Cambria Math" panose="02040503050406030204" pitchFamily="18" charset="0"/>
                                      <a:ea typeface="Cambria Math" panose="02040503050406030204" pitchFamily="18" charset="0"/>
                                      <a:sym typeface="Nunito"/>
                                    </a:rPr>
                                    <m:t>∆</m:t>
                                  </m:r>
                                  <m:r>
                                    <a:rPr lang="es-CL" sz="1800" b="0" i="1" smtClean="0">
                                      <a:latin typeface="Cambria Math" panose="02040503050406030204" pitchFamily="18" charset="0"/>
                                      <a:ea typeface="Cambria Math" panose="02040503050406030204" pitchFamily="18" charset="0"/>
                                      <a:sym typeface="Nunito"/>
                                    </a:rPr>
                                    <m:t>𝑡</m:t>
                                  </m:r>
                                </m:den>
                              </m:f>
                            </m:oMath>
                          </a14:m>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solidFill>
                          <a:srgbClr val="C0E2D7"/>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40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193,41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222</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225,16</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-0,01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225,48</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30,001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-0,001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225,51</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mc:Choice>
        <mc:Fallback xmlns="">
          <p:graphicFrame>
            <p:nvGraphicFramePr>
              <p:cNvPr id="216" name="Google Shape;216;g25204d9deb6_0_19"/>
              <p:cNvGraphicFramePr/>
              <p:nvPr>
                <p:extLst>
                  <p:ext uri="{D42A27DB-BD31-4B8C-83A1-F6EECF244321}">
                    <p14:modId xmlns:p14="http://schemas.microsoft.com/office/powerpoint/2010/main" val="4056599316"/>
                  </p:ext>
                </p:extLst>
              </p:nvPr>
            </p:nvGraphicFramePr>
            <p:xfrm>
              <a:off x="1419887" y="1587247"/>
              <a:ext cx="6304225" cy="2804287"/>
            </p:xfrm>
            <a:graphic>
              <a:graphicData uri="http://schemas.openxmlformats.org/drawingml/2006/table">
                <a:tbl>
                  <a:tblPr>
                    <a:noFill/>
                    <a:tableStyleId>{22524720-6420-4319-A290-699F9FBB3EA2}</a:tableStyleId>
                  </a:tblPr>
                  <a:tblGrid>
                    <a:gridCol w="888800">
                      <a:extLst>
                        <a:ext uri="{9D8B030D-6E8A-4147-A177-3AD203B41FA5}">
                          <a16:colId xmlns:a16="http://schemas.microsoft.com/office/drawing/2014/main" val="20000"/>
                        </a:ext>
                      </a:extLst>
                    </a:gridCol>
                    <a:gridCol w="779127">
                      <a:extLst>
                        <a:ext uri="{9D8B030D-6E8A-4147-A177-3AD203B41FA5}">
                          <a16:colId xmlns:a16="http://schemas.microsoft.com/office/drawing/2014/main" val="20001"/>
                        </a:ext>
                      </a:extLst>
                    </a:gridCol>
                    <a:gridCol w="851096">
                      <a:extLst>
                        <a:ext uri="{9D8B030D-6E8A-4147-A177-3AD203B41FA5}">
                          <a16:colId xmlns:a16="http://schemas.microsoft.com/office/drawing/2014/main" val="20002"/>
                        </a:ext>
                      </a:extLst>
                    </a:gridCol>
                    <a:gridCol w="3785202">
                      <a:extLst>
                        <a:ext uri="{9D8B030D-6E8A-4147-A177-3AD203B41FA5}">
                          <a16:colId xmlns:a16="http://schemas.microsoft.com/office/drawing/2014/main" val="20003"/>
                        </a:ext>
                      </a:extLst>
                    </a:gridCol>
                  </a:tblGrid>
                  <a:tr h="797687">
                    <a:tc>
                      <a:txBody>
                        <a:bodyPr/>
                        <a:lstStyle/>
                        <a:p>
                          <a:endParaRPr lang="es-CL"/>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685" t="-1527" r="-611644" b="-261069"/>
                          </a:stretch>
                        </a:blipFill>
                      </a:tcPr>
                    </a:tc>
                    <a:tc>
                      <a:txBody>
                        <a:bodyPr/>
                        <a:lstStyle/>
                        <a:p>
                          <a:endParaRPr lang="es-CL"/>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114844" t="-1527" r="-597656" b="-261069"/>
                          </a:stretch>
                        </a:blipFill>
                      </a:tcPr>
                    </a:tc>
                    <a:tc>
                      <a:txBody>
                        <a:bodyPr/>
                        <a:lstStyle/>
                        <a:p>
                          <a:endParaRPr lang="es-CL"/>
                        </a:p>
                      </a:txBody>
                      <a:tcPr marL="63500" marR="63500" marT="63500" marB="63500" anchor="ctr">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196429" t="-1527" r="-446429" b="-261069"/>
                          </a:stretch>
                        </a:blipFill>
                      </a:tcPr>
                    </a:tc>
                    <a:tc>
                      <a:txBody>
                        <a:bodyPr/>
                        <a:lstStyle/>
                        <a:p>
                          <a:endParaRPr lang="es-CL"/>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blipFill>
                          <a:blip r:embed="rId3"/>
                          <a:stretch>
                            <a:fillRect l="-66720" t="-1527" r="-482" b="-261069"/>
                          </a:stretch>
                        </a:blipFill>
                      </a:tcPr>
                    </a:tc>
                    <a:extLst>
                      <a:ext uri="{0D108BD9-81ED-4DB2-BD59-A6C34878D82A}">
                        <a16:rowId xmlns:a16="http://schemas.microsoft.com/office/drawing/2014/main" val="10000"/>
                      </a:ext>
                    </a:extLst>
                  </a:tr>
                  <a:tr h="401320">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40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-10</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193,41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lgn="ctr">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1"/>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222</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2"/>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225,16</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3"/>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-0,01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225,48</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4"/>
                      </a:ext>
                    </a:extLst>
                  </a:tr>
                  <a:tr h="401320">
                    <a:tc>
                      <a:txBody>
                        <a:bodyPr/>
                        <a:lstStyle/>
                        <a:p>
                          <a:pPr marL="0" lvl="0" indent="0" algn="ctr" rtl="0">
                            <a:spcBef>
                              <a:spcPts val="0"/>
                            </a:spcBef>
                            <a:spcAft>
                              <a:spcPts val="0"/>
                            </a:spcAft>
                            <a:buNone/>
                          </a:pPr>
                          <a:r>
                            <a:rPr lang="es" sz="1800">
                              <a:solidFill>
                                <a:schemeClr val="dk1"/>
                              </a:solidFill>
                              <a:latin typeface="Calibri" panose="020F0502020204030204" pitchFamily="34" charset="0"/>
                              <a:ea typeface="Calibri" panose="020F0502020204030204" pitchFamily="34" charset="0"/>
                              <a:cs typeface="Calibri" panose="020F0502020204030204" pitchFamily="34" charset="0"/>
                              <a:sym typeface="Nunito"/>
                            </a:rPr>
                            <a:t>30</a:t>
                          </a:r>
                          <a:endParaRPr sz="1800">
                            <a:latin typeface="Calibri" panose="020F0502020204030204" pitchFamily="34" charset="0"/>
                            <a:ea typeface="Calibri" panose="020F0502020204030204" pitchFamily="34" charset="0"/>
                            <a:cs typeface="Calibri" panose="020F0502020204030204" pitchFamily="34" charset="0"/>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30,001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a:latin typeface="Calibri" panose="020F0502020204030204" pitchFamily="34" charset="0"/>
                              <a:ea typeface="Calibri" panose="020F0502020204030204" pitchFamily="34" charset="0"/>
                              <a:cs typeface="Calibri" panose="020F0502020204030204" pitchFamily="34" charset="0"/>
                              <a:sym typeface="Nunito"/>
                            </a:rPr>
                            <a:t>-0,001</a:t>
                          </a:r>
                          <a:endParaRPr sz="180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tc>
                      <a:txBody>
                        <a:bodyPr/>
                        <a:lstStyle/>
                        <a:p>
                          <a:pPr marL="0" lvl="0" indent="0" algn="ctr" rtl="0">
                            <a:spcBef>
                              <a:spcPts val="0"/>
                            </a:spcBef>
                            <a:spcAft>
                              <a:spcPts val="0"/>
                            </a:spcAft>
                            <a:buNone/>
                          </a:pPr>
                          <a:r>
                            <a:rPr lang="es" sz="1800" dirty="0">
                              <a:latin typeface="Calibri" panose="020F0502020204030204" pitchFamily="34" charset="0"/>
                              <a:ea typeface="Calibri" panose="020F0502020204030204" pitchFamily="34" charset="0"/>
                              <a:cs typeface="Calibri" panose="020F0502020204030204" pitchFamily="34" charset="0"/>
                              <a:sym typeface="Nunito"/>
                            </a:rPr>
                            <a:t>225,51</a:t>
                          </a:r>
                          <a:endParaRPr sz="1800" dirty="0">
                            <a:latin typeface="Calibri" panose="020F0502020204030204" pitchFamily="34" charset="0"/>
                            <a:ea typeface="Calibri" panose="020F0502020204030204" pitchFamily="34" charset="0"/>
                            <a:cs typeface="Calibri" panose="020F0502020204030204" pitchFamily="34" charset="0"/>
                            <a:sym typeface="Nunito"/>
                          </a:endParaRPr>
                        </a:p>
                      </a:txBody>
                      <a:tcPr marL="63500" marR="63500" marT="63500" marB="63500">
                        <a:lnL w="19050" cap="flat" cmpd="sng">
                          <a:solidFill>
                            <a:srgbClr val="7FB59B"/>
                          </a:solidFill>
                          <a:prstDash val="solid"/>
                          <a:round/>
                          <a:headEnd type="none" w="sm" len="sm"/>
                          <a:tailEnd type="none" w="sm" len="sm"/>
                        </a:lnL>
                        <a:lnR w="19050" cap="flat" cmpd="sng">
                          <a:solidFill>
                            <a:srgbClr val="7FB59B"/>
                          </a:solidFill>
                          <a:prstDash val="solid"/>
                          <a:round/>
                          <a:headEnd type="none" w="sm" len="sm"/>
                          <a:tailEnd type="none" w="sm" len="sm"/>
                        </a:lnR>
                        <a:lnT w="19050" cap="flat" cmpd="sng">
                          <a:solidFill>
                            <a:srgbClr val="7FB59B"/>
                          </a:solidFill>
                          <a:prstDash val="solid"/>
                          <a:round/>
                          <a:headEnd type="none" w="sm" len="sm"/>
                          <a:tailEnd type="none" w="sm" len="sm"/>
                        </a:lnT>
                        <a:lnB w="19050" cap="flat" cmpd="sng">
                          <a:solidFill>
                            <a:srgbClr val="7FB59B"/>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mc:Fallback>
      </mc:AlternateContent>
      <p:sp>
        <p:nvSpPr>
          <p:cNvPr id="221" name="Google Shape;221;g25204d9deb6_0_19"/>
          <p:cNvSpPr/>
          <p:nvPr/>
        </p:nvSpPr>
        <p:spPr>
          <a:xfrm>
            <a:off x="1132449" y="1418774"/>
            <a:ext cx="6907237" cy="3111023"/>
          </a:xfrm>
          <a:prstGeom prst="roundRect">
            <a:avLst>
              <a:gd name="adj" fmla="val 16667"/>
            </a:avLst>
          </a:prstGeom>
          <a:noFill/>
          <a:ln w="28575" cap="flat" cmpd="sng">
            <a:solidFill>
              <a:srgbClr val="7FB5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p:nvPr/>
        </p:nvSpPr>
        <p:spPr>
          <a:xfrm>
            <a:off x="376405" y="336344"/>
            <a:ext cx="72141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Baterías</a:t>
            </a:r>
            <a:endParaRPr sz="2700" b="1" i="0" u="none" strike="noStrike" cap="none">
              <a:solidFill>
                <a:srgbClr val="423B71"/>
              </a:solidFill>
              <a:latin typeface="Calibri"/>
              <a:ea typeface="Calibri"/>
              <a:cs typeface="Calibri"/>
              <a:sym typeface="Calibri"/>
            </a:endParaRPr>
          </a:p>
        </p:txBody>
      </p:sp>
      <p:pic>
        <p:nvPicPr>
          <p:cNvPr id="88" name="Google Shape;88;p2"/>
          <p:cNvPicPr preferRelativeResize="0"/>
          <p:nvPr/>
        </p:nvPicPr>
        <p:blipFill>
          <a:blip r:embed="rId3">
            <a:alphaModFix/>
          </a:blip>
          <a:stretch>
            <a:fillRect/>
          </a:stretch>
        </p:blipFill>
        <p:spPr>
          <a:xfrm>
            <a:off x="2100875" y="695705"/>
            <a:ext cx="4942226" cy="359775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25204d9deb6_0_41"/>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2</a:t>
            </a:r>
            <a:endParaRPr sz="2700" b="1" i="0" u="none" strike="noStrike" cap="none">
              <a:solidFill>
                <a:srgbClr val="423B71"/>
              </a:solidFill>
              <a:latin typeface="Calibri"/>
              <a:ea typeface="Calibri"/>
              <a:cs typeface="Calibri"/>
              <a:sym typeface="Calibri"/>
            </a:endParaRPr>
          </a:p>
        </p:txBody>
      </p:sp>
      <p:sp>
        <p:nvSpPr>
          <p:cNvPr id="227" name="Google Shape;227;g25204d9deb6_0_41"/>
          <p:cNvSpPr txBox="1"/>
          <p:nvPr/>
        </p:nvSpPr>
        <p:spPr>
          <a:xfrm>
            <a:off x="520054" y="1296748"/>
            <a:ext cx="81039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1800" dirty="0">
                <a:solidFill>
                  <a:schemeClr val="dk1"/>
                </a:solidFill>
                <a:latin typeface="Calibri"/>
                <a:ea typeface="Calibri"/>
                <a:cs typeface="Calibri"/>
                <a:sym typeface="Calibri"/>
              </a:rPr>
              <a:t>2. Al observar ambas tablas, ¿qué sucede con la pendiente de la recta secante cuando 𝛥𝑡 tiende a 0?</a:t>
            </a:r>
            <a:endParaRPr sz="1800"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5204d9deb6_0_53"/>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Baterías</a:t>
            </a:r>
            <a:endParaRPr sz="2700" b="1" i="0" u="none" strike="noStrike" cap="none">
              <a:solidFill>
                <a:srgbClr val="423B71"/>
              </a:solidFill>
              <a:latin typeface="Calibri"/>
              <a:ea typeface="Calibri"/>
              <a:cs typeface="Calibri"/>
              <a:sym typeface="Calibri"/>
            </a:endParaRPr>
          </a:p>
        </p:txBody>
      </p:sp>
      <p:sp>
        <p:nvSpPr>
          <p:cNvPr id="233" name="Google Shape;233;g25204d9deb6_0_53"/>
          <p:cNvSpPr txBox="1"/>
          <p:nvPr/>
        </p:nvSpPr>
        <p:spPr>
          <a:xfrm>
            <a:off x="520054" y="1306373"/>
            <a:ext cx="8103900" cy="2285700"/>
          </a:xfrm>
          <a:prstGeom prst="rect">
            <a:avLst/>
          </a:prstGeom>
          <a:noFill/>
          <a:ln>
            <a:noFill/>
          </a:ln>
        </p:spPr>
        <p:txBody>
          <a:bodyPr spcFirstLastPara="1" wrap="square" lIns="68575" tIns="34275" rIns="68575" bIns="34275" anchor="t" anchorCtr="0">
            <a:spAutoFit/>
          </a:bodyPr>
          <a:lstStyle/>
          <a:p>
            <a:pPr marL="457200" lvl="0" indent="-342900" rtl="0">
              <a:spcBef>
                <a:spcPts val="0"/>
              </a:spcBef>
              <a:spcAft>
                <a:spcPts val="0"/>
              </a:spcAft>
              <a:buClr>
                <a:schemeClr val="dk1"/>
              </a:buClr>
              <a:buSzPts val="1800"/>
              <a:buFont typeface="Nunito"/>
              <a:buChar char="●"/>
            </a:pPr>
            <a:r>
              <a:rPr lang="es" sz="1800" dirty="0">
                <a:solidFill>
                  <a:schemeClr val="dk1"/>
                </a:solidFill>
                <a:latin typeface="Calibri"/>
                <a:ea typeface="Calibri"/>
                <a:cs typeface="Calibri"/>
                <a:sym typeface="Calibri"/>
              </a:rPr>
              <a:t>En la medida que 𝛥𝑡 tiende a 0, la recta secante se va pareciendo cada vez más a la recta tangente al gráfico de 𝑄(𝑡) en el punto (30 , 𝑄(30)). </a:t>
            </a:r>
            <a:endParaRPr sz="1800" dirty="0">
              <a:solidFill>
                <a:schemeClr val="dk1"/>
              </a:solidFill>
              <a:latin typeface="Calibri"/>
              <a:ea typeface="Calibri"/>
              <a:cs typeface="Calibri"/>
              <a:sym typeface="Calibri"/>
            </a:endParaRPr>
          </a:p>
          <a:p>
            <a:pPr marL="457200" lvl="0" indent="0" rtl="0">
              <a:spcBef>
                <a:spcPts val="0"/>
              </a:spcBef>
              <a:spcAft>
                <a:spcPts val="0"/>
              </a:spcAft>
              <a:buNone/>
            </a:pPr>
            <a:endParaRPr sz="1800" dirty="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Nunito"/>
              <a:buChar char="●"/>
            </a:pPr>
            <a:r>
              <a:rPr lang="es" sz="1800" dirty="0">
                <a:solidFill>
                  <a:schemeClr val="dk1"/>
                </a:solidFill>
                <a:latin typeface="Calibri"/>
                <a:ea typeface="Calibri"/>
                <a:cs typeface="Calibri"/>
                <a:sym typeface="Calibri"/>
              </a:rPr>
              <a:t>Aunque la recta secante se acerque a la recta tangente tanto como se quiera, siempre será una secante.</a:t>
            </a:r>
            <a:br>
              <a:rPr lang="e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Nunito"/>
              <a:buChar char="●"/>
            </a:pPr>
            <a:r>
              <a:rPr lang="es" sz="1800" dirty="0">
                <a:solidFill>
                  <a:schemeClr val="dk1"/>
                </a:solidFill>
                <a:latin typeface="Calibri"/>
                <a:ea typeface="Calibri"/>
                <a:cs typeface="Calibri"/>
                <a:sym typeface="Calibri"/>
              </a:rPr>
              <a:t>Cuando 𝛥𝑡 tiende a 0, la pendiente de la recta secante tiende a la pendiente de la recta tangente al gráfico de 𝑄(𝑡) en el punto (30 , 𝑄(30)).</a:t>
            </a:r>
            <a:endParaRPr sz="1800"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5204d9deb6_0_67"/>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Baterías</a:t>
            </a:r>
            <a:endParaRPr sz="2700" b="1" i="0" u="none" strike="noStrike" cap="none">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39" name="Google Shape;239;g25204d9deb6_0_67"/>
              <p:cNvSpPr txBox="1"/>
              <p:nvPr/>
            </p:nvSpPr>
            <p:spPr>
              <a:xfrm>
                <a:off x="475500" y="998375"/>
                <a:ext cx="8103900" cy="3783121"/>
              </a:xfrm>
              <a:prstGeom prst="rect">
                <a:avLst/>
              </a:prstGeom>
              <a:noFill/>
              <a:ln>
                <a:noFill/>
              </a:ln>
            </p:spPr>
            <p:txBody>
              <a:bodyPr spcFirstLastPara="1" wrap="square" lIns="68575" tIns="34275" rIns="68575" bIns="34275" anchor="t" anchorCtr="0">
                <a:spAutoFit/>
              </a:bodyPr>
              <a:lstStyle/>
              <a:p>
                <a:pPr marL="457200" lvl="0" indent="0" algn="just" rtl="0">
                  <a:spcBef>
                    <a:spcPts val="0"/>
                  </a:spcBef>
                  <a:spcAft>
                    <a:spcPts val="0"/>
                  </a:spcAft>
                  <a:buNone/>
                </a:pPr>
                <a:endParaRPr lang="es-MX" sz="1800"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Nunito"/>
                  <a:buChar char="●"/>
                </a:pPr>
                <a:r>
                  <a:rPr lang="es-MX" sz="1800" dirty="0">
                    <a:solidFill>
                      <a:schemeClr val="dk1"/>
                    </a:solidFill>
                    <a:latin typeface="Calibri"/>
                    <a:ea typeface="Calibri"/>
                    <a:cs typeface="Calibri"/>
                    <a:sym typeface="Calibri"/>
                  </a:rPr>
                  <a:t>Lo anterior implica que la velocidad a la que está cambiando la carga de la batería en el instante 𝑡 = 30 (velocidad instantánea) es igual al límite de las velocidad media cuando 𝛥𝑡 tiende a 0. Esto se puede expresar:</a:t>
                </a:r>
              </a:p>
              <a:p>
                <a:pPr marL="457200" lvl="0" indent="0" algn="just" rtl="0">
                  <a:spcBef>
                    <a:spcPts val="0"/>
                  </a:spcBef>
                  <a:spcAft>
                    <a:spcPts val="0"/>
                  </a:spcAft>
                  <a:buNone/>
                </a:pPr>
                <a:endParaRPr lang="es-MX" sz="1800" dirty="0">
                  <a:solidFill>
                    <a:schemeClr val="dk1"/>
                  </a:solidFill>
                  <a:latin typeface="Calibri"/>
                  <a:ea typeface="Calibri"/>
                  <a:cs typeface="Calibri"/>
                  <a:sym typeface="Calibri"/>
                </a:endParaRPr>
              </a:p>
              <a:p>
                <a:pPr marL="457200" lvl="0" indent="0" algn="just" rtl="0">
                  <a:spcBef>
                    <a:spcPts val="0"/>
                  </a:spcBef>
                  <a:spcAft>
                    <a:spcPts val="0"/>
                  </a:spcAft>
                  <a:buNone/>
                </a:pPr>
                <a14:m>
                  <m:oMathPara xmlns:m="http://schemas.openxmlformats.org/officeDocument/2006/math">
                    <m:oMathParaPr>
                      <m:jc m:val="centerGroup"/>
                    </m:oMathParaPr>
                    <m:oMath xmlns:m="http://schemas.openxmlformats.org/officeDocument/2006/math">
                      <m:r>
                        <a:rPr lang="es-MX" sz="1800" b="0" i="1" smtClean="0">
                          <a:solidFill>
                            <a:schemeClr val="dk1"/>
                          </a:solidFill>
                          <a:latin typeface="Cambria Math" panose="02040503050406030204" pitchFamily="18" charset="0"/>
                          <a:ea typeface="Calibri"/>
                          <a:cs typeface="Calibri"/>
                          <a:sym typeface="Calibri"/>
                        </a:rPr>
                        <m:t>𝑉</m:t>
                      </m:r>
                      <m:r>
                        <a:rPr lang="es-CL" sz="1800" b="0" i="1" smtClean="0">
                          <a:solidFill>
                            <a:schemeClr val="dk1"/>
                          </a:solidFill>
                          <a:latin typeface="Cambria Math" panose="02040503050406030204" pitchFamily="18" charset="0"/>
                          <a:ea typeface="Calibri"/>
                          <a:cs typeface="Calibri"/>
                          <a:sym typeface="Calibri"/>
                        </a:rPr>
                        <m:t>𝑒𝑙𝑜𝑐𝑖𝑑𝑎𝑑</m:t>
                      </m:r>
                      <m:r>
                        <a:rPr lang="es-CL" sz="1800" b="0" i="1" smtClean="0">
                          <a:solidFill>
                            <a:schemeClr val="dk1"/>
                          </a:solidFill>
                          <a:latin typeface="Cambria Math" panose="02040503050406030204" pitchFamily="18" charset="0"/>
                          <a:ea typeface="Calibri"/>
                          <a:cs typeface="Calibri"/>
                          <a:sym typeface="Calibri"/>
                        </a:rPr>
                        <m:t> </m:t>
                      </m:r>
                      <m:r>
                        <a:rPr lang="es-CL" sz="1800" b="0" i="1" smtClean="0">
                          <a:solidFill>
                            <a:schemeClr val="dk1"/>
                          </a:solidFill>
                          <a:latin typeface="Cambria Math" panose="02040503050406030204" pitchFamily="18" charset="0"/>
                          <a:ea typeface="Calibri"/>
                          <a:cs typeface="Calibri"/>
                          <a:sym typeface="Calibri"/>
                        </a:rPr>
                        <m:t>𝑖𝑛𝑠𝑡𝑎𝑛𝑡</m:t>
                      </m:r>
                      <m:r>
                        <a:rPr lang="es-CL" sz="1800" b="0" i="1" smtClean="0">
                          <a:solidFill>
                            <a:schemeClr val="dk1"/>
                          </a:solidFill>
                          <a:latin typeface="Cambria Math" panose="02040503050406030204" pitchFamily="18" charset="0"/>
                          <a:ea typeface="Calibri"/>
                          <a:cs typeface="Calibri"/>
                          <a:sym typeface="Calibri"/>
                        </a:rPr>
                        <m:t>á</m:t>
                      </m:r>
                      <m:r>
                        <a:rPr lang="es-CL" sz="1800" b="0" i="1" smtClean="0">
                          <a:solidFill>
                            <a:schemeClr val="dk1"/>
                          </a:solidFill>
                          <a:latin typeface="Cambria Math" panose="02040503050406030204" pitchFamily="18" charset="0"/>
                          <a:ea typeface="Calibri"/>
                          <a:cs typeface="Calibri"/>
                          <a:sym typeface="Calibri"/>
                        </a:rPr>
                        <m:t>𝑛𝑒𝑎</m:t>
                      </m:r>
                      <m:r>
                        <a:rPr lang="es-CL" sz="1800" b="0" i="1" smtClean="0">
                          <a:solidFill>
                            <a:schemeClr val="dk1"/>
                          </a:solidFill>
                          <a:latin typeface="Cambria Math" panose="02040503050406030204" pitchFamily="18" charset="0"/>
                          <a:ea typeface="Calibri"/>
                          <a:cs typeface="Calibri"/>
                          <a:sym typeface="Calibri"/>
                        </a:rPr>
                        <m:t>=</m:t>
                      </m:r>
                      <m:func>
                        <m:funcPr>
                          <m:ctrlPr>
                            <a:rPr lang="es-CL" sz="1800" b="0" i="1" smtClean="0">
                              <a:solidFill>
                                <a:schemeClr val="dk1"/>
                              </a:solidFill>
                              <a:latin typeface="Cambria Math" panose="02040503050406030204" pitchFamily="18" charset="0"/>
                              <a:ea typeface="Calibri"/>
                              <a:cs typeface="Calibri"/>
                              <a:sym typeface="Calibri"/>
                            </a:rPr>
                          </m:ctrlPr>
                        </m:funcPr>
                        <m:fName>
                          <m:limLow>
                            <m:limLowPr>
                              <m:ctrlPr>
                                <a:rPr lang="es-CL" sz="1800" b="0" i="1" smtClean="0">
                                  <a:solidFill>
                                    <a:schemeClr val="dk1"/>
                                  </a:solidFill>
                                  <a:latin typeface="Cambria Math" panose="02040503050406030204" pitchFamily="18" charset="0"/>
                                  <a:ea typeface="Calibri"/>
                                  <a:cs typeface="Calibri"/>
                                  <a:sym typeface="Calibri"/>
                                </a:rPr>
                              </m:ctrlPr>
                            </m:limLowPr>
                            <m:e>
                              <m:r>
                                <m:rPr>
                                  <m:sty m:val="p"/>
                                </m:rPr>
                                <a:rPr lang="es-CL" sz="1800" b="0" i="0" smtClean="0">
                                  <a:solidFill>
                                    <a:schemeClr val="dk1"/>
                                  </a:solidFill>
                                  <a:latin typeface="Cambria Math" panose="02040503050406030204" pitchFamily="18" charset="0"/>
                                  <a:ea typeface="Calibri"/>
                                  <a:cs typeface="Calibri"/>
                                  <a:sym typeface="Calibri"/>
                                </a:rPr>
                                <m:t>lim</m:t>
                              </m:r>
                            </m:e>
                            <m:lim>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𝑡</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→0</m:t>
                              </m:r>
                            </m:lim>
                          </m:limLow>
                        </m:fName>
                        <m:e>
                          <m:f>
                            <m:fPr>
                              <m:ctrlPr>
                                <a:rPr lang="es-CL" sz="1800" b="0" i="1" smtClean="0">
                                  <a:solidFill>
                                    <a:schemeClr val="dk1"/>
                                  </a:solidFill>
                                  <a:latin typeface="Cambria Math" panose="02040503050406030204" pitchFamily="18" charset="0"/>
                                  <a:ea typeface="Calibri"/>
                                  <a:cs typeface="Calibri"/>
                                  <a:sym typeface="Calibri"/>
                                </a:rPr>
                              </m:ctrlPr>
                            </m:fPr>
                            <m:num>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𝑄</m:t>
                              </m:r>
                            </m:num>
                            <m:den>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𝑡</m:t>
                              </m:r>
                            </m:den>
                          </m:f>
                        </m:e>
                      </m:func>
                    </m:oMath>
                  </m:oMathPara>
                </a14:m>
                <a:endParaRPr lang="es-MX" sz="1800" dirty="0">
                  <a:solidFill>
                    <a:schemeClr val="dk1"/>
                  </a:solidFill>
                  <a:latin typeface="Calibri"/>
                  <a:ea typeface="Calibri"/>
                  <a:cs typeface="Calibri"/>
                  <a:sym typeface="Calibri"/>
                </a:endParaRPr>
              </a:p>
              <a:p>
                <a:pPr marL="457200" lvl="0" indent="0" algn="just" rtl="0">
                  <a:spcBef>
                    <a:spcPts val="0"/>
                  </a:spcBef>
                  <a:spcAft>
                    <a:spcPts val="0"/>
                  </a:spcAft>
                  <a:buNone/>
                </a:pPr>
                <a:br>
                  <a:rPr lang="es-MX" sz="1800" dirty="0">
                    <a:solidFill>
                      <a:schemeClr val="dk1"/>
                    </a:solidFill>
                    <a:latin typeface="Calibri"/>
                    <a:ea typeface="Calibri"/>
                    <a:cs typeface="Calibri"/>
                    <a:sym typeface="Calibri"/>
                  </a:rPr>
                </a:br>
                <a:endParaRPr lang="es-MX" sz="1800"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Nunito"/>
                  <a:buChar char="●"/>
                </a:pPr>
                <a:r>
                  <a:rPr lang="es-MX" sz="1800" dirty="0">
                    <a:solidFill>
                      <a:schemeClr val="dk1"/>
                    </a:solidFill>
                    <a:latin typeface="Calibri"/>
                    <a:ea typeface="Calibri"/>
                    <a:cs typeface="Calibri"/>
                    <a:sym typeface="Calibri"/>
                  </a:rPr>
                  <a:t>Utilizando el recurso de GeoGebra pudimos estimar que el la velocidad instantánea de la función de carga 𝑄(𝑡) en el instante 𝑡 = 30 es 225,515 </a:t>
                </a:r>
                <a14:m>
                  <m:oMath xmlns:m="http://schemas.openxmlformats.org/officeDocument/2006/math">
                    <m:d>
                      <m:dPr>
                        <m:begChr m:val="["/>
                        <m:endChr m:val="]"/>
                        <m:ctrlPr>
                          <a:rPr lang="es-MX" sz="1800" i="1" smtClean="0">
                            <a:solidFill>
                              <a:schemeClr val="dk1"/>
                            </a:solidFill>
                            <a:latin typeface="Cambria Math" panose="02040503050406030204" pitchFamily="18" charset="0"/>
                            <a:ea typeface="Calibri"/>
                            <a:cs typeface="Calibri"/>
                            <a:sym typeface="Calibri"/>
                          </a:rPr>
                        </m:ctrlPr>
                      </m:dPr>
                      <m:e>
                        <m:f>
                          <m:fPr>
                            <m:ctrlPr>
                              <a:rPr lang="es-MX" sz="1800" i="1" smtClean="0">
                                <a:solidFill>
                                  <a:schemeClr val="dk1"/>
                                </a:solidFill>
                                <a:latin typeface="Cambria Math" panose="02040503050406030204" pitchFamily="18" charset="0"/>
                                <a:ea typeface="Calibri"/>
                                <a:cs typeface="Calibri"/>
                                <a:sym typeface="Calibri"/>
                              </a:rPr>
                            </m:ctrlPr>
                          </m:fPr>
                          <m:num>
                            <m:r>
                              <m:rPr>
                                <m:sty m:val="p"/>
                              </m:rPr>
                              <a:rPr lang="es-CL" sz="1800" b="0" i="0" smtClean="0">
                                <a:solidFill>
                                  <a:schemeClr val="dk1"/>
                                </a:solidFill>
                                <a:latin typeface="Cambria Math" panose="02040503050406030204" pitchFamily="18" charset="0"/>
                                <a:ea typeface="Calibri"/>
                                <a:cs typeface="Calibri"/>
                                <a:sym typeface="Calibri"/>
                              </a:rPr>
                              <m:t>C</m:t>
                            </m:r>
                          </m:num>
                          <m:den>
                            <m:r>
                              <m:rPr>
                                <m:sty m:val="p"/>
                              </m:rPr>
                              <a:rPr lang="es-CL" sz="1800" b="0" i="0" smtClean="0">
                                <a:solidFill>
                                  <a:schemeClr val="dk1"/>
                                </a:solidFill>
                                <a:latin typeface="Cambria Math" panose="02040503050406030204" pitchFamily="18" charset="0"/>
                                <a:ea typeface="Calibri"/>
                                <a:cs typeface="Calibri"/>
                                <a:sym typeface="Calibri"/>
                              </a:rPr>
                              <m:t>min</m:t>
                            </m:r>
                          </m:den>
                        </m:f>
                      </m:e>
                    </m:d>
                  </m:oMath>
                </a14:m>
                <a:r>
                  <a:rPr lang="es-MX" sz="1800"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None/>
                </a:pPr>
                <a:br>
                  <a:rPr lang="es-MX"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p:txBody>
          </p:sp>
        </mc:Choice>
        <mc:Fallback xmlns="">
          <p:sp>
            <p:nvSpPr>
              <p:cNvPr id="239" name="Google Shape;239;g25204d9deb6_0_67"/>
              <p:cNvSpPr txBox="1">
                <a:spLocks noRot="1" noChangeAspect="1" noMove="1" noResize="1" noEditPoints="1" noAdjustHandles="1" noChangeArrowheads="1" noChangeShapeType="1" noTextEdit="1"/>
              </p:cNvSpPr>
              <p:nvPr/>
            </p:nvSpPr>
            <p:spPr>
              <a:xfrm>
                <a:off x="475500" y="998375"/>
                <a:ext cx="8103900" cy="3783121"/>
              </a:xfrm>
              <a:prstGeom prst="rect">
                <a:avLst/>
              </a:prstGeom>
              <a:blipFill>
                <a:blip r:embed="rId3"/>
                <a:stretch>
                  <a:fillRect r="-978"/>
                </a:stretch>
              </a:blipFill>
              <a:ln>
                <a:noFill/>
              </a:ln>
            </p:spPr>
            <p:txBody>
              <a:bodyPr/>
              <a:lstStyle/>
              <a:p>
                <a:r>
                  <a:rPr lang="es-CL">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5204d9deb6_0_59"/>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Razón de cambio instantánea</a:t>
            </a:r>
            <a:endParaRPr sz="2700" b="1" i="0" u="none" strike="noStrike" cap="none">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47" name="Google Shape;247;g25204d9deb6_0_59"/>
              <p:cNvSpPr txBox="1"/>
              <p:nvPr/>
            </p:nvSpPr>
            <p:spPr>
              <a:xfrm>
                <a:off x="267286" y="998375"/>
                <a:ext cx="5050302" cy="3376728"/>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1100"/>
                  <a:buFont typeface="Arial"/>
                  <a:buNone/>
                </a:pPr>
                <a:r>
                  <a:rPr lang="es" sz="1800" dirty="0">
                    <a:solidFill>
                      <a:schemeClr val="dk1"/>
                    </a:solidFill>
                    <a:latin typeface="Calibri"/>
                    <a:ea typeface="Calibri"/>
                    <a:cs typeface="Calibri"/>
                    <a:sym typeface="Calibri"/>
                  </a:rPr>
                  <a:t>Dada la función 𝑓(𝑥), la razón de cambio instantánea en 𝑥 = 𝑥₀ se define como:</a:t>
                </a:r>
                <a:br>
                  <a:rPr lang="es" sz="1800" dirty="0">
                    <a:solidFill>
                      <a:schemeClr val="dk1"/>
                    </a:solidFill>
                    <a:latin typeface="Calibri"/>
                    <a:ea typeface="Calibri"/>
                    <a:cs typeface="Calibri"/>
                    <a:sym typeface="Calibri"/>
                  </a:rPr>
                </a:br>
                <a:endParaRPr lang="es" sz="18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14:m>
                  <m:oMathPara xmlns:m="http://schemas.openxmlformats.org/officeDocument/2006/math">
                    <m:oMathParaPr>
                      <m:jc m:val="centerGroup"/>
                    </m:oMathParaPr>
                    <m:oMath xmlns:m="http://schemas.openxmlformats.org/officeDocument/2006/math">
                      <m:func>
                        <m:funcPr>
                          <m:ctrlPr>
                            <a:rPr lang="es-CL" sz="1800" b="0" i="1" smtClean="0">
                              <a:solidFill>
                                <a:schemeClr val="dk1"/>
                              </a:solidFill>
                              <a:latin typeface="Cambria Math" panose="02040503050406030204" pitchFamily="18" charset="0"/>
                              <a:ea typeface="Calibri"/>
                              <a:cs typeface="Calibri"/>
                              <a:sym typeface="Calibri"/>
                            </a:rPr>
                          </m:ctrlPr>
                        </m:funcPr>
                        <m:fName>
                          <m:limLow>
                            <m:limLowPr>
                              <m:ctrlPr>
                                <a:rPr lang="es-CL" sz="1800" b="0" i="1" smtClean="0">
                                  <a:solidFill>
                                    <a:schemeClr val="dk1"/>
                                  </a:solidFill>
                                  <a:latin typeface="Cambria Math" panose="02040503050406030204" pitchFamily="18" charset="0"/>
                                  <a:ea typeface="Calibri"/>
                                  <a:cs typeface="Calibri"/>
                                  <a:sym typeface="Calibri"/>
                                </a:rPr>
                              </m:ctrlPr>
                            </m:limLowPr>
                            <m:e>
                              <m:r>
                                <m:rPr>
                                  <m:sty m:val="p"/>
                                </m:rPr>
                                <a:rPr lang="es-CL" sz="1800" b="0" i="0" smtClean="0">
                                  <a:solidFill>
                                    <a:schemeClr val="dk1"/>
                                  </a:solidFill>
                                  <a:latin typeface="Cambria Math" panose="02040503050406030204" pitchFamily="18" charset="0"/>
                                  <a:ea typeface="Calibri"/>
                                  <a:cs typeface="Calibri"/>
                                  <a:sym typeface="Calibri"/>
                                </a:rPr>
                                <m:t>lim</m:t>
                              </m:r>
                            </m:e>
                            <m:lim>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𝑥</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0</m:t>
                              </m:r>
                            </m:lim>
                          </m:limLow>
                        </m:fName>
                        <m:e>
                          <m:f>
                            <m:fPr>
                              <m:ctrlPr>
                                <a:rPr lang="es-CL" sz="1800" b="0" i="1" smtClean="0">
                                  <a:solidFill>
                                    <a:schemeClr val="dk1"/>
                                  </a:solidFill>
                                  <a:latin typeface="Cambria Math" panose="02040503050406030204" pitchFamily="18" charset="0"/>
                                  <a:ea typeface="Calibri"/>
                                  <a:cs typeface="Calibri"/>
                                  <a:sym typeface="Calibri"/>
                                </a:rPr>
                              </m:ctrlPr>
                            </m:fPr>
                            <m:num>
                              <m:r>
                                <a:rPr lang="es-CL" sz="1800" b="0" i="1" smtClean="0">
                                  <a:solidFill>
                                    <a:schemeClr val="dk1"/>
                                  </a:solidFill>
                                  <a:latin typeface="Cambria Math" panose="02040503050406030204" pitchFamily="18" charset="0"/>
                                  <a:ea typeface="Calibri"/>
                                  <a:cs typeface="Calibri"/>
                                  <a:sym typeface="Calibri"/>
                                </a:rPr>
                                <m:t>𝑓</m:t>
                              </m:r>
                              <m:d>
                                <m:dPr>
                                  <m:ctrlPr>
                                    <a:rPr lang="es-CL" sz="1800" b="0" i="1" smtClean="0">
                                      <a:solidFill>
                                        <a:schemeClr val="dk1"/>
                                      </a:solidFill>
                                      <a:latin typeface="Cambria Math" panose="02040503050406030204" pitchFamily="18" charset="0"/>
                                      <a:ea typeface="Calibri"/>
                                      <a:cs typeface="Calibri"/>
                                      <a:sym typeface="Calibri"/>
                                    </a:rPr>
                                  </m:ctrlPr>
                                </m:dPr>
                                <m:e>
                                  <m:sSub>
                                    <m:sSubPr>
                                      <m:ctrlPr>
                                        <a:rPr lang="es-CL" sz="1800" b="0" i="1" smtClean="0">
                                          <a:solidFill>
                                            <a:schemeClr val="dk1"/>
                                          </a:solidFill>
                                          <a:latin typeface="Cambria Math" panose="02040503050406030204" pitchFamily="18" charset="0"/>
                                          <a:ea typeface="Calibri"/>
                                          <a:cs typeface="Calibri"/>
                                          <a:sym typeface="Calibri"/>
                                        </a:rPr>
                                      </m:ctrlPr>
                                    </m:sSubPr>
                                    <m:e>
                                      <m:r>
                                        <a:rPr lang="es-CL" sz="1800" b="0" i="1" smtClean="0">
                                          <a:solidFill>
                                            <a:schemeClr val="dk1"/>
                                          </a:solidFill>
                                          <a:latin typeface="Cambria Math" panose="02040503050406030204" pitchFamily="18" charset="0"/>
                                          <a:ea typeface="Calibri"/>
                                          <a:cs typeface="Calibri"/>
                                          <a:sym typeface="Calibri"/>
                                        </a:rPr>
                                        <m:t>𝑥</m:t>
                                      </m:r>
                                    </m:e>
                                    <m:sub>
                                      <m:r>
                                        <a:rPr lang="es-CL" sz="1800" b="0" i="1" smtClean="0">
                                          <a:solidFill>
                                            <a:schemeClr val="dk1"/>
                                          </a:solidFill>
                                          <a:latin typeface="Cambria Math" panose="02040503050406030204" pitchFamily="18" charset="0"/>
                                          <a:ea typeface="Calibri"/>
                                          <a:cs typeface="Calibri"/>
                                          <a:sym typeface="Calibri"/>
                                        </a:rPr>
                                        <m:t>0</m:t>
                                      </m:r>
                                    </m:sub>
                                  </m:sSub>
                                  <m:r>
                                    <a:rPr lang="es-CL"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𝑥</m:t>
                                  </m:r>
                                </m:e>
                              </m:d>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𝑓</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m:t>
                              </m:r>
                              <m:sSub>
                                <m:sSubPr>
                                  <m:ctrlPr>
                                    <a:rPr lang="es-CL" sz="1800" b="0" i="1" smtClean="0">
                                      <a:solidFill>
                                        <a:schemeClr val="dk1"/>
                                      </a:solidFill>
                                      <a:latin typeface="Cambria Math" panose="02040503050406030204" pitchFamily="18" charset="0"/>
                                      <a:ea typeface="Cambria Math" panose="02040503050406030204" pitchFamily="18" charset="0"/>
                                      <a:cs typeface="Calibri"/>
                                      <a:sym typeface="Calibri"/>
                                    </a:rPr>
                                  </m:ctrlPr>
                                </m:sSubPr>
                                <m:e>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𝑥</m:t>
                                  </m:r>
                                </m:e>
                                <m:sub>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0</m:t>
                                  </m:r>
                                </m:sub>
                              </m:sSub>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m:t>
                              </m:r>
                            </m:num>
                            <m:den>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𝑥</m:t>
                              </m:r>
                            </m:den>
                          </m:f>
                        </m:e>
                      </m:func>
                    </m:oMath>
                  </m:oMathPara>
                </a14:m>
                <a:endParaRPr sz="1800" dirty="0">
                  <a:solidFill>
                    <a:schemeClr val="dk1"/>
                  </a:solidFill>
                  <a:latin typeface="Calibri"/>
                  <a:ea typeface="Calibri"/>
                  <a:cs typeface="Calibri"/>
                  <a:sym typeface="Calibri"/>
                </a:endParaRPr>
              </a:p>
              <a:p>
                <a:pPr marL="0" lvl="0" indent="0" algn="l" rtl="0">
                  <a:spcBef>
                    <a:spcPts val="0"/>
                  </a:spcBef>
                  <a:spcAft>
                    <a:spcPts val="0"/>
                  </a:spcAft>
                  <a:buNone/>
                </a:pPr>
                <a:endParaRPr sz="1800" dirty="0">
                  <a:solidFill>
                    <a:schemeClr val="dk1"/>
                  </a:solidFill>
                  <a:latin typeface="Calibri"/>
                  <a:ea typeface="Calibri"/>
                  <a:cs typeface="Calibri"/>
                  <a:sym typeface="Calibri"/>
                </a:endParaRPr>
              </a:p>
              <a:p>
                <a:pPr marL="0" lvl="0" indent="0" algn="l" rtl="0">
                  <a:spcBef>
                    <a:spcPts val="0"/>
                  </a:spcBef>
                  <a:spcAft>
                    <a:spcPts val="0"/>
                  </a:spcAft>
                  <a:buNone/>
                </a:pPr>
                <a:r>
                  <a:rPr lang="es" sz="1800" dirty="0">
                    <a:solidFill>
                      <a:schemeClr val="dk1"/>
                    </a:solidFill>
                    <a:latin typeface="Calibri"/>
                    <a:ea typeface="Calibri"/>
                    <a:cs typeface="Calibri"/>
                    <a:sym typeface="Calibri"/>
                  </a:rPr>
                  <a:t>Esta medida se interpreta como la tasa a la que la función 𝑓(𝑥) está cambiando en el punto 𝑥 = 𝑥₀.</a:t>
                </a:r>
                <a:endParaRPr sz="18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s" sz="1800" dirty="0">
                    <a:solidFill>
                      <a:schemeClr val="dk1"/>
                    </a:solidFill>
                    <a:latin typeface="Calibri"/>
                    <a:ea typeface="Calibri"/>
                    <a:cs typeface="Calibri"/>
                    <a:sym typeface="Calibri"/>
                  </a:rPr>
                  <a:t>La razón de cambio instantánea en 𝑥 = 𝑥₀ corresponde a la pendiente de la recta tangente al gráfico de 𝑓(𝑥) en el punto (𝑥₀ , 𝑓(𝑥₀)). </a:t>
                </a:r>
                <a:endParaRPr sz="1800" dirty="0">
                  <a:solidFill>
                    <a:schemeClr val="dk1"/>
                  </a:solidFill>
                  <a:latin typeface="Calibri"/>
                  <a:ea typeface="Calibri"/>
                  <a:cs typeface="Calibri"/>
                  <a:sym typeface="Calibri"/>
                </a:endParaRPr>
              </a:p>
            </p:txBody>
          </p:sp>
        </mc:Choice>
        <mc:Fallback xmlns="">
          <p:sp>
            <p:nvSpPr>
              <p:cNvPr id="247" name="Google Shape;247;g25204d9deb6_0_59"/>
              <p:cNvSpPr txBox="1">
                <a:spLocks noRot="1" noChangeAspect="1" noMove="1" noResize="1" noEditPoints="1" noAdjustHandles="1" noChangeArrowheads="1" noChangeShapeType="1" noTextEdit="1"/>
              </p:cNvSpPr>
              <p:nvPr/>
            </p:nvSpPr>
            <p:spPr>
              <a:xfrm>
                <a:off x="267286" y="998375"/>
                <a:ext cx="5050302" cy="3376728"/>
              </a:xfrm>
              <a:prstGeom prst="rect">
                <a:avLst/>
              </a:prstGeom>
              <a:blipFill>
                <a:blip r:embed="rId3"/>
                <a:stretch>
                  <a:fillRect l="-1449" t="-1805" r="-2295" b="-2347"/>
                </a:stretch>
              </a:blipFill>
              <a:ln>
                <a:noFill/>
              </a:ln>
            </p:spPr>
            <p:txBody>
              <a:bodyPr/>
              <a:lstStyle/>
              <a:p>
                <a:r>
                  <a:rPr lang="es-CL">
                    <a:noFill/>
                  </a:rPr>
                  <a:t> </a:t>
                </a:r>
              </a:p>
            </p:txBody>
          </p:sp>
        </mc:Fallback>
      </mc:AlternateContent>
      <p:pic>
        <p:nvPicPr>
          <p:cNvPr id="248" name="Google Shape;248;g25204d9deb6_0_59"/>
          <p:cNvPicPr preferRelativeResize="0"/>
          <p:nvPr/>
        </p:nvPicPr>
        <p:blipFill>
          <a:blip r:embed="rId4">
            <a:alphaModFix/>
          </a:blip>
          <a:stretch>
            <a:fillRect/>
          </a:stretch>
        </p:blipFill>
        <p:spPr>
          <a:xfrm>
            <a:off x="5203200" y="1519725"/>
            <a:ext cx="3940800" cy="3035502"/>
          </a:xfrm>
          <a:prstGeom prst="rect">
            <a:avLst/>
          </a:prstGeom>
          <a:noFill/>
          <a:ln>
            <a:noFill/>
          </a:ln>
        </p:spPr>
      </p:pic>
      <p:sp>
        <p:nvSpPr>
          <p:cNvPr id="250" name="Google Shape;250;g25204d9deb6_0_59"/>
          <p:cNvSpPr txBox="1"/>
          <p:nvPr/>
        </p:nvSpPr>
        <p:spPr>
          <a:xfrm>
            <a:off x="5969275" y="3646363"/>
            <a:ext cx="3000000" cy="4617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25204d9deb6_0_77"/>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Derivada en un punto</a:t>
            </a:r>
            <a:endParaRPr sz="2700" b="1" i="0" u="none" strike="noStrike" cap="none">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56" name="Google Shape;256;g25204d9deb6_0_77"/>
              <p:cNvSpPr txBox="1"/>
              <p:nvPr/>
            </p:nvSpPr>
            <p:spPr>
              <a:xfrm>
                <a:off x="475504" y="998373"/>
                <a:ext cx="8103900" cy="282273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CL" sz="1800" dirty="0">
                    <a:solidFill>
                      <a:schemeClr val="dk1"/>
                    </a:solidFill>
                    <a:latin typeface="Calibri"/>
                    <a:ea typeface="Calibri"/>
                    <a:cs typeface="Calibri"/>
                    <a:sym typeface="Calibri"/>
                  </a:rPr>
                  <a:t>La derivada de 𝑓(𝑥) en 𝑥 = 𝑥₀ (si este límite existe) se define como: </a:t>
                </a:r>
              </a:p>
              <a:p>
                <a:pPr marL="0" marR="0" lvl="0" indent="0" algn="l" rtl="0">
                  <a:lnSpc>
                    <a:spcPct val="100000"/>
                  </a:lnSpc>
                  <a:spcBef>
                    <a:spcPts val="0"/>
                  </a:spcBef>
                  <a:spcAft>
                    <a:spcPts val="0"/>
                  </a:spcAft>
                  <a:buClr>
                    <a:schemeClr val="dk1"/>
                  </a:buClr>
                  <a:buSzPts val="1100"/>
                  <a:buFont typeface="Arial"/>
                  <a:buNone/>
                </a:pPr>
                <a:endParaRPr lang="es-CL"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14:m>
                  <m:oMathPara xmlns:m="http://schemas.openxmlformats.org/officeDocument/2006/math">
                    <m:oMathParaPr>
                      <m:jc m:val="centerGroup"/>
                    </m:oMathParaPr>
                    <m:oMath xmlns:m="http://schemas.openxmlformats.org/officeDocument/2006/math">
                      <m:sSup>
                        <m:sSupPr>
                          <m:ctrlPr>
                            <a:rPr lang="es-CL" sz="1800" b="0" i="1" smtClean="0">
                              <a:solidFill>
                                <a:schemeClr val="dk1"/>
                              </a:solidFill>
                              <a:latin typeface="Cambria Math" panose="02040503050406030204" pitchFamily="18" charset="0"/>
                              <a:ea typeface="Calibri"/>
                              <a:cs typeface="Calibri"/>
                              <a:sym typeface="Calibri"/>
                            </a:rPr>
                          </m:ctrlPr>
                        </m:sSupPr>
                        <m:e>
                          <m:r>
                            <a:rPr lang="es-CL" sz="1800" b="0" i="1" smtClean="0">
                              <a:solidFill>
                                <a:schemeClr val="dk1"/>
                              </a:solidFill>
                              <a:latin typeface="Cambria Math" panose="02040503050406030204" pitchFamily="18" charset="0"/>
                              <a:ea typeface="Calibri"/>
                              <a:cs typeface="Calibri"/>
                              <a:sym typeface="Calibri"/>
                            </a:rPr>
                            <m:t>𝑓</m:t>
                          </m:r>
                        </m:e>
                        <m:sup>
                          <m:r>
                            <a:rPr lang="es-CL" sz="1800" b="0" i="1" smtClean="0">
                              <a:solidFill>
                                <a:schemeClr val="dk1"/>
                              </a:solidFill>
                              <a:latin typeface="Cambria Math" panose="02040503050406030204" pitchFamily="18" charset="0"/>
                              <a:ea typeface="Calibri"/>
                              <a:cs typeface="Calibri"/>
                              <a:sym typeface="Calibri"/>
                            </a:rPr>
                            <m:t>′</m:t>
                          </m:r>
                        </m:sup>
                      </m:sSup>
                      <m:d>
                        <m:dPr>
                          <m:ctrlPr>
                            <a:rPr lang="es-CL" sz="1800" b="0" i="1" smtClean="0">
                              <a:solidFill>
                                <a:schemeClr val="dk1"/>
                              </a:solidFill>
                              <a:latin typeface="Cambria Math" panose="02040503050406030204" pitchFamily="18" charset="0"/>
                              <a:ea typeface="Calibri"/>
                              <a:cs typeface="Calibri"/>
                              <a:sym typeface="Calibri"/>
                            </a:rPr>
                          </m:ctrlPr>
                        </m:dPr>
                        <m:e>
                          <m:sSub>
                            <m:sSubPr>
                              <m:ctrlPr>
                                <a:rPr lang="es-CL" sz="1800" b="0" i="1" smtClean="0">
                                  <a:solidFill>
                                    <a:schemeClr val="dk1"/>
                                  </a:solidFill>
                                  <a:latin typeface="Cambria Math" panose="02040503050406030204" pitchFamily="18" charset="0"/>
                                  <a:ea typeface="Calibri"/>
                                  <a:cs typeface="Calibri"/>
                                  <a:sym typeface="Calibri"/>
                                </a:rPr>
                              </m:ctrlPr>
                            </m:sSubPr>
                            <m:e>
                              <m:r>
                                <a:rPr lang="es-CL" sz="1800" b="0" i="1" smtClean="0">
                                  <a:solidFill>
                                    <a:schemeClr val="dk1"/>
                                  </a:solidFill>
                                  <a:latin typeface="Cambria Math" panose="02040503050406030204" pitchFamily="18" charset="0"/>
                                  <a:ea typeface="Calibri"/>
                                  <a:cs typeface="Calibri"/>
                                  <a:sym typeface="Calibri"/>
                                </a:rPr>
                                <m:t>𝑥</m:t>
                              </m:r>
                            </m:e>
                            <m:sub>
                              <m:r>
                                <a:rPr lang="es-CL" sz="1800" b="0" i="1" smtClean="0">
                                  <a:solidFill>
                                    <a:schemeClr val="dk1"/>
                                  </a:solidFill>
                                  <a:latin typeface="Cambria Math" panose="02040503050406030204" pitchFamily="18" charset="0"/>
                                  <a:ea typeface="Calibri"/>
                                  <a:cs typeface="Calibri"/>
                                  <a:sym typeface="Calibri"/>
                                </a:rPr>
                                <m:t>0</m:t>
                              </m:r>
                            </m:sub>
                          </m:sSub>
                        </m:e>
                      </m:d>
                      <m:r>
                        <a:rPr lang="es-CL" sz="1800" b="0" i="1" smtClean="0">
                          <a:solidFill>
                            <a:schemeClr val="dk1"/>
                          </a:solidFill>
                          <a:latin typeface="Cambria Math" panose="02040503050406030204" pitchFamily="18" charset="0"/>
                          <a:ea typeface="Calibri"/>
                          <a:cs typeface="Calibri"/>
                          <a:sym typeface="Calibri"/>
                        </a:rPr>
                        <m:t>=</m:t>
                      </m:r>
                      <m:func>
                        <m:funcPr>
                          <m:ctrlPr>
                            <a:rPr lang="ar-AE" sz="1800" b="0" i="1" smtClean="0">
                              <a:solidFill>
                                <a:schemeClr val="dk1"/>
                              </a:solidFill>
                              <a:latin typeface="Cambria Math" panose="02040503050406030204" pitchFamily="18" charset="0"/>
                              <a:ea typeface="Calibri"/>
                              <a:cs typeface="Calibri"/>
                              <a:sym typeface="Calibri"/>
                            </a:rPr>
                          </m:ctrlPr>
                        </m:funcPr>
                        <m:fName>
                          <m:limLow>
                            <m:limLowPr>
                              <m:ctrlPr>
                                <a:rPr lang="ar-AE" sz="1800" b="0" i="1" smtClean="0">
                                  <a:solidFill>
                                    <a:schemeClr val="dk1"/>
                                  </a:solidFill>
                                  <a:latin typeface="Cambria Math" panose="02040503050406030204" pitchFamily="18" charset="0"/>
                                  <a:ea typeface="Calibri"/>
                                  <a:cs typeface="Calibri"/>
                                  <a:sym typeface="Calibri"/>
                                </a:rPr>
                              </m:ctrlPr>
                            </m:limLowPr>
                            <m:e>
                              <m:r>
                                <m:rPr>
                                  <m:sty m:val="p"/>
                                </m:rPr>
                                <a:rPr lang="es-CL" sz="1800" b="0" i="0" smtClean="0">
                                  <a:solidFill>
                                    <a:schemeClr val="dk1"/>
                                  </a:solidFill>
                                  <a:latin typeface="Cambria Math" panose="02040503050406030204" pitchFamily="18" charset="0"/>
                                  <a:ea typeface="Calibri"/>
                                  <a:cs typeface="Calibri"/>
                                  <a:sym typeface="Calibri"/>
                                </a:rPr>
                                <m:t>lim</m:t>
                              </m:r>
                            </m:e>
                            <m:lim>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h</m:t>
                              </m:r>
                              <m:r>
                                <a:rPr lang="ar-AE"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ar-AE" sz="1800" b="0" i="1" smtClean="0">
                                  <a:solidFill>
                                    <a:schemeClr val="dk1"/>
                                  </a:solidFill>
                                  <a:latin typeface="Cambria Math" panose="02040503050406030204" pitchFamily="18" charset="0"/>
                                  <a:ea typeface="Cambria Math" panose="02040503050406030204" pitchFamily="18" charset="0"/>
                                  <a:cs typeface="Calibri"/>
                                  <a:sym typeface="Calibri"/>
                                </a:rPr>
                                <m:t>0</m:t>
                              </m:r>
                            </m:lim>
                          </m:limLow>
                        </m:fName>
                        <m:e>
                          <m:f>
                            <m:fPr>
                              <m:ctrlPr>
                                <a:rPr lang="ar-AE" sz="1800" b="0" i="1" smtClean="0">
                                  <a:solidFill>
                                    <a:schemeClr val="dk1"/>
                                  </a:solidFill>
                                  <a:latin typeface="Cambria Math" panose="02040503050406030204" pitchFamily="18" charset="0"/>
                                  <a:ea typeface="Calibri"/>
                                  <a:cs typeface="Calibri"/>
                                  <a:sym typeface="Calibri"/>
                                </a:rPr>
                              </m:ctrlPr>
                            </m:fPr>
                            <m:num>
                              <m:r>
                                <a:rPr lang="ar-AE" sz="1800" b="0" i="1" smtClean="0">
                                  <a:solidFill>
                                    <a:schemeClr val="dk1"/>
                                  </a:solidFill>
                                  <a:latin typeface="Cambria Math" panose="02040503050406030204" pitchFamily="18" charset="0"/>
                                  <a:ea typeface="Calibri"/>
                                  <a:cs typeface="Calibri"/>
                                  <a:sym typeface="Calibri"/>
                                </a:rPr>
                                <m:t>𝑓</m:t>
                              </m:r>
                              <m:d>
                                <m:dPr>
                                  <m:ctrlPr>
                                    <a:rPr lang="ar-AE" sz="1800" b="0" i="1" smtClean="0">
                                      <a:solidFill>
                                        <a:schemeClr val="dk1"/>
                                      </a:solidFill>
                                      <a:latin typeface="Cambria Math" panose="02040503050406030204" pitchFamily="18" charset="0"/>
                                      <a:ea typeface="Calibri"/>
                                      <a:cs typeface="Calibri"/>
                                      <a:sym typeface="Calibri"/>
                                    </a:rPr>
                                  </m:ctrlPr>
                                </m:dPr>
                                <m:e>
                                  <m:sSub>
                                    <m:sSubPr>
                                      <m:ctrlPr>
                                        <a:rPr lang="ar-AE" sz="1800" b="0" i="1" smtClean="0">
                                          <a:solidFill>
                                            <a:schemeClr val="dk1"/>
                                          </a:solidFill>
                                          <a:latin typeface="Cambria Math" panose="02040503050406030204" pitchFamily="18" charset="0"/>
                                          <a:ea typeface="Calibri"/>
                                          <a:cs typeface="Calibri"/>
                                          <a:sym typeface="Calibri"/>
                                        </a:rPr>
                                      </m:ctrlPr>
                                    </m:sSubPr>
                                    <m:e>
                                      <m:r>
                                        <a:rPr lang="ar-AE" sz="1800" b="0" i="1" smtClean="0">
                                          <a:solidFill>
                                            <a:schemeClr val="dk1"/>
                                          </a:solidFill>
                                          <a:latin typeface="Cambria Math" panose="02040503050406030204" pitchFamily="18" charset="0"/>
                                          <a:ea typeface="Calibri"/>
                                          <a:cs typeface="Calibri"/>
                                          <a:sym typeface="Calibri"/>
                                        </a:rPr>
                                        <m:t>𝑥</m:t>
                                      </m:r>
                                    </m:e>
                                    <m:sub>
                                      <m:r>
                                        <a:rPr lang="ar-AE" sz="1800" b="0" i="1" smtClean="0">
                                          <a:solidFill>
                                            <a:schemeClr val="dk1"/>
                                          </a:solidFill>
                                          <a:latin typeface="Cambria Math" panose="02040503050406030204" pitchFamily="18" charset="0"/>
                                          <a:ea typeface="Calibri"/>
                                          <a:cs typeface="Calibri"/>
                                          <a:sym typeface="Calibri"/>
                                        </a:rPr>
                                        <m:t>0</m:t>
                                      </m:r>
                                    </m:sub>
                                  </m:sSub>
                                  <m:r>
                                    <a:rPr lang="ar-AE"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h</m:t>
                                  </m:r>
                                </m:e>
                              </m:d>
                              <m:r>
                                <a:rPr lang="ar-AE"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ar-AE" sz="1800" b="0" i="1" smtClean="0">
                                  <a:solidFill>
                                    <a:schemeClr val="dk1"/>
                                  </a:solidFill>
                                  <a:latin typeface="Cambria Math" panose="02040503050406030204" pitchFamily="18" charset="0"/>
                                  <a:ea typeface="Cambria Math" panose="02040503050406030204" pitchFamily="18" charset="0"/>
                                  <a:cs typeface="Calibri"/>
                                  <a:sym typeface="Calibri"/>
                                </a:rPr>
                                <m:t>𝑓</m:t>
                              </m:r>
                              <m:r>
                                <a:rPr lang="ar-AE" sz="1800" b="0" i="1" smtClean="0">
                                  <a:solidFill>
                                    <a:schemeClr val="dk1"/>
                                  </a:solidFill>
                                  <a:latin typeface="Cambria Math" panose="02040503050406030204" pitchFamily="18" charset="0"/>
                                  <a:ea typeface="Cambria Math" panose="02040503050406030204" pitchFamily="18" charset="0"/>
                                  <a:cs typeface="Calibri"/>
                                  <a:sym typeface="Calibri"/>
                                </a:rPr>
                                <m:t>(</m:t>
                              </m:r>
                              <m:sSub>
                                <m:sSubPr>
                                  <m:ctrlPr>
                                    <a:rPr lang="ar-AE" sz="1800" b="0" i="1" smtClean="0">
                                      <a:solidFill>
                                        <a:schemeClr val="dk1"/>
                                      </a:solidFill>
                                      <a:latin typeface="Cambria Math" panose="02040503050406030204" pitchFamily="18" charset="0"/>
                                      <a:ea typeface="Cambria Math" panose="02040503050406030204" pitchFamily="18" charset="0"/>
                                      <a:cs typeface="Calibri"/>
                                      <a:sym typeface="Calibri"/>
                                    </a:rPr>
                                  </m:ctrlPr>
                                </m:sSubPr>
                                <m:e>
                                  <m:r>
                                    <a:rPr lang="ar-AE" sz="1800" b="0" i="1" smtClean="0">
                                      <a:solidFill>
                                        <a:schemeClr val="dk1"/>
                                      </a:solidFill>
                                      <a:latin typeface="Cambria Math" panose="02040503050406030204" pitchFamily="18" charset="0"/>
                                      <a:ea typeface="Cambria Math" panose="02040503050406030204" pitchFamily="18" charset="0"/>
                                      <a:cs typeface="Calibri"/>
                                      <a:sym typeface="Calibri"/>
                                    </a:rPr>
                                    <m:t>𝑥</m:t>
                                  </m:r>
                                </m:e>
                                <m:sub>
                                  <m:r>
                                    <a:rPr lang="ar-AE" sz="1800" b="0" i="1" smtClean="0">
                                      <a:solidFill>
                                        <a:schemeClr val="dk1"/>
                                      </a:solidFill>
                                      <a:latin typeface="Cambria Math" panose="02040503050406030204" pitchFamily="18" charset="0"/>
                                      <a:ea typeface="Cambria Math" panose="02040503050406030204" pitchFamily="18" charset="0"/>
                                      <a:cs typeface="Calibri"/>
                                      <a:sym typeface="Calibri"/>
                                    </a:rPr>
                                    <m:t>0</m:t>
                                  </m:r>
                                </m:sub>
                              </m:sSub>
                              <m:r>
                                <a:rPr lang="ar-AE" sz="1800" b="0" i="1" smtClean="0">
                                  <a:solidFill>
                                    <a:schemeClr val="dk1"/>
                                  </a:solidFill>
                                  <a:latin typeface="Cambria Math" panose="02040503050406030204" pitchFamily="18" charset="0"/>
                                  <a:ea typeface="Cambria Math" panose="02040503050406030204" pitchFamily="18" charset="0"/>
                                  <a:cs typeface="Calibri"/>
                                  <a:sym typeface="Calibri"/>
                                </a:rPr>
                                <m:t>)</m:t>
                              </m:r>
                            </m:num>
                            <m:den>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h</m:t>
                              </m:r>
                            </m:den>
                          </m:f>
                        </m:e>
                      </m:func>
                    </m:oMath>
                  </m:oMathPara>
                </a14:m>
                <a:endParaRPr lang="ar-AE"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lang="ar-AE"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lang="ar-AE"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s-CL" sz="1800" dirty="0">
                    <a:solidFill>
                      <a:schemeClr val="dk1"/>
                    </a:solidFill>
                    <a:latin typeface="Calibri"/>
                    <a:ea typeface="Calibri"/>
                    <a:cs typeface="Calibri"/>
                    <a:sym typeface="Calibri"/>
                  </a:rPr>
                  <a:t>La definición de la derivada en un punto coincide con la definición de razón de cambio instantánea y corresponde además a la pendiente de la recta tangente al gráfico de 𝑓(𝑥) en el punto (𝑥₀ , 𝑓(𝑥₀)).</a:t>
                </a:r>
              </a:p>
              <a:p>
                <a:pPr marL="0" marR="0" lvl="0" indent="0" algn="l" rtl="0">
                  <a:lnSpc>
                    <a:spcPct val="100000"/>
                  </a:lnSpc>
                  <a:spcBef>
                    <a:spcPts val="0"/>
                  </a:spcBef>
                  <a:spcAft>
                    <a:spcPts val="0"/>
                  </a:spcAft>
                  <a:buClr>
                    <a:schemeClr val="dk1"/>
                  </a:buClr>
                  <a:buSzPts val="1100"/>
                  <a:buFont typeface="Arial"/>
                  <a:buNone/>
                </a:pPr>
                <a:endParaRPr lang="es-CL" sz="1800" dirty="0">
                  <a:solidFill>
                    <a:schemeClr val="dk1"/>
                  </a:solidFill>
                  <a:latin typeface="Calibri"/>
                  <a:ea typeface="Calibri"/>
                  <a:cs typeface="Calibri"/>
                  <a:sym typeface="Calibri"/>
                </a:endParaRPr>
              </a:p>
            </p:txBody>
          </p:sp>
        </mc:Choice>
        <mc:Fallback xmlns="">
          <p:sp>
            <p:nvSpPr>
              <p:cNvPr id="256" name="Google Shape;256;g25204d9deb6_0_77"/>
              <p:cNvSpPr txBox="1">
                <a:spLocks noRot="1" noChangeAspect="1" noMove="1" noResize="1" noEditPoints="1" noAdjustHandles="1" noChangeArrowheads="1" noChangeShapeType="1" noTextEdit="1"/>
              </p:cNvSpPr>
              <p:nvPr/>
            </p:nvSpPr>
            <p:spPr>
              <a:xfrm>
                <a:off x="475504" y="998373"/>
                <a:ext cx="8103900" cy="2822730"/>
              </a:xfrm>
              <a:prstGeom prst="rect">
                <a:avLst/>
              </a:prstGeom>
              <a:blipFill>
                <a:blip r:embed="rId3"/>
                <a:stretch>
                  <a:fillRect l="-903" t="-2160"/>
                </a:stretch>
              </a:blipFill>
              <a:ln>
                <a:noFill/>
              </a:ln>
            </p:spPr>
            <p:txBody>
              <a:bodyPr/>
              <a:lstStyle/>
              <a:p>
                <a:r>
                  <a:rPr lang="es-CL">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25204d9deb6_0_99"/>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3</a:t>
            </a:r>
            <a:endParaRPr sz="2700" b="1" i="0" u="none" strike="noStrike" cap="none">
              <a:solidFill>
                <a:srgbClr val="423B71"/>
              </a:solidFill>
              <a:latin typeface="Calibri"/>
              <a:ea typeface="Calibri"/>
              <a:cs typeface="Calibri"/>
              <a:sym typeface="Calibri"/>
            </a:endParaRPr>
          </a:p>
        </p:txBody>
      </p:sp>
      <p:sp>
        <p:nvSpPr>
          <p:cNvPr id="263" name="Google Shape;263;g25204d9deb6_0_99"/>
          <p:cNvSpPr txBox="1"/>
          <p:nvPr/>
        </p:nvSpPr>
        <p:spPr>
          <a:xfrm>
            <a:off x="520054" y="924273"/>
            <a:ext cx="8103900" cy="3117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1800">
                <a:solidFill>
                  <a:schemeClr val="dk1"/>
                </a:solidFill>
                <a:latin typeface="Calibri"/>
                <a:ea typeface="Calibri"/>
                <a:cs typeface="Calibri"/>
                <a:sym typeface="Calibri"/>
              </a:rPr>
              <a:t>Utiliza el recurso para responder las siguientes preguntas:</a:t>
            </a:r>
            <a:br>
              <a:rPr lang="es" sz="1800">
                <a:solidFill>
                  <a:schemeClr val="dk1"/>
                </a:solidFill>
                <a:latin typeface="Calibri"/>
                <a:ea typeface="Calibri"/>
                <a:cs typeface="Calibri"/>
                <a:sym typeface="Calibri"/>
              </a:rPr>
            </a:br>
            <a:br>
              <a:rPr lang="es" sz="1800">
                <a:solidFill>
                  <a:schemeClr val="dk1"/>
                </a:solidFill>
                <a:latin typeface="Calibri"/>
                <a:ea typeface="Calibri"/>
                <a:cs typeface="Calibri"/>
                <a:sym typeface="Calibri"/>
              </a:rPr>
            </a:br>
            <a:r>
              <a:rPr lang="es" sz="1800">
                <a:solidFill>
                  <a:schemeClr val="dk1"/>
                </a:solidFill>
                <a:latin typeface="Calibri"/>
                <a:ea typeface="Calibri"/>
                <a:cs typeface="Calibri"/>
                <a:sym typeface="Calibri"/>
              </a:rPr>
              <a:t>1. Determina el valor de las siguientes derivadas:</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None/>
            </a:pPr>
            <a:r>
              <a:rPr lang="es" sz="1800">
                <a:solidFill>
                  <a:schemeClr val="dk1"/>
                </a:solidFill>
                <a:latin typeface="Calibri"/>
                <a:ea typeface="Calibri"/>
                <a:cs typeface="Calibri"/>
                <a:sym typeface="Calibri"/>
              </a:rPr>
              <a:t>a) 𝑄’(15)</a:t>
            </a:r>
            <a:endParaRPr sz="180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None/>
            </a:pPr>
            <a:r>
              <a:rPr lang="es" sz="1800">
                <a:solidFill>
                  <a:schemeClr val="dk1"/>
                </a:solidFill>
                <a:latin typeface="Calibri"/>
                <a:ea typeface="Calibri"/>
                <a:cs typeface="Calibri"/>
                <a:sym typeface="Calibri"/>
              </a:rPr>
              <a:t>b) 𝑄’(45)</a:t>
            </a:r>
            <a:endParaRPr sz="180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Clr>
                <a:schemeClr val="dk1"/>
              </a:buClr>
              <a:buSzPts val="1100"/>
              <a:buFont typeface="Arial"/>
              <a:buNone/>
            </a:pPr>
            <a:r>
              <a:rPr lang="es" sz="1800">
                <a:solidFill>
                  <a:schemeClr val="dk1"/>
                </a:solidFill>
                <a:latin typeface="Calibri"/>
                <a:ea typeface="Calibri"/>
                <a:cs typeface="Calibri"/>
                <a:sym typeface="Calibri"/>
              </a:rPr>
              <a:t>c) 𝑄’(60)</a:t>
            </a:r>
            <a:endParaRPr sz="180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Clr>
                <a:schemeClr val="dk1"/>
              </a:buClr>
              <a:buSzPts val="1100"/>
              <a:buFont typeface="Arial"/>
              <a:buNone/>
            </a:pPr>
            <a:r>
              <a:rPr lang="es" sz="1800">
                <a:solidFill>
                  <a:schemeClr val="dk1"/>
                </a:solidFill>
                <a:latin typeface="Calibri"/>
                <a:ea typeface="Calibri"/>
                <a:cs typeface="Calibri"/>
                <a:sym typeface="Calibri"/>
              </a:rPr>
              <a:t>d) 𝑄’(90)</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254aa40a4e5_0_29"/>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3</a:t>
            </a:r>
            <a:endParaRPr sz="2700" b="1" i="0" u="none" strike="noStrike" cap="none">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69" name="Google Shape;269;g254aa40a4e5_0_29"/>
              <p:cNvSpPr txBox="1"/>
              <p:nvPr/>
            </p:nvSpPr>
            <p:spPr>
              <a:xfrm>
                <a:off x="520054" y="1135773"/>
                <a:ext cx="8103900" cy="325169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s" sz="1800" dirty="0">
                    <a:solidFill>
                      <a:schemeClr val="dk1"/>
                    </a:solidFill>
                    <a:latin typeface="Calibri"/>
                    <a:ea typeface="Calibri"/>
                    <a:cs typeface="Calibri"/>
                    <a:sym typeface="Calibri"/>
                  </a:rPr>
                  <a:t>2.  ¿A qué velocidad </a:t>
                </a:r>
                <a14:m>
                  <m:oMath xmlns:m="http://schemas.openxmlformats.org/officeDocument/2006/math">
                    <m:d>
                      <m:dPr>
                        <m:begChr m:val="["/>
                        <m:endChr m:val="]"/>
                        <m:ctrlPr>
                          <a:rPr lang="es-MX" sz="1800" i="1" smtClean="0">
                            <a:solidFill>
                              <a:schemeClr val="dk1"/>
                            </a:solidFill>
                            <a:latin typeface="Cambria Math" panose="02040503050406030204" pitchFamily="18" charset="0"/>
                            <a:ea typeface="Calibri"/>
                            <a:cs typeface="Calibri"/>
                            <a:sym typeface="Calibri"/>
                          </a:rPr>
                        </m:ctrlPr>
                      </m:dPr>
                      <m:e>
                        <m:f>
                          <m:fPr>
                            <m:ctrlPr>
                              <a:rPr lang="es-MX" sz="1800" i="1" smtClean="0">
                                <a:solidFill>
                                  <a:schemeClr val="dk1"/>
                                </a:solidFill>
                                <a:latin typeface="Cambria Math" panose="02040503050406030204" pitchFamily="18" charset="0"/>
                                <a:ea typeface="Calibri"/>
                                <a:cs typeface="Calibri"/>
                                <a:sym typeface="Calibri"/>
                              </a:rPr>
                            </m:ctrlPr>
                          </m:fPr>
                          <m:num>
                            <m:r>
                              <m:rPr>
                                <m:sty m:val="p"/>
                              </m:rPr>
                              <a:rPr lang="es-CL" sz="1800" b="0" i="0" smtClean="0">
                                <a:solidFill>
                                  <a:schemeClr val="dk1"/>
                                </a:solidFill>
                                <a:latin typeface="Cambria Math" panose="02040503050406030204" pitchFamily="18" charset="0"/>
                                <a:ea typeface="Calibri"/>
                                <a:cs typeface="Calibri"/>
                                <a:sym typeface="Calibri"/>
                              </a:rPr>
                              <m:t>C</m:t>
                            </m:r>
                          </m:num>
                          <m:den>
                            <m:r>
                              <m:rPr>
                                <m:sty m:val="p"/>
                              </m:rPr>
                              <a:rPr lang="es-CL" sz="1800" b="0" i="0" smtClean="0">
                                <a:solidFill>
                                  <a:schemeClr val="dk1"/>
                                </a:solidFill>
                                <a:latin typeface="Cambria Math" panose="02040503050406030204" pitchFamily="18" charset="0"/>
                                <a:ea typeface="Calibri"/>
                                <a:cs typeface="Calibri"/>
                                <a:sym typeface="Calibri"/>
                              </a:rPr>
                              <m:t>min</m:t>
                            </m:r>
                          </m:den>
                        </m:f>
                      </m:e>
                    </m:d>
                  </m:oMath>
                </a14:m>
                <a:r>
                  <a:rPr lang="es" sz="1800" dirty="0">
                    <a:solidFill>
                      <a:schemeClr val="dk1"/>
                    </a:solidFill>
                    <a:latin typeface="Calibri"/>
                    <a:ea typeface="Calibri"/>
                    <a:cs typeface="Calibri"/>
                    <a:sym typeface="Calibri"/>
                  </a:rPr>
                  <a:t> está cargándose la batería en los siguientes instantes?</a:t>
                </a: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None/>
                </a:pPr>
                <a:r>
                  <a:rPr lang="es" sz="1800" dirty="0">
                    <a:solidFill>
                      <a:schemeClr val="dk1"/>
                    </a:solidFill>
                    <a:latin typeface="Calibri"/>
                    <a:ea typeface="Calibri"/>
                    <a:cs typeface="Calibri"/>
                    <a:sym typeface="Calibri"/>
                  </a:rPr>
                  <a:t>a) A los 15 min.</a:t>
                </a:r>
                <a:endParaRPr sz="1800" dirty="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Clr>
                    <a:schemeClr val="dk1"/>
                  </a:buClr>
                  <a:buSzPts val="1100"/>
                  <a:buFont typeface="Arial"/>
                  <a:buNone/>
                </a:pPr>
                <a:r>
                  <a:rPr lang="es" sz="1800" dirty="0">
                    <a:solidFill>
                      <a:schemeClr val="dk1"/>
                    </a:solidFill>
                    <a:latin typeface="Calibri"/>
                    <a:ea typeface="Calibri"/>
                    <a:cs typeface="Calibri"/>
                    <a:sym typeface="Calibri"/>
                  </a:rPr>
                  <a:t>b) A los 45 min.</a:t>
                </a:r>
                <a:endParaRPr sz="1800" dirty="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Clr>
                    <a:schemeClr val="dk1"/>
                  </a:buClr>
                  <a:buSzPts val="1100"/>
                  <a:buFont typeface="Arial"/>
                  <a:buNone/>
                </a:pPr>
                <a:r>
                  <a:rPr lang="es" sz="1800" dirty="0">
                    <a:solidFill>
                      <a:schemeClr val="dk1"/>
                    </a:solidFill>
                    <a:latin typeface="Calibri"/>
                    <a:ea typeface="Calibri"/>
                    <a:cs typeface="Calibri"/>
                    <a:sym typeface="Calibri"/>
                  </a:rPr>
                  <a:t>c) A los 60 min.</a:t>
                </a:r>
                <a:endParaRPr sz="1800" dirty="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Clr>
                    <a:schemeClr val="dk1"/>
                  </a:buClr>
                  <a:buSzPts val="1100"/>
                  <a:buFont typeface="Arial"/>
                  <a:buNone/>
                </a:pPr>
                <a:r>
                  <a:rPr lang="es" sz="1800" dirty="0">
                    <a:solidFill>
                      <a:schemeClr val="dk1"/>
                    </a:solidFill>
                    <a:latin typeface="Calibri"/>
                    <a:ea typeface="Calibri"/>
                    <a:cs typeface="Calibri"/>
                    <a:sym typeface="Calibri"/>
                  </a:rPr>
                  <a:t>d) A los 90 min.</a:t>
                </a: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s" sz="1800" dirty="0">
                    <a:solidFill>
                      <a:schemeClr val="dk1"/>
                    </a:solidFill>
                    <a:latin typeface="Calibri"/>
                    <a:ea typeface="Calibri"/>
                    <a:cs typeface="Calibri"/>
                    <a:sym typeface="Calibri"/>
                  </a:rPr>
                  <a:t>3.  ¿Cuántas veces más rápido, aproximadamente, se carga la batería a los 15 min que a los 90 min?</a:t>
                </a: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dirty="0">
                  <a:solidFill>
                    <a:schemeClr val="dk1"/>
                  </a:solidFill>
                  <a:latin typeface="Calibri"/>
                  <a:ea typeface="Calibri"/>
                  <a:cs typeface="Calibri"/>
                  <a:sym typeface="Calibri"/>
                </a:endParaRPr>
              </a:p>
            </p:txBody>
          </p:sp>
        </mc:Choice>
        <mc:Fallback xmlns="">
          <p:sp>
            <p:nvSpPr>
              <p:cNvPr id="269" name="Google Shape;269;g254aa40a4e5_0_29"/>
              <p:cNvSpPr txBox="1">
                <a:spLocks noRot="1" noChangeAspect="1" noMove="1" noResize="1" noEditPoints="1" noAdjustHandles="1" noChangeArrowheads="1" noChangeShapeType="1" noTextEdit="1"/>
              </p:cNvSpPr>
              <p:nvPr/>
            </p:nvSpPr>
            <p:spPr>
              <a:xfrm>
                <a:off x="520054" y="1135773"/>
                <a:ext cx="8103900" cy="3251694"/>
              </a:xfrm>
              <a:prstGeom prst="rect">
                <a:avLst/>
              </a:prstGeom>
              <a:blipFill>
                <a:blip r:embed="rId3"/>
                <a:stretch>
                  <a:fillRect l="-902"/>
                </a:stretch>
              </a:blipFill>
              <a:ln>
                <a:noFill/>
              </a:ln>
            </p:spPr>
            <p:txBody>
              <a:bodyPr/>
              <a:lstStyle/>
              <a:p>
                <a:r>
                  <a:rPr lang="es-CL">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54aa40a4e5_0_35"/>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3</a:t>
            </a:r>
            <a:endParaRPr sz="2700" b="1" i="0" u="none" strike="noStrike" cap="none">
              <a:solidFill>
                <a:srgbClr val="423B71"/>
              </a:solidFill>
              <a:latin typeface="Calibri"/>
              <a:ea typeface="Calibri"/>
              <a:cs typeface="Calibri"/>
              <a:sym typeface="Calibri"/>
            </a:endParaRPr>
          </a:p>
        </p:txBody>
      </p:sp>
      <p:sp>
        <p:nvSpPr>
          <p:cNvPr id="276" name="Google Shape;276;g254aa40a4e5_0_35"/>
          <p:cNvSpPr txBox="1"/>
          <p:nvPr/>
        </p:nvSpPr>
        <p:spPr>
          <a:xfrm>
            <a:off x="520054" y="1356898"/>
            <a:ext cx="8103900" cy="2839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1800" dirty="0">
                <a:solidFill>
                  <a:schemeClr val="dk1"/>
                </a:solidFill>
                <a:latin typeface="Calibri"/>
                <a:ea typeface="Calibri"/>
                <a:cs typeface="Calibri"/>
                <a:sym typeface="Calibri"/>
              </a:rPr>
              <a:t>1.  Ingresando los valores de 𝑡₀ a la casilla de entrada del recurso de GeoGebra, se obtienen los siguientes resultados:</a:t>
            </a: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dirty="0">
              <a:solidFill>
                <a:schemeClr val="dk1"/>
              </a:solidFill>
              <a:latin typeface="Calibri"/>
              <a:ea typeface="Calibri"/>
              <a:cs typeface="Calibri"/>
              <a:sym typeface="Calibri"/>
            </a:endParaRPr>
          </a:p>
          <a:p>
            <a:pPr marL="0" lvl="0" indent="457200" algn="l" rtl="0">
              <a:spcBef>
                <a:spcPts val="0"/>
              </a:spcBef>
              <a:spcAft>
                <a:spcPts val="0"/>
              </a:spcAft>
              <a:buNone/>
            </a:pPr>
            <a:r>
              <a:rPr lang="es" sz="1800" dirty="0">
                <a:solidFill>
                  <a:schemeClr val="dk1"/>
                </a:solidFill>
                <a:latin typeface="Calibri"/>
                <a:ea typeface="Calibri"/>
                <a:cs typeface="Calibri"/>
                <a:sym typeface="Calibri"/>
              </a:rPr>
              <a:t>a) 𝑄’(15)= 361,98</a:t>
            </a:r>
            <a:endParaRPr sz="1800" dirty="0">
              <a:solidFill>
                <a:schemeClr val="dk1"/>
              </a:solidFill>
              <a:latin typeface="Calibri"/>
              <a:ea typeface="Calibri"/>
              <a:cs typeface="Calibri"/>
              <a:sym typeface="Calibri"/>
            </a:endParaRPr>
          </a:p>
          <a:p>
            <a:pPr marL="0" lvl="0" indent="457200" algn="l" rtl="0">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0" lvl="0" indent="457200" algn="l" rtl="0">
              <a:spcBef>
                <a:spcPts val="0"/>
              </a:spcBef>
              <a:spcAft>
                <a:spcPts val="0"/>
              </a:spcAft>
              <a:buNone/>
            </a:pPr>
            <a:r>
              <a:rPr lang="es" sz="1800" dirty="0">
                <a:solidFill>
                  <a:schemeClr val="dk1"/>
                </a:solidFill>
                <a:latin typeface="Calibri"/>
                <a:ea typeface="Calibri"/>
                <a:cs typeface="Calibri"/>
                <a:sym typeface="Calibri"/>
              </a:rPr>
              <a:t>b) 𝑄’(45) = 140,5</a:t>
            </a:r>
            <a:endParaRPr sz="1800" dirty="0">
              <a:solidFill>
                <a:schemeClr val="dk1"/>
              </a:solidFill>
              <a:latin typeface="Calibri"/>
              <a:ea typeface="Calibri"/>
              <a:cs typeface="Calibri"/>
              <a:sym typeface="Calibri"/>
            </a:endParaRPr>
          </a:p>
          <a:p>
            <a:pPr marL="0" lvl="0" indent="457200" algn="l" rtl="0">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0" lvl="0" indent="457200" algn="l" rtl="0">
              <a:spcBef>
                <a:spcPts val="0"/>
              </a:spcBef>
              <a:spcAft>
                <a:spcPts val="0"/>
              </a:spcAft>
              <a:buNone/>
            </a:pPr>
            <a:r>
              <a:rPr lang="es" sz="1800" dirty="0">
                <a:solidFill>
                  <a:schemeClr val="dk1"/>
                </a:solidFill>
                <a:latin typeface="Calibri"/>
                <a:ea typeface="Calibri"/>
                <a:cs typeface="Calibri"/>
                <a:sym typeface="Calibri"/>
              </a:rPr>
              <a:t>c) 𝑄’(60)= 87,53</a:t>
            </a:r>
            <a:endParaRPr sz="1800" dirty="0">
              <a:solidFill>
                <a:schemeClr val="dk1"/>
              </a:solidFill>
              <a:latin typeface="Calibri"/>
              <a:ea typeface="Calibri"/>
              <a:cs typeface="Calibri"/>
              <a:sym typeface="Calibri"/>
            </a:endParaRPr>
          </a:p>
          <a:p>
            <a:pPr marL="0" lvl="0" indent="457200" algn="l" rtl="0">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None/>
            </a:pPr>
            <a:r>
              <a:rPr lang="es" sz="1800" dirty="0">
                <a:solidFill>
                  <a:schemeClr val="dk1"/>
                </a:solidFill>
                <a:latin typeface="Calibri"/>
                <a:ea typeface="Calibri"/>
                <a:cs typeface="Calibri"/>
                <a:sym typeface="Calibri"/>
              </a:rPr>
              <a:t>d) 𝑄’(90)= 33,98</a:t>
            </a:r>
            <a:endParaRPr sz="1800" dirty="0">
              <a:solidFill>
                <a:schemeClr val="dk1"/>
              </a:solidFill>
              <a:latin typeface="Calibri"/>
              <a:ea typeface="Calibri"/>
              <a:cs typeface="Calibri"/>
              <a:sym typeface="Calibri"/>
            </a:endParaRPr>
          </a:p>
        </p:txBody>
      </p:sp>
      <p:sp>
        <p:nvSpPr>
          <p:cNvPr id="277" name="Google Shape;277;g254aa40a4e5_0_35"/>
          <p:cNvSpPr/>
          <p:nvPr/>
        </p:nvSpPr>
        <p:spPr>
          <a:xfrm>
            <a:off x="377300" y="1176150"/>
            <a:ext cx="8325900" cy="3409200"/>
          </a:xfrm>
          <a:prstGeom prst="roundRect">
            <a:avLst>
              <a:gd name="adj" fmla="val 16667"/>
            </a:avLst>
          </a:prstGeom>
          <a:noFill/>
          <a:ln w="28575" cap="flat" cmpd="sng">
            <a:solidFill>
              <a:srgbClr val="7FB5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25204d9deb6_0_111"/>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3</a:t>
            </a:r>
            <a:endParaRPr sz="2700" b="1" i="0" u="none" strike="noStrike" cap="none">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83" name="Google Shape;283;g25204d9deb6_0_111"/>
              <p:cNvSpPr txBox="1"/>
              <p:nvPr/>
            </p:nvSpPr>
            <p:spPr>
              <a:xfrm>
                <a:off x="520053" y="1484173"/>
                <a:ext cx="8096410" cy="3029582"/>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CL" sz="1800" dirty="0">
                    <a:solidFill>
                      <a:schemeClr val="dk1"/>
                    </a:solidFill>
                    <a:latin typeface="Calibri"/>
                    <a:ea typeface="Calibri"/>
                    <a:cs typeface="Calibri"/>
                    <a:sym typeface="Calibri"/>
                  </a:rPr>
                  <a:t>2. </a:t>
                </a:r>
              </a:p>
              <a:p>
                <a:pPr marL="0" marR="0" lvl="0" indent="457200" algn="l" rtl="0">
                  <a:lnSpc>
                    <a:spcPct val="100000"/>
                  </a:lnSpc>
                  <a:spcBef>
                    <a:spcPts val="0"/>
                  </a:spcBef>
                  <a:spcAft>
                    <a:spcPts val="0"/>
                  </a:spcAft>
                  <a:buNone/>
                </a:pPr>
                <a:r>
                  <a:rPr lang="es-CL" sz="1800" dirty="0">
                    <a:solidFill>
                      <a:schemeClr val="dk1"/>
                    </a:solidFill>
                    <a:latin typeface="Calibri"/>
                    <a:ea typeface="Calibri"/>
                    <a:cs typeface="Calibri"/>
                    <a:sym typeface="Calibri"/>
                  </a:rPr>
                  <a:t>a) La velocidad de carga de la batería a los 15 min es 𝑄’(15)= 361,98</a:t>
                </a:r>
              </a:p>
              <a:p>
                <a:pPr marL="0" marR="0" lvl="0" indent="457200" algn="l" rtl="0">
                  <a:lnSpc>
                    <a:spcPct val="100000"/>
                  </a:lnSpc>
                  <a:spcBef>
                    <a:spcPts val="0"/>
                  </a:spcBef>
                  <a:spcAft>
                    <a:spcPts val="0"/>
                  </a:spcAft>
                  <a:buNone/>
                </a:pPr>
                <a:r>
                  <a:rPr lang="es-CL" sz="1800" dirty="0">
                    <a:solidFill>
                      <a:schemeClr val="dk1"/>
                    </a:solidFill>
                    <a:latin typeface="Calibri"/>
                    <a:ea typeface="Calibri"/>
                    <a:cs typeface="Calibri"/>
                    <a:sym typeface="Calibri"/>
                  </a:rPr>
                  <a:t>b) La velocidad de carga de la batería a los 45 min es 𝑄’(45) = 140,5</a:t>
                </a:r>
              </a:p>
              <a:p>
                <a:pPr marL="0" marR="0" lvl="0" indent="457200" algn="l" rtl="0">
                  <a:lnSpc>
                    <a:spcPct val="100000"/>
                  </a:lnSpc>
                  <a:spcBef>
                    <a:spcPts val="0"/>
                  </a:spcBef>
                  <a:spcAft>
                    <a:spcPts val="0"/>
                  </a:spcAft>
                  <a:buNone/>
                </a:pPr>
                <a:r>
                  <a:rPr lang="es-CL" sz="1800" dirty="0">
                    <a:solidFill>
                      <a:schemeClr val="dk1"/>
                    </a:solidFill>
                    <a:latin typeface="Calibri"/>
                    <a:ea typeface="Calibri"/>
                    <a:cs typeface="Calibri"/>
                    <a:sym typeface="Calibri"/>
                  </a:rPr>
                  <a:t>c) La velocidad de carga de la batería a los 60 min es 𝑄’(60)= 87,53</a:t>
                </a:r>
              </a:p>
              <a:p>
                <a:pPr marL="0" marR="0" lvl="0" indent="457200" algn="l" rtl="0">
                  <a:lnSpc>
                    <a:spcPct val="100000"/>
                  </a:lnSpc>
                  <a:spcBef>
                    <a:spcPts val="0"/>
                  </a:spcBef>
                  <a:spcAft>
                    <a:spcPts val="0"/>
                  </a:spcAft>
                  <a:buNone/>
                </a:pPr>
                <a:r>
                  <a:rPr lang="es-CL" sz="1800" dirty="0">
                    <a:solidFill>
                      <a:schemeClr val="dk1"/>
                    </a:solidFill>
                    <a:latin typeface="Calibri"/>
                    <a:ea typeface="Calibri"/>
                    <a:cs typeface="Calibri"/>
                    <a:sym typeface="Calibri"/>
                  </a:rPr>
                  <a:t>d) La velocidad de carga de la batería a los 90 min es 𝑄’(90)= 33,98</a:t>
                </a:r>
              </a:p>
              <a:p>
                <a:pPr marL="0" lvl="0" indent="457200" algn="l" rtl="0">
                  <a:spcBef>
                    <a:spcPts val="0"/>
                  </a:spcBef>
                  <a:spcAft>
                    <a:spcPts val="0"/>
                  </a:spcAft>
                  <a:buClr>
                    <a:schemeClr val="dk1"/>
                  </a:buClr>
                  <a:buSzPts val="1100"/>
                  <a:buFont typeface="Arial"/>
                  <a:buNone/>
                </a:pPr>
                <a:r>
                  <a:rPr lang="es-CL" sz="1800" dirty="0">
                    <a:solidFill>
                      <a:schemeClr val="dk1"/>
                    </a:solidFill>
                    <a:latin typeface="Calibri"/>
                    <a:ea typeface="Calibri"/>
                    <a:cs typeface="Calibri"/>
                    <a:sym typeface="Calibri"/>
                  </a:rPr>
                  <a:t> </a:t>
                </a:r>
              </a:p>
              <a:p>
                <a:pPr lvl="0"/>
                <a:r>
                  <a:rPr lang="es-CL" sz="1800"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rPr>
                  <a:t>3.      </a:t>
                </a:r>
                <a14:m>
                  <m:oMath xmlns:m="http://schemas.openxmlformats.org/officeDocument/2006/math">
                    <m:f>
                      <m:fPr>
                        <m:ctrlPr>
                          <a:rPr lang="ar-AE" sz="1800" i="1" smtClean="0">
                            <a:solidFill>
                              <a:schemeClr val="dk1"/>
                            </a:solidFill>
                            <a:latin typeface="Cambria Math" panose="02040503050406030204" pitchFamily="18" charset="0"/>
                            <a:ea typeface="Calibri"/>
                            <a:cs typeface="Calibri"/>
                            <a:sym typeface="Calibri"/>
                          </a:rPr>
                        </m:ctrlPr>
                      </m:fPr>
                      <m:num>
                        <m:sSup>
                          <m:sSupPr>
                            <m:ctrlPr>
                              <a:rPr lang="es-CL" sz="1800" b="0" i="1" smtClean="0">
                                <a:solidFill>
                                  <a:schemeClr val="dk1"/>
                                </a:solidFill>
                                <a:latin typeface="Cambria Math" panose="02040503050406030204" pitchFamily="18" charset="0"/>
                                <a:ea typeface="Calibri"/>
                                <a:cs typeface="Calibri"/>
                                <a:sym typeface="Calibri"/>
                              </a:rPr>
                            </m:ctrlPr>
                          </m:sSupPr>
                          <m:e>
                            <m:r>
                              <a:rPr lang="ar-AE" sz="1800" b="0" i="1" smtClean="0">
                                <a:solidFill>
                                  <a:schemeClr val="dk1"/>
                                </a:solidFill>
                                <a:latin typeface="Cambria Math" panose="02040503050406030204" pitchFamily="18" charset="0"/>
                                <a:ea typeface="Calibri"/>
                                <a:cs typeface="Calibri"/>
                                <a:sym typeface="Calibri"/>
                              </a:rPr>
                              <m:t>𝑄</m:t>
                            </m:r>
                          </m:e>
                          <m:sup>
                            <m:r>
                              <a:rPr lang="es-CL" sz="1800" b="0" i="1" smtClean="0">
                                <a:solidFill>
                                  <a:schemeClr val="dk1"/>
                                </a:solidFill>
                                <a:latin typeface="Cambria Math" panose="02040503050406030204" pitchFamily="18" charset="0"/>
                                <a:ea typeface="Calibri"/>
                                <a:cs typeface="Calibri"/>
                                <a:sym typeface="Calibri"/>
                              </a:rPr>
                              <m:t>′</m:t>
                            </m:r>
                          </m:sup>
                        </m:sSup>
                        <m:r>
                          <a:rPr lang="es-CL"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15</m:t>
                        </m:r>
                        <m:r>
                          <a:rPr lang="es-CL" sz="1800" b="0" i="1" smtClean="0">
                            <a:solidFill>
                              <a:schemeClr val="dk1"/>
                            </a:solidFill>
                            <a:latin typeface="Cambria Math" panose="02040503050406030204" pitchFamily="18" charset="0"/>
                            <a:ea typeface="Calibri"/>
                            <a:cs typeface="Calibri"/>
                            <a:sym typeface="Calibri"/>
                          </a:rPr>
                          <m:t>)</m:t>
                        </m:r>
                      </m:num>
                      <m:den>
                        <m:sSup>
                          <m:sSupPr>
                            <m:ctrlPr>
                              <a:rPr lang="es-CL" sz="1800" i="1">
                                <a:solidFill>
                                  <a:schemeClr val="dk1"/>
                                </a:solidFill>
                                <a:latin typeface="Cambria Math" panose="02040503050406030204" pitchFamily="18" charset="0"/>
                                <a:ea typeface="Calibri"/>
                                <a:cs typeface="Calibri"/>
                                <a:sym typeface="Calibri"/>
                              </a:rPr>
                            </m:ctrlPr>
                          </m:sSupPr>
                          <m:e>
                            <m:r>
                              <a:rPr lang="ar-AE" sz="1800" i="1">
                                <a:solidFill>
                                  <a:schemeClr val="dk1"/>
                                </a:solidFill>
                                <a:latin typeface="Cambria Math" panose="02040503050406030204" pitchFamily="18" charset="0"/>
                                <a:ea typeface="Calibri"/>
                                <a:cs typeface="Calibri"/>
                                <a:sym typeface="Calibri"/>
                              </a:rPr>
                              <m:t>𝑄</m:t>
                            </m:r>
                          </m:e>
                          <m:sup>
                            <m:r>
                              <a:rPr lang="es-CL" sz="1800" i="1">
                                <a:solidFill>
                                  <a:schemeClr val="dk1"/>
                                </a:solidFill>
                                <a:latin typeface="Cambria Math" panose="02040503050406030204" pitchFamily="18" charset="0"/>
                                <a:ea typeface="Calibri"/>
                                <a:cs typeface="Calibri"/>
                                <a:sym typeface="Calibri"/>
                              </a:rPr>
                              <m:t>′</m:t>
                            </m:r>
                          </m:sup>
                        </m:sSup>
                        <m:r>
                          <a:rPr lang="es-CL" sz="1800" i="1">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90</m:t>
                        </m:r>
                        <m:r>
                          <a:rPr lang="es-CL" sz="1800" i="1">
                            <a:solidFill>
                              <a:schemeClr val="dk1"/>
                            </a:solidFill>
                            <a:latin typeface="Cambria Math" panose="02040503050406030204" pitchFamily="18" charset="0"/>
                            <a:ea typeface="Calibri"/>
                            <a:cs typeface="Calibri"/>
                            <a:sym typeface="Calibri"/>
                          </a:rPr>
                          <m:t>)</m:t>
                        </m:r>
                      </m:den>
                    </m:f>
                    <m:r>
                      <a:rPr lang="es-CL" sz="1800" b="0" i="1" smtClean="0">
                        <a:solidFill>
                          <a:schemeClr val="dk1"/>
                        </a:solidFill>
                        <a:latin typeface="Cambria Math" panose="02040503050406030204" pitchFamily="18" charset="0"/>
                        <a:ea typeface="Calibri"/>
                        <a:cs typeface="Calibri"/>
                        <a:sym typeface="Calibri"/>
                      </a:rPr>
                      <m:t>=</m:t>
                    </m:r>
                    <m:f>
                      <m:fPr>
                        <m:ctrlPr>
                          <a:rPr lang="es-CL" sz="1800" b="0" i="1" smtClean="0">
                            <a:solidFill>
                              <a:schemeClr val="dk1"/>
                            </a:solidFill>
                            <a:latin typeface="Cambria Math" panose="02040503050406030204" pitchFamily="18" charset="0"/>
                            <a:ea typeface="Calibri"/>
                            <a:cs typeface="Calibri"/>
                            <a:sym typeface="Calibri"/>
                          </a:rPr>
                        </m:ctrlPr>
                      </m:fPr>
                      <m:num>
                        <m:r>
                          <a:rPr lang="es-CL" sz="1800" b="0" i="1" smtClean="0">
                            <a:solidFill>
                              <a:schemeClr val="dk1"/>
                            </a:solidFill>
                            <a:latin typeface="Cambria Math" panose="02040503050406030204" pitchFamily="18" charset="0"/>
                            <a:ea typeface="Calibri"/>
                            <a:cs typeface="Calibri"/>
                            <a:sym typeface="Calibri"/>
                          </a:rPr>
                          <m:t>361</m:t>
                        </m:r>
                        <m:r>
                          <a:rPr lang="es-CL"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98</m:t>
                        </m:r>
                      </m:num>
                      <m:den>
                        <m:r>
                          <a:rPr lang="es-CL" sz="1800" b="0" i="1" smtClean="0">
                            <a:solidFill>
                              <a:schemeClr val="dk1"/>
                            </a:solidFill>
                            <a:latin typeface="Cambria Math" panose="02040503050406030204" pitchFamily="18" charset="0"/>
                            <a:ea typeface="Calibri"/>
                            <a:cs typeface="Calibri"/>
                            <a:sym typeface="Calibri"/>
                          </a:rPr>
                          <m:t>33</m:t>
                        </m:r>
                        <m:r>
                          <a:rPr lang="es-CL" sz="1800" b="0" i="1" smtClean="0">
                            <a:solidFill>
                              <a:schemeClr val="dk1"/>
                            </a:solidFill>
                            <a:latin typeface="Cambria Math" panose="02040503050406030204" pitchFamily="18" charset="0"/>
                            <a:ea typeface="Calibri"/>
                            <a:cs typeface="Calibri"/>
                            <a:sym typeface="Calibri"/>
                          </a:rPr>
                          <m:t>,</m:t>
                        </m:r>
                        <m:r>
                          <a:rPr lang="es-CL" sz="1800" b="0" i="1" smtClean="0">
                            <a:solidFill>
                              <a:schemeClr val="dk1"/>
                            </a:solidFill>
                            <a:latin typeface="Cambria Math" panose="02040503050406030204" pitchFamily="18" charset="0"/>
                            <a:ea typeface="Calibri"/>
                            <a:cs typeface="Calibri"/>
                            <a:sym typeface="Calibri"/>
                          </a:rPr>
                          <m:t>98</m:t>
                        </m:r>
                      </m:den>
                    </m:f>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10</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smtClean="0">
                        <a:solidFill>
                          <a:schemeClr val="dk1"/>
                        </a:solidFill>
                        <a:latin typeface="Cambria Math" panose="02040503050406030204" pitchFamily="18" charset="0"/>
                        <a:ea typeface="Cambria Math" panose="02040503050406030204" pitchFamily="18" charset="0"/>
                        <a:cs typeface="Calibri"/>
                        <a:sym typeface="Calibri"/>
                      </a:rPr>
                      <m:t>7</m:t>
                    </m:r>
                  </m:oMath>
                </a14:m>
                <a:r>
                  <a:rPr lang="ar-AE" sz="1800" dirty="0">
                    <a:solidFill>
                      <a:schemeClr val="dk1"/>
                    </a:solidFill>
                    <a:latin typeface="Calibri"/>
                    <a:ea typeface="Calibri"/>
                    <a:cs typeface="Calibri"/>
                    <a:sym typeface="Calibri"/>
                  </a:rPr>
                  <a:t> . </a:t>
                </a:r>
                <a:endParaRPr lang="es-CL" sz="1800" dirty="0">
                  <a:solidFill>
                    <a:schemeClr val="dk1"/>
                  </a:solidFill>
                  <a:latin typeface="Calibri"/>
                  <a:ea typeface="Calibri"/>
                  <a:cs typeface="Calibri"/>
                  <a:sym typeface="Calibri"/>
                </a:endParaRPr>
              </a:p>
              <a:p>
                <a:pPr lvl="0"/>
                <a:r>
                  <a:rPr lang="es-CL" sz="1800" dirty="0">
                    <a:solidFill>
                      <a:schemeClr val="dk1"/>
                    </a:solidFill>
                    <a:latin typeface="Calibri"/>
                    <a:ea typeface="Calibri"/>
                    <a:cs typeface="Calibri"/>
                    <a:sym typeface="Calibri"/>
                  </a:rPr>
                  <a:t>       Por tanto, a los 15 minutos la batería se carga aproximadamente 10 veces 	más     </a:t>
                </a:r>
                <a:br>
                  <a:rPr lang="es-CL" sz="1800" dirty="0">
                    <a:solidFill>
                      <a:schemeClr val="dk1"/>
                    </a:solidFill>
                    <a:latin typeface="Calibri"/>
                    <a:ea typeface="Calibri"/>
                    <a:cs typeface="Calibri"/>
                    <a:sym typeface="Calibri"/>
                  </a:rPr>
                </a:br>
                <a:r>
                  <a:rPr lang="es-CL" sz="1800" dirty="0">
                    <a:solidFill>
                      <a:schemeClr val="dk1"/>
                    </a:solidFill>
                    <a:latin typeface="Calibri"/>
                    <a:ea typeface="Calibri"/>
                    <a:cs typeface="Calibri"/>
                    <a:sym typeface="Calibri"/>
                  </a:rPr>
                  <a:t>     rápido que a los 90 minutos.</a:t>
                </a:r>
              </a:p>
              <a:p>
                <a:pPr marL="0" marR="0" lvl="0" indent="0" algn="l" rtl="0">
                  <a:lnSpc>
                    <a:spcPct val="100000"/>
                  </a:lnSpc>
                  <a:spcBef>
                    <a:spcPts val="0"/>
                  </a:spcBef>
                  <a:spcAft>
                    <a:spcPts val="0"/>
                  </a:spcAft>
                  <a:buNone/>
                </a:pPr>
                <a:endParaRPr sz="1800" dirty="0">
                  <a:solidFill>
                    <a:schemeClr val="dk1"/>
                  </a:solidFill>
                  <a:latin typeface="Calibri"/>
                  <a:ea typeface="Calibri"/>
                  <a:cs typeface="Calibri"/>
                  <a:sym typeface="Calibri"/>
                </a:endParaRPr>
              </a:p>
            </p:txBody>
          </p:sp>
        </mc:Choice>
        <mc:Fallback xmlns="">
          <p:sp>
            <p:nvSpPr>
              <p:cNvPr id="283" name="Google Shape;283;g25204d9deb6_0_111"/>
              <p:cNvSpPr txBox="1">
                <a:spLocks noRot="1" noChangeAspect="1" noMove="1" noResize="1" noEditPoints="1" noAdjustHandles="1" noChangeArrowheads="1" noChangeShapeType="1" noTextEdit="1"/>
              </p:cNvSpPr>
              <p:nvPr/>
            </p:nvSpPr>
            <p:spPr>
              <a:xfrm>
                <a:off x="520053" y="1484173"/>
                <a:ext cx="8096410" cy="3029582"/>
              </a:xfrm>
              <a:prstGeom prst="rect">
                <a:avLst/>
              </a:prstGeom>
              <a:blipFill>
                <a:blip r:embed="rId3"/>
                <a:stretch>
                  <a:fillRect l="-904" t="-1408" r="-904"/>
                </a:stretch>
              </a:blipFill>
              <a:ln>
                <a:noFill/>
              </a:ln>
            </p:spPr>
            <p:txBody>
              <a:bodyPr/>
              <a:lstStyle/>
              <a:p>
                <a:r>
                  <a:rPr lang="es-CL">
                    <a:noFill/>
                  </a:rPr>
                  <a:t> </a:t>
                </a:r>
              </a:p>
            </p:txBody>
          </p:sp>
        </mc:Fallback>
      </mc:AlternateContent>
      <p:sp>
        <p:nvSpPr>
          <p:cNvPr id="285" name="Google Shape;285;g25204d9deb6_0_111"/>
          <p:cNvSpPr/>
          <p:nvPr/>
        </p:nvSpPr>
        <p:spPr>
          <a:xfrm>
            <a:off x="360900" y="1184025"/>
            <a:ext cx="8422200" cy="3440100"/>
          </a:xfrm>
          <a:prstGeom prst="roundRect">
            <a:avLst>
              <a:gd name="adj" fmla="val 16667"/>
            </a:avLst>
          </a:prstGeom>
          <a:noFill/>
          <a:ln w="28575" cap="flat" cmpd="sng">
            <a:solidFill>
              <a:srgbClr val="7FB5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7"/>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Conclusiones</a:t>
            </a:r>
            <a:endParaRPr sz="2700" b="1" i="0" u="none" strike="noStrike" cap="none">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91" name="Google Shape;291;p37"/>
              <p:cNvSpPr txBox="1"/>
              <p:nvPr/>
            </p:nvSpPr>
            <p:spPr>
              <a:xfrm>
                <a:off x="520054" y="1210148"/>
                <a:ext cx="8103900" cy="1719671"/>
              </a:xfrm>
              <a:prstGeom prst="rect">
                <a:avLst/>
              </a:prstGeom>
              <a:noFill/>
              <a:ln>
                <a:noFill/>
              </a:ln>
            </p:spPr>
            <p:txBody>
              <a:bodyPr spcFirstLastPara="1" wrap="square" lIns="68575" tIns="34275" rIns="68575" bIns="34275" anchor="t" anchorCtr="0">
                <a:spAutoFit/>
              </a:bodyPr>
              <a:lstStyle/>
              <a:p>
                <a:pPr marL="457200" marR="0" lvl="0" indent="-342900" algn="just" rtl="0">
                  <a:lnSpc>
                    <a:spcPct val="100000"/>
                  </a:lnSpc>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Para una variable 𝑦 = 𝑓(𝑥) que está en función de la variable independiente 𝑥, la razón de cambio es:</a:t>
                </a:r>
                <a:r>
                  <a:rPr lang="es" sz="1800" b="0" i="0" u="none" strike="noStrike" cap="none" dirty="0">
                    <a:solidFill>
                      <a:schemeClr val="dk1"/>
                    </a:solidFill>
                    <a:latin typeface="Calibri"/>
                    <a:ea typeface="Calibri"/>
                    <a:cs typeface="Calibri"/>
                    <a:sym typeface="Calibri"/>
                  </a:rPr>
                  <a:t> </a:t>
                </a:r>
              </a:p>
              <a:p>
                <a:pPr marL="457200" marR="0" lvl="0" indent="-342900" algn="just" rtl="0">
                  <a:lnSpc>
                    <a:spcPct val="100000"/>
                  </a:lnSpc>
                  <a:spcBef>
                    <a:spcPts val="0"/>
                  </a:spcBef>
                  <a:spcAft>
                    <a:spcPts val="0"/>
                  </a:spcAft>
                  <a:buClr>
                    <a:schemeClr val="dk1"/>
                  </a:buClr>
                  <a:buSzPts val="1800"/>
                  <a:buFont typeface="Calibri"/>
                  <a:buChar char="●"/>
                </a:pPr>
                <a:endParaRPr lang="es" sz="1800" dirty="0">
                  <a:solidFill>
                    <a:schemeClr val="dk1"/>
                  </a:solidFill>
                  <a:latin typeface="Calibri"/>
                  <a:ea typeface="Calibri"/>
                  <a:cs typeface="Calibri"/>
                  <a:sym typeface="Calibri"/>
                </a:endParaRPr>
              </a:p>
              <a:p>
                <a:pPr marL="457200" marR="0" lvl="0" indent="-342900" algn="just" rtl="0">
                  <a:lnSpc>
                    <a:spcPct val="100000"/>
                  </a:lnSpc>
                  <a:spcBef>
                    <a:spcPts val="0"/>
                  </a:spcBef>
                  <a:spcAft>
                    <a:spcPts val="0"/>
                  </a:spcAft>
                  <a:buClr>
                    <a:schemeClr val="dk1"/>
                  </a:buClr>
                  <a:buSzPts val="1800"/>
                  <a:buFont typeface="Calibri"/>
                  <a:buChar char="●"/>
                </a:pPr>
                <a:endParaRPr lang="es" sz="1800" b="0" i="0" u="none" strike="noStrike" cap="none" dirty="0">
                  <a:solidFill>
                    <a:schemeClr val="dk1"/>
                  </a:solidFill>
                  <a:latin typeface="Calibri"/>
                  <a:ea typeface="Calibri"/>
                  <a:cs typeface="Calibri"/>
                  <a:sym typeface="Calibri"/>
                </a:endParaRPr>
              </a:p>
              <a:p>
                <a:pPr marL="114300" marR="0" lvl="0" algn="just" rtl="0">
                  <a:lnSpc>
                    <a:spcPct val="100000"/>
                  </a:lnSpc>
                  <a:spcBef>
                    <a:spcPts val="0"/>
                  </a:spcBef>
                  <a:spcAft>
                    <a:spcPts val="0"/>
                  </a:spcAft>
                  <a:buClr>
                    <a:schemeClr val="dk1"/>
                  </a:buClr>
                  <a:buSzPts val="1800"/>
                </a:pPr>
                <a14:m>
                  <m:oMathPara xmlns:m="http://schemas.openxmlformats.org/officeDocument/2006/math">
                    <m:oMathParaPr>
                      <m:jc m:val="centerGroup"/>
                    </m:oMathParaPr>
                    <m:oMath xmlns:m="http://schemas.openxmlformats.org/officeDocument/2006/math">
                      <m:f>
                        <m:fPr>
                          <m:ctrlPr>
                            <a:rPr lang="es-CL" sz="1800" b="0" i="1" u="none" strike="noStrike" cap="none" smtClean="0">
                              <a:solidFill>
                                <a:schemeClr val="dk1"/>
                              </a:solidFill>
                              <a:latin typeface="Cambria Math" panose="02040503050406030204" pitchFamily="18" charset="0"/>
                              <a:ea typeface="Calibri"/>
                              <a:cs typeface="Calibri"/>
                              <a:sym typeface="Calibri"/>
                            </a:rPr>
                          </m:ctrlPr>
                        </m:fPr>
                        <m:num>
                          <m:r>
                            <a:rPr lang="es-CL" sz="1800" b="0" i="1" u="none" strike="noStrike" cap="none"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u="none" strike="noStrike" cap="none" smtClean="0">
                              <a:solidFill>
                                <a:schemeClr val="dk1"/>
                              </a:solidFill>
                              <a:latin typeface="Cambria Math" panose="02040503050406030204" pitchFamily="18" charset="0"/>
                              <a:ea typeface="Cambria Math" panose="02040503050406030204" pitchFamily="18" charset="0"/>
                              <a:cs typeface="Calibri"/>
                              <a:sym typeface="Calibri"/>
                            </a:rPr>
                            <m:t>𝑦</m:t>
                          </m:r>
                        </m:num>
                        <m:den>
                          <m:r>
                            <a:rPr lang="es-CL" sz="1800" b="0" i="1" u="none" strike="noStrike" cap="none"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u="none" strike="noStrike" cap="none" smtClean="0">
                              <a:solidFill>
                                <a:schemeClr val="dk1"/>
                              </a:solidFill>
                              <a:latin typeface="Cambria Math" panose="02040503050406030204" pitchFamily="18" charset="0"/>
                              <a:ea typeface="Cambria Math" panose="02040503050406030204" pitchFamily="18" charset="0"/>
                              <a:cs typeface="Calibri"/>
                              <a:sym typeface="Calibri"/>
                            </a:rPr>
                            <m:t>𝑥</m:t>
                          </m:r>
                        </m:den>
                      </m:f>
                      <m:r>
                        <a:rPr lang="es-CL" sz="1800" b="0" i="1" u="none" strike="noStrike" cap="none" smtClean="0">
                          <a:solidFill>
                            <a:schemeClr val="dk1"/>
                          </a:solidFill>
                          <a:latin typeface="Cambria Math" panose="02040503050406030204" pitchFamily="18" charset="0"/>
                          <a:ea typeface="Calibri"/>
                          <a:cs typeface="Calibri"/>
                          <a:sym typeface="Calibri"/>
                        </a:rPr>
                        <m:t>=</m:t>
                      </m:r>
                      <m:f>
                        <m:fPr>
                          <m:ctrlPr>
                            <a:rPr lang="es-CL" sz="1800" b="0" i="1" u="none" strike="noStrike" cap="none" smtClean="0">
                              <a:solidFill>
                                <a:schemeClr val="dk1"/>
                              </a:solidFill>
                              <a:latin typeface="Cambria Math" panose="02040503050406030204" pitchFamily="18" charset="0"/>
                              <a:ea typeface="Calibri"/>
                              <a:cs typeface="Calibri"/>
                              <a:sym typeface="Calibri"/>
                            </a:rPr>
                          </m:ctrlPr>
                        </m:fPr>
                        <m:num>
                          <m:r>
                            <a:rPr lang="es-CL" sz="1800" b="0" i="1" u="none" strike="noStrike" cap="none" smtClean="0">
                              <a:solidFill>
                                <a:schemeClr val="dk1"/>
                              </a:solidFill>
                              <a:latin typeface="Cambria Math" panose="02040503050406030204" pitchFamily="18" charset="0"/>
                              <a:ea typeface="Calibri"/>
                              <a:cs typeface="Calibri"/>
                              <a:sym typeface="Calibri"/>
                            </a:rPr>
                            <m:t>𝑓</m:t>
                          </m:r>
                          <m:d>
                            <m:dPr>
                              <m:ctrlPr>
                                <a:rPr lang="es-CL" sz="1800" b="0" i="1" u="none" strike="noStrike" cap="none" smtClean="0">
                                  <a:solidFill>
                                    <a:schemeClr val="dk1"/>
                                  </a:solidFill>
                                  <a:latin typeface="Cambria Math" panose="02040503050406030204" pitchFamily="18" charset="0"/>
                                  <a:ea typeface="Calibri"/>
                                  <a:cs typeface="Calibri"/>
                                  <a:sym typeface="Calibri"/>
                                </a:rPr>
                              </m:ctrlPr>
                            </m:dPr>
                            <m:e>
                              <m:r>
                                <a:rPr lang="es-CL" sz="1800" b="0" i="1" u="none" strike="noStrike" cap="none" smtClean="0">
                                  <a:solidFill>
                                    <a:schemeClr val="dk1"/>
                                  </a:solidFill>
                                  <a:latin typeface="Cambria Math" panose="02040503050406030204" pitchFamily="18" charset="0"/>
                                  <a:ea typeface="Calibri"/>
                                  <a:cs typeface="Calibri"/>
                                  <a:sym typeface="Calibri"/>
                                </a:rPr>
                                <m:t>𝑥</m:t>
                              </m:r>
                              <m:r>
                                <a:rPr lang="es-CL" sz="1800" b="0" i="1" u="none" strike="noStrike" cap="none" smtClean="0">
                                  <a:solidFill>
                                    <a:schemeClr val="dk1"/>
                                  </a:solidFill>
                                  <a:latin typeface="Cambria Math" panose="02040503050406030204" pitchFamily="18" charset="0"/>
                                  <a:ea typeface="Calibri"/>
                                  <a:cs typeface="Calibri"/>
                                  <a:sym typeface="Calibri"/>
                                </a:rPr>
                                <m:t>+∆</m:t>
                              </m:r>
                              <m:r>
                                <a:rPr lang="es-CL" sz="1800" b="0" i="1" u="none" strike="noStrike" cap="none" smtClean="0">
                                  <a:solidFill>
                                    <a:schemeClr val="dk1"/>
                                  </a:solidFill>
                                  <a:latin typeface="Cambria Math" panose="02040503050406030204" pitchFamily="18" charset="0"/>
                                  <a:ea typeface="Cambria Math" panose="02040503050406030204" pitchFamily="18" charset="0"/>
                                  <a:cs typeface="Calibri"/>
                                  <a:sym typeface="Calibri"/>
                                </a:rPr>
                                <m:t>𝑥</m:t>
                              </m:r>
                            </m:e>
                          </m:d>
                          <m:r>
                            <a:rPr lang="es-CL" sz="1800" b="0" i="1" u="none" strike="noStrike" cap="none"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u="none" strike="noStrike" cap="none" smtClean="0">
                              <a:solidFill>
                                <a:schemeClr val="dk1"/>
                              </a:solidFill>
                              <a:latin typeface="Cambria Math" panose="02040503050406030204" pitchFamily="18" charset="0"/>
                              <a:ea typeface="Cambria Math" panose="02040503050406030204" pitchFamily="18" charset="0"/>
                              <a:cs typeface="Calibri"/>
                              <a:sym typeface="Calibri"/>
                            </a:rPr>
                            <m:t>𝑓</m:t>
                          </m:r>
                          <m:r>
                            <a:rPr lang="es-CL" sz="1800" b="0" i="1" u="none" strike="noStrike" cap="none"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u="none" strike="noStrike" cap="none" smtClean="0">
                              <a:solidFill>
                                <a:schemeClr val="dk1"/>
                              </a:solidFill>
                              <a:latin typeface="Cambria Math" panose="02040503050406030204" pitchFamily="18" charset="0"/>
                              <a:ea typeface="Cambria Math" panose="02040503050406030204" pitchFamily="18" charset="0"/>
                              <a:cs typeface="Calibri"/>
                              <a:sym typeface="Calibri"/>
                            </a:rPr>
                            <m:t>𝑥</m:t>
                          </m:r>
                          <m:r>
                            <a:rPr lang="es-CL" sz="1800" b="0" i="1" u="none" strike="noStrike" cap="none" smtClean="0">
                              <a:solidFill>
                                <a:schemeClr val="dk1"/>
                              </a:solidFill>
                              <a:latin typeface="Cambria Math" panose="02040503050406030204" pitchFamily="18" charset="0"/>
                              <a:ea typeface="Cambria Math" panose="02040503050406030204" pitchFamily="18" charset="0"/>
                              <a:cs typeface="Calibri"/>
                              <a:sym typeface="Calibri"/>
                            </a:rPr>
                            <m:t>)</m:t>
                          </m:r>
                        </m:num>
                        <m:den>
                          <m:r>
                            <a:rPr lang="es-CL" sz="1800" b="0" i="1" u="none" strike="noStrike" cap="none" smtClean="0">
                              <a:solidFill>
                                <a:schemeClr val="dk1"/>
                              </a:solidFill>
                              <a:latin typeface="Cambria Math" panose="02040503050406030204" pitchFamily="18" charset="0"/>
                              <a:ea typeface="Cambria Math" panose="02040503050406030204" pitchFamily="18" charset="0"/>
                              <a:cs typeface="Calibri"/>
                              <a:sym typeface="Calibri"/>
                            </a:rPr>
                            <m:t>∆</m:t>
                          </m:r>
                          <m:r>
                            <a:rPr lang="es-CL" sz="1800" b="0" i="1" u="none" strike="noStrike" cap="none" smtClean="0">
                              <a:solidFill>
                                <a:schemeClr val="dk1"/>
                              </a:solidFill>
                              <a:latin typeface="Cambria Math" panose="02040503050406030204" pitchFamily="18" charset="0"/>
                              <a:ea typeface="Cambria Math" panose="02040503050406030204" pitchFamily="18" charset="0"/>
                              <a:cs typeface="Calibri"/>
                              <a:sym typeface="Calibri"/>
                            </a:rPr>
                            <m:t>𝑥</m:t>
                          </m:r>
                        </m:den>
                      </m:f>
                    </m:oMath>
                  </m:oMathPara>
                </a14:m>
                <a:endParaRPr sz="1800" b="0" i="0" u="none" strike="noStrike" cap="none" dirty="0">
                  <a:solidFill>
                    <a:schemeClr val="dk1"/>
                  </a:solidFill>
                  <a:latin typeface="Calibri"/>
                  <a:ea typeface="Calibri"/>
                  <a:cs typeface="Calibri"/>
                  <a:sym typeface="Calibri"/>
                </a:endParaRPr>
              </a:p>
            </p:txBody>
          </p:sp>
        </mc:Choice>
        <mc:Fallback xmlns="">
          <p:sp>
            <p:nvSpPr>
              <p:cNvPr id="291" name="Google Shape;291;p37"/>
              <p:cNvSpPr txBox="1">
                <a:spLocks noRot="1" noChangeAspect="1" noMove="1" noResize="1" noEditPoints="1" noAdjustHandles="1" noChangeArrowheads="1" noChangeShapeType="1" noTextEdit="1"/>
              </p:cNvSpPr>
              <p:nvPr/>
            </p:nvSpPr>
            <p:spPr>
              <a:xfrm>
                <a:off x="520054" y="1210148"/>
                <a:ext cx="8103900" cy="1719671"/>
              </a:xfrm>
              <a:prstGeom prst="rect">
                <a:avLst/>
              </a:prstGeom>
              <a:blipFill>
                <a:blip r:embed="rId3"/>
                <a:stretch>
                  <a:fillRect t="-3546" r="-902"/>
                </a:stretch>
              </a:blipFill>
              <a:ln>
                <a:noFill/>
              </a:ln>
            </p:spPr>
            <p:txBody>
              <a:bodyPr/>
              <a:lstStyle/>
              <a:p>
                <a:r>
                  <a:rPr lang="es-CL">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3"/>
          <p:cNvSpPr txBox="1"/>
          <p:nvPr/>
        </p:nvSpPr>
        <p:spPr>
          <a:xfrm>
            <a:off x="376405" y="336344"/>
            <a:ext cx="72141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Baterías</a:t>
            </a:r>
            <a:endParaRPr sz="2700" b="1" i="0" u="none" strike="noStrike" cap="none">
              <a:solidFill>
                <a:srgbClr val="423B71"/>
              </a:solidFill>
              <a:latin typeface="Calibri"/>
              <a:ea typeface="Calibri"/>
              <a:cs typeface="Calibri"/>
              <a:sym typeface="Calibri"/>
            </a:endParaRPr>
          </a:p>
        </p:txBody>
      </p:sp>
      <p:sp>
        <p:nvSpPr>
          <p:cNvPr id="94" name="Google Shape;94;p3"/>
          <p:cNvSpPr txBox="1"/>
          <p:nvPr/>
        </p:nvSpPr>
        <p:spPr>
          <a:xfrm>
            <a:off x="518538" y="1388077"/>
            <a:ext cx="4525500" cy="3117000"/>
          </a:xfrm>
          <a:prstGeom prst="rect">
            <a:avLst/>
          </a:prstGeom>
          <a:solidFill>
            <a:srgbClr val="F3F3F3"/>
          </a:solidFill>
          <a:ln>
            <a:noFill/>
          </a:ln>
        </p:spPr>
        <p:txBody>
          <a:bodyPr spcFirstLastPara="1" wrap="square" lIns="68575" tIns="34275" rIns="68575" bIns="34275" anchor="t" anchorCtr="0">
            <a:spAutoFit/>
          </a:bodyPr>
          <a:lstStyle/>
          <a:p>
            <a:pPr marL="457200" marR="0" lvl="0" indent="-342900" algn="l" rtl="0">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¿Cuánto tiempo dura la carga completa de tu celular?</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¿De qué factores depende el tiempo de carga de una batería?</a:t>
            </a:r>
            <a:br>
              <a:rPr lang="e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De acuerdo a la tabla vista en el video, ¿la velocidad de carga de la batería es mayor o menor a medida que se va cargando el celular?</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5" name="Google Shape;95;p3"/>
          <p:cNvPicPr preferRelativeResize="0"/>
          <p:nvPr/>
        </p:nvPicPr>
        <p:blipFill>
          <a:blip r:embed="rId3">
            <a:alphaModFix/>
          </a:blip>
          <a:stretch>
            <a:fillRect/>
          </a:stretch>
        </p:blipFill>
        <p:spPr>
          <a:xfrm>
            <a:off x="5169875" y="1312800"/>
            <a:ext cx="3725902" cy="27123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9" name="Google Shape;299;g251918430e0_1_117"/>
          <p:cNvPicPr preferRelativeResize="0"/>
          <p:nvPr/>
        </p:nvPicPr>
        <p:blipFill>
          <a:blip r:embed="rId3">
            <a:alphaModFix/>
          </a:blip>
          <a:stretch>
            <a:fillRect/>
          </a:stretch>
        </p:blipFill>
        <p:spPr>
          <a:xfrm>
            <a:off x="4109562" y="1162025"/>
            <a:ext cx="4859463" cy="3661047"/>
          </a:xfrm>
          <a:prstGeom prst="rect">
            <a:avLst/>
          </a:prstGeom>
          <a:noFill/>
          <a:ln>
            <a:noFill/>
          </a:ln>
        </p:spPr>
      </p:pic>
      <p:sp>
        <p:nvSpPr>
          <p:cNvPr id="297" name="Google Shape;297;g251918430e0_1_117"/>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Conclusiones</a:t>
            </a:r>
            <a:endParaRPr sz="2700" b="1" i="0" u="none" strike="noStrike" cap="none">
              <a:solidFill>
                <a:srgbClr val="423B71"/>
              </a:solidFill>
              <a:latin typeface="Calibri"/>
              <a:ea typeface="Calibri"/>
              <a:cs typeface="Calibri"/>
              <a:sym typeface="Calibri"/>
            </a:endParaRPr>
          </a:p>
        </p:txBody>
      </p:sp>
      <p:sp>
        <p:nvSpPr>
          <p:cNvPr id="298" name="Google Shape;298;g251918430e0_1_117"/>
          <p:cNvSpPr txBox="1"/>
          <p:nvPr/>
        </p:nvSpPr>
        <p:spPr>
          <a:xfrm>
            <a:off x="174975" y="1184567"/>
            <a:ext cx="3862453" cy="2131322"/>
          </a:xfrm>
          <a:prstGeom prst="rect">
            <a:avLst/>
          </a:prstGeom>
          <a:noFill/>
          <a:ln>
            <a:noFill/>
          </a:ln>
        </p:spPr>
        <p:txBody>
          <a:bodyPr spcFirstLastPara="1" wrap="square" lIns="68575" tIns="34275" rIns="68575" bIns="34275" anchor="t" anchorCtr="0">
            <a:spAutoFit/>
          </a:bodyPr>
          <a:lstStyle/>
          <a:p>
            <a:pPr marL="457200" marR="0" lvl="0" indent="-330200" rtl="0">
              <a:lnSpc>
                <a:spcPct val="100000"/>
              </a:lnSpc>
              <a:spcBef>
                <a:spcPts val="0"/>
              </a:spcBef>
              <a:spcAft>
                <a:spcPts val="0"/>
              </a:spcAft>
              <a:buClr>
                <a:schemeClr val="dk1"/>
              </a:buClr>
              <a:buSzPts val="1600"/>
              <a:buFont typeface="Calibri"/>
              <a:buChar char="●"/>
            </a:pPr>
            <a:r>
              <a:rPr lang="es" sz="1600" dirty="0">
                <a:solidFill>
                  <a:schemeClr val="dk1"/>
                </a:solidFill>
                <a:latin typeface="Calibri"/>
                <a:ea typeface="Calibri"/>
                <a:cs typeface="Calibri"/>
                <a:sym typeface="Calibri"/>
              </a:rPr>
              <a:t>La </a:t>
            </a:r>
            <a:r>
              <a:rPr lang="es" sz="1600" b="1" dirty="0">
                <a:solidFill>
                  <a:schemeClr val="dk1"/>
                </a:solidFill>
                <a:latin typeface="Calibri"/>
                <a:ea typeface="Calibri"/>
                <a:cs typeface="Calibri"/>
                <a:sym typeface="Calibri"/>
              </a:rPr>
              <a:t>razón de cambio</a:t>
            </a:r>
            <a:r>
              <a:rPr lang="es" sz="1600" dirty="0">
                <a:solidFill>
                  <a:schemeClr val="dk1"/>
                </a:solidFill>
                <a:latin typeface="Calibri"/>
                <a:ea typeface="Calibri"/>
                <a:cs typeface="Calibri"/>
                <a:sym typeface="Calibri"/>
              </a:rPr>
              <a:t> es igual a la </a:t>
            </a:r>
            <a:r>
              <a:rPr lang="es" sz="1600" b="1" dirty="0">
                <a:solidFill>
                  <a:schemeClr val="dk1"/>
                </a:solidFill>
                <a:latin typeface="Calibri"/>
                <a:ea typeface="Calibri"/>
                <a:cs typeface="Calibri"/>
                <a:sym typeface="Calibri"/>
              </a:rPr>
              <a:t>pendiente de la recta secante</a:t>
            </a:r>
            <a:r>
              <a:rPr lang="es" sz="1600" dirty="0">
                <a:solidFill>
                  <a:schemeClr val="dk1"/>
                </a:solidFill>
                <a:latin typeface="Calibri"/>
                <a:ea typeface="Calibri"/>
                <a:cs typeface="Calibri"/>
                <a:sym typeface="Calibri"/>
              </a:rPr>
              <a:t> al gráfico de </a:t>
            </a:r>
            <a:r>
              <a:rPr lang="es" sz="1800" dirty="0">
                <a:solidFill>
                  <a:schemeClr val="dk1"/>
                </a:solidFill>
                <a:latin typeface="Calibri"/>
                <a:ea typeface="Calibri"/>
                <a:cs typeface="Calibri"/>
                <a:sym typeface="Calibri"/>
              </a:rPr>
              <a:t>𝑓(𝑥</a:t>
            </a:r>
            <a:r>
              <a:rPr lang="es" sz="1600" dirty="0">
                <a:solidFill>
                  <a:schemeClr val="dk1"/>
                </a:solidFill>
                <a:latin typeface="Calibri"/>
                <a:ea typeface="Calibri"/>
                <a:cs typeface="Calibri"/>
                <a:sym typeface="Calibri"/>
              </a:rPr>
              <a:t>) que pasa por los puntos </a:t>
            </a:r>
            <a:r>
              <a:rPr lang="es" sz="1800" dirty="0">
                <a:solidFill>
                  <a:schemeClr val="dk1"/>
                </a:solidFill>
                <a:latin typeface="Calibri"/>
                <a:ea typeface="Calibri"/>
                <a:cs typeface="Calibri"/>
                <a:sym typeface="Calibri"/>
              </a:rPr>
              <a:t>(𝑥₀, 𝑓(𝑥₀))</a:t>
            </a:r>
            <a:r>
              <a:rPr lang="es" sz="1600" dirty="0">
                <a:solidFill>
                  <a:schemeClr val="dk1"/>
                </a:solidFill>
                <a:latin typeface="Calibri"/>
                <a:ea typeface="Calibri"/>
                <a:cs typeface="Calibri"/>
                <a:sym typeface="Calibri"/>
              </a:rPr>
              <a:t> y </a:t>
            </a:r>
            <a:r>
              <a:rPr lang="es" sz="1800" dirty="0">
                <a:solidFill>
                  <a:schemeClr val="dk1"/>
                </a:solidFill>
                <a:latin typeface="Calibri"/>
                <a:ea typeface="Calibri"/>
                <a:cs typeface="Calibri"/>
                <a:sym typeface="Calibri"/>
              </a:rPr>
              <a:t>(𝑥₀ + 𝛥𝑥, 𝑓(𝑥₀ + 𝛥𝑥))</a:t>
            </a:r>
            <a:r>
              <a:rPr lang="es" sz="1600" dirty="0">
                <a:solidFill>
                  <a:schemeClr val="dk1"/>
                </a:solidFill>
                <a:latin typeface="Calibri"/>
                <a:ea typeface="Calibri"/>
                <a:cs typeface="Calibri"/>
                <a:sym typeface="Calibri"/>
              </a:rPr>
              <a:t>.</a:t>
            </a:r>
            <a:br>
              <a:rPr lang="es" sz="1600" dirty="0">
                <a:solidFill>
                  <a:schemeClr val="dk1"/>
                </a:solidFill>
                <a:latin typeface="Calibri"/>
                <a:ea typeface="Calibri"/>
                <a:cs typeface="Calibri"/>
                <a:sym typeface="Calibri"/>
              </a:rPr>
            </a:br>
            <a:endParaRPr lang="es-MX" sz="1600" dirty="0">
              <a:solidFill>
                <a:schemeClr val="dk1"/>
              </a:solidFill>
              <a:latin typeface="Calibri"/>
              <a:ea typeface="Calibri"/>
              <a:cs typeface="Calibri"/>
              <a:sym typeface="Calibri"/>
            </a:endParaRPr>
          </a:p>
          <a:p>
            <a:pPr marL="457200" marR="0" lvl="0" indent="-330200" rtl="0">
              <a:lnSpc>
                <a:spcPct val="100000"/>
              </a:lnSpc>
              <a:spcBef>
                <a:spcPts val="0"/>
              </a:spcBef>
              <a:spcAft>
                <a:spcPts val="0"/>
              </a:spcAft>
              <a:buClr>
                <a:schemeClr val="dk1"/>
              </a:buClr>
              <a:buSzPts val="1600"/>
              <a:buFont typeface="Calibri"/>
              <a:buChar char="●"/>
            </a:pPr>
            <a:r>
              <a:rPr lang="es-MX" sz="1600" dirty="0">
                <a:solidFill>
                  <a:schemeClr val="dk1"/>
                </a:solidFill>
                <a:latin typeface="Calibri"/>
                <a:ea typeface="Calibri"/>
                <a:cs typeface="Calibri"/>
                <a:sym typeface="Calibri"/>
              </a:rPr>
              <a:t>Cuando la función </a:t>
            </a:r>
            <a:r>
              <a:rPr lang="es-MX" sz="1400" dirty="0">
                <a:solidFill>
                  <a:schemeClr val="dk1"/>
                </a:solidFill>
                <a:latin typeface="Calibri"/>
                <a:ea typeface="Calibri"/>
                <a:cs typeface="Calibri"/>
                <a:sym typeface="Calibri"/>
              </a:rPr>
              <a:t>de </a:t>
            </a:r>
            <a:r>
              <a:rPr lang="es-MX" sz="1600" dirty="0">
                <a:solidFill>
                  <a:schemeClr val="dk1"/>
                </a:solidFill>
                <a:latin typeface="Calibri"/>
                <a:ea typeface="Calibri"/>
                <a:cs typeface="Calibri"/>
                <a:sym typeface="Calibri"/>
              </a:rPr>
              <a:t>𝑓(𝑡) depende del tiempo, la razón de cambio se conoce como </a:t>
            </a:r>
            <a:r>
              <a:rPr lang="es-MX" sz="1600" b="1" dirty="0">
                <a:solidFill>
                  <a:schemeClr val="dk1"/>
                </a:solidFill>
                <a:latin typeface="Calibri"/>
                <a:ea typeface="Calibri"/>
                <a:cs typeface="Calibri"/>
                <a:sym typeface="Calibri"/>
              </a:rPr>
              <a:t>velocidad media</a:t>
            </a:r>
            <a:r>
              <a:rPr lang="es-MX" sz="1600" dirty="0">
                <a:solidFill>
                  <a:schemeClr val="dk1"/>
                </a:solidFill>
                <a:latin typeface="Calibri"/>
                <a:ea typeface="Calibri"/>
                <a:cs typeface="Calibri"/>
                <a:sym typeface="Calibri"/>
              </a:rPr>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38"/>
          <p:cNvPicPr preferRelativeResize="0"/>
          <p:nvPr/>
        </p:nvPicPr>
        <p:blipFill rotWithShape="1">
          <a:blip r:embed="rId3">
            <a:alphaModFix/>
          </a:blip>
          <a:srcRect/>
          <a:stretch/>
        </p:blipFill>
        <p:spPr>
          <a:xfrm>
            <a:off x="0" y="0"/>
            <a:ext cx="9144003" cy="5143501"/>
          </a:xfrm>
          <a:prstGeom prst="rect">
            <a:avLst/>
          </a:prstGeom>
          <a:noFill/>
          <a:ln>
            <a:noFill/>
          </a:ln>
        </p:spPr>
      </p:pic>
      <p:sp>
        <p:nvSpPr>
          <p:cNvPr id="305" name="Google Shape;305;p38"/>
          <p:cNvSpPr txBox="1"/>
          <p:nvPr/>
        </p:nvSpPr>
        <p:spPr>
          <a:xfrm>
            <a:off x="483935" y="2297504"/>
            <a:ext cx="81759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i="0" u="none" strike="noStrike" cap="none">
                <a:solidFill>
                  <a:schemeClr val="lt1"/>
                </a:solidFill>
                <a:latin typeface="Calibri"/>
                <a:ea typeface="Calibri"/>
                <a:cs typeface="Calibri"/>
                <a:sym typeface="Calibri"/>
              </a:rPr>
              <a:t>Baterías</a:t>
            </a:r>
            <a:endParaRPr sz="3300" b="1" i="0" u="none" strike="noStrike" cap="non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4"/>
          <p:cNvSpPr/>
          <p:nvPr/>
        </p:nvSpPr>
        <p:spPr>
          <a:xfrm>
            <a:off x="570600" y="1521300"/>
            <a:ext cx="4537500" cy="2100900"/>
          </a:xfrm>
          <a:prstGeom prst="rect">
            <a:avLst/>
          </a:prstGeom>
          <a:solidFill>
            <a:srgbClr val="F3F3F3"/>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s" sz="1800" i="1">
                <a:latin typeface="Calibri"/>
                <a:ea typeface="Calibri"/>
                <a:cs typeface="Calibri"/>
                <a:sym typeface="Calibri"/>
              </a:rPr>
              <a:t>¿Cómo podemos determinar la velocidad de carga de una batería en un momento dado?</a:t>
            </a:r>
            <a:r>
              <a:rPr lang="es" sz="1800" b="1">
                <a:latin typeface="Calibri"/>
                <a:ea typeface="Calibri"/>
                <a:cs typeface="Calibri"/>
                <a:sym typeface="Calibri"/>
              </a:rPr>
              <a:t> </a:t>
            </a:r>
            <a:endParaRPr sz="1100" b="1"/>
          </a:p>
        </p:txBody>
      </p:sp>
      <p:sp>
        <p:nvSpPr>
          <p:cNvPr id="101" name="Google Shape;101;p4"/>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Problema  </a:t>
            </a:r>
            <a:endParaRPr sz="2700" b="1" i="0" u="none" strike="noStrike" cap="none">
              <a:solidFill>
                <a:srgbClr val="423B71"/>
              </a:solidFill>
              <a:latin typeface="Calibri"/>
              <a:ea typeface="Calibri"/>
              <a:cs typeface="Calibri"/>
              <a:sym typeface="Calibri"/>
            </a:endParaRPr>
          </a:p>
        </p:txBody>
      </p:sp>
      <p:pic>
        <p:nvPicPr>
          <p:cNvPr id="102" name="Google Shape;102;p4"/>
          <p:cNvPicPr preferRelativeResize="0"/>
          <p:nvPr/>
        </p:nvPicPr>
        <p:blipFill rotWithShape="1">
          <a:blip r:embed="rId3">
            <a:alphaModFix/>
          </a:blip>
          <a:srcRect l="6468" r="5526"/>
          <a:stretch/>
        </p:blipFill>
        <p:spPr>
          <a:xfrm>
            <a:off x="5683775" y="1254375"/>
            <a:ext cx="2297751" cy="32843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250ead4254d_0_21"/>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Baterías</a:t>
            </a:r>
            <a:endParaRPr sz="2700" b="1" i="0" u="none" strike="noStrike" cap="none">
              <a:solidFill>
                <a:srgbClr val="423B71"/>
              </a:solidFill>
              <a:latin typeface="Calibri"/>
              <a:ea typeface="Calibri"/>
              <a:cs typeface="Calibri"/>
              <a:sym typeface="Calibri"/>
            </a:endParaRPr>
          </a:p>
        </p:txBody>
      </p:sp>
      <p:sp>
        <p:nvSpPr>
          <p:cNvPr id="108" name="Google Shape;108;g250ead4254d_0_21"/>
          <p:cNvSpPr txBox="1"/>
          <p:nvPr/>
        </p:nvSpPr>
        <p:spPr>
          <a:xfrm>
            <a:off x="6080619" y="1243250"/>
            <a:ext cx="2626500" cy="3231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000000"/>
              </a:solidFill>
              <a:latin typeface="Calibri"/>
              <a:ea typeface="Calibri"/>
              <a:cs typeface="Calibri"/>
              <a:sym typeface="Calibri"/>
            </a:endParaRPr>
          </a:p>
        </p:txBody>
      </p:sp>
      <p:pic>
        <p:nvPicPr>
          <p:cNvPr id="109" name="Google Shape;109;g250ead4254d_0_21"/>
          <p:cNvPicPr preferRelativeResize="0"/>
          <p:nvPr/>
        </p:nvPicPr>
        <p:blipFill>
          <a:blip r:embed="rId3">
            <a:alphaModFix/>
          </a:blip>
          <a:stretch>
            <a:fillRect/>
          </a:stretch>
        </p:blipFill>
        <p:spPr>
          <a:xfrm>
            <a:off x="4571999" y="1324550"/>
            <a:ext cx="4076754" cy="3503452"/>
          </a:xfrm>
          <a:prstGeom prst="rect">
            <a:avLst/>
          </a:prstGeom>
          <a:noFill/>
          <a:ln>
            <a:noFill/>
          </a:ln>
        </p:spPr>
      </p:pic>
      <p:pic>
        <p:nvPicPr>
          <p:cNvPr id="110" name="Google Shape;110;g250ead4254d_0_21"/>
          <p:cNvPicPr preferRelativeResize="0"/>
          <p:nvPr/>
        </p:nvPicPr>
        <p:blipFill>
          <a:blip r:embed="rId4">
            <a:alphaModFix/>
          </a:blip>
          <a:stretch>
            <a:fillRect/>
          </a:stretch>
        </p:blipFill>
        <p:spPr>
          <a:xfrm>
            <a:off x="902300" y="1324549"/>
            <a:ext cx="3118927" cy="35034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g250ead4254d_0_12"/>
          <p:cNvPicPr preferRelativeResize="0"/>
          <p:nvPr/>
        </p:nvPicPr>
        <p:blipFill>
          <a:blip r:embed="rId3">
            <a:alphaModFix/>
          </a:blip>
          <a:stretch>
            <a:fillRect/>
          </a:stretch>
        </p:blipFill>
        <p:spPr>
          <a:xfrm>
            <a:off x="1755387" y="747300"/>
            <a:ext cx="5210225" cy="3976350"/>
          </a:xfrm>
          <a:prstGeom prst="rect">
            <a:avLst/>
          </a:prstGeom>
          <a:noFill/>
          <a:ln>
            <a:noFill/>
          </a:ln>
        </p:spPr>
      </p:pic>
      <p:sp>
        <p:nvSpPr>
          <p:cNvPr id="116" name="Google Shape;116;g250ead4254d_0_12"/>
          <p:cNvSpPr txBox="1"/>
          <p:nvPr/>
        </p:nvSpPr>
        <p:spPr>
          <a:xfrm>
            <a:off x="376405" y="336344"/>
            <a:ext cx="72141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a:solidFill>
                  <a:srgbClr val="423B71"/>
                </a:solidFill>
                <a:latin typeface="Calibri"/>
                <a:ea typeface="Calibri"/>
                <a:cs typeface="Calibri"/>
                <a:sym typeface="Calibri"/>
              </a:rPr>
              <a:t>Baterías</a:t>
            </a:r>
            <a:endParaRPr sz="2700" b="1" i="0" u="none" strike="noStrike" cap="none">
              <a:solidFill>
                <a:srgbClr val="423B71"/>
              </a:solidFill>
              <a:latin typeface="Calibri"/>
              <a:ea typeface="Calibri"/>
              <a:cs typeface="Calibri"/>
              <a:sym typeface="Calibri"/>
            </a:endParaRPr>
          </a:p>
        </p:txBody>
      </p:sp>
      <p:sp>
        <p:nvSpPr>
          <p:cNvPr id="117" name="Google Shape;117;g250ead4254d_0_12"/>
          <p:cNvSpPr txBox="1"/>
          <p:nvPr/>
        </p:nvSpPr>
        <p:spPr>
          <a:xfrm>
            <a:off x="159125" y="1502150"/>
            <a:ext cx="1823400" cy="1847100"/>
          </a:xfrm>
          <a:prstGeom prst="rect">
            <a:avLst/>
          </a:prstGeom>
          <a:solidFill>
            <a:srgbClr val="F3F3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800">
                <a:solidFill>
                  <a:schemeClr val="dk1"/>
                </a:solidFill>
                <a:latin typeface="Calibri"/>
                <a:ea typeface="Calibri"/>
                <a:cs typeface="Calibri"/>
                <a:sym typeface="Calibri"/>
              </a:rPr>
              <a:t>⠂La batería tiene una capacidad máxima (carga nominal), medida en Coulomb (C),  de 18.000 C.</a:t>
            </a:r>
            <a:endParaRPr sz="2100">
              <a:latin typeface="Calibri"/>
              <a:ea typeface="Calibri"/>
              <a:cs typeface="Calibri"/>
              <a:sym typeface="Calibri"/>
            </a:endParaRPr>
          </a:p>
        </p:txBody>
      </p:sp>
      <p:sp>
        <p:nvSpPr>
          <p:cNvPr id="118" name="Google Shape;118;g250ead4254d_0_12"/>
          <p:cNvSpPr txBox="1"/>
          <p:nvPr/>
        </p:nvSpPr>
        <p:spPr>
          <a:xfrm>
            <a:off x="7065300" y="1720900"/>
            <a:ext cx="2078700" cy="2678100"/>
          </a:xfrm>
          <a:prstGeom prst="rect">
            <a:avLst/>
          </a:prstGeom>
          <a:solidFill>
            <a:srgbClr val="F3F3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 sz="1800">
                <a:solidFill>
                  <a:schemeClr val="dk1"/>
                </a:solidFill>
                <a:latin typeface="Calibri"/>
                <a:ea typeface="Calibri"/>
                <a:cs typeface="Calibri"/>
                <a:sym typeface="Calibri"/>
              </a:rPr>
              <a:t>⠂Su tiempo de carga nominal es de 120 minutos. Es decir, si la batería está totalmente descargada, demora ese tiempo en llegar a su capacidad nominal.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p:nvPr/>
        </p:nvSpPr>
        <p:spPr>
          <a:xfrm>
            <a:off x="520429" y="338375"/>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1</a:t>
            </a:r>
            <a:endParaRPr sz="2700" b="1" i="0" u="none" strike="noStrike" cap="none">
              <a:solidFill>
                <a:srgbClr val="423B71"/>
              </a:solidFill>
              <a:latin typeface="Calibri"/>
              <a:ea typeface="Calibri"/>
              <a:cs typeface="Calibri"/>
              <a:sym typeface="Calibri"/>
            </a:endParaRPr>
          </a:p>
        </p:txBody>
      </p:sp>
      <p:sp>
        <p:nvSpPr>
          <p:cNvPr id="124" name="Google Shape;124;p5"/>
          <p:cNvSpPr txBox="1"/>
          <p:nvPr/>
        </p:nvSpPr>
        <p:spPr>
          <a:xfrm>
            <a:off x="520429" y="918123"/>
            <a:ext cx="8103900" cy="346200"/>
          </a:xfrm>
          <a:prstGeom prst="rect">
            <a:avLst/>
          </a:prstGeom>
          <a:noFill/>
          <a:ln>
            <a:noFill/>
          </a:ln>
        </p:spPr>
        <p:txBody>
          <a:bodyPr spcFirstLastPara="1" wrap="square" lIns="68575" tIns="34275" rIns="68575" bIns="34275" anchor="t" anchorCtr="0">
            <a:spAutoFit/>
          </a:bodyPr>
          <a:lstStyle/>
          <a:p>
            <a:pPr marL="419100" marR="0" lvl="0" indent="-355600" algn="l" rtl="0">
              <a:lnSpc>
                <a:spcPct val="100000"/>
              </a:lnSpc>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Completa la tabla, aproximando tu respuesta a valores enteros.</a:t>
            </a:r>
            <a:endParaRPr sz="1800" b="0" i="0" u="none" strike="noStrike" cap="none">
              <a:solidFill>
                <a:schemeClr val="dk1"/>
              </a:solidFill>
              <a:latin typeface="Calibri"/>
              <a:ea typeface="Calibri"/>
              <a:cs typeface="Calibri"/>
              <a:sym typeface="Calibri"/>
            </a:endParaRPr>
          </a:p>
        </p:txBody>
      </p:sp>
      <p:graphicFrame>
        <p:nvGraphicFramePr>
          <p:cNvPr id="125" name="Google Shape;125;p5"/>
          <p:cNvGraphicFramePr/>
          <p:nvPr/>
        </p:nvGraphicFramePr>
        <p:xfrm>
          <a:off x="2135800" y="1359275"/>
          <a:ext cx="4873125" cy="3520440"/>
        </p:xfrm>
        <a:graphic>
          <a:graphicData uri="http://schemas.openxmlformats.org/drawingml/2006/table">
            <a:tbl>
              <a:tblPr>
                <a:noFill/>
                <a:tableStyleId>{511CD149-B96A-49B1-88DD-37118DA85154}</a:tableStyleId>
              </a:tblPr>
              <a:tblGrid>
                <a:gridCol w="2119300">
                  <a:extLst>
                    <a:ext uri="{9D8B030D-6E8A-4147-A177-3AD203B41FA5}">
                      <a16:colId xmlns:a16="http://schemas.microsoft.com/office/drawing/2014/main" val="20000"/>
                    </a:ext>
                  </a:extLst>
                </a:gridCol>
                <a:gridCol w="2753825">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None/>
                      </a:pPr>
                      <a:r>
                        <a:rPr lang="es" sz="1600" b="1">
                          <a:solidFill>
                            <a:schemeClr val="lt1"/>
                          </a:solidFill>
                          <a:latin typeface="Calibri"/>
                          <a:ea typeface="Calibri"/>
                          <a:cs typeface="Calibri"/>
                          <a:sym typeface="Calibri"/>
                        </a:rPr>
                        <a:t>Nivel de carga (en C)</a:t>
                      </a:r>
                      <a:endParaRPr sz="1600" b="1">
                        <a:solidFill>
                          <a:schemeClr val="lt1"/>
                        </a:solidFill>
                        <a:latin typeface="Calibri"/>
                        <a:ea typeface="Calibri"/>
                        <a:cs typeface="Calibri"/>
                        <a:sym typeface="Calibri"/>
                      </a:endParaRPr>
                    </a:p>
                  </a:txBody>
                  <a:tcPr marL="63500" marR="63500" marT="63500" marB="63500">
                    <a:solidFill>
                      <a:srgbClr val="7FB59B"/>
                    </a:solidFill>
                  </a:tcPr>
                </a:tc>
                <a:tc>
                  <a:txBody>
                    <a:bodyPr/>
                    <a:lstStyle/>
                    <a:p>
                      <a:pPr marL="0" lvl="0" indent="0" algn="ctr" rtl="0">
                        <a:spcBef>
                          <a:spcPts val="0"/>
                        </a:spcBef>
                        <a:spcAft>
                          <a:spcPts val="0"/>
                        </a:spcAft>
                        <a:buNone/>
                      </a:pPr>
                      <a:r>
                        <a:rPr lang="es" sz="1600" b="1">
                          <a:solidFill>
                            <a:schemeClr val="lt1"/>
                          </a:solidFill>
                          <a:latin typeface="Calibri"/>
                          <a:ea typeface="Calibri"/>
                          <a:cs typeface="Calibri"/>
                          <a:sym typeface="Calibri"/>
                        </a:rPr>
                        <a:t>Tiempo de carga (en minutos)</a:t>
                      </a:r>
                      <a:endParaRPr sz="1600" b="1">
                        <a:solidFill>
                          <a:schemeClr val="lt1"/>
                        </a:solidFill>
                        <a:latin typeface="Calibri"/>
                        <a:ea typeface="Calibri"/>
                        <a:cs typeface="Calibri"/>
                        <a:sym typeface="Calibri"/>
                      </a:endParaRPr>
                    </a:p>
                  </a:txBody>
                  <a:tcPr marL="63500" marR="63500" marT="63500" marB="63500">
                    <a:solidFill>
                      <a:srgbClr val="7FB59B"/>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s" sz="1600">
                          <a:latin typeface="Calibri"/>
                          <a:ea typeface="Calibri"/>
                          <a:cs typeface="Calibri"/>
                          <a:sym typeface="Calibri"/>
                        </a:rPr>
                        <a:t>0</a:t>
                      </a:r>
                      <a:endParaRPr sz="16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10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20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30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45</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60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endParaRPr sz="1800"/>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90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7"/>
                  </a:ext>
                </a:extLst>
              </a:tr>
              <a:tr h="0">
                <a:tc>
                  <a:txBody>
                    <a:bodyPr/>
                    <a:lstStyle/>
                    <a:p>
                      <a:pPr marL="0" lvl="0" indent="0" algn="ctr" rtl="0">
                        <a:spcBef>
                          <a:spcPts val="0"/>
                        </a:spcBef>
                        <a:spcAft>
                          <a:spcPts val="0"/>
                        </a:spcAft>
                        <a:buNone/>
                      </a:pPr>
                      <a:r>
                        <a:rPr lang="es" sz="1600">
                          <a:latin typeface="Calibri"/>
                          <a:ea typeface="Calibri"/>
                          <a:cs typeface="Calibri"/>
                          <a:sym typeface="Calibri"/>
                        </a:rPr>
                        <a:t>18.000</a:t>
                      </a:r>
                      <a:endParaRPr sz="16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120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51918430e0_1_19"/>
          <p:cNvSpPr txBox="1"/>
          <p:nvPr/>
        </p:nvSpPr>
        <p:spPr>
          <a:xfrm>
            <a:off x="520429" y="3768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1</a:t>
            </a:r>
            <a:endParaRPr sz="2700" b="1" i="0" u="none" strike="noStrike" cap="none">
              <a:solidFill>
                <a:srgbClr val="423B71"/>
              </a:solidFill>
              <a:latin typeface="Calibri"/>
              <a:ea typeface="Calibri"/>
              <a:cs typeface="Calibri"/>
              <a:sym typeface="Calibri"/>
            </a:endParaRPr>
          </a:p>
        </p:txBody>
      </p:sp>
      <p:sp>
        <p:nvSpPr>
          <p:cNvPr id="131" name="Google Shape;131;g251918430e0_1_19"/>
          <p:cNvSpPr txBox="1"/>
          <p:nvPr/>
        </p:nvSpPr>
        <p:spPr>
          <a:xfrm>
            <a:off x="520429" y="1115923"/>
            <a:ext cx="8103900" cy="9003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1800" dirty="0">
                <a:solidFill>
                  <a:schemeClr val="dk1"/>
                </a:solidFill>
                <a:latin typeface="Calibri"/>
                <a:ea typeface="Calibri"/>
                <a:cs typeface="Calibri"/>
                <a:sym typeface="Calibri"/>
              </a:rPr>
              <a:t>2. Verifica que los porcentajes de carga de esta batería a los 30, 60 y 90 minutos, coinciden con los porcentajes de carga de una batería genérica descritos en el video. Recuerda que el tiempo de carga nominal de la batería Celular es de T=120 minutos.</a:t>
            </a:r>
            <a:endParaRPr sz="1800" b="0" i="0" u="none" strike="noStrike" cap="none" dirty="0">
              <a:solidFill>
                <a:schemeClr val="dk1"/>
              </a:solidFill>
              <a:latin typeface="Calibri"/>
              <a:ea typeface="Calibri"/>
              <a:cs typeface="Calibri"/>
              <a:sym typeface="Calibri"/>
            </a:endParaRPr>
          </a:p>
        </p:txBody>
      </p:sp>
      <p:pic>
        <p:nvPicPr>
          <p:cNvPr id="132" name="Google Shape;132;g251918430e0_1_19"/>
          <p:cNvPicPr preferRelativeResize="0"/>
          <p:nvPr/>
        </p:nvPicPr>
        <p:blipFill>
          <a:blip r:embed="rId3">
            <a:alphaModFix/>
          </a:blip>
          <a:stretch>
            <a:fillRect/>
          </a:stretch>
        </p:blipFill>
        <p:spPr>
          <a:xfrm>
            <a:off x="533288" y="2178398"/>
            <a:ext cx="8078172" cy="273742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p:nvPr/>
        </p:nvSpPr>
        <p:spPr>
          <a:xfrm>
            <a:off x="520429" y="335385"/>
            <a:ext cx="52998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2700" b="1" i="0" u="none" strike="noStrike" cap="none">
                <a:solidFill>
                  <a:srgbClr val="423B71"/>
                </a:solidFill>
                <a:latin typeface="Calibri"/>
                <a:ea typeface="Calibri"/>
                <a:cs typeface="Calibri"/>
                <a:sym typeface="Calibri"/>
              </a:rPr>
              <a:t>Actividad </a:t>
            </a:r>
            <a:r>
              <a:rPr lang="es" sz="2700" b="1">
                <a:solidFill>
                  <a:srgbClr val="423B71"/>
                </a:solidFill>
                <a:latin typeface="Calibri"/>
                <a:ea typeface="Calibri"/>
                <a:cs typeface="Calibri"/>
                <a:sym typeface="Calibri"/>
              </a:rPr>
              <a:t>1</a:t>
            </a:r>
            <a:endParaRPr sz="2700" b="1" i="0" u="none" strike="noStrike" cap="none">
              <a:solidFill>
                <a:srgbClr val="423B71"/>
              </a:solidFill>
              <a:latin typeface="Calibri"/>
              <a:ea typeface="Calibri"/>
              <a:cs typeface="Calibri"/>
              <a:sym typeface="Calibri"/>
            </a:endParaRPr>
          </a:p>
        </p:txBody>
      </p:sp>
      <p:graphicFrame>
        <p:nvGraphicFramePr>
          <p:cNvPr id="138" name="Google Shape;138;p25"/>
          <p:cNvGraphicFramePr/>
          <p:nvPr/>
        </p:nvGraphicFramePr>
        <p:xfrm>
          <a:off x="2135438" y="1243900"/>
          <a:ext cx="4873125" cy="3337560"/>
        </p:xfrm>
        <a:graphic>
          <a:graphicData uri="http://schemas.openxmlformats.org/drawingml/2006/table">
            <a:tbl>
              <a:tblPr>
                <a:noFill/>
                <a:tableStyleId>{511CD149-B96A-49B1-88DD-37118DA85154}</a:tableStyleId>
              </a:tblPr>
              <a:tblGrid>
                <a:gridCol w="2119300">
                  <a:extLst>
                    <a:ext uri="{9D8B030D-6E8A-4147-A177-3AD203B41FA5}">
                      <a16:colId xmlns:a16="http://schemas.microsoft.com/office/drawing/2014/main" val="20000"/>
                    </a:ext>
                  </a:extLst>
                </a:gridCol>
                <a:gridCol w="2753825">
                  <a:extLst>
                    <a:ext uri="{9D8B030D-6E8A-4147-A177-3AD203B41FA5}">
                      <a16:colId xmlns:a16="http://schemas.microsoft.com/office/drawing/2014/main" val="20001"/>
                    </a:ext>
                  </a:extLst>
                </a:gridCol>
              </a:tblGrid>
              <a:tr h="0">
                <a:tc>
                  <a:txBody>
                    <a:bodyPr/>
                    <a:lstStyle/>
                    <a:p>
                      <a:pPr marL="0" lvl="0" indent="0" algn="ctr" rtl="0">
                        <a:spcBef>
                          <a:spcPts val="0"/>
                        </a:spcBef>
                        <a:spcAft>
                          <a:spcPts val="0"/>
                        </a:spcAft>
                        <a:buNone/>
                      </a:pPr>
                      <a:r>
                        <a:rPr lang="es" sz="1600" b="1">
                          <a:solidFill>
                            <a:schemeClr val="lt1"/>
                          </a:solidFill>
                          <a:latin typeface="Calibri"/>
                          <a:ea typeface="Calibri"/>
                          <a:cs typeface="Calibri"/>
                          <a:sym typeface="Calibri"/>
                        </a:rPr>
                        <a:t>Nivel de carga (en C)</a:t>
                      </a:r>
                      <a:endParaRPr sz="1600" b="1">
                        <a:solidFill>
                          <a:schemeClr val="lt1"/>
                        </a:solidFill>
                        <a:latin typeface="Calibri"/>
                        <a:ea typeface="Calibri"/>
                        <a:cs typeface="Calibri"/>
                        <a:sym typeface="Calibri"/>
                      </a:endParaRPr>
                    </a:p>
                  </a:txBody>
                  <a:tcPr marL="63500" marR="63500" marT="63500" marB="63500">
                    <a:solidFill>
                      <a:srgbClr val="7FB59B"/>
                    </a:solidFill>
                  </a:tcPr>
                </a:tc>
                <a:tc>
                  <a:txBody>
                    <a:bodyPr/>
                    <a:lstStyle/>
                    <a:p>
                      <a:pPr marL="0" lvl="0" indent="0" algn="ctr" rtl="0">
                        <a:spcBef>
                          <a:spcPts val="0"/>
                        </a:spcBef>
                        <a:spcAft>
                          <a:spcPts val="0"/>
                        </a:spcAft>
                        <a:buNone/>
                      </a:pPr>
                      <a:r>
                        <a:rPr lang="es" sz="1600" b="1">
                          <a:solidFill>
                            <a:schemeClr val="lt1"/>
                          </a:solidFill>
                          <a:latin typeface="Calibri"/>
                          <a:ea typeface="Calibri"/>
                          <a:cs typeface="Calibri"/>
                          <a:sym typeface="Calibri"/>
                        </a:rPr>
                        <a:t>Tiempo de carga (en minutos)</a:t>
                      </a:r>
                      <a:endParaRPr sz="1600" b="1">
                        <a:solidFill>
                          <a:schemeClr val="lt1"/>
                        </a:solidFill>
                        <a:latin typeface="Calibri"/>
                        <a:ea typeface="Calibri"/>
                        <a:cs typeface="Calibri"/>
                        <a:sym typeface="Calibri"/>
                      </a:endParaRPr>
                    </a:p>
                  </a:txBody>
                  <a:tcPr marL="63500" marR="63500" marT="63500" marB="63500">
                    <a:solidFill>
                      <a:srgbClr val="7FB59B"/>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s" sz="1600">
                          <a:latin typeface="Calibri"/>
                          <a:ea typeface="Calibri"/>
                          <a:cs typeface="Calibri"/>
                          <a:sym typeface="Calibri"/>
                        </a:rPr>
                        <a:t>0</a:t>
                      </a:r>
                      <a:endParaRPr sz="16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s" sz="1600">
                          <a:latin typeface="Calibri"/>
                          <a:ea typeface="Calibri"/>
                          <a:cs typeface="Calibri"/>
                          <a:sym typeface="Calibri"/>
                        </a:rPr>
                        <a:t>4.983</a:t>
                      </a:r>
                      <a:endParaRPr sz="16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10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s" sz="1600">
                          <a:latin typeface="Calibri"/>
                          <a:ea typeface="Calibri"/>
                          <a:cs typeface="Calibri"/>
                          <a:sym typeface="Calibri"/>
                        </a:rPr>
                        <a:t>8.618</a:t>
                      </a:r>
                      <a:endParaRPr sz="16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20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es" sz="1600">
                          <a:latin typeface="Calibri"/>
                          <a:ea typeface="Calibri"/>
                          <a:cs typeface="Calibri"/>
                          <a:sym typeface="Calibri"/>
                        </a:rPr>
                        <a:t>11.269</a:t>
                      </a:r>
                      <a:endParaRPr sz="16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30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4"/>
                  </a:ext>
                </a:extLst>
              </a:tr>
              <a:tr h="0">
                <a:tc>
                  <a:txBody>
                    <a:bodyPr/>
                    <a:lstStyle/>
                    <a:p>
                      <a:pPr marL="0" lvl="0" indent="0" algn="ctr" rtl="0">
                        <a:spcBef>
                          <a:spcPts val="0"/>
                        </a:spcBef>
                        <a:spcAft>
                          <a:spcPts val="0"/>
                        </a:spcAft>
                        <a:buNone/>
                      </a:pPr>
                      <a:r>
                        <a:rPr lang="es" sz="1600">
                          <a:latin typeface="Calibri"/>
                          <a:ea typeface="Calibri"/>
                          <a:cs typeface="Calibri"/>
                          <a:sym typeface="Calibri"/>
                        </a:rPr>
                        <a:t>13.964</a:t>
                      </a:r>
                      <a:endParaRPr sz="16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45</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5"/>
                  </a:ext>
                </a:extLst>
              </a:tr>
              <a:tr h="0">
                <a:tc>
                  <a:txBody>
                    <a:bodyPr/>
                    <a:lstStyle/>
                    <a:p>
                      <a:pPr marL="0" lvl="0" indent="0" algn="ctr" rtl="0">
                        <a:spcBef>
                          <a:spcPts val="0"/>
                        </a:spcBef>
                        <a:spcAft>
                          <a:spcPts val="0"/>
                        </a:spcAft>
                        <a:buNone/>
                      </a:pPr>
                      <a:r>
                        <a:rPr lang="es" sz="1600">
                          <a:latin typeface="Calibri"/>
                          <a:ea typeface="Calibri"/>
                          <a:cs typeface="Calibri"/>
                          <a:sym typeface="Calibri"/>
                        </a:rPr>
                        <a:t>15.643</a:t>
                      </a:r>
                      <a:endParaRPr sz="16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60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6"/>
                  </a:ext>
                </a:extLst>
              </a:tr>
              <a:tr h="0">
                <a:tc>
                  <a:txBody>
                    <a:bodyPr/>
                    <a:lstStyle/>
                    <a:p>
                      <a:pPr marL="0" lvl="0" indent="0" algn="ctr" rtl="0">
                        <a:spcBef>
                          <a:spcPts val="0"/>
                        </a:spcBef>
                        <a:spcAft>
                          <a:spcPts val="0"/>
                        </a:spcAft>
                        <a:buNone/>
                      </a:pPr>
                      <a:r>
                        <a:rPr lang="es" sz="1600">
                          <a:latin typeface="Calibri"/>
                          <a:ea typeface="Calibri"/>
                          <a:cs typeface="Calibri"/>
                          <a:sym typeface="Calibri"/>
                        </a:rPr>
                        <a:t>17.341</a:t>
                      </a:r>
                      <a:endParaRPr sz="16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90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7"/>
                  </a:ext>
                </a:extLst>
              </a:tr>
              <a:tr h="0">
                <a:tc>
                  <a:txBody>
                    <a:bodyPr/>
                    <a:lstStyle/>
                    <a:p>
                      <a:pPr marL="0" lvl="0" indent="0" algn="ctr" rtl="0">
                        <a:spcBef>
                          <a:spcPts val="0"/>
                        </a:spcBef>
                        <a:spcAft>
                          <a:spcPts val="0"/>
                        </a:spcAft>
                        <a:buNone/>
                      </a:pPr>
                      <a:r>
                        <a:rPr lang="es" sz="1600">
                          <a:latin typeface="Calibri"/>
                          <a:ea typeface="Calibri"/>
                          <a:cs typeface="Calibri"/>
                          <a:sym typeface="Calibri"/>
                        </a:rPr>
                        <a:t>18.000</a:t>
                      </a:r>
                      <a:endParaRPr sz="1600">
                        <a:latin typeface="Calibri"/>
                        <a:ea typeface="Calibri"/>
                        <a:cs typeface="Calibri"/>
                        <a:sym typeface="Calibri"/>
                      </a:endParaRPr>
                    </a:p>
                  </a:txBody>
                  <a:tcPr marL="63500" marR="63500" marT="63500" marB="63500"/>
                </a:tc>
                <a:tc>
                  <a:txBody>
                    <a:bodyPr/>
                    <a:lstStyle/>
                    <a:p>
                      <a:pPr marL="0" lvl="0" indent="0" algn="ctr" rtl="0">
                        <a:spcBef>
                          <a:spcPts val="0"/>
                        </a:spcBef>
                        <a:spcAft>
                          <a:spcPts val="0"/>
                        </a:spcAft>
                        <a:buNone/>
                      </a:pPr>
                      <a:r>
                        <a:rPr lang="es" sz="1600">
                          <a:latin typeface="Calibri"/>
                          <a:ea typeface="Calibri"/>
                          <a:cs typeface="Calibri"/>
                          <a:sym typeface="Calibri"/>
                        </a:rPr>
                        <a:t>120</a:t>
                      </a:r>
                      <a:endParaRPr sz="1600">
                        <a:latin typeface="Calibri"/>
                        <a:ea typeface="Calibri"/>
                        <a:cs typeface="Calibri"/>
                        <a:sym typeface="Calibri"/>
                      </a:endParaRPr>
                    </a:p>
                  </a:txBody>
                  <a:tcPr marL="63500" marR="63500" marT="63500" marB="63500"/>
                </a:tc>
                <a:extLst>
                  <a:ext uri="{0D108BD9-81ED-4DB2-BD59-A6C34878D82A}">
                    <a16:rowId xmlns:a16="http://schemas.microsoft.com/office/drawing/2014/main" val="10008"/>
                  </a:ext>
                </a:extLst>
              </a:tr>
            </a:tbl>
          </a:graphicData>
        </a:graphic>
      </p:graphicFrame>
      <p:sp>
        <p:nvSpPr>
          <p:cNvPr id="2" name="Google Shape;210;g25204d9deb6_0_29">
            <a:extLst>
              <a:ext uri="{FF2B5EF4-FFF2-40B4-BE49-F238E27FC236}">
                <a16:creationId xmlns:a16="http://schemas.microsoft.com/office/drawing/2014/main" id="{FCE80269-CE33-FBA3-ADA8-9A8674712CBE}"/>
              </a:ext>
            </a:extLst>
          </p:cNvPr>
          <p:cNvSpPr/>
          <p:nvPr/>
        </p:nvSpPr>
        <p:spPr>
          <a:xfrm>
            <a:off x="1526345" y="963637"/>
            <a:ext cx="6119446" cy="3844478"/>
          </a:xfrm>
          <a:prstGeom prst="roundRect">
            <a:avLst>
              <a:gd name="adj" fmla="val 16667"/>
            </a:avLst>
          </a:prstGeom>
          <a:noFill/>
          <a:ln w="28575" cap="flat" cmpd="sng">
            <a:solidFill>
              <a:srgbClr val="7FB5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3401</Words>
  <Application>Microsoft Office PowerPoint</Application>
  <PresentationFormat>Presentación en pantalla (16:9)</PresentationFormat>
  <Paragraphs>370</Paragraphs>
  <Slides>31</Slides>
  <Notes>31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31</vt:i4>
      </vt:variant>
    </vt:vector>
  </HeadingPairs>
  <TitlesOfParts>
    <vt:vector size="37" baseType="lpstr">
      <vt:lpstr>Calibri</vt:lpstr>
      <vt:lpstr>Arial</vt:lpstr>
      <vt:lpstr>Nunito Medium</vt:lpstr>
      <vt:lpstr>Cambria Math</vt:lpstr>
      <vt:lpstr>Nunito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Margarita Daniella Silva Roman</dc:creator>
  <cp:lastModifiedBy>Margarita Daniella Silva Roman</cp:lastModifiedBy>
  <cp:revision>1</cp:revision>
  <dcterms:modified xsi:type="dcterms:W3CDTF">2023-08-03T16:36:56Z</dcterms:modified>
</cp:coreProperties>
</file>