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Nuni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jV9w/3sMoE83jzqyOmHXfMd0FL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419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92513f8b_0_2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1fd92513f8b_0_2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4b365c084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224b365c084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224b365c084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4b365c084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224b365c084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224b365c084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1d6b99dacf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21d6b99dacf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21d6b99dacf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24b365c084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224b365c084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224b365c084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24b365c084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224b365c084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224b365c084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24b365c084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224b365c084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224b365c084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24b365c084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224b365c084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224b365c084_0_1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24b365c084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224b365c084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g224b365c084_0_1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24b365c084_0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224b365c084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224b365c084_0_1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f9b8d224b3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g1f9b8d224b3_0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4b365c08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224b365c08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224b365c08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bc59a8f8a2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1bc59a8f8a2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Se recomienda mostrar la infografía directamente desde pdf.</a:t>
            </a:r>
            <a:endParaRPr/>
          </a:p>
        </p:txBody>
      </p:sp>
      <p:sp>
        <p:nvSpPr>
          <p:cNvPr id="172" name="Google Shape;172;g1bc59a8f8a2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a3f41d3cc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4a3f41d3cc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24a3f41d3cc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4b365c084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224b365c084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224b365c084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4b365c084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224b365c084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224b365c084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c24867a50f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1c24867a50f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1c24867a50f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24b365c084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224b365c084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224b365c084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4b365c084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224b365c084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224b365c084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fd92513f8b_0_8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" name="Google Shape;16;g1fd92513f8b_0_8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" name="Google Shape;17;g1fd92513f8b_0_8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d92513f8b_0_135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1fd92513f8b_0_135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g1fd92513f8b_0_135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6" name="Google Shape;66;g1fd92513f8b_0_13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" name="Google Shape;67;g1fd92513f8b_0_13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8" name="Google Shape;68;g1fd92513f8b_0_1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d92513f8b_0_142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1fd92513f8b_0_14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" name="Google Shape;72;g1fd92513f8b_0_14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" name="Google Shape;73;g1fd92513f8b_0_14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4" name="Google Shape;74;g1fd92513f8b_0_1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d92513f8b_0_148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g1fd92513f8b_0_148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" name="Google Shape;78;g1fd92513f8b_0_14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9" name="Google Shape;79;g1fd92513f8b_0_14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0" name="Google Shape;80;g1fd92513f8b_0_1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87" name="Google Shape;8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pción generada automáticamente" id="93" name="Google Shape;9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95" name="Google Shape;9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19" name="Google Shape;19;g1fd92513f8b_0_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21" name="Google Shape;21;g1fd92513f8b_0_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fd92513f8b_0_95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fd92513f8b_0_9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" name="Google Shape;25;g1fd92513f8b_0_9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" name="Google Shape;26;g1fd92513f8b_0_9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" name="Google Shape;27;g1fd92513f8b_0_9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fd92513f8b_0_101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1fd92513f8b_0_101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g1fd92513f8b_0_10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" name="Google Shape;32;g1fd92513f8b_0_10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" name="Google Shape;33;g1fd92513f8b_0_10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fd92513f8b_0_107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g1fd92513f8b_0_10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" name="Google Shape;37;g1fd92513f8b_0_10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" name="Google Shape;38;g1fd92513f8b_0_10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" name="Google Shape;39;g1fd92513f8b_0_10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" name="Google Shape;40;g1fd92513f8b_0_10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d92513f8b_0_114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g1fd92513f8b_0_114"/>
          <p:cNvSpPr txBox="1"/>
          <p:nvPr>
            <p:ph idx="1" type="body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g1fd92513f8b_0_114"/>
          <p:cNvSpPr txBox="1"/>
          <p:nvPr>
            <p:ph idx="2" type="body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" name="Google Shape;45;g1fd92513f8b_0_114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g1fd92513f8b_0_114"/>
          <p:cNvSpPr txBox="1"/>
          <p:nvPr>
            <p:ph idx="4" type="body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" name="Google Shape;47;g1fd92513f8b_0_1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" name="Google Shape;48;g1fd92513f8b_0_1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" name="Google Shape;49;g1fd92513f8b_0_1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d92513f8b_0_123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g1fd92513f8b_0_1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" name="Google Shape;53;g1fd92513f8b_0_1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4" name="Google Shape;54;g1fd92513f8b_0_1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d92513f8b_0_128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1fd92513f8b_0_128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g1fd92513f8b_0_128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59" name="Google Shape;59;g1fd92513f8b_0_1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" name="Google Shape;60;g1fd92513f8b_0_1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1" name="Google Shape;61;g1fd92513f8b_0_1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d92513f8b_0_8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g1fd92513f8b_0_8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1fd92513f8b_0_8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1fd92513f8b_0_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92513f8b_0_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92513f8b_0_242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RAYCAST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4b365c084_0_52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24b365c084_0_52"/>
          <p:cNvSpPr txBox="1"/>
          <p:nvPr/>
        </p:nvSpPr>
        <p:spPr>
          <a:xfrm>
            <a:off x="781550" y="1989900"/>
            <a:ext cx="8733600" cy="3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¿Cuáles son las componentes del vector         ?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Calcula lo siguiente: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224b365c084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850" y="1989900"/>
            <a:ext cx="713600" cy="5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24b365c084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0050" y="3722325"/>
            <a:ext cx="873900" cy="8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24b365c084_0_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0050" y="4706511"/>
            <a:ext cx="873900" cy="926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4b365c084_0_64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24b365c084_0_64"/>
          <p:cNvSpPr txBox="1"/>
          <p:nvPr/>
        </p:nvSpPr>
        <p:spPr>
          <a:xfrm>
            <a:off x="781550" y="1989900"/>
            <a:ext cx="94956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calcular             , ¿se obtiene un punto o un vector?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 el vector             con origen en (0, 0, 0) y luego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origen en A = (0, 0, 3).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 dos vectores dibujados son paralelos, ¿cuál de ellos se encuentra sobre el rayo?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224b365c084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075" y="1892213"/>
            <a:ext cx="873900" cy="8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24b365c084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471" y="3188563"/>
            <a:ext cx="873900" cy="85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d6b99dacf_0_38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1d6b99dacf_0_38"/>
          <p:cNvSpPr txBox="1"/>
          <p:nvPr/>
        </p:nvSpPr>
        <p:spPr>
          <a:xfrm>
            <a:off x="488450" y="1797550"/>
            <a:ext cx="112737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La siguiente expresión, ¿define el rayo que buscamos? ¿Por qué?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los puntos (x, y, z) del espacio cuyo vector posición es 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se obtiene al multiplicar un número positivo por el vector         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5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, para algún     positivo. 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g21d6b99dacf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0475" y="3262400"/>
            <a:ext cx="713600" cy="5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1d6b99dacf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8875" y="4323800"/>
            <a:ext cx="3426175" cy="5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1d6b99dacf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5150" y="4429425"/>
            <a:ext cx="409850" cy="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1d6b99dacf_0_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82439" y="2814940"/>
            <a:ext cx="1292225" cy="4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224b365c084_0_77"/>
          <p:cNvPicPr preferRelativeResize="0"/>
          <p:nvPr/>
        </p:nvPicPr>
        <p:blipFill rotWithShape="1">
          <a:blip r:embed="rId3">
            <a:alphaModFix/>
          </a:blip>
          <a:srcRect b="9585" l="5794" r="8997" t="16279"/>
          <a:stretch/>
        </p:blipFill>
        <p:spPr>
          <a:xfrm>
            <a:off x="1651800" y="386250"/>
            <a:ext cx="7952200" cy="6085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24b365c084_0_77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224b365c084_0_77"/>
          <p:cNvSpPr txBox="1"/>
          <p:nvPr/>
        </p:nvSpPr>
        <p:spPr>
          <a:xfrm>
            <a:off x="459150" y="1504475"/>
            <a:ext cx="1127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75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24b365c084_0_87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24b365c084_0_87"/>
          <p:cNvSpPr txBox="1"/>
          <p:nvPr/>
        </p:nvSpPr>
        <p:spPr>
          <a:xfrm>
            <a:off x="459150" y="1504475"/>
            <a:ext cx="11273700" cy="21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los puntos (x, y, z) del espacio cuyo vector posición 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se obtiene al multiplicar un número positivo por el vector         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5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,  para algún        positivo.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224b365c084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950" y="1953350"/>
            <a:ext cx="713600" cy="56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224b365c084_0_87"/>
          <p:cNvSpPr txBox="1"/>
          <p:nvPr/>
        </p:nvSpPr>
        <p:spPr>
          <a:xfrm>
            <a:off x="624750" y="3806100"/>
            <a:ext cx="11273700" cy="28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 Para describir efectivamente el rayo que buscamos, ¿qué dato necesitamos incorporar a lo anterior?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Da un ejemplo de cómo integrarías ese dato en la expresión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5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, para algún        positivo.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g224b365c084_0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4725" y="3068950"/>
            <a:ext cx="409850" cy="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24b365c084_0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3325" y="5739850"/>
            <a:ext cx="409850" cy="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224b365c084_0_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8900" y="2968250"/>
            <a:ext cx="2748538" cy="5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24b365c084_0_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300" y="5635250"/>
            <a:ext cx="2748538" cy="5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24b365c084_0_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06000" y="1524000"/>
            <a:ext cx="1295157" cy="5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24b365c084_0_97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24b365c084_0_97"/>
          <p:cNvSpPr txBox="1"/>
          <p:nvPr/>
        </p:nvSpPr>
        <p:spPr>
          <a:xfrm>
            <a:off x="459150" y="1504475"/>
            <a:ext cx="11273700" cy="4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ecuación vectorial del rayo AB, se puede expresar…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●"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manera </a:t>
            </a:r>
            <a:r>
              <a:rPr b="1"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algebraica </a:t>
            </a: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por: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, para algún       positivo.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●"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b="1"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lenguaje natural</a:t>
            </a: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los puntos (x, y, z) del espacio cuyo vector posición es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se obtiene de la suma entre un vector posición de un punto de la recta y la multiplicación de un número positivo por el vector       , al que llamaremos dirección de la recta.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g224b365c084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6550" y="2627925"/>
            <a:ext cx="409850" cy="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24b365c084_0_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84600" y="4987125"/>
            <a:ext cx="561182" cy="4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24b365c084_0_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5950" y="2527125"/>
            <a:ext cx="3760269" cy="4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24b365c084_0_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10800" y="4010875"/>
            <a:ext cx="1290886" cy="4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24b365c084_0_113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224b365c084_0_113"/>
          <p:cNvSpPr txBox="1"/>
          <p:nvPr/>
        </p:nvSpPr>
        <p:spPr>
          <a:xfrm>
            <a:off x="624750" y="3105750"/>
            <a:ext cx="1127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¿Qué sucede si en la ecuación vectorial del rayo,      es negativo?</a:t>
            </a:r>
            <a:r>
              <a:rPr lang="es-419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224b365c084_0_113"/>
          <p:cNvSpPr txBox="1"/>
          <p:nvPr/>
        </p:nvSpPr>
        <p:spPr>
          <a:xfrm>
            <a:off x="624750" y="3806100"/>
            <a:ext cx="1127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g224b365c084_0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2525" y="3282450"/>
            <a:ext cx="420875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24b365c084_0_136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224b365c084_0_136"/>
          <p:cNvSpPr txBox="1"/>
          <p:nvPr/>
        </p:nvSpPr>
        <p:spPr>
          <a:xfrm>
            <a:off x="624750" y="3105750"/>
            <a:ext cx="1127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24b365c084_0_136"/>
          <p:cNvSpPr txBox="1"/>
          <p:nvPr/>
        </p:nvSpPr>
        <p:spPr>
          <a:xfrm>
            <a:off x="624750" y="3806100"/>
            <a:ext cx="1127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224b365c084_0_136"/>
          <p:cNvSpPr txBox="1"/>
          <p:nvPr/>
        </p:nvSpPr>
        <p:spPr>
          <a:xfrm>
            <a:off x="293550" y="1563075"/>
            <a:ext cx="11742000" cy="4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Medium"/>
              <a:buChar char="●"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actividad hemos construido la definición de </a:t>
            </a:r>
            <a:r>
              <a:rPr b="1"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ecuación vectorial de la recta en el espacio</a:t>
            </a: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algún       positivo y punto P, posición de la recta.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ecuación se hace explícito que una recta en el espacio corresponde a un conjunto de puntos, que son obtenidos por “desplazamiento” del punto P según un vector al que denominamos </a:t>
            </a:r>
            <a:r>
              <a:rPr b="1"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dirección</a:t>
            </a: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224b365c084_0_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510" y="3610304"/>
            <a:ext cx="377500" cy="3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24b365c084_0_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2800" y="2604000"/>
            <a:ext cx="6888055" cy="6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24b365c084_0_146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224b365c084_0_146"/>
          <p:cNvSpPr txBox="1"/>
          <p:nvPr/>
        </p:nvSpPr>
        <p:spPr>
          <a:xfrm>
            <a:off x="624750" y="3105750"/>
            <a:ext cx="1127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24b365c084_0_146"/>
          <p:cNvSpPr txBox="1"/>
          <p:nvPr/>
        </p:nvSpPr>
        <p:spPr>
          <a:xfrm>
            <a:off x="624750" y="3806100"/>
            <a:ext cx="1127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24b365c084_0_146"/>
          <p:cNvSpPr txBox="1"/>
          <p:nvPr/>
        </p:nvSpPr>
        <p:spPr>
          <a:xfrm>
            <a:off x="293550" y="1563075"/>
            <a:ext cx="112737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matemática tiene múltiples aplicaciones en videojuegos. Una de ellas es denominada </a:t>
            </a:r>
            <a:r>
              <a:rPr i="1"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Raycast</a:t>
            </a: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utiliza rectas en el espacio y ecuaciones vectoriales para determinar impactos con objetos virtuales.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1f9b8d224b3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1f9b8d224b3_0_166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RAYCAST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4b365c084_0_0"/>
          <p:cNvSpPr txBox="1"/>
          <p:nvPr/>
        </p:nvSpPr>
        <p:spPr>
          <a:xfrm>
            <a:off x="447525" y="78322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Matemática y videojuegos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24b365c084_0_0"/>
          <p:cNvSpPr/>
          <p:nvPr/>
        </p:nvSpPr>
        <p:spPr>
          <a:xfrm>
            <a:off x="1585425" y="2129700"/>
            <a:ext cx="8666700" cy="2579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i="1"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¿Tienen algún videojuego favorito? 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i="1"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juegos puedes tomar el rol del personaje principal?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i="1"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imaginan cómo la matemática aporta en la programación de estos videojuegos?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24b365c084_0_0"/>
          <p:cNvSpPr txBox="1"/>
          <p:nvPr/>
        </p:nvSpPr>
        <p:spPr>
          <a:xfrm>
            <a:off x="605700" y="1602150"/>
            <a:ext cx="992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1bc59a8f8a2_1_1"/>
          <p:cNvPicPr preferRelativeResize="0"/>
          <p:nvPr/>
        </p:nvPicPr>
        <p:blipFill rotWithShape="1">
          <a:blip r:embed="rId3">
            <a:alphaModFix/>
          </a:blip>
          <a:srcRect b="16922" l="0" r="0" t="0"/>
          <a:stretch/>
        </p:blipFill>
        <p:spPr>
          <a:xfrm>
            <a:off x="2616625" y="393575"/>
            <a:ext cx="6127524" cy="2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1bc59a8f8a2_1_1"/>
          <p:cNvPicPr preferRelativeResize="0"/>
          <p:nvPr/>
        </p:nvPicPr>
        <p:blipFill rotWithShape="1">
          <a:blip r:embed="rId4">
            <a:alphaModFix/>
          </a:blip>
          <a:srcRect b="0" l="33405" r="33168" t="0"/>
          <a:stretch/>
        </p:blipFill>
        <p:spPr>
          <a:xfrm>
            <a:off x="4672425" y="4276743"/>
            <a:ext cx="2234625" cy="224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bc59a8f8a2_1_1"/>
          <p:cNvPicPr preferRelativeResize="0"/>
          <p:nvPr/>
        </p:nvPicPr>
        <p:blipFill rotWithShape="1">
          <a:blip r:embed="rId4">
            <a:alphaModFix/>
          </a:blip>
          <a:srcRect b="0" l="0" r="66574" t="0"/>
          <a:stretch/>
        </p:blipFill>
        <p:spPr>
          <a:xfrm>
            <a:off x="1027900" y="4252930"/>
            <a:ext cx="2282074" cy="228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bc59a8f8a2_1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3300" y="4276751"/>
            <a:ext cx="2282066" cy="22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bc59a8f8a2_1_1"/>
          <p:cNvPicPr preferRelativeResize="0"/>
          <p:nvPr/>
        </p:nvPicPr>
        <p:blipFill rotWithShape="1">
          <a:blip r:embed="rId3">
            <a:alphaModFix/>
          </a:blip>
          <a:srcRect b="0" l="7515" r="18289" t="84715"/>
          <a:stretch/>
        </p:blipFill>
        <p:spPr>
          <a:xfrm>
            <a:off x="1789050" y="3401838"/>
            <a:ext cx="7782675" cy="8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4a3f41d3cc_0_5"/>
          <p:cNvPicPr preferRelativeResize="0"/>
          <p:nvPr/>
        </p:nvPicPr>
        <p:blipFill rotWithShape="1">
          <a:blip r:embed="rId3">
            <a:alphaModFix/>
          </a:blip>
          <a:srcRect b="41002" l="0" r="0" t="0"/>
          <a:stretch/>
        </p:blipFill>
        <p:spPr>
          <a:xfrm>
            <a:off x="441050" y="639150"/>
            <a:ext cx="5567199" cy="17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4a3f41d3cc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9075" y="2807875"/>
            <a:ext cx="6705809" cy="25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4a3f41d3cc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4884" y="2944053"/>
            <a:ext cx="2560691" cy="787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4a3f41d3cc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025" y="5609950"/>
            <a:ext cx="3385200" cy="10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4a3f41d3cc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22300" y="3573100"/>
            <a:ext cx="2217150" cy="12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4b365c084_0_10"/>
          <p:cNvSpPr txBox="1"/>
          <p:nvPr/>
        </p:nvSpPr>
        <p:spPr>
          <a:xfrm>
            <a:off x="447525" y="78322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24b365c084_0_10"/>
          <p:cNvSpPr/>
          <p:nvPr/>
        </p:nvSpPr>
        <p:spPr>
          <a:xfrm>
            <a:off x="1585425" y="2434375"/>
            <a:ext cx="8666700" cy="350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i="1"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un raycast? 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i="1"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¿Para qué se usa en videojuegos?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i="1"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conceptos matemáticos puedes distinguir? 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i="1"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funciona un raycast? ¿Qué tipo de información se puede obtener de él?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i="1"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elementos definen un raycast?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24b365c084_0_10"/>
          <p:cNvSpPr txBox="1"/>
          <p:nvPr/>
        </p:nvSpPr>
        <p:spPr>
          <a:xfrm>
            <a:off x="605700" y="1602150"/>
            <a:ext cx="992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latin typeface="Calibri"/>
                <a:ea typeface="Calibri"/>
                <a:cs typeface="Calibri"/>
                <a:sym typeface="Calibri"/>
              </a:rPr>
              <a:t>Luego de observar la infografía responde las siguientes preguntas: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4b365c084_0_17"/>
          <p:cNvSpPr txBox="1"/>
          <p:nvPr/>
        </p:nvSpPr>
        <p:spPr>
          <a:xfrm>
            <a:off x="447525" y="78322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24b365c084_0_17"/>
          <p:cNvSpPr txBox="1"/>
          <p:nvPr/>
        </p:nvSpPr>
        <p:spPr>
          <a:xfrm>
            <a:off x="752325" y="1764400"/>
            <a:ext cx="106422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tenemos un videojuego con un personaje principal (con cámara en primera persona), que debe avanzar a diferentes etapas a través de puertas que lo trasladan a los siguientes niveles. En su búsqueda, va recolectando herramientas y objetos que le ayudarán a avanzar a otras etapas.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Queremos llevar a nuestro personaje hacia una puerta de escape. Nuestro personaje tiene un láser y, para saber si la puerta lo llevará a otro nivel, debe apuntar su cerradura con el láser, si la puerta brilla entonces podrá escapar por ella.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c24867a50f_0_3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c24867a50f_0_3"/>
          <p:cNvSpPr/>
          <p:nvPr/>
        </p:nvSpPr>
        <p:spPr>
          <a:xfrm>
            <a:off x="1837550" y="2667800"/>
            <a:ext cx="9021000" cy="136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representamos matemáticamente el “rayo que impacta la cerradura de la puerta de escape”?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4b365c084_0_30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24b365c084_0_30"/>
          <p:cNvSpPr/>
          <p:nvPr/>
        </p:nvSpPr>
        <p:spPr>
          <a:xfrm>
            <a:off x="713100" y="1623600"/>
            <a:ext cx="10765800" cy="80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Representa el rayo en el espacio cartesiano 3D.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224b365c084_0_30"/>
          <p:cNvPicPr preferRelativeResize="0"/>
          <p:nvPr/>
        </p:nvPicPr>
        <p:blipFill rotWithShape="1">
          <a:blip r:embed="rId3">
            <a:alphaModFix/>
          </a:blip>
          <a:srcRect b="9628" l="0" r="0" t="15380"/>
          <a:stretch/>
        </p:blipFill>
        <p:spPr>
          <a:xfrm>
            <a:off x="2583550" y="2553900"/>
            <a:ext cx="5690526" cy="401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224b365c084_0_37"/>
          <p:cNvPicPr preferRelativeResize="0"/>
          <p:nvPr/>
        </p:nvPicPr>
        <p:blipFill rotWithShape="1">
          <a:blip r:embed="rId3">
            <a:alphaModFix/>
          </a:blip>
          <a:srcRect b="9670" l="6908" r="26725" t="19063"/>
          <a:stretch/>
        </p:blipFill>
        <p:spPr>
          <a:xfrm>
            <a:off x="394150" y="547938"/>
            <a:ext cx="6535501" cy="617242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24b365c084_0_37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24b365c084_0_37"/>
          <p:cNvSpPr/>
          <p:nvPr/>
        </p:nvSpPr>
        <p:spPr>
          <a:xfrm>
            <a:off x="7075400" y="2715850"/>
            <a:ext cx="4725600" cy="183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gráfica se identifican los puntos: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= (0, 0, 3) y B = (6, 5, 2).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2022-11-30T14:02:43Z</dcterms:created>
  <dc:creator>Ricardo Felipe Fredes Silva (ricardo.fredes)</dc:creator>
</cp:coreProperties>
</file>