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Garcia Pereira" userId="2e48b719-8387-4be5-8752-30b02ebdf9a2" providerId="ADAL" clId="{C3588114-2BF7-4FDF-8AB8-6E35667876B5}"/>
    <pc:docChg chg="custSel modSld">
      <pc:chgData name="Ana Garcia Pereira" userId="2e48b719-8387-4be5-8752-30b02ebdf9a2" providerId="ADAL" clId="{C3588114-2BF7-4FDF-8AB8-6E35667876B5}" dt="2023-05-29T21:03:58.719" v="23"/>
      <pc:docMkLst>
        <pc:docMk/>
      </pc:docMkLst>
      <pc:sldChg chg="modSp mod">
        <pc:chgData name="Ana Garcia Pereira" userId="2e48b719-8387-4be5-8752-30b02ebdf9a2" providerId="ADAL" clId="{C3588114-2BF7-4FDF-8AB8-6E35667876B5}" dt="2023-05-29T21:03:39.973" v="19" actId="3064"/>
        <pc:sldMkLst>
          <pc:docMk/>
          <pc:sldMk cId="0" sldId="256"/>
        </pc:sldMkLst>
        <pc:spChg chg="mod">
          <ac:chgData name="Ana Garcia Pereira" userId="2e48b719-8387-4be5-8752-30b02ebdf9a2" providerId="ADAL" clId="{C3588114-2BF7-4FDF-8AB8-6E35667876B5}" dt="2023-05-29T21:03:39.973" v="19" actId="3064"/>
          <ac:spMkLst>
            <pc:docMk/>
            <pc:sldMk cId="0" sldId="256"/>
            <ac:spMk id="8" creationId="{00000000-0000-0000-0000-000000000000}"/>
          </ac:spMkLst>
        </pc:spChg>
      </pc:sldChg>
      <pc:sldChg chg="addSp delSp modSp">
        <pc:chgData name="Ana Garcia Pereira" userId="2e48b719-8387-4be5-8752-30b02ebdf9a2" providerId="ADAL" clId="{C3588114-2BF7-4FDF-8AB8-6E35667876B5}" dt="2023-05-29T21:03:53.677" v="21"/>
        <pc:sldMkLst>
          <pc:docMk/>
          <pc:sldMk cId="0" sldId="266"/>
        </pc:sldMkLst>
        <pc:spChg chg="add del mod">
          <ac:chgData name="Ana Garcia Pereira" userId="2e48b719-8387-4be5-8752-30b02ebdf9a2" providerId="ADAL" clId="{C3588114-2BF7-4FDF-8AB8-6E35667876B5}" dt="2023-05-29T21:03:53.677" v="21"/>
          <ac:spMkLst>
            <pc:docMk/>
            <pc:sldMk cId="0" sldId="266"/>
            <ac:spMk id="5" creationId="{E6E7AD98-A91D-EA84-6EDE-0535707A1651}"/>
          </ac:spMkLst>
        </pc:spChg>
      </pc:sldChg>
      <pc:sldChg chg="addSp delSp modSp mod">
        <pc:chgData name="Ana Garcia Pereira" userId="2e48b719-8387-4be5-8752-30b02ebdf9a2" providerId="ADAL" clId="{C3588114-2BF7-4FDF-8AB8-6E35667876B5}" dt="2023-05-29T21:03:58.719" v="23"/>
        <pc:sldMkLst>
          <pc:docMk/>
          <pc:sldMk cId="0" sldId="267"/>
        </pc:sldMkLst>
        <pc:spChg chg="del">
          <ac:chgData name="Ana Garcia Pereira" userId="2e48b719-8387-4be5-8752-30b02ebdf9a2" providerId="ADAL" clId="{C3588114-2BF7-4FDF-8AB8-6E35667876B5}" dt="2023-05-29T21:03:57.496" v="22" actId="478"/>
          <ac:spMkLst>
            <pc:docMk/>
            <pc:sldMk cId="0" sldId="267"/>
            <ac:spMk id="8" creationId="{00000000-0000-0000-0000-000000000000}"/>
          </ac:spMkLst>
        </pc:spChg>
        <pc:spChg chg="add mod">
          <ac:chgData name="Ana Garcia Pereira" userId="2e48b719-8387-4be5-8752-30b02ebdf9a2" providerId="ADAL" clId="{C3588114-2BF7-4FDF-8AB8-6E35667876B5}" dt="2023-05-29T21:03:58.719" v="23"/>
          <ac:spMkLst>
            <pc:docMk/>
            <pc:sldMk cId="0" sldId="267"/>
            <ac:spMk id="9" creationId="{9CE4C665-0844-51C8-128D-0D59DFEE616D}"/>
          </ac:spMkLst>
        </pc:spChg>
      </pc:sldChg>
    </pc:docChg>
  </pc:docChgLst>
  <pc:docChgLst>
    <pc:chgData name="Ana  Garcia Pereira" userId="2e48b719-8387-4be5-8752-30b02ebdf9a2" providerId="ADAL" clId="{73633E13-1647-4A41-8A9B-B2DA73EB387D}"/>
    <pc:docChg chg="modSld">
      <pc:chgData name="Ana  Garcia Pereira" userId="2e48b719-8387-4be5-8752-30b02ebdf9a2" providerId="ADAL" clId="{73633E13-1647-4A41-8A9B-B2DA73EB387D}" dt="2021-08-17T19:36:00.053" v="9" actId="2711"/>
      <pc:docMkLst>
        <pc:docMk/>
      </pc:docMkLst>
      <pc:sldChg chg="addSp modSp mod">
        <pc:chgData name="Ana  Garcia Pereira" userId="2e48b719-8387-4be5-8752-30b02ebdf9a2" providerId="ADAL" clId="{73633E13-1647-4A41-8A9B-B2DA73EB387D}" dt="2021-08-17T19:36:00.053" v="9" actId="2711"/>
        <pc:sldMkLst>
          <pc:docMk/>
          <pc:sldMk cId="0" sldId="257"/>
        </pc:sldMkLst>
        <pc:spChg chg="mod">
          <ac:chgData name="Ana  Garcia Pereira" userId="2e48b719-8387-4be5-8752-30b02ebdf9a2" providerId="ADAL" clId="{73633E13-1647-4A41-8A9B-B2DA73EB387D}" dt="2021-08-17T19:35:15.628" v="0" actId="14100"/>
          <ac:spMkLst>
            <pc:docMk/>
            <pc:sldMk cId="0" sldId="257"/>
            <ac:spMk id="4" creationId="{00000000-0000-0000-0000-000000000000}"/>
          </ac:spMkLst>
        </pc:spChg>
        <pc:spChg chg="mod">
          <ac:chgData name="Ana  Garcia Pereira" userId="2e48b719-8387-4be5-8752-30b02ebdf9a2" providerId="ADAL" clId="{73633E13-1647-4A41-8A9B-B2DA73EB387D}" dt="2021-08-17T19:35:20.461" v="1" actId="1076"/>
          <ac:spMkLst>
            <pc:docMk/>
            <pc:sldMk cId="0" sldId="257"/>
            <ac:spMk id="5" creationId="{00000000-0000-0000-0000-000000000000}"/>
          </ac:spMkLst>
        </pc:spChg>
        <pc:spChg chg="add mod">
          <ac:chgData name="Ana  Garcia Pereira" userId="2e48b719-8387-4be5-8752-30b02ebdf9a2" providerId="ADAL" clId="{73633E13-1647-4A41-8A9B-B2DA73EB387D}" dt="2021-08-17T19:36:00.053" v="9" actId="2711"/>
          <ac:spMkLst>
            <pc:docMk/>
            <pc:sldMk cId="0" sldId="257"/>
            <ac:spMk id="23" creationId="{4F5A380E-AA75-4669-88C1-336870EE0B45}"/>
          </ac:spMkLst>
        </pc:spChg>
        <pc:grpChg chg="mod">
          <ac:chgData name="Ana  Garcia Pereira" userId="2e48b719-8387-4be5-8752-30b02ebdf9a2" providerId="ADAL" clId="{73633E13-1647-4A41-8A9B-B2DA73EB387D}" dt="2021-08-17T19:35:24.293" v="2" actId="1076"/>
          <ac:grpSpMkLst>
            <pc:docMk/>
            <pc:sldMk cId="0" sldId="257"/>
            <ac:grpSpMk id="6" creationId="{00000000-0000-0000-0000-000000000000}"/>
          </ac:grpSpMkLst>
        </pc:grpChg>
        <pc:graphicFrameChg chg="mod">
          <ac:chgData name="Ana  Garcia Pereira" userId="2e48b719-8387-4be5-8752-30b02ebdf9a2" providerId="ADAL" clId="{73633E13-1647-4A41-8A9B-B2DA73EB387D}" dt="2021-08-17T19:35:33.680" v="3" actId="1076"/>
          <ac:graphicFrameMkLst>
            <pc:docMk/>
            <pc:sldMk cId="0" sldId="257"/>
            <ac:graphicFrameMk id="19" creationId="{00000000-0000-0000-0000-000000000000}"/>
          </ac:graphicFrameMkLst>
        </pc:graphicFrameChg>
        <pc:picChg chg="add mod">
          <ac:chgData name="Ana  Garcia Pereira" userId="2e48b719-8387-4be5-8752-30b02ebdf9a2" providerId="ADAL" clId="{73633E13-1647-4A41-8A9B-B2DA73EB387D}" dt="2021-08-17T19:35:45.972" v="7" actId="1076"/>
          <ac:picMkLst>
            <pc:docMk/>
            <pc:sldMk cId="0" sldId="257"/>
            <ac:picMk id="22" creationId="{0440C469-49A5-4E47-8016-00AF9BC4E914}"/>
          </ac:picMkLst>
        </pc:picChg>
      </pc:sldChg>
    </pc:docChg>
  </pc:docChgLst>
  <pc:docChgLst>
    <pc:chgData name="Fernando Luis Vera Briceño" userId="3038660f-bf72-449a-8583-7858de87357c" providerId="ADAL" clId="{85BF0F25-017F-4CAA-9580-7ADFCFE31169}"/>
    <pc:docChg chg="modSld">
      <pc:chgData name="Fernando Luis Vera Briceño" userId="3038660f-bf72-449a-8583-7858de87357c" providerId="ADAL" clId="{85BF0F25-017F-4CAA-9580-7ADFCFE31169}" dt="2023-07-27T16:10:35.570" v="2" actId="2"/>
      <pc:docMkLst>
        <pc:docMk/>
      </pc:docMkLst>
      <pc:sldChg chg="modSp mod">
        <pc:chgData name="Fernando Luis Vera Briceño" userId="3038660f-bf72-449a-8583-7858de87357c" providerId="ADAL" clId="{85BF0F25-017F-4CAA-9580-7ADFCFE31169}" dt="2023-07-27T16:10:30.038" v="0" actId="2"/>
        <pc:sldMkLst>
          <pc:docMk/>
          <pc:sldMk cId="0" sldId="256"/>
        </pc:sldMkLst>
        <pc:spChg chg="mod">
          <ac:chgData name="Fernando Luis Vera Briceño" userId="3038660f-bf72-449a-8583-7858de87357c" providerId="ADAL" clId="{85BF0F25-017F-4CAA-9580-7ADFCFE31169}" dt="2023-07-27T16:10:30.038" v="0" actId="2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Fernando Luis Vera Briceño" userId="3038660f-bf72-449a-8583-7858de87357c" providerId="ADAL" clId="{85BF0F25-017F-4CAA-9580-7ADFCFE31169}" dt="2023-07-27T16:10:33.886" v="1" actId="2"/>
        <pc:sldMkLst>
          <pc:docMk/>
          <pc:sldMk cId="0" sldId="257"/>
        </pc:sldMkLst>
        <pc:spChg chg="mod">
          <ac:chgData name="Fernando Luis Vera Briceño" userId="3038660f-bf72-449a-8583-7858de87357c" providerId="ADAL" clId="{85BF0F25-017F-4CAA-9580-7ADFCFE31169}" dt="2023-07-27T16:10:33.886" v="1" actId="2"/>
          <ac:spMkLst>
            <pc:docMk/>
            <pc:sldMk cId="0" sldId="257"/>
            <ac:spMk id="23" creationId="{4F5A380E-AA75-4669-88C1-336870EE0B45}"/>
          </ac:spMkLst>
        </pc:spChg>
      </pc:sldChg>
      <pc:sldChg chg="modSp mod">
        <pc:chgData name="Fernando Luis Vera Briceño" userId="3038660f-bf72-449a-8583-7858de87357c" providerId="ADAL" clId="{85BF0F25-017F-4CAA-9580-7ADFCFE31169}" dt="2023-07-27T16:10:35.570" v="2" actId="2"/>
        <pc:sldMkLst>
          <pc:docMk/>
          <pc:sldMk cId="0" sldId="267"/>
        </pc:sldMkLst>
        <pc:spChg chg="mod">
          <ac:chgData name="Fernando Luis Vera Briceño" userId="3038660f-bf72-449a-8583-7858de87357c" providerId="ADAL" clId="{85BF0F25-017F-4CAA-9580-7ADFCFE31169}" dt="2023-07-27T16:10:35.570" v="2" actId="2"/>
          <ac:spMkLst>
            <pc:docMk/>
            <pc:sldMk cId="0" sldId="267"/>
            <ac:spMk id="9" creationId="{9CE4C665-0844-51C8-128D-0D59DFEE616D}"/>
          </ac:spMkLst>
        </pc:spChg>
      </pc:sldChg>
    </pc:docChg>
  </pc:docChgLst>
  <pc:docChgLst>
    <pc:chgData name="Ana Garcia Pereira" userId="2e48b719-8387-4be5-8752-30b02ebdf9a2" providerId="ADAL" clId="{341F82D0-61C4-4895-BDF9-EAB3DF0731B6}"/>
    <pc:docChg chg="undo custSel modSld">
      <pc:chgData name="Ana Garcia Pereira" userId="2e48b719-8387-4be5-8752-30b02ebdf9a2" providerId="ADAL" clId="{341F82D0-61C4-4895-BDF9-EAB3DF0731B6}" dt="2021-08-04T17:30:25.101" v="11" actId="242"/>
      <pc:docMkLst>
        <pc:docMk/>
      </pc:docMkLst>
      <pc:sldChg chg="modSp mod">
        <pc:chgData name="Ana Garcia Pereira" userId="2e48b719-8387-4be5-8752-30b02ebdf9a2" providerId="ADAL" clId="{341F82D0-61C4-4895-BDF9-EAB3DF0731B6}" dt="2021-08-04T17:30:25.101" v="11" actId="242"/>
        <pc:sldMkLst>
          <pc:docMk/>
          <pc:sldMk cId="0" sldId="267"/>
        </pc:sldMkLst>
        <pc:spChg chg="mod">
          <ac:chgData name="Ana Garcia Pereira" userId="2e48b719-8387-4be5-8752-30b02ebdf9a2" providerId="ADAL" clId="{341F82D0-61C4-4895-BDF9-EAB3DF0731B6}" dt="2021-08-04T17:30:25.101" v="11" actId="242"/>
          <ac:spMkLst>
            <pc:docMk/>
            <pc:sldMk cId="0" sldId="267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8199" y="3311457"/>
            <a:ext cx="8605520" cy="596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3097" y="1998522"/>
            <a:ext cx="4912205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3499" y="2398669"/>
            <a:ext cx="8611400" cy="418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aciontrabun.c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245603" y="3613097"/>
            <a:ext cx="7567295" cy="15990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marL="2933065" marR="769620" indent="-2156460">
              <a:lnSpc>
                <a:spcPts val="3400"/>
              </a:lnSpc>
              <a:spcBef>
                <a:spcPts val="1410"/>
              </a:spcBef>
            </a:pPr>
            <a:r>
              <a:rPr sz="3400" b="1" spc="-10" dirty="0">
                <a:solidFill>
                  <a:srgbClr val="A0CD41"/>
                </a:solidFill>
                <a:latin typeface="Whitney"/>
                <a:cs typeface="Whitney"/>
              </a:rPr>
              <a:t>Nuestro </a:t>
            </a:r>
            <a:r>
              <a:rPr sz="3400" b="1" spc="-5" dirty="0">
                <a:solidFill>
                  <a:srgbClr val="A0CD41"/>
                </a:solidFill>
                <a:latin typeface="Whitney"/>
                <a:cs typeface="Whitney"/>
              </a:rPr>
              <a:t>bienestar: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los </a:t>
            </a:r>
            <a:r>
              <a:rPr sz="3400" b="1" spc="-5" dirty="0">
                <a:solidFill>
                  <a:srgbClr val="A0CD41"/>
                </a:solidFill>
                <a:latin typeface="Whitney"/>
                <a:cs typeface="Whitney"/>
              </a:rPr>
              <a:t>hábitos </a:t>
            </a:r>
            <a:r>
              <a:rPr sz="3400" b="1" spc="-70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importan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157307"/>
            <a:ext cx="8605520" cy="5969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700"/>
              </a:lnSpc>
            </a:pPr>
            <a:r>
              <a:rPr sz="4500" spc="-35" dirty="0"/>
              <a:t>¿DAMOS</a:t>
            </a:r>
            <a:r>
              <a:rPr sz="4500" spc="-15" dirty="0"/>
              <a:t> </a:t>
            </a:r>
            <a:r>
              <a:rPr sz="4500" spc="-5" dirty="0"/>
              <a:t>PERMISO</a:t>
            </a:r>
            <a:r>
              <a:rPr sz="4500" spc="-15" dirty="0"/>
              <a:t> </a:t>
            </a:r>
            <a:r>
              <a:rPr sz="4500" spc="-80" dirty="0"/>
              <a:t>PARA</a:t>
            </a:r>
            <a:r>
              <a:rPr sz="4500" spc="-10" dirty="0"/>
              <a:t> </a:t>
            </a:r>
            <a:r>
              <a:rPr sz="4500" dirty="0"/>
              <a:t>SENTIR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754207"/>
            <a:ext cx="5967095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EN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NUESTRO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HOGAR?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700" y="2870019"/>
            <a:ext cx="9351010" cy="159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No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nacemos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con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talento innato </a:t>
            </a:r>
            <a:r>
              <a:rPr sz="2600" b="0" spc="-15" dirty="0">
                <a:solidFill>
                  <a:srgbClr val="231F20"/>
                </a:solidFill>
                <a:latin typeface="Whitney"/>
                <a:cs typeface="Whitney"/>
              </a:rPr>
              <a:t>para reconocer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lo que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nosotros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cualquier </a:t>
            </a:r>
            <a:r>
              <a:rPr sz="2600" b="0" spc="-15" dirty="0">
                <a:solidFill>
                  <a:srgbClr val="231F20"/>
                </a:solidFill>
                <a:latin typeface="Whitney"/>
                <a:cs typeface="Whitney"/>
              </a:rPr>
              <a:t>otra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persona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está sintiendo y por qué. </a:t>
            </a:r>
            <a:r>
              <a:rPr sz="2600" b="0" spc="-70" dirty="0">
                <a:solidFill>
                  <a:srgbClr val="231F20"/>
                </a:solidFill>
                <a:latin typeface="Whitney"/>
                <a:cs typeface="Whitney"/>
              </a:rPr>
              <a:t>Todos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tenemos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aprenderlo.</a:t>
            </a:r>
            <a:endParaRPr sz="2600" dirty="0">
              <a:latin typeface="Whitney"/>
              <a:cs typeface="Whitney"/>
            </a:endParaRPr>
          </a:p>
          <a:p>
            <a:pPr marL="12700" algn="just">
              <a:lnSpc>
                <a:spcPct val="100000"/>
              </a:lnSpc>
              <a:spcBef>
                <a:spcPts val="800"/>
              </a:spcBef>
            </a:pPr>
            <a:r>
              <a:rPr sz="1800" b="0" spc="-10" dirty="0">
                <a:solidFill>
                  <a:srgbClr val="231F20"/>
                </a:solidFill>
                <a:latin typeface="Whitney"/>
                <a:cs typeface="Whitney"/>
              </a:rPr>
              <a:t>(Brackett,</a:t>
            </a:r>
            <a:r>
              <a:rPr sz="18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800" b="0" spc="-5" dirty="0">
                <a:solidFill>
                  <a:srgbClr val="231F20"/>
                </a:solidFill>
                <a:latin typeface="Whitney"/>
                <a:cs typeface="Whitney"/>
              </a:rPr>
              <a:t>2019).</a:t>
            </a:r>
            <a:endParaRPr sz="1800" dirty="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760" y="5491359"/>
            <a:ext cx="9236710" cy="1503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75005" algn="r">
              <a:lnSpc>
                <a:spcPct val="100000"/>
              </a:lnSpc>
              <a:spcBef>
                <a:spcPts val="100"/>
              </a:spcBef>
            </a:pPr>
            <a:r>
              <a:rPr sz="26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educadores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padres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deben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demostrar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capacidad de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20" dirty="0">
                <a:solidFill>
                  <a:srgbClr val="231F20"/>
                </a:solidFill>
                <a:latin typeface="Whitney"/>
                <a:cs typeface="Whitney"/>
              </a:rPr>
              <a:t>identificar,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discutir y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regular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sus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propias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emociones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antes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de poder</a:t>
            </a:r>
            <a:endParaRPr sz="2600" dirty="0">
              <a:latin typeface="Whitney"/>
              <a:cs typeface="Whitney"/>
            </a:endParaRPr>
          </a:p>
          <a:p>
            <a:pPr marR="5080" algn="r">
              <a:lnSpc>
                <a:spcPts val="3060"/>
              </a:lnSpc>
            </a:pP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enseñar</a:t>
            </a:r>
            <a:r>
              <a:rPr sz="26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6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habilidades</a:t>
            </a:r>
            <a:r>
              <a:rPr sz="26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6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otros.</a:t>
            </a:r>
            <a:endParaRPr sz="2600" dirty="0">
              <a:latin typeface="Whitney"/>
              <a:cs typeface="Whitney"/>
            </a:endParaRPr>
          </a:p>
          <a:p>
            <a:pPr marR="5080" algn="r">
              <a:lnSpc>
                <a:spcPts val="2340"/>
              </a:lnSpc>
            </a:pP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(Brackett,</a:t>
            </a:r>
            <a:r>
              <a:rPr sz="2000" b="0" spc="-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2019).</a:t>
            </a:r>
            <a:endParaRPr sz="20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100" y="840506"/>
            <a:ext cx="9484360" cy="5969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700"/>
              </a:lnSpc>
            </a:pPr>
            <a:r>
              <a:rPr sz="4500" spc="-90" dirty="0"/>
              <a:t>CUATRO</a:t>
            </a:r>
            <a:r>
              <a:rPr sz="4500" spc="-80" dirty="0"/>
              <a:t> </a:t>
            </a:r>
            <a:r>
              <a:rPr sz="4500" spc="-65" dirty="0"/>
              <a:t>PASOS</a:t>
            </a:r>
            <a:r>
              <a:rPr sz="4500" spc="-75" dirty="0"/>
              <a:t> </a:t>
            </a:r>
            <a:r>
              <a:rPr sz="4500" spc="-80" dirty="0"/>
              <a:t>PARA </a:t>
            </a:r>
            <a:r>
              <a:rPr sz="4500" dirty="0"/>
              <a:t>LA</a:t>
            </a:r>
            <a:r>
              <a:rPr sz="4500" spc="-75" dirty="0"/>
              <a:t> </a:t>
            </a:r>
            <a:r>
              <a:rPr sz="4500" dirty="0"/>
              <a:t>EXPRESIÓN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7100" y="1437407"/>
            <a:ext cx="6795770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sz="4500" b="1" spc="-60" dirty="0">
                <a:solidFill>
                  <a:srgbClr val="FFFFFF"/>
                </a:solidFill>
                <a:latin typeface="Whitney"/>
                <a:cs typeface="Whitney"/>
              </a:rPr>
              <a:t>ASERTIVA</a:t>
            </a:r>
            <a:r>
              <a:rPr sz="4500" b="1" spc="-3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4500" b="1" spc="-3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EMOCIONES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499" y="2398669"/>
            <a:ext cx="5148580" cy="418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3900" b="0" i="1" dirty="0">
                <a:solidFill>
                  <a:srgbClr val="231F20"/>
                </a:solidFill>
                <a:latin typeface="Whitney"/>
                <a:cs typeface="Whitney"/>
              </a:rPr>
              <a:t>ME</a:t>
            </a:r>
            <a:r>
              <a:rPr sz="3900" b="0" i="1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900" b="0" i="1" spc="-30" dirty="0">
                <a:solidFill>
                  <a:srgbClr val="231F20"/>
                </a:solidFill>
                <a:latin typeface="Whitney"/>
                <a:cs typeface="Whitney"/>
              </a:rPr>
              <a:t>SIENTO...</a:t>
            </a:r>
            <a:endParaRPr sz="39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231F20"/>
              </a:buClr>
              <a:buFont typeface="Whitney"/>
              <a:buAutoNum type="arabicPeriod"/>
            </a:pPr>
            <a:endParaRPr sz="4050" dirty="0">
              <a:latin typeface="Whitney"/>
              <a:cs typeface="Whitney"/>
            </a:endParaRPr>
          </a:p>
          <a:p>
            <a:pPr marL="469265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3900" b="0" i="1" spc="-5" dirty="0">
                <a:solidFill>
                  <a:srgbClr val="231F20"/>
                </a:solidFill>
                <a:latin typeface="Whitney"/>
                <a:cs typeface="Whitney"/>
              </a:rPr>
              <a:t>CUANDO…</a:t>
            </a:r>
            <a:endParaRPr sz="39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231F20"/>
              </a:buClr>
              <a:buFont typeface="Whitney"/>
              <a:buAutoNum type="arabicPeriod"/>
            </a:pPr>
            <a:endParaRPr sz="4050" dirty="0">
              <a:latin typeface="Whitney"/>
              <a:cs typeface="Whitney"/>
            </a:endParaRPr>
          </a:p>
          <a:p>
            <a:pPr marL="469265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3900" b="0" i="1" spc="-5" dirty="0">
                <a:solidFill>
                  <a:srgbClr val="231F20"/>
                </a:solidFill>
                <a:latin typeface="Whitney"/>
                <a:cs typeface="Whitney"/>
              </a:rPr>
              <a:t>PORQUE…</a:t>
            </a:r>
            <a:endParaRPr sz="39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231F20"/>
              </a:buClr>
              <a:buFont typeface="Whitney"/>
              <a:buAutoNum type="arabicPeriod"/>
            </a:pPr>
            <a:endParaRPr sz="4050" dirty="0">
              <a:latin typeface="Whitney"/>
              <a:cs typeface="Whitney"/>
            </a:endParaRPr>
          </a:p>
          <a:p>
            <a:pPr marL="469265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sz="3900" b="0" i="1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3900" b="0" i="1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900" b="0" i="1" dirty="0">
                <a:solidFill>
                  <a:srgbClr val="231F20"/>
                </a:solidFill>
                <a:latin typeface="Whitney"/>
                <a:cs typeface="Whitney"/>
              </a:rPr>
              <a:t>ME</a:t>
            </a:r>
            <a:r>
              <a:rPr sz="3900" b="0" i="1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900" b="0" i="1" spc="-55" dirty="0">
                <a:solidFill>
                  <a:srgbClr val="231F20"/>
                </a:solidFill>
                <a:latin typeface="Whitney"/>
                <a:cs typeface="Whitney"/>
              </a:rPr>
              <a:t>GUSTARÍA</a:t>
            </a:r>
            <a:r>
              <a:rPr sz="3900" b="0" i="1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900" b="0" i="1" dirty="0">
                <a:solidFill>
                  <a:srgbClr val="231F20"/>
                </a:solidFill>
                <a:latin typeface="Whitney"/>
                <a:cs typeface="Whitney"/>
              </a:rPr>
              <a:t>QUE…</a:t>
            </a:r>
            <a:endParaRPr sz="39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Hábitos</a:t>
            </a:r>
            <a:r>
              <a:rPr spc="-3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vida</a:t>
            </a:r>
            <a:r>
              <a:rPr spc="-25" dirty="0"/>
              <a:t> </a:t>
            </a:r>
            <a:r>
              <a:rPr dirty="0"/>
              <a:t>saludable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4647669" y="730451"/>
              <a:ext cx="763270" cy="776605"/>
            </a:xfrm>
            <a:custGeom>
              <a:avLst/>
              <a:gdLst/>
              <a:ahLst/>
              <a:cxnLst/>
              <a:rect l="l" t="t" r="r" b="b"/>
              <a:pathLst>
                <a:path w="763270" h="776605">
                  <a:moveTo>
                    <a:pt x="408511" y="0"/>
                  </a:moveTo>
                  <a:lnTo>
                    <a:pt x="407495" y="190"/>
                  </a:lnTo>
                  <a:lnTo>
                    <a:pt x="407686" y="1549"/>
                  </a:lnTo>
                  <a:lnTo>
                    <a:pt x="407114" y="2120"/>
                  </a:lnTo>
                  <a:lnTo>
                    <a:pt x="387182" y="76739"/>
                  </a:lnTo>
                  <a:lnTo>
                    <a:pt x="366868" y="150977"/>
                  </a:lnTo>
                  <a:lnTo>
                    <a:pt x="339364" y="130288"/>
                  </a:lnTo>
                  <a:lnTo>
                    <a:pt x="309620" y="111861"/>
                  </a:lnTo>
                  <a:lnTo>
                    <a:pt x="276746" y="96949"/>
                  </a:lnTo>
                  <a:lnTo>
                    <a:pt x="239855" y="86804"/>
                  </a:lnTo>
                  <a:lnTo>
                    <a:pt x="196053" y="83606"/>
                  </a:lnTo>
                  <a:lnTo>
                    <a:pt x="156173" y="89873"/>
                  </a:lnTo>
                  <a:lnTo>
                    <a:pt x="90999" y="122745"/>
                  </a:lnTo>
                  <a:lnTo>
                    <a:pt x="59476" y="154109"/>
                  </a:lnTo>
                  <a:lnTo>
                    <a:pt x="34131" y="193496"/>
                  </a:lnTo>
                  <a:lnTo>
                    <a:pt x="15446" y="239909"/>
                  </a:lnTo>
                  <a:lnTo>
                    <a:pt x="3908" y="292350"/>
                  </a:lnTo>
                  <a:lnTo>
                    <a:pt x="0" y="349822"/>
                  </a:lnTo>
                  <a:lnTo>
                    <a:pt x="4207" y="411327"/>
                  </a:lnTo>
                  <a:lnTo>
                    <a:pt x="11378" y="450566"/>
                  </a:lnTo>
                  <a:lnTo>
                    <a:pt x="21826" y="488188"/>
                  </a:lnTo>
                  <a:lnTo>
                    <a:pt x="50066" y="557390"/>
                  </a:lnTo>
                  <a:lnTo>
                    <a:pt x="85279" y="618520"/>
                  </a:lnTo>
                  <a:lnTo>
                    <a:pt x="126978" y="672363"/>
                  </a:lnTo>
                  <a:lnTo>
                    <a:pt x="175987" y="719010"/>
                  </a:lnTo>
                  <a:lnTo>
                    <a:pt x="234216" y="757047"/>
                  </a:lnTo>
                  <a:lnTo>
                    <a:pt x="270135" y="770526"/>
                  </a:lnTo>
                  <a:lnTo>
                    <a:pt x="311140" y="776071"/>
                  </a:lnTo>
                  <a:lnTo>
                    <a:pt x="331695" y="774339"/>
                  </a:lnTo>
                  <a:lnTo>
                    <a:pt x="350039" y="769337"/>
                  </a:lnTo>
                  <a:lnTo>
                    <a:pt x="366570" y="761359"/>
                  </a:lnTo>
                  <a:lnTo>
                    <a:pt x="381689" y="750697"/>
                  </a:lnTo>
                  <a:lnTo>
                    <a:pt x="397951" y="762023"/>
                  </a:lnTo>
                  <a:lnTo>
                    <a:pt x="416600" y="770632"/>
                  </a:lnTo>
                  <a:lnTo>
                    <a:pt x="438608" y="775617"/>
                  </a:lnTo>
                  <a:lnTo>
                    <a:pt x="464950" y="776071"/>
                  </a:lnTo>
                  <a:lnTo>
                    <a:pt x="500293" y="769246"/>
                  </a:lnTo>
                  <a:lnTo>
                    <a:pt x="560873" y="738207"/>
                  </a:lnTo>
                  <a:lnTo>
                    <a:pt x="610887" y="697560"/>
                  </a:lnTo>
                  <a:lnTo>
                    <a:pt x="653609" y="651458"/>
                  </a:lnTo>
                  <a:lnTo>
                    <a:pt x="696393" y="589412"/>
                  </a:lnTo>
                  <a:lnTo>
                    <a:pt x="717275" y="550149"/>
                  </a:lnTo>
                  <a:lnTo>
                    <a:pt x="734677" y="508144"/>
                  </a:lnTo>
                  <a:lnTo>
                    <a:pt x="748269" y="462810"/>
                  </a:lnTo>
                  <a:lnTo>
                    <a:pt x="757717" y="413562"/>
                  </a:lnTo>
                  <a:lnTo>
                    <a:pt x="762689" y="359816"/>
                  </a:lnTo>
                  <a:lnTo>
                    <a:pt x="762118" y="317756"/>
                  </a:lnTo>
                  <a:lnTo>
                    <a:pt x="756931" y="278204"/>
                  </a:lnTo>
                  <a:lnTo>
                    <a:pt x="735866" y="209537"/>
                  </a:lnTo>
                  <a:lnTo>
                    <a:pt x="702659" y="153322"/>
                  </a:lnTo>
                  <a:lnTo>
                    <a:pt x="656136" y="110794"/>
                  </a:lnTo>
                  <a:lnTo>
                    <a:pt x="589655" y="86409"/>
                  </a:lnTo>
                  <a:lnTo>
                    <a:pt x="551173" y="84036"/>
                  </a:lnTo>
                  <a:lnTo>
                    <a:pt x="511496" y="89598"/>
                  </a:lnTo>
                  <a:lnTo>
                    <a:pt x="478235" y="100480"/>
                  </a:lnTo>
                  <a:lnTo>
                    <a:pt x="448181" y="115006"/>
                  </a:lnTo>
                  <a:lnTo>
                    <a:pt x="420854" y="132173"/>
                  </a:lnTo>
                  <a:lnTo>
                    <a:pt x="395773" y="150977"/>
                  </a:lnTo>
                  <a:lnTo>
                    <a:pt x="434610" y="6362"/>
                  </a:lnTo>
                  <a:lnTo>
                    <a:pt x="427860" y="4980"/>
                  </a:lnTo>
                  <a:lnTo>
                    <a:pt x="415175" y="1431"/>
                  </a:lnTo>
                  <a:lnTo>
                    <a:pt x="408511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9CE4C665-0844-51C8-128D-0D59DFEE616D}"/>
              </a:ext>
            </a:extLst>
          </p:cNvPr>
          <p:cNvSpPr txBox="1"/>
          <p:nvPr/>
        </p:nvSpPr>
        <p:spPr>
          <a:xfrm>
            <a:off x="1245603" y="3613097"/>
            <a:ext cx="7567295" cy="15990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marL="2933065" marR="769620" indent="-2156460">
              <a:lnSpc>
                <a:spcPts val="3400"/>
              </a:lnSpc>
              <a:spcBef>
                <a:spcPts val="1410"/>
              </a:spcBef>
            </a:pPr>
            <a:r>
              <a:rPr sz="3400" b="1" spc="-10" dirty="0">
                <a:solidFill>
                  <a:srgbClr val="A0CD41"/>
                </a:solidFill>
                <a:latin typeface="Whitney"/>
                <a:cs typeface="Whitney"/>
              </a:rPr>
              <a:t>Nuestro </a:t>
            </a:r>
            <a:r>
              <a:rPr sz="3400" b="1" spc="-5" dirty="0">
                <a:solidFill>
                  <a:srgbClr val="A0CD41"/>
                </a:solidFill>
                <a:latin typeface="Whitney"/>
                <a:cs typeface="Whitney"/>
              </a:rPr>
              <a:t>bienestar: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los </a:t>
            </a:r>
            <a:r>
              <a:rPr sz="3400" b="1" spc="-5" dirty="0">
                <a:solidFill>
                  <a:srgbClr val="A0CD41"/>
                </a:solidFill>
                <a:latin typeface="Whitney"/>
                <a:cs typeface="Whitney"/>
              </a:rPr>
              <a:t>hábitos </a:t>
            </a:r>
            <a:r>
              <a:rPr sz="3400" b="1" spc="-70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A0CD41"/>
                </a:solidFill>
                <a:latin typeface="Whitney"/>
                <a:cs typeface="Whitney"/>
              </a:rPr>
              <a:t>importan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4198" y="163461"/>
            <a:ext cx="9630410" cy="7418134"/>
            <a:chOff x="214198" y="163461"/>
            <a:chExt cx="9630410" cy="7418134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3240139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70000" y="1044390"/>
            <a:ext cx="7518400" cy="1478280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 marR="5080" indent="464820">
              <a:lnSpc>
                <a:spcPts val="5200"/>
              </a:lnSpc>
              <a:spcBef>
                <a:spcPts val="1140"/>
              </a:spcBef>
              <a:tabLst>
                <a:tab pos="1295400" algn="l"/>
                <a:tab pos="3533140" algn="l"/>
                <a:tab pos="4184650" algn="l"/>
              </a:tabLst>
            </a:pPr>
            <a:r>
              <a:rPr sz="5200" spc="-20" dirty="0"/>
              <a:t>NUESTRO	</a:t>
            </a:r>
            <a:r>
              <a:rPr sz="5200" spc="-55" dirty="0"/>
              <a:t>BIENESTAR: </a:t>
            </a:r>
            <a:r>
              <a:rPr sz="5200" spc="-50" dirty="0"/>
              <a:t> </a:t>
            </a:r>
            <a:r>
              <a:rPr sz="5200" spc="-200" dirty="0"/>
              <a:t>L</a:t>
            </a:r>
            <a:r>
              <a:rPr sz="5200" spc="-10" dirty="0"/>
              <a:t>O</a:t>
            </a:r>
            <a:r>
              <a:rPr sz="5200" dirty="0"/>
              <a:t>S	HÁBI</a:t>
            </a:r>
            <a:r>
              <a:rPr sz="5200" spc="-170" dirty="0"/>
              <a:t>T</a:t>
            </a:r>
            <a:r>
              <a:rPr sz="5200" spc="-10" dirty="0"/>
              <a:t>O</a:t>
            </a:r>
            <a:r>
              <a:rPr sz="5200" dirty="0"/>
              <a:t>S	IMPO</a:t>
            </a:r>
            <a:r>
              <a:rPr sz="5200" spc="-95" dirty="0"/>
              <a:t>R</a:t>
            </a:r>
            <a:r>
              <a:rPr sz="5200" spc="-470" dirty="0"/>
              <a:t>T</a:t>
            </a:r>
            <a:r>
              <a:rPr sz="5200" dirty="0"/>
              <a:t>AN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89133" y="3746317"/>
            <a:ext cx="8488045" cy="1764030"/>
            <a:chOff x="772200" y="5185799"/>
            <a:chExt cx="8488045" cy="1764030"/>
          </a:xfrm>
        </p:grpSpPr>
        <p:sp>
          <p:nvSpPr>
            <p:cNvPr id="7" name="object 7"/>
            <p:cNvSpPr/>
            <p:nvPr/>
          </p:nvSpPr>
          <p:spPr>
            <a:xfrm>
              <a:off x="778548" y="5192153"/>
              <a:ext cx="2867025" cy="1751330"/>
            </a:xfrm>
            <a:custGeom>
              <a:avLst/>
              <a:gdLst/>
              <a:ahLst/>
              <a:cxnLst/>
              <a:rect l="l" t="t" r="r" b="b"/>
              <a:pathLst>
                <a:path w="2867025" h="1751329">
                  <a:moveTo>
                    <a:pt x="2866453" y="0"/>
                  </a:moveTo>
                  <a:lnTo>
                    <a:pt x="0" y="0"/>
                  </a:lnTo>
                  <a:lnTo>
                    <a:pt x="0" y="875652"/>
                  </a:lnTo>
                  <a:lnTo>
                    <a:pt x="0" y="1751304"/>
                  </a:lnTo>
                  <a:lnTo>
                    <a:pt x="2866453" y="1751304"/>
                  </a:lnTo>
                  <a:lnTo>
                    <a:pt x="2866453" y="875652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7785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772200" y="51857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3645000" y="51921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92474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7785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772198" y="6061455"/>
              <a:ext cx="2873375" cy="888365"/>
            </a:xfrm>
            <a:custGeom>
              <a:avLst/>
              <a:gdLst/>
              <a:ahLst/>
              <a:cxnLst/>
              <a:rect l="l" t="t" r="r" b="b"/>
              <a:pathLst>
                <a:path w="2873375" h="888365">
                  <a:moveTo>
                    <a:pt x="2872803" y="875652"/>
                  </a:moveTo>
                  <a:lnTo>
                    <a:pt x="0" y="875652"/>
                  </a:lnTo>
                  <a:lnTo>
                    <a:pt x="0" y="888352"/>
                  </a:lnTo>
                  <a:lnTo>
                    <a:pt x="2872803" y="888352"/>
                  </a:lnTo>
                  <a:lnTo>
                    <a:pt x="2872803" y="875652"/>
                  </a:lnTo>
                  <a:close/>
                </a:path>
                <a:path w="2873375" h="888365">
                  <a:moveTo>
                    <a:pt x="2872803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872803" y="12700"/>
                  </a:lnTo>
                  <a:lnTo>
                    <a:pt x="2872803" y="0"/>
                  </a:lnTo>
                  <a:close/>
                </a:path>
              </a:pathLst>
            </a:custGeom>
            <a:solidFill>
              <a:srgbClr val="A0CD4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3645000" y="606779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92474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A0CD41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15451"/>
              </p:ext>
            </p:extLst>
          </p:nvPr>
        </p:nvGraphicFramePr>
        <p:xfrm>
          <a:off x="885048" y="3734260"/>
          <a:ext cx="2680970" cy="1750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058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9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082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011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2015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 dirty="0">
                        <a:latin typeface="Whitney"/>
                        <a:cs typeface="Whitney"/>
                      </a:endParaRPr>
                    </a:p>
                  </a:txBody>
                  <a:tcPr marL="0" marR="0" marT="255905" marB="0">
                    <a:solidFill>
                      <a:srgbClr val="A0C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A0CD41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A0CD41"/>
                </a:solidFill>
                <a:latin typeface="Whitney"/>
                <a:cs typeface="Whitney"/>
              </a:rPr>
              <a:t>]</a:t>
            </a:r>
            <a:endParaRPr sz="1200" dirty="0">
              <a:latin typeface="Whitney"/>
              <a:cs typeface="Whitney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640592" y="325799"/>
            <a:ext cx="1067435" cy="1087120"/>
          </a:xfrm>
          <a:custGeom>
            <a:avLst/>
            <a:gdLst/>
            <a:ahLst/>
            <a:cxnLst/>
            <a:rect l="l" t="t" r="r" b="b"/>
            <a:pathLst>
              <a:path w="1067434" h="1087120">
                <a:moveTo>
                  <a:pt x="571327" y="0"/>
                </a:moveTo>
                <a:lnTo>
                  <a:pt x="569905" y="266"/>
                </a:lnTo>
                <a:lnTo>
                  <a:pt x="570172" y="2171"/>
                </a:lnTo>
                <a:lnTo>
                  <a:pt x="569359" y="2971"/>
                </a:lnTo>
                <a:lnTo>
                  <a:pt x="541471" y="107440"/>
                </a:lnTo>
                <a:lnTo>
                  <a:pt x="513022" y="211366"/>
                </a:lnTo>
                <a:lnTo>
                  <a:pt x="474525" y="182406"/>
                </a:lnTo>
                <a:lnTo>
                  <a:pt x="432883" y="156610"/>
                </a:lnTo>
                <a:lnTo>
                  <a:pt x="386858" y="135728"/>
                </a:lnTo>
                <a:lnTo>
                  <a:pt x="335209" y="121513"/>
                </a:lnTo>
                <a:lnTo>
                  <a:pt x="273890" y="117045"/>
                </a:lnTo>
                <a:lnTo>
                  <a:pt x="218058" y="125822"/>
                </a:lnTo>
                <a:lnTo>
                  <a:pt x="168702" y="145023"/>
                </a:lnTo>
                <a:lnTo>
                  <a:pt x="126815" y="171831"/>
                </a:lnTo>
                <a:lnTo>
                  <a:pt x="96467" y="199790"/>
                </a:lnTo>
                <a:lnTo>
                  <a:pt x="69860" y="232947"/>
                </a:lnTo>
                <a:lnTo>
                  <a:pt x="47197" y="270889"/>
                </a:lnTo>
                <a:lnTo>
                  <a:pt x="28679" y="313202"/>
                </a:lnTo>
                <a:lnTo>
                  <a:pt x="14505" y="359473"/>
                </a:lnTo>
                <a:lnTo>
                  <a:pt x="4879" y="409289"/>
                </a:lnTo>
                <a:lnTo>
                  <a:pt x="0" y="462235"/>
                </a:lnTo>
                <a:lnTo>
                  <a:pt x="69" y="517900"/>
                </a:lnTo>
                <a:lnTo>
                  <a:pt x="5288" y="575868"/>
                </a:lnTo>
                <a:lnTo>
                  <a:pt x="15338" y="630793"/>
                </a:lnTo>
                <a:lnTo>
                  <a:pt x="29971" y="683463"/>
                </a:lnTo>
                <a:lnTo>
                  <a:pt x="48319" y="733456"/>
                </a:lnTo>
                <a:lnTo>
                  <a:pt x="69512" y="780351"/>
                </a:lnTo>
                <a:lnTo>
                  <a:pt x="92812" y="823944"/>
                </a:lnTo>
                <a:lnTo>
                  <a:pt x="118804" y="865932"/>
                </a:lnTo>
                <a:lnTo>
                  <a:pt x="147068" y="905368"/>
                </a:lnTo>
                <a:lnTo>
                  <a:pt x="177183" y="941311"/>
                </a:lnTo>
                <a:lnTo>
                  <a:pt x="209859" y="974892"/>
                </a:lnTo>
                <a:lnTo>
                  <a:pt x="245798" y="1006611"/>
                </a:lnTo>
                <a:lnTo>
                  <a:pt x="284961" y="1035315"/>
                </a:lnTo>
                <a:lnTo>
                  <a:pt x="327310" y="1059853"/>
                </a:lnTo>
                <a:lnTo>
                  <a:pt x="377597" y="1078733"/>
                </a:lnTo>
                <a:lnTo>
                  <a:pt x="435018" y="1086497"/>
                </a:lnTo>
                <a:lnTo>
                  <a:pt x="463788" y="1084072"/>
                </a:lnTo>
                <a:lnTo>
                  <a:pt x="489468" y="1077071"/>
                </a:lnTo>
                <a:lnTo>
                  <a:pt x="512612" y="1065902"/>
                </a:lnTo>
                <a:lnTo>
                  <a:pt x="533773" y="1050975"/>
                </a:lnTo>
                <a:lnTo>
                  <a:pt x="556537" y="1066832"/>
                </a:lnTo>
                <a:lnTo>
                  <a:pt x="582643" y="1078885"/>
                </a:lnTo>
                <a:lnTo>
                  <a:pt x="613455" y="1085864"/>
                </a:lnTo>
                <a:lnTo>
                  <a:pt x="650334" y="1086497"/>
                </a:lnTo>
                <a:lnTo>
                  <a:pt x="699821" y="1076941"/>
                </a:lnTo>
                <a:lnTo>
                  <a:pt x="744546" y="1058114"/>
                </a:lnTo>
                <a:lnTo>
                  <a:pt x="784637" y="1033489"/>
                </a:lnTo>
                <a:lnTo>
                  <a:pt x="820222" y="1006538"/>
                </a:lnTo>
                <a:lnTo>
                  <a:pt x="854662" y="976582"/>
                </a:lnTo>
                <a:lnTo>
                  <a:pt x="885929" y="945141"/>
                </a:lnTo>
                <a:lnTo>
                  <a:pt x="914466" y="912046"/>
                </a:lnTo>
                <a:lnTo>
                  <a:pt x="940720" y="877125"/>
                </a:lnTo>
                <a:lnTo>
                  <a:pt x="966348" y="838419"/>
                </a:lnTo>
                <a:lnTo>
                  <a:pt x="989562" y="798128"/>
                </a:lnTo>
                <a:lnTo>
                  <a:pt x="1010166" y="755907"/>
                </a:lnTo>
                <a:lnTo>
                  <a:pt x="1027964" y="711409"/>
                </a:lnTo>
                <a:lnTo>
                  <a:pt x="1042759" y="664290"/>
                </a:lnTo>
                <a:lnTo>
                  <a:pt x="1054357" y="614203"/>
                </a:lnTo>
                <a:lnTo>
                  <a:pt x="1062560" y="560803"/>
                </a:lnTo>
                <a:lnTo>
                  <a:pt x="1067173" y="503745"/>
                </a:lnTo>
                <a:lnTo>
                  <a:pt x="1066380" y="444858"/>
                </a:lnTo>
                <a:lnTo>
                  <a:pt x="1059117" y="389483"/>
                </a:lnTo>
                <a:lnTo>
                  <a:pt x="1046494" y="338642"/>
                </a:lnTo>
                <a:lnTo>
                  <a:pt x="1029620" y="293357"/>
                </a:lnTo>
                <a:lnTo>
                  <a:pt x="1008568" y="252097"/>
                </a:lnTo>
                <a:lnTo>
                  <a:pt x="983134" y="214655"/>
                </a:lnTo>
                <a:lnTo>
                  <a:pt x="953039" y="182004"/>
                </a:lnTo>
                <a:lnTo>
                  <a:pt x="917999" y="155117"/>
                </a:lnTo>
                <a:lnTo>
                  <a:pt x="874713" y="133951"/>
                </a:lnTo>
                <a:lnTo>
                  <a:pt x="824927" y="120975"/>
                </a:lnTo>
                <a:lnTo>
                  <a:pt x="771056" y="117650"/>
                </a:lnTo>
                <a:lnTo>
                  <a:pt x="715510" y="125437"/>
                </a:lnTo>
                <a:lnTo>
                  <a:pt x="668943" y="140671"/>
                </a:lnTo>
                <a:lnTo>
                  <a:pt x="626864" y="161010"/>
                </a:lnTo>
                <a:lnTo>
                  <a:pt x="588605" y="185045"/>
                </a:lnTo>
                <a:lnTo>
                  <a:pt x="553497" y="211366"/>
                </a:lnTo>
                <a:lnTo>
                  <a:pt x="594484" y="59731"/>
                </a:lnTo>
                <a:lnTo>
                  <a:pt x="607865" y="8915"/>
                </a:lnTo>
                <a:lnTo>
                  <a:pt x="598415" y="6977"/>
                </a:lnTo>
                <a:lnTo>
                  <a:pt x="580657" y="2002"/>
                </a:lnTo>
                <a:lnTo>
                  <a:pt x="571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22" name="Picture 2" descr="Icono&#10;&#10;Descripción generada automáticamente">
            <a:extLst>
              <a:ext uri="{FF2B5EF4-FFF2-40B4-BE49-F238E27FC236}">
                <a16:creationId xmlns:a16="http://schemas.microsoft.com/office/drawing/2014/main" id="{0440C469-49A5-4E47-8016-00AF9BC4E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81" y="5646957"/>
            <a:ext cx="1440000" cy="1440000"/>
          </a:xfrm>
          <a:prstGeom prst="rect">
            <a:avLst/>
          </a:prstGeom>
          <a:noFill/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4F5A380E-AA75-4669-88C1-336870EE0B45}"/>
              </a:ext>
            </a:extLst>
          </p:cNvPr>
          <p:cNvSpPr txBox="1"/>
          <p:nvPr/>
        </p:nvSpPr>
        <p:spPr>
          <a:xfrm>
            <a:off x="2350300" y="5926754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latin typeface="Whitney" pitchFamily="50" charset="0"/>
              </a:rPr>
              <a:t>Material elaborado por la Fundación Trabün</a:t>
            </a:r>
          </a:p>
          <a:p>
            <a:endParaRPr lang="es-CL" dirty="0">
              <a:latin typeface="Whitney" pitchFamily="50" charset="0"/>
            </a:endParaRPr>
          </a:p>
          <a:p>
            <a:r>
              <a:rPr lang="es-CL" dirty="0">
                <a:latin typeface="Whitney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https://www.fundaciontrabun.cl/</a:t>
            </a:r>
            <a:r>
              <a:rPr lang="es-CL" dirty="0">
                <a:latin typeface="Whitney" pitchFamily="50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2498" y="6925182"/>
            <a:ext cx="874040" cy="17929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697" y="3966068"/>
            <a:ext cx="228488" cy="1010588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49909" y="1915472"/>
          <a:ext cx="9007473" cy="4620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1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7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77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1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1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-5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-4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-3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150"/>
                        </a:lnSpc>
                      </a:pPr>
                      <a:r>
                        <a:rPr sz="1000" b="0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-2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150"/>
                        </a:lnSpc>
                      </a:pPr>
                      <a:r>
                        <a:rPr sz="1000" b="0" spc="-5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-1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1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2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3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4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ts val="115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5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16510"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IRA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PÁNICO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ESTRESADO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AGITADO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5080" algn="ctr">
                        <a:lnSpc>
                          <a:spcPct val="100000"/>
                        </a:lnSpc>
                      </a:pPr>
                      <a:r>
                        <a:rPr sz="850" b="0" spc="-6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CONMOCIONADO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77470" algn="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SORPRENDIDO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EXCITADO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FESTIVO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DICHOSO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DESASOSEGADO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635" marB="0">
                    <a:lnL w="57150">
                      <a:solidFill>
                        <a:srgbClr val="FFFFFF"/>
                      </a:solidFill>
                      <a:prstDash val="solid"/>
                    </a:lnL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 marR="45085" algn="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2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5</a:t>
                      </a:r>
                      <a:endParaRPr sz="1200" dirty="0">
                        <a:latin typeface="Whitney"/>
                        <a:cs typeface="Whitney"/>
                      </a:endParaRPr>
                    </a:p>
                  </a:txBody>
                  <a:tcPr marL="0" marR="0" marT="8763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110489" algn="r">
                        <a:lnSpc>
                          <a:spcPct val="100000"/>
                        </a:lnSpc>
                      </a:pPr>
                      <a:r>
                        <a:rPr sz="850" b="0" spc="-3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</a:t>
                      </a: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ON CÓLERA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FURIOSO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FRUSTRADO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TENSO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ATURDIDO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95580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NERVIOSO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JUBULOSO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MOTIVADO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INSPIRADO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2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EXALTADO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R="46355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4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118110" algn="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ENFURECIDO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ATEMORIZADO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ENOJADO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NERVIOSO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INQUIETO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125095" algn="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ENERGÉTICO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ANIMADO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ENTUSIASTA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OPTIMISTA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EMOCIONADO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52705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3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87960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ANSIOSO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APRENSIVO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PREOCUPADO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IRRITADO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MOLESTO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34315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GOZOSO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FELIZ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ESPERANZADO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ORGULLOSO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ENCANTADO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R="49530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2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109220" algn="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DISGUSTADO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IRASCIBLE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ALARMADO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DESASOSEGADO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TOCADO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063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52400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AGRADABLE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ALEGRE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ALEGRE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</a:t>
                      </a:r>
                      <a:r>
                        <a:rPr sz="850" b="0" spc="-3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 </a:t>
                      </a: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GUSTO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POSITIVO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2BE3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62865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1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R="113664" algn="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RECHAZADO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SOMBRÍO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DECEPCIONADO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DECAÍDO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APÁTICO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81940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CAPAZ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CÓMODO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CONTENTO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AMOROSIDAD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PLENO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0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7620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R="49530" algn="r">
                        <a:lnSpc>
                          <a:spcPct val="100000"/>
                        </a:lnSpc>
                      </a:pPr>
                      <a:r>
                        <a:rPr sz="1000" b="0" spc="-5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-1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127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NEGATIVO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4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MALHUMORADO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DESALENTADO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TRISTE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ABURRIDO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CALMADO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SEGURO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SATISFECHO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AGRADECIDO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CONMOVIDO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R="32384" algn="r">
                        <a:lnSpc>
                          <a:spcPct val="100000"/>
                        </a:lnSpc>
                      </a:pPr>
                      <a:r>
                        <a:rPr sz="1000" b="0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-2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AISLADO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MISERABLE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SOLITARIO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8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DESCORAZONADO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CANSADO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RELAJADO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PLÁCIDO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SOSEGADO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AFORTUNADO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EQUILIBRADO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30480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-3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90500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ABATIDO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DEPRIMIDO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SIN</a:t>
                      </a:r>
                      <a:r>
                        <a:rPr sz="850" b="0" spc="-4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 </a:t>
                      </a: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GANAS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EXHAUSTO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2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FATIGADO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19075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APACIBLE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PENSATIVO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PACÍFICO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CONFORTABLE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3495" algn="ctr">
                        <a:lnSpc>
                          <a:spcPct val="100000"/>
                        </a:lnSpc>
                      </a:pPr>
                      <a:r>
                        <a:rPr sz="850" b="0" spc="-4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DESPREOCUPADO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-4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63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80645" algn="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DESESPERADO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7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DESESPERANZADO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DESOLADO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2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DEVASTADO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850" b="0" spc="-2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AGOTADO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AA7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61594" algn="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SOMNOLIENTO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COMPLACIDO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spc="-5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TRANQUILO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QUERIDO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FFFFFF"/>
                          </a:solidFill>
                          <a:latin typeface="Whitney Light"/>
                          <a:cs typeface="Whitney Light"/>
                        </a:rPr>
                        <a:t>SERENO</a:t>
                      </a:r>
                      <a:endParaRPr sz="850" dirty="0">
                        <a:latin typeface="Whitney Light"/>
                        <a:cs typeface="Whitney Light"/>
                      </a:endParaRPr>
                    </a:p>
                  </a:txBody>
                  <a:tcPr marL="0" marR="0" marT="3175" marB="0">
                    <a:lnL w="57150">
                      <a:solidFill>
                        <a:srgbClr val="FFFFFF"/>
                      </a:solidFill>
                      <a:prstDash val="solid"/>
                    </a:lnL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53BD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9845" algn="r">
                        <a:lnSpc>
                          <a:spcPct val="100000"/>
                        </a:lnSpc>
                      </a:pPr>
                      <a:r>
                        <a:rPr sz="1000" b="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-5</a:t>
                      </a:r>
                      <a:endParaRPr sz="1000" dirty="0">
                        <a:latin typeface="Whitney"/>
                        <a:cs typeface="Whitney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04638" y="6894010"/>
            <a:ext cx="182504" cy="18349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23037" y="6971074"/>
            <a:ext cx="145756" cy="16198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16644" y="2154605"/>
            <a:ext cx="289560" cy="4320540"/>
            <a:chOff x="516644" y="2154605"/>
            <a:chExt cx="289560" cy="432054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6644" y="2319305"/>
              <a:ext cx="182504" cy="1835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3912" y="2154605"/>
              <a:ext cx="71991" cy="4319993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1324" y="6438271"/>
            <a:ext cx="145756" cy="1619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46188" y="1107747"/>
            <a:ext cx="2883317" cy="57924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71638" y="6700697"/>
            <a:ext cx="7919998" cy="814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199" y="3013007"/>
            <a:ext cx="8623935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¿CÓMO </a:t>
            </a:r>
            <a:r>
              <a:rPr sz="4500" b="1" spc="-5" dirty="0">
                <a:solidFill>
                  <a:srgbClr val="FFFFFF"/>
                </a:solidFill>
                <a:latin typeface="Whitney"/>
                <a:cs typeface="Whitney"/>
              </a:rPr>
              <a:t>PODEMOS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65" dirty="0">
                <a:solidFill>
                  <a:srgbClr val="FFFFFF"/>
                </a:solidFill>
                <a:latin typeface="Whitney"/>
                <a:cs typeface="Whitney"/>
              </a:rPr>
              <a:t>ACOMPAÑAR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99" y="3609907"/>
            <a:ext cx="8216900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Y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CUIDAR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MEJOR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NUESTROS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199" y="4206807"/>
            <a:ext cx="4665980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spc="-10" dirty="0">
                <a:solidFill>
                  <a:srgbClr val="FFFFFF"/>
                </a:solidFill>
                <a:latin typeface="Whitney"/>
                <a:cs typeface="Whitney"/>
              </a:rPr>
              <a:t>ADOLESCENTES?</a:t>
            </a:r>
            <a:endParaRPr sz="45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9700" y="681756"/>
            <a:ext cx="9041130" cy="584200"/>
          </a:xfrm>
          <a:custGeom>
            <a:avLst/>
            <a:gdLst/>
            <a:ahLst/>
            <a:cxnLst/>
            <a:rect l="l" t="t" r="r" b="b"/>
            <a:pathLst>
              <a:path w="9041130" h="584200">
                <a:moveTo>
                  <a:pt x="0" y="584200"/>
                </a:moveTo>
                <a:lnTo>
                  <a:pt x="9040863" y="584200"/>
                </a:lnTo>
                <a:lnTo>
                  <a:pt x="9040863" y="0"/>
                </a:lnTo>
                <a:lnTo>
                  <a:pt x="0" y="0"/>
                </a:lnTo>
                <a:lnTo>
                  <a:pt x="0" y="58420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7000" y="580156"/>
            <a:ext cx="90087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30" dirty="0"/>
              <a:t>ALGUNOS</a:t>
            </a:r>
            <a:r>
              <a:rPr sz="4500" dirty="0"/>
              <a:t> </a:t>
            </a:r>
            <a:r>
              <a:rPr sz="4500" spc="-25" dirty="0"/>
              <a:t>HÁBITOS</a:t>
            </a:r>
            <a:r>
              <a:rPr sz="4500" dirty="0"/>
              <a:t> </a:t>
            </a:r>
            <a:r>
              <a:rPr sz="4500" spc="-45" dirty="0"/>
              <a:t>PROTECTORES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467000" y="1366134"/>
            <a:ext cx="9077960" cy="4081779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65"/>
              </a:spcBef>
            </a:pPr>
            <a:r>
              <a:rPr sz="3200" b="1" spc="-30" dirty="0">
                <a:solidFill>
                  <a:srgbClr val="A0CD41"/>
                </a:solidFill>
                <a:latin typeface="Whitney"/>
                <a:cs typeface="Whitney"/>
              </a:rPr>
              <a:t>ACTIVIDAD</a:t>
            </a:r>
            <a:r>
              <a:rPr sz="3200" b="1" spc="-2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200" b="1" spc="-5" dirty="0">
                <a:solidFill>
                  <a:srgbClr val="A0CD41"/>
                </a:solidFill>
                <a:latin typeface="Whitney"/>
                <a:cs typeface="Whitney"/>
              </a:rPr>
              <a:t>FÍSICA</a:t>
            </a:r>
            <a:endParaRPr sz="3200" dirty="0">
              <a:latin typeface="Whitney"/>
              <a:cs typeface="Whitney"/>
            </a:endParaRPr>
          </a:p>
          <a:p>
            <a:pPr marL="12700" marR="5080">
              <a:lnSpc>
                <a:spcPts val="3400"/>
              </a:lnSpc>
              <a:spcBef>
                <a:spcPts val="231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“...la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práctica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físico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-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deportiva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tiene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efecto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positivo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salud física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mental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debido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 que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produce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liberación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endorfinas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, lo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conlleva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a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A0CD41"/>
                </a:solidFill>
                <a:latin typeface="Whitney"/>
                <a:cs typeface="Whitney"/>
              </a:rPr>
              <a:t>reducción </a:t>
            </a:r>
            <a:r>
              <a:rPr sz="3000" b="1" spc="-6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ansiedad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depresión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estrés.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”</a:t>
            </a:r>
            <a:endParaRPr sz="30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34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2700" dirty="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(Barbosa</a:t>
            </a:r>
            <a:r>
              <a:rPr sz="25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&amp;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Urrea,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2018,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30" dirty="0">
                <a:solidFill>
                  <a:srgbClr val="231F20"/>
                </a:solidFill>
                <a:latin typeface="Whitney"/>
                <a:cs typeface="Whitney"/>
              </a:rPr>
              <a:t>p.144)</a:t>
            </a:r>
            <a:endParaRPr sz="25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9700" y="681756"/>
            <a:ext cx="9041130" cy="584200"/>
          </a:xfrm>
          <a:custGeom>
            <a:avLst/>
            <a:gdLst/>
            <a:ahLst/>
            <a:cxnLst/>
            <a:rect l="l" t="t" r="r" b="b"/>
            <a:pathLst>
              <a:path w="9041130" h="584200">
                <a:moveTo>
                  <a:pt x="0" y="584200"/>
                </a:moveTo>
                <a:lnTo>
                  <a:pt x="9040863" y="584200"/>
                </a:lnTo>
                <a:lnTo>
                  <a:pt x="9040863" y="0"/>
                </a:lnTo>
                <a:lnTo>
                  <a:pt x="0" y="0"/>
                </a:lnTo>
                <a:lnTo>
                  <a:pt x="0" y="58420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7000" y="580156"/>
            <a:ext cx="90087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30" dirty="0"/>
              <a:t>ALGUNOS</a:t>
            </a:r>
            <a:r>
              <a:rPr sz="4500" dirty="0"/>
              <a:t> </a:t>
            </a:r>
            <a:r>
              <a:rPr sz="4500" spc="-25" dirty="0"/>
              <a:t>HÁBITOS</a:t>
            </a:r>
            <a:r>
              <a:rPr sz="4500" dirty="0"/>
              <a:t> </a:t>
            </a:r>
            <a:r>
              <a:rPr sz="4500" spc="-45" dirty="0"/>
              <a:t>PROTECTORES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467000" y="1366134"/>
            <a:ext cx="9073515" cy="4081779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65"/>
              </a:spcBef>
            </a:pPr>
            <a:r>
              <a:rPr sz="3200" b="1" spc="-35" dirty="0">
                <a:solidFill>
                  <a:srgbClr val="A0CD41"/>
                </a:solidFill>
                <a:latin typeface="Whitney"/>
                <a:cs typeface="Whitney"/>
              </a:rPr>
              <a:t>ALIMENTACIÓN</a:t>
            </a:r>
            <a:endParaRPr sz="3200" dirty="0">
              <a:latin typeface="Whitney"/>
              <a:cs typeface="Whitney"/>
            </a:endParaRPr>
          </a:p>
          <a:p>
            <a:pPr marL="12700" marR="5080">
              <a:lnSpc>
                <a:spcPts val="3400"/>
              </a:lnSpc>
              <a:spcBef>
                <a:spcPts val="231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“Es importante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proponer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y orientar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una alimentación 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desde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infancia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 y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 adolescencia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evitar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enfermedades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desórdenes</a:t>
            </a:r>
            <a:r>
              <a:rPr sz="3000" b="1" spc="5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alimenticios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desnutrición </a:t>
            </a:r>
            <a:r>
              <a:rPr sz="3000" b="1" spc="-61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sobrepeso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...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 ”</a:t>
            </a:r>
            <a:endParaRPr sz="30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34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2700" dirty="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500" b="0" spc="-20" dirty="0">
                <a:solidFill>
                  <a:srgbClr val="231F20"/>
                </a:solidFill>
                <a:latin typeface="Whitney"/>
                <a:cs typeface="Whitney"/>
              </a:rPr>
              <a:t>(Colmenares,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et.al,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2020,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p.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35" dirty="0">
                <a:solidFill>
                  <a:srgbClr val="231F20"/>
                </a:solidFill>
                <a:latin typeface="Whitney"/>
                <a:cs typeface="Whitney"/>
              </a:rPr>
              <a:t>76)</a:t>
            </a:r>
            <a:endParaRPr sz="25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9700" y="681756"/>
            <a:ext cx="9041130" cy="584200"/>
          </a:xfrm>
          <a:custGeom>
            <a:avLst/>
            <a:gdLst/>
            <a:ahLst/>
            <a:cxnLst/>
            <a:rect l="l" t="t" r="r" b="b"/>
            <a:pathLst>
              <a:path w="9041130" h="584200">
                <a:moveTo>
                  <a:pt x="0" y="584200"/>
                </a:moveTo>
                <a:lnTo>
                  <a:pt x="9040863" y="584200"/>
                </a:lnTo>
                <a:lnTo>
                  <a:pt x="9040863" y="0"/>
                </a:lnTo>
                <a:lnTo>
                  <a:pt x="0" y="0"/>
                </a:lnTo>
                <a:lnTo>
                  <a:pt x="0" y="584200"/>
                </a:lnTo>
                <a:close/>
              </a:path>
            </a:pathLst>
          </a:custGeom>
          <a:solidFill>
            <a:srgbClr val="A0CD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7000" y="580156"/>
            <a:ext cx="90087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30" dirty="0"/>
              <a:t>ALGUNOS</a:t>
            </a:r>
            <a:r>
              <a:rPr sz="4500" dirty="0"/>
              <a:t> </a:t>
            </a:r>
            <a:r>
              <a:rPr sz="4500" spc="-25" dirty="0"/>
              <a:t>HÁBITOS</a:t>
            </a:r>
            <a:r>
              <a:rPr sz="4500" dirty="0"/>
              <a:t> </a:t>
            </a:r>
            <a:r>
              <a:rPr sz="4500" spc="-45" dirty="0"/>
              <a:t>PROTECTORES</a:t>
            </a:r>
            <a:endParaRPr sz="4500" dirty="0"/>
          </a:p>
        </p:txBody>
      </p:sp>
      <p:sp>
        <p:nvSpPr>
          <p:cNvPr id="4" name="object 4"/>
          <p:cNvSpPr txBox="1"/>
          <p:nvPr/>
        </p:nvSpPr>
        <p:spPr>
          <a:xfrm>
            <a:off x="467000" y="1366134"/>
            <a:ext cx="8029575" cy="3649979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65"/>
              </a:spcBef>
            </a:pPr>
            <a:r>
              <a:rPr sz="3200" b="1" dirty="0">
                <a:solidFill>
                  <a:srgbClr val="A0CD41"/>
                </a:solidFill>
                <a:latin typeface="Whitney"/>
                <a:cs typeface="Whitney"/>
              </a:rPr>
              <a:t>BUEN</a:t>
            </a:r>
            <a:r>
              <a:rPr sz="3200" b="1" spc="-4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200" b="1" dirty="0">
                <a:solidFill>
                  <a:srgbClr val="A0CD41"/>
                </a:solidFill>
                <a:latin typeface="Whitney"/>
                <a:cs typeface="Whitney"/>
              </a:rPr>
              <a:t>DORMIR</a:t>
            </a:r>
            <a:endParaRPr sz="3200" dirty="0">
              <a:latin typeface="Whitney"/>
              <a:cs typeface="Whitney"/>
            </a:endParaRPr>
          </a:p>
          <a:p>
            <a:pPr marL="12700" marR="5080">
              <a:lnSpc>
                <a:spcPts val="3400"/>
              </a:lnSpc>
              <a:spcBef>
                <a:spcPts val="2310"/>
              </a:spcBef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“... el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sueño 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afecta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muchas 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facetas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 la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vigilia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3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papel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vital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facilitando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habilidad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pensar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3000" b="0" spc="-6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A0CD41"/>
                </a:solidFill>
                <a:latin typeface="Whitney"/>
                <a:cs typeface="Whitney"/>
              </a:rPr>
              <a:t>desarrollarnos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A0CD41"/>
                </a:solidFill>
                <a:latin typeface="Whitney"/>
                <a:cs typeface="Whitney"/>
              </a:rPr>
              <a:t>sentir</a:t>
            </a:r>
            <a:r>
              <a:rPr sz="3000" b="1" spc="30" dirty="0">
                <a:solidFill>
                  <a:srgbClr val="A0CD41"/>
                </a:solidFill>
                <a:latin typeface="Whitney"/>
                <a:cs typeface="Whitney"/>
              </a:rPr>
              <a:t> </a:t>
            </a: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e</a:t>
            </a: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3000" b="1" spc="-35" dirty="0">
                <a:solidFill>
                  <a:srgbClr val="A0CD41"/>
                </a:solidFill>
                <a:latin typeface="Whitney"/>
                <a:cs typeface="Whitney"/>
              </a:rPr>
              <a:t>interactuar</a:t>
            </a:r>
            <a:r>
              <a:rPr sz="3000" b="0" spc="-35" dirty="0">
                <a:solidFill>
                  <a:srgbClr val="231F20"/>
                </a:solidFill>
                <a:latin typeface="Whitney"/>
                <a:cs typeface="Whitney"/>
              </a:rPr>
              <a:t>.”</a:t>
            </a:r>
            <a:endParaRPr sz="30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3400" dirty="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2700" dirty="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(Merino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&amp;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Arboledas,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2013,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p.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31)</a:t>
            </a:r>
            <a:endParaRPr sz="25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199" y="3311457"/>
            <a:ext cx="8605520" cy="5969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700"/>
              </a:lnSpc>
            </a:pP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¿DAMOS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5" dirty="0">
                <a:solidFill>
                  <a:srgbClr val="FFFFFF"/>
                </a:solidFill>
                <a:latin typeface="Whitney"/>
                <a:cs typeface="Whitney"/>
              </a:rPr>
              <a:t>PERMISO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80" dirty="0">
                <a:solidFill>
                  <a:srgbClr val="FFFFFF"/>
                </a:solidFill>
                <a:latin typeface="Whitney"/>
                <a:cs typeface="Whitney"/>
              </a:rPr>
              <a:t>PARA</a:t>
            </a:r>
            <a:r>
              <a:rPr sz="45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SENTIR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99" y="3908357"/>
            <a:ext cx="5967095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EN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NUESTRO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HOGAR?</a:t>
            </a:r>
            <a:endParaRPr sz="45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157307"/>
            <a:ext cx="8605520" cy="5969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700"/>
              </a:lnSpc>
            </a:pPr>
            <a:r>
              <a:rPr sz="4500" spc="-35" dirty="0"/>
              <a:t>¿DAMOS</a:t>
            </a:r>
            <a:r>
              <a:rPr sz="4500" spc="-15" dirty="0"/>
              <a:t> </a:t>
            </a:r>
            <a:r>
              <a:rPr sz="4500" spc="-5" dirty="0"/>
              <a:t>PERMISO</a:t>
            </a:r>
            <a:r>
              <a:rPr sz="4500" spc="-15" dirty="0"/>
              <a:t> </a:t>
            </a:r>
            <a:r>
              <a:rPr sz="4500" spc="-80" dirty="0"/>
              <a:t>PARA</a:t>
            </a:r>
            <a:r>
              <a:rPr sz="4500" spc="-10" dirty="0"/>
              <a:t> </a:t>
            </a:r>
            <a:r>
              <a:rPr sz="4500" dirty="0"/>
              <a:t>SENTIR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754207"/>
            <a:ext cx="5967095" cy="584200"/>
          </a:xfrm>
          <a:prstGeom prst="rect">
            <a:avLst/>
          </a:prstGeom>
          <a:solidFill>
            <a:srgbClr val="A0CD41"/>
          </a:solidFill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ts val="4600"/>
              </a:lnSpc>
            </a:pP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EN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spc="-15" dirty="0">
                <a:solidFill>
                  <a:srgbClr val="FFFFFF"/>
                </a:solidFill>
                <a:latin typeface="Whitney"/>
                <a:cs typeface="Whitney"/>
              </a:rPr>
              <a:t>NUESTRO</a:t>
            </a:r>
            <a:r>
              <a:rPr sz="4500" b="1" spc="-3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500" b="1" dirty="0">
                <a:solidFill>
                  <a:srgbClr val="FFFFFF"/>
                </a:solidFill>
                <a:latin typeface="Whitney"/>
                <a:cs typeface="Whitney"/>
              </a:rPr>
              <a:t>HOGAR?</a:t>
            </a:r>
            <a:endParaRPr sz="4500" dirty="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700" y="3266259"/>
            <a:ext cx="2114550" cy="121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-80" dirty="0">
                <a:solidFill>
                  <a:srgbClr val="231F20"/>
                </a:solidFill>
                <a:latin typeface="Whitney"/>
                <a:cs typeface="Whitney"/>
              </a:rPr>
              <a:t>¿Todas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26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emociones</a:t>
            </a:r>
            <a:r>
              <a:rPr sz="2600" b="1" spc="-1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son </a:t>
            </a:r>
            <a:r>
              <a:rPr sz="2600" b="1" spc="-5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permitidas?</a:t>
            </a:r>
            <a:endParaRPr sz="2600" dirty="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83299" y="5069440"/>
            <a:ext cx="2926715" cy="1610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78155">
              <a:lnSpc>
                <a:spcPct val="100000"/>
              </a:lnSpc>
              <a:spcBef>
                <a:spcPts val="100"/>
              </a:spcBef>
            </a:pP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¿Qué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decimos o </a:t>
            </a:r>
            <a:r>
              <a:rPr sz="26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5" dirty="0">
                <a:solidFill>
                  <a:srgbClr val="231F20"/>
                </a:solidFill>
                <a:latin typeface="Whitney"/>
                <a:cs typeface="Whitney"/>
              </a:rPr>
              <a:t>hacemos 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frente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600" b="1" spc="-5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600" b="1" spc="-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5" dirty="0">
                <a:solidFill>
                  <a:srgbClr val="231F20"/>
                </a:solidFill>
                <a:latin typeface="Whitney"/>
                <a:cs typeface="Whitney"/>
              </a:rPr>
              <a:t>tristeza,</a:t>
            </a:r>
            <a:r>
              <a:rPr sz="2600" b="1" spc="-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5" dirty="0">
                <a:solidFill>
                  <a:srgbClr val="231F20"/>
                </a:solidFill>
                <a:latin typeface="Whitney"/>
                <a:cs typeface="Whitney"/>
              </a:rPr>
              <a:t>enojo,</a:t>
            </a:r>
            <a:endParaRPr sz="2600" dirty="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miedo</a:t>
            </a:r>
            <a:r>
              <a:rPr sz="2600" b="1" spc="-4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600" b="1" spc="-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15" dirty="0">
                <a:solidFill>
                  <a:srgbClr val="231F20"/>
                </a:solidFill>
                <a:latin typeface="Whitney"/>
                <a:cs typeface="Whitney"/>
              </a:rPr>
              <a:t>frustración?</a:t>
            </a:r>
            <a:endParaRPr sz="2600" dirty="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33500" y="3365440"/>
            <a:ext cx="2842895" cy="1610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¿Generamos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6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espacio</a:t>
            </a:r>
            <a:r>
              <a:rPr sz="2600" b="1" spc="-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5" dirty="0">
                <a:solidFill>
                  <a:srgbClr val="231F20"/>
                </a:solidFill>
                <a:latin typeface="Whitney"/>
                <a:cs typeface="Whitney"/>
              </a:rPr>
              <a:t>seguro</a:t>
            </a:r>
            <a:r>
              <a:rPr sz="2600" b="1" spc="-4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2600" b="1" spc="-5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expresar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acoger </a:t>
            </a:r>
            <a:r>
              <a:rPr sz="26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1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600" b="1" spc="-10" dirty="0">
                <a:solidFill>
                  <a:srgbClr val="231F20"/>
                </a:solidFill>
                <a:latin typeface="Whitney"/>
                <a:cs typeface="Whitney"/>
              </a:rPr>
              <a:t> emociones?</a:t>
            </a:r>
            <a:endParaRPr sz="26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499</Words>
  <Application>Microsoft Office PowerPoint</Application>
  <PresentationFormat>Personalizado</PresentationFormat>
  <Paragraphs>285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Calibri</vt:lpstr>
      <vt:lpstr>Times New Roman</vt:lpstr>
      <vt:lpstr>Whitney</vt:lpstr>
      <vt:lpstr>Whitney Light</vt:lpstr>
      <vt:lpstr>Office Theme</vt:lpstr>
      <vt:lpstr>Hábitos de vida saludable</vt:lpstr>
      <vt:lpstr>NUESTRO BIENESTAR:  LOS HÁBITOS IMPORTAN</vt:lpstr>
      <vt:lpstr>Presentación de PowerPoint</vt:lpstr>
      <vt:lpstr>Presentación de PowerPoint</vt:lpstr>
      <vt:lpstr>ALGUNOS HÁBITOS PROTECTORES</vt:lpstr>
      <vt:lpstr>ALGUNOS HÁBITOS PROTECTORES</vt:lpstr>
      <vt:lpstr>ALGUNOS HÁBITOS PROTECTORES</vt:lpstr>
      <vt:lpstr>Presentación de PowerPoint</vt:lpstr>
      <vt:lpstr>¿DAMOS PERMISO PARA SENTIR</vt:lpstr>
      <vt:lpstr>¿DAMOS PERMISO PARA SENTIR</vt:lpstr>
      <vt:lpstr>CUATRO PASOS PARA LA EXPRESIÓN</vt:lpstr>
      <vt:lpstr>Hábitos de vida saludable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Hábitos de vida saludable</dc:title>
  <cp:lastModifiedBy>Fernando Luis Vera Briceño</cp:lastModifiedBy>
  <cp:revision>1</cp:revision>
  <dcterms:created xsi:type="dcterms:W3CDTF">2021-08-04T17:28:49Z</dcterms:created>
  <dcterms:modified xsi:type="dcterms:W3CDTF">2023-07-27T16:10:40Z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2021-08-04T00:00:00Z</vt:filetime>
  </property>
  <property fmtid="{D5CDD505-2E9C-101B-9397-08002B2CF9AE}" pid="3" name="Creator">
    <vt:lpwstr>Adobe InDesign 16.3 (Windows)</vt:lpwstr>
  </property>
  <property fmtid="{D5CDD505-2E9C-101B-9397-08002B2CF9AE}" pid="4" name="LastSaved">
    <vt:filetime>2021-08-04T00:00:00Z</vt:filetime>
  </property>
</Properties>
</file>