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4" r:id="rId3"/>
    <p:sldId id="285" r:id="rId4"/>
    <p:sldId id="286" r:id="rId5"/>
    <p:sldId id="287" r:id="rId6"/>
    <p:sldId id="293" r:id="rId7"/>
    <p:sldId id="288" r:id="rId8"/>
    <p:sldId id="289" r:id="rId9"/>
    <p:sldId id="290" r:id="rId10"/>
    <p:sldId id="298" r:id="rId11"/>
    <p:sldId id="299" r:id="rId12"/>
    <p:sldId id="292" r:id="rId13"/>
    <p:sldId id="294" r:id="rId14"/>
    <p:sldId id="295" r:id="rId15"/>
    <p:sldId id="300" r:id="rId16"/>
    <p:sldId id="297" r:id="rId17"/>
    <p:sldId id="301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2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1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1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4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7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2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3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7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8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7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2663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7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5605"/>
            <a:ext cx="5832648" cy="417482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Grecia Clásica</a:t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 flipV="1">
            <a:off x="6444209" y="1628800"/>
            <a:ext cx="2304255" cy="3600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516218" y="2060848"/>
            <a:ext cx="2232246" cy="295232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La civilización griega se desarrolló en territorios de Grecia continental, en las islas cercanas y en las costas del mar Egeo.</a:t>
            </a:r>
            <a:endParaRPr lang="es-CL" sz="1400" b="1" dirty="0"/>
          </a:p>
        </p:txBody>
      </p:sp>
    </p:spTree>
    <p:extLst>
      <p:ext uri="{BB962C8B-B14F-4D97-AF65-F5344CB8AC3E}">
        <p14:creationId xmlns:p14="http://schemas.microsoft.com/office/powerpoint/2010/main" val="168432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5201492" cy="446449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Grecia Clásica</a:t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10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796136" y="1916832"/>
            <a:ext cx="2952328" cy="44644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809778" y="2050727"/>
            <a:ext cx="2938686" cy="4258593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El gobierno de Esparta lo encabezaban 2 reyes, quienes cumplían funciones </a:t>
            </a:r>
            <a:r>
              <a:rPr lang="es-ES" sz="1400" b="1" dirty="0" smtClean="0"/>
              <a:t>religiosas </a:t>
            </a:r>
            <a:r>
              <a:rPr lang="es-ES" sz="1400" b="1" dirty="0" smtClean="0"/>
              <a:t>y militares. Colaboraban con los reyes un Consejo de Ancianos o </a:t>
            </a:r>
            <a:r>
              <a:rPr lang="es-ES" sz="1400" b="1" dirty="0" err="1" smtClean="0"/>
              <a:t>Gerusía</a:t>
            </a:r>
            <a:r>
              <a:rPr lang="es-ES" sz="1400" b="1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La población era sometida a una estricta educación que buscaba resaltar la disciplina, el deber, el coraje y la entrega por la patria.</a:t>
            </a:r>
            <a:endParaRPr lang="es-CL" sz="1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6228184" y="1268760"/>
            <a:ext cx="1800200" cy="53113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012160" y="1313688"/>
            <a:ext cx="2184504" cy="45912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Esparta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950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92" y="1772816"/>
            <a:ext cx="5439613" cy="426201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Grecia Clásica</a:t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11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796136" y="2060848"/>
            <a:ext cx="2952328" cy="39739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96136" y="2204864"/>
            <a:ext cx="2866678" cy="3600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En el siglo V a.C. las polis griegas enfrentaron la invasión de los persas. 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Los reyes persas Darío I</a:t>
            </a:r>
            <a:r>
              <a:rPr lang="es-ES" sz="1400" b="1" dirty="0"/>
              <a:t> </a:t>
            </a:r>
            <a:r>
              <a:rPr lang="es-ES" sz="1400" b="1" dirty="0" smtClean="0"/>
              <a:t>y </a:t>
            </a:r>
            <a:r>
              <a:rPr lang="es-ES" sz="1400" b="1" dirty="0" err="1" smtClean="0"/>
              <a:t>Jerjes</a:t>
            </a:r>
            <a:r>
              <a:rPr lang="es-ES" sz="1400" b="1" dirty="0" smtClean="0"/>
              <a:t>, enviaron tropas a Grecia para castigar y someter a los griegos. Decisivas fueron las batallas de Maratón, Termópilas, Salamina y Platea. </a:t>
            </a:r>
            <a:endParaRPr lang="es-CL" sz="1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6228184" y="1196752"/>
            <a:ext cx="1968480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156176" y="1313688"/>
            <a:ext cx="2184504" cy="45912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Guerras Médicas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46272"/>
            <a:ext cx="4802762" cy="4431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Grecia Clásica</a:t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12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484153" y="2348881"/>
            <a:ext cx="3120295" cy="3600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484153" y="2636913"/>
            <a:ext cx="3120295" cy="3024335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En esta contienda fueron importantes las predicciones del famoso oráculo de Delfos, que predijo la muerte del rey Leónidas de Esparta y la importancia de la flota de trirremes griegos para logar la victoria decisiva en  Salamina.</a:t>
            </a:r>
            <a:endParaRPr lang="es-CL" sz="1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5484153" y="1446272"/>
            <a:ext cx="3120295" cy="5425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486330" y="1313688"/>
            <a:ext cx="3046110" cy="80977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El Oráculo de Delfos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72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266497"/>
            <a:ext cx="3240360" cy="418607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Grecia Clásica</a:t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13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130" y="4653136"/>
            <a:ext cx="2521405" cy="1598874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4285266" y="2113671"/>
            <a:ext cx="4031150" cy="25394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427832" y="2204865"/>
            <a:ext cx="3768832" cy="2448271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Apoyado en los anuncios del oráculo, el estratego ateniense Temístocles, pudo convencer a sus conciudadanos de la importancia de armar una poderosa flota de trirremes para defenderse de la amenaza persa. </a:t>
            </a:r>
            <a:endParaRPr lang="es-CL" sz="1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4211961" y="1268760"/>
            <a:ext cx="4104456" cy="7471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427832" y="1313688"/>
            <a:ext cx="3768832" cy="80977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La muralla de madera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623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5544616" cy="381642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Grecia Clásica</a:t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14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868144" y="2276872"/>
            <a:ext cx="2808312" cy="34798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868144" y="2420888"/>
            <a:ext cx="2808312" cy="324036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Atenas encabezó  la derrota de los persas. Esto le permitió establecer su hegemonía sobre las demás polis griegas. 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Esparta 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y sus polis aliadas se resistían al liderazgo ateniense.</a:t>
            </a:r>
            <a:endParaRPr lang="es-CL" sz="1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5724128" y="1169671"/>
            <a:ext cx="3048287" cy="81916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894114" y="1196752"/>
            <a:ext cx="2710334" cy="80977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Atenas y la Liga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de Delos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38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80"/>
            <a:ext cx="6408712" cy="43742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Grecia Clásica</a:t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15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059832" y="1052737"/>
            <a:ext cx="5688632" cy="16561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131840" y="1052736"/>
            <a:ext cx="5616624" cy="1800199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Se inició una agotadora y cruenta lucha entre las ciudades que disputaban la hegemonía sobre Grecia. Atenas y Esparta se enfrentaron durante años en la guerra del Peloponeso.  Finalmente Atenas fue derrotada.</a:t>
            </a:r>
            <a:endParaRPr lang="es-CL" sz="1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755576" y="1169671"/>
            <a:ext cx="2184191" cy="95379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41729" y="1232290"/>
            <a:ext cx="2710334" cy="80977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Guerra del Peloponeso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086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4" y="1196752"/>
            <a:ext cx="4248472" cy="502793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Grecia Clásica</a:t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16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364088" y="1833584"/>
            <a:ext cx="3092494" cy="40436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64088" y="2132857"/>
            <a:ext cx="3092494" cy="3312367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Luego de un periodo de luchas entre las polis griegas, surgió fuera del </a:t>
            </a:r>
            <a:r>
              <a:rPr lang="es-ES" sz="1400" b="1" dirty="0" smtClean="0"/>
              <a:t>mundo </a:t>
            </a:r>
            <a:r>
              <a:rPr lang="es-ES" sz="1400" b="1" dirty="0" smtClean="0"/>
              <a:t>griego una poderosa fuerza militar: el reino de Macedonia. La acción de sus reyes Filipo II y Alejandro, culminó con el dominio sobre Grecia. </a:t>
            </a:r>
            <a:endParaRPr lang="es-CL" sz="1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5484153" y="1169671"/>
            <a:ext cx="2832263" cy="53113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545117" y="980728"/>
            <a:ext cx="2710334" cy="80977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Alejandro Magno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57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4" y="1400070"/>
            <a:ext cx="4248472" cy="502793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Grecia Clásica</a:t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17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292081" y="1833584"/>
            <a:ext cx="3164502" cy="40436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92081" y="1929078"/>
            <a:ext cx="3164501" cy="387618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/>
              <a:t>Alejandro </a:t>
            </a:r>
            <a:r>
              <a:rPr lang="es-ES" sz="1400" b="1" dirty="0" smtClean="0"/>
              <a:t>conquistó extensos territorios en </a:t>
            </a:r>
            <a:r>
              <a:rPr lang="es-ES" sz="1400" b="1" dirty="0"/>
              <a:t>Asia Menor y </a:t>
            </a:r>
            <a:r>
              <a:rPr lang="es-ES" sz="1400" b="1" dirty="0" smtClean="0"/>
              <a:t>Medio Oriente.</a:t>
            </a:r>
            <a:endParaRPr lang="es-CL" sz="1400" b="1" dirty="0"/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El joven rey de Macedonia se convirtió en uno de los grandes personajes de la historia griega, ya que derrotó a los persas  y ocupó sus  territorios:  Babilonia, Armenia, Afganistán, Egipto, Siria hasta llegar </a:t>
            </a:r>
            <a:r>
              <a:rPr lang="es-ES" sz="1400" b="1" dirty="0" smtClean="0"/>
              <a:t>a </a:t>
            </a:r>
            <a:r>
              <a:rPr lang="es-ES" sz="1400" b="1" dirty="0" smtClean="0"/>
              <a:t>la India. </a:t>
            </a:r>
            <a:endParaRPr lang="es-CL" sz="1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5484153" y="1169671"/>
            <a:ext cx="2832263" cy="53113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545117" y="980728"/>
            <a:ext cx="2710334" cy="80977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Alejandro Magno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52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36" y="1484784"/>
            <a:ext cx="5209093" cy="464395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>
                <a:solidFill>
                  <a:srgbClr val="030CBD"/>
                </a:solidFill>
                <a:effectLst/>
              </a:rPr>
              <a:t/>
            </a:r>
            <a:br>
              <a:rPr lang="es-ES" sz="3100" dirty="0">
                <a:solidFill>
                  <a:srgbClr val="030CBD"/>
                </a:solidFill>
                <a:effectLst/>
              </a:rPr>
            </a:br>
            <a:r>
              <a:rPr lang="es-ES" sz="3100" dirty="0" smtClean="0">
                <a:solidFill>
                  <a:srgbClr val="030CBD"/>
                </a:solidFill>
                <a:effectLst/>
              </a:rPr>
              <a:t>Grecia Clásica</a:t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2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724128" y="2143133"/>
            <a:ext cx="3048287" cy="42381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724128" y="1196752"/>
            <a:ext cx="3048287" cy="809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663729" y="1196752"/>
            <a:ext cx="3108686" cy="80977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La geografía griega y el surgimiento de las polis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5724128" y="2276872"/>
            <a:ext cx="3079109" cy="4094179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300" b="1" dirty="0" smtClean="0"/>
              <a:t>El territorio ocupado por este pueblo lo integraban una serie de  valles encerrados por cadenas montañosas y con acceso a la costa. </a:t>
            </a:r>
          </a:p>
          <a:p>
            <a:pPr algn="ctr">
              <a:lnSpc>
                <a:spcPct val="150000"/>
              </a:lnSpc>
            </a:pPr>
            <a:r>
              <a:rPr lang="es-ES" sz="1300" b="1" dirty="0" smtClean="0"/>
              <a:t>Estas características permitieron la formación  de ciudades-estado o polis independientes.</a:t>
            </a:r>
          </a:p>
          <a:p>
            <a:pPr algn="ctr">
              <a:lnSpc>
                <a:spcPct val="150000"/>
              </a:lnSpc>
            </a:pPr>
            <a:r>
              <a:rPr lang="es-ES" sz="1300" b="1" dirty="0" smtClean="0"/>
              <a:t>Cada polis conservaba su autonomía, pero en conjunto compartían la misma cultura, </a:t>
            </a:r>
          </a:p>
          <a:p>
            <a:pPr algn="ctr">
              <a:lnSpc>
                <a:spcPct val="150000"/>
              </a:lnSpc>
            </a:pPr>
            <a:r>
              <a:rPr lang="es-ES" sz="1300" b="1" dirty="0" smtClean="0"/>
              <a:t>religión e idioma.</a:t>
            </a:r>
            <a:endParaRPr lang="es-CL" sz="1300" b="1" dirty="0"/>
          </a:p>
        </p:txBody>
      </p:sp>
    </p:spTree>
    <p:extLst>
      <p:ext uri="{BB962C8B-B14F-4D97-AF65-F5344CB8AC3E}">
        <p14:creationId xmlns:p14="http://schemas.microsoft.com/office/powerpoint/2010/main" val="14987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2276872"/>
            <a:ext cx="6568371" cy="441004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Grecia Clásica</a:t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3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772899" y="1053506"/>
            <a:ext cx="6263597" cy="17274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772899" y="1124744"/>
            <a:ext cx="6263597" cy="158417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Cada una de estas polis se formó a partir de las aldeas de agricultores, que poco a poco se transformaron en ciudades.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La polis era un estado independiente, con 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su propio gobierno, propias leyes, recursos 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y ejército propio.</a:t>
            </a:r>
            <a:endParaRPr lang="es-CL" sz="1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444692" y="1169671"/>
            <a:ext cx="2328207" cy="81916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46869" y="1313688"/>
            <a:ext cx="2326030" cy="53113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La ciudad-estado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538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44790"/>
            <a:ext cx="4320480" cy="535896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Grecia Clásica</a:t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4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436096" y="2060848"/>
            <a:ext cx="2904271" cy="41764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08104" y="2492896"/>
            <a:ext cx="2808312" cy="338437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De esta </a:t>
            </a:r>
            <a:r>
              <a:rPr lang="es-ES" sz="1400" b="1" dirty="0" smtClean="0"/>
              <a:t>polis </a:t>
            </a:r>
            <a:r>
              <a:rPr lang="es-ES" sz="1400" b="1" dirty="0" smtClean="0"/>
              <a:t>hemos </a:t>
            </a:r>
            <a:r>
              <a:rPr lang="es-ES" sz="1400" b="1" dirty="0" smtClean="0"/>
              <a:t>recibido una importante herencia político-cultural.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Entre sus gobernantes destacó el estratego Pericles: la época en la que él gobernó corresponde al de mayor esplendor ateniense.</a:t>
            </a:r>
            <a:endParaRPr lang="es-CL" sz="1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5940152" y="1169671"/>
            <a:ext cx="1728192" cy="6751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012160" y="1313688"/>
            <a:ext cx="1584176" cy="374023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Atenas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695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57785"/>
            <a:ext cx="4143627" cy="535296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Grecia Clásica</a:t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5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148064" y="2210476"/>
            <a:ext cx="3228463" cy="40268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58072" y="2276872"/>
            <a:ext cx="2838591" cy="388843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Estaba dividida en varios grupos. Uno de ellos </a:t>
            </a:r>
            <a:r>
              <a:rPr lang="es-ES" sz="1400" b="1" dirty="0" smtClean="0"/>
              <a:t>lo integraban los </a:t>
            </a:r>
            <a:r>
              <a:rPr lang="es-ES" sz="1400" b="1" dirty="0"/>
              <a:t>c</a:t>
            </a:r>
            <a:r>
              <a:rPr lang="es-ES" sz="1400" b="1" dirty="0" smtClean="0"/>
              <a:t>iudadanos, hombres que tenían el derecho a intervenir en la vida política. Ellos ocupaban los cargos públicos y participaban en los tribunales y asambleas.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Era el grupo con menos integrantes.</a:t>
            </a:r>
            <a:endParaRPr lang="es-CL" sz="1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5148064" y="1241679"/>
            <a:ext cx="3228463" cy="81916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159961" y="1313688"/>
            <a:ext cx="3156455" cy="67515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La sociedad ateniense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523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8" y="1440818"/>
            <a:ext cx="4329415" cy="445865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Grecia Clásica</a:t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6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364088" y="2204864"/>
            <a:ext cx="3240360" cy="41764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64088" y="2204864"/>
            <a:ext cx="3240360" cy="417646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Los metecos eran los extranjeros que residían en Atenas. Eran un grupo numeroso integrado por personas ricas y cultas. 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Pagaban impuestos, pero no tenían derechos políticos.</a:t>
            </a:r>
          </a:p>
          <a:p>
            <a:pPr algn="ctr">
              <a:lnSpc>
                <a:spcPct val="150000"/>
              </a:lnSpc>
            </a:pPr>
            <a:endParaRPr lang="es-ES" sz="1400" b="1" dirty="0" smtClean="0"/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Los </a:t>
            </a:r>
            <a:r>
              <a:rPr lang="es-ES" sz="1400" b="1" dirty="0" smtClean="0"/>
              <a:t>esclavos eran aquellas personas  que debían servir a sus amos en talleres, servicios domésticos o en las minas.</a:t>
            </a:r>
            <a:endParaRPr lang="es-CL" sz="1400" b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5364087" y="1241678"/>
            <a:ext cx="3168351" cy="81916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5364087" y="1340768"/>
            <a:ext cx="3168351" cy="67515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La sociedad ateniense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32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70639"/>
            <a:ext cx="3672407" cy="4220307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53459"/>
            <a:ext cx="3873489" cy="4037487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Grecia Clásica</a:t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7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551837" y="1069426"/>
            <a:ext cx="5124619" cy="15012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551837" y="1085778"/>
            <a:ext cx="5124619" cy="147912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Durante el gobierno de Pericles se llegó al máximo desarrollo cultural: se alcanzaron importantes logros en el arte, la filosofía, la ciencia y la arquitectura.</a:t>
            </a:r>
            <a:endParaRPr lang="es-CL" sz="1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611560" y="1313688"/>
            <a:ext cx="2832263" cy="1036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13737" y="1457705"/>
            <a:ext cx="2710334" cy="80977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El siglo de oro de Pericles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751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5486006" cy="417646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Grecia Clásica</a:t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8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012160" y="1988840"/>
            <a:ext cx="2664296" cy="38884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012160" y="2132856"/>
            <a:ext cx="2664296" cy="352839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Las polis organizaron su defensa  ante posibles ataques e invasiones, a partir de la reforma hoplita. Esta consistía en una  falange de soldados provistos con armaduras y armas, que luchaban de manera compacta y unida por la 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ciudad-estado.</a:t>
            </a:r>
            <a:endParaRPr lang="es-CL" sz="1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6372200" y="1169671"/>
            <a:ext cx="2088232" cy="6751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444208" y="1313688"/>
            <a:ext cx="1896472" cy="404889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Los hoplitas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60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66" y="1124745"/>
            <a:ext cx="3611826" cy="481334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Grecia Clásica</a:t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9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194950" y="1844824"/>
            <a:ext cx="3240360" cy="43204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09783" y="2132855"/>
            <a:ext cx="3010694" cy="374441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Ubicada en la península del </a:t>
            </a:r>
            <a:r>
              <a:rPr lang="es-ES" sz="1400" b="1" dirty="0"/>
              <a:t>P</a:t>
            </a:r>
            <a:r>
              <a:rPr lang="es-ES" sz="1400" b="1" dirty="0" smtClean="0"/>
              <a:t>eloponeso, esta polis se diferenciaba de las demás por </a:t>
            </a:r>
            <a:r>
              <a:rPr lang="es-ES" sz="1400" b="1" dirty="0" smtClean="0"/>
              <a:t>la presencia </a:t>
            </a:r>
            <a:r>
              <a:rPr lang="es-ES" sz="1400" b="1" dirty="0" smtClean="0"/>
              <a:t>de una aristocracia dominante, organizada con una estricta </a:t>
            </a:r>
            <a:r>
              <a:rPr lang="es-ES" sz="1400" b="1" dirty="0" smtClean="0"/>
              <a:t>disciplina militar</a:t>
            </a:r>
            <a:r>
              <a:rPr lang="es-ES" sz="1400" b="1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Licurgo fue su gran legislador, quien elaboró las leyes que </a:t>
            </a:r>
            <a:r>
              <a:rPr lang="es-ES" sz="1400" b="1" dirty="0" smtClean="0"/>
              <a:t>regularon la vida de los espartanos</a:t>
            </a:r>
            <a:r>
              <a:rPr lang="es-ES" sz="1400" b="1" dirty="0" smtClean="0"/>
              <a:t>.</a:t>
            </a:r>
            <a:endParaRPr lang="es-CL" sz="1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5712678" y="1283024"/>
            <a:ext cx="2016224" cy="4128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703570" y="1313688"/>
            <a:ext cx="2025332" cy="38220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Esparta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441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805</Words>
  <Application>Microsoft Office PowerPoint</Application>
  <PresentationFormat>Presentación en pantalla (4:3)</PresentationFormat>
  <Paragraphs>86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Aspecto</vt:lpstr>
      <vt:lpstr>Grecia Clásica </vt:lpstr>
      <vt:lpstr> Grecia Clásica </vt:lpstr>
      <vt:lpstr>Grecia Clásica </vt:lpstr>
      <vt:lpstr>Grecia Clásica </vt:lpstr>
      <vt:lpstr>Grecia Clásica </vt:lpstr>
      <vt:lpstr>Grecia Clásica </vt:lpstr>
      <vt:lpstr>Grecia Clásica </vt:lpstr>
      <vt:lpstr>Grecia Clásica </vt:lpstr>
      <vt:lpstr>Grecia Clásica </vt:lpstr>
      <vt:lpstr>Grecia Clásica </vt:lpstr>
      <vt:lpstr>Grecia Clásica </vt:lpstr>
      <vt:lpstr>Grecia Clásica </vt:lpstr>
      <vt:lpstr>Grecia Clásica </vt:lpstr>
      <vt:lpstr>Grecia Clásica </vt:lpstr>
      <vt:lpstr>Grecia Clásica </vt:lpstr>
      <vt:lpstr>Grecia Clásica </vt:lpstr>
      <vt:lpstr>Grecia Clásica 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Victoriosa</dc:title>
  <dc:creator>Christian Olivares</dc:creator>
  <cp:lastModifiedBy>Susan Quintana Galvez</cp:lastModifiedBy>
  <cp:revision>275</cp:revision>
  <dcterms:created xsi:type="dcterms:W3CDTF">2013-04-17T03:59:13Z</dcterms:created>
  <dcterms:modified xsi:type="dcterms:W3CDTF">2014-10-23T19:50:27Z</dcterms:modified>
</cp:coreProperties>
</file>