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1" r:id="rId3"/>
    <p:sldId id="282" r:id="rId4"/>
    <p:sldId id="283" r:id="rId5"/>
    <p:sldId id="284" r:id="rId6"/>
    <p:sldId id="279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7" r:id="rId17"/>
    <p:sldId id="294" r:id="rId18"/>
    <p:sldId id="300" r:id="rId19"/>
    <p:sldId id="299" r:id="rId20"/>
    <p:sldId id="301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17-10-2014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y Descubrimientos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469407"/>
            <a:ext cx="3048287" cy="3335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564901"/>
            <a:ext cx="2808312" cy="302433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Ese era el nombre que los europeos del siglo XV daban  a lo que había más allá de la costa atlántica del viejo continente.</a:t>
            </a:r>
          </a:p>
          <a:p>
            <a:pPr algn="ctr">
              <a:lnSpc>
                <a:spcPct val="150000"/>
              </a:lnSpc>
            </a:pPr>
            <a:endParaRPr lang="es-ES" sz="1400" b="1" dirty="0" smtClean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Creían que era un océano habitado por criaturas monstruosas…</a:t>
            </a:r>
            <a:endParaRPr lang="es-CL" sz="14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57785"/>
            <a:ext cx="3816424" cy="5544764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5484153" y="1169671"/>
            <a:ext cx="2832263" cy="1036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34074" y="1268760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Mar de las Tinieblas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17" y="3501008"/>
            <a:ext cx="4629455" cy="23762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9552" y="1892186"/>
            <a:ext cx="3036861" cy="34090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9830" y="2216703"/>
            <a:ext cx="2736304" cy="256860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Un marino </a:t>
            </a:r>
            <a:r>
              <a:rPr lang="es-ES" sz="1400" dirty="0" smtClean="0"/>
              <a:t>genovés, </a:t>
            </a:r>
            <a:r>
              <a:rPr lang="es-ES" sz="1400" dirty="0" smtClean="0"/>
              <a:t>llamado Cristóbal Colón, planteó </a:t>
            </a:r>
            <a:r>
              <a:rPr lang="es-ES" sz="1400" dirty="0" smtClean="0"/>
              <a:t>la idea de llegar a Asia cruzando el océano Atlántico desde las islas portuguesas hasta </a:t>
            </a:r>
            <a:r>
              <a:rPr lang="es-ES" sz="1400" dirty="0" err="1" smtClean="0"/>
              <a:t>Catay</a:t>
            </a:r>
            <a:r>
              <a:rPr lang="es-ES" sz="1400" dirty="0" smtClean="0"/>
              <a:t> (China) y </a:t>
            </a:r>
            <a:r>
              <a:rPr lang="es-ES" sz="1400" dirty="0" err="1" smtClean="0"/>
              <a:t>Cipango</a:t>
            </a:r>
            <a:r>
              <a:rPr lang="es-ES" sz="1400" dirty="0" smtClean="0"/>
              <a:t> (Japón</a:t>
            </a:r>
            <a:r>
              <a:rPr lang="es-ES" sz="1400" dirty="0" smtClean="0"/>
              <a:t>).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9087" y="1170399"/>
            <a:ext cx="2712276" cy="6497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1154416"/>
            <a:ext cx="2647796" cy="7377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Cristóbal Colón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48556"/>
            <a:ext cx="4777789" cy="20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44692" y="2180218"/>
            <a:ext cx="3191204" cy="3192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2420888"/>
            <a:ext cx="2880320" cy="27126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Colón le propuso su proyecto al </a:t>
            </a:r>
            <a:r>
              <a:rPr lang="es-ES" sz="1400" dirty="0" smtClean="0"/>
              <a:t>rey de Portugal </a:t>
            </a:r>
            <a:r>
              <a:rPr lang="es-ES" sz="1400" dirty="0" smtClean="0"/>
              <a:t>y a los reyes </a:t>
            </a:r>
            <a:r>
              <a:rPr lang="es-ES" sz="1400" dirty="0" smtClean="0"/>
              <a:t>Católicos de España. Los monarcas españoles, luego de resolver algunos inconvenientes, </a:t>
            </a:r>
            <a:r>
              <a:rPr lang="es-ES" sz="1400" dirty="0" smtClean="0"/>
              <a:t>llegaron </a:t>
            </a:r>
            <a:r>
              <a:rPr lang="es-ES" sz="1400" dirty="0" smtClean="0"/>
              <a:t>a un acuerdo con el genovés, y respaldaron su </a:t>
            </a:r>
            <a:r>
              <a:rPr lang="es-ES" sz="1400" dirty="0" smtClean="0"/>
              <a:t>proyecto.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9087" y="1170399"/>
            <a:ext cx="2712276" cy="6497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1154416"/>
            <a:ext cx="2647796" cy="7377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Cristóbal Colón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08" y="1820178"/>
            <a:ext cx="490346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94" y="1425872"/>
            <a:ext cx="4965364" cy="441365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9552" y="2180218"/>
            <a:ext cx="3036861" cy="29049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2300551"/>
            <a:ext cx="2880320" cy="27126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Apoyado por los hermanos Martín y Alonso </a:t>
            </a:r>
            <a:r>
              <a:rPr lang="es-ES" sz="1400" dirty="0" smtClean="0"/>
              <a:t>Pinzón</a:t>
            </a:r>
            <a:r>
              <a:rPr lang="es-ES" sz="1400" dirty="0" smtClean="0"/>
              <a:t>, Cristóbal Colón zarpó de Puerto de Palos, en España, en Agosto de </a:t>
            </a:r>
            <a:r>
              <a:rPr lang="es-ES" sz="1400" dirty="0" smtClean="0"/>
              <a:t>1492 . La expedición la integraban las </a:t>
            </a:r>
            <a:r>
              <a:rPr lang="es-ES" sz="1400" dirty="0" smtClean="0"/>
              <a:t>carabelas “Pinta” y “Niña”, y la </a:t>
            </a:r>
            <a:r>
              <a:rPr lang="es-ES" sz="1400" dirty="0"/>
              <a:t>nao </a:t>
            </a:r>
            <a:r>
              <a:rPr lang="es-ES" sz="1400" dirty="0" smtClean="0"/>
              <a:t>“Santa María</a:t>
            </a:r>
            <a:r>
              <a:rPr lang="es-ES" sz="1400" dirty="0" smtClean="0"/>
              <a:t>”.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9087" y="1170399"/>
            <a:ext cx="2712276" cy="6497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1154416"/>
            <a:ext cx="2647796" cy="7377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Cristóbal Colón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3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9552" y="2180218"/>
            <a:ext cx="3036861" cy="2616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2300551"/>
            <a:ext cx="2880320" cy="27126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Tras superar un sinnúmero de contratiempos y </a:t>
            </a:r>
            <a:r>
              <a:rPr lang="es-ES" sz="1400" dirty="0" smtClean="0"/>
              <a:t>un </a:t>
            </a:r>
            <a:r>
              <a:rPr lang="es-ES" sz="1400" dirty="0" smtClean="0"/>
              <a:t>intento de amotinamiento, </a:t>
            </a:r>
            <a:r>
              <a:rPr lang="es-ES" sz="1400" dirty="0" smtClean="0"/>
              <a:t>al </a:t>
            </a:r>
            <a:r>
              <a:rPr lang="es-ES" sz="1400" dirty="0" smtClean="0"/>
              <a:t>amanecer del 12 de octubre de 1492, Rodrigo de Triana, desde la “Pinta”, logró avistar tierra…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9087" y="1170399"/>
            <a:ext cx="2712276" cy="6497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1154416"/>
            <a:ext cx="2647796" cy="7377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Cristóbal Colón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46" y="1052736"/>
            <a:ext cx="4155994" cy="52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62" y="3789040"/>
            <a:ext cx="4680520" cy="295433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2" y="1124165"/>
            <a:ext cx="3362838" cy="521776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11960" y="1628801"/>
            <a:ext cx="4464496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355974" y="1643385"/>
            <a:ext cx="4258707" cy="172819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Colón desembarcó y tomó posesión de la isla de </a:t>
            </a:r>
            <a:r>
              <a:rPr lang="es-ES" sz="1400" dirty="0" err="1" smtClean="0"/>
              <a:t>Guanahaní</a:t>
            </a:r>
            <a:r>
              <a:rPr lang="es-ES" sz="1400" dirty="0" smtClean="0"/>
              <a:t> (San Salvador) en nombre de los reyes de España, </a:t>
            </a:r>
            <a:r>
              <a:rPr lang="es-ES" sz="1400" dirty="0" smtClean="0"/>
              <a:t> pensando </a:t>
            </a:r>
            <a:r>
              <a:rPr lang="es-ES" sz="1400" dirty="0" smtClean="0"/>
              <a:t>que había arribado a Asia. Luego comenzó a explorar y entró en contacto con los pueblos que habitaban las islas…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04398" y="1055291"/>
            <a:ext cx="2712276" cy="5015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196871" y="1039307"/>
            <a:ext cx="2647796" cy="51748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Cristóbal Colón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7004"/>
            <a:ext cx="7305115" cy="41673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87624" y="1157787"/>
            <a:ext cx="7305115" cy="155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187624" y="1268760"/>
            <a:ext cx="7305115" cy="136815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Colón regresó como un héroe a Europa, y creyendo que había llegado a </a:t>
            </a:r>
            <a:r>
              <a:rPr lang="es-ES" sz="1400" dirty="0" err="1" smtClean="0"/>
              <a:t>Cipango</a:t>
            </a:r>
            <a:r>
              <a:rPr lang="es-ES" sz="1400" dirty="0" smtClean="0"/>
              <a:t> (Japón) logró realizar 3 viajes más, siempre buscando un paso hacia las Indias o </a:t>
            </a:r>
            <a:r>
              <a:rPr lang="es-ES" sz="1400" dirty="0" err="1" smtClean="0"/>
              <a:t>Catay</a:t>
            </a:r>
            <a:r>
              <a:rPr lang="es-ES" sz="1400" dirty="0" smtClean="0"/>
              <a:t>. </a:t>
            </a:r>
            <a:r>
              <a:rPr lang="es-ES" sz="1400" dirty="0" smtClean="0"/>
              <a:t>En </a:t>
            </a:r>
            <a:r>
              <a:rPr lang="es-ES" sz="1400" dirty="0" smtClean="0"/>
              <a:t>estos viajes tocó tierra en Cuba, Venezuela, </a:t>
            </a:r>
            <a:r>
              <a:rPr lang="es-ES" sz="1400" dirty="0"/>
              <a:t>J</a:t>
            </a:r>
            <a:r>
              <a:rPr lang="es-ES" sz="1400" dirty="0" smtClean="0"/>
              <a:t>amaica, Panamá y Puerto </a:t>
            </a:r>
            <a:r>
              <a:rPr lang="es-ES" sz="1400" dirty="0" smtClean="0"/>
              <a:t>Rico.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2725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11960" y="1628800"/>
            <a:ext cx="4464496" cy="35283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314854" y="1943963"/>
            <a:ext cx="4258707" cy="172819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Navegante </a:t>
            </a:r>
            <a:r>
              <a:rPr lang="es-ES" sz="1400" dirty="0"/>
              <a:t>italiano que trabajó al servicio del reino de Portugal y de la </a:t>
            </a:r>
            <a:r>
              <a:rPr lang="es-ES" sz="1400" dirty="0" smtClean="0"/>
              <a:t>corona </a:t>
            </a:r>
            <a:r>
              <a:rPr lang="es-ES" sz="1400" dirty="0"/>
              <a:t>de Castilla. Se </a:t>
            </a:r>
            <a:r>
              <a:rPr lang="es-ES" sz="1400" dirty="0" smtClean="0"/>
              <a:t>considera como el </a:t>
            </a:r>
            <a:r>
              <a:rPr lang="es-ES" sz="1400" dirty="0"/>
              <a:t>primer europeo en comprender que las tierras descubiertas por Cristóbal Colón conformaban un </a:t>
            </a:r>
            <a:r>
              <a:rPr lang="es-ES" sz="1400" dirty="0" smtClean="0"/>
              <a:t>nuevo continente.   En su honor </a:t>
            </a:r>
            <a:r>
              <a:rPr lang="es-ES" sz="1400" dirty="0"/>
              <a:t>el cartógrafo Martin </a:t>
            </a:r>
            <a:r>
              <a:rPr lang="es-ES" sz="1400" dirty="0" err="1"/>
              <a:t>Waldseemüller</a:t>
            </a:r>
            <a:r>
              <a:rPr lang="es-ES" sz="1400" dirty="0"/>
              <a:t> en su mapa </a:t>
            </a:r>
            <a:r>
              <a:rPr lang="es-ES" sz="1400" dirty="0" smtClean="0"/>
              <a:t>del año 1507, </a:t>
            </a:r>
            <a:r>
              <a:rPr lang="es-ES" sz="1400" dirty="0"/>
              <a:t>utilizó el nombre de </a:t>
            </a:r>
            <a:r>
              <a:rPr lang="es-ES" sz="1400" i="1" dirty="0"/>
              <a:t>"América"</a:t>
            </a:r>
            <a:r>
              <a:rPr lang="es-ES" sz="1400" dirty="0"/>
              <a:t> </a:t>
            </a:r>
            <a:r>
              <a:rPr lang="es-ES" sz="1400" dirty="0" smtClean="0"/>
              <a:t> para el Nuevo Mundo.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04398" y="1055291"/>
            <a:ext cx="2712276" cy="5015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196871" y="1039307"/>
            <a:ext cx="2647796" cy="51748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Américo Vespucio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3" y="1157787"/>
            <a:ext cx="3603842" cy="50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1827174"/>
            <a:ext cx="3672408" cy="36900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74594" y="2060848"/>
            <a:ext cx="3321342" cy="374441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Marino </a:t>
            </a:r>
            <a:r>
              <a:rPr lang="es-ES" sz="1400" dirty="0" smtClean="0"/>
              <a:t>portugués, </a:t>
            </a:r>
            <a:r>
              <a:rPr lang="es-ES" sz="1400" dirty="0" smtClean="0"/>
              <a:t>que </a:t>
            </a:r>
            <a:r>
              <a:rPr lang="es-ES" sz="1400" dirty="0" smtClean="0"/>
              <a:t>al servicio de la </a:t>
            </a:r>
            <a:r>
              <a:rPr lang="es-ES" sz="1400" dirty="0" smtClean="0"/>
              <a:t>corona </a:t>
            </a:r>
            <a:r>
              <a:rPr lang="es-ES" sz="1400" dirty="0" smtClean="0"/>
              <a:t>de Castilla, </a:t>
            </a:r>
            <a:r>
              <a:rPr lang="es-ES" sz="1400" dirty="0" smtClean="0"/>
              <a:t>dirigió </a:t>
            </a:r>
            <a:r>
              <a:rPr lang="es-ES" sz="1400" dirty="0" smtClean="0"/>
              <a:t>una expedición para llegar a las Islas </a:t>
            </a:r>
            <a:r>
              <a:rPr lang="es-ES" sz="1400" dirty="0" err="1" smtClean="0"/>
              <a:t>Molucas</a:t>
            </a:r>
            <a:r>
              <a:rPr lang="es-ES" sz="1400" dirty="0" smtClean="0"/>
              <a:t> a través de un paso natural por las costas del Nuevo </a:t>
            </a:r>
            <a:r>
              <a:rPr lang="es-ES" sz="1400" dirty="0" smtClean="0"/>
              <a:t>Mundo.</a:t>
            </a:r>
            <a:endParaRPr lang="es-ES" sz="1400" dirty="0" smtClean="0"/>
          </a:p>
          <a:p>
            <a:pPr algn="ctr">
              <a:lnSpc>
                <a:spcPct val="150000"/>
              </a:lnSpc>
            </a:pPr>
            <a:r>
              <a:rPr lang="es-ES" sz="1400" dirty="0" smtClean="0"/>
              <a:t>Recibió el mando de una flota de 5 naves, con las cuales inició la travesía a los mares del sur de América.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880344" y="1173770"/>
            <a:ext cx="2712276" cy="5015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72817" y="1157786"/>
            <a:ext cx="2647796" cy="51748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400" b="1" dirty="0" smtClean="0"/>
              <a:t>Hernando de Magallanes</a:t>
            </a:r>
            <a:endParaRPr lang="es-CL" sz="14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90668"/>
            <a:ext cx="3601720" cy="266192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06" y="1224403"/>
            <a:ext cx="3087291" cy="22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1747280"/>
            <a:ext cx="3384376" cy="420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11428" y="1844824"/>
            <a:ext cx="3189284" cy="420532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Navegó por las costas atlánticas de América del Sur. El </a:t>
            </a:r>
            <a:r>
              <a:rPr lang="es-ES" sz="1400" dirty="0" smtClean="0"/>
              <a:t>1 </a:t>
            </a:r>
            <a:r>
              <a:rPr lang="es-ES" sz="1400" dirty="0"/>
              <a:t>de noviembre de </a:t>
            </a:r>
            <a:r>
              <a:rPr lang="es-ES" sz="1400" dirty="0" smtClean="0"/>
              <a:t>1520</a:t>
            </a:r>
            <a:r>
              <a:rPr lang="es-ES" sz="1400" dirty="0" smtClean="0"/>
              <a:t> llegó al paso  </a:t>
            </a:r>
            <a:r>
              <a:rPr lang="es-ES" sz="1400" dirty="0" smtClean="0"/>
              <a:t> que une los </a:t>
            </a:r>
            <a:r>
              <a:rPr lang="es-ES" sz="1400" dirty="0" smtClean="0"/>
              <a:t>o</a:t>
            </a:r>
            <a:r>
              <a:rPr lang="es-ES" sz="1400" dirty="0" smtClean="0"/>
              <a:t>céanos  Atlántico y Pacífico.  Le dio el nombre de "Estrecho </a:t>
            </a:r>
            <a:r>
              <a:rPr lang="es-ES" sz="1400" dirty="0"/>
              <a:t>de todos los </a:t>
            </a:r>
            <a:r>
              <a:rPr lang="es-ES" sz="1400" dirty="0" smtClean="0"/>
              <a:t>Santos</a:t>
            </a:r>
            <a:r>
              <a:rPr lang="es-ES" sz="1400" dirty="0"/>
              <a:t>" </a:t>
            </a:r>
            <a:r>
              <a:rPr lang="es-ES" sz="1400" dirty="0" smtClean="0"/>
              <a:t>. Más tarde se denominó “Estrecho </a:t>
            </a:r>
            <a:r>
              <a:rPr lang="es-ES" sz="1400" dirty="0"/>
              <a:t>de </a:t>
            </a:r>
            <a:r>
              <a:rPr lang="es-ES" sz="1400" dirty="0" smtClean="0"/>
              <a:t>Magallanes”</a:t>
            </a:r>
            <a:r>
              <a:rPr lang="es-CL" sz="1400" dirty="0" smtClean="0"/>
              <a:t>.</a:t>
            </a:r>
            <a:endParaRPr lang="es-CL" sz="1400" dirty="0" smtClean="0"/>
          </a:p>
          <a:p>
            <a:pPr algn="ctr">
              <a:lnSpc>
                <a:spcPct val="150000"/>
              </a:lnSpc>
            </a:pPr>
            <a:r>
              <a:rPr lang="es-ES" sz="1400" dirty="0" smtClean="0"/>
              <a:t>En su travesía pudo </a:t>
            </a:r>
            <a:r>
              <a:rPr lang="es-ES" sz="1400" dirty="0"/>
              <a:t>ver grandes fogatas en la costa, </a:t>
            </a:r>
            <a:r>
              <a:rPr lang="es-ES" sz="1400" dirty="0" smtClean="0"/>
              <a:t>por </a:t>
            </a:r>
            <a:r>
              <a:rPr lang="es-ES" sz="1400" dirty="0" smtClean="0"/>
              <a:t>ello nombró esa zona como </a:t>
            </a:r>
            <a:r>
              <a:rPr lang="es-ES" sz="1400" dirty="0" smtClean="0"/>
              <a:t> </a:t>
            </a:r>
            <a:r>
              <a:rPr lang="es-ES" sz="1400" dirty="0"/>
              <a:t>“Tierra del Fuego”.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880344" y="1173770"/>
            <a:ext cx="2712276" cy="5015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72817" y="1157786"/>
            <a:ext cx="2647796" cy="51748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400" b="1" dirty="0" smtClean="0"/>
              <a:t>Hernando de Magallanes</a:t>
            </a:r>
            <a:endParaRPr lang="es-CL" sz="14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026" name="Picture 2" descr="C:\Users\susan.quintana\AppData\Local\Microsoft\Windows\Temporary Internet Files\Content.Outlook\K0K1LQYK\H08201ICO MAGALLANES EN ESTRE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71" y="1173770"/>
            <a:ext cx="4327975" cy="47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1827174"/>
            <a:ext cx="3312368" cy="4266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62636" y="1772816"/>
            <a:ext cx="3261292" cy="338437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endParaRPr lang="es-CL" sz="1400" dirty="0" smtClean="0"/>
          </a:p>
          <a:p>
            <a:pPr algn="ctr">
              <a:lnSpc>
                <a:spcPct val="150000"/>
              </a:lnSpc>
            </a:pPr>
            <a:r>
              <a:rPr lang="es-CL" sz="1400" dirty="0" smtClean="0"/>
              <a:t>Magallanes </a:t>
            </a:r>
            <a:r>
              <a:rPr lang="es-CL" sz="1400" dirty="0"/>
              <a:t>murió en las islas </a:t>
            </a:r>
            <a:r>
              <a:rPr lang="es-CL" sz="1400" dirty="0" smtClean="0"/>
              <a:t>Filipinas </a:t>
            </a:r>
            <a:r>
              <a:rPr lang="es-CL" sz="1400" dirty="0"/>
              <a:t>el 27 de abril de 1521, en un combate con los habitantes de la pequeña isla </a:t>
            </a:r>
            <a:r>
              <a:rPr lang="es-CL" sz="1400" dirty="0" err="1" smtClean="0"/>
              <a:t>Mactan</a:t>
            </a:r>
            <a:r>
              <a:rPr lang="es-CL" sz="1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s-CL" sz="1400" dirty="0" smtClean="0"/>
              <a:t>La </a:t>
            </a:r>
            <a:r>
              <a:rPr lang="es-CL" sz="1400" dirty="0"/>
              <a:t>escuadra continuó al mando de Sebastián </a:t>
            </a:r>
            <a:r>
              <a:rPr lang="es-CL" sz="1400" dirty="0" smtClean="0"/>
              <a:t>Elcano </a:t>
            </a:r>
            <a:r>
              <a:rPr lang="es-CL" sz="1400" dirty="0" smtClean="0"/>
              <a:t>y luego de muchas penurias, llegó de </a:t>
            </a:r>
            <a:r>
              <a:rPr lang="es-CL" sz="1400" dirty="0"/>
              <a:t>regreso a España el 6 de septiembre de 1522 con tan sólo 17 hombres, después de haber dado la primera vuelta </a:t>
            </a:r>
            <a:endParaRPr lang="es-CL" sz="1400" dirty="0" smtClean="0"/>
          </a:p>
          <a:p>
            <a:pPr algn="ctr">
              <a:lnSpc>
                <a:spcPct val="150000"/>
              </a:lnSpc>
            </a:pPr>
            <a:r>
              <a:rPr lang="es-CL" sz="1400" dirty="0" smtClean="0"/>
              <a:t>al </a:t>
            </a:r>
            <a:r>
              <a:rPr lang="es-CL" sz="1400" dirty="0" smtClean="0"/>
              <a:t>mundo.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880344" y="1173770"/>
            <a:ext cx="2712276" cy="5015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72817" y="1157786"/>
            <a:ext cx="2647796" cy="51748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400" b="1" dirty="0" smtClean="0"/>
              <a:t>Sebastián Elcano</a:t>
            </a:r>
            <a:endParaRPr lang="es-CL" sz="14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7" y="1286067"/>
            <a:ext cx="3819086" cy="49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y Descubrimientos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92080" y="2469407"/>
            <a:ext cx="3312368" cy="34078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4088" y="2564901"/>
            <a:ext cx="3168352" cy="324036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Creían que aventurarse en esas aguas podría significar una muerte segura.</a:t>
            </a:r>
          </a:p>
          <a:p>
            <a:pPr algn="ctr">
              <a:lnSpc>
                <a:spcPct val="150000"/>
              </a:lnSpc>
            </a:pPr>
            <a:endParaRPr lang="es-ES" sz="1400" b="1" dirty="0" smtClean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Ahí también, según las leyendas, se encontraba sumergida la Atlántida…</a:t>
            </a:r>
          </a:p>
          <a:p>
            <a:pPr algn="ctr">
              <a:lnSpc>
                <a:spcPct val="150000"/>
              </a:lnSpc>
            </a:pPr>
            <a:endParaRPr lang="es-ES" sz="1400" b="1" dirty="0" smtClean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En plena Edad Media, nadie ponía en duda eso…</a:t>
            </a:r>
            <a:endParaRPr lang="es-CL" sz="14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" y="1189704"/>
            <a:ext cx="4115986" cy="5326570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5484153" y="1169671"/>
            <a:ext cx="2832263" cy="1036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34074" y="1268760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/>
              <a:t>M</a:t>
            </a:r>
            <a:r>
              <a:rPr lang="es-ES" sz="1700" b="1" dirty="0" smtClean="0"/>
              <a:t>ar de las Tinieblas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7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81" y="2924944"/>
            <a:ext cx="5988555" cy="35283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88166" y="1277434"/>
            <a:ext cx="7428250" cy="15034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69428" y="1340768"/>
            <a:ext cx="7202972" cy="129614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dirty="0"/>
              <a:t>El descubrimiento llevado a cabo por este viaje de exploración, confirmó la teoría de la redondez de la tierra, le entregó a España el dominio de las tierras de las especias y le ayudó a afirmar políticamente su imperio europeo, a la vez que cubrió de gloria al país.</a:t>
            </a:r>
          </a:p>
        </p:txBody>
      </p:sp>
    </p:spTree>
    <p:extLst>
      <p:ext uri="{BB962C8B-B14F-4D97-AF65-F5344CB8AC3E}">
        <p14:creationId xmlns:p14="http://schemas.microsoft.com/office/powerpoint/2010/main" val="24050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7" y="1104097"/>
            <a:ext cx="3896380" cy="55443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y Descubrimientos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56161" y="2439803"/>
            <a:ext cx="2904271" cy="35518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564901"/>
            <a:ext cx="2808312" cy="316835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A pesar de lo anterior, algunos navegantes vikingos alrededor del año 1.000 habían navegado por el llamado mar de las Tinieblas  y habían llegado a costas hasta entonces desconocidas.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2832263" cy="1036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80112" y="1313688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Los viajes vikingos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9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03192"/>
            <a:ext cx="3528392" cy="55686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y Descubrimientos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56161" y="2439803"/>
            <a:ext cx="2904271" cy="29334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564901"/>
            <a:ext cx="2808312" cy="356383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Osados aventureros vikingos, a bordo de veloces naves llamadas “</a:t>
            </a:r>
            <a:r>
              <a:rPr lang="es-ES" sz="1400" b="1" dirty="0" err="1" smtClean="0"/>
              <a:t>Drakars</a:t>
            </a:r>
            <a:r>
              <a:rPr lang="es-ES" sz="1400" b="1" dirty="0" smtClean="0"/>
              <a:t>”, llegaron a Groenlandia y posteriormente a la costa de Labrador y Terranova en América del Norte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2832263" cy="1036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06082" y="1313688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Erik el Rojo y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err="1" smtClean="0"/>
              <a:t>Leif</a:t>
            </a:r>
            <a:r>
              <a:rPr lang="es-ES" sz="1700" b="1" dirty="0" smtClean="0"/>
              <a:t> </a:t>
            </a:r>
            <a:r>
              <a:rPr lang="es-ES" sz="1700" b="1" dirty="0" err="1" smtClean="0"/>
              <a:t>Eriksson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5" y="2137521"/>
            <a:ext cx="7500259" cy="467585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y Descubrimientos</a:t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187625" y="1169671"/>
            <a:ext cx="7128792" cy="8911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259632" y="1196752"/>
            <a:ext cx="6984776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dirty="0" smtClean="0"/>
              <a:t>Los </a:t>
            </a:r>
            <a:r>
              <a:rPr lang="es-ES" sz="1400" dirty="0" smtClean="0"/>
              <a:t>vikingos establecieron aldeas y bases en América del Norte por casi 100 años. Luego de este tiempo regresaron a su patria en el viejo continente. </a:t>
            </a:r>
            <a:endParaRPr lang="es-CL" sz="1400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6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" y="1268760"/>
            <a:ext cx="5590571" cy="515719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smtClean="0">
                <a:solidFill>
                  <a:srgbClr val="030CBD"/>
                </a:solidFill>
                <a:effectLst/>
              </a:rPr>
              <a:t>Viajes y 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56176" y="1340768"/>
            <a:ext cx="2520280" cy="4680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56176" y="1412773"/>
            <a:ext cx="2520280" cy="417646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Paralelamente a estos hechos, </a:t>
            </a:r>
            <a:r>
              <a:rPr lang="es-ES" sz="1400" dirty="0" smtClean="0"/>
              <a:t>desde el </a:t>
            </a:r>
            <a:r>
              <a:rPr lang="es-ES" sz="1400" dirty="0" smtClean="0"/>
              <a:t>siglo </a:t>
            </a:r>
            <a:r>
              <a:rPr lang="es-ES" sz="1400" dirty="0" smtClean="0"/>
              <a:t>XI se fue ampliando el territorio conocido por los europeos.  Diversas expediciones descubrieron y abrieron nuevas rutas hacia el lejano Oriente.</a:t>
            </a:r>
          </a:p>
          <a:p>
            <a:pPr algn="ctr">
              <a:lnSpc>
                <a:spcPct val="150000"/>
              </a:lnSpc>
            </a:pPr>
            <a:endParaRPr lang="es-ES" sz="1400" dirty="0"/>
          </a:p>
          <a:p>
            <a:pPr algn="ctr">
              <a:lnSpc>
                <a:spcPct val="150000"/>
              </a:lnSpc>
            </a:pPr>
            <a:r>
              <a:rPr lang="es-ES" sz="1400" dirty="0" smtClean="0"/>
              <a:t>Esta zona era atractiva porque de ella provenían productos muy valorados en Europa.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94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13688"/>
            <a:ext cx="3726403" cy="514682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492896"/>
            <a:ext cx="2904271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564901"/>
            <a:ext cx="2808312" cy="356383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Debido a </a:t>
            </a:r>
            <a:r>
              <a:rPr lang="es-ES" sz="1400" dirty="0" smtClean="0"/>
              <a:t>la actividad com</a:t>
            </a:r>
            <a:r>
              <a:rPr lang="es-ES" sz="1400" dirty="0" smtClean="0"/>
              <a:t>ercial, </a:t>
            </a:r>
            <a:r>
              <a:rPr lang="es-ES" sz="1400" dirty="0" smtClean="0"/>
              <a:t>Venecia se convirtió en la ciudad más rica de Europa. </a:t>
            </a:r>
            <a:r>
              <a:rPr lang="es-ES" sz="1400" dirty="0" smtClean="0"/>
              <a:t>Desde </a:t>
            </a:r>
            <a:r>
              <a:rPr lang="es-ES" sz="1400" dirty="0" smtClean="0"/>
              <a:t>allí partieron mercaderes </a:t>
            </a:r>
            <a:r>
              <a:rPr lang="es-ES" sz="1400" dirty="0" smtClean="0"/>
              <a:t>hacia </a:t>
            </a:r>
            <a:r>
              <a:rPr lang="es-ES" sz="1400" dirty="0" smtClean="0"/>
              <a:t>el </a:t>
            </a:r>
            <a:r>
              <a:rPr lang="es-ES" sz="1400" dirty="0" smtClean="0"/>
              <a:t>lejano </a:t>
            </a:r>
            <a:r>
              <a:rPr lang="es-ES" sz="1400" dirty="0" smtClean="0"/>
              <a:t>Oriente. </a:t>
            </a:r>
            <a:endParaRPr lang="es-ES" sz="1400" dirty="0" smtClean="0"/>
          </a:p>
          <a:p>
            <a:pPr algn="ctr">
              <a:lnSpc>
                <a:spcPct val="150000"/>
              </a:lnSpc>
            </a:pPr>
            <a:r>
              <a:rPr lang="es-ES" sz="1400" dirty="0" smtClean="0"/>
              <a:t>De </a:t>
            </a:r>
            <a:r>
              <a:rPr lang="es-ES" sz="1400" dirty="0" smtClean="0"/>
              <a:t>esta época es el viaje de Marco </a:t>
            </a:r>
            <a:r>
              <a:rPr lang="es-ES" sz="1400" dirty="0" smtClean="0"/>
              <a:t>Polo y su padre, </a:t>
            </a:r>
            <a:r>
              <a:rPr lang="es-ES" sz="1400" dirty="0" smtClean="0"/>
              <a:t>quienes llegaron hasta la </a:t>
            </a:r>
            <a:r>
              <a:rPr lang="es-ES" sz="1400" dirty="0" smtClean="0"/>
              <a:t>corte </a:t>
            </a:r>
            <a:r>
              <a:rPr lang="es-ES" sz="1400" dirty="0" smtClean="0"/>
              <a:t>de </a:t>
            </a:r>
            <a:r>
              <a:rPr lang="es-ES" sz="1400" dirty="0" err="1" smtClean="0"/>
              <a:t>Kublai</a:t>
            </a:r>
            <a:r>
              <a:rPr lang="es-ES" sz="1400" dirty="0" smtClean="0"/>
              <a:t> </a:t>
            </a:r>
            <a:r>
              <a:rPr lang="es-ES" sz="1400" dirty="0" err="1" smtClean="0"/>
              <a:t>Khan</a:t>
            </a:r>
            <a:r>
              <a:rPr lang="es-ES" sz="1400" dirty="0" smtClean="0"/>
              <a:t> en </a:t>
            </a:r>
            <a:r>
              <a:rPr lang="es-ES" sz="1400" dirty="0" smtClean="0"/>
              <a:t>la </a:t>
            </a:r>
            <a:r>
              <a:rPr lang="es-ES" sz="1400" dirty="0" smtClean="0"/>
              <a:t>China.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2832263" cy="1036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86330" y="1313688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Los relatos de Marco Polo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3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87436"/>
            <a:ext cx="3242132" cy="331082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9552" y="1718498"/>
            <a:ext cx="2880319" cy="1831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772817"/>
            <a:ext cx="2880319" cy="216023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350" dirty="0" smtClean="0"/>
              <a:t>Durante el siglo XV una serie de adelantos en la navegación permitieron a los europeos comenzar a aventurarse por nuevas rutas marítimas</a:t>
            </a:r>
            <a:endParaRPr lang="es-CL" sz="1350" dirty="0"/>
          </a:p>
        </p:txBody>
      </p:sp>
      <p:sp>
        <p:nvSpPr>
          <p:cNvPr id="9" name="8 Rectángulo redondeado"/>
          <p:cNvSpPr/>
          <p:nvPr/>
        </p:nvSpPr>
        <p:spPr>
          <a:xfrm>
            <a:off x="888166" y="1074268"/>
            <a:ext cx="2856292" cy="560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44084" y="1052736"/>
            <a:ext cx="3079843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400" b="1" dirty="0" smtClean="0"/>
              <a:t>Adelantos en navegación</a:t>
            </a:r>
            <a:endParaRPr lang="es-CL" sz="14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36622"/>
            <a:ext cx="4176464" cy="52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Viajes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y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Descubrimientos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88166" y="2780928"/>
            <a:ext cx="2688247" cy="3096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40109" y="2852933"/>
            <a:ext cx="2736304" cy="374441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Navegantes </a:t>
            </a:r>
            <a:r>
              <a:rPr lang="es-ES" sz="1400" dirty="0" smtClean="0"/>
              <a:t>portugueses comenzaron a </a:t>
            </a:r>
            <a:r>
              <a:rPr lang="es-ES" sz="1400" dirty="0" smtClean="0"/>
              <a:t>reconocer </a:t>
            </a:r>
            <a:r>
              <a:rPr lang="es-ES" sz="1400" dirty="0" smtClean="0"/>
              <a:t>la costa africana, </a:t>
            </a:r>
            <a:r>
              <a:rPr lang="es-ES" sz="1400" dirty="0" smtClean="0"/>
              <a:t>buscando una ruta al Asia. </a:t>
            </a:r>
            <a:endParaRPr lang="es-ES" sz="1400" dirty="0" smtClean="0"/>
          </a:p>
          <a:p>
            <a:pPr algn="ctr">
              <a:lnSpc>
                <a:spcPct val="150000"/>
              </a:lnSpc>
            </a:pPr>
            <a:r>
              <a:rPr lang="es-ES" sz="1400" dirty="0" smtClean="0"/>
              <a:t>En 1453 </a:t>
            </a:r>
            <a:r>
              <a:rPr lang="es-ES" sz="1400" dirty="0" smtClean="0"/>
              <a:t>los turcos otomanos se apoderaron de </a:t>
            </a:r>
            <a:r>
              <a:rPr lang="es-ES" sz="1400" dirty="0" smtClean="0"/>
              <a:t>Constantinopla y bloquearon la </a:t>
            </a:r>
            <a:r>
              <a:rPr lang="es-ES" sz="1400" dirty="0" smtClean="0"/>
              <a:t>ruta de comercio con Oriente</a:t>
            </a:r>
            <a:endParaRPr lang="es-CL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851612" y="1771109"/>
            <a:ext cx="2712276" cy="8658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44085" y="1755126"/>
            <a:ext cx="2647796" cy="88178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Exploraciones europeas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800"/>
            <a:ext cx="3466832" cy="50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996</Words>
  <Application>Microsoft Office PowerPoint</Application>
  <PresentationFormat>Presentación en pantalla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Aspecto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  <vt:lpstr>Viajes y Descubrimientos 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Susan Quintana Galvez</cp:lastModifiedBy>
  <cp:revision>231</cp:revision>
  <dcterms:created xsi:type="dcterms:W3CDTF">2013-04-17T03:59:13Z</dcterms:created>
  <dcterms:modified xsi:type="dcterms:W3CDTF">2014-10-17T16:28:19Z</dcterms:modified>
</cp:coreProperties>
</file>