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79" r:id="rId2"/>
    <p:sldId id="268" r:id="rId3"/>
    <p:sldId id="269" r:id="rId4"/>
    <p:sldId id="276" r:id="rId5"/>
    <p:sldId id="277" r:id="rId6"/>
    <p:sldId id="257" r:id="rId7"/>
    <p:sldId id="278" r:id="rId8"/>
    <p:sldId id="258" r:id="rId9"/>
    <p:sldId id="259" r:id="rId10"/>
    <p:sldId id="261" r:id="rId11"/>
    <p:sldId id="262" r:id="rId12"/>
    <p:sldId id="263" r:id="rId13"/>
    <p:sldId id="265" r:id="rId14"/>
    <p:sldId id="266" r:id="rId15"/>
    <p:sldId id="272" r:id="rId16"/>
    <p:sldId id="271" r:id="rId17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CC66"/>
    <a:srgbClr val="61E357"/>
    <a:srgbClr val="00B800"/>
    <a:srgbClr val="022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87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364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697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502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8023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481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759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5079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690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704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803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900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527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870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38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02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139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CFABA-16DB-41B7-9D50-A5C957B80C3F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5289-2B95-457D-9556-4729D65D9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5014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B2A7E1-DB1A-484A-B7FA-0EB2C1C23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7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lespiritudelchemin.files.wordpress.com/2010/06/joven-mirandose-al-espejo-de-pablo-picasso.jpg?w=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1636" r="4000" b="14566"/>
          <a:stretch/>
        </p:blipFill>
        <p:spPr bwMode="auto">
          <a:xfrm>
            <a:off x="5310291" y="646064"/>
            <a:ext cx="3631828" cy="46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 rot="5400000">
            <a:off x="3465324" y="6084113"/>
            <a:ext cx="1128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/>
              <a:t>wordpress.com </a:t>
            </a:r>
            <a:endParaRPr lang="es-CL" sz="800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10291" y="5305849"/>
            <a:ext cx="4870175" cy="1094147"/>
          </a:xfrm>
        </p:spPr>
        <p:txBody>
          <a:bodyPr>
            <a:normAutofit fontScale="90000"/>
          </a:bodyPr>
          <a:lstStyle/>
          <a:p>
            <a:br>
              <a:rPr lang="es-CL" dirty="0">
                <a:solidFill>
                  <a:schemeClr val="bg1"/>
                </a:solidFill>
              </a:rPr>
            </a:b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01881" y="1206241"/>
            <a:ext cx="48049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z="3200" dirty="0">
                <a:latin typeface="Calibri" panose="020F0502020204030204" pitchFamily="34" charset="0"/>
                <a:cs typeface="Calibri" panose="020F0502020204030204" pitchFamily="34" charset="0"/>
              </a:rPr>
              <a:t>Si tú te miras a un espejo ¿qué ves?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3200" dirty="0">
                <a:latin typeface="Calibri" panose="020F0502020204030204" pitchFamily="34" charset="0"/>
                <a:cs typeface="Calibri" panose="020F0502020204030204" pitchFamily="34" charset="0"/>
              </a:rPr>
              <a:t>La niña que está mirándose en el espejo  ¿se ve igual a ella?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3200" dirty="0">
                <a:latin typeface="Calibri" panose="020F0502020204030204" pitchFamily="34" charset="0"/>
                <a:cs typeface="Calibri" panose="020F0502020204030204" pitchFamily="34" charset="0"/>
              </a:rPr>
              <a:t>Expliquen por qué se ve igual o diferente.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4755D2-419E-46CC-8A3B-EB4401C27A9B}"/>
              </a:ext>
            </a:extLst>
          </p:cNvPr>
          <p:cNvSpPr txBox="1"/>
          <p:nvPr/>
        </p:nvSpPr>
        <p:spPr>
          <a:xfrm>
            <a:off x="5310291" y="5305849"/>
            <a:ext cx="363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Mujer en el espejo</a:t>
            </a:r>
          </a:p>
        </p:txBody>
      </p:sp>
    </p:spTree>
    <p:extLst>
      <p:ext uri="{BB962C8B-B14F-4D97-AF65-F5344CB8AC3E}">
        <p14:creationId xmlns:p14="http://schemas.microsoft.com/office/powerpoint/2010/main" val="104039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776729" y="1505932"/>
            <a:ext cx="5297698" cy="1470025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CL" i="1" dirty="0">
                <a:solidFill>
                  <a:schemeClr val="bg1"/>
                </a:solidFill>
              </a:rPr>
              <a:t>Retrato de Pablo Picasso </a:t>
            </a:r>
            <a:r>
              <a:rPr lang="es-CL" dirty="0">
                <a:solidFill>
                  <a:schemeClr val="bg1"/>
                </a:solidFill>
              </a:rPr>
              <a:t>de Georges Braque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1138" y="831280"/>
            <a:ext cx="49816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Georges </a:t>
            </a:r>
            <a:r>
              <a:rPr lang="es-ES_trad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Braque</a:t>
            </a:r>
            <a:r>
              <a:rPr lang="es-ES_trad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(1882 – 1963)</a:t>
            </a:r>
          </a:p>
          <a:p>
            <a:endParaRPr lang="es-ES_trad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>
                <a:latin typeface="Calibri" panose="020F0502020204030204" pitchFamily="34" charset="0"/>
                <a:cs typeface="Calibri" panose="020F0502020204030204" pitchFamily="34" charset="0"/>
              </a:rPr>
              <a:t>Nació en Francia.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>
                <a:latin typeface="Calibri" panose="020F0502020204030204" pitchFamily="34" charset="0"/>
                <a:cs typeface="Calibri" panose="020F0502020204030204" pitchFamily="34" charset="0"/>
              </a:rPr>
              <a:t>Fundó el movimiento  cubista junto a Picasso.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800" dirty="0">
                <a:latin typeface="Calibri" panose="020F0502020204030204" pitchFamily="34" charset="0"/>
                <a:cs typeface="Calibri" panose="020F0502020204030204" pitchFamily="34" charset="0"/>
              </a:rPr>
              <a:t>Inventó la técnica del collage, que consiste en poner objetos pegados en las pinturas.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F7BE73-14EE-47A9-88EF-8EE142E4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3" y="141246"/>
            <a:ext cx="3014659" cy="60902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438955-A147-4ABD-AD18-BB1F11B14F35}"/>
              </a:ext>
            </a:extLst>
          </p:cNvPr>
          <p:cNvSpPr txBox="1"/>
          <p:nvPr/>
        </p:nvSpPr>
        <p:spPr>
          <a:xfrm>
            <a:off x="5723467" y="6287911"/>
            <a:ext cx="308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Los músicos </a:t>
            </a:r>
          </a:p>
        </p:txBody>
      </p:sp>
    </p:spTree>
    <p:extLst>
      <p:ext uri="{BB962C8B-B14F-4D97-AF65-F5344CB8AC3E}">
        <p14:creationId xmlns:p14="http://schemas.microsoft.com/office/powerpoint/2010/main" val="141093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4820" y="764373"/>
            <a:ext cx="512445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Braque</a:t>
            </a:r>
            <a:br>
              <a:rPr lang="en-US" sz="40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cap="all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4820" y="2194560"/>
            <a:ext cx="512445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¿Qué sensaciones te produce la obra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¿Dónde está la mujer?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¿Dónde está la guitarra?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¿Qué otros objetos puedes identificar?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788988-A9FD-4AA3-B2F6-E2E693575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" r="618" b="1680"/>
          <a:stretch/>
        </p:blipFill>
        <p:spPr>
          <a:xfrm>
            <a:off x="5895928" y="1052555"/>
            <a:ext cx="2733722" cy="48596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C28A0A5-B58F-4D2F-9005-FB75DD368C79}"/>
              </a:ext>
            </a:extLst>
          </p:cNvPr>
          <p:cNvSpPr txBox="1"/>
          <p:nvPr/>
        </p:nvSpPr>
        <p:spPr>
          <a:xfrm>
            <a:off x="5895928" y="5912254"/>
            <a:ext cx="2733722" cy="48596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CL" sz="1300">
                <a:solidFill>
                  <a:srgbClr val="FFFFFF"/>
                </a:solidFill>
              </a:rPr>
              <a:t>Mujer con guitarra</a:t>
            </a:r>
          </a:p>
        </p:txBody>
      </p:sp>
    </p:spTree>
    <p:extLst>
      <p:ext uri="{BB962C8B-B14F-4D97-AF65-F5344CB8AC3E}">
        <p14:creationId xmlns:p14="http://schemas.microsoft.com/office/powerpoint/2010/main" val="176598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820" y="764373"/>
            <a:ext cx="512445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Juan Gris (1887 – 1927)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4820" y="2194560"/>
            <a:ext cx="512445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Nació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España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Trabajó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París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con Pablo Picasso.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igual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que Braque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utilizó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el collage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sus pinturas.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B204B8-CFFD-4093-9E98-4773E2A62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5" r="12422" b="-3"/>
          <a:stretch/>
        </p:blipFill>
        <p:spPr>
          <a:xfrm>
            <a:off x="5791200" y="746125"/>
            <a:ext cx="2838450" cy="56822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48956D1-5582-4180-9D3F-19EDE4EC1192}"/>
              </a:ext>
            </a:extLst>
          </p:cNvPr>
          <p:cNvSpPr txBox="1"/>
          <p:nvPr/>
        </p:nvSpPr>
        <p:spPr>
          <a:xfrm>
            <a:off x="5791200" y="6403350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Hombre en el café</a:t>
            </a:r>
          </a:p>
        </p:txBody>
      </p:sp>
    </p:spTree>
    <p:extLst>
      <p:ext uri="{BB962C8B-B14F-4D97-AF65-F5344CB8AC3E}">
        <p14:creationId xmlns:p14="http://schemas.microsoft.com/office/powerpoint/2010/main" val="413300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75356" y="2120348"/>
            <a:ext cx="5589131" cy="855608"/>
          </a:xfrm>
        </p:spPr>
        <p:txBody>
          <a:bodyPr>
            <a:normAutofit fontScale="90000"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El fumador </a:t>
            </a:r>
            <a:r>
              <a:rPr lang="es-CL" dirty="0">
                <a:solidFill>
                  <a:schemeClr val="bg1"/>
                </a:solidFill>
              </a:rPr>
              <a:t>de Juan Gris</a:t>
            </a:r>
            <a:br>
              <a:rPr lang="es-CL" dirty="0">
                <a:solidFill>
                  <a:schemeClr val="bg1"/>
                </a:solidFill>
              </a:rPr>
            </a:b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1524867"/>
            <a:ext cx="48757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¿Dónde está la mujer en esta pintura?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¿Cómo lo descubriste?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¿Qué tipo de líneas tiene la pintura?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¿Qué colores observas?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¿Qué sentimientos te produce esta pintura?</a:t>
            </a:r>
          </a:p>
          <a:p>
            <a:endParaRPr lang="es-ES" sz="2000" dirty="0"/>
          </a:p>
        </p:txBody>
      </p:sp>
      <p:pic>
        <p:nvPicPr>
          <p:cNvPr id="1026" name="Picture 2" descr="Portrait de Madame Josette Gris, 1916 - Juan Gris">
            <a:extLst>
              <a:ext uri="{FF2B5EF4-FFF2-40B4-BE49-F238E27FC236}">
                <a16:creationId xmlns:a16="http://schemas.microsoft.com/office/drawing/2014/main" id="{4967ACBA-AFE5-45E2-90B2-809EB84F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42" y="571500"/>
            <a:ext cx="3524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FBC52A-8DD4-4420-AF5F-A6B45426E6B7}"/>
              </a:ext>
            </a:extLst>
          </p:cNvPr>
          <p:cNvSpPr txBox="1"/>
          <p:nvPr/>
        </p:nvSpPr>
        <p:spPr>
          <a:xfrm>
            <a:off x="4875742" y="6286500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Retrato de madame </a:t>
            </a:r>
          </a:p>
          <a:p>
            <a:pPr algn="ctr"/>
            <a:r>
              <a:rPr lang="es-CL" dirty="0" err="1"/>
              <a:t>Josette</a:t>
            </a:r>
            <a:r>
              <a:rPr lang="es-CL" dirty="0"/>
              <a:t> Gris</a:t>
            </a:r>
          </a:p>
        </p:txBody>
      </p:sp>
    </p:spTree>
    <p:extLst>
      <p:ext uri="{BB962C8B-B14F-4D97-AF65-F5344CB8AC3E}">
        <p14:creationId xmlns:p14="http://schemas.microsoft.com/office/powerpoint/2010/main" val="176392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67645" y="0"/>
            <a:ext cx="7315200" cy="1825096"/>
          </a:xfrm>
        </p:spPr>
        <p:txBody>
          <a:bodyPr/>
          <a:lstStyle/>
          <a:p>
            <a:r>
              <a:rPr lang="es-ES_tradnl" dirty="0"/>
              <a:t>Actividad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267194" y="1325952"/>
            <a:ext cx="8609611" cy="16002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/>
          </a:p>
          <a:p>
            <a:pPr lvl="0" algn="l">
              <a:lnSpc>
                <a:spcPct val="120000"/>
              </a:lnSpc>
            </a:pPr>
            <a:r>
              <a:rPr lang="es-ES" sz="9600" dirty="0">
                <a:solidFill>
                  <a:schemeClr val="tx1"/>
                </a:solidFill>
                <a:latin typeface="+mj-lt"/>
              </a:rPr>
              <a:t>Realizan un retrato con estilo cubista</a:t>
            </a:r>
            <a:r>
              <a:rPr lang="es-ES" sz="9600" dirty="0">
                <a:latin typeface="+mj-lt"/>
              </a:rPr>
              <a:t> utilizando la técnica de collage</a:t>
            </a:r>
            <a:r>
              <a:rPr lang="es-ES" sz="9600" dirty="0">
                <a:solidFill>
                  <a:schemeClr val="tx1"/>
                </a:solidFill>
                <a:latin typeface="+mj-lt"/>
              </a:rPr>
              <a:t>. Para esto: </a:t>
            </a:r>
          </a:p>
          <a:p>
            <a:pPr marL="1143000" lvl="0" indent="-11430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s-ES" sz="9600" dirty="0">
                <a:solidFill>
                  <a:schemeClr val="tx1"/>
                </a:solidFill>
                <a:latin typeface="+mj-lt"/>
              </a:rPr>
              <a:t>dibujan un óvalo con forma de rostro;</a:t>
            </a:r>
          </a:p>
          <a:p>
            <a:pPr marL="1143000" lvl="0" indent="-11430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s-ES" sz="9600" dirty="0">
                <a:solidFill>
                  <a:schemeClr val="tx1"/>
                </a:solidFill>
                <a:latin typeface="+mj-lt"/>
              </a:rPr>
              <a:t>lo rellenan con papeles recortados de diferentes colores encontrados en revistas;</a:t>
            </a:r>
          </a:p>
          <a:p>
            <a:pPr marL="1143000" lvl="0" indent="-11430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s-ES" sz="9600" dirty="0">
                <a:solidFill>
                  <a:schemeClr val="tx1"/>
                </a:solidFill>
                <a:latin typeface="+mj-lt"/>
              </a:rPr>
              <a:t>recortan ojos, bocas, narices, pelos y otros rasgos faciales y componen un rostro sobre el óvalo;</a:t>
            </a:r>
          </a:p>
          <a:p>
            <a:pPr marL="1143000" lvl="0" indent="-11430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s-ES" sz="9600" dirty="0">
                <a:solidFill>
                  <a:schemeClr val="tx1"/>
                </a:solidFill>
                <a:latin typeface="+mj-lt"/>
              </a:rPr>
              <a:t>en grupos de máximo cuatro integrantes, presentan su trabajo y cuentan una historia de su personaje.</a:t>
            </a:r>
          </a:p>
          <a:p>
            <a:pPr algn="l"/>
            <a:endParaRPr lang="es-ES" sz="1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3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84" y="2405919"/>
            <a:ext cx="6056443" cy="20591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07505F-8AE1-4CC6-972E-441003E8B629}"/>
              </a:ext>
            </a:extLst>
          </p:cNvPr>
          <p:cNvSpPr txBox="1"/>
          <p:nvPr/>
        </p:nvSpPr>
        <p:spPr>
          <a:xfrm>
            <a:off x="1555673" y="4628444"/>
            <a:ext cx="603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Imágenes en wikiart.org</a:t>
            </a:r>
          </a:p>
        </p:txBody>
      </p:sp>
    </p:spTree>
    <p:extLst>
      <p:ext uri="{BB962C8B-B14F-4D97-AF65-F5344CB8AC3E}">
        <p14:creationId xmlns:p14="http://schemas.microsoft.com/office/powerpoint/2010/main" val="1409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0888" y="0"/>
            <a:ext cx="7315200" cy="1825096"/>
          </a:xfrm>
        </p:spPr>
        <p:txBody>
          <a:bodyPr/>
          <a:lstStyle/>
          <a:p>
            <a:r>
              <a:rPr lang="es-ES_tradnl" dirty="0"/>
              <a:t>Objetivos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0888" y="1970571"/>
            <a:ext cx="7778045" cy="3479470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Expresar y crear trabajos de arte a partir de la observación del:</a:t>
            </a:r>
          </a:p>
          <a:p>
            <a:pPr lvl="0" algn="l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entorno natural: figura humana y paisajes chilenos</a:t>
            </a:r>
          </a:p>
          <a:p>
            <a:pPr lvl="0" algn="l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entorno cultural: personas y patrimonio cultural de Chile</a:t>
            </a:r>
          </a:p>
          <a:p>
            <a:pPr lvl="0" algn="l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entorno artístico: obras de arte local, chileno, latinoamericano y del resto del mundo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(OA 1)</a:t>
            </a:r>
          </a:p>
          <a:p>
            <a:pPr algn="l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l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Comunicar y explicar sus impresiones de lo que sienten y piensan de obras de arte por variados medios. (OA4)</a:t>
            </a:r>
          </a:p>
        </p:txBody>
      </p:sp>
    </p:spTree>
    <p:extLst>
      <p:ext uri="{BB962C8B-B14F-4D97-AF65-F5344CB8AC3E}">
        <p14:creationId xmlns:p14="http://schemas.microsoft.com/office/powerpoint/2010/main" val="181579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12888" y="166516"/>
            <a:ext cx="7315200" cy="1825096"/>
          </a:xfrm>
        </p:spPr>
        <p:txBody>
          <a:bodyPr/>
          <a:lstStyle/>
          <a:p>
            <a:r>
              <a:rPr lang="es-ES_tradnl" dirty="0"/>
              <a:t>Actividad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296883" y="1551731"/>
            <a:ext cx="8550234" cy="404389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/>
          </a:p>
          <a:p>
            <a:pPr marL="0" lvl="0" indent="0" algn="just">
              <a:lnSpc>
                <a:spcPct val="120000"/>
              </a:lnSpc>
              <a:buNone/>
            </a:pPr>
            <a:r>
              <a:rPr lang="es-ES" sz="1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Observan retratos cubistas de Pablo Picasso, Georges Braque, Juan Gris u otros y los comentan partir de preguntas como:</a:t>
            </a:r>
          </a:p>
          <a:p>
            <a:pPr marL="1143000" lvl="0" indent="-11430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elementos novedosos tienen estos retratos?</a:t>
            </a:r>
          </a:p>
          <a:p>
            <a:pPr marL="1143000" lvl="0" indent="-11430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¿son retratos reales? ¿por qué?</a:t>
            </a:r>
          </a:p>
          <a:p>
            <a:pPr marL="1143000" lvl="0" indent="-11430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colores y líneas usan los pintores? </a:t>
            </a:r>
          </a:p>
          <a:p>
            <a:pPr algn="just"/>
            <a:endParaRPr lang="es-ES" sz="9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2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98311" y="993422"/>
            <a:ext cx="7326489" cy="896590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Cubismo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377080" y="2014576"/>
            <a:ext cx="8550234" cy="40438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cubismo es un movimiento artístico de principios del siglo XX.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Rompe la estructura del arte tradicional utilizando figuras y formas geométricas para representar a las personas, la naturaleza y el paisaje.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Sus principales representantes son: Pablo Picasso, Georges Braque y Juan Gris.</a:t>
            </a:r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endParaRPr lang="es-ES" dirty="0"/>
          </a:p>
          <a:p>
            <a:pPr algn="just"/>
            <a:endParaRPr lang="es-ES" sz="9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3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190897B-3227-4AD0-BBAB-E436C559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" y="5023275"/>
            <a:ext cx="4075730" cy="1600200"/>
          </a:xfrm>
        </p:spPr>
        <p:txBody>
          <a:bodyPr/>
          <a:lstStyle/>
          <a:p>
            <a:r>
              <a:rPr lang="es-CL" dirty="0"/>
              <a:t>Pablo Picasso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D32651A-EEDE-4999-8123-8A5DF68A6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0" y="4763631"/>
            <a:ext cx="4075730" cy="31394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Utilizó muchos estilos para pintar, entre ellos el cubismo, del cual fue su iniciador.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Retrato a hombres mujeres y niños.</a:t>
            </a:r>
          </a:p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B350DD-3B6B-46A2-B054-60642E2C6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1" y="1763396"/>
            <a:ext cx="3191937" cy="405997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78B6B8C-0D7E-4ADF-BEF6-39F3263E9D00}"/>
              </a:ext>
            </a:extLst>
          </p:cNvPr>
          <p:cNvSpPr txBox="1"/>
          <p:nvPr/>
        </p:nvSpPr>
        <p:spPr>
          <a:xfrm>
            <a:off x="1120067" y="1214800"/>
            <a:ext cx="319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Autorretrato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3CF88E-7C0D-4A91-B111-354C016DF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" r="3344" b="2203"/>
          <a:stretch/>
        </p:blipFill>
        <p:spPr>
          <a:xfrm>
            <a:off x="4986869" y="848621"/>
            <a:ext cx="2923823" cy="391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D90D512-20CC-42C6-A8AB-1D6694F475A3}"/>
              </a:ext>
            </a:extLst>
          </p:cNvPr>
          <p:cNvSpPr txBox="1"/>
          <p:nvPr/>
        </p:nvSpPr>
        <p:spPr>
          <a:xfrm>
            <a:off x="5147953" y="85078"/>
            <a:ext cx="2923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Retrato</a:t>
            </a:r>
            <a:r>
              <a:rPr lang="en-US" dirty="0"/>
              <a:t> de Marie Therese Walter </a:t>
            </a:r>
            <a:r>
              <a:rPr lang="en-US" dirty="0" err="1"/>
              <a:t>sentada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999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rot="5400000">
            <a:off x="3367050" y="6212290"/>
            <a:ext cx="907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wordpress.com </a:t>
            </a: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736010" y="1698171"/>
            <a:ext cx="5407990" cy="902526"/>
          </a:xfrm>
        </p:spPr>
        <p:txBody>
          <a:bodyPr>
            <a:normAutofit fontScale="90000"/>
          </a:bodyPr>
          <a:lstStyle/>
          <a:p>
            <a:br>
              <a:rPr lang="es-CL" dirty="0">
                <a:solidFill>
                  <a:srgbClr val="FF0000"/>
                </a:solidFill>
              </a:rPr>
            </a:b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8978" y="1569645"/>
            <a:ext cx="44026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z="3200" dirty="0">
                <a:latin typeface="Calibri" panose="020F0502020204030204" pitchFamily="34" charset="0"/>
                <a:cs typeface="Calibri" panose="020F0502020204030204" pitchFamily="34" charset="0"/>
              </a:rPr>
              <a:t>Observa el retrato y responde: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3200" dirty="0">
                <a:latin typeface="Calibri" panose="020F0502020204030204" pitchFamily="34" charset="0"/>
                <a:cs typeface="Calibri" panose="020F0502020204030204" pitchFamily="34" charset="0"/>
              </a:rPr>
              <a:t>¿Qué te llama la atención?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3200" dirty="0">
                <a:latin typeface="Calibri" panose="020F0502020204030204" pitchFamily="34" charset="0"/>
                <a:cs typeface="Calibri" panose="020F0502020204030204" pitchFamily="34" charset="0"/>
              </a:rPr>
              <a:t>¿El arlequín es real o ha sido modificado?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3200" dirty="0">
                <a:latin typeface="Calibri" panose="020F0502020204030204" pitchFamily="34" charset="0"/>
                <a:cs typeface="Calibri" panose="020F0502020204030204" pitchFamily="34" charset="0"/>
              </a:rPr>
              <a:t>Explica por qué. </a:t>
            </a:r>
            <a:r>
              <a:rPr lang="es-ES_tradnl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56F8BD-E2D7-49E3-A16C-F31746CC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443" y="804914"/>
            <a:ext cx="3572391" cy="43549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C716DD5-4785-487A-B6BF-E9369F0B81E3}"/>
              </a:ext>
            </a:extLst>
          </p:cNvPr>
          <p:cNvSpPr txBox="1"/>
          <p:nvPr/>
        </p:nvSpPr>
        <p:spPr>
          <a:xfrm>
            <a:off x="5036443" y="354305"/>
            <a:ext cx="357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Retrato de Arlequín</a:t>
            </a:r>
          </a:p>
        </p:txBody>
      </p:sp>
    </p:spTree>
    <p:extLst>
      <p:ext uri="{BB962C8B-B14F-4D97-AF65-F5344CB8AC3E}">
        <p14:creationId xmlns:p14="http://schemas.microsoft.com/office/powerpoint/2010/main" val="348524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2A016B-209A-4D30-A929-B44C5594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15" y="1394460"/>
            <a:ext cx="4903329" cy="4069080"/>
          </a:xfrm>
        </p:spPr>
        <p:txBody>
          <a:bodyPr/>
          <a:lstStyle/>
          <a:p>
            <a:r>
              <a:rPr lang="es-CL" dirty="0"/>
              <a:t>¿Por qué la pintura se llamará mujer con mandolina?</a:t>
            </a:r>
          </a:p>
          <a:p>
            <a:r>
              <a:rPr lang="es-CL" dirty="0"/>
              <a:t>¿Qué sensaciones te generan sus colores?</a:t>
            </a:r>
          </a:p>
          <a:p>
            <a:r>
              <a:rPr lang="es-CL" dirty="0"/>
              <a:t>Si tuvieras que pintar un retrato, ¿usarías los mismos colores y formas?</a:t>
            </a:r>
          </a:p>
          <a:p>
            <a:r>
              <a:rPr lang="es-CL" dirty="0"/>
              <a:t>Explica por qué.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6E467D-9DD2-4D92-8693-66E2E8C4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97" y="668964"/>
            <a:ext cx="3883378" cy="53257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2EB34A-799E-4225-A87C-74884CE8C747}"/>
              </a:ext>
            </a:extLst>
          </p:cNvPr>
          <p:cNvSpPr txBox="1"/>
          <p:nvPr/>
        </p:nvSpPr>
        <p:spPr>
          <a:xfrm>
            <a:off x="5353344" y="5994739"/>
            <a:ext cx="35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/>
              <a:t> Mujer con mandolina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653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48488" y="1505932"/>
            <a:ext cx="4825939" cy="1470025"/>
          </a:xfrm>
        </p:spPr>
        <p:txBody>
          <a:bodyPr>
            <a:normAutofit fontScale="90000"/>
          </a:bodyPr>
          <a:lstStyle/>
          <a:p>
            <a:br>
              <a:rPr lang="es-CL" i="1" dirty="0">
                <a:solidFill>
                  <a:schemeClr val="bg1"/>
                </a:solidFill>
              </a:rPr>
            </a:br>
            <a:r>
              <a:rPr lang="es-CL" i="1" dirty="0">
                <a:solidFill>
                  <a:schemeClr val="bg1"/>
                </a:solidFill>
              </a:rPr>
              <a:t>Mujer llorando </a:t>
            </a:r>
            <a:r>
              <a:rPr lang="es-CL" dirty="0">
                <a:solidFill>
                  <a:schemeClr val="bg1"/>
                </a:solidFill>
              </a:rPr>
              <a:t>de Pablo Picasso</a:t>
            </a:r>
            <a:br>
              <a:rPr lang="es-CL" dirty="0">
                <a:solidFill>
                  <a:schemeClr val="bg1"/>
                </a:solidFill>
              </a:rPr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0334" y="2497424"/>
            <a:ext cx="4492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¿Esta mujer está alegre o triste?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400" dirty="0">
                <a:latin typeface="Calibri" panose="020F0502020204030204" pitchFamily="34" charset="0"/>
                <a:cs typeface="Calibri" panose="020F0502020204030204" pitchFamily="34" charset="0"/>
              </a:rPr>
              <a:t>Expliquen en qué se nota que esta alegre o triste.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9CAF54-BB8D-4D0D-858A-68FBAC19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67" y="685485"/>
            <a:ext cx="4343898" cy="54870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B257FCF-69B8-4055-A629-EFBE5D57B8BA}"/>
              </a:ext>
            </a:extLst>
          </p:cNvPr>
          <p:cNvSpPr txBox="1"/>
          <p:nvPr/>
        </p:nvSpPr>
        <p:spPr>
          <a:xfrm>
            <a:off x="4645883" y="6172514"/>
            <a:ext cx="381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Retrato de mujer</a:t>
            </a:r>
          </a:p>
        </p:txBody>
      </p:sp>
    </p:spTree>
    <p:extLst>
      <p:ext uri="{BB962C8B-B14F-4D97-AF65-F5344CB8AC3E}">
        <p14:creationId xmlns:p14="http://schemas.microsoft.com/office/powerpoint/2010/main" val="346421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1745717"/>
            <a:ext cx="3583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z="2000" dirty="0"/>
              <a:t>¿Qué están haciendo paloma y Claude?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000" dirty="0"/>
              <a:t>¿Sus caras están de frente o de perfil?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000" dirty="0"/>
              <a:t>¿Cómo te verías tú, si Picasso te  hiciera un retrato?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F409A5-9266-4076-80EB-97A53719D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" t="1659" r="1939" b="2686"/>
          <a:stretch/>
        </p:blipFill>
        <p:spPr>
          <a:xfrm>
            <a:off x="3971949" y="916123"/>
            <a:ext cx="4947153" cy="3905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654F99D-7BD8-4038-B1ED-8471459BEFCA}"/>
              </a:ext>
            </a:extLst>
          </p:cNvPr>
          <p:cNvSpPr txBox="1"/>
          <p:nvPr/>
        </p:nvSpPr>
        <p:spPr>
          <a:xfrm>
            <a:off x="3971949" y="4822079"/>
            <a:ext cx="494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Paloma y Claude jugando</a:t>
            </a:r>
          </a:p>
        </p:txBody>
      </p:sp>
    </p:spTree>
    <p:extLst>
      <p:ext uri="{BB962C8B-B14F-4D97-AF65-F5344CB8AC3E}">
        <p14:creationId xmlns:p14="http://schemas.microsoft.com/office/powerpoint/2010/main" val="243066484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894</TotalTime>
  <Words>626</Words>
  <Application>Microsoft Office PowerPoint</Application>
  <PresentationFormat>Carta (216 x 279 mm)</PresentationFormat>
  <Paragraphs>93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Estela de condensación</vt:lpstr>
      <vt:lpstr>Presentación de PowerPoint</vt:lpstr>
      <vt:lpstr>Objetivos</vt:lpstr>
      <vt:lpstr>Actividad</vt:lpstr>
      <vt:lpstr>Cubismo</vt:lpstr>
      <vt:lpstr>Pablo Picasso</vt:lpstr>
      <vt:lpstr> </vt:lpstr>
      <vt:lpstr>Presentación de PowerPoint</vt:lpstr>
      <vt:lpstr> Mujer llorando de Pablo Picasso </vt:lpstr>
      <vt:lpstr>Presentación de PowerPoint</vt:lpstr>
      <vt:lpstr> </vt:lpstr>
      <vt:lpstr>Retrato de Pablo Picasso de Georges Braque</vt:lpstr>
      <vt:lpstr>Braque </vt:lpstr>
      <vt:lpstr>Juan Gris (1887 – 1927)  </vt:lpstr>
      <vt:lpstr>El fumador de Juan Gris </vt:lpstr>
      <vt:lpstr>Actividad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</dc:creator>
  <cp:lastModifiedBy>Carmen Julia Undurraga Ossa</cp:lastModifiedBy>
  <cp:revision>25</cp:revision>
  <dcterms:created xsi:type="dcterms:W3CDTF">2013-11-01T17:15:10Z</dcterms:created>
  <dcterms:modified xsi:type="dcterms:W3CDTF">2021-04-30T19:43:41Z</dcterms:modified>
</cp:coreProperties>
</file>