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97" r:id="rId2"/>
    <p:sldId id="299" r:id="rId3"/>
    <p:sldId id="298" r:id="rId4"/>
    <p:sldId id="278" r:id="rId5"/>
    <p:sldId id="286" r:id="rId6"/>
    <p:sldId id="287" r:id="rId7"/>
    <p:sldId id="281" r:id="rId8"/>
    <p:sldId id="288" r:id="rId9"/>
    <p:sldId id="289" r:id="rId10"/>
    <p:sldId id="290" r:id="rId11"/>
    <p:sldId id="292" r:id="rId12"/>
    <p:sldId id="282" r:id="rId13"/>
    <p:sldId id="283" r:id="rId14"/>
    <p:sldId id="284" r:id="rId15"/>
    <p:sldId id="293" r:id="rId16"/>
    <p:sldId id="294" r:id="rId17"/>
    <p:sldId id="296" r:id="rId18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7360C4"/>
    <a:srgbClr val="030C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4363A-9F59-453C-B25E-3AE3D2CD88F2}" type="datetimeFigureOut">
              <a:rPr lang="es-ES" smtClean="0"/>
              <a:t>28/04/2021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429F2-0AA9-4635-8327-5F4ADA847D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929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429F2-0AA9-4635-8327-5F4ADA847DA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565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1C438-067E-4353-B26D-07D9550C6EBB}" type="datetimeFigureOut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28-04-2021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2B60F-190D-459C-9F57-649FACFA2318}" type="slidenum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‹Nº›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061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1C438-067E-4353-B26D-07D9550C6EBB}" type="datetimeFigureOut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28-04-2021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2B60F-190D-459C-9F57-649FACFA2318}" type="slidenum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‹Nº›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52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1C438-067E-4353-B26D-07D9550C6EBB}" type="datetimeFigureOut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28-04-2021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2B60F-190D-459C-9F57-649FACFA2318}" type="slidenum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‹Nº›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461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1C438-067E-4353-B26D-07D9550C6EBB}" type="datetimeFigureOut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28-04-2021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2B60F-190D-459C-9F57-649FACFA2318}" type="slidenum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‹Nº›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82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1C438-067E-4353-B26D-07D9550C6EBB}" type="datetimeFigureOut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28-04-2021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2B60F-190D-459C-9F57-649FACFA2318}" type="slidenum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‹Nº›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87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1C438-067E-4353-B26D-07D9550C6EBB}" type="datetimeFigureOut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28-04-2021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2B60F-190D-459C-9F57-649FACFA2318}" type="slidenum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‹Nº›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61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1C438-067E-4353-B26D-07D9550C6EBB}" type="datetimeFigureOut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28-04-2021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2B60F-190D-459C-9F57-649FACFA2318}" type="slidenum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‹Nº›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09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1C438-067E-4353-B26D-07D9550C6EBB}" type="datetimeFigureOut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28-04-2021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2B60F-190D-459C-9F57-649FACFA2318}" type="slidenum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‹Nº›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657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1C438-067E-4353-B26D-07D9550C6EBB}" type="datetimeFigureOut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28-04-2021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2B60F-190D-459C-9F57-649FACFA2318}" type="slidenum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‹Nº›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93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1C438-067E-4353-B26D-07D9550C6EBB}" type="datetimeFigureOut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28-04-2021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2B60F-190D-459C-9F57-649FACFA2318}" type="slidenum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‹Nº›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218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1C438-067E-4353-B26D-07D9550C6EBB}" type="datetimeFigureOut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28-04-2021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2B60F-190D-459C-9F57-649FACFA2318}" type="slidenum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‹Nº›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885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1C438-067E-4353-B26D-07D9550C6EBB}" type="datetimeFigureOut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28-04-2021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2B60F-190D-459C-9F57-649FACFA2318}" type="slidenum">
              <a:rPr lang="es-CL" smtClean="0">
                <a:solidFill>
                  <a:srgbClr val="E3DED1">
                    <a:shade val="50000"/>
                  </a:srgbClr>
                </a:solidFill>
              </a:rPr>
              <a:pPr/>
              <a:t>‹Nº›</a:t>
            </a:fld>
            <a:endParaRPr lang="es-CL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993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5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microsoft.com/office/2007/relationships/hdphoto" Target="../media/hdphoto8.wdp"/><Relationship Id="rId4" Type="http://schemas.openxmlformats.org/officeDocument/2006/relationships/image" Target="../media/image12.png"/><Relationship Id="rId9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hyperlink" Target="//upload.wikimedia.org/wikipedia/commons/1/14/2010-06-19-supermarkt-by-RalfR-29.jpg" TargetMode="External"/><Relationship Id="rId12" Type="http://schemas.microsoft.com/office/2007/relationships/hdphoto" Target="../media/hdphoto12.wdp"/><Relationship Id="rId2" Type="http://schemas.openxmlformats.org/officeDocument/2006/relationships/hyperlink" Target="//upload.wikimedia.org/wikipedia/commons/c/ce/Quinoa_closeup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2.png"/><Relationship Id="rId5" Type="http://schemas.openxmlformats.org/officeDocument/2006/relationships/hyperlink" Target="//upload.wikimedia.org/wikipedia/commons/8/8f/Ayquina_(5).jpg" TargetMode="External"/><Relationship Id="rId10" Type="http://schemas.openxmlformats.org/officeDocument/2006/relationships/hyperlink" Target="//upload.wikimedia.org/wikipedia/commons/3/32/Comida_peruana.jpg" TargetMode="External"/><Relationship Id="rId4" Type="http://schemas.openxmlformats.org/officeDocument/2006/relationships/image" Target="../media/image29.jpg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hyperlink" Target="//upload.wikimedia.org/wikipedia/commons/1/10/Pukar%C3%A1_de_Quitor_2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3.jpeg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" b="95118" l="28056" r="95611">
                        <a14:foregroundMark x1="89498" y1="70539" x2="89498" y2="70539"/>
                        <a14:backgroundMark x1="31975" y1="56566" x2="31975" y2="56566"/>
                        <a14:backgroundMark x1="30878" y1="54377" x2="30878" y2="54377"/>
                        <a14:backgroundMark x1="41693" y1="83502" x2="41693" y2="83502"/>
                        <a14:backgroundMark x1="50000" y1="85690" x2="50000" y2="85690"/>
                        <a14:backgroundMark x1="67712" y1="84175" x2="67712" y2="84175"/>
                        <a14:backgroundMark x1="89655" y1="62290" x2="89655" y2="62290"/>
                        <a14:backgroundMark x1="86677" y1="64478" x2="86677" y2="64478"/>
                        <a14:backgroundMark x1="88245" y1="72222" x2="88245" y2="72222"/>
                        <a14:backgroundMark x1="39498" y1="64983" x2="39498" y2="64983"/>
                        <a14:backgroundMark x1="39969" y1="69024" x2="39969" y2="69024"/>
                        <a14:backgroundMark x1="40909" y1="67340" x2="40909" y2="67340"/>
                        <a14:backgroundMark x1="39969" y1="71717" x2="39969" y2="71717"/>
                        <a14:backgroundMark x1="40282" y1="73737" x2="40282" y2="73737"/>
                        <a14:backgroundMark x1="40439" y1="74579" x2="40439" y2="74579"/>
                        <a14:backgroundMark x1="40125" y1="72727" x2="40125" y2="72727"/>
                        <a14:backgroundMark x1="66301" y1="66162" x2="66301" y2="66162"/>
                        <a14:backgroundMark x1="64890" y1="63636" x2="64890" y2="63636"/>
                        <a14:backgroundMark x1="66301" y1="64141" x2="66301" y2="64141"/>
                        <a14:backgroundMark x1="67085" y1="66667" x2="67085" y2="66667"/>
                        <a14:backgroundMark x1="66771" y1="69024" x2="66771" y2="69024"/>
                        <a14:backgroundMark x1="65987" y1="71212" x2="65987" y2="71212"/>
                        <a14:backgroundMark x1="65517" y1="72727" x2="65517" y2="72727"/>
                        <a14:backgroundMark x1="65204" y1="74242" x2="65204" y2="74242"/>
                        <a14:backgroundMark x1="66928" y1="70202" x2="66928" y2="70202"/>
                        <a14:backgroundMark x1="48119" y1="85690" x2="48119" y2="85690"/>
                        <a14:backgroundMark x1="48119" y1="85690" x2="48119" y2="85690"/>
                        <a14:backgroundMark x1="45925" y1="87710" x2="45925" y2="87710"/>
                        <a14:backgroundMark x1="44828" y1="88552" x2="44828" y2="88552"/>
                        <a14:backgroundMark x1="40439" y1="88552" x2="40439" y2="88552"/>
                        <a14:backgroundMark x1="62853" y1="80808" x2="62853" y2="80808"/>
                        <a14:backgroundMark x1="59718" y1="81818" x2="59718" y2="81818"/>
                        <a14:backgroundMark x1="46552" y1="82323" x2="46552" y2="82323"/>
                        <a14:backgroundMark x1="47492" y1="82660" x2="47492" y2="82660"/>
                        <a14:backgroundMark x1="43260" y1="80135" x2="43260" y2="80135"/>
                        <a14:backgroundMark x1="42633" y1="79630" x2="42633" y2="79630"/>
                        <a14:backgroundMark x1="67398" y1="78620" x2="67398" y2="78620"/>
                        <a14:backgroundMark x1="65987" y1="76431" x2="65987" y2="76431"/>
                        <a14:backgroundMark x1="65204" y1="77609" x2="65204" y2="77609"/>
                        <a14:backgroundMark x1="63636" y1="78620" x2="63636" y2="78620"/>
                        <a14:backgroundMark x1="43103" y1="51178" x2="43103" y2="51178"/>
                        <a14:backgroundMark x1="42476" y1="51515" x2="42476" y2="51515"/>
                        <a14:backgroundMark x1="57524" y1="89731" x2="57524" y2="89731"/>
                        <a14:backgroundMark x1="71317" y1="90572" x2="71317" y2="90572"/>
                        <a14:backgroundMark x1="69749" y1="91077" x2="69749" y2="91077"/>
                        <a14:backgroundMark x1="79154" y1="90236" x2="79154" y2="90236"/>
                        <a14:backgroundMark x1="77743" y1="90909" x2="77743" y2="90909"/>
                        <a14:backgroundMark x1="82132" y1="89899" x2="82132" y2="89899"/>
                        <a14:backgroundMark x1="87147" y1="70875" x2="87147" y2="70875"/>
                        <a14:backgroundMark x1="88401" y1="71380" x2="88401" y2="71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0" y="-110064"/>
            <a:ext cx="4316452" cy="4018765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5" b="99843" l="9941" r="899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156" y="2015420"/>
            <a:ext cx="4581632" cy="4336916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998" r="97884">
                        <a14:backgroundMark x1="9524" y1="69410" x2="9524" y2="69410"/>
                        <a14:backgroundMark x1="10935" y1="56988" x2="10935" y2="56988"/>
                        <a14:backgroundMark x1="33333" y1="68168" x2="33333" y2="68168"/>
                        <a14:backgroundMark x1="29277" y1="55901" x2="29277" y2="55901"/>
                        <a14:backgroundMark x1="39153" y1="56211" x2="39153" y2="56211"/>
                        <a14:backgroundMark x1="28219" y1="50466" x2="28219" y2="50466"/>
                        <a14:backgroundMark x1="31041" y1="66304" x2="31041" y2="66304"/>
                        <a14:backgroundMark x1="47972" y1="69410" x2="47972" y2="69410"/>
                        <a14:backgroundMark x1="65079" y1="68789" x2="65079" y2="68789"/>
                        <a14:backgroundMark x1="66490" y1="65994" x2="66490" y2="65994"/>
                        <a14:backgroundMark x1="57848" y1="56677" x2="57848" y2="56677"/>
                        <a14:backgroundMark x1="67549" y1="54348" x2="67549" y2="54348"/>
                        <a14:backgroundMark x1="66843" y1="45963" x2="66843" y2="45963"/>
                        <a14:backgroundMark x1="65432" y1="41149" x2="65432" y2="41149"/>
                        <a14:backgroundMark x1="67196" y1="48602" x2="67196" y2="48602"/>
                        <a14:backgroundMark x1="69841" y1="47671" x2="69841" y2="47671"/>
                        <a14:backgroundMark x1="94356" y1="62112" x2="94356" y2="62112"/>
                        <a14:backgroundMark x1="89947" y1="68478" x2="89947" y2="68478"/>
                        <a14:backgroundMark x1="87302" y1="70186" x2="87302" y2="70186"/>
                        <a14:backgroundMark x1="91711" y1="70497" x2="91711" y2="70497"/>
                        <a14:backgroundMark x1="68430" y1="69565" x2="68430" y2="69565"/>
                        <a14:backgroundMark x1="77778" y1="69876" x2="77778" y2="69876"/>
                        <a14:backgroundMark x1="61023" y1="65217" x2="61023" y2="65217"/>
                        <a14:backgroundMark x1="67549" y1="57298" x2="67549" y2="57298"/>
                        <a14:backgroundMark x1="67549" y1="63975" x2="67549" y2="63975"/>
                        <a14:backgroundMark x1="21517" y1="71118" x2="21517" y2="71118"/>
                        <a14:backgroundMark x1="28219" y1="53727" x2="28219" y2="53727"/>
                        <a14:backgroundMark x1="77249" y1="68478" x2="77249" y2="68478"/>
                        <a14:backgroundMark x1="63316" y1="71273" x2="63316" y2="71273"/>
                        <a14:backgroundMark x1="63139" y1="69099" x2="63139" y2="69099"/>
                        <a14:backgroundMark x1="39330" y1="52329" x2="39330" y2="52329"/>
                        <a14:backgroundMark x1="39153" y1="50621" x2="39153" y2="50621"/>
                        <a14:backgroundMark x1="34215" y1="49689" x2="34215" y2="49689"/>
                        <a14:backgroundMark x1="34215" y1="50466" x2="34215" y2="50466"/>
                        <a14:backgroundMark x1="33686" y1="54503" x2="33686" y2="54503"/>
                        <a14:backgroundMark x1="34039" y1="55745" x2="34039" y2="55745"/>
                        <a14:backgroundMark x1="34039" y1="56366" x2="34039" y2="56366"/>
                        <a14:backgroundMark x1="22575" y1="88199" x2="22575" y2="88199"/>
                        <a14:backgroundMark x1="20635" y1="86491" x2="20635" y2="86491"/>
                        <a14:backgroundMark x1="21693" y1="87112" x2="21693" y2="87112"/>
                        <a14:backgroundMark x1="22751" y1="87422" x2="22751" y2="87422"/>
                        <a14:backgroundMark x1="20635" y1="85870" x2="20635" y2="85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796" y="660411"/>
            <a:ext cx="5583687" cy="6613383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49" b="100000" l="3302" r="89623">
                        <a14:foregroundMark x1="11321" y1="54020" x2="11321" y2="54020"/>
                        <a14:foregroundMark x1="18868" y1="12694" x2="18868" y2="12694"/>
                        <a14:foregroundMark x1="13915" y1="15938" x2="13915" y2="15938"/>
                        <a14:foregroundMark x1="9906" y1="46544" x2="9906" y2="46544"/>
                        <a14:foregroundMark x1="9906" y1="41608" x2="9906" y2="41608"/>
                        <a14:backgroundMark x1="81604" y1="29055" x2="81604" y2="29055"/>
                        <a14:backgroundMark x1="73585" y1="34838" x2="73585" y2="34838"/>
                        <a14:backgroundMark x1="64623" y1="35684" x2="64623" y2="35684"/>
                        <a14:backgroundMark x1="60142" y1="35120" x2="60142" y2="35120"/>
                        <a14:backgroundMark x1="83491" y1="35966" x2="83491" y2="35966"/>
                        <a14:backgroundMark x1="29245" y1="41890" x2="29245" y2="41890"/>
                        <a14:backgroundMark x1="18868" y1="44288" x2="18868" y2="44288"/>
                        <a14:backgroundMark x1="21226" y1="49224" x2="21226" y2="49224"/>
                        <a14:backgroundMark x1="28066" y1="46262" x2="28066" y2="46262"/>
                        <a14:backgroundMark x1="18396" y1="53315" x2="18396" y2="53315"/>
                        <a14:backgroundMark x1="4481" y1="61636" x2="4481" y2="61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353109"/>
            <a:ext cx="4312425" cy="7211109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2" b="83308" l="9875" r="100000">
                        <a14:backgroundMark x1="47335" y1="72334" x2="47335" y2="72334"/>
                        <a14:backgroundMark x1="58464" y1="74498" x2="58464" y2="74498"/>
                        <a14:backgroundMark x1="59248" y1="70325" x2="59248" y2="70325"/>
                        <a14:backgroundMark x1="95768" y1="68624" x2="95768" y2="68624"/>
                        <a14:backgroundMark x1="72257" y1="63833" x2="72257" y2="63833"/>
                        <a14:backgroundMark x1="73824" y1="62287" x2="73824" y2="62287"/>
                        <a14:backgroundMark x1="72884" y1="66151" x2="72884" y2="66151"/>
                        <a14:backgroundMark x1="70219" y1="72025" x2="70219" y2="72025"/>
                        <a14:backgroundMark x1="59404" y1="62442" x2="59404" y2="62442"/>
                        <a14:backgroundMark x1="98119" y1="53941" x2="98119" y2="53941"/>
                        <a14:backgroundMark x1="89969" y1="51623" x2="89969" y2="51623"/>
                        <a14:backgroundMark x1="89028" y1="50077" x2="89028" y2="50077"/>
                        <a14:backgroundMark x1="89342" y1="47604" x2="89342" y2="47604"/>
                        <a14:backgroundMark x1="96552" y1="37713" x2="96552" y2="37713"/>
                        <a14:backgroundMark x1="94828" y1="36785" x2="94828" y2="36785"/>
                        <a14:backgroundMark x1="99373" y1="37867" x2="99373" y2="37867"/>
                        <a14:backgroundMark x1="98276" y1="40031" x2="98276" y2="40031"/>
                        <a14:backgroundMark x1="97806" y1="42813" x2="97806" y2="42813"/>
                        <a14:backgroundMark x1="97649" y1="46522" x2="97649" y2="46522"/>
                        <a14:backgroundMark x1="95768" y1="46059" x2="95768" y2="46059"/>
                        <a14:backgroundMark x1="96082" y1="47604" x2="96082" y2="47604"/>
                        <a14:backgroundMark x1="83386" y1="75425" x2="83386" y2="75425"/>
                        <a14:backgroundMark x1="85893" y1="77434" x2="85893" y2="77434"/>
                        <a14:backgroundMark x1="71473" y1="76662" x2="71473" y2="76662"/>
                        <a14:backgroundMark x1="71003" y1="77589" x2="71003" y2="77589"/>
                        <a14:backgroundMark x1="90752" y1="54405" x2="90752" y2="54405"/>
                        <a14:backgroundMark x1="92320" y1="55641" x2="92320" y2="55641"/>
                        <a14:backgroundMark x1="92790" y1="57805" x2="92790" y2="57805"/>
                        <a14:backgroundMark x1="92947" y1="61669" x2="92947" y2="61669"/>
                        <a14:backgroundMark x1="89028" y1="48995" x2="89028" y2="48995"/>
                        <a14:backgroundMark x1="89655" y1="46522" x2="89655" y2="46522"/>
                        <a14:backgroundMark x1="93574" y1="37403" x2="93574" y2="37403"/>
                        <a14:backgroundMark x1="93103" y1="36012" x2="93103" y2="36012"/>
                        <a14:backgroundMark x1="95768" y1="36012" x2="95768" y2="36012"/>
                        <a14:backgroundMark x1="98589" y1="43277" x2="98589" y2="43277"/>
                        <a14:backgroundMark x1="96395" y1="45595" x2="96395" y2="45595"/>
                        <a14:backgroundMark x1="94828" y1="48377" x2="94828" y2="48377"/>
                        <a14:backgroundMark x1="59404" y1="67388" x2="59404" y2="67388"/>
                        <a14:backgroundMark x1="47179" y1="70015" x2="47179" y2="70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68"/>
          <a:stretch/>
        </p:blipFill>
        <p:spPr>
          <a:xfrm>
            <a:off x="2904298" y="2015420"/>
            <a:ext cx="6021911" cy="486916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73" b="99044" l="0" r="55556">
                        <a14:backgroundMark x1="36155" y1="68443" x2="36155" y2="68443"/>
                        <a14:backgroundMark x1="41975" y1="69809" x2="41975" y2="69809"/>
                        <a14:backgroundMark x1="51499" y1="69536" x2="51499" y2="69536"/>
                        <a14:backgroundMark x1="1235" y1="45355" x2="1235" y2="45355"/>
                        <a14:backgroundMark x1="6878" y1="45355" x2="6878" y2="45355"/>
                        <a14:backgroundMark x1="47795" y1="70765" x2="47795" y2="70765"/>
                        <a14:backgroundMark x1="21693" y1="78279" x2="21693" y2="78279"/>
                        <a14:backgroundMark x1="25573" y1="95765" x2="25573" y2="95765"/>
                        <a14:backgroundMark x1="23457" y1="96311" x2="23457" y2="96311"/>
                        <a14:backgroundMark x1="28748" y1="95902" x2="28748" y2="95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6213" b="16213"/>
          <a:stretch/>
        </p:blipFill>
        <p:spPr>
          <a:xfrm>
            <a:off x="3243887" y="448996"/>
            <a:ext cx="4964352" cy="640900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77856" y="562022"/>
            <a:ext cx="7632848" cy="1052346"/>
          </a:xfrm>
        </p:spPr>
        <p:txBody>
          <a:bodyPr>
            <a:noAutofit/>
          </a:bodyPr>
          <a:lstStyle/>
          <a:p>
            <a:r>
              <a:rPr lang="es-ES_tradnl" sz="4000" b="1" dirty="0">
                <a:solidFill>
                  <a:schemeClr val="tx1">
                    <a:lumMod val="95000"/>
                  </a:schemeClr>
                </a:solidFill>
                <a:latin typeface="Ink Free" panose="03080402000500000000" pitchFamily="66" charset="0"/>
                <a:cs typeface="Cavolini" panose="03000502040302020204" pitchFamily="66" charset="0"/>
              </a:rPr>
              <a:t>Pueblos Originarios </a:t>
            </a:r>
            <a:br>
              <a:rPr lang="es-ES_tradnl" sz="4000" b="1" dirty="0">
                <a:solidFill>
                  <a:schemeClr val="tx1">
                    <a:lumMod val="95000"/>
                  </a:schemeClr>
                </a:solidFill>
                <a:latin typeface="Ink Free" panose="03080402000500000000" pitchFamily="66" charset="0"/>
                <a:cs typeface="Cavolini" panose="03000502040302020204" pitchFamily="66" charset="0"/>
              </a:rPr>
            </a:br>
            <a:r>
              <a:rPr lang="es-ES_tradnl" sz="4000" b="1" dirty="0">
                <a:solidFill>
                  <a:schemeClr val="tx1">
                    <a:lumMod val="95000"/>
                  </a:schemeClr>
                </a:solidFill>
                <a:latin typeface="Ink Free" panose="03080402000500000000" pitchFamily="66" charset="0"/>
                <a:cs typeface="Cavolini" panose="03000502040302020204" pitchFamily="66" charset="0"/>
              </a:rPr>
              <a:t>de Chile</a:t>
            </a:r>
            <a:br>
              <a:rPr lang="es-ES_tradnl" sz="4000" b="1" dirty="0">
                <a:solidFill>
                  <a:schemeClr val="tx1">
                    <a:lumMod val="95000"/>
                  </a:schemeClr>
                </a:solidFill>
                <a:latin typeface="Ink Free" panose="03080402000500000000" pitchFamily="66" charset="0"/>
                <a:cs typeface="Cavolini" panose="03000502040302020204" pitchFamily="66" charset="0"/>
              </a:rPr>
            </a:br>
            <a:r>
              <a:rPr lang="es-ES_tradnl" sz="4000" b="1" dirty="0">
                <a:solidFill>
                  <a:schemeClr val="tx1">
                    <a:lumMod val="95000"/>
                  </a:schemeClr>
                </a:solidFill>
                <a:latin typeface="Ink Free" panose="03080402000500000000" pitchFamily="66" charset="0"/>
                <a:cs typeface="Cavolini" panose="03000502040302020204" pitchFamily="66" charset="0"/>
              </a:rPr>
              <a:t>2° básico</a:t>
            </a:r>
            <a:endParaRPr lang="es-ES" sz="4000" b="1" dirty="0">
              <a:solidFill>
                <a:schemeClr val="tx1">
                  <a:lumMod val="95000"/>
                </a:schemeClr>
              </a:solidFill>
              <a:latin typeface="Ink Free" panose="03080402000500000000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17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2" y="344494"/>
            <a:ext cx="8019913" cy="720079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/>
            <a:endParaRPr lang="es-CL" sz="3200" b="1" dirty="0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860032" y="1988840"/>
            <a:ext cx="3888432" cy="399487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CL" sz="2000" dirty="0">
                <a:latin typeface="Cavolini" panose="03000502040302020204" pitchFamily="66" charset="0"/>
                <a:cs typeface="Cavolini" panose="03000502040302020204" pitchFamily="66" charset="0"/>
              </a:rPr>
              <a:t>Establecidos en la región de la Araucanía, entre los ríos Itata y Toltén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CL" sz="2000" dirty="0">
                <a:latin typeface="Cavolini" panose="03000502040302020204" pitchFamily="66" charset="0"/>
                <a:cs typeface="Cavolini" panose="03000502040302020204" pitchFamily="66" charset="0"/>
              </a:rPr>
              <a:t>Su idioma es el </a:t>
            </a:r>
            <a:r>
              <a:rPr lang="es-CL" sz="2000" dirty="0" err="1">
                <a:latin typeface="Cavolini" panose="03000502040302020204" pitchFamily="66" charset="0"/>
                <a:cs typeface="Cavolini" panose="03000502040302020204" pitchFamily="66" charset="0"/>
              </a:rPr>
              <a:t>mapudungún</a:t>
            </a:r>
            <a:endParaRPr lang="es-CL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CL" sz="2000" dirty="0">
                <a:latin typeface="Cavolini" panose="03000502040302020204" pitchFamily="66" charset="0"/>
                <a:cs typeface="Cavolini" panose="03000502040302020204" pitchFamily="66" charset="0"/>
              </a:rPr>
              <a:t>La familia,  </a:t>
            </a:r>
            <a:r>
              <a:rPr lang="es-CL" sz="2000" dirty="0" err="1">
                <a:latin typeface="Cavolini" panose="03000502040302020204" pitchFamily="66" charset="0"/>
                <a:cs typeface="Cavolini" panose="03000502040302020204" pitchFamily="66" charset="0"/>
              </a:rPr>
              <a:t>rehue</a:t>
            </a:r>
            <a:r>
              <a:rPr lang="es-CL" sz="2000" dirty="0">
                <a:latin typeface="Cavolini" panose="03000502040302020204" pitchFamily="66" charset="0"/>
                <a:cs typeface="Cavolini" panose="03000502040302020204" pitchFamily="66" charset="0"/>
              </a:rPr>
              <a:t> o </a:t>
            </a:r>
            <a:r>
              <a:rPr lang="es-CL" sz="2000" dirty="0" err="1">
                <a:latin typeface="Cavolini" panose="03000502040302020204" pitchFamily="66" charset="0"/>
                <a:cs typeface="Cavolini" panose="03000502040302020204" pitchFamily="66" charset="0"/>
              </a:rPr>
              <a:t>lov</a:t>
            </a:r>
            <a:r>
              <a:rPr lang="es-CL" sz="2000" dirty="0">
                <a:latin typeface="Cavolini" panose="03000502040302020204" pitchFamily="66" charset="0"/>
                <a:cs typeface="Cavolini" panose="03000502040302020204" pitchFamily="66" charset="0"/>
              </a:rPr>
              <a:t>, era el núcleo básico de la organización del mapuche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CL" sz="2000" dirty="0">
                <a:latin typeface="Cavolini" panose="03000502040302020204" pitchFamily="66" charset="0"/>
                <a:cs typeface="Cavolini" panose="03000502040302020204" pitchFamily="66" charset="0"/>
              </a:rPr>
              <a:t>Estaban dirigidos por el </a:t>
            </a:r>
            <a:r>
              <a:rPr lang="es-CL" sz="2000" dirty="0" err="1">
                <a:latin typeface="Cavolini" panose="03000502040302020204" pitchFamily="66" charset="0"/>
                <a:cs typeface="Cavolini" panose="03000502040302020204" pitchFamily="66" charset="0"/>
              </a:rPr>
              <a:t>lonko</a:t>
            </a:r>
            <a:r>
              <a:rPr lang="es-CL" sz="2000" dirty="0">
                <a:latin typeface="Cavolini" panose="03000502040302020204" pitchFamily="66" charset="0"/>
                <a:cs typeface="Cavolini" panose="03000502040302020204" pitchFamily="66" charset="0"/>
              </a:rPr>
              <a:t>, quien conducía al levo en los tiempos de paz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endParaRPr lang="es-CL" sz="2000" b="1" dirty="0"/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endParaRPr lang="es-CL" sz="1600" b="1" dirty="0"/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endParaRPr lang="es-CL" sz="1600" b="1" dirty="0">
              <a:solidFill>
                <a:prstClr val="black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10386"/>
            <a:ext cx="4032448" cy="3994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311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-22492" y="0"/>
            <a:ext cx="9144000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23527" y="3068960"/>
            <a:ext cx="8472857" cy="331236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CL" sz="2000" dirty="0">
                <a:latin typeface="Cavolini" panose="03000502040302020204" pitchFamily="66" charset="0"/>
                <a:cs typeface="Cavolini" panose="03000502040302020204" pitchFamily="66" charset="0"/>
              </a:rPr>
              <a:t>La agricultura era la principal actividad económica. Entre sus productos cultivados figuran el maíz, la papa, el ají, el poroto y zapallo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CL" sz="2000" dirty="0">
                <a:latin typeface="Cavolini" panose="03000502040302020204" pitchFamily="66" charset="0"/>
                <a:cs typeface="Cavolini" panose="03000502040302020204" pitchFamily="66" charset="0"/>
              </a:rPr>
              <a:t>Los mapuches, hasta el día de hoy, celebran dos grandes ceremonias: el machitún y el guillatún. 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1412776"/>
            <a:ext cx="3720329" cy="2096517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412775"/>
            <a:ext cx="4462971" cy="2096517"/>
          </a:xfrm>
          <a:prstGeom prst="rect">
            <a:avLst/>
          </a:prstGeom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539552" y="344494"/>
            <a:ext cx="8019913" cy="720079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/>
            <a:endParaRPr lang="es-CL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286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53"/>
            <a:ext cx="1840387" cy="6869252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1840388" y="-11253"/>
            <a:ext cx="7315402" cy="6869253"/>
          </a:xfrm>
          <a:prstGeom prst="rect">
            <a:avLst/>
          </a:prstGeom>
          <a:solidFill>
            <a:srgbClr val="7360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44692" y="443630"/>
            <a:ext cx="567680" cy="82513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endParaRPr lang="es-CL" sz="3600" b="1" dirty="0">
              <a:solidFill>
                <a:srgbClr val="030CB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714187" y="161873"/>
            <a:ext cx="3771443" cy="720079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/>
            <a:r>
              <a:rPr lang="es-ES" sz="3200" dirty="0"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s-ES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Chonos</a:t>
            </a:r>
            <a:endParaRPr lang="es-CL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985520" y="4815541"/>
            <a:ext cx="7088182" cy="1368152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endParaRPr lang="es-ES" sz="1600" b="1" dirty="0">
              <a:solidFill>
                <a:prstClr val="black"/>
              </a:solidFill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sz="2000" dirty="0">
                <a:latin typeface="Cavolini" panose="03000502040302020204" pitchFamily="66" charset="0"/>
                <a:cs typeface="Cavolini" panose="03000502040302020204" pitchFamily="66" charset="0"/>
              </a:rPr>
              <a:t>Vivían de la pesca y de la caza de lobos marinos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sz="2000" dirty="0">
                <a:latin typeface="Cavolini" panose="03000502040302020204" pitchFamily="66" charset="0"/>
                <a:cs typeface="Cavolini" panose="03000502040302020204" pitchFamily="66" charset="0"/>
              </a:rPr>
              <a:t>Pescaban con anzuelos  y redes fabricadas con la corteza de los árboles</a:t>
            </a:r>
            <a:endParaRPr lang="es-CL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52736"/>
            <a:ext cx="3497781" cy="3760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13 Elipse"/>
          <p:cNvSpPr/>
          <p:nvPr/>
        </p:nvSpPr>
        <p:spPr>
          <a:xfrm>
            <a:off x="264579" y="4235885"/>
            <a:ext cx="747793" cy="9933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09" l="0" r="100000">
                        <a14:foregroundMark x1="75581" y1="15725" x2="75581" y2="15725"/>
                        <a14:foregroundMark x1="90116" y1="7862" x2="90116" y2="7862"/>
                        <a14:foregroundMark x1="91085" y1="6880" x2="91085" y2="6880"/>
                        <a14:foregroundMark x1="93992" y1="27027" x2="93992" y2="27027"/>
                        <a14:foregroundMark x1="96124" y1="20147" x2="96124" y2="20147"/>
                        <a14:foregroundMark x1="96512" y1="17936" x2="96512" y2="17936"/>
                        <a14:foregroundMark x1="87791" y1="7862" x2="87791" y2="7862"/>
                        <a14:backgroundMark x1="98643" y1="3194" x2="98643" y2="3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922" y="1492622"/>
            <a:ext cx="3275806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752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3707903" y="4090"/>
            <a:ext cx="3771443" cy="720079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/>
            <a:r>
              <a:rPr lang="es-ES" sz="3200" dirty="0">
                <a:latin typeface="Cavolini" panose="03000502040302020204" pitchFamily="66" charset="0"/>
                <a:cs typeface="Cavolini" panose="03000502040302020204" pitchFamily="66" charset="0"/>
              </a:rPr>
              <a:t>Los Alacalufes</a:t>
            </a:r>
            <a:endParaRPr lang="es-CL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146792" y="4484786"/>
            <a:ext cx="7075870" cy="3096344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dirty="0">
                <a:latin typeface="Cavolini" panose="03000502040302020204" pitchFamily="66" charset="0"/>
                <a:cs typeface="Cavolini" panose="03000502040302020204" pitchFamily="66" charset="0"/>
              </a:rPr>
              <a:t>Habitaban entre los canales y las islas de la zona Austral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dirty="0">
                <a:latin typeface="Cavolini" panose="03000502040302020204" pitchFamily="66" charset="0"/>
                <a:cs typeface="Cavolini" panose="03000502040302020204" pitchFamily="66" charset="0"/>
              </a:rPr>
              <a:t>Utilizaban canoas de cuero de lobos marinos sobre una base de madera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dirty="0">
                <a:latin typeface="Cavolini" panose="03000502040302020204" pitchFamily="66" charset="0"/>
                <a:cs typeface="Cavolini" panose="03000502040302020204" pitchFamily="66" charset="0"/>
              </a:rPr>
              <a:t>La canoa constituía su verdadero hogar</a:t>
            </a:r>
            <a:endParaRPr lang="es-CL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48" y="692696"/>
            <a:ext cx="4543954" cy="4392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0681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250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1979712" y="352460"/>
            <a:ext cx="3771443" cy="720079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/>
            <a:r>
              <a:rPr lang="es-ES" sz="3200" dirty="0"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s-ES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Onas</a:t>
            </a:r>
            <a:endParaRPr lang="es-CL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860452" y="1700807"/>
            <a:ext cx="3711099" cy="3456385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sz="2000" dirty="0"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s-ES" sz="2000" dirty="0" err="1">
                <a:latin typeface="Cavolini" panose="03000502040302020204" pitchFamily="66" charset="0"/>
                <a:cs typeface="Cavolini" panose="03000502040302020204" pitchFamily="66" charset="0"/>
              </a:rPr>
              <a:t>Onas</a:t>
            </a:r>
            <a:r>
              <a:rPr lang="es-ES" sz="2000" dirty="0">
                <a:latin typeface="Cavolini" panose="03000502040302020204" pitchFamily="66" charset="0"/>
                <a:cs typeface="Cavolini" panose="03000502040302020204" pitchFamily="66" charset="0"/>
              </a:rPr>
              <a:t>  cubrían sus cuerpos con grasa de lobo marino para protegerse del frío, luego, se pintaban de colores.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endParaRPr lang="es-ES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sz="2000" dirty="0">
                <a:latin typeface="Cavolini" panose="03000502040302020204" pitchFamily="66" charset="0"/>
                <a:cs typeface="Cavolini" panose="03000502040302020204" pitchFamily="66" charset="0"/>
              </a:rPr>
              <a:t>La utilización de pintura corporal  reflejaba el estado de ánimo y era un adorno .</a:t>
            </a:r>
            <a:endParaRPr lang="es-ES" sz="1600" b="1" dirty="0">
              <a:solidFill>
                <a:prstClr val="black"/>
              </a:solidFill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3976661" cy="4516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7985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4814630" y="2719040"/>
            <a:ext cx="3599517" cy="3600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CL" sz="2000" dirty="0">
                <a:latin typeface="Cavolini" panose="03000502040302020204" pitchFamily="66" charset="0"/>
                <a:cs typeface="Cavolini" panose="03000502040302020204" pitchFamily="66" charset="0"/>
              </a:rPr>
              <a:t>La Isla de rapa Nui, también conocida como Isla de Pascua, tiene una historia muy particular.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CL" sz="2000" dirty="0">
                <a:latin typeface="Cavolini" panose="03000502040302020204" pitchFamily="66" charset="0"/>
                <a:cs typeface="Cavolini" panose="03000502040302020204" pitchFamily="66" charset="0"/>
              </a:rPr>
              <a:t>En Isla de Pascua existen unas gigantes esculturas llamadas moais. Éstas fueron hechas con piedras de volcán y representaban a sus antepasados que cuidan la isla mirando hacia el mar.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endParaRPr lang="es-CL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endParaRPr lang="es-CL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endParaRPr lang="es-CL" sz="1400" b="1" dirty="0">
              <a:solidFill>
                <a:prstClr val="black"/>
              </a:solidFill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endParaRPr lang="es-CL" sz="1400" b="1" dirty="0">
              <a:solidFill>
                <a:prstClr val="black"/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46291"/>
            <a:ext cx="3456384" cy="5099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F0A4DCA0-2D19-4AEB-B036-20EEA8B51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>
                <a:latin typeface="Cavolini" panose="03000502040302020204" pitchFamily="66" charset="0"/>
                <a:cs typeface="Cavolini" panose="03000502040302020204" pitchFamily="66" charset="0"/>
              </a:rPr>
              <a:t>Rapa Nui</a:t>
            </a:r>
          </a:p>
        </p:txBody>
      </p:sp>
    </p:spTree>
    <p:extLst>
      <p:ext uri="{BB962C8B-B14F-4D97-AF65-F5344CB8AC3E}">
        <p14:creationId xmlns:p14="http://schemas.microsoft.com/office/powerpoint/2010/main" val="3060362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05721"/>
            <a:ext cx="4187487" cy="4246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B3FE037-DE86-431E-AA2C-791530BC097A}"/>
              </a:ext>
            </a:extLst>
          </p:cNvPr>
          <p:cNvSpPr txBox="1"/>
          <p:nvPr/>
        </p:nvSpPr>
        <p:spPr>
          <a:xfrm>
            <a:off x="4932040" y="2020248"/>
            <a:ext cx="3744416" cy="2817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L" sz="2000" dirty="0">
                <a:latin typeface="Cavolini" panose="03000502040302020204" pitchFamily="66" charset="0"/>
                <a:cs typeface="Cavolini" panose="03000502040302020204" pitchFamily="66" charset="0"/>
              </a:rPr>
              <a:t>Su dios principal era el </a:t>
            </a:r>
            <a:r>
              <a:rPr lang="es-CL" sz="2000" dirty="0" err="1">
                <a:latin typeface="Cavolini" panose="03000502040302020204" pitchFamily="66" charset="0"/>
                <a:cs typeface="Cavolini" panose="03000502040302020204" pitchFamily="66" charset="0"/>
              </a:rPr>
              <a:t>Make</a:t>
            </a:r>
            <a:r>
              <a:rPr lang="es-CL" sz="2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s-CL" sz="2000" dirty="0" err="1">
                <a:latin typeface="Cavolini" panose="03000502040302020204" pitchFamily="66" charset="0"/>
                <a:cs typeface="Cavolini" panose="03000502040302020204" pitchFamily="66" charset="0"/>
              </a:rPr>
              <a:t>Make</a:t>
            </a:r>
            <a:r>
              <a:rPr lang="es-CL" sz="2000" dirty="0">
                <a:latin typeface="Cavolini" panose="03000502040302020204" pitchFamily="66" charset="0"/>
                <a:cs typeface="Cavolini" panose="03000502040302020204" pitchFamily="66" charset="0"/>
              </a:rPr>
              <a:t>, el dios creador, y para elegir a su líder, hacían la ceremonia del Manu Tara</a:t>
            </a:r>
          </a:p>
        </p:txBody>
      </p:sp>
    </p:spTree>
    <p:extLst>
      <p:ext uri="{BB962C8B-B14F-4D97-AF65-F5344CB8AC3E}">
        <p14:creationId xmlns:p14="http://schemas.microsoft.com/office/powerpoint/2010/main" val="278083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4572000" y="1484784"/>
            <a:ext cx="4059474" cy="3888432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s-CL" sz="2000" dirty="0">
                <a:latin typeface="Cavolini" panose="03000502040302020204" pitchFamily="66" charset="0"/>
                <a:cs typeface="Cavolini" panose="03000502040302020204" pitchFamily="66" charset="0"/>
              </a:rPr>
              <a:t>Durante el siglo XVIII llegaron navegantes europeos, a esta isla, en el día de Pascua de Resurrección. Es por esto que se le llama Isla de Pascua. Fueron estos marinos quienes dieron a conocer Rapa Nui al mundo.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s-CL" sz="2000" dirty="0">
                <a:latin typeface="Cavolini" panose="03000502040302020204" pitchFamily="66" charset="0"/>
                <a:cs typeface="Cavolini" panose="03000502040302020204" pitchFamily="66" charset="0"/>
              </a:rPr>
              <a:t>En 1888 el marino chileno Policarpo Toro, tomó posesión oficial de la isla, incorporándola al territorio chileno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1" y="1297674"/>
            <a:ext cx="3842745" cy="5042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333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3D62E01-4761-4C23-B666-4B1C7EAC0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3226"/>
          <a:stretch/>
        </p:blipFill>
        <p:spPr>
          <a:xfrm>
            <a:off x="2344476" y="2527222"/>
            <a:ext cx="2487291" cy="331638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140D44F-5829-4423-AB87-29A5DFEDC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0498" r="8245" b="2"/>
          <a:stretch/>
        </p:blipFill>
        <p:spPr>
          <a:xfrm>
            <a:off x="20" y="1"/>
            <a:ext cx="3332830" cy="3776782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B0965E9-FE4F-4807-ADF0-52974D08EC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7096" r="2" b="24593"/>
          <a:stretch/>
        </p:blipFill>
        <p:spPr>
          <a:xfrm>
            <a:off x="20" y="3917273"/>
            <a:ext cx="2580419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257392-088E-4D55-B128-FFD59A895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F86023B-4E71-409C-B239-517B50D63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700" y="802955"/>
            <a:ext cx="3250360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100" kern="1200" dirty="0" err="1">
                <a:solidFill>
                  <a:srgbClr val="0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objetivo</a:t>
            </a:r>
            <a:endParaRPr lang="en-US" sz="3100" kern="1200" dirty="0">
              <a:solidFill>
                <a:srgbClr val="00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1B9B72D-141A-4F4F-8C8B-724E2D9EE23E}"/>
              </a:ext>
            </a:extLst>
          </p:cNvPr>
          <p:cNvSpPr txBox="1"/>
          <p:nvPr/>
        </p:nvSpPr>
        <p:spPr>
          <a:xfrm>
            <a:off x="5051013" y="2421682"/>
            <a:ext cx="3250101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(OA 1)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Expresar y crear trabajos de arte a partir de la observación del: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entorno natural: figura humana y paisajes chilenos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entorno cultural: personas y patrimonio cultural de Chile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entorno artístico: obras de arte local, chileno, latinoamericano y del resto del mundo </a:t>
            </a:r>
          </a:p>
        </p:txBody>
      </p:sp>
    </p:spTree>
    <p:extLst>
      <p:ext uri="{BB962C8B-B14F-4D97-AF65-F5344CB8AC3E}">
        <p14:creationId xmlns:p14="http://schemas.microsoft.com/office/powerpoint/2010/main" val="1395036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260906" y="1684790"/>
            <a:ext cx="3769049" cy="1847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CL" sz="1600" dirty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A diferencia de otras culturas americanas, como los mayas, aztecas e incas; los pueblos chilenos no fueron civilizaciones con grandes construcciones y ciudades.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724">
                        <a14:foregroundMark x1="19337" y1="30769" x2="19337" y2="30769"/>
                        <a14:foregroundMark x1="16575" y1="44970" x2="16575" y2="44970"/>
                        <a14:foregroundMark x1="35635" y1="57396" x2="35635" y2="57396"/>
                        <a14:foregroundMark x1="24586" y1="32840" x2="24586" y2="32249"/>
                        <a14:foregroundMark x1="24309" y1="15385" x2="24309" y2="15385"/>
                        <a14:foregroundMark x1="19890" y1="17751" x2="19890" y2="17751"/>
                        <a14:foregroundMark x1="26519" y1="18343" x2="26519" y2="18343"/>
                        <a14:foregroundMark x1="15470" y1="23669" x2="15470" y2="23669"/>
                        <a14:foregroundMark x1="9116" y1="31657" x2="9116" y2="31657"/>
                        <a14:foregroundMark x1="6354" y1="42012" x2="6354" y2="42012"/>
                        <a14:foregroundMark x1="9945" y1="66272" x2="9945" y2="66272"/>
                        <a14:foregroundMark x1="40055" y1="56213" x2="40055" y2="56213"/>
                        <a14:foregroundMark x1="25691" y1="62130" x2="25691" y2="62130"/>
                        <a14:foregroundMark x1="11050" y1="54734" x2="11050" y2="54734"/>
                        <a14:foregroundMark x1="5801" y1="49112" x2="5801" y2="49112"/>
                        <a14:foregroundMark x1="7182" y1="32840" x2="7182" y2="32840"/>
                        <a14:foregroundMark x1="8287" y1="26627" x2="8287" y2="26627"/>
                        <a14:foregroundMark x1="15746" y1="18047" x2="15746" y2="18047"/>
                        <a14:foregroundMark x1="23481" y1="12426" x2="23481" y2="12426"/>
                        <a14:foregroundMark x1="31492" y1="33432" x2="31492" y2="33432"/>
                        <a14:foregroundMark x1="25414" y1="45266" x2="25414" y2="45266"/>
                        <a14:foregroundMark x1="17956" y1="35799" x2="17956" y2="35799"/>
                        <a14:foregroundMark x1="30939" y1="22485" x2="30939" y2="22485"/>
                        <a14:foregroundMark x1="32044" y1="27219" x2="32044" y2="27219"/>
                        <a14:foregroundMark x1="80939" y1="41124" x2="80939" y2="41124"/>
                        <a14:foregroundMark x1="69337" y1="47337" x2="69337" y2="47337"/>
                        <a14:foregroundMark x1="42541" y1="7101" x2="42541" y2="7101"/>
                        <a14:foregroundMark x1="49171" y1="4438" x2="49171" y2="4438"/>
                        <a14:foregroundMark x1="62707" y1="3846" x2="62707" y2="3846"/>
                        <a14:foregroundMark x1="78453" y1="17160" x2="78453" y2="17160"/>
                        <a14:foregroundMark x1="79558" y1="24260" x2="79558" y2="24260"/>
                        <a14:foregroundMark x1="77624" y1="37278" x2="77624" y2="37278"/>
                        <a14:foregroundMark x1="70994" y1="38757" x2="70994" y2="38757"/>
                        <a14:foregroundMark x1="89779" y1="46154" x2="89779" y2="46154"/>
                        <a14:foregroundMark x1="92265" y1="57396" x2="92265" y2="57396"/>
                        <a14:foregroundMark x1="90055" y1="36686" x2="90055" y2="36686"/>
                        <a14:foregroundMark x1="86188" y1="29882" x2="86188" y2="29882"/>
                        <a14:foregroundMark x1="91160" y1="25740" x2="91160" y2="25740"/>
                        <a14:foregroundMark x1="67403" y1="55621" x2="67403" y2="55621"/>
                        <a14:foregroundMark x1="61326" y1="49112" x2="61326" y2="49112"/>
                        <a14:foregroundMark x1="57182" y1="19822" x2="57182" y2="19822"/>
                        <a14:foregroundMark x1="61326" y1="25444" x2="61326" y2="25444"/>
                        <a14:foregroundMark x1="44751" y1="13905" x2="44751" y2="13905"/>
                        <a14:backgroundMark x1="42818" y1="0" x2="42818" y2="0"/>
                        <a14:backgroundMark x1="43923" y1="0" x2="43923" y2="0"/>
                        <a14:backgroundMark x1="59669" y1="296" x2="59669" y2="296"/>
                        <a14:backgroundMark x1="56906" y1="296" x2="56906" y2="296"/>
                        <a14:backgroundMark x1="0" y1="41124" x2="0" y2="41124"/>
                        <a14:backgroundMark x1="276" y1="42012" x2="276" y2="42012"/>
                        <a14:backgroundMark x1="276" y1="43195" x2="276" y2="43195"/>
                        <a14:backgroundMark x1="552" y1="59763" x2="552" y2="59763"/>
                        <a14:backgroundMark x1="276" y1="58580" x2="276" y2="58580"/>
                        <a14:backgroundMark x1="276" y1="57692" x2="276" y2="57692"/>
                        <a14:backgroundMark x1="276" y1="56509" x2="276" y2="56509"/>
                        <a14:backgroundMark x1="43646" y1="99704" x2="43646" y2="99704"/>
                        <a14:backgroundMark x1="99448" y1="59467" x2="99448" y2="59467"/>
                        <a14:backgroundMark x1="99448" y1="58580" x2="99448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95" y="1043620"/>
            <a:ext cx="5143401" cy="540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3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525" y="3121436"/>
            <a:ext cx="1179076" cy="79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211" l="595" r="98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52768"/>
            <a:ext cx="1212844" cy="91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95" y="4509120"/>
            <a:ext cx="876449" cy="83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530311" y="3748478"/>
            <a:ext cx="7872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>
                <a:solidFill>
                  <a:schemeClr val="bg1"/>
                </a:solidFill>
              </a:rPr>
              <a:t>Mayas</a:t>
            </a:r>
            <a:endParaRPr lang="es-ES" sz="1000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073966" y="3665947"/>
            <a:ext cx="1152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00" dirty="0">
                <a:solidFill>
                  <a:schemeClr val="bg1"/>
                </a:solidFill>
              </a:rPr>
              <a:t>Aztecas</a:t>
            </a:r>
            <a:endParaRPr lang="es-ES" sz="1000" dirty="0">
              <a:solidFill>
                <a:schemeClr val="bg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864395" y="5348881"/>
            <a:ext cx="8546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00" dirty="0">
                <a:solidFill>
                  <a:schemeClr val="bg1"/>
                </a:solidFill>
              </a:rPr>
              <a:t>Incas</a:t>
            </a:r>
            <a:endParaRPr lang="es-E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05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415847" cy="720080"/>
          </a:xfrm>
        </p:spPr>
        <p:txBody>
          <a:bodyPr anchor="ctr">
            <a:normAutofit fontScale="90000"/>
          </a:bodyPr>
          <a:lstStyle/>
          <a:p>
            <a:pPr algn="ctr"/>
            <a:br>
              <a:rPr lang="es-ES" sz="3100" dirty="0">
                <a:effectLst/>
                <a:latin typeface="Lucida Calligraphy" pitchFamily="66" charset="0"/>
              </a:rPr>
            </a:br>
            <a:endParaRPr lang="es-CL" sz="3100" dirty="0">
              <a:effectLst/>
              <a:latin typeface="Lucida Calligraphy" pitchFamily="66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8576320" y="5923448"/>
            <a:ext cx="567680" cy="82513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endParaRPr lang="es-CL" sz="3600" b="1" dirty="0"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1115616" y="1052736"/>
            <a:ext cx="3747904" cy="1656184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endParaRPr lang="es-CL" sz="1300" b="1" dirty="0">
              <a:solidFill>
                <a:schemeClr val="bg2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1454501" y="0"/>
            <a:ext cx="6897411" cy="1224134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/>
            <a:r>
              <a:rPr lang="es-ES" sz="1600" dirty="0">
                <a:latin typeface="Cavolini" panose="03000502040302020204" pitchFamily="66" charset="0"/>
                <a:cs typeface="Cavolini" panose="03000502040302020204" pitchFamily="66" charset="0"/>
              </a:rPr>
              <a:t>Los pueblos originarios chilenos se caracterizaron por su variedad ecológica, económica y cultural </a:t>
            </a:r>
            <a:r>
              <a:rPr lang="es-ES_tradnl" sz="1600" dirty="0">
                <a:latin typeface="Cavolini" panose="03000502040302020204" pitchFamily="66" charset="0"/>
                <a:cs typeface="Cavolini" panose="03000502040302020204" pitchFamily="66" charset="0"/>
              </a:rPr>
              <a:t>según el lugar donde habitaron</a:t>
            </a:r>
            <a:endParaRPr lang="es-CL" sz="1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4150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D:\carmen.undurraga\Mis documentos\imagenes\fotos chile\HIDROGRAFIA\63 Vn Parinaco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591" y="1164707"/>
            <a:ext cx="1355922" cy="100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carmen.undurraga\Mis documentos\imagenes\fotos chile\HIDROGRAFIA\67 RioMaipo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66" y="2495407"/>
            <a:ext cx="1355922" cy="89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carmen.undurraga\Mis documentos\imagenes\fotos chile\HIDROGRAFIA\78 SaltoLaja4amp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463" y="3778078"/>
            <a:ext cx="1355921" cy="89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carmen.undurraga\Mis documentos\imagenes\fotos chile\HIDROGRAFIA\86 Baker44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64" y="5062021"/>
            <a:ext cx="1355921" cy="98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:\carmen.undurraga\Mis documentos\imagenes\fotos chile\Ïtemes 1 a 4\1.2 OjosSa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083" y="1162475"/>
            <a:ext cx="1371458" cy="102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D:\carmen.undurraga\Mis documentos\imagenes\fotos chile\Ïtemes 1 a 4\4.1 Portada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193" y="1193235"/>
            <a:ext cx="1385254" cy="9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D:\carmen.undurraga\Mis documentos\imagenes\fotos chile\Ïtemes 1 a 4\3.4 Nahuelbuta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938" y="3740264"/>
            <a:ext cx="1410185" cy="8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:\carmen.undurraga\Mis documentos\imagenes\fotos chile\Ïtemes 1 a 4\2.5 RobleAconc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66" y="2535127"/>
            <a:ext cx="1361709" cy="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D:\carmen.undurraga\Mis documentos\imagenes\fotos chile\Ïtemes 1 a 4\4.4 c (2517) 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952" y="2501545"/>
            <a:ext cx="1345305" cy="92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D:\carmen.undurraga\Mis documentos\imagenes\fotos chile\Ïtemes 1 a 4\2.8 PuntaLargaOsorn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850" y="3740264"/>
            <a:ext cx="1370081" cy="89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D:\carmen.undurraga\Mis documentos\imagenes\fotos chile\Ïtemes 1 a 4\1.6 Moraled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370" y="5062022"/>
            <a:ext cx="1356639" cy="98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D:\carmen.undurraga\Mis documentos\imagenes\fotos chile\Ïtemes 1 a 4\1.7 251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952" y="5047242"/>
            <a:ext cx="1245780" cy="99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50583" y="1289665"/>
            <a:ext cx="1163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>
                <a:solidFill>
                  <a:schemeClr val="bg1"/>
                </a:solidFill>
              </a:rPr>
              <a:t>Zona norte</a:t>
            </a:r>
            <a:endParaRPr lang="es-ES" sz="1000" dirty="0">
              <a:solidFill>
                <a:schemeClr val="bg1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675968" y="2988848"/>
            <a:ext cx="1163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>
                <a:solidFill>
                  <a:schemeClr val="bg1"/>
                </a:solidFill>
              </a:rPr>
              <a:t>Zona centro</a:t>
            </a:r>
            <a:endParaRPr lang="es-ES" sz="1000" dirty="0">
              <a:solidFill>
                <a:schemeClr val="bg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83956" y="4075236"/>
            <a:ext cx="1163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>
                <a:solidFill>
                  <a:schemeClr val="bg1"/>
                </a:solidFill>
              </a:rPr>
              <a:t>Zona sur</a:t>
            </a:r>
            <a:endParaRPr lang="es-ES" sz="1000" dirty="0">
              <a:solidFill>
                <a:schemeClr val="bg1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33860" y="5677227"/>
            <a:ext cx="1163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>
                <a:solidFill>
                  <a:schemeClr val="bg1"/>
                </a:solidFill>
              </a:rPr>
              <a:t>Zona austral</a:t>
            </a:r>
            <a:endParaRPr lang="es-E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61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-1609" y="2"/>
            <a:ext cx="1987129" cy="68579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484962" y="-11252"/>
            <a:ext cx="8626524" cy="6869254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8" name="Picture 6" descr="File:Quinoa closeu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611" y="4402237"/>
            <a:ext cx="3276291" cy="2195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403648" y="2"/>
            <a:ext cx="7077314" cy="720079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/>
            <a:r>
              <a:rPr lang="es-ES" sz="2000" dirty="0">
                <a:solidFill>
                  <a:schemeClr val="bg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Los Atacameños</a:t>
            </a:r>
            <a:endParaRPr lang="es-CL" sz="2000" dirty="0">
              <a:solidFill>
                <a:schemeClr val="bg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66" y="2377365"/>
            <a:ext cx="3018166" cy="4119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Rectángulo"/>
          <p:cNvSpPr/>
          <p:nvPr/>
        </p:nvSpPr>
        <p:spPr>
          <a:xfrm>
            <a:off x="1916455" y="731335"/>
            <a:ext cx="6495442" cy="1069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CL" dirty="0">
                <a:solidFill>
                  <a:schemeClr val="bg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Para aprovechar mejor el, los atacameños usaban terrazas para cultivar sus alimentos como el maíz, quínoa, papas y algodón</a:t>
            </a:r>
          </a:p>
        </p:txBody>
      </p:sp>
      <p:pic>
        <p:nvPicPr>
          <p:cNvPr id="3074" name="Picture 2" descr="File:Ayquina (5)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538" y="1945724"/>
            <a:ext cx="3275351" cy="2456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ile:2010-06-19-supermarkt-by-RalfR-29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850" l="7500" r="97500">
                        <a14:foregroundMark x1="19875" y1="40977" x2="19875" y2="40977"/>
                        <a14:foregroundMark x1="22250" y1="40602" x2="22250" y2="40602"/>
                        <a14:foregroundMark x1="28250" y1="65602" x2="28250" y2="65602"/>
                        <a14:foregroundMark x1="25125" y1="62406" x2="25125" y2="62406"/>
                        <a14:foregroundMark x1="29625" y1="68609" x2="29625" y2="68609"/>
                        <a14:foregroundMark x1="25750" y1="65789" x2="25750" y2="65789"/>
                        <a14:foregroundMark x1="19125" y1="51128" x2="19125" y2="51128"/>
                        <a14:foregroundMark x1="16875" y1="40226" x2="16875" y2="40226"/>
                        <a14:foregroundMark x1="20375" y1="34774" x2="20375" y2="34774"/>
                        <a14:foregroundMark x1="17250" y1="52068" x2="17250" y2="52068"/>
                        <a14:foregroundMark x1="19125" y1="54323" x2="19125" y2="54323"/>
                        <a14:foregroundMark x1="49750" y1="71053" x2="49750" y2="71053"/>
                        <a14:foregroundMark x1="95250" y1="18609" x2="95250" y2="18609"/>
                        <a14:foregroundMark x1="94000" y1="14850" x2="93375" y2="14474"/>
                        <a14:foregroundMark x1="91875" y1="12030" x2="91875" y2="12030"/>
                        <a14:foregroundMark x1="91875" y1="21053" x2="91875" y2="21053"/>
                        <a14:foregroundMark x1="93750" y1="21053" x2="93750" y2="21053"/>
                        <a14:foregroundMark x1="92375" y1="25376" x2="92375" y2="25376"/>
                        <a14:foregroundMark x1="93125" y1="17857" x2="93125" y2="17857"/>
                        <a14:backgroundMark x1="55375" y1="3571" x2="55375" y2="3571"/>
                        <a14:backgroundMark x1="45375" y1="12970" x2="45375" y2="12970"/>
                        <a14:backgroundMark x1="45125" y1="24812" x2="45125" y2="24812"/>
                        <a14:backgroundMark x1="46250" y1="28195" x2="46250" y2="28195"/>
                        <a14:backgroundMark x1="82625" y1="10714" x2="82625" y2="10714"/>
                        <a14:backgroundMark x1="7875" y1="4511" x2="7875" y2="4511"/>
                        <a14:backgroundMark x1="10625" y1="4511" x2="10625" y2="4511"/>
                        <a14:backgroundMark x1="31500" y1="2632" x2="31500" y2="2632"/>
                        <a14:backgroundMark x1="28625" y1="5827" x2="28625" y2="5827"/>
                        <a14:backgroundMark x1="25375" y1="2444" x2="25375" y2="2444"/>
                        <a14:backgroundMark x1="21375" y1="2444" x2="21375" y2="2444"/>
                        <a14:backgroundMark x1="47875" y1="3008" x2="47875" y2="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15" y="4141587"/>
            <a:ext cx="34650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ile:Comida peruana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611" y="4090240"/>
            <a:ext cx="3797473" cy="2848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5"/>
            <a:ext cx="1837372" cy="6858000"/>
          </a:xfrm>
          <a:prstGeom prst="rect">
            <a:avLst/>
          </a:prstGeom>
        </p:spPr>
      </p:pic>
      <p:sp>
        <p:nvSpPr>
          <p:cNvPr id="2" name="1 Elipse"/>
          <p:cNvSpPr/>
          <p:nvPr/>
        </p:nvSpPr>
        <p:spPr>
          <a:xfrm>
            <a:off x="1184693" y="720081"/>
            <a:ext cx="797896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0701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-33946" y="-11252"/>
            <a:ext cx="9177945" cy="6869254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CL" sz="1600" b="1" dirty="0">
                <a:solidFill>
                  <a:schemeClr val="bg2"/>
                </a:solidFill>
              </a:rPr>
              <a:t>                                                                                                </a:t>
            </a:r>
          </a:p>
          <a:p>
            <a:pPr lvl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CL" sz="1600" dirty="0">
                <a:solidFill>
                  <a:schemeClr val="bg2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                                     </a:t>
            </a: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8" y="678980"/>
            <a:ext cx="4320480" cy="5577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carmen.undurraga\Mis documentos\imagenes\fotos chile\Ïtemes 1 a 4\1.1 RioIslug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245" y="631519"/>
            <a:ext cx="3646566" cy="2382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ile:Pukará de Quitor 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23214"/>
            <a:ext cx="3223790" cy="2417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323528" y="116087"/>
            <a:ext cx="7487510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CL" sz="1600" dirty="0">
                <a:solidFill>
                  <a:schemeClr val="bg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través de caravanas comerciaban con la costa.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5205985" y="6198541"/>
            <a:ext cx="3223790" cy="66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CL" sz="1600" dirty="0">
                <a:solidFill>
                  <a:schemeClr val="bg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Tenían aldeas llamadas pucarás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8BD550D-432B-468D-9117-5338FF6FFFBB}"/>
              </a:ext>
            </a:extLst>
          </p:cNvPr>
          <p:cNvSpPr txBox="1"/>
          <p:nvPr/>
        </p:nvSpPr>
        <p:spPr>
          <a:xfrm>
            <a:off x="5004048" y="3173262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Las llamas y alpacas eran el medio para transporta sus productos</a:t>
            </a:r>
          </a:p>
        </p:txBody>
      </p:sp>
    </p:spTree>
    <p:extLst>
      <p:ext uri="{BB962C8B-B14F-4D97-AF65-F5344CB8AC3E}">
        <p14:creationId xmlns:p14="http://schemas.microsoft.com/office/powerpoint/2010/main" val="3026373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30362" y="-22504"/>
            <a:ext cx="9144000" cy="686925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9916" y="0"/>
            <a:ext cx="7415847" cy="720080"/>
          </a:xfrm>
        </p:spPr>
        <p:txBody>
          <a:bodyPr anchor="ctr">
            <a:normAutofit/>
          </a:bodyPr>
          <a:lstStyle/>
          <a:p>
            <a:pPr algn="ctr"/>
            <a:r>
              <a:rPr lang="es-ES" sz="3100" dirty="0"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Los Changos</a:t>
            </a:r>
            <a:endParaRPr lang="es-CL" sz="3100" dirty="0">
              <a:effectLst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339752" y="818104"/>
            <a:ext cx="6552728" cy="864096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endParaRPr lang="es-ES" sz="1600" b="1" dirty="0"/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sz="1600" dirty="0">
                <a:latin typeface="Cavolini" panose="03000502040302020204" pitchFamily="66" charset="0"/>
                <a:cs typeface="Cavolini" panose="03000502040302020204" pitchFamily="66" charset="0"/>
              </a:rPr>
              <a:t>Vivían de la pesca y de la caza de lobos marinos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ES" sz="1600" dirty="0">
                <a:latin typeface="Cavolini" panose="03000502040302020204" pitchFamily="66" charset="0"/>
                <a:cs typeface="Cavolini" panose="03000502040302020204" pitchFamily="66" charset="0"/>
              </a:rPr>
              <a:t>Se caracterizaban por sus canoas de cuero de lobo inflado.</a:t>
            </a:r>
            <a:endParaRPr lang="es-CL" sz="1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53" y="2294268"/>
            <a:ext cx="3633769" cy="4037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upload.wikimedia.org/wikipedia/commons/e/ee/Arctophoca_australis_australis_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577" y="2852936"/>
            <a:ext cx="2438043" cy="2649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" y="-11252"/>
            <a:ext cx="1837372" cy="6858000"/>
          </a:xfrm>
          <a:prstGeom prst="rect">
            <a:avLst/>
          </a:prstGeom>
        </p:spPr>
      </p:pic>
      <p:sp>
        <p:nvSpPr>
          <p:cNvPr id="13" name="12 Elipse"/>
          <p:cNvSpPr/>
          <p:nvPr/>
        </p:nvSpPr>
        <p:spPr>
          <a:xfrm>
            <a:off x="800238" y="332656"/>
            <a:ext cx="603410" cy="23042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4000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913" y="1085257"/>
            <a:ext cx="3059832" cy="217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2817285" y="387140"/>
            <a:ext cx="3771443" cy="720079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/>
            <a:r>
              <a:rPr lang="es-ES" sz="3200" dirty="0">
                <a:latin typeface="Cavolini" panose="03000502040302020204" pitchFamily="66" charset="0"/>
                <a:cs typeface="Cavolini" panose="03000502040302020204" pitchFamily="66" charset="0"/>
              </a:rPr>
              <a:t>Los Diaguitas</a:t>
            </a:r>
            <a:endParaRPr lang="es-CL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814041" y="4117061"/>
            <a:ext cx="7250657" cy="331236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CL" sz="1600" dirty="0">
                <a:latin typeface="Cavolini" panose="03000502040302020204" pitchFamily="66" charset="0"/>
                <a:cs typeface="Cavolini" panose="03000502040302020204" pitchFamily="66" charset="0"/>
              </a:rPr>
              <a:t>Se caracterizan por el trabajo en cerámica con motivos antropomorfo (con formas humanas) y zoomorfos (con formas de animales)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endParaRPr lang="es-CL" sz="1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s-CL" sz="1600" dirty="0">
                <a:latin typeface="Cavolini" panose="03000502040302020204" pitchFamily="66" charset="0"/>
                <a:cs typeface="Cavolini" panose="03000502040302020204" pitchFamily="66" charset="0"/>
              </a:rPr>
              <a:t>Practicaban la agricultura con productos como la papa, quínoa, zapallos y porotos</a:t>
            </a:r>
            <a:endParaRPr lang="es-ES" sz="1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735" y="1124233"/>
            <a:ext cx="3868193" cy="3601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5"/>
            <a:ext cx="1837372" cy="6858000"/>
          </a:xfrm>
          <a:prstGeom prst="rect">
            <a:avLst/>
          </a:prstGeom>
        </p:spPr>
      </p:pic>
      <p:sp>
        <p:nvSpPr>
          <p:cNvPr id="10" name="9 Elipse"/>
          <p:cNvSpPr/>
          <p:nvPr/>
        </p:nvSpPr>
        <p:spPr>
          <a:xfrm>
            <a:off x="755576" y="1628800"/>
            <a:ext cx="720080" cy="10801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521" y="2995448"/>
            <a:ext cx="2538615" cy="202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4427985" y="6621499"/>
            <a:ext cx="47160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000" dirty="0"/>
              <a:t>Imágenes en memoria chilena .cl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2103654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-33141" y="-11252"/>
            <a:ext cx="9177141" cy="686925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415847" cy="720080"/>
          </a:xfrm>
        </p:spPr>
        <p:txBody>
          <a:bodyPr anchor="ctr">
            <a:normAutofit fontScale="90000"/>
          </a:bodyPr>
          <a:lstStyle/>
          <a:p>
            <a:r>
              <a:rPr lang="es-ES" sz="4000" dirty="0">
                <a:latin typeface="Cavolini" panose="03000502040302020204" pitchFamily="66" charset="0"/>
                <a:cs typeface="Cavolini" panose="03000502040302020204" pitchFamily="66" charset="0"/>
              </a:rPr>
              <a:t>Los mapuches</a:t>
            </a:r>
            <a:br>
              <a:rPr lang="es-ES" sz="40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s-ES" sz="2800" dirty="0">
                <a:latin typeface="Cavolini" panose="03000502040302020204" pitchFamily="66" charset="0"/>
                <a:cs typeface="Cavolini" panose="03000502040302020204" pitchFamily="66" charset="0"/>
              </a:rPr>
              <a:t>“gente de la tierra</a:t>
            </a:r>
            <a:r>
              <a:rPr lang="es-ES" sz="3100" dirty="0"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”</a:t>
            </a:r>
            <a:br>
              <a:rPr lang="es-ES" sz="3100" dirty="0">
                <a:effectLst/>
                <a:latin typeface="Cavolini" panose="03000502040302020204" pitchFamily="66" charset="0"/>
                <a:cs typeface="Cavolini" panose="03000502040302020204" pitchFamily="66" charset="0"/>
              </a:rPr>
            </a:br>
            <a:endParaRPr lang="es-CL" sz="3100" dirty="0">
              <a:effectLst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96" y="1556792"/>
            <a:ext cx="6976491" cy="5185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1" y="-11252"/>
            <a:ext cx="1840387" cy="6869252"/>
          </a:xfrm>
          <a:prstGeom prst="rect">
            <a:avLst/>
          </a:prstGeom>
        </p:spPr>
      </p:pic>
      <p:sp>
        <p:nvSpPr>
          <p:cNvPr id="7" name="6 Elipse"/>
          <p:cNvSpPr/>
          <p:nvPr/>
        </p:nvSpPr>
        <p:spPr>
          <a:xfrm>
            <a:off x="539552" y="3212976"/>
            <a:ext cx="504056" cy="792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37831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1997</TotalTime>
  <Words>579</Words>
  <Application>Microsoft Office PowerPoint</Application>
  <PresentationFormat>Presentación en pantalla (4:3)</PresentationFormat>
  <Paragraphs>62</Paragraphs>
  <Slides>17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Arial</vt:lpstr>
      <vt:lpstr>Calibri</vt:lpstr>
      <vt:lpstr>Cavolini</vt:lpstr>
      <vt:lpstr>Ink Free</vt:lpstr>
      <vt:lpstr>Lucida Calligraphy</vt:lpstr>
      <vt:lpstr>Tema de Office</vt:lpstr>
      <vt:lpstr>Pueblos Originarios  de Chile 2° básico</vt:lpstr>
      <vt:lpstr>objetivo</vt:lpstr>
      <vt:lpstr>Presentación de PowerPoint</vt:lpstr>
      <vt:lpstr> </vt:lpstr>
      <vt:lpstr>Presentación de PowerPoint</vt:lpstr>
      <vt:lpstr>Presentación de PowerPoint</vt:lpstr>
      <vt:lpstr>Los Changos</vt:lpstr>
      <vt:lpstr>Presentación de PowerPoint</vt:lpstr>
      <vt:lpstr>Los mapuches “gente de la tierra”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Rapa Nui</vt:lpstr>
      <vt:lpstr>Presentación de PowerPoint</vt:lpstr>
      <vt:lpstr>Presentación de PowerPoint</vt:lpstr>
    </vt:vector>
  </TitlesOfParts>
  <Company>Casa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Victoriosa</dc:title>
  <dc:creator>Christian Olivares</dc:creator>
  <cp:lastModifiedBy>Carmen Julia Undurraga Ossa</cp:lastModifiedBy>
  <cp:revision>130</cp:revision>
  <dcterms:created xsi:type="dcterms:W3CDTF">2013-04-17T03:59:13Z</dcterms:created>
  <dcterms:modified xsi:type="dcterms:W3CDTF">2021-04-28T19:02:02Z</dcterms:modified>
</cp:coreProperties>
</file>