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9"/>
  </p:notesMasterIdLst>
  <p:sldIdLst>
    <p:sldId id="256" r:id="rId2"/>
    <p:sldId id="257" r:id="rId3"/>
    <p:sldId id="306" r:id="rId4"/>
    <p:sldId id="258" r:id="rId5"/>
    <p:sldId id="260" r:id="rId6"/>
    <p:sldId id="307" r:id="rId7"/>
    <p:sldId id="259" r:id="rId8"/>
    <p:sldId id="308" r:id="rId9"/>
    <p:sldId id="309" r:id="rId10"/>
    <p:sldId id="300" r:id="rId11"/>
    <p:sldId id="301" r:id="rId12"/>
    <p:sldId id="302" r:id="rId13"/>
    <p:sldId id="303" r:id="rId14"/>
    <p:sldId id="261" r:id="rId15"/>
    <p:sldId id="304" r:id="rId16"/>
    <p:sldId id="265" r:id="rId17"/>
    <p:sldId id="310" r:id="rId18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20"/>
    </p:embeddedFont>
    <p:embeddedFont>
      <p:font typeface="Anonymous Pro" panose="020B0604020202020204" charset="0"/>
      <p:regular r:id="rId21"/>
      <p:bold r:id="rId22"/>
      <p:italic r:id="rId23"/>
      <p:boldItalic r:id="rId24"/>
    </p:embeddedFont>
    <p:embeddedFont>
      <p:font typeface="Arial Nova Light" panose="020B0304020202020204" pitchFamily="34" charset="0"/>
      <p:regular r:id="rId25"/>
      <p:italic r:id="rId26"/>
    </p:embeddedFont>
    <p:embeddedFont>
      <p:font typeface="Coming Soon" panose="020B0604020202020204" charset="0"/>
      <p:regular r:id="rId27"/>
    </p:embeddedFont>
    <p:embeddedFont>
      <p:font typeface="Concert One" panose="020B0604020202020204" charset="0"/>
      <p:regular r:id="rId28"/>
    </p:embeddedFont>
    <p:embeddedFont>
      <p:font typeface="Roboto Mono Regular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648795-357F-4513-B32A-7EB02C8EFE80}">
  <a:tblStyle styleId="{66648795-357F-4513-B32A-7EB02C8EFE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242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09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865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120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437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5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96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53034354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53034354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299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77e3144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77e3144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47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APTION_ONLY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3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None/>
              <a:defRPr sz="4800" b="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1900525"/>
            <a:ext cx="29016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36858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4" r="8892" b="18300"/>
          <a:stretch/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4" r="8892" b="18300"/>
          <a:stretch/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BIG_NUMBER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089"/>
          <a:stretch/>
        </p:blipFill>
        <p:spPr>
          <a:xfrm rot="635655">
            <a:off x="1848552" y="3058534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089"/>
          <a:stretch/>
        </p:blipFill>
        <p:spPr>
          <a:xfrm rot="1903775">
            <a:off x="6763976" y="866659"/>
            <a:ext cx="2068425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" b="6838"/>
          <a:stretch/>
        </p:blipFill>
        <p:spPr>
          <a:xfrm>
            <a:off x="129175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30145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30145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352140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352140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5741350" y="2719788"/>
            <a:ext cx="2101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5741350" y="3383388"/>
            <a:ext cx="21012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8" r:id="rId5"/>
    <p:sldLayoutId id="2147483659" r:id="rId6"/>
    <p:sldLayoutId id="2147483661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571;p53">
            <a:extLst>
              <a:ext uri="{FF2B5EF4-FFF2-40B4-BE49-F238E27FC236}">
                <a16:creationId xmlns:a16="http://schemas.microsoft.com/office/drawing/2014/main" id="{98E773C4-262D-44B3-AE5C-B40DE0B65DFD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398" y="2762851"/>
            <a:ext cx="1499575" cy="1753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2222205" y="838815"/>
            <a:ext cx="5156790" cy="22449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altLang="es-CL" sz="5400" b="1" dirty="0">
                <a:solidFill>
                  <a:schemeClr val="accent5">
                    <a:lumMod val="50000"/>
                  </a:schemeClr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Personajes del Siglo XIX </a:t>
            </a:r>
            <a:br>
              <a:rPr lang="es-ES_tradnl" altLang="es-CL" sz="5400" b="1" dirty="0">
                <a:solidFill>
                  <a:schemeClr val="accent5">
                    <a:lumMod val="50000"/>
                  </a:schemeClr>
                </a:solidFill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_tradnl" altLang="es-CL" sz="5400" b="1" dirty="0">
                <a:solidFill>
                  <a:schemeClr val="accent5">
                    <a:lumMod val="50000"/>
                  </a:schemeClr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vistos por los artistas</a:t>
            </a:r>
            <a:br>
              <a:rPr lang="es-ES_tradnl" altLang="es-CL" sz="3600" b="1" dirty="0">
                <a:solidFill>
                  <a:schemeClr val="accent5">
                    <a:lumMod val="50000"/>
                  </a:schemeClr>
                </a:solidFill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_tradnl" altLang="es-CL" sz="3600" dirty="0">
                <a:solidFill>
                  <a:schemeClr val="accent5">
                    <a:lumMod val="50000"/>
                  </a:schemeClr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2° básico</a:t>
            </a:r>
            <a:endParaRPr sz="3600" dirty="0">
              <a:solidFill>
                <a:schemeClr val="accent5">
                  <a:lumMod val="50000"/>
                </a:schemeClr>
              </a:solidFill>
              <a:latin typeface="Aldhabi" panose="020B0604020202020204" pitchFamily="2" charset="-78"/>
              <a:cs typeface="Aldhabi" panose="020B0604020202020204" pitchFamily="2" charset="-78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1672775" y="3504842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0" dirty="0"/>
              <a:t>Lira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err="1"/>
              <a:t>Rugendas</a:t>
            </a:r>
            <a:endParaRPr lang="es-C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Gay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Mochi  </a:t>
            </a:r>
            <a:endParaRPr b="0" dirty="0"/>
          </a:p>
        </p:txBody>
      </p:sp>
      <p:sp>
        <p:nvSpPr>
          <p:cNvPr id="178" name="Google Shape;178;p29"/>
          <p:cNvSpPr/>
          <p:nvPr/>
        </p:nvSpPr>
        <p:spPr>
          <a:xfrm>
            <a:off x="2640700" y="2929265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2886561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CF9606-BD57-4B7F-B47F-CFA85AA4EA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7387">
            <a:off x="3917457" y="3422225"/>
            <a:ext cx="2164327" cy="1541990"/>
          </a:xfrm>
          <a:prstGeom prst="rect">
            <a:avLst/>
          </a:prstGeom>
        </p:spPr>
      </p:pic>
      <p:pic>
        <p:nvPicPr>
          <p:cNvPr id="181" name="Google Shape;181;p2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70" r="8892" b="21025"/>
          <a:stretch/>
        </p:blipFill>
        <p:spPr>
          <a:xfrm rot="17181016">
            <a:off x="5193517" y="2889178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4" r="8892" b="18300"/>
          <a:stretch/>
        </p:blipFill>
        <p:spPr>
          <a:xfrm>
            <a:off x="5696061" y="374920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D8E2AFD-766D-4018-8E35-8634C6D120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028" y="1015183"/>
            <a:ext cx="3965944" cy="311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58C2738-A8B8-4177-AE11-D9CA1E1BA797}"/>
              </a:ext>
            </a:extLst>
          </p:cNvPr>
          <p:cNvSpPr txBox="1"/>
          <p:nvPr/>
        </p:nvSpPr>
        <p:spPr>
          <a:xfrm>
            <a:off x="3268530" y="4128316"/>
            <a:ext cx="29048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100" i="1" dirty="0">
                <a:solidFill>
                  <a:srgbClr val="C00000"/>
                </a:solidFill>
              </a:rPr>
              <a:t>La Reina del Mercado</a:t>
            </a:r>
          </a:p>
          <a:p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2015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3A6723D5-9E75-4AEA-8081-2B00EA81A975}"/>
              </a:ext>
            </a:extLst>
          </p:cNvPr>
          <p:cNvSpPr txBox="1"/>
          <p:nvPr/>
        </p:nvSpPr>
        <p:spPr>
          <a:xfrm>
            <a:off x="3774558" y="935711"/>
            <a:ext cx="1350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C00000"/>
                </a:solidFill>
              </a:rPr>
              <a:t>Juan Mochi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2010A55-AAE7-4DBE-9407-849AB643D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569" y="1243487"/>
            <a:ext cx="717640" cy="9919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7955FEA-F5D3-411E-8B40-6C9E6E8FECCB}"/>
              </a:ext>
            </a:extLst>
          </p:cNvPr>
          <p:cNvSpPr txBox="1"/>
          <p:nvPr/>
        </p:nvSpPr>
        <p:spPr>
          <a:xfrm>
            <a:off x="2139803" y="2235409"/>
            <a:ext cx="48643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Pintor italiano que vivió en Chile por algunos años y fue uno de los directores  de la academia de pintura de la época (siglo XIX).</a:t>
            </a:r>
          </a:p>
          <a:p>
            <a:endParaRPr lang="es-ES" dirty="0">
              <a:solidFill>
                <a:srgbClr val="C00000"/>
              </a:solidFill>
            </a:endParaRPr>
          </a:p>
          <a:p>
            <a:r>
              <a:rPr lang="es-ES" dirty="0">
                <a:solidFill>
                  <a:srgbClr val="C00000"/>
                </a:solidFill>
              </a:rPr>
              <a:t>Su pintura es realista y narra costumbres de nuestro país.</a:t>
            </a:r>
          </a:p>
        </p:txBody>
      </p:sp>
    </p:spTree>
    <p:extLst>
      <p:ext uri="{BB962C8B-B14F-4D97-AF65-F5344CB8AC3E}">
        <p14:creationId xmlns:p14="http://schemas.microsoft.com/office/powerpoint/2010/main" val="3983165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D3BAB2A-73CD-47BD-B9EC-6136438105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494" y="1489013"/>
            <a:ext cx="4099010" cy="2842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CC133EA-193F-4E4A-9E94-AF7084AF7A0D}"/>
              </a:ext>
            </a:extLst>
          </p:cNvPr>
          <p:cNvSpPr txBox="1"/>
          <p:nvPr/>
        </p:nvSpPr>
        <p:spPr>
          <a:xfrm>
            <a:off x="3119583" y="4377954"/>
            <a:ext cx="29048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100" i="1" dirty="0">
                <a:solidFill>
                  <a:srgbClr val="F8F8F8"/>
                </a:solidFill>
              </a:rPr>
              <a:t>Escena campesina</a:t>
            </a:r>
          </a:p>
          <a:p>
            <a:r>
              <a:rPr lang="es-CL" dirty="0">
                <a:solidFill>
                  <a:srgbClr val="F8F8F8"/>
                </a:solidFill>
              </a:rPr>
              <a:t>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8993FD8-EEEF-4477-91AB-391FA0EFA408}"/>
              </a:ext>
            </a:extLst>
          </p:cNvPr>
          <p:cNvSpPr txBox="1"/>
          <p:nvPr/>
        </p:nvSpPr>
        <p:spPr>
          <a:xfrm>
            <a:off x="2017529" y="981004"/>
            <a:ext cx="4864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solidFill>
                  <a:srgbClr val="C00000"/>
                </a:solidFill>
              </a:rPr>
              <a:t>¿Qué les llama la atención de esta pintura?</a:t>
            </a:r>
          </a:p>
          <a:p>
            <a:pPr algn="ctr"/>
            <a:r>
              <a:rPr lang="es-ES" sz="1200" dirty="0">
                <a:solidFill>
                  <a:srgbClr val="C00000"/>
                </a:solidFill>
              </a:rPr>
              <a:t>Describan lo que esta pasando en ella.</a:t>
            </a:r>
            <a:endParaRPr lang="es-CL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48BA4F15-A569-4B82-BB14-F022346B209A}"/>
              </a:ext>
            </a:extLst>
          </p:cNvPr>
          <p:cNvSpPr txBox="1"/>
          <p:nvPr/>
        </p:nvSpPr>
        <p:spPr>
          <a:xfrm>
            <a:off x="2293976" y="2584000"/>
            <a:ext cx="486439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Fue un destacado pintor chileno  que aportó al desarrollo cultural del país. Pintó paisajes, cuadros históricos y retratos, especialmente de mujeres.</a:t>
            </a:r>
          </a:p>
          <a:p>
            <a:r>
              <a:rPr lang="es-ES" dirty="0">
                <a:solidFill>
                  <a:srgbClr val="C00000"/>
                </a:solidFill>
              </a:rPr>
              <a:t>Se caracterizó por pintar en diferentes estilos, pero las obras que observarán a continuación  se clasifican dentro del realismo, cuyos temas son la  realidad social en nuestro país.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4CBC3D8-6DA1-4ADE-8648-30F7F4C555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19" y="1295005"/>
            <a:ext cx="1014080" cy="1264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7F15A9D-C3CA-459C-A0B0-4A48DD9EE59C}"/>
              </a:ext>
            </a:extLst>
          </p:cNvPr>
          <p:cNvSpPr txBox="1"/>
          <p:nvPr/>
        </p:nvSpPr>
        <p:spPr>
          <a:xfrm>
            <a:off x="3859619" y="972059"/>
            <a:ext cx="3211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</a:rPr>
              <a:t>Pedro Lira</a:t>
            </a:r>
          </a:p>
        </p:txBody>
      </p:sp>
    </p:spTree>
    <p:extLst>
      <p:ext uri="{BB962C8B-B14F-4D97-AF65-F5344CB8AC3E}">
        <p14:creationId xmlns:p14="http://schemas.microsoft.com/office/powerpoint/2010/main" val="7697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6129BF5-A352-43D4-87F9-C61A39E8DB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637" y="1520457"/>
            <a:ext cx="3383899" cy="249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312091-23B6-4409-AF77-939517EBD7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13" y="1424763"/>
            <a:ext cx="3245597" cy="258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2 Marcador de contenido">
            <a:extLst>
              <a:ext uri="{FF2B5EF4-FFF2-40B4-BE49-F238E27FC236}">
                <a16:creationId xmlns:a16="http://schemas.microsoft.com/office/drawing/2014/main" id="{643A5D7F-0C9B-4B36-9A90-A0EE051C4B5C}"/>
              </a:ext>
            </a:extLst>
          </p:cNvPr>
          <p:cNvSpPr txBox="1">
            <a:spLocks/>
          </p:cNvSpPr>
          <p:nvPr/>
        </p:nvSpPr>
        <p:spPr>
          <a:xfrm>
            <a:off x="5029113" y="4013578"/>
            <a:ext cx="324559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_tradnl" altLang="es-CL" sz="1100" b="0" i="1" dirty="0">
                <a:solidFill>
                  <a:srgbClr val="C00000"/>
                </a:solidFill>
                <a:latin typeface="+mn-lt"/>
              </a:rPr>
              <a:t>Mujer de pueblo</a:t>
            </a:r>
            <a:endParaRPr lang="es-ES" altLang="es-CL" sz="11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7" name="2 Marcador de contenido">
            <a:extLst>
              <a:ext uri="{FF2B5EF4-FFF2-40B4-BE49-F238E27FC236}">
                <a16:creationId xmlns:a16="http://schemas.microsoft.com/office/drawing/2014/main" id="{0F63815C-2176-49EC-A6BF-14892FBB002D}"/>
              </a:ext>
            </a:extLst>
          </p:cNvPr>
          <p:cNvSpPr txBox="1">
            <a:spLocks/>
          </p:cNvSpPr>
          <p:nvPr/>
        </p:nvSpPr>
        <p:spPr>
          <a:xfrm>
            <a:off x="1519939" y="4013578"/>
            <a:ext cx="324559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_tradnl" altLang="es-CL" sz="1100" b="0" i="1" dirty="0">
                <a:solidFill>
                  <a:srgbClr val="C00000"/>
                </a:solidFill>
                <a:latin typeface="+mn-lt"/>
              </a:rPr>
              <a:t>El Golondrinero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altLang="es-CL" sz="1100" b="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E4D1D4B-9D9B-4798-8CE3-6AB93BF6AC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923" y="1018067"/>
            <a:ext cx="4486154" cy="3269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E3193B77-FD4F-42D5-A271-55246A08EE2B}"/>
              </a:ext>
            </a:extLst>
          </p:cNvPr>
          <p:cNvSpPr txBox="1">
            <a:spLocks/>
          </p:cNvSpPr>
          <p:nvPr/>
        </p:nvSpPr>
        <p:spPr>
          <a:xfrm>
            <a:off x="3104620" y="4372195"/>
            <a:ext cx="3245597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24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Mono Regular"/>
              <a:buNone/>
              <a:defRPr sz="2400" b="0" i="0" u="none" strike="noStrike" cap="none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_tradnl" altLang="es-CL" sz="1100" b="0" i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El Niño Enfermo</a:t>
            </a:r>
            <a:endParaRPr lang="es-ES" altLang="es-CL" sz="1100" b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3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E09BE209-9B4D-4137-854B-2988A6CC1E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479" y="528500"/>
            <a:ext cx="2773289" cy="204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3F06D6F-F118-44F6-A5D0-25E973F87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559" y="2743200"/>
            <a:ext cx="2193667" cy="174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2A4EAFC-3FB8-4164-B946-C4888AE73D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807" y="717255"/>
            <a:ext cx="3370573" cy="245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ED6A3974-96A6-47F5-A99F-4FD176C0C0FE}"/>
              </a:ext>
            </a:extLst>
          </p:cNvPr>
          <p:cNvSpPr txBox="1"/>
          <p:nvPr/>
        </p:nvSpPr>
        <p:spPr>
          <a:xfrm>
            <a:off x="4199807" y="3405226"/>
            <a:ext cx="34556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¿Cuáles son los temas de estas pinturas?</a:t>
            </a:r>
          </a:p>
          <a:p>
            <a:r>
              <a:rPr lang="es-ES" dirty="0">
                <a:solidFill>
                  <a:srgbClr val="C00000"/>
                </a:solidFill>
              </a:rPr>
              <a:t>¿Qué te recuerdan?</a:t>
            </a:r>
          </a:p>
          <a:p>
            <a:r>
              <a:rPr lang="es-ES" dirty="0">
                <a:solidFill>
                  <a:srgbClr val="C00000"/>
                </a:solidFill>
              </a:rPr>
              <a:t>¿Por qué estas pinturas son realistas?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AD758-698A-4055-8F9B-D289BEB2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50" y="795295"/>
            <a:ext cx="6353992" cy="663600"/>
          </a:xfrm>
        </p:spPr>
        <p:txBody>
          <a:bodyPr/>
          <a:lstStyle/>
          <a:p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/>
              <a:t>Imágenes en </a:t>
            </a:r>
            <a:br>
              <a:rPr lang="es-CL" dirty="0"/>
            </a:br>
            <a:r>
              <a:rPr lang="es-CL" sz="1600" dirty="0"/>
              <a:t>memoriachilena.cl</a:t>
            </a:r>
            <a:br>
              <a:rPr lang="es-CL" sz="1600" dirty="0"/>
            </a:br>
            <a:r>
              <a:rPr lang="es-CL" sz="1600" dirty="0"/>
              <a:t>artistasvisualeschilenos.cl</a:t>
            </a:r>
            <a:br>
              <a:rPr lang="es-CL" sz="1600" dirty="0"/>
            </a:br>
            <a:r>
              <a:rPr lang="es-CL" sz="1600" dirty="0"/>
              <a:t>slidesgo.org</a:t>
            </a:r>
          </a:p>
        </p:txBody>
      </p:sp>
    </p:spTree>
    <p:extLst>
      <p:ext uri="{BB962C8B-B14F-4D97-AF65-F5344CB8AC3E}">
        <p14:creationId xmlns:p14="http://schemas.microsoft.com/office/powerpoint/2010/main" val="161454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objetivo</a:t>
            </a:r>
            <a:endParaRPr b="0" dirty="0"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1405150" y="1249435"/>
            <a:ext cx="6963300" cy="30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s-ES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Comunicar y explicar sus impresiones de lo que sienten y piensan de obras de arte por variados medios.</a:t>
            </a:r>
            <a:r>
              <a:rPr lang="es-ES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(OA 4)</a:t>
            </a:r>
            <a:endParaRPr lang="es-ES" sz="16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5" name="Google Shape;187;p30">
            <a:extLst>
              <a:ext uri="{FF2B5EF4-FFF2-40B4-BE49-F238E27FC236}">
                <a16:creationId xmlns:a16="http://schemas.microsoft.com/office/drawing/2014/main" id="{91D6A2D5-17DA-4935-9C20-B37876FFFD37}"/>
              </a:ext>
            </a:extLst>
          </p:cNvPr>
          <p:cNvSpPr txBox="1">
            <a:spLocks/>
          </p:cNvSpPr>
          <p:nvPr/>
        </p:nvSpPr>
        <p:spPr>
          <a:xfrm>
            <a:off x="1836900" y="1999050"/>
            <a:ext cx="547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b="0" dirty="0"/>
              <a:t>actividad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E048A1-1A19-4480-947C-5749A516E119}"/>
              </a:ext>
            </a:extLst>
          </p:cNvPr>
          <p:cNvSpPr txBox="1"/>
          <p:nvPr/>
        </p:nvSpPr>
        <p:spPr>
          <a:xfrm>
            <a:off x="1533997" y="2571750"/>
            <a:ext cx="6684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Describen a diferentes personajes chilenos observados en dibujos, grabados y pinturas de Claudio Gay ,Mauricio </a:t>
            </a:r>
            <a:r>
              <a:rPr lang="es-ES" sz="16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Rugendas</a:t>
            </a:r>
            <a:r>
              <a:rPr lang="es-ES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Juan Mochi, Pedro Lira (aguatero, minero,  vendedor y huaso, entre otros). Seleccionan a algunos de los personajes observados y escriben una historia acerca de ellos.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4991005" y="674622"/>
            <a:ext cx="35732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dirty="0">
                <a:latin typeface="Arial Nova Light" panose="020B0304020202020204" pitchFamily="34" charset="0"/>
              </a:rPr>
              <a:t>Adivina buen adivinador ¿qué están haciendo los personajes?</a:t>
            </a:r>
            <a:endParaRPr sz="1600" b="0" dirty="0">
              <a:latin typeface="Arial Nova Light" panose="020B0304020202020204" pitchFamily="34" charset="0"/>
            </a:endParaRPr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</a:t>
            </a:r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subTitle" idx="3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here the topic of the section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title" idx="6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Topic</a:t>
            </a:r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subTitle" idx="7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here the topic of the section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60F2EC-ABBF-4460-95BB-2CD8284DC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739" y="1536311"/>
            <a:ext cx="3745745" cy="268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" name="Google Shape;205;p31"/>
          <p:cNvPicPr preferRelativeResize="0"/>
          <p:nvPr/>
        </p:nvPicPr>
        <p:blipFill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8782544" flipH="1">
            <a:off x="7271958" y="1199662"/>
            <a:ext cx="1124399" cy="51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26BC13-9230-44EB-8BF6-B27B8A6EBE68}"/>
              </a:ext>
            </a:extLst>
          </p:cNvPr>
          <p:cNvSpPr txBox="1"/>
          <p:nvPr/>
        </p:nvSpPr>
        <p:spPr>
          <a:xfrm>
            <a:off x="704231" y="606881"/>
            <a:ext cx="330798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chemeClr val="accent4">
                    <a:lumMod val="75000"/>
                  </a:schemeClr>
                </a:solidFill>
              </a:rPr>
              <a:t>Claudio Gay</a:t>
            </a:r>
          </a:p>
          <a:p>
            <a:pPr algn="ctr"/>
            <a:endParaRPr lang="es-CL" sz="16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s-CL" sz="16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s-ES" sz="1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Naturalista e historiador francés que estudió, dibujó y pintó la  flora, fauna, personajes  y paisajes chilenos.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En 1828, viaja a Chile, donde realiza  clases y  da a conocer la flora, fauna personajes  y paisajes de un país casi desconocido, en esa época.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Su trabajo lo llevó a viajar a lo largo y ancho de Chile.</a:t>
            </a:r>
          </a:p>
          <a:p>
            <a:endParaRPr lang="es-CL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FC7C98A-9FED-427C-AE6B-0456E46BF941}"/>
              </a:ext>
            </a:extLst>
          </p:cNvPr>
          <p:cNvSpPr txBox="1"/>
          <p:nvPr/>
        </p:nvSpPr>
        <p:spPr>
          <a:xfrm>
            <a:off x="4792611" y="4192478"/>
            <a:ext cx="3857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i="1" dirty="0">
                <a:solidFill>
                  <a:schemeClr val="accent4">
                    <a:lumMod val="75000"/>
                  </a:schemeClr>
                </a:solidFill>
              </a:rPr>
              <a:t>Vendedores en las calles, heladero, </a:t>
            </a:r>
            <a:r>
              <a:rPr lang="es-ES" sz="1000" i="1" dirty="0" err="1">
                <a:solidFill>
                  <a:schemeClr val="accent4">
                    <a:lumMod val="75000"/>
                  </a:schemeClr>
                </a:solidFill>
              </a:rPr>
              <a:t>brevero</a:t>
            </a:r>
            <a:r>
              <a:rPr lang="es-ES" sz="1000" i="1" dirty="0">
                <a:solidFill>
                  <a:schemeClr val="accent4">
                    <a:lumMod val="75000"/>
                  </a:schemeClr>
                </a:solidFill>
              </a:rPr>
              <a:t>, velero, dulcero, y lechero.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92B06C-04DD-46F2-9FE6-C21F4ECA1F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069" y="1032109"/>
            <a:ext cx="756303" cy="5042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6032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 idx="8"/>
          </p:nvPr>
        </p:nvSpPr>
        <p:spPr>
          <a:xfrm>
            <a:off x="823042" y="759683"/>
            <a:ext cx="35732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dirty="0">
                <a:latin typeface="Arial Nova Light" panose="020B0304020202020204" pitchFamily="34" charset="0"/>
              </a:rPr>
              <a:t>¿Qué están haciendo estos otros personajes?</a:t>
            </a:r>
            <a:endParaRPr sz="1600" b="0" dirty="0">
              <a:latin typeface="Arial Nova Light" panose="020B03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FC7C98A-9FED-427C-AE6B-0456E46BF941}"/>
              </a:ext>
            </a:extLst>
          </p:cNvPr>
          <p:cNvSpPr txBox="1"/>
          <p:nvPr/>
        </p:nvSpPr>
        <p:spPr>
          <a:xfrm>
            <a:off x="4792611" y="4058858"/>
            <a:ext cx="38578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i="1" dirty="0">
                <a:solidFill>
                  <a:schemeClr val="accent4">
                    <a:lumMod val="75000"/>
                  </a:schemeClr>
                </a:solidFill>
              </a:rPr>
              <a:t>Mineros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A3C3ABC-8A95-4C70-AFB8-DA1D81F29E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14" y="1602004"/>
            <a:ext cx="3469433" cy="244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" name="Google Shape;205;p31"/>
          <p:cNvPicPr preferRelativeResize="0"/>
          <p:nvPr/>
        </p:nvPicPr>
        <p:blipFill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8782544" flipH="1">
            <a:off x="1934414" y="1212178"/>
            <a:ext cx="1124399" cy="51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7FB8AFE5-429F-4AD7-B389-4C42C12D2F80}"/>
              </a:ext>
            </a:extLst>
          </p:cNvPr>
          <p:cNvSpPr txBox="1"/>
          <p:nvPr/>
        </p:nvSpPr>
        <p:spPr>
          <a:xfrm>
            <a:off x="1135957" y="4043469"/>
            <a:ext cx="4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i="1" dirty="0">
                <a:solidFill>
                  <a:schemeClr val="accent4">
                    <a:lumMod val="75000"/>
                  </a:schemeClr>
                </a:solidFill>
              </a:rPr>
              <a:t>Vendedores ambulantes, siglo XIX.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B9B38957-21F8-49B9-98AF-1C6EACF7D0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12" y="1601249"/>
            <a:ext cx="3483672" cy="244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CB05142-41EF-47BC-831E-BB1EFDF8D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223" y="748283"/>
            <a:ext cx="1225402" cy="10546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61491" y="1080250"/>
            <a:ext cx="1918825" cy="2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D3A473-9A6D-4B05-87AC-D64F2B1E36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69" y="639367"/>
            <a:ext cx="2998123" cy="3688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52FF3AA-EABB-4066-8387-F835249A8D93}"/>
              </a:ext>
            </a:extLst>
          </p:cNvPr>
          <p:cNvSpPr txBox="1"/>
          <p:nvPr/>
        </p:nvSpPr>
        <p:spPr>
          <a:xfrm>
            <a:off x="1561491" y="4327451"/>
            <a:ext cx="215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i="1" dirty="0">
                <a:solidFill>
                  <a:schemeClr val="accent4">
                    <a:lumMod val="75000"/>
                  </a:schemeClr>
                </a:solidFill>
              </a:rPr>
              <a:t>Carretero y capataz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E191C8-9F7A-4C96-9E28-89E022EFD664}"/>
              </a:ext>
            </a:extLst>
          </p:cNvPr>
          <p:cNvSpPr txBox="1"/>
          <p:nvPr/>
        </p:nvSpPr>
        <p:spPr>
          <a:xfrm>
            <a:off x="5150312" y="1296451"/>
            <a:ext cx="311118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¿Qué hacían los carreteros y los capataces?</a:t>
            </a: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¿Qué animales usaban los carreteros para transportar las cosas? </a:t>
            </a: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¿Qué elementos del vestuario de los personajes te llaman la atención ?</a:t>
            </a: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¿Qué elementos de vestuario de los personajes usan actualmente  los huasos?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61491" y="1080250"/>
            <a:ext cx="1918825" cy="2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52FF3AA-EABB-4066-8387-F835249A8D93}"/>
              </a:ext>
            </a:extLst>
          </p:cNvPr>
          <p:cNvSpPr txBox="1"/>
          <p:nvPr/>
        </p:nvSpPr>
        <p:spPr>
          <a:xfrm>
            <a:off x="1340262" y="4398791"/>
            <a:ext cx="215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i="1" dirty="0">
                <a:solidFill>
                  <a:schemeClr val="accent4">
                    <a:lumMod val="75000"/>
                  </a:schemeClr>
                </a:solidFill>
              </a:rPr>
              <a:t>Araucanos en el siglo XIX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E191C8-9F7A-4C96-9E28-89E022EFD664}"/>
              </a:ext>
            </a:extLst>
          </p:cNvPr>
          <p:cNvSpPr txBox="1"/>
          <p:nvPr/>
        </p:nvSpPr>
        <p:spPr>
          <a:xfrm>
            <a:off x="5150312" y="1296451"/>
            <a:ext cx="31111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¿Qué elementos del paisaje nos hace pensar que los Mapuches vivían en el sur de Chile?</a:t>
            </a: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¿Ha cambiado la vestimenta de los Mapuches Mapuches en la actualidad? Explica.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00F4E5-4382-41BA-94A4-3F94C9F42E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19" y="507152"/>
            <a:ext cx="3190970" cy="390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2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70" r="8892" b="21025"/>
          <a:stretch/>
        </p:blipFill>
        <p:spPr>
          <a:xfrm rot="10800000">
            <a:off x="429662" y="1204335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34" r="8892" b="18300"/>
          <a:stretch/>
        </p:blipFill>
        <p:spPr>
          <a:xfrm rot="10800000">
            <a:off x="429662" y="2482236"/>
            <a:ext cx="2036850" cy="84604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xfrm>
            <a:off x="2350037" y="1779150"/>
            <a:ext cx="4178596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sz="1400" dirty="0">
              <a:solidFill>
                <a:srgbClr val="C00000"/>
              </a:solidFill>
              <a:latin typeface="+mn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sz="1400" dirty="0">
              <a:solidFill>
                <a:srgbClr val="C00000"/>
              </a:solidFill>
              <a:latin typeface="+mn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dirty="0">
                <a:solidFill>
                  <a:srgbClr val="C00000"/>
                </a:solidFill>
                <a:latin typeface="+mn-lt"/>
              </a:rPr>
              <a:t>Mauricio </a:t>
            </a:r>
            <a:r>
              <a:rPr lang="es-CL" sz="1400" dirty="0" err="1">
                <a:solidFill>
                  <a:srgbClr val="C00000"/>
                </a:solidFill>
                <a:latin typeface="+mn-lt"/>
              </a:rPr>
              <a:t>Rugendas</a:t>
            </a:r>
            <a:endParaRPr lang="es-CL" sz="1400" dirty="0">
              <a:solidFill>
                <a:srgbClr val="C00000"/>
              </a:solidFill>
              <a:latin typeface="+mn-l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L" sz="1400" dirty="0">
              <a:solidFill>
                <a:srgbClr val="C00000"/>
              </a:solidFill>
              <a:latin typeface="+mn-lt"/>
            </a:endParaRPr>
          </a:p>
          <a:p>
            <a:pPr algn="l"/>
            <a:r>
              <a:rPr lang="es-ES" altLang="es-CL" sz="1400" dirty="0">
                <a:solidFill>
                  <a:srgbClr val="C00000"/>
                </a:solidFill>
                <a:latin typeface="+mn-lt"/>
              </a:rPr>
              <a:t>Pintor y dibujante alemán, conocido por sus dibujos y pinturas de paisajes y personas de varios países latinoamericanos durante la primera mitad del siglo XIX.</a:t>
            </a:r>
          </a:p>
          <a:p>
            <a:pPr algn="l"/>
            <a:r>
              <a:rPr lang="es-ES" altLang="es-CL" sz="1400" dirty="0">
                <a:solidFill>
                  <a:srgbClr val="C00000"/>
                </a:solidFill>
                <a:latin typeface="+mn-lt"/>
              </a:rPr>
              <a:t>Llega a Chile en 1834 y vive en Talca hasta 1845 donde desarrolla dibujos y pinturas que tienen como tema a campesinos, mapuches y paisajes de diferentes regiones.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0BC545-37B0-43E4-AFDA-3815809508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71" y="1097776"/>
            <a:ext cx="925032" cy="10822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110AD7D8-238A-45A0-A986-CCC11DCD9B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24" y="850575"/>
            <a:ext cx="5447325" cy="344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7A8E260C-C436-4B6B-B53E-41651CBC312A}"/>
              </a:ext>
            </a:extLst>
          </p:cNvPr>
          <p:cNvSpPr txBox="1"/>
          <p:nvPr/>
        </p:nvSpPr>
        <p:spPr>
          <a:xfrm>
            <a:off x="1655224" y="4292925"/>
            <a:ext cx="544732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100" i="1" dirty="0">
                <a:solidFill>
                  <a:srgbClr val="C00000"/>
                </a:solidFill>
              </a:rPr>
              <a:t>Vista de Santiago desde el Santa Lucía</a:t>
            </a:r>
          </a:p>
          <a:p>
            <a:r>
              <a:rPr lang="es-CL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B961217-EE08-4998-B941-28FDB482B16B}"/>
              </a:ext>
            </a:extLst>
          </p:cNvPr>
          <p:cNvSpPr txBox="1"/>
          <p:nvPr/>
        </p:nvSpPr>
        <p:spPr>
          <a:xfrm>
            <a:off x="1655224" y="372140"/>
            <a:ext cx="5447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i="1" dirty="0">
                <a:solidFill>
                  <a:srgbClr val="C00000"/>
                </a:solidFill>
              </a:rPr>
              <a:t>¿En qué ha cambiado Santiago?</a:t>
            </a:r>
          </a:p>
        </p:txBody>
      </p:sp>
    </p:spTree>
    <p:extLst>
      <p:ext uri="{BB962C8B-B14F-4D97-AF65-F5344CB8AC3E}">
        <p14:creationId xmlns:p14="http://schemas.microsoft.com/office/powerpoint/2010/main" val="352726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>
          <a:blip r:embed="rId3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61491" y="1080250"/>
            <a:ext cx="1918825" cy="2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AE191C8-9F7A-4C96-9E28-89E022EFD664}"/>
              </a:ext>
            </a:extLst>
          </p:cNvPr>
          <p:cNvSpPr txBox="1"/>
          <p:nvPr/>
        </p:nvSpPr>
        <p:spPr>
          <a:xfrm>
            <a:off x="5097148" y="1080250"/>
            <a:ext cx="33982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¿Por qué esta pintura se llamará  «El Huaso y la Lavandera?</a:t>
            </a: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¿Qué están haciendo los personajes de la pintura?</a:t>
            </a: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 Sobre qué estarán conversando?</a:t>
            </a:r>
          </a:p>
          <a:p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¿Qué pasaría si los personajes se pudieran mover?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2448A3-324E-40FB-BEDE-2909892E2E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019" y="590281"/>
            <a:ext cx="2904833" cy="385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AD3DBC-4BD6-4AE4-9A64-2037A6D2E044}"/>
              </a:ext>
            </a:extLst>
          </p:cNvPr>
          <p:cNvSpPr txBox="1"/>
          <p:nvPr/>
        </p:nvSpPr>
        <p:spPr>
          <a:xfrm>
            <a:off x="1142018" y="4455841"/>
            <a:ext cx="29048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100" i="1" dirty="0">
                <a:solidFill>
                  <a:srgbClr val="C00000"/>
                </a:solidFill>
              </a:rPr>
              <a:t>El huaso y la Lavandera</a:t>
            </a:r>
          </a:p>
          <a:p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488115"/>
      </p:ext>
    </p:extLst>
  </p:cSld>
  <p:clrMapOvr>
    <a:masterClrMapping/>
  </p:clrMapOvr>
</p:sld>
</file>

<file path=ppt/theme/theme1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599</Words>
  <Application>Microsoft Office PowerPoint</Application>
  <PresentationFormat>Presentación en pantalla (16:9)</PresentationFormat>
  <Paragraphs>79</Paragraphs>
  <Slides>17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Concert One</vt:lpstr>
      <vt:lpstr>Coming Soon</vt:lpstr>
      <vt:lpstr>Aldhabi</vt:lpstr>
      <vt:lpstr>Roboto Mono Regular</vt:lpstr>
      <vt:lpstr>Arial</vt:lpstr>
      <vt:lpstr>Arial Nova Light</vt:lpstr>
      <vt:lpstr>Anonymous Pro</vt:lpstr>
      <vt:lpstr>Notebook Lesson</vt:lpstr>
      <vt:lpstr>Personajes del Siglo XIX  vistos por los artistas 2° básico</vt:lpstr>
      <vt:lpstr>objetivo</vt:lpstr>
      <vt:lpstr>Adivina buen adivinador ¿qué están haciendo los personajes?</vt:lpstr>
      <vt:lpstr>¿Qué están haciendo estos otros personajes?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Imágenes en  memoriachilena.cl artistasvisualeschilenos.cl slidesgo.org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Personajes del Siglo XIX  vistos por los artistas 2° básico</dc:title>
  <dc:creator>Carmen Julia  Undurraga Ossa</dc:creator>
  <cp:lastModifiedBy>Carmen Julia Undurraga Ossa</cp:lastModifiedBy>
  <cp:revision>3</cp:revision>
  <dcterms:modified xsi:type="dcterms:W3CDTF">2021-04-30T19:40:01Z</dcterms:modified>
</cp:coreProperties>
</file>