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4" r:id="rId4"/>
    <p:sldId id="266" r:id="rId5"/>
    <p:sldId id="304" r:id="rId6"/>
    <p:sldId id="259" r:id="rId7"/>
    <p:sldId id="260" r:id="rId8"/>
    <p:sldId id="262" r:id="rId9"/>
    <p:sldId id="261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Undurraga Ossa" initials="CJUO" lastIdx="1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D71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8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3600"/>
              <a:buNone/>
              <a:defRPr sz="4800">
                <a:solidFill>
                  <a:srgbClr val="6DC06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647600" y="1705600"/>
            <a:ext cx="8896800" cy="43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 rot="5400000">
            <a:off x="8509200" y="3175200"/>
            <a:ext cx="6858000" cy="507600"/>
          </a:xfrm>
          <a:prstGeom prst="rect">
            <a:avLst/>
          </a:prstGeom>
          <a:solidFill>
            <a:srgbClr val="6DC0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 rot="5400000">
            <a:off x="-3168400" y="3168400"/>
            <a:ext cx="6858000" cy="521200"/>
          </a:xfrm>
          <a:prstGeom prst="rect">
            <a:avLst/>
          </a:prstGeom>
          <a:solidFill>
            <a:srgbClr val="6DC0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41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35D5DA0-F0DA-4B13-BD7D-564F488B5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23657301-53FE-4EFD-AC5F-53FCEDF56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80352"/>
            <a:ext cx="12192000" cy="2677648"/>
          </a:xfrm>
        </p:spPr>
        <p:txBody>
          <a:bodyPr/>
          <a:lstStyle/>
          <a:p>
            <a:pPr algn="r"/>
            <a:r>
              <a:rPr lang="es-CL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Patrimonio cultural de Chile</a:t>
            </a:r>
            <a:br>
              <a:rPr lang="es-CL" dirty="0"/>
            </a:br>
            <a:br>
              <a:rPr lang="es-CL" dirty="0"/>
            </a:br>
            <a:r>
              <a:rPr lang="es-CL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Zona austral</a:t>
            </a:r>
            <a:endParaRPr lang="es-C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43BA17-6AB6-4BEA-998D-6DD48E001AC6}"/>
              </a:ext>
            </a:extLst>
          </p:cNvPr>
          <p:cNvSpPr txBox="1"/>
          <p:nvPr/>
        </p:nvSpPr>
        <p:spPr>
          <a:xfrm>
            <a:off x="5638800" y="310763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E6A23F-C59F-45D9-92C1-AF3697520752}"/>
              </a:ext>
            </a:extLst>
          </p:cNvPr>
          <p:cNvSpPr txBox="1"/>
          <p:nvPr/>
        </p:nvSpPr>
        <p:spPr>
          <a:xfrm>
            <a:off x="9541565" y="132521"/>
            <a:ext cx="309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2° básico</a:t>
            </a:r>
          </a:p>
        </p:txBody>
      </p:sp>
    </p:spTree>
    <p:extLst>
      <p:ext uri="{BB962C8B-B14F-4D97-AF65-F5344CB8AC3E}">
        <p14:creationId xmlns:p14="http://schemas.microsoft.com/office/powerpoint/2010/main" val="1159508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rro Cuerno Principal - Andeshandbook">
            <a:extLst>
              <a:ext uri="{FF2B5EF4-FFF2-40B4-BE49-F238E27FC236}">
                <a16:creationId xmlns:a16="http://schemas.microsoft.com/office/drawing/2014/main" id="{6BF925E5-1F52-45F8-968A-5F22FB18A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2399" y="581190"/>
            <a:ext cx="12192000" cy="70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07DEF74E-3C15-4B52-BE0F-F782057C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56" y="5763523"/>
            <a:ext cx="8825657" cy="566738"/>
          </a:xfrm>
        </p:spPr>
        <p:txBody>
          <a:bodyPr>
            <a:normAutofit/>
          </a:bodyPr>
          <a:lstStyle/>
          <a:p>
            <a:r>
              <a:rPr lang="es-CL" sz="2800" dirty="0"/>
              <a:t>Arquitectura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02306A-C157-4D26-87C3-58656FA07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48671"/>
            <a:ext cx="4772890" cy="264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CF040B4-38EF-497A-BAAE-DB72B7F64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14" y="0"/>
            <a:ext cx="4027543" cy="277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FEE1DC6-EA23-4287-ADA4-CFE2ABD27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444" y="0"/>
            <a:ext cx="4144547" cy="275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4CC97B9-7E31-4A16-81A0-1676905BC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9063" y="2825291"/>
            <a:ext cx="3874538" cy="257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B746E52-4274-45F8-B538-1577C71CD016}"/>
              </a:ext>
            </a:extLst>
          </p:cNvPr>
          <p:cNvSpPr txBox="1"/>
          <p:nvPr/>
        </p:nvSpPr>
        <p:spPr>
          <a:xfrm>
            <a:off x="4006029" y="211858"/>
            <a:ext cx="36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Palacio Sara Braun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017C36D-F713-4097-AD34-B6B662822B0A}"/>
              </a:ext>
            </a:extLst>
          </p:cNvPr>
          <p:cNvSpPr txBox="1"/>
          <p:nvPr/>
        </p:nvSpPr>
        <p:spPr>
          <a:xfrm>
            <a:off x="2069063" y="5394191"/>
            <a:ext cx="387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Fuerte Bulnes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5DAA435-A3AF-4D9F-9785-F8B77EC4C9BE}"/>
              </a:ext>
            </a:extLst>
          </p:cNvPr>
          <p:cNvSpPr txBox="1"/>
          <p:nvPr/>
        </p:nvSpPr>
        <p:spPr>
          <a:xfrm>
            <a:off x="6792669" y="5394191"/>
            <a:ext cx="387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Cementerio Punta Arenas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1B610E-42D8-4289-9D7E-F758E1C27968}"/>
              </a:ext>
            </a:extLst>
          </p:cNvPr>
          <p:cNvSpPr txBox="1"/>
          <p:nvPr/>
        </p:nvSpPr>
        <p:spPr>
          <a:xfrm>
            <a:off x="6096000" y="1533832"/>
            <a:ext cx="193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Casa Ludwig</a:t>
            </a:r>
          </a:p>
        </p:txBody>
      </p:sp>
    </p:spTree>
    <p:extLst>
      <p:ext uri="{BB962C8B-B14F-4D97-AF65-F5344CB8AC3E}">
        <p14:creationId xmlns:p14="http://schemas.microsoft.com/office/powerpoint/2010/main" val="144497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505E8D-1272-41AF-A1A9-B0F0B4BAC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9704" y="353961"/>
            <a:ext cx="8825656" cy="5174971"/>
          </a:xfrm>
        </p:spPr>
        <p:txBody>
          <a:bodyPr/>
          <a:lstStyle/>
          <a:p>
            <a:r>
              <a:rPr lang="es-CL" sz="2000" dirty="0">
                <a:solidFill>
                  <a:schemeClr val="tx2"/>
                </a:solidFill>
              </a:rPr>
              <a:t>Imágenes:</a:t>
            </a:r>
          </a:p>
          <a:p>
            <a:r>
              <a:rPr lang="es-CL" sz="2000" dirty="0">
                <a:solidFill>
                  <a:schemeClr val="tx2"/>
                </a:solidFill>
              </a:rPr>
              <a:t>El Mercurio</a:t>
            </a:r>
          </a:p>
          <a:p>
            <a:r>
              <a:rPr lang="es-CL" sz="2000" dirty="0">
                <a:solidFill>
                  <a:schemeClr val="tx2"/>
                </a:solidFill>
              </a:rPr>
              <a:t>Wikipedia.org (</a:t>
            </a:r>
            <a:r>
              <a:rPr lang="es-CL" sz="2000" dirty="0" err="1">
                <a:solidFill>
                  <a:schemeClr val="tx2"/>
                </a:solidFill>
              </a:rPr>
              <a:t>ramblin´boy</a:t>
            </a:r>
            <a:r>
              <a:rPr lang="es-CL" sz="2000" dirty="0">
                <a:solidFill>
                  <a:schemeClr val="tx2"/>
                </a:solidFill>
              </a:rPr>
              <a:t> ,LBM1948)</a:t>
            </a:r>
          </a:p>
          <a:p>
            <a:r>
              <a:rPr lang="es-CL" sz="2000" dirty="0">
                <a:solidFill>
                  <a:schemeClr val="tx2"/>
                </a:solidFill>
              </a:rPr>
              <a:t>chile.travel.cl</a:t>
            </a:r>
          </a:p>
          <a:p>
            <a:r>
              <a:rPr lang="es-CL" sz="2000" dirty="0">
                <a:solidFill>
                  <a:schemeClr val="tx2"/>
                </a:solidFill>
              </a:rPr>
              <a:t>gochile.cl</a:t>
            </a:r>
          </a:p>
          <a:p>
            <a:r>
              <a:rPr lang="es-CL" sz="2000" dirty="0">
                <a:solidFill>
                  <a:schemeClr val="tx2"/>
                </a:solidFill>
              </a:rPr>
              <a:t>lanación.cl</a:t>
            </a:r>
          </a:p>
          <a:p>
            <a:r>
              <a:rPr lang="es-CL" sz="2000" dirty="0">
                <a:solidFill>
                  <a:schemeClr val="tx2"/>
                </a:solidFill>
              </a:rPr>
              <a:t>monumentos.gob.cl</a:t>
            </a:r>
          </a:p>
          <a:p>
            <a:r>
              <a:rPr lang="es-CL" sz="2000" dirty="0">
                <a:solidFill>
                  <a:schemeClr val="tx2"/>
                </a:solidFill>
              </a:rPr>
              <a:t>wikimedia.org</a:t>
            </a:r>
          </a:p>
          <a:p>
            <a:r>
              <a:rPr lang="es-CL" sz="2000" dirty="0">
                <a:solidFill>
                  <a:schemeClr val="tx2"/>
                </a:solidFill>
              </a:rPr>
              <a:t>Memoriachilena.cl</a:t>
            </a:r>
          </a:p>
          <a:p>
            <a:endParaRPr lang="es-CL" sz="2000" dirty="0">
              <a:solidFill>
                <a:schemeClr val="tx2"/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38994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7DEF74E-3C15-4B52-BE0F-F782057C6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01" y="-1338824"/>
            <a:ext cx="8825658" cy="2677648"/>
          </a:xfrm>
        </p:spPr>
        <p:txBody>
          <a:bodyPr/>
          <a:lstStyle/>
          <a:p>
            <a:r>
              <a:rPr lang="es-CL" dirty="0"/>
              <a:t>objetivos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4E2B5DEB-8121-4EF8-BE75-52E465DED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391" y="1712897"/>
            <a:ext cx="8825658" cy="4299976"/>
          </a:xfrm>
        </p:spPr>
        <p:txBody>
          <a:bodyPr>
            <a:normAutofit/>
          </a:bodyPr>
          <a:lstStyle/>
          <a:p>
            <a:pPr marL="114300" indent="0" eaLnBrk="1" hangingPunct="1">
              <a:buFont typeface="Arial" charset="0"/>
              <a:buNone/>
              <a:defRPr/>
            </a:pPr>
            <a:r>
              <a:rPr lang="es-ES" sz="2000" b="1" dirty="0">
                <a:solidFill>
                  <a:schemeClr val="accent6"/>
                </a:solidFill>
              </a:rPr>
              <a:t>Expresar y crear trabajos de arte a partir de la observación del: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S" sz="2000" b="1" dirty="0">
                <a:solidFill>
                  <a:schemeClr val="accent6"/>
                </a:solidFill>
              </a:rPr>
              <a:t>entorno natural: figura humana y paisajes chilenos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S" sz="2000" b="1" dirty="0">
                <a:solidFill>
                  <a:schemeClr val="accent6"/>
                </a:solidFill>
              </a:rPr>
              <a:t>entorno cultural: personas y patrimonio cultural de Chile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s-ES" sz="2000" b="1" dirty="0">
                <a:solidFill>
                  <a:schemeClr val="accent6"/>
                </a:solidFill>
              </a:rPr>
              <a:t>entorno artístico: obras de arte local, chileno, latinoamericano y del resto del mundo (OA 1)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s-ES" sz="2000" b="1" dirty="0">
              <a:solidFill>
                <a:schemeClr val="accent6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s-ES" sz="2000" b="1" dirty="0">
                <a:solidFill>
                  <a:schemeClr val="accent6"/>
                </a:solidFill>
              </a:rPr>
              <a:t>Comunicar y explicar sus impresiones de lo que sienten y piensan de obras de arte por variados medios. (OA4)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2167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7DEF74E-3C15-4B52-BE0F-F782057C6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01" y="-1338824"/>
            <a:ext cx="8825658" cy="2677648"/>
          </a:xfrm>
        </p:spPr>
        <p:txBody>
          <a:bodyPr/>
          <a:lstStyle/>
          <a:p>
            <a:r>
              <a:rPr lang="es-CL" dirty="0"/>
              <a:t>actividad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4E2B5DEB-8121-4EF8-BE75-52E465DED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500" y="1338824"/>
            <a:ext cx="11147881" cy="4999631"/>
          </a:xfrm>
        </p:spPr>
        <p:txBody>
          <a:bodyPr>
            <a:normAutofit lnSpcReduction="10000"/>
          </a:bodyPr>
          <a:lstStyle/>
          <a:p>
            <a:pPr marL="114300" indent="0" eaLnBrk="1" hangingPunct="1">
              <a:buFont typeface="Arial" charset="0"/>
              <a:buNone/>
              <a:defRPr/>
            </a:pPr>
            <a:r>
              <a:rPr lang="es-ES" sz="2000" dirty="0">
                <a:solidFill>
                  <a:schemeClr val="accent6"/>
                </a:solidFill>
              </a:rPr>
              <a:t>Los estudiantes observan imágenes o fotografías sobre patrimonio cultural chileno (por ejemplo: monumentos, arquitectura, objetos históricos, arqueológicos y artísticos, museos) y comentan acerca de su importancia cultural, guiados por el docente con preguntas como: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¿tienen en sus casas objetos que encuentran valiosos y no les gustaría perder?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¿cuáles son y cómo los cuidan?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¿hay en el barrio alguna escultura, mural o edificio importante para la comunidad?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¿lo han visitado, que les pareció?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¿conocen algún monumento importante?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¿han visitado alguna vez un museo, cómo son?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¿qué objetos encontramos en los museos?</a:t>
            </a:r>
          </a:p>
          <a:p>
            <a:pPr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chemeClr val="accent6"/>
                </a:solidFill>
              </a:rPr>
              <a:t>¿cómo les parece que hay que cuidar los bienes patrimoniales? </a:t>
            </a:r>
            <a:endParaRPr lang="es-CL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4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9FD15-378F-41F4-9EAC-D72A2B91B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6F1875-A35C-4324-8DA6-548BECDBF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7812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63784-EB4D-4C5A-A1B1-6FE6B1DF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363200"/>
            <a:ext cx="10272000" cy="806400"/>
          </a:xfrm>
        </p:spPr>
        <p:txBody>
          <a:bodyPr/>
          <a:lstStyle/>
          <a:p>
            <a:r>
              <a:rPr lang="es-CL" dirty="0"/>
              <a:t>¿Qué es el patrimonio?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6C3D55-41B7-45B4-B618-3895CA7EF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954" y="2135177"/>
            <a:ext cx="11076877" cy="3523501"/>
          </a:xfrm>
        </p:spPr>
        <p:txBody>
          <a:bodyPr/>
          <a:lstStyle/>
          <a:p>
            <a:pPr marL="203195" indent="0">
              <a:buNone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es un regalo que recibimos de nuestros antepasados, que debemos cuidar y preservar para entregarlo a nuestros descendientes.</a:t>
            </a:r>
          </a:p>
          <a:p>
            <a:pPr algn="l"/>
            <a:r>
              <a:rPr lang="es-ES" sz="14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puede ser natural y cultural.</a:t>
            </a:r>
          </a:p>
          <a:p>
            <a:pPr algn="l"/>
            <a:r>
              <a:rPr lang="es-ES" sz="1400" dirty="0">
                <a:solidFill>
                  <a:srgbClr val="333333"/>
                </a:solidFill>
                <a:latin typeface="Didact Gothic" panose="020B0604020202020204" charset="0"/>
              </a:rPr>
              <a:t>El natural se refiere a los espacios naturales y elementos naturales. Por ejemplo, Las Torres del Paine, El desierto Florido y los Parques Nacionales</a:t>
            </a:r>
          </a:p>
          <a:p>
            <a:pPr algn="l"/>
            <a:endParaRPr lang="es-ES" sz="1400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algn="l"/>
            <a:r>
              <a:rPr lang="es-ES" sz="14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cultural se divide en dos categorías: patrimonio cultural tangible e intangible.</a:t>
            </a:r>
          </a:p>
          <a:p>
            <a:pPr lvl="1"/>
            <a:r>
              <a:rPr lang="es-ES" sz="14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cultural tangible -es decir, que se puede tocar- consiste en bienes inmuebles, como los edificios, lugares arqueológicos, conjuntos históricos, entre otros; y bienes mueble, como cuadros, esculturas, instrumentos musicales, las artesanías y mucho más. Ejemplos de patrimonio cultural </a:t>
            </a:r>
            <a:r>
              <a:rPr lang="es-ES" sz="1400" b="0" i="0" dirty="0">
                <a:solidFill>
                  <a:schemeClr val="tx1"/>
                </a:solidFill>
                <a:effectLst/>
                <a:latin typeface="Didact Gothic" panose="020B0604020202020204" charset="0"/>
              </a:rPr>
              <a:t>tangible inmueble son las Iglesias de Chiloé y de patrimonio cultural tangible mueble son los cuadros que conserva </a:t>
            </a:r>
            <a:r>
              <a:rPr lang="es-ES" sz="1400" b="0" i="0" u="none" strike="noStrike" dirty="0">
                <a:solidFill>
                  <a:schemeClr val="tx1"/>
                </a:solidFill>
                <a:effectLst/>
                <a:latin typeface="Didact Gothic" panose="020B0604020202020204" charset="0"/>
              </a:rPr>
              <a:t>el Museo de Bellas Artes</a:t>
            </a:r>
            <a:endParaRPr lang="es-ES" sz="1400" u="none" strike="noStrike" dirty="0">
              <a:solidFill>
                <a:schemeClr val="tx1"/>
              </a:solidFill>
              <a:latin typeface="Didact Gothic" panose="020B0604020202020204" charset="0"/>
            </a:endParaRPr>
          </a:p>
          <a:p>
            <a:pPr lvl="1"/>
            <a:r>
              <a:rPr lang="es-ES" sz="1400" b="0" i="0" dirty="0">
                <a:solidFill>
                  <a:srgbClr val="333333"/>
                </a:solidFill>
                <a:effectLst/>
                <a:latin typeface="Didact Gothic" panose="020B0604020202020204" charset="0"/>
              </a:rPr>
              <a:t>El patrimonio cultural intangible -es decir, que no se pueden tocar porque no son cosas materiales-, son bailes, idiomas, las celebraciones y fiestas, las comidas y su forma de preparación, las canciones y sus melodías, los oficios tradicionales y mucho más. Este tipo de patrimonio cultural se transmite de generación en generación y, por lo tanto, de eso depende su persistencia en el tiempo. Por ejemplo, los bailes chttp://www.chileparaninos.gob.cl/hinos y la lengua mapuche, portados por personas que suelen ser reconocidas como Tesoros Humanos Vivos.</a:t>
            </a:r>
          </a:p>
          <a:p>
            <a:pPr algn="l"/>
            <a:endParaRPr lang="es-ES" sz="1400" dirty="0">
              <a:solidFill>
                <a:srgbClr val="333333"/>
              </a:solidFill>
              <a:latin typeface="Didact Gothic" panose="020B0604020202020204" charset="0"/>
            </a:endParaRPr>
          </a:p>
          <a:p>
            <a:pPr algn="l"/>
            <a:endParaRPr lang="es-ES" sz="1400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marL="203195" indent="0" algn="r">
              <a:buNone/>
            </a:pPr>
            <a:r>
              <a:rPr lang="es-ES" sz="1400" dirty="0">
                <a:solidFill>
                  <a:srgbClr val="333333"/>
                </a:solidFill>
                <a:latin typeface="Didact Gothic" panose="020B0604020202020204" charset="0"/>
              </a:rPr>
              <a:t>Chile para ninos.cl</a:t>
            </a:r>
          </a:p>
          <a:p>
            <a:pPr algn="l"/>
            <a:endParaRPr lang="es-ES" sz="1400" dirty="0">
              <a:solidFill>
                <a:srgbClr val="333333"/>
              </a:solidFill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35030-F092-44F9-92EF-28457B378544}"/>
              </a:ext>
            </a:extLst>
          </p:cNvPr>
          <p:cNvSpPr txBox="1"/>
          <p:nvPr/>
        </p:nvSpPr>
        <p:spPr>
          <a:xfrm rot="5400000">
            <a:off x="9940692" y="4485115"/>
            <a:ext cx="388706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3195" algn="r"/>
            <a:r>
              <a:rPr lang="es-ES" sz="1333" dirty="0">
                <a:solidFill>
                  <a:srgbClr val="FFFFFF"/>
                </a:solidFill>
                <a:latin typeface="Didact Gothic" panose="020B0604020202020204" charset="0"/>
              </a:rPr>
              <a:t>Chile para ninos.cl</a:t>
            </a:r>
          </a:p>
          <a:p>
            <a:pPr algn="l"/>
            <a:endParaRPr lang="es-ES" sz="2400" dirty="0">
              <a:solidFill>
                <a:srgbClr val="333333"/>
              </a:solidFill>
              <a:latin typeface="Didact Goth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cadillo: ovalado 4">
            <a:extLst>
              <a:ext uri="{FF2B5EF4-FFF2-40B4-BE49-F238E27FC236}">
                <a16:creationId xmlns:a16="http://schemas.microsoft.com/office/drawing/2014/main" id="{C019D50E-0E77-4497-B9A8-51F7D2952116}"/>
              </a:ext>
            </a:extLst>
          </p:cNvPr>
          <p:cNvSpPr/>
          <p:nvPr/>
        </p:nvSpPr>
        <p:spPr>
          <a:xfrm>
            <a:off x="6962168" y="1201743"/>
            <a:ext cx="4881489" cy="2011680"/>
          </a:xfrm>
          <a:prstGeom prst="wedgeEllipseCallout">
            <a:avLst>
              <a:gd name="adj1" fmla="val -40877"/>
              <a:gd name="adj2" fmla="val 118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0" name="Picture 2" descr="Cerro Cuerno Principal - Andeshandbook">
            <a:extLst>
              <a:ext uri="{FF2B5EF4-FFF2-40B4-BE49-F238E27FC236}">
                <a16:creationId xmlns:a16="http://schemas.microsoft.com/office/drawing/2014/main" id="{6BF925E5-1F52-45F8-968A-5F22FB18A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3051"/>
            <a:ext cx="12192000" cy="70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508F1C3-5AC8-410B-8208-A41AE14D4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1124" cy="6858000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9661202E-F31E-441E-9C67-D8416AAC0C8B}"/>
              </a:ext>
            </a:extLst>
          </p:cNvPr>
          <p:cNvCxnSpPr/>
          <p:nvPr/>
        </p:nvCxnSpPr>
        <p:spPr>
          <a:xfrm>
            <a:off x="348343" y="5341257"/>
            <a:ext cx="1959428" cy="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EF79AD3F-3885-4276-BFD3-E72E03F351CE}"/>
              </a:ext>
            </a:extLst>
          </p:cNvPr>
          <p:cNvSpPr txBox="1"/>
          <p:nvPr/>
        </p:nvSpPr>
        <p:spPr>
          <a:xfrm>
            <a:off x="2347815" y="5156591"/>
            <a:ext cx="24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Zona Austral</a:t>
            </a:r>
          </a:p>
        </p:txBody>
      </p:sp>
      <p:pic>
        <p:nvPicPr>
          <p:cNvPr id="1026" name="Picture 2" descr="Huemul">
            <a:extLst>
              <a:ext uri="{FF2B5EF4-FFF2-40B4-BE49-F238E27FC236}">
                <a16:creationId xmlns:a16="http://schemas.microsoft.com/office/drawing/2014/main" id="{68337F45-36CA-47A9-9B58-2A523E0F55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26" y="2654723"/>
            <a:ext cx="7255585" cy="446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91F8BC-52CF-4CCE-8CAB-B8A09C16BED6}"/>
              </a:ext>
            </a:extLst>
          </p:cNvPr>
          <p:cNvSpPr txBox="1"/>
          <p:nvPr/>
        </p:nvSpPr>
        <p:spPr>
          <a:xfrm>
            <a:off x="7178761" y="1462351"/>
            <a:ext cx="4448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s-CL" sz="2000" kern="0" dirty="0">
                <a:solidFill>
                  <a:schemeClr val="bg1"/>
                </a:solidFill>
                <a:cs typeface="Arial"/>
                <a:sym typeface="Arial"/>
              </a:rPr>
              <a:t>Hoy observaremos paisajes, objetos, celebraciones y arquitectura patrimonial de la zona austral de Chile</a:t>
            </a:r>
          </a:p>
        </p:txBody>
      </p:sp>
    </p:spTree>
    <p:extLst>
      <p:ext uri="{BB962C8B-B14F-4D97-AF65-F5344CB8AC3E}">
        <p14:creationId xmlns:p14="http://schemas.microsoft.com/office/powerpoint/2010/main" val="124186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rro Cuerno Principal - Andeshandbook">
            <a:extLst>
              <a:ext uri="{FF2B5EF4-FFF2-40B4-BE49-F238E27FC236}">
                <a16:creationId xmlns:a16="http://schemas.microsoft.com/office/drawing/2014/main" id="{6BF925E5-1F52-45F8-968A-5F22FB18A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1" y="-208433"/>
            <a:ext cx="12192000" cy="70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07DEF74E-3C15-4B52-BE0F-F782057C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200" dirty="0"/>
              <a:t>Paisajes urbanos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D0AD31-6101-4977-AEE9-E084A8D7C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8745"/>
            <a:ext cx="3776133" cy="32279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62B43A-BC0D-4854-9CA7-8D5EA5CE8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65" y="1625600"/>
            <a:ext cx="4536702" cy="35651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B91E34-D9CE-4762-8966-1D9B79FF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725" y="1770138"/>
            <a:ext cx="4274176" cy="319653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AC744D3-3498-45F2-81DF-DAEE8158EF91}"/>
              </a:ext>
            </a:extLst>
          </p:cNvPr>
          <p:cNvSpPr txBox="1"/>
          <p:nvPr/>
        </p:nvSpPr>
        <p:spPr>
          <a:xfrm>
            <a:off x="0" y="1324588"/>
            <a:ext cx="377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4">
                    <a:lumMod val="50000"/>
                  </a:schemeClr>
                </a:solidFill>
              </a:rPr>
              <a:t>Caleta Tortel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BE1CC5-30B5-4253-92E0-776303F73146}"/>
              </a:ext>
            </a:extLst>
          </p:cNvPr>
          <p:cNvSpPr txBox="1"/>
          <p:nvPr/>
        </p:nvSpPr>
        <p:spPr>
          <a:xfrm>
            <a:off x="3776132" y="1324588"/>
            <a:ext cx="414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4">
                    <a:lumMod val="50000"/>
                  </a:schemeClr>
                </a:solidFill>
              </a:rPr>
              <a:t>Aysén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9054BD-02F1-4A80-9EC9-37A61589EF67}"/>
              </a:ext>
            </a:extLst>
          </p:cNvPr>
          <p:cNvSpPr txBox="1"/>
          <p:nvPr/>
        </p:nvSpPr>
        <p:spPr>
          <a:xfrm>
            <a:off x="7925725" y="1324587"/>
            <a:ext cx="426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4">
                    <a:lumMod val="50000"/>
                  </a:schemeClr>
                </a:solidFill>
              </a:rPr>
              <a:t>Punta Arenas</a:t>
            </a:r>
          </a:p>
        </p:txBody>
      </p:sp>
    </p:spTree>
    <p:extLst>
      <p:ext uri="{BB962C8B-B14F-4D97-AF65-F5344CB8AC3E}">
        <p14:creationId xmlns:p14="http://schemas.microsoft.com/office/powerpoint/2010/main" val="27202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EE5B4415-D31B-404F-BB28-41270F54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C6E0C3A-87AA-461B-983E-9FFC441F4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CD2E0DC-D51F-426B-AE01-BCAF4E2E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4078303-BDFB-477C-9B55-465CAB4ED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444C16B-AD20-4069-90CA-96D7016DD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628389C-DCFA-43F3-9ECD-4F726CA75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6C77826-3467-4D0C-AC11-70BC93AC0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3E31F104-630F-4639-8824-5D01CAEC5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E830E334-C153-45AB-8276-EA0687BA5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AD79E3F5-5837-44F6-83B6-6FBD7A1FA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7BD64BE1-CE45-4646-97A1-4349D5EF3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7DEF74E-3C15-4B52-BE0F-F782057C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Paisajes</a:t>
            </a:r>
            <a:r>
              <a:rPr lang="en-US" sz="3600" dirty="0"/>
              <a:t> naturales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E87305A-509E-4066-832F-EB0C06C2F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6" y="2128173"/>
            <a:ext cx="3023389" cy="4736481"/>
          </a:xfrm>
          <a:prstGeom prst="rect">
            <a:avLst/>
          </a:prstGeom>
        </p:spPr>
      </p:pic>
      <p:pic>
        <p:nvPicPr>
          <p:cNvPr id="2050" name="Picture 2" descr="Cerro Cuerno Principal - Andeshandbook">
            <a:extLst>
              <a:ext uri="{FF2B5EF4-FFF2-40B4-BE49-F238E27FC236}">
                <a16:creationId xmlns:a16="http://schemas.microsoft.com/office/drawing/2014/main" id="{6BF925E5-1F52-45F8-968A-5F22FB18A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0595" y="2322739"/>
            <a:ext cx="3270369" cy="2023306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CC221D-BAAF-45D0-801F-8864D5EB35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595" y="4605847"/>
            <a:ext cx="3270369" cy="202330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043185F-C14D-4B1D-A387-6404A8300D2E}"/>
              </a:ext>
            </a:extLst>
          </p:cNvPr>
          <p:cNvSpPr txBox="1"/>
          <p:nvPr/>
        </p:nvSpPr>
        <p:spPr>
          <a:xfrm>
            <a:off x="592667" y="6514499"/>
            <a:ext cx="257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4">
                    <a:lumMod val="50000"/>
                  </a:schemeClr>
                </a:solidFill>
              </a:rPr>
              <a:t>Isla Magdalena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BB254AE-AEFC-4A09-B4F4-55CE9595ACAC}"/>
              </a:ext>
            </a:extLst>
          </p:cNvPr>
          <p:cNvSpPr txBox="1"/>
          <p:nvPr/>
        </p:nvSpPr>
        <p:spPr>
          <a:xfrm>
            <a:off x="7487250" y="6239895"/>
            <a:ext cx="41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4">
                    <a:lumMod val="50000"/>
                  </a:schemeClr>
                </a:solidFill>
              </a:rPr>
              <a:t>Lago Cisnes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2FC0D6-E3ED-4BAF-BB0B-0914785E6603}"/>
              </a:ext>
            </a:extLst>
          </p:cNvPr>
          <p:cNvSpPr txBox="1"/>
          <p:nvPr/>
        </p:nvSpPr>
        <p:spPr>
          <a:xfrm>
            <a:off x="3760595" y="4291280"/>
            <a:ext cx="324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4">
                    <a:lumMod val="50000"/>
                  </a:schemeClr>
                </a:solidFill>
              </a:rPr>
              <a:t>Torres del Paine</a:t>
            </a:r>
          </a:p>
        </p:txBody>
      </p: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032BEC0E-7914-4704-A9CF-CF46F61C88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228" y="2569908"/>
            <a:ext cx="4262833" cy="3514178"/>
          </a:xfrm>
        </p:spPr>
      </p:pic>
    </p:spTree>
    <p:extLst>
      <p:ext uri="{BB962C8B-B14F-4D97-AF65-F5344CB8AC3E}">
        <p14:creationId xmlns:p14="http://schemas.microsoft.com/office/powerpoint/2010/main" val="2487997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4EFEC15-9523-44F2-9691-94F0CA142BCE}"/>
              </a:ext>
            </a:extLst>
          </p:cNvPr>
          <p:cNvSpPr/>
          <p:nvPr/>
        </p:nvSpPr>
        <p:spPr>
          <a:xfrm>
            <a:off x="6096000" y="2754878"/>
            <a:ext cx="1581103" cy="2306337"/>
          </a:xfrm>
          <a:prstGeom prst="rect">
            <a:avLst/>
          </a:prstGeom>
          <a:solidFill>
            <a:srgbClr val="374D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B1ABEE-9BB4-4820-BCBD-43DE1451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2" y="208000"/>
            <a:ext cx="4037157" cy="2546878"/>
          </a:xfrm>
          <a:prstGeom prst="rect">
            <a:avLst/>
          </a:prstGeom>
        </p:spPr>
      </p:pic>
      <p:pic>
        <p:nvPicPr>
          <p:cNvPr id="2050" name="Picture 2" descr="Cerro Cuerno Principal - Andeshandbook">
            <a:extLst>
              <a:ext uri="{FF2B5EF4-FFF2-40B4-BE49-F238E27FC236}">
                <a16:creationId xmlns:a16="http://schemas.microsoft.com/office/drawing/2014/main" id="{6BF925E5-1F52-45F8-968A-5F22FB18A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694" y="-91526"/>
            <a:ext cx="12192000" cy="70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07DEF74E-3C15-4B52-BE0F-F782057C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5500152"/>
            <a:ext cx="8825657" cy="566738"/>
          </a:xfrm>
        </p:spPr>
        <p:txBody>
          <a:bodyPr/>
          <a:lstStyle/>
          <a:p>
            <a:r>
              <a:rPr lang="es-CL" dirty="0"/>
              <a:t>Pueblos originarios: </a:t>
            </a:r>
            <a:r>
              <a:rPr lang="es-CL" dirty="0" err="1"/>
              <a:t>Kawesqár</a:t>
            </a:r>
            <a:r>
              <a:rPr lang="es-CL" dirty="0"/>
              <a:t>  yagán y Selknam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4D9FE1D7-7792-421D-8EBA-C7C175F4C1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43" y="2737495"/>
            <a:ext cx="6660476" cy="2323720"/>
          </a:xfr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E290411-82DA-44DC-AA88-7598F649B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BD2088B-B0D3-4ABF-9884-9CFDD2047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89" y="221228"/>
            <a:ext cx="3567113" cy="2533650"/>
          </a:xfrm>
          <a:prstGeom prst="rect">
            <a:avLst/>
          </a:prstGeom>
        </p:spPr>
      </p:pic>
      <p:pic>
        <p:nvPicPr>
          <p:cNvPr id="2" name="Picture 2" descr="Kawéskar cazando un huemul">
            <a:extLst>
              <a:ext uri="{FF2B5EF4-FFF2-40B4-BE49-F238E27FC236}">
                <a16:creationId xmlns:a16="http://schemas.microsoft.com/office/drawing/2014/main" id="{B141A9D6-D1A4-4830-85AC-623A403A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02" y="217976"/>
            <a:ext cx="3664955" cy="25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898F36-4B42-4294-B618-6C8D6DA27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219" y="2754878"/>
            <a:ext cx="4576038" cy="23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050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572</Words>
  <Application>Microsoft Office PowerPoint</Application>
  <PresentationFormat>Panorámica</PresentationFormat>
  <Paragraphs>57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Didact Gothic</vt:lpstr>
      <vt:lpstr>Wingdings 3</vt:lpstr>
      <vt:lpstr>Sala de reuniones Ion</vt:lpstr>
      <vt:lpstr>Patrimonio cultural de Chile  Zona austral</vt:lpstr>
      <vt:lpstr>objetivos</vt:lpstr>
      <vt:lpstr>actividad</vt:lpstr>
      <vt:lpstr>Presentación de PowerPoint</vt:lpstr>
      <vt:lpstr>¿Qué es el patrimonio?</vt:lpstr>
      <vt:lpstr>Presentación de PowerPoint</vt:lpstr>
      <vt:lpstr>Paisajes urbanos</vt:lpstr>
      <vt:lpstr>Paisajes naturales</vt:lpstr>
      <vt:lpstr>Pueblos originarios: Kawesqár  yagán y Selknam</vt:lpstr>
      <vt:lpstr>Arquitectura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Patrimonio cultural de Chile  Zona austral</dc:title>
  <dc:creator>Carmen Julia Undurraga Ossa</dc:creator>
  <cp:lastModifiedBy>Carmen Julia Undurraga Ossa</cp:lastModifiedBy>
  <cp:revision>7</cp:revision>
  <dcterms:created xsi:type="dcterms:W3CDTF">2020-11-05T14:57:44Z</dcterms:created>
  <dcterms:modified xsi:type="dcterms:W3CDTF">2021-04-30T18:40:22Z</dcterms:modified>
</cp:coreProperties>
</file>