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311" r:id="rId8"/>
    <p:sldId id="263" r:id="rId9"/>
    <p:sldId id="312" r:id="rId10"/>
    <p:sldId id="313" r:id="rId11"/>
    <p:sldId id="314" r:id="rId12"/>
  </p:sldIdLst>
  <p:sldSz cx="9144000" cy="5143500" type="screen16x9"/>
  <p:notesSz cx="6858000" cy="9144000"/>
  <p:embeddedFontLst>
    <p:embeddedFont>
      <p:font typeface="Pacifico" panose="020B0604020202020204" charset="0"/>
      <p:regular r:id="rId14"/>
    </p:embeddedFont>
    <p:embeddedFont>
      <p:font typeface="Quicksand" panose="020B0604020202020204" charset="0"/>
      <p:regular r:id="rId15"/>
      <p:bold r:id="rId16"/>
    </p:embeddedFont>
    <p:embeddedFont>
      <p:font typeface="Quicksand Light" panose="020B0604020202020204" charset="0"/>
      <p:regular r:id="rId17"/>
      <p:bold r:id="rId18"/>
    </p:embeddedFont>
    <p:embeddedFont>
      <p:font typeface="Roboto Condensed Light" panose="02000000000000000000" pitchFamily="2" charset="0"/>
      <p:regular r:id="rId19"/>
      <p:italic r:id="rId20"/>
    </p:embeddedFont>
    <p:embeddedFont>
      <p:font typeface="Verdana" panose="020B060403050404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7EEBAF6-B991-4CF5-BCD8-5160A084BE02}">
  <a:tblStyle styleId="{C7EEBAF6-B991-4CF5-BCD8-5160A084BE0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-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91f75dc55c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91f75dc55c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91f75dc55c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91f75dc55c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91f75dc55c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91f75dc55c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8b81364c40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8b81364c40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8b81364c40_0_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8b81364c40_0_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303f804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303f8047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8b81364c40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8b81364c40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095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303f8047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303f8047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43750" y="1625188"/>
            <a:ext cx="6856500" cy="145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Pacifico"/>
              <a:buNone/>
              <a:defRPr sz="8500">
                <a:latin typeface="Pacifico"/>
                <a:ea typeface="Pacifico"/>
                <a:cs typeface="Pacifico"/>
                <a:sym typeface="Pacific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Pacifico"/>
              <a:buNone/>
              <a:defRPr sz="52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Pacifico"/>
              <a:buNone/>
              <a:defRPr sz="52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Pacifico"/>
              <a:buNone/>
              <a:defRPr sz="52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Pacifico"/>
              <a:buNone/>
              <a:defRPr sz="52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Pacifico"/>
              <a:buNone/>
              <a:defRPr sz="52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Pacifico"/>
              <a:buNone/>
              <a:defRPr sz="52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Pacifico"/>
              <a:buNone/>
              <a:defRPr sz="52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Pacifico"/>
              <a:buNone/>
              <a:defRPr sz="52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143550" y="2853850"/>
            <a:ext cx="68568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082750" y="1693075"/>
            <a:ext cx="4978500" cy="20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96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873000" y="991088"/>
            <a:ext cx="1398000" cy="10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96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title"/>
          </p:nvPr>
        </p:nvSpPr>
        <p:spPr>
          <a:xfrm>
            <a:off x="1806600" y="1467250"/>
            <a:ext cx="5530800" cy="18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subTitle" idx="1"/>
          </p:nvPr>
        </p:nvSpPr>
        <p:spPr>
          <a:xfrm>
            <a:off x="2294125" y="3008875"/>
            <a:ext cx="4555800" cy="7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1635750" y="3139363"/>
            <a:ext cx="58725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subTitle" idx="1"/>
          </p:nvPr>
        </p:nvSpPr>
        <p:spPr>
          <a:xfrm>
            <a:off x="2003675" y="1501338"/>
            <a:ext cx="5136600" cy="17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726225" y="438118"/>
            <a:ext cx="765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1"/>
          </p:nvPr>
        </p:nvSpPr>
        <p:spPr>
          <a:xfrm>
            <a:off x="762400" y="1043483"/>
            <a:ext cx="7619100" cy="3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title"/>
          </p:nvPr>
        </p:nvSpPr>
        <p:spPr>
          <a:xfrm>
            <a:off x="726300" y="438312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subTitle" idx="1"/>
          </p:nvPr>
        </p:nvSpPr>
        <p:spPr>
          <a:xfrm>
            <a:off x="1745248" y="1411538"/>
            <a:ext cx="2534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ubTitle" idx="2"/>
          </p:nvPr>
        </p:nvSpPr>
        <p:spPr>
          <a:xfrm>
            <a:off x="1745248" y="1777425"/>
            <a:ext cx="253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5"/>
          <p:cNvSpPr txBox="1">
            <a:spLocks noGrp="1"/>
          </p:cNvSpPr>
          <p:nvPr>
            <p:ph type="subTitle" idx="3"/>
          </p:nvPr>
        </p:nvSpPr>
        <p:spPr>
          <a:xfrm>
            <a:off x="5702999" y="1412225"/>
            <a:ext cx="2534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subTitle" idx="4"/>
          </p:nvPr>
        </p:nvSpPr>
        <p:spPr>
          <a:xfrm>
            <a:off x="5702999" y="1778232"/>
            <a:ext cx="253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subTitle" idx="5"/>
          </p:nvPr>
        </p:nvSpPr>
        <p:spPr>
          <a:xfrm>
            <a:off x="1745249" y="2903150"/>
            <a:ext cx="2534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ubTitle" idx="6"/>
          </p:nvPr>
        </p:nvSpPr>
        <p:spPr>
          <a:xfrm>
            <a:off x="1745249" y="3268450"/>
            <a:ext cx="253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title" idx="7" hasCustomPrompt="1"/>
          </p:nvPr>
        </p:nvSpPr>
        <p:spPr>
          <a:xfrm>
            <a:off x="988753" y="1603788"/>
            <a:ext cx="565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5"/>
          <p:cNvSpPr txBox="1">
            <a:spLocks noGrp="1"/>
          </p:cNvSpPr>
          <p:nvPr>
            <p:ph type="title" idx="8" hasCustomPrompt="1"/>
          </p:nvPr>
        </p:nvSpPr>
        <p:spPr>
          <a:xfrm>
            <a:off x="4947136" y="1603788"/>
            <a:ext cx="600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5"/>
          <p:cNvSpPr txBox="1">
            <a:spLocks noGrp="1"/>
          </p:cNvSpPr>
          <p:nvPr>
            <p:ph type="title" idx="9" hasCustomPrompt="1"/>
          </p:nvPr>
        </p:nvSpPr>
        <p:spPr>
          <a:xfrm>
            <a:off x="947353" y="3107095"/>
            <a:ext cx="648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3"/>
          </p:nvPr>
        </p:nvSpPr>
        <p:spPr>
          <a:xfrm>
            <a:off x="5703009" y="2903150"/>
            <a:ext cx="2534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4"/>
          </p:nvPr>
        </p:nvSpPr>
        <p:spPr>
          <a:xfrm>
            <a:off x="5703009" y="3268461"/>
            <a:ext cx="253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title" idx="15" hasCustomPrompt="1"/>
          </p:nvPr>
        </p:nvSpPr>
        <p:spPr>
          <a:xfrm>
            <a:off x="4923586" y="3107095"/>
            <a:ext cx="648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5"/>
          <p:cNvSpPr txBox="1">
            <a:spLocks noGrp="1"/>
          </p:cNvSpPr>
          <p:nvPr>
            <p:ph type="title"/>
          </p:nvPr>
        </p:nvSpPr>
        <p:spPr>
          <a:xfrm>
            <a:off x="726225" y="438312"/>
            <a:ext cx="77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1"/>
          </p:nvPr>
        </p:nvSpPr>
        <p:spPr>
          <a:xfrm>
            <a:off x="3841425" y="1509325"/>
            <a:ext cx="4617000" cy="26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38312"/>
            <a:ext cx="7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●"/>
              <a:defRPr sz="16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○"/>
              <a:defRPr sz="16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■"/>
              <a:defRPr sz="16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●"/>
              <a:defRPr sz="16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○"/>
              <a:defRPr sz="16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■"/>
              <a:defRPr sz="16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●"/>
              <a:defRPr sz="16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○"/>
              <a:defRPr sz="16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600"/>
              <a:buFont typeface="Quicksand Light"/>
              <a:buChar char="■"/>
              <a:defRPr sz="16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8" r:id="rId5"/>
    <p:sldLayoutId id="2147483659" r:id="rId6"/>
    <p:sldLayoutId id="2147483661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"/>
          <p:cNvSpPr txBox="1">
            <a:spLocks noGrp="1"/>
          </p:cNvSpPr>
          <p:nvPr>
            <p:ph type="ctrTitle"/>
          </p:nvPr>
        </p:nvSpPr>
        <p:spPr>
          <a:xfrm>
            <a:off x="1143550" y="1844400"/>
            <a:ext cx="6856500" cy="145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dirty="0">
                <a:solidFill>
                  <a:srgbClr val="6AA84F"/>
                </a:solidFill>
              </a:rPr>
              <a:t>F</a:t>
            </a:r>
            <a:r>
              <a:rPr lang="en" sz="4400" dirty="0">
                <a:solidFill>
                  <a:srgbClr val="6AA84F"/>
                </a:solidFill>
              </a:rPr>
              <a:t>enómenos naturales en la obra de William Turner</a:t>
            </a:r>
            <a:endParaRPr sz="4400" dirty="0">
              <a:solidFill>
                <a:srgbClr val="6AA84F"/>
              </a:solidFill>
            </a:endParaRPr>
          </a:p>
        </p:txBody>
      </p:sp>
      <p:sp>
        <p:nvSpPr>
          <p:cNvPr id="131" name="Google Shape;131;p32"/>
          <p:cNvSpPr txBox="1">
            <a:spLocks noGrp="1"/>
          </p:cNvSpPr>
          <p:nvPr>
            <p:ph type="subTitle" idx="1"/>
          </p:nvPr>
        </p:nvSpPr>
        <p:spPr>
          <a:xfrm>
            <a:off x="1143550" y="3781950"/>
            <a:ext cx="68568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1° básico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73FE8F7-2032-4444-B3EE-DD96F743F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359" y="3829605"/>
            <a:ext cx="4422479" cy="2631600"/>
          </a:xfrm>
        </p:spPr>
        <p:txBody>
          <a:bodyPr/>
          <a:lstStyle/>
          <a:p>
            <a:pPr algn="ctr"/>
            <a:r>
              <a:rPr lang="es-CL" sz="1200" i="1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Arcoiris</a:t>
            </a:r>
            <a:endParaRPr lang="es-CL" sz="1200" i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1C1363-5C7D-4FE9-BCF2-37706D6FE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53" y="678500"/>
            <a:ext cx="4944203" cy="3151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03F51E-0834-4B3C-AF55-AD8249486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726" y="261397"/>
            <a:ext cx="3232361" cy="4563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3498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C66E61F-9F42-414E-96EF-0B9B74CED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841" y="3763925"/>
            <a:ext cx="3799592" cy="2631600"/>
          </a:xfrm>
        </p:spPr>
        <p:txBody>
          <a:bodyPr/>
          <a:lstStyle/>
          <a:p>
            <a:pPr algn="ctr"/>
            <a:r>
              <a:rPr lang="es-CL" sz="1200" i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Erupción del </a:t>
            </a:r>
            <a:r>
              <a:rPr lang="es-CL" sz="1200" i="1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Besuvio</a:t>
            </a:r>
            <a:endParaRPr lang="es-CL" sz="1200" i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2D14004-760C-44BE-BE41-86612F5E4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42" y="1002575"/>
            <a:ext cx="3714422" cy="2722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29F3920-381E-4C0E-9AE5-A2C35C8F7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997" y="955809"/>
            <a:ext cx="4418161" cy="2761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991053C2-423C-4AC2-981D-0F1A6A4DCDC7}"/>
              </a:ext>
            </a:extLst>
          </p:cNvPr>
          <p:cNvSpPr txBox="1">
            <a:spLocks/>
          </p:cNvSpPr>
          <p:nvPr/>
        </p:nvSpPr>
        <p:spPr>
          <a:xfrm>
            <a:off x="5103738" y="3717160"/>
            <a:ext cx="4617000" cy="2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None/>
              <a:defRPr sz="1600" b="0" i="0" u="none" strike="noStrike" cap="none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None/>
              <a:defRPr sz="1600" b="0" i="0" u="none" strike="noStrike" cap="none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None/>
              <a:defRPr sz="1600" b="0" i="0" u="none" strike="noStrike" cap="none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None/>
              <a:defRPr sz="1600" b="0" i="0" u="none" strike="noStrike" cap="none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None/>
              <a:defRPr sz="1600" b="0" i="0" u="none" strike="noStrike" cap="none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None/>
              <a:defRPr sz="1600" b="0" i="0" u="none" strike="noStrike" cap="none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None/>
              <a:defRPr sz="1600" b="0" i="0" u="none" strike="noStrike" cap="none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None/>
              <a:defRPr sz="1600" b="0" i="0" u="none" strike="noStrike" cap="none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600"/>
              <a:buFont typeface="Quicksand Light"/>
              <a:buNone/>
              <a:defRPr sz="1600" b="0" i="0" u="none" strike="noStrike" cap="none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r>
              <a:rPr lang="es-CL" sz="1200" i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Ulises burlándose de Polifemo</a:t>
            </a:r>
          </a:p>
        </p:txBody>
      </p:sp>
    </p:spTree>
    <p:extLst>
      <p:ext uri="{BB962C8B-B14F-4D97-AF65-F5344CB8AC3E}">
        <p14:creationId xmlns:p14="http://schemas.microsoft.com/office/powerpoint/2010/main" val="1865506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3"/>
          <p:cNvSpPr txBox="1">
            <a:spLocks noGrp="1"/>
          </p:cNvSpPr>
          <p:nvPr>
            <p:ph type="title"/>
          </p:nvPr>
        </p:nvSpPr>
        <p:spPr>
          <a:xfrm>
            <a:off x="726225" y="438118"/>
            <a:ext cx="765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AA84F"/>
                </a:solidFill>
              </a:rPr>
              <a:t>Objetivo:</a:t>
            </a:r>
            <a:endParaRPr dirty="0">
              <a:solidFill>
                <a:srgbClr val="6AA84F"/>
              </a:solidFill>
            </a:endParaRPr>
          </a:p>
        </p:txBody>
      </p:sp>
      <p:sp>
        <p:nvSpPr>
          <p:cNvPr id="137" name="Google Shape;137;p33"/>
          <p:cNvSpPr txBox="1">
            <a:spLocks noGrp="1"/>
          </p:cNvSpPr>
          <p:nvPr>
            <p:ph type="body" idx="1"/>
          </p:nvPr>
        </p:nvSpPr>
        <p:spPr>
          <a:xfrm>
            <a:off x="762400" y="1043483"/>
            <a:ext cx="7619100" cy="3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lt2"/>
              </a:buClr>
              <a:buSzPts val="2800"/>
              <a:buNone/>
            </a:pPr>
            <a:r>
              <a:rPr lang="es-ES" sz="1600" dirty="0">
                <a:solidFill>
                  <a:srgbClr val="6AA84F"/>
                </a:solidFill>
                <a:latin typeface="Verdana" panose="020B0604030504040204" pitchFamily="34" charset="0"/>
                <a:ea typeface="Verdana" panose="020B0604030504040204" pitchFamily="34" charset="0"/>
                <a:sym typeface="Pacifico"/>
              </a:rPr>
              <a:t>Crear trabajos de arte con un propósito expresivo personal y basados en la observación del:</a:t>
            </a:r>
            <a:endParaRPr lang="es-CL" sz="1600" dirty="0">
              <a:solidFill>
                <a:srgbClr val="6AA84F"/>
              </a:solidFill>
              <a:latin typeface="Verdana" panose="020B0604030504040204" pitchFamily="34" charset="0"/>
              <a:ea typeface="Verdana" panose="020B0604030504040204" pitchFamily="34" charset="0"/>
              <a:sym typeface="Pacifico"/>
            </a:endParaRPr>
          </a:p>
          <a:p>
            <a:pPr marL="342900" indent="-342900">
              <a:buClr>
                <a:schemeClr val="lt2"/>
              </a:buClr>
              <a:buSzPts val="2800"/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6AA84F"/>
                </a:solidFill>
                <a:latin typeface="Verdana" panose="020B0604030504040204" pitchFamily="34" charset="0"/>
                <a:ea typeface="Verdana" panose="020B0604030504040204" pitchFamily="34" charset="0"/>
                <a:sym typeface="Pacifico"/>
              </a:rPr>
              <a:t>entorno natural: animales, plantas y fenómenos naturales</a:t>
            </a:r>
            <a:endParaRPr lang="es-CL" sz="1600" dirty="0">
              <a:solidFill>
                <a:srgbClr val="6AA84F"/>
              </a:solidFill>
              <a:latin typeface="Verdana" panose="020B0604030504040204" pitchFamily="34" charset="0"/>
              <a:ea typeface="Verdana" panose="020B0604030504040204" pitchFamily="34" charset="0"/>
              <a:sym typeface="Pacifico"/>
            </a:endParaRPr>
          </a:p>
          <a:p>
            <a:pPr marL="342900" indent="-342900">
              <a:buClr>
                <a:schemeClr val="lt2"/>
              </a:buClr>
              <a:buSzPts val="2800"/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6AA84F"/>
                </a:solidFill>
                <a:latin typeface="Verdana" panose="020B0604030504040204" pitchFamily="34" charset="0"/>
                <a:ea typeface="Verdana" panose="020B0604030504040204" pitchFamily="34" charset="0"/>
                <a:sym typeface="Pacifico"/>
              </a:rPr>
              <a:t>entorno cultural: creencias de distintas culturas (mitos, seres imaginarios, dioses, fiestas, tradiciones, otros)</a:t>
            </a:r>
            <a:endParaRPr lang="es-CL" sz="1600" dirty="0">
              <a:solidFill>
                <a:srgbClr val="6AA84F"/>
              </a:solidFill>
              <a:latin typeface="Verdana" panose="020B0604030504040204" pitchFamily="34" charset="0"/>
              <a:ea typeface="Verdana" panose="020B0604030504040204" pitchFamily="34" charset="0"/>
              <a:sym typeface="Pacifico"/>
            </a:endParaRPr>
          </a:p>
          <a:p>
            <a:pPr marL="342900" indent="-342900">
              <a:buClr>
                <a:schemeClr val="lt2"/>
              </a:buClr>
              <a:buSzPts val="2800"/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6AA84F"/>
                </a:solidFill>
                <a:latin typeface="Verdana" panose="020B0604030504040204" pitchFamily="34" charset="0"/>
                <a:ea typeface="Verdana" panose="020B0604030504040204" pitchFamily="34" charset="0"/>
                <a:sym typeface="Pacifico"/>
              </a:rPr>
              <a:t>entorno artístico: arte de la Antigüedad y movimientos artísticos como fauvismo, expresionismo y art Nouveau (OA1)</a:t>
            </a:r>
          </a:p>
          <a:p>
            <a:pPr marL="0" indent="0">
              <a:buClr>
                <a:schemeClr val="lt2"/>
              </a:buClr>
              <a:buSzPts val="2800"/>
              <a:buNone/>
            </a:pPr>
            <a:endParaRPr lang="es-CL" sz="2000" dirty="0">
              <a:solidFill>
                <a:srgbClr val="6AA84F"/>
              </a:solidFill>
              <a:latin typeface="Pacifico"/>
              <a:sym typeface="Pacifico"/>
            </a:endParaRPr>
          </a:p>
          <a:p>
            <a:pPr marL="0" indent="0">
              <a:buClr>
                <a:schemeClr val="lt2"/>
              </a:buClr>
              <a:buSzPts val="2800"/>
              <a:buNone/>
            </a:pPr>
            <a:r>
              <a:rPr lang="es-ES" sz="1600" dirty="0">
                <a:solidFill>
                  <a:srgbClr val="6AA84F"/>
                </a:solidFill>
                <a:latin typeface="Verdana" panose="020B0604030504040204" pitchFamily="34" charset="0"/>
                <a:ea typeface="Verdana" panose="020B0604030504040204" pitchFamily="34" charset="0"/>
                <a:sym typeface="Pacifico"/>
              </a:rPr>
              <a:t>Describir sus observaciones de obras de arte y objetos, usando elementos del lenguaje visual y expresando lo que sienten y piensan. (OA 4)</a:t>
            </a:r>
            <a:endParaRPr lang="es-CL" sz="1600" dirty="0">
              <a:solidFill>
                <a:srgbClr val="6AA84F"/>
              </a:solidFill>
              <a:latin typeface="Verdana" panose="020B0604030504040204" pitchFamily="34" charset="0"/>
              <a:ea typeface="Verdana" panose="020B0604030504040204" pitchFamily="34" charset="0"/>
              <a:sym typeface="Pacific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4"/>
          <p:cNvPicPr preferRelativeResize="0"/>
          <p:nvPr/>
        </p:nvPicPr>
        <p:blipFill rotWithShape="1">
          <a:blip r:embed="rId4">
            <a:alphaModFix/>
          </a:blip>
          <a:srcRect t="5798" b="5807"/>
          <a:stretch/>
        </p:blipFill>
        <p:spPr>
          <a:xfrm>
            <a:off x="880527" y="3393445"/>
            <a:ext cx="896112" cy="83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4"/>
          <p:cNvPicPr preferRelativeResize="0"/>
          <p:nvPr/>
        </p:nvPicPr>
        <p:blipFill rotWithShape="1">
          <a:blip r:embed="rId5">
            <a:alphaModFix/>
          </a:blip>
          <a:srcRect l="49" r="49"/>
          <a:stretch/>
        </p:blipFill>
        <p:spPr>
          <a:xfrm>
            <a:off x="880527" y="1527900"/>
            <a:ext cx="781650" cy="72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4"/>
          <p:cNvSpPr txBox="1">
            <a:spLocks noGrp="1"/>
          </p:cNvSpPr>
          <p:nvPr>
            <p:ph type="title"/>
          </p:nvPr>
        </p:nvSpPr>
        <p:spPr>
          <a:xfrm>
            <a:off x="726300" y="438312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AA84F"/>
                </a:solidFill>
              </a:rPr>
              <a:t>Actividad</a:t>
            </a:r>
            <a:endParaRPr dirty="0">
              <a:solidFill>
                <a:srgbClr val="6AA84F"/>
              </a:solidFill>
            </a:endParaRPr>
          </a:p>
        </p:txBody>
      </p:sp>
      <p:sp>
        <p:nvSpPr>
          <p:cNvPr id="148" name="Google Shape;148;p34"/>
          <p:cNvSpPr txBox="1">
            <a:spLocks noGrp="1"/>
          </p:cNvSpPr>
          <p:nvPr>
            <p:ph type="subTitle" idx="1"/>
          </p:nvPr>
        </p:nvSpPr>
        <p:spPr>
          <a:xfrm>
            <a:off x="1719409" y="1131000"/>
            <a:ext cx="7005347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s-ES" sz="1600" b="0" dirty="0">
                <a:latin typeface="Verdana" panose="020B0604030504040204" pitchFamily="34" charset="0"/>
                <a:ea typeface="Times New Roman" panose="02020603050405020304" pitchFamily="18" charset="0"/>
              </a:rPr>
              <a:t>O</a:t>
            </a:r>
            <a:r>
              <a:rPr lang="es-ES" sz="16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bservan imágenes de obras de arte sobre fenómenos naturales de William Turner y las comentan a partir de preguntas como:</a:t>
            </a:r>
          </a:p>
          <a:p>
            <a:pPr marL="0" indent="0"/>
            <a:endParaRPr lang="es-ES" sz="1600" b="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¿qué fenómenos de la naturaleza observamos en estas pinturas?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¿qué sensaciones nos provocan estas obras de arte? (miedo, frío, calor, alegría, otros)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¿qué tipo de pinceladas han usado los artistas para representar los fenómenos?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¿cambian o se mantienen los colores en relación con el fenómeno representado?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¿qué tonos y matices podemos observar en las obras?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>
            <a:spLocks noGrp="1"/>
          </p:cNvSpPr>
          <p:nvPr>
            <p:ph type="subTitle" idx="1"/>
          </p:nvPr>
        </p:nvSpPr>
        <p:spPr>
          <a:xfrm>
            <a:off x="286303" y="3892883"/>
            <a:ext cx="3934824" cy="3490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s-CL" sz="1200" i="1" dirty="0">
                <a:solidFill>
                  <a:schemeClr val="accent6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Costa de </a:t>
            </a:r>
            <a:r>
              <a:rPr lang="es-CL" sz="1200" i="1" dirty="0" err="1">
                <a:solidFill>
                  <a:schemeClr val="accent6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Wreckers</a:t>
            </a:r>
            <a:r>
              <a:rPr lang="es-CL" sz="1200" i="1" dirty="0">
                <a:solidFill>
                  <a:schemeClr val="accent6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Northumberland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37AACCA-1AC0-4D85-9079-550D6FD6C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03" y="912663"/>
            <a:ext cx="3934824" cy="2964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75E2078-B403-4162-8326-9D14EAB099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7" t="4721" r="2756" b="3440"/>
          <a:stretch/>
        </p:blipFill>
        <p:spPr>
          <a:xfrm>
            <a:off x="4532946" y="912663"/>
            <a:ext cx="4036896" cy="2964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8D5D20E-F3A7-4BF7-8C63-073327D02673}"/>
              </a:ext>
            </a:extLst>
          </p:cNvPr>
          <p:cNvSpPr txBox="1"/>
          <p:nvPr/>
        </p:nvSpPr>
        <p:spPr>
          <a:xfrm>
            <a:off x="4532946" y="3953838"/>
            <a:ext cx="40368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i="1" dirty="0">
                <a:solidFill>
                  <a:schemeClr val="accent6">
                    <a:lumMod val="50000"/>
                  </a:schemeClr>
                </a:solidFill>
              </a:rPr>
              <a:t>Escena de la costa con olas y rompeolas</a:t>
            </a:r>
            <a:endParaRPr lang="es-CL" sz="12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6"/>
          <p:cNvSpPr txBox="1">
            <a:spLocks noGrp="1"/>
          </p:cNvSpPr>
          <p:nvPr>
            <p:ph type="title"/>
          </p:nvPr>
        </p:nvSpPr>
        <p:spPr>
          <a:xfrm>
            <a:off x="191444" y="3811081"/>
            <a:ext cx="4116298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s-ES" dirty="0"/>
            </a:br>
            <a:r>
              <a:rPr lang="es-ES" sz="1200" b="0" i="1" dirty="0">
                <a:solidFill>
                  <a:schemeClr val="accent6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Tormenta de nieve y barco de vapor en la boca de un puerto</a:t>
            </a:r>
            <a:endParaRPr sz="1200" i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79AA76A-CC4E-4D68-9FCA-993510316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8" y="937254"/>
            <a:ext cx="4116298" cy="3139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9C8BB95-FBFA-405D-B276-BF6DAD090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808" y="937254"/>
            <a:ext cx="4735192" cy="3125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Google Shape;169;p36">
            <a:extLst>
              <a:ext uri="{FF2B5EF4-FFF2-40B4-BE49-F238E27FC236}">
                <a16:creationId xmlns:a16="http://schemas.microsoft.com/office/drawing/2014/main" id="{261D418D-6D58-458A-9E8C-B3287CB6D5EE}"/>
              </a:ext>
            </a:extLst>
          </p:cNvPr>
          <p:cNvSpPr txBox="1">
            <a:spLocks/>
          </p:cNvSpPr>
          <p:nvPr/>
        </p:nvSpPr>
        <p:spPr>
          <a:xfrm>
            <a:off x="4572000" y="3783809"/>
            <a:ext cx="4116298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Pacifico"/>
              <a:buNone/>
              <a:defRPr sz="1800" b="1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Pacifico"/>
              <a:buNone/>
              <a:defRPr sz="1800" b="1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Pacifico"/>
              <a:buNone/>
              <a:defRPr sz="1800" b="1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Pacifico"/>
              <a:buNone/>
              <a:defRPr sz="1800" b="1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Pacifico"/>
              <a:buNone/>
              <a:defRPr sz="1800" b="1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Pacifico"/>
              <a:buNone/>
              <a:defRPr sz="1800" b="1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Pacifico"/>
              <a:buNone/>
              <a:defRPr sz="1800" b="1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Pacifico"/>
              <a:buNone/>
              <a:defRPr sz="1800" b="1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Pacifico"/>
              <a:buNone/>
              <a:defRPr sz="1800" b="1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buClr>
                <a:schemeClr val="dk1"/>
              </a:buClr>
              <a:buSzPts val="1100"/>
              <a:buFont typeface="Arial"/>
              <a:buNone/>
            </a:pPr>
            <a:br>
              <a:rPr lang="es-ES" dirty="0"/>
            </a:br>
            <a:r>
              <a:rPr lang="es-ES" sz="1200" b="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Salva en Venecia</a:t>
            </a:r>
            <a:endParaRPr lang="es-ES" sz="12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7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3664776" y="781698"/>
            <a:ext cx="1698350" cy="157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500C2B-E628-401D-9CFB-EB808C769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5" y="813264"/>
            <a:ext cx="4153975" cy="3085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D9EFB60-03E8-426D-BD4C-0513CA4E6768}"/>
              </a:ext>
            </a:extLst>
          </p:cNvPr>
          <p:cNvSpPr txBox="1"/>
          <p:nvPr/>
        </p:nvSpPr>
        <p:spPr>
          <a:xfrm>
            <a:off x="216005" y="3940710"/>
            <a:ext cx="4153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Luvia, vapor y velocidad en el tren Western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8CD1D78-48D3-4150-95D8-90695F7BF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021" y="781698"/>
            <a:ext cx="4146529" cy="3085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E95E0634-6D4E-4504-B12F-CF374EDBE366}"/>
              </a:ext>
            </a:extLst>
          </p:cNvPr>
          <p:cNvSpPr txBox="1"/>
          <p:nvPr/>
        </p:nvSpPr>
        <p:spPr>
          <a:xfrm>
            <a:off x="4572000" y="390993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 Temerario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>
            <a:spLocks noGrp="1"/>
          </p:cNvSpPr>
          <p:nvPr>
            <p:ph type="subTitle" idx="1"/>
          </p:nvPr>
        </p:nvSpPr>
        <p:spPr>
          <a:xfrm>
            <a:off x="286303" y="3892883"/>
            <a:ext cx="3934824" cy="3490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s-CL" sz="1200" i="1" dirty="0">
                <a:solidFill>
                  <a:schemeClr val="accent6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Lluvia en el lago </a:t>
            </a:r>
            <a:r>
              <a:rPr lang="es-CL" sz="1200" i="1" dirty="0" err="1">
                <a:solidFill>
                  <a:schemeClr val="accent6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Buttermere</a:t>
            </a:r>
            <a:endParaRPr lang="es-CL" sz="1200" i="1" dirty="0">
              <a:solidFill>
                <a:schemeClr val="accent6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8D5D20E-F3A7-4BF7-8C63-073327D02673}"/>
              </a:ext>
            </a:extLst>
          </p:cNvPr>
          <p:cNvSpPr txBox="1"/>
          <p:nvPr/>
        </p:nvSpPr>
        <p:spPr>
          <a:xfrm>
            <a:off x="5605508" y="3944986"/>
            <a:ext cx="394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i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la luz de la luna en </a:t>
            </a:r>
            <a:r>
              <a:rPr lang="es-ES" sz="1200" i="1" dirty="0" err="1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Milkbank</a:t>
            </a:r>
            <a:endParaRPr lang="es-CL" sz="1200" i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BC94814-B280-4FF8-AC12-8BA304497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30" y="639068"/>
            <a:ext cx="4477083" cy="3295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B60D505-3D73-45A7-AF05-57117C457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875" y="639068"/>
            <a:ext cx="3998095" cy="3295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5642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9"/>
          <p:cNvSpPr txBox="1">
            <a:spLocks noGrp="1"/>
          </p:cNvSpPr>
          <p:nvPr>
            <p:ph type="subTitle" idx="1"/>
          </p:nvPr>
        </p:nvSpPr>
        <p:spPr>
          <a:xfrm>
            <a:off x="242080" y="4140925"/>
            <a:ext cx="4042842" cy="26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200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caída de una avalancha en </a:t>
            </a:r>
            <a:r>
              <a:rPr lang="es-CL" sz="1200" i="1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Grisons</a:t>
            </a:r>
            <a:endParaRPr sz="1200" i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1355494-1890-4F3D-9951-1ABE223B0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0" y="1099102"/>
            <a:ext cx="4059372" cy="3041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1F9863E-7EE0-4F9D-ADEF-0615AC6E4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734" y="1099102"/>
            <a:ext cx="4170690" cy="3041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535D048-3D10-4E5E-BC75-9B9F562D902A}"/>
              </a:ext>
            </a:extLst>
          </p:cNvPr>
          <p:cNvSpPr txBox="1"/>
          <p:nvPr/>
        </p:nvSpPr>
        <p:spPr>
          <a:xfrm>
            <a:off x="4586733" y="4140925"/>
            <a:ext cx="41706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erupción de las montañas </a:t>
            </a:r>
            <a:r>
              <a:rPr lang="es-ES" sz="1200" i="1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Soufrière</a:t>
            </a:r>
            <a:r>
              <a:rPr lang="es-ES" sz="1200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en la isla de San Vicente</a:t>
            </a:r>
            <a:endParaRPr lang="es-CL" sz="1200" i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2FC4858-C5C9-4DFA-8883-2B45D8216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01" y="733308"/>
            <a:ext cx="4080451" cy="3155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64C05BA-3B7D-49C5-BF43-0330F546AB51}"/>
              </a:ext>
            </a:extLst>
          </p:cNvPr>
          <p:cNvSpPr txBox="1"/>
          <p:nvPr/>
        </p:nvSpPr>
        <p:spPr>
          <a:xfrm>
            <a:off x="247001" y="3888857"/>
            <a:ext cx="40804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i="1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Quillebeuf</a:t>
            </a:r>
            <a:r>
              <a:rPr lang="es-CL" sz="1200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en la desembocadura del Sena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08AE863-2D03-4098-894A-F8B82A778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198" y="727319"/>
            <a:ext cx="4287801" cy="3161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15D1628-6848-4898-BBEC-1C36A0B0DB75}"/>
              </a:ext>
            </a:extLst>
          </p:cNvPr>
          <p:cNvSpPr txBox="1"/>
          <p:nvPr/>
        </p:nvSpPr>
        <p:spPr>
          <a:xfrm>
            <a:off x="4712873" y="3888857"/>
            <a:ext cx="40804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Amanecer en el castillo de </a:t>
            </a:r>
            <a:r>
              <a:rPr lang="es-CL" sz="1200" i="1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Norham</a:t>
            </a:r>
            <a:endParaRPr lang="es-CL" sz="1200" i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202684"/>
      </p:ext>
    </p:extLst>
  </p:cSld>
  <p:clrMapOvr>
    <a:masterClrMapping/>
  </p:clrMapOvr>
</p:sld>
</file>

<file path=ppt/theme/theme1.xml><?xml version="1.0" encoding="utf-8"?>
<a:theme xmlns:a="http://schemas.openxmlformats.org/drawingml/2006/main" name="Puress Onlin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6AA84F"/>
      </a:lt2>
      <a:accent1>
        <a:srgbClr val="6AA84F"/>
      </a:accent1>
      <a:accent2>
        <a:srgbClr val="F6B26B"/>
      </a:accent2>
      <a:accent3>
        <a:srgbClr val="F9CB9C"/>
      </a:accent3>
      <a:accent4>
        <a:srgbClr val="93C47D"/>
      </a:accent4>
      <a:accent5>
        <a:srgbClr val="93C47D"/>
      </a:accent5>
      <a:accent6>
        <a:srgbClr val="D9EAD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295</Words>
  <Application>Microsoft Office PowerPoint</Application>
  <PresentationFormat>Presentación en pantalla (16:9)</PresentationFormat>
  <Paragraphs>32</Paragraphs>
  <Slides>11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20" baseType="lpstr">
      <vt:lpstr>Livvic</vt:lpstr>
      <vt:lpstr>Arial</vt:lpstr>
      <vt:lpstr>Pacifico</vt:lpstr>
      <vt:lpstr>Verdana</vt:lpstr>
      <vt:lpstr>Arial</vt:lpstr>
      <vt:lpstr>Quicksand</vt:lpstr>
      <vt:lpstr>Roboto Condensed Light</vt:lpstr>
      <vt:lpstr>Quicksand Light</vt:lpstr>
      <vt:lpstr>Puress Online by Slidesgo</vt:lpstr>
      <vt:lpstr>Fenómenos naturales en la obra de William Turner</vt:lpstr>
      <vt:lpstr>Objetivo:</vt:lpstr>
      <vt:lpstr>Actividad</vt:lpstr>
      <vt:lpstr>Presentación de PowerPoint</vt:lpstr>
      <vt:lpstr> Tormenta de nieve y barco de vapor en la boca de un puerto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Fenómenos naturales en la obra de William Turner</dc:title>
  <dc:creator>Carmen Julia  Undurraga Ossa</dc:creator>
  <cp:lastModifiedBy>Carmen Julia  Undurraga Ossa</cp:lastModifiedBy>
  <cp:revision>3</cp:revision>
  <dcterms:modified xsi:type="dcterms:W3CDTF">2021-05-03T16:05:07Z</dcterms:modified>
</cp:coreProperties>
</file>