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290" r:id="rId4"/>
    <p:sldId id="293" r:id="rId5"/>
    <p:sldId id="295" r:id="rId6"/>
    <p:sldId id="291" r:id="rId7"/>
    <p:sldId id="287" r:id="rId8"/>
    <p:sldId id="277" r:id="rId9"/>
    <p:sldId id="288" r:id="rId10"/>
    <p:sldId id="294" r:id="rId11"/>
    <p:sldId id="296" r:id="rId12"/>
    <p:sldId id="285" r:id="rId13"/>
    <p:sldId id="270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Julia Undurraga Ossa" initials="CJUO" lastIdx="1" clrIdx="0">
    <p:extLst>
      <p:ext uri="{19B8F6BF-5375-455C-9EA6-DF929625EA0E}">
        <p15:presenceInfo xmlns:p15="http://schemas.microsoft.com/office/powerpoint/2012/main" userId="S::carmen.undurraga@mineduc.cl::1eb87c68-7f83-471f-ae65-8ba612ca88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3"/>
    <p:restoredTop sz="94705"/>
  </p:normalViewPr>
  <p:slideViewPr>
    <p:cSldViewPr snapToGrid="0" snapToObjects="1">
      <p:cViewPr varScale="1">
        <p:scale>
          <a:sx n="65" d="100"/>
          <a:sy n="65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48828-D126-48F3-ACA2-DD945FB0C47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091A39-C18A-4C82-A69B-D4A4FEC9227E}">
      <dgm:prSet custT="1"/>
      <dgm:spPr/>
      <dgm:t>
        <a:bodyPr/>
        <a:lstStyle/>
        <a:p>
          <a:r>
            <a:rPr lang="es-ES_tradnl" sz="2000" dirty="0"/>
            <a:t>Definan la función que cumplirá el espacio a diseñar. (Por ejemplo, un espacio dentro de una casa, del establecimiento o de un centro juvenil, entre otros).</a:t>
          </a:r>
          <a:endParaRPr lang="en-US" sz="2000" dirty="0"/>
        </a:p>
      </dgm:t>
    </dgm:pt>
    <dgm:pt modelId="{6F2A585B-58B2-4597-A8A9-BBED60A82FF7}" type="parTrans" cxnId="{C8228BE6-A12C-4A5A-867B-37257BB51B13}">
      <dgm:prSet/>
      <dgm:spPr/>
      <dgm:t>
        <a:bodyPr/>
        <a:lstStyle/>
        <a:p>
          <a:endParaRPr lang="en-US"/>
        </a:p>
      </dgm:t>
    </dgm:pt>
    <dgm:pt modelId="{4A8ED261-CFC2-467E-A31E-2AFF79532D1C}" type="sibTrans" cxnId="{C8228BE6-A12C-4A5A-867B-37257BB51B13}">
      <dgm:prSet/>
      <dgm:spPr/>
      <dgm:t>
        <a:bodyPr/>
        <a:lstStyle/>
        <a:p>
          <a:endParaRPr lang="en-US"/>
        </a:p>
      </dgm:t>
    </dgm:pt>
    <dgm:pt modelId="{21D65702-13F4-4D50-892F-C0A67E0AB7CC}">
      <dgm:prSet custT="1"/>
      <dgm:spPr/>
      <dgm:t>
        <a:bodyPr/>
        <a:lstStyle/>
        <a:p>
          <a:r>
            <a:rPr lang="es-ES_tradnl" sz="2000" dirty="0"/>
            <a:t>Desarrollen ideas en sus bitácoras, por medio de bocetos, recortes o fotografías y un texto, describiendo o dibujando el diseño, donde consideran el espacio, mobiliario y </a:t>
          </a:r>
          <a:r>
            <a:rPr lang="es-ES_tradnl" sz="2000" dirty="0" err="1"/>
            <a:t>objetos.Expliquen</a:t>
          </a:r>
          <a:r>
            <a:rPr lang="es-ES_tradnl" sz="2000" dirty="0"/>
            <a:t> la función del espacio y las sensaciones e ideas que desean generar en los usuarios.</a:t>
          </a:r>
          <a:endParaRPr lang="en-US" sz="2000" dirty="0"/>
        </a:p>
      </dgm:t>
    </dgm:pt>
    <dgm:pt modelId="{03E53D44-4260-4355-A321-E17BED3373B5}" type="parTrans" cxnId="{F36ABEAC-5AEB-48DE-BA43-898BEBF80BD7}">
      <dgm:prSet/>
      <dgm:spPr/>
      <dgm:t>
        <a:bodyPr/>
        <a:lstStyle/>
        <a:p>
          <a:endParaRPr lang="en-US"/>
        </a:p>
      </dgm:t>
    </dgm:pt>
    <dgm:pt modelId="{1E659059-830A-4E38-9E9F-CA864669D8EF}" type="sibTrans" cxnId="{F36ABEAC-5AEB-48DE-BA43-898BEBF80BD7}">
      <dgm:prSet/>
      <dgm:spPr/>
      <dgm:t>
        <a:bodyPr/>
        <a:lstStyle/>
        <a:p>
          <a:endParaRPr lang="en-US"/>
        </a:p>
      </dgm:t>
    </dgm:pt>
    <dgm:pt modelId="{AB8D9215-73C1-4E5A-9016-EEC74171BA20}">
      <dgm:prSet custT="1"/>
      <dgm:spPr/>
      <dgm:t>
        <a:bodyPr/>
        <a:lstStyle/>
        <a:p>
          <a:r>
            <a:rPr lang="es-ES_tradnl" sz="2000" dirty="0"/>
            <a:t>Determinen las medidas del espacio a diseñar, sus accesos e iluminación (Por ejemplo: es de X metros por X metros; tiene X puertas, tiene X ventanas, unas con orientación al este y otras al norte). </a:t>
          </a:r>
          <a:endParaRPr lang="en-US" sz="2000" dirty="0"/>
        </a:p>
      </dgm:t>
    </dgm:pt>
    <dgm:pt modelId="{131EBC72-3E37-46E3-A8BA-80DD6A7BF3DB}" type="parTrans" cxnId="{AD424C01-AC62-4ED5-AE4A-3ECB98459330}">
      <dgm:prSet/>
      <dgm:spPr/>
      <dgm:t>
        <a:bodyPr/>
        <a:lstStyle/>
        <a:p>
          <a:endParaRPr lang="en-US"/>
        </a:p>
      </dgm:t>
    </dgm:pt>
    <dgm:pt modelId="{E178A2DE-A0C1-4244-9FDA-7F110A055C8F}" type="sibTrans" cxnId="{AD424C01-AC62-4ED5-AE4A-3ECB98459330}">
      <dgm:prSet/>
      <dgm:spPr/>
      <dgm:t>
        <a:bodyPr/>
        <a:lstStyle/>
        <a:p>
          <a:endParaRPr lang="en-US"/>
        </a:p>
      </dgm:t>
    </dgm:pt>
    <dgm:pt modelId="{6ED892C8-3DDA-4514-B0B7-3AB30256C5C7}">
      <dgm:prSet custT="1"/>
      <dgm:spPr/>
      <dgm:t>
        <a:bodyPr/>
        <a:lstStyle/>
        <a:p>
          <a:r>
            <a:rPr lang="es-ES_tradnl" sz="2000" dirty="0"/>
            <a:t>Definan los colores, materialidades, mobiliario y otros elementos que consideren en su diseño.</a:t>
          </a:r>
          <a:endParaRPr lang="en-US" sz="2000" dirty="0"/>
        </a:p>
      </dgm:t>
    </dgm:pt>
    <dgm:pt modelId="{241A4B38-9AF0-4EBE-90F9-3ECB43C0A47B}" type="parTrans" cxnId="{D3C02875-86F3-45E8-BECB-30F7BDDEBD19}">
      <dgm:prSet/>
      <dgm:spPr/>
      <dgm:t>
        <a:bodyPr/>
        <a:lstStyle/>
        <a:p>
          <a:endParaRPr lang="en-US"/>
        </a:p>
      </dgm:t>
    </dgm:pt>
    <dgm:pt modelId="{9868622B-8F36-40D1-A1A1-CCECB69E6117}" type="sibTrans" cxnId="{D3C02875-86F3-45E8-BECB-30F7BDDEBD19}">
      <dgm:prSet/>
      <dgm:spPr/>
      <dgm:t>
        <a:bodyPr/>
        <a:lstStyle/>
        <a:p>
          <a:endParaRPr lang="en-US"/>
        </a:p>
      </dgm:t>
    </dgm:pt>
    <dgm:pt modelId="{36A5EF56-EA93-4187-B4E3-62856FDF6E34}">
      <dgm:prSet custT="1"/>
      <dgm:spPr/>
      <dgm:t>
        <a:bodyPr/>
        <a:lstStyle/>
        <a:p>
          <a:r>
            <a:rPr lang="es-ES_tradnl" sz="2000" dirty="0"/>
            <a:t>Evalúen sus ideas con el o la docente y compañeros, identificando fortalezas y elementos a mejorar con respecto a lo novedoso de la propuesta y la utilización del espacio, mobiliario, objetos, colores, formas, texturas, iluminación, funcionalidad y las sensaciones que buscan generar. Realizan modificaciones del diseño, si es necesario. </a:t>
          </a:r>
          <a:endParaRPr lang="en-US" sz="2000" dirty="0"/>
        </a:p>
      </dgm:t>
    </dgm:pt>
    <dgm:pt modelId="{4CE76EC3-1D43-48E6-B07B-836948472F9E}" type="parTrans" cxnId="{7D7B81DD-2299-41B2-820F-7737A0716CCF}">
      <dgm:prSet/>
      <dgm:spPr/>
      <dgm:t>
        <a:bodyPr/>
        <a:lstStyle/>
        <a:p>
          <a:endParaRPr lang="en-US"/>
        </a:p>
      </dgm:t>
    </dgm:pt>
    <dgm:pt modelId="{D9F112FF-70CB-4C54-95E9-BE0CCAB59EFF}" type="sibTrans" cxnId="{7D7B81DD-2299-41B2-820F-7737A0716CCF}">
      <dgm:prSet/>
      <dgm:spPr/>
      <dgm:t>
        <a:bodyPr/>
        <a:lstStyle/>
        <a:p>
          <a:endParaRPr lang="en-US"/>
        </a:p>
      </dgm:t>
    </dgm:pt>
    <dgm:pt modelId="{FB374412-B8B7-438B-A3ED-F371FE1AA7BA}" type="pres">
      <dgm:prSet presAssocID="{95948828-D126-48F3-ACA2-DD945FB0C476}" presName="linear" presStyleCnt="0">
        <dgm:presLayoutVars>
          <dgm:animLvl val="lvl"/>
          <dgm:resizeHandles val="exact"/>
        </dgm:presLayoutVars>
      </dgm:prSet>
      <dgm:spPr/>
    </dgm:pt>
    <dgm:pt modelId="{D1EB0A51-874A-4CDB-BB1E-4597EA6AE33F}" type="pres">
      <dgm:prSet presAssocID="{0F091A39-C18A-4C82-A69B-D4A4FEC9227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26C1BA8-68DA-4A43-B0AF-8F3F5B7B7D1E}" type="pres">
      <dgm:prSet presAssocID="{4A8ED261-CFC2-467E-A31E-2AFF79532D1C}" presName="spacer" presStyleCnt="0"/>
      <dgm:spPr/>
    </dgm:pt>
    <dgm:pt modelId="{4D5FC879-6023-4B5D-BAE8-1EB7A599AF1E}" type="pres">
      <dgm:prSet presAssocID="{21D65702-13F4-4D50-892F-C0A67E0AB7C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827CD71-CE86-4CB3-8D5A-7C0DD00EE62A}" type="pres">
      <dgm:prSet presAssocID="{1E659059-830A-4E38-9E9F-CA864669D8EF}" presName="spacer" presStyleCnt="0"/>
      <dgm:spPr/>
    </dgm:pt>
    <dgm:pt modelId="{A40AFCEB-3C92-4A76-A076-9DEC2E7E96DA}" type="pres">
      <dgm:prSet presAssocID="{AB8D9215-73C1-4E5A-9016-EEC74171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97A906E-8D9E-45EC-A267-604850F284AB}" type="pres">
      <dgm:prSet presAssocID="{E178A2DE-A0C1-4244-9FDA-7F110A055C8F}" presName="spacer" presStyleCnt="0"/>
      <dgm:spPr/>
    </dgm:pt>
    <dgm:pt modelId="{BE4622EC-6C09-4E5E-B5AE-11E73E6FD01D}" type="pres">
      <dgm:prSet presAssocID="{6ED892C8-3DDA-4514-B0B7-3AB30256C5C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73D52C8-542C-46E3-A088-2F182CB2A10F}" type="pres">
      <dgm:prSet presAssocID="{9868622B-8F36-40D1-A1A1-CCECB69E6117}" presName="spacer" presStyleCnt="0"/>
      <dgm:spPr/>
    </dgm:pt>
    <dgm:pt modelId="{526896F7-73B8-4181-81F9-D99C40D89C99}" type="pres">
      <dgm:prSet presAssocID="{36A5EF56-EA93-4187-B4E3-62856FDF6E3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D424C01-AC62-4ED5-AE4A-3ECB98459330}" srcId="{95948828-D126-48F3-ACA2-DD945FB0C476}" destId="{AB8D9215-73C1-4E5A-9016-EEC74171BA20}" srcOrd="2" destOrd="0" parTransId="{131EBC72-3E37-46E3-A8BA-80DD6A7BF3DB}" sibTransId="{E178A2DE-A0C1-4244-9FDA-7F110A055C8F}"/>
    <dgm:cxn modelId="{E4614347-7E77-48D8-8363-C1D21FA71054}" type="presOf" srcId="{AB8D9215-73C1-4E5A-9016-EEC74171BA20}" destId="{A40AFCEB-3C92-4A76-A076-9DEC2E7E96DA}" srcOrd="0" destOrd="0" presId="urn:microsoft.com/office/officeart/2005/8/layout/vList2"/>
    <dgm:cxn modelId="{77A23753-8532-4F50-86FC-A37F1C667670}" type="presOf" srcId="{6ED892C8-3DDA-4514-B0B7-3AB30256C5C7}" destId="{BE4622EC-6C09-4E5E-B5AE-11E73E6FD01D}" srcOrd="0" destOrd="0" presId="urn:microsoft.com/office/officeart/2005/8/layout/vList2"/>
    <dgm:cxn modelId="{4AF88374-FBB5-4EF2-AE00-F2D3B6376FBA}" type="presOf" srcId="{21D65702-13F4-4D50-892F-C0A67E0AB7CC}" destId="{4D5FC879-6023-4B5D-BAE8-1EB7A599AF1E}" srcOrd="0" destOrd="0" presId="urn:microsoft.com/office/officeart/2005/8/layout/vList2"/>
    <dgm:cxn modelId="{D3C02875-86F3-45E8-BECB-30F7BDDEBD19}" srcId="{95948828-D126-48F3-ACA2-DD945FB0C476}" destId="{6ED892C8-3DDA-4514-B0B7-3AB30256C5C7}" srcOrd="3" destOrd="0" parTransId="{241A4B38-9AF0-4EBE-90F9-3ECB43C0A47B}" sibTransId="{9868622B-8F36-40D1-A1A1-CCECB69E6117}"/>
    <dgm:cxn modelId="{B9106C78-9E1F-4629-B2B4-35A3D8345057}" type="presOf" srcId="{95948828-D126-48F3-ACA2-DD945FB0C476}" destId="{FB374412-B8B7-438B-A3ED-F371FE1AA7BA}" srcOrd="0" destOrd="0" presId="urn:microsoft.com/office/officeart/2005/8/layout/vList2"/>
    <dgm:cxn modelId="{017CD687-7E9E-43C5-873B-D4C1E6C21F34}" type="presOf" srcId="{0F091A39-C18A-4C82-A69B-D4A4FEC9227E}" destId="{D1EB0A51-874A-4CDB-BB1E-4597EA6AE33F}" srcOrd="0" destOrd="0" presId="urn:microsoft.com/office/officeart/2005/8/layout/vList2"/>
    <dgm:cxn modelId="{F36ABEAC-5AEB-48DE-BA43-898BEBF80BD7}" srcId="{95948828-D126-48F3-ACA2-DD945FB0C476}" destId="{21D65702-13F4-4D50-892F-C0A67E0AB7CC}" srcOrd="1" destOrd="0" parTransId="{03E53D44-4260-4355-A321-E17BED3373B5}" sibTransId="{1E659059-830A-4E38-9E9F-CA864669D8EF}"/>
    <dgm:cxn modelId="{0EB338DB-A78E-43EC-AD8A-1CE93E29A8DC}" type="presOf" srcId="{36A5EF56-EA93-4187-B4E3-62856FDF6E34}" destId="{526896F7-73B8-4181-81F9-D99C40D89C99}" srcOrd="0" destOrd="0" presId="urn:microsoft.com/office/officeart/2005/8/layout/vList2"/>
    <dgm:cxn modelId="{7D7B81DD-2299-41B2-820F-7737A0716CCF}" srcId="{95948828-D126-48F3-ACA2-DD945FB0C476}" destId="{36A5EF56-EA93-4187-B4E3-62856FDF6E34}" srcOrd="4" destOrd="0" parTransId="{4CE76EC3-1D43-48E6-B07B-836948472F9E}" sibTransId="{D9F112FF-70CB-4C54-95E9-BE0CCAB59EFF}"/>
    <dgm:cxn modelId="{C8228BE6-A12C-4A5A-867B-37257BB51B13}" srcId="{95948828-D126-48F3-ACA2-DD945FB0C476}" destId="{0F091A39-C18A-4C82-A69B-D4A4FEC9227E}" srcOrd="0" destOrd="0" parTransId="{6F2A585B-58B2-4597-A8A9-BBED60A82FF7}" sibTransId="{4A8ED261-CFC2-467E-A31E-2AFF79532D1C}"/>
    <dgm:cxn modelId="{978A4092-70A7-48C6-947F-3DFF64A78075}" type="presParOf" srcId="{FB374412-B8B7-438B-A3ED-F371FE1AA7BA}" destId="{D1EB0A51-874A-4CDB-BB1E-4597EA6AE33F}" srcOrd="0" destOrd="0" presId="urn:microsoft.com/office/officeart/2005/8/layout/vList2"/>
    <dgm:cxn modelId="{03AFEAA7-73F1-4E30-9659-091299C51B8B}" type="presParOf" srcId="{FB374412-B8B7-438B-A3ED-F371FE1AA7BA}" destId="{226C1BA8-68DA-4A43-B0AF-8F3F5B7B7D1E}" srcOrd="1" destOrd="0" presId="urn:microsoft.com/office/officeart/2005/8/layout/vList2"/>
    <dgm:cxn modelId="{5F861D5E-DF20-4968-A5B9-155EB19E3B8C}" type="presParOf" srcId="{FB374412-B8B7-438B-A3ED-F371FE1AA7BA}" destId="{4D5FC879-6023-4B5D-BAE8-1EB7A599AF1E}" srcOrd="2" destOrd="0" presId="urn:microsoft.com/office/officeart/2005/8/layout/vList2"/>
    <dgm:cxn modelId="{6A76AA67-9F57-4448-82C1-9B854028017E}" type="presParOf" srcId="{FB374412-B8B7-438B-A3ED-F371FE1AA7BA}" destId="{5827CD71-CE86-4CB3-8D5A-7C0DD00EE62A}" srcOrd="3" destOrd="0" presId="urn:microsoft.com/office/officeart/2005/8/layout/vList2"/>
    <dgm:cxn modelId="{BFE38527-48F5-48C7-A6B1-C03148F731F1}" type="presParOf" srcId="{FB374412-B8B7-438B-A3ED-F371FE1AA7BA}" destId="{A40AFCEB-3C92-4A76-A076-9DEC2E7E96DA}" srcOrd="4" destOrd="0" presId="urn:microsoft.com/office/officeart/2005/8/layout/vList2"/>
    <dgm:cxn modelId="{F203D4DB-A7F0-4011-B948-444D4ABF31CB}" type="presParOf" srcId="{FB374412-B8B7-438B-A3ED-F371FE1AA7BA}" destId="{497A906E-8D9E-45EC-A267-604850F284AB}" srcOrd="5" destOrd="0" presId="urn:microsoft.com/office/officeart/2005/8/layout/vList2"/>
    <dgm:cxn modelId="{BCFE26D5-7F89-4804-A471-EDA98BCD9607}" type="presParOf" srcId="{FB374412-B8B7-438B-A3ED-F371FE1AA7BA}" destId="{BE4622EC-6C09-4E5E-B5AE-11E73E6FD01D}" srcOrd="6" destOrd="0" presId="urn:microsoft.com/office/officeart/2005/8/layout/vList2"/>
    <dgm:cxn modelId="{09FA31E2-3236-43A2-A274-C7E613D90FAD}" type="presParOf" srcId="{FB374412-B8B7-438B-A3ED-F371FE1AA7BA}" destId="{C73D52C8-542C-46E3-A088-2F182CB2A10F}" srcOrd="7" destOrd="0" presId="urn:microsoft.com/office/officeart/2005/8/layout/vList2"/>
    <dgm:cxn modelId="{3FA6E965-EE1D-45F7-9D38-4C2CBD752E83}" type="presParOf" srcId="{FB374412-B8B7-438B-A3ED-F371FE1AA7BA}" destId="{526896F7-73B8-4181-81F9-D99C40D89C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B0A51-874A-4CDB-BB1E-4597EA6AE33F}">
      <dsp:nvSpPr>
        <dsp:cNvPr id="0" name=""/>
        <dsp:cNvSpPr/>
      </dsp:nvSpPr>
      <dsp:spPr>
        <a:xfrm>
          <a:off x="0" y="2406"/>
          <a:ext cx="9607188" cy="13647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Definan la función que cumplirá el espacio a diseñar. (Por ejemplo, un espacio dentro de una casa, del establecimiento o de un centro juvenil, entre otros).</a:t>
          </a:r>
          <a:endParaRPr lang="en-US" sz="2000" kern="1200" dirty="0"/>
        </a:p>
      </dsp:txBody>
      <dsp:txXfrm>
        <a:off x="66622" y="69028"/>
        <a:ext cx="9473944" cy="1231522"/>
      </dsp:txXfrm>
    </dsp:sp>
    <dsp:sp modelId="{4D5FC879-6023-4B5D-BAE8-1EB7A599AF1E}">
      <dsp:nvSpPr>
        <dsp:cNvPr id="0" name=""/>
        <dsp:cNvSpPr/>
      </dsp:nvSpPr>
      <dsp:spPr>
        <a:xfrm>
          <a:off x="0" y="1381545"/>
          <a:ext cx="9607188" cy="1364766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Desarrollen ideas en sus bitácoras, por medio de bocetos, recortes o fotografías y un texto, describiendo o dibujando el diseño, donde consideran el espacio, mobiliario y </a:t>
          </a:r>
          <a:r>
            <a:rPr lang="es-ES_tradnl" sz="2000" kern="1200" dirty="0" err="1"/>
            <a:t>objetos.Expliquen</a:t>
          </a:r>
          <a:r>
            <a:rPr lang="es-ES_tradnl" sz="2000" kern="1200" dirty="0"/>
            <a:t> la función del espacio y las sensaciones e ideas que desean generar en los usuarios.</a:t>
          </a:r>
          <a:endParaRPr lang="en-US" sz="2000" kern="1200" dirty="0"/>
        </a:p>
      </dsp:txBody>
      <dsp:txXfrm>
        <a:off x="66622" y="1448167"/>
        <a:ext cx="9473944" cy="1231522"/>
      </dsp:txXfrm>
    </dsp:sp>
    <dsp:sp modelId="{A40AFCEB-3C92-4A76-A076-9DEC2E7E96DA}">
      <dsp:nvSpPr>
        <dsp:cNvPr id="0" name=""/>
        <dsp:cNvSpPr/>
      </dsp:nvSpPr>
      <dsp:spPr>
        <a:xfrm>
          <a:off x="0" y="2760684"/>
          <a:ext cx="9607188" cy="1364766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Determinen las medidas del espacio a diseñar, sus accesos e iluminación (Por ejemplo: es de X metros por X metros; tiene X puertas, tiene X ventanas, unas con orientación al este y otras al norte). </a:t>
          </a:r>
          <a:endParaRPr lang="en-US" sz="2000" kern="1200" dirty="0"/>
        </a:p>
      </dsp:txBody>
      <dsp:txXfrm>
        <a:off x="66622" y="2827306"/>
        <a:ext cx="9473944" cy="1231522"/>
      </dsp:txXfrm>
    </dsp:sp>
    <dsp:sp modelId="{BE4622EC-6C09-4E5E-B5AE-11E73E6FD01D}">
      <dsp:nvSpPr>
        <dsp:cNvPr id="0" name=""/>
        <dsp:cNvSpPr/>
      </dsp:nvSpPr>
      <dsp:spPr>
        <a:xfrm>
          <a:off x="0" y="4139822"/>
          <a:ext cx="9607188" cy="1364766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Definan los colores, materialidades, mobiliario y otros elementos que consideren en su diseño.</a:t>
          </a:r>
          <a:endParaRPr lang="en-US" sz="2000" kern="1200" dirty="0"/>
        </a:p>
      </dsp:txBody>
      <dsp:txXfrm>
        <a:off x="66622" y="4206444"/>
        <a:ext cx="9473944" cy="1231522"/>
      </dsp:txXfrm>
    </dsp:sp>
    <dsp:sp modelId="{526896F7-73B8-4181-81F9-D99C40D89C99}">
      <dsp:nvSpPr>
        <dsp:cNvPr id="0" name=""/>
        <dsp:cNvSpPr/>
      </dsp:nvSpPr>
      <dsp:spPr>
        <a:xfrm>
          <a:off x="0" y="5518961"/>
          <a:ext cx="9607188" cy="136476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Evalúen sus ideas con el o la docente y compañeros, identificando fortalezas y elementos a mejorar con respecto a lo novedoso de la propuesta y la utilización del espacio, mobiliario, objetos, colores, formas, texturas, iluminación, funcionalidad y las sensaciones que buscan generar. Realizan modificaciones del diseño, si es necesario. </a:t>
          </a:r>
          <a:endParaRPr lang="en-US" sz="2000" kern="1200" dirty="0"/>
        </a:p>
      </dsp:txBody>
      <dsp:txXfrm>
        <a:off x="66622" y="5585583"/>
        <a:ext cx="9473944" cy="1231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A7E9B-67A2-2240-8B5E-B404CA5151F6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C80E0-2B46-5F42-83D3-FCF2E17C4CA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217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80E0-2B46-5F42-83D3-FCF2E17C4CA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586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474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378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578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60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940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655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426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229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18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267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76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D47B-4032-E240-92B1-CED1D015D4D3}" type="datetimeFigureOut">
              <a:rPr lang="es-ES_tradnl" smtClean="0"/>
              <a:t>27/12/2021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C310-6108-964C-8D13-901842917F7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69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1D5DFC5-85CD-4DB0-9549-D5AA3A1F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481849" y="4022486"/>
            <a:ext cx="3655570" cy="2646427"/>
          </a:xfrm>
          <a:custGeom>
            <a:avLst/>
            <a:gdLst>
              <a:gd name="connsiteX0" fmla="*/ 0 w 2736866"/>
              <a:gd name="connsiteY0" fmla="*/ 0 h 1981337"/>
              <a:gd name="connsiteX1" fmla="*/ 2736866 w 2736866"/>
              <a:gd name="connsiteY1" fmla="*/ 0 h 1981337"/>
              <a:gd name="connsiteX2" fmla="*/ 2736866 w 2736866"/>
              <a:gd name="connsiteY2" fmla="*/ 1225808 h 1981337"/>
              <a:gd name="connsiteX3" fmla="*/ 1981337 w 2736866"/>
              <a:gd name="connsiteY3" fmla="*/ 1981337 h 198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866" h="1981337">
                <a:moveTo>
                  <a:pt x="0" y="0"/>
                </a:moveTo>
                <a:lnTo>
                  <a:pt x="2736866" y="0"/>
                </a:lnTo>
                <a:lnTo>
                  <a:pt x="2736866" y="1225808"/>
                </a:lnTo>
                <a:lnTo>
                  <a:pt x="1981337" y="198133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9F2DF91-4956-4FED-AAF9-98B74CFED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91197" y="4070586"/>
            <a:ext cx="4070846" cy="4070846"/>
          </a:xfrm>
          <a:custGeom>
            <a:avLst/>
            <a:gdLst>
              <a:gd name="connsiteX0" fmla="*/ 0 w 4070846"/>
              <a:gd name="connsiteY0" fmla="*/ 0 h 4070846"/>
              <a:gd name="connsiteX1" fmla="*/ 4070846 w 4070846"/>
              <a:gd name="connsiteY1" fmla="*/ 0 h 4070846"/>
              <a:gd name="connsiteX2" fmla="*/ 4070846 w 4070846"/>
              <a:gd name="connsiteY2" fmla="*/ 1063476 h 4070846"/>
              <a:gd name="connsiteX3" fmla="*/ 1063476 w 4070846"/>
              <a:gd name="connsiteY3" fmla="*/ 4070846 h 4070846"/>
              <a:gd name="connsiteX4" fmla="*/ 0 w 4070846"/>
              <a:gd name="connsiteY4" fmla="*/ 4070846 h 407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846" h="4070846">
                <a:moveTo>
                  <a:pt x="0" y="0"/>
                </a:moveTo>
                <a:lnTo>
                  <a:pt x="4070846" y="0"/>
                </a:lnTo>
                <a:lnTo>
                  <a:pt x="4070846" y="1063476"/>
                </a:lnTo>
                <a:lnTo>
                  <a:pt x="1063476" y="4070846"/>
                </a:lnTo>
                <a:lnTo>
                  <a:pt x="0" y="4070846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016AD2F9-C054-4FE3-A688-B43C21C5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Cuarto de sala con muebles de madera&#10;&#10;Descripción generada automáticamente con confianza media">
            <a:extLst>
              <a:ext uri="{FF2B5EF4-FFF2-40B4-BE49-F238E27FC236}">
                <a16:creationId xmlns:a16="http://schemas.microsoft.com/office/drawing/2014/main" id="{9D56E99D-E312-4234-B103-689F16964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" r="15472" b="-2"/>
          <a:stretch/>
        </p:blipFill>
        <p:spPr>
          <a:xfrm>
            <a:off x="6108415" y="-11351"/>
            <a:ext cx="4768968" cy="3429243"/>
          </a:xfrm>
          <a:custGeom>
            <a:avLst/>
            <a:gdLst/>
            <a:ahLst/>
            <a:cxnLst/>
            <a:rect l="l" t="t" r="r" b="b"/>
            <a:pathLst>
              <a:path w="4768968" h="3429243">
                <a:moveTo>
                  <a:pt x="1044759" y="0"/>
                </a:moveTo>
                <a:lnTo>
                  <a:pt x="3724209" y="0"/>
                </a:lnTo>
                <a:lnTo>
                  <a:pt x="4768968" y="1044760"/>
                </a:lnTo>
                <a:lnTo>
                  <a:pt x="2384484" y="3429243"/>
                </a:lnTo>
                <a:lnTo>
                  <a:pt x="0" y="1044760"/>
                </a:lnTo>
                <a:close/>
              </a:path>
            </a:pathLst>
          </a:cu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6D203FA-9405-4E71-9D22-0D9ED95C7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1683736" y="1587573"/>
            <a:ext cx="1073226" cy="10732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cuarto con una cama&#10;&#10;Descripción generada automáticamente con confianza media">
            <a:extLst>
              <a:ext uri="{FF2B5EF4-FFF2-40B4-BE49-F238E27FC236}">
                <a16:creationId xmlns:a16="http://schemas.microsoft.com/office/drawing/2014/main" id="{3B02399B-930D-4B1E-AD37-7DCCBC6C1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90" r="-2" b="29075"/>
          <a:stretch/>
        </p:blipFill>
        <p:spPr>
          <a:xfrm>
            <a:off x="1321659" y="3433346"/>
            <a:ext cx="4768968" cy="3424654"/>
          </a:xfrm>
          <a:custGeom>
            <a:avLst/>
            <a:gdLst/>
            <a:ahLst/>
            <a:cxnLst/>
            <a:rect l="l" t="t" r="r" b="b"/>
            <a:pathLst>
              <a:path w="4768968" h="3424654">
                <a:moveTo>
                  <a:pt x="2384485" y="0"/>
                </a:moveTo>
                <a:lnTo>
                  <a:pt x="4768968" y="2384485"/>
                </a:lnTo>
                <a:lnTo>
                  <a:pt x="3728799" y="3424654"/>
                </a:lnTo>
                <a:lnTo>
                  <a:pt x="1040170" y="3424654"/>
                </a:lnTo>
                <a:lnTo>
                  <a:pt x="0" y="2384485"/>
                </a:lnTo>
                <a:close/>
              </a:path>
            </a:pathLst>
          </a:custGeom>
        </p:spPr>
      </p:pic>
      <p:sp>
        <p:nvSpPr>
          <p:cNvPr id="73" name="Frame 7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18982110">
            <a:off x="3907257" y="3102928"/>
            <a:ext cx="4710786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kern="1200" dirty="0" err="1">
                <a:solidFill>
                  <a:schemeClr val="accent3">
                    <a:lumMod val="75000"/>
                  </a:schemeClr>
                </a:solidFill>
              </a:rPr>
              <a:t>Diseño</a:t>
            </a:r>
            <a:r>
              <a:rPr lang="en-US" sz="2800" b="1" kern="1200"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2800" b="1" kern="1200" dirty="0" err="1">
                <a:solidFill>
                  <a:schemeClr val="accent3">
                    <a:lumMod val="75000"/>
                  </a:schemeClr>
                </a:solidFill>
              </a:rPr>
              <a:t>interiores</a:t>
            </a:r>
            <a:br>
              <a:rPr lang="en-US" sz="2800" b="1" kern="12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n-US" sz="3600" b="1" kern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600" b="1" kern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800" b="1" kern="1200" dirty="0" err="1">
                <a:solidFill>
                  <a:schemeClr val="accent3">
                    <a:lumMod val="75000"/>
                  </a:schemeClr>
                </a:solidFill>
              </a:rPr>
              <a:t>Nuestro</a:t>
            </a:r>
            <a:r>
              <a:rPr lang="en-US" sz="4800" b="1" kern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sz="4800" b="1" kern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800" b="1" kern="1200" dirty="0" err="1">
                <a:solidFill>
                  <a:schemeClr val="accent3">
                    <a:lumMod val="75000"/>
                  </a:schemeClr>
                </a:solidFill>
              </a:rPr>
              <a:t>espacio</a:t>
            </a:r>
            <a:br>
              <a:rPr lang="en-US" sz="4800" b="1" kern="12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2° medio</a:t>
            </a:r>
            <a:br>
              <a:rPr lang="en-US" sz="2800" b="1" kern="12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n-US" sz="2800" b="1" kern="12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3600" b="1" kern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C5A023F-D42B-416E-9B7C-ED7627B8C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8948" y="-1"/>
            <a:ext cx="5757046" cy="2878523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82E0DD2-11DF-4411-A6ED-1182F517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Marcador de contenido 8" descr="Imagen que contiene edificio, exterior, casa, frente&#10;&#10;Descripción generada automáticamente">
            <a:extLst>
              <a:ext uri="{FF2B5EF4-FFF2-40B4-BE49-F238E27FC236}">
                <a16:creationId xmlns:a16="http://schemas.microsoft.com/office/drawing/2014/main" id="{2F87280E-6B30-4572-879E-CD3E0D80A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9" r="1575" b="-5"/>
          <a:stretch/>
        </p:blipFill>
        <p:spPr>
          <a:xfrm>
            <a:off x="-11528" y="0"/>
            <a:ext cx="2376092" cy="2228759"/>
          </a:xfrm>
          <a:prstGeom prst="rect">
            <a:avLst/>
          </a:prstGeom>
        </p:spPr>
      </p:pic>
      <p:pic>
        <p:nvPicPr>
          <p:cNvPr id="23" name="Imagen 22" descr="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CBE57673-5B4C-4069-85FF-C572903EE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60" r="845" b="2"/>
          <a:stretch/>
        </p:blipFill>
        <p:spPr>
          <a:xfrm>
            <a:off x="2579411" y="-2446"/>
            <a:ext cx="2376092" cy="2228759"/>
          </a:xfrm>
          <a:prstGeom prst="rect">
            <a:avLst/>
          </a:prstGeom>
        </p:spPr>
      </p:pic>
      <p:pic>
        <p:nvPicPr>
          <p:cNvPr id="15" name="Imagen 14" descr="Una carretera con pasto alrededor&#10;&#10;Descripción generada automáticamente con confianza media">
            <a:extLst>
              <a:ext uri="{FF2B5EF4-FFF2-40B4-BE49-F238E27FC236}">
                <a16:creationId xmlns:a16="http://schemas.microsoft.com/office/drawing/2014/main" id="{70F74580-FC5D-404B-B859-F1FB1EF5E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1" r="24628" b="2"/>
          <a:stretch/>
        </p:blipFill>
        <p:spPr>
          <a:xfrm>
            <a:off x="5149852" y="-10223"/>
            <a:ext cx="2376092" cy="2228759"/>
          </a:xfrm>
          <a:prstGeom prst="rect">
            <a:avLst/>
          </a:prstGeom>
        </p:spPr>
      </p:pic>
      <p:pic>
        <p:nvPicPr>
          <p:cNvPr id="32" name="Imagen 31" descr="Casa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E8795196-6C15-45C5-A585-7FBD9284C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10" r="15517"/>
          <a:stretch/>
        </p:blipFill>
        <p:spPr>
          <a:xfrm>
            <a:off x="3714" y="2400151"/>
            <a:ext cx="3330225" cy="2057368"/>
          </a:xfrm>
          <a:prstGeom prst="rect">
            <a:avLst/>
          </a:prstGeom>
        </p:spPr>
      </p:pic>
      <p:pic>
        <p:nvPicPr>
          <p:cNvPr id="25" name="Imagen 24" descr="Casa en medio de campo&#10;&#10;Descripción generada automáticamente con confianza baja">
            <a:extLst>
              <a:ext uri="{FF2B5EF4-FFF2-40B4-BE49-F238E27FC236}">
                <a16:creationId xmlns:a16="http://schemas.microsoft.com/office/drawing/2014/main" id="{EEFBC540-700E-4D53-8C99-4C7A3B1FD3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21" r="17625" b="-3"/>
          <a:stretch/>
        </p:blipFill>
        <p:spPr>
          <a:xfrm>
            <a:off x="-1" y="4642977"/>
            <a:ext cx="3324552" cy="2229090"/>
          </a:xfrm>
          <a:prstGeom prst="rect">
            <a:avLst/>
          </a:prstGeom>
        </p:spPr>
      </p:pic>
      <p:pic>
        <p:nvPicPr>
          <p:cNvPr id="13" name="Imagen 12" descr="Un grupo de personas en un parque de diversiones&#10;&#10;Descripción generada automáticamente con confianza baja">
            <a:extLst>
              <a:ext uri="{FF2B5EF4-FFF2-40B4-BE49-F238E27FC236}">
                <a16:creationId xmlns:a16="http://schemas.microsoft.com/office/drawing/2014/main" id="{F41DF921-0513-48D7-8FC4-4358F0E886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79" r="20078"/>
          <a:stretch/>
        </p:blipFill>
        <p:spPr>
          <a:xfrm>
            <a:off x="3534403" y="2414219"/>
            <a:ext cx="3996536" cy="4457850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2821334E-A206-4287-B231-06D150B6F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791" y="1540591"/>
            <a:ext cx="3800565" cy="3776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/>
              <a:t>Espacios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 para </a:t>
            </a:r>
            <a:r>
              <a:rPr lang="en-US" sz="4000" dirty="0" err="1"/>
              <a:t>jóvenes</a:t>
            </a:r>
            <a:endParaRPr lang="en-US" sz="4000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2BBF590-C3A4-4427-9AC2-223EA274C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255" y="4008318"/>
            <a:ext cx="4295554" cy="28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7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833119" y="557189"/>
            <a:ext cx="3365097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47A0EE2-AD77-4653-A0AB-010B3921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7" r="-3" b="-3"/>
          <a:stretch/>
        </p:blipFill>
        <p:spPr>
          <a:xfrm>
            <a:off x="4662597" y="-2"/>
            <a:ext cx="2376092" cy="22287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78F3BF-759C-448D-984E-E3206F6A0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7" r="17601" b="-6"/>
          <a:stretch/>
        </p:blipFill>
        <p:spPr>
          <a:xfrm>
            <a:off x="7233039" y="-2446"/>
            <a:ext cx="2376092" cy="2228759"/>
          </a:xfrm>
          <a:prstGeom prst="rect">
            <a:avLst/>
          </a:prstGeom>
        </p:spPr>
      </p:pic>
      <p:pic>
        <p:nvPicPr>
          <p:cNvPr id="16" name="Imagen 15" descr="Imagen que contiene exterior, avión, edificio, pequeño&#10;&#10;Descripción generada automáticamente">
            <a:extLst>
              <a:ext uri="{FF2B5EF4-FFF2-40B4-BE49-F238E27FC236}">
                <a16:creationId xmlns:a16="http://schemas.microsoft.com/office/drawing/2014/main" id="{CE061173-F383-4C6A-AB69-67FC61040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0" r="8540" b="-3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D42446F-BA29-4D9C-A4DE-BEACD6517D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" b="6"/>
          <a:stretch/>
        </p:blipFill>
        <p:spPr>
          <a:xfrm>
            <a:off x="4888418" y="4717658"/>
            <a:ext cx="3192190" cy="21403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F86F996-D2C2-4FB6-979C-233A1AF6D6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" b="174"/>
          <a:stretch/>
        </p:blipFill>
        <p:spPr>
          <a:xfrm>
            <a:off x="8183036" y="2400151"/>
            <a:ext cx="3996536" cy="44578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848051-4BD7-437F-A829-60A0FAFC71D1}"/>
              </a:ext>
            </a:extLst>
          </p:cNvPr>
          <p:cNvSpPr txBox="1"/>
          <p:nvPr/>
        </p:nvSpPr>
        <p:spPr>
          <a:xfrm>
            <a:off x="29659" y="557189"/>
            <a:ext cx="462355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Organícense en grupo y analicen estos espacios para jóvenes por medio de las siguientes preguntas: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¿Cómo se ha usado el espacio y la luz?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¿Qué sensaciones e ideas nos generan</a:t>
            </a:r>
            <a:r>
              <a:rPr lang="es-ES_tradnl" sz="2000" dirty="0"/>
              <a:t> sus colores, formas, materialidades, mobiliario y otros elementos que consideren en su diseño?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¿Cuál de estos nos parece más funcional? Expliquen.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¿Cuál de estos nos parece más acogedor? Expliquen.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¿Cuál de estos espacios les gustaría tener en su barrio? y ¿por qué?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¿Qué características de estos nos indican que son para jóvenes?</a:t>
            </a:r>
            <a:endParaRPr lang="es-C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000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FF73BE8-7748-4137-8BFE-243D381ED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962" y="2392468"/>
            <a:ext cx="237764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7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310618" y="2473390"/>
            <a:ext cx="6858000" cy="18710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Proyecto de </a:t>
            </a:r>
            <a:r>
              <a:rPr lang="en-US" sz="4000" b="1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diseño</a:t>
            </a: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b="1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interiores</a:t>
            </a:r>
            <a:b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Nuestro</a:t>
            </a: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espacio</a:t>
            </a:r>
            <a:r>
              <a:rPr lang="en-US" sz="4000" b="1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graphicFrame>
        <p:nvGraphicFramePr>
          <p:cNvPr id="6" name="CuadroTexto 3">
            <a:extLst>
              <a:ext uri="{FF2B5EF4-FFF2-40B4-BE49-F238E27FC236}">
                <a16:creationId xmlns:a16="http://schemas.microsoft.com/office/drawing/2014/main" id="{ED0053E5-920E-410F-9D17-2E99A5CB2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5842984"/>
              </p:ext>
            </p:extLst>
          </p:nvPr>
        </p:nvGraphicFramePr>
        <p:xfrm>
          <a:off x="1941342" y="-28136"/>
          <a:ext cx="9607188" cy="6886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52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955292" y="1195388"/>
            <a:ext cx="7622417" cy="4572366"/>
          </a:xfrm>
          <a:prstGeom prst="rect">
            <a:avLst/>
          </a:prstGeom>
          <a:noFill/>
        </p:spPr>
        <p:txBody>
          <a:bodyPr wrap="square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600" dirty="0"/>
              <a:t>https://casaydiseno.com/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http://www.disegnojoven.com.ar/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http://studiogang.com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www.plataformaarquitectura.cl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https://www.uach.cl/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https://umich.edu/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https://www.tiovivocreativo.com/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https://obras.expansion.mx/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https://www.madera21.cl/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https://ecosistemaurbano.org/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https://www.metalocus.es/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/>
              <a:t>www.cotillonfestday.cl/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600" dirty="0"/>
          </a:p>
        </p:txBody>
      </p:sp>
      <p:sp>
        <p:nvSpPr>
          <p:cNvPr id="12" name="Rectángulo 11"/>
          <p:cNvSpPr/>
          <p:nvPr/>
        </p:nvSpPr>
        <p:spPr>
          <a:xfrm>
            <a:off x="8070850" y="1195388"/>
            <a:ext cx="2841625" cy="241935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es-ES_tradnl" sz="2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1914" y="2074363"/>
            <a:ext cx="2752354" cy="2709275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Referencias</a:t>
            </a:r>
          </a:p>
        </p:txBody>
      </p:sp>
    </p:spTree>
    <p:extLst>
      <p:ext uri="{BB962C8B-B14F-4D97-AF65-F5344CB8AC3E}">
        <p14:creationId xmlns:p14="http://schemas.microsoft.com/office/powerpoint/2010/main" val="42215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6E48D-0A35-4F3A-B9A6-971AB445F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698170"/>
            <a:ext cx="6478513" cy="451636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CL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2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y proyectos visuales basados en sus imaginarios personales, investigando el manejo de materiales sustentables en procedimientos de grabado y pintura mural.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CL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OA 5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Realizar juicios críticos de trabajos y proyectos visuales personales y de sus pares, fundamentados en criterios referidos al contexto, la materialidad, el lenguaje visual y el propósito expresivo. </a:t>
            </a: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sz="200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5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6E48D-0A35-4F3A-B9A6-971AB445F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44" y="1298162"/>
            <a:ext cx="4970877" cy="43939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s-CL" sz="2400" b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es-CL" sz="2400" b="1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s-CL" sz="2200" kern="1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¿Qué es el diseño de interiores?</a:t>
            </a:r>
          </a:p>
          <a:p>
            <a:r>
              <a:rPr lang="es-CL" sz="2200" kern="1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s-CL" sz="2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Es un área compartida por la arquitectura y el diseño que se preocupa de dar forma a los espacios interiores, procurando responder a criterios funcionales, físicos y estéticos, para 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para mejorar la calidad de vida en los hogares, espacios recreativos, educativos y laborales, entre otros; a través del estudio y solución espacial, funcional, artística, tecnológica y económica.</a:t>
            </a:r>
            <a:endParaRPr lang="es-CL" sz="22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endParaRPr lang="es-CL" sz="2000" dirty="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1" name="Isosceles Triangle 14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a silla en un cuarto&#10;&#10;Descripción generada automáticamente con confianza baja">
            <a:extLst>
              <a:ext uri="{FF2B5EF4-FFF2-40B4-BE49-F238E27FC236}">
                <a16:creationId xmlns:a16="http://schemas.microsoft.com/office/drawing/2014/main" id="{4D460313-111C-40F0-8F73-3362F3005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0" r="4" b="10522"/>
          <a:stretch/>
        </p:blipFill>
        <p:spPr>
          <a:xfrm>
            <a:off x="7517608" y="349515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1026" name="Picture 2" descr="Una sala de estar&#10;&#10;Descripción generada automáticamente">
            <a:extLst>
              <a:ext uri="{FF2B5EF4-FFF2-40B4-BE49-F238E27FC236}">
                <a16:creationId xmlns:a16="http://schemas.microsoft.com/office/drawing/2014/main" id="{B420B570-5F15-436E-8B1E-848CBB87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r="7722"/>
          <a:stretch/>
        </p:blipFill>
        <p:spPr bwMode="auto">
          <a:xfrm>
            <a:off x="5976604" y="194272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</p:spPr>
      </p:pic>
      <p:pic>
        <p:nvPicPr>
          <p:cNvPr id="3074" name="Picture 2" descr="Cocina con estantes blancos&#10;&#10;Descripción generada automáticamente con confianza media">
            <a:extLst>
              <a:ext uri="{FF2B5EF4-FFF2-40B4-BE49-F238E27FC236}">
                <a16:creationId xmlns:a16="http://schemas.microsoft.com/office/drawing/2014/main" id="{902EA2B5-3D70-431D-AC17-89595D95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5" r="29805" b="-2"/>
          <a:stretch/>
        </p:blipFill>
        <p:spPr bwMode="auto">
          <a:xfrm>
            <a:off x="9065921" y="194272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</p:spPr>
      </p:pic>
      <p:pic>
        <p:nvPicPr>
          <p:cNvPr id="6" name="Imagen 5" descr="Una cocina con muebles de sala y comedor de una casa&#10;&#10;Descripción generada automáticamente con confianza media">
            <a:extLst>
              <a:ext uri="{FF2B5EF4-FFF2-40B4-BE49-F238E27FC236}">
                <a16:creationId xmlns:a16="http://schemas.microsoft.com/office/drawing/2014/main" id="{AFC2D695-529C-4989-B223-A20E6BAC28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51" r="-5" b="-5"/>
          <a:stretch/>
        </p:blipFill>
        <p:spPr>
          <a:xfrm>
            <a:off x="7517608" y="390293"/>
            <a:ext cx="2877358" cy="2877358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1808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0E6FEA6C-CC30-4FBA-8747-12C730BFC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12" r="-4" b="5236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5" name="Marcador de contenido 4" descr="Una sala de estar&#10;&#10;Descripción generada automáticamente con confianza baja">
            <a:extLst>
              <a:ext uri="{FF2B5EF4-FFF2-40B4-BE49-F238E27FC236}">
                <a16:creationId xmlns:a16="http://schemas.microsoft.com/office/drawing/2014/main" id="{AFFA95A0-4D73-43BD-8496-C713D7FB2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2" r="-4" b="7973"/>
          <a:stretch/>
        </p:blipFill>
        <p:spPr>
          <a:xfrm>
            <a:off x="3859110" y="-1"/>
            <a:ext cx="3623905" cy="2208617"/>
          </a:xfrm>
          <a:prstGeom prst="rect">
            <a:avLst/>
          </a:prstGeom>
        </p:spPr>
      </p:pic>
      <p:pic>
        <p:nvPicPr>
          <p:cNvPr id="13" name="Imagen 12" descr="Un cuarto con una rosa roja&#10;&#10;Descripción generada automáticamente">
            <a:extLst>
              <a:ext uri="{FF2B5EF4-FFF2-40B4-BE49-F238E27FC236}">
                <a16:creationId xmlns:a16="http://schemas.microsoft.com/office/drawing/2014/main" id="{C36699CE-2833-49A7-86E5-7B47DB0AE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4" r="-3" b="1819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1" name="Imagen 10" descr="Recámara con muebles de madera&#10;&#10;Descripción generada automáticamente con confianza media">
            <a:extLst>
              <a:ext uri="{FF2B5EF4-FFF2-40B4-BE49-F238E27FC236}">
                <a16:creationId xmlns:a16="http://schemas.microsoft.com/office/drawing/2014/main" id="{27AF348B-13AF-49BF-B2C3-AF6DBDEC7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67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Imagen 6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A61A77D0-23BC-4C89-B602-4CF0E2A895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31" r="-4" b="14921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17" name="Imagen 16" descr="Una oficina con piso de madera&#10;&#10;Descripción generada automáticamente con confianza baja">
            <a:extLst>
              <a:ext uri="{FF2B5EF4-FFF2-40B4-BE49-F238E27FC236}">
                <a16:creationId xmlns:a16="http://schemas.microsoft.com/office/drawing/2014/main" id="{4FF40638-327E-4055-98BB-71835C7BD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549" r="-2" b="17256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28" name="Content Placeholder 20">
            <a:extLst>
              <a:ext uri="{FF2B5EF4-FFF2-40B4-BE49-F238E27FC236}">
                <a16:creationId xmlns:a16="http://schemas.microsoft.com/office/drawing/2014/main" id="{034A2FDF-D964-49FA-AFFE-5C2E359EF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13" y="3076349"/>
            <a:ext cx="3336546" cy="3902472"/>
          </a:xfrm>
        </p:spPr>
        <p:txBody>
          <a:bodyPr>
            <a:normAutofit/>
          </a:bodyPr>
          <a:lstStyle/>
          <a:p>
            <a:r>
              <a:rPr lang="es-CL" dirty="0"/>
              <a:t>¿Cuál de estas habitaciones me gusta más?</a:t>
            </a:r>
          </a:p>
          <a:p>
            <a:r>
              <a:rPr lang="es-CL" dirty="0"/>
              <a:t>¿Por qué?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7B2859-FCEF-4C1D-9D4F-C839A5586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260" t="13681" r="30510" b="31724"/>
          <a:stretch/>
        </p:blipFill>
        <p:spPr>
          <a:xfrm>
            <a:off x="7622374" y="-20997"/>
            <a:ext cx="2978746" cy="22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8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393F5B-E7C7-41A4-B3C3-38E51E53B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79" r="1" b="22283"/>
          <a:stretch/>
        </p:blipFill>
        <p:spPr>
          <a:xfrm>
            <a:off x="673100" y="555625"/>
            <a:ext cx="1974850" cy="909638"/>
          </a:xfrm>
          <a:prstGeom prst="rect">
            <a:avLst/>
          </a:prstGeom>
        </p:spPr>
      </p:pic>
      <p:pic>
        <p:nvPicPr>
          <p:cNvPr id="11" name="Imagen 10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A4AE357-4B41-4DD8-A304-28EF0ED03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3" r="1" b="9836"/>
          <a:stretch/>
        </p:blipFill>
        <p:spPr>
          <a:xfrm>
            <a:off x="673100" y="1539875"/>
            <a:ext cx="1974850" cy="911225"/>
          </a:xfrm>
          <a:prstGeom prst="rect">
            <a:avLst/>
          </a:prstGeom>
        </p:spPr>
      </p:pic>
      <p:pic>
        <p:nvPicPr>
          <p:cNvPr id="4" name="Imagen 3" descr="Una sala de estar&#10;&#10;Descripción generada automáticamente">
            <a:extLst>
              <a:ext uri="{FF2B5EF4-FFF2-40B4-BE49-F238E27FC236}">
                <a16:creationId xmlns:a16="http://schemas.microsoft.com/office/drawing/2014/main" id="{AEE4B164-BA17-4677-9372-7E857CCDF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9" r="1" b="9858"/>
          <a:stretch/>
        </p:blipFill>
        <p:spPr>
          <a:xfrm>
            <a:off x="2720975" y="555625"/>
            <a:ext cx="3827463" cy="1893888"/>
          </a:xfrm>
          <a:prstGeom prst="rect">
            <a:avLst/>
          </a:prstGeom>
        </p:spPr>
      </p:pic>
      <p:pic>
        <p:nvPicPr>
          <p:cNvPr id="12" name="Imagen 11" descr="Una persona con una raqueta en una cancha&#10;&#10;Descripción generada automáticamente">
            <a:extLst>
              <a:ext uri="{FF2B5EF4-FFF2-40B4-BE49-F238E27FC236}">
                <a16:creationId xmlns:a16="http://schemas.microsoft.com/office/drawing/2014/main" id="{A2318241-FB9D-4809-BEFD-78DB73BA4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50" y="555625"/>
            <a:ext cx="3087688" cy="1893888"/>
          </a:xfrm>
          <a:prstGeom prst="rect">
            <a:avLst/>
          </a:prstGeom>
        </p:spPr>
      </p:pic>
      <p:pic>
        <p:nvPicPr>
          <p:cNvPr id="8" name="Marcador de contenido 7" descr="Una sala de estar&#10;&#10;Descripción generada automáticamente con confianza baja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8" r="-3" b="8423"/>
          <a:stretch/>
        </p:blipFill>
        <p:spPr>
          <a:xfrm>
            <a:off x="9786938" y="555625"/>
            <a:ext cx="1730375" cy="189388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F251037-883F-49E7-90CE-4FCB5807BB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529" b="12226"/>
          <a:stretch/>
        </p:blipFill>
        <p:spPr>
          <a:xfrm>
            <a:off x="6116638" y="2524125"/>
            <a:ext cx="5399088" cy="2662238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B4F6276-B57A-4422-A909-1FCC4EA0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5358141"/>
            <a:ext cx="10844212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L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¿Cuáles de estos espacios te gustaría que estuvieran presentes en tu escuela o liceo? </a:t>
            </a:r>
            <a:r>
              <a:rPr lang="es-CL" sz="2900" b="1" dirty="0"/>
              <a:t> y</a:t>
            </a:r>
            <a:r>
              <a:rPr lang="es-CL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¿por qué?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A39A7F-CC5C-4044-AB9F-8B64B66C0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01" y="2524125"/>
            <a:ext cx="3763374" cy="26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Marcador de contenido 3" descr="Una cama en una habitación&#10;&#10;Descripción generada automáticamente">
            <a:extLst>
              <a:ext uri="{FF2B5EF4-FFF2-40B4-BE49-F238E27FC236}">
                <a16:creationId xmlns:a16="http://schemas.microsoft.com/office/drawing/2014/main" id="{7930EB39-40B8-4504-8F7F-64B7040D2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00" r="13821"/>
          <a:stretch/>
        </p:blipFill>
        <p:spPr>
          <a:xfrm>
            <a:off x="720725" y="555625"/>
            <a:ext cx="3565525" cy="1544638"/>
          </a:xfrm>
          <a:prstGeom prst="rect">
            <a:avLst/>
          </a:prstGeom>
        </p:spPr>
      </p:pic>
      <p:pic>
        <p:nvPicPr>
          <p:cNvPr id="12" name="Imagen 11" descr="Una sala de estar con piso de madera&#10;&#10;Descripción generada automáticamente">
            <a:extLst>
              <a:ext uri="{FF2B5EF4-FFF2-40B4-BE49-F238E27FC236}">
                <a16:creationId xmlns:a16="http://schemas.microsoft.com/office/drawing/2014/main" id="{52D67336-4508-4EEF-A754-2180B84E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89" r="3" b="18480"/>
          <a:stretch/>
        </p:blipFill>
        <p:spPr>
          <a:xfrm>
            <a:off x="4359275" y="555625"/>
            <a:ext cx="3503613" cy="1544638"/>
          </a:xfrm>
          <a:prstGeom prst="rect">
            <a:avLst/>
          </a:prstGeom>
        </p:spPr>
      </p:pic>
      <p:pic>
        <p:nvPicPr>
          <p:cNvPr id="14" name="Imagen 13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444E21D2-F0AE-4DA1-9C60-87EF1D392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3" r="2" b="24588"/>
          <a:stretch/>
        </p:blipFill>
        <p:spPr>
          <a:xfrm>
            <a:off x="7935913" y="555625"/>
            <a:ext cx="3533775" cy="1544638"/>
          </a:xfrm>
          <a:prstGeom prst="rect">
            <a:avLst/>
          </a:prstGeom>
        </p:spPr>
      </p:pic>
      <p:pic>
        <p:nvPicPr>
          <p:cNvPr id="6" name="Imagen 5" descr="Un bano con un inodoro&#10;&#10;Descripción generada automáticamente con confianza media">
            <a:extLst>
              <a:ext uri="{FF2B5EF4-FFF2-40B4-BE49-F238E27FC236}">
                <a16:creationId xmlns:a16="http://schemas.microsoft.com/office/drawing/2014/main" id="{E414DB9C-AA79-4AD5-9AE9-768C757C8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3" r="29159" b="2"/>
          <a:stretch/>
        </p:blipFill>
        <p:spPr>
          <a:xfrm>
            <a:off x="720725" y="2173288"/>
            <a:ext cx="2038350" cy="1246188"/>
          </a:xfrm>
          <a:prstGeom prst="rect">
            <a:avLst/>
          </a:prstGeom>
        </p:spPr>
      </p:pic>
      <p:pic>
        <p:nvPicPr>
          <p:cNvPr id="15" name="Imagen 14" descr="Cuarto con muebles de madera&#10;&#10;Descripción generada automáticamente">
            <a:extLst>
              <a:ext uri="{FF2B5EF4-FFF2-40B4-BE49-F238E27FC236}">
                <a16:creationId xmlns:a16="http://schemas.microsoft.com/office/drawing/2014/main" id="{7522647D-270E-4E47-8B0E-408627BFB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688" y="2173288"/>
            <a:ext cx="1787525" cy="1246188"/>
          </a:xfrm>
          <a:prstGeom prst="rect">
            <a:avLst/>
          </a:prstGeom>
        </p:spPr>
      </p:pic>
      <p:pic>
        <p:nvPicPr>
          <p:cNvPr id="10" name="Imagen 9" descr="Una cama en una habitación&#10;&#10;Descripción generada automáticamente">
            <a:extLst>
              <a:ext uri="{FF2B5EF4-FFF2-40B4-BE49-F238E27FC236}">
                <a16:creationId xmlns:a16="http://schemas.microsoft.com/office/drawing/2014/main" id="{A0AB0F5C-27BB-4CF3-BC21-B568CB5AEE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038" r="2" b="9586"/>
          <a:stretch/>
        </p:blipFill>
        <p:spPr>
          <a:xfrm>
            <a:off x="720725" y="3492500"/>
            <a:ext cx="3897313" cy="1692275"/>
          </a:xfrm>
          <a:prstGeom prst="rect">
            <a:avLst/>
          </a:prstGeom>
        </p:spPr>
      </p:pic>
      <p:pic>
        <p:nvPicPr>
          <p:cNvPr id="8" name="Imagen 7" descr="Una cocina con una ventana&#10;&#10;Descripción generada automáticamente">
            <a:extLst>
              <a:ext uri="{FF2B5EF4-FFF2-40B4-BE49-F238E27FC236}">
                <a16:creationId xmlns:a16="http://schemas.microsoft.com/office/drawing/2014/main" id="{D417D3B2-0439-49A3-B251-BF55018516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773" r="2" b="19398"/>
          <a:stretch/>
        </p:blipFill>
        <p:spPr>
          <a:xfrm>
            <a:off x="4692650" y="2173288"/>
            <a:ext cx="6778625" cy="30114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BA78D9-B5EC-4899-BA95-7ED19626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Espacios  en el hogar</a:t>
            </a:r>
          </a:p>
        </p:txBody>
      </p:sp>
    </p:spTree>
    <p:extLst>
      <p:ext uri="{BB962C8B-B14F-4D97-AF65-F5344CB8AC3E}">
        <p14:creationId xmlns:p14="http://schemas.microsoft.com/office/powerpoint/2010/main" val="242508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3514853"/>
            <a:ext cx="10515600" cy="2614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Espacios recreativos</a:t>
            </a:r>
          </a:p>
        </p:txBody>
      </p:sp>
      <p:pic>
        <p:nvPicPr>
          <p:cNvPr id="16" name="Imagen 15" descr="Personas en 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2F7F0B67-0C57-44B8-B834-C0246952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12" r="14478" b="-2"/>
          <a:stretch/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12" name="Imagen 11" descr="Imagen que contiene exterior, tabla, edificio, parque&#10;&#10;Descripción generada automáticamente">
            <a:extLst>
              <a:ext uri="{FF2B5EF4-FFF2-40B4-BE49-F238E27FC236}">
                <a16:creationId xmlns:a16="http://schemas.microsoft.com/office/drawing/2014/main" id="{D3407C64-0CF5-41C6-B4F0-A51538C36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25" r="16872" b="2"/>
          <a:stretch/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5" name="Imagen 4" descr="Banca de madera en un parque&#10;&#10;Descripción generada automáticamente con confianza media">
            <a:extLst>
              <a:ext uri="{FF2B5EF4-FFF2-40B4-BE49-F238E27FC236}">
                <a16:creationId xmlns:a16="http://schemas.microsoft.com/office/drawing/2014/main" id="{6572D705-5DF4-48AE-A7F5-765775B90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3" r="15984" b="-3"/>
          <a:stretch/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3" name="Imagen 2" descr="Un par de personas una de ellas sujetando una tabla de skateboard&#10;&#10;Descripción generada automáticamente con confianza media">
            <a:extLst>
              <a:ext uri="{FF2B5EF4-FFF2-40B4-BE49-F238E27FC236}">
                <a16:creationId xmlns:a16="http://schemas.microsoft.com/office/drawing/2014/main" id="{A80493C2-3CDA-4998-A21F-038B25D75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8" r="21668" b="-1"/>
          <a:stretch/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14" name="Imagen 13" descr="Imagen que contiene natación, agua, pájaro, barco&#10;&#10;Descripción generada automáticamente">
            <a:extLst>
              <a:ext uri="{FF2B5EF4-FFF2-40B4-BE49-F238E27FC236}">
                <a16:creationId xmlns:a16="http://schemas.microsoft.com/office/drawing/2014/main" id="{6DDCF7D5-8A0D-4D7D-BE60-38B6ED2DF9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78" r="22080" b="-2"/>
          <a:stretch/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4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F393F5B-E7C7-41A4-B3C3-38E51E53B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79" r="1" b="22283"/>
          <a:stretch/>
        </p:blipFill>
        <p:spPr>
          <a:xfrm>
            <a:off x="642938" y="566738"/>
            <a:ext cx="2405063" cy="1154113"/>
          </a:xfrm>
          <a:prstGeom prst="rect">
            <a:avLst/>
          </a:prstGeom>
        </p:spPr>
      </p:pic>
      <p:pic>
        <p:nvPicPr>
          <p:cNvPr id="11" name="Imagen 10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A4AE357-4B41-4DD8-A304-28EF0ED03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3" r="1" b="9836"/>
          <a:stretch/>
        </p:blipFill>
        <p:spPr>
          <a:xfrm>
            <a:off x="642938" y="1795463"/>
            <a:ext cx="2405063" cy="1155700"/>
          </a:xfrm>
          <a:prstGeom prst="rect">
            <a:avLst/>
          </a:prstGeom>
        </p:spPr>
      </p:pic>
      <p:pic>
        <p:nvPicPr>
          <p:cNvPr id="12" name="Imagen 11" descr="Una persona con una raqueta en una cancha&#10;&#10;Descripción generada automáticamente">
            <a:extLst>
              <a:ext uri="{FF2B5EF4-FFF2-40B4-BE49-F238E27FC236}">
                <a16:creationId xmlns:a16="http://schemas.microsoft.com/office/drawing/2014/main" id="{A2318241-FB9D-4809-BEFD-78DB73BA4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13" y="538602"/>
            <a:ext cx="3829050" cy="2382838"/>
          </a:xfrm>
          <a:prstGeom prst="rect">
            <a:avLst/>
          </a:prstGeom>
        </p:spPr>
      </p:pic>
      <p:pic>
        <p:nvPicPr>
          <p:cNvPr id="4" name="Imagen 3" descr="Una sala de estar&#10;&#10;Descripción generada automáticamente">
            <a:extLst>
              <a:ext uri="{FF2B5EF4-FFF2-40B4-BE49-F238E27FC236}">
                <a16:creationId xmlns:a16="http://schemas.microsoft.com/office/drawing/2014/main" id="{AEE4B164-BA17-4677-9372-7E857CCDF9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69" r="1" b="9858"/>
          <a:stretch/>
        </p:blipFill>
        <p:spPr>
          <a:xfrm>
            <a:off x="642938" y="3024188"/>
            <a:ext cx="4262438" cy="2149475"/>
          </a:xfrm>
          <a:prstGeom prst="rect">
            <a:avLst/>
          </a:prstGeom>
        </p:spPr>
      </p:pic>
      <p:pic>
        <p:nvPicPr>
          <p:cNvPr id="8" name="Marcador de contenido 7" descr="Una sala de estar&#10;&#10;Descripción generada automáticamente con confianza baja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8" r="-3" b="8423"/>
          <a:stretch/>
        </p:blipFill>
        <p:spPr>
          <a:xfrm>
            <a:off x="4981575" y="3024188"/>
            <a:ext cx="1970088" cy="21494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F251037-883F-49E7-90CE-4FCB5807BB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529" b="12226"/>
          <a:stretch/>
        </p:blipFill>
        <p:spPr>
          <a:xfrm>
            <a:off x="7024688" y="2914650"/>
            <a:ext cx="4522788" cy="22606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FB4F6276-B57A-4422-A909-1FCC4EA0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Espacios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educativos</a:t>
            </a: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Imagen 14" descr="Imagen que contiene sombrero, hombre&#10;&#10;Descripción generada automáticamente">
            <a:extLst>
              <a:ext uri="{FF2B5EF4-FFF2-40B4-BE49-F238E27FC236}">
                <a16:creationId xmlns:a16="http://schemas.microsoft.com/office/drawing/2014/main" id="{3CA2DCBB-2705-4DA2-8317-0806467A0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4688" y="566738"/>
            <a:ext cx="3408767" cy="22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838200" y="543768"/>
            <a:ext cx="10515600" cy="1110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Espacios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jóvenes</a:t>
            </a: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47A0EE2-AD77-4653-A0AB-010B3921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42" r="1" b="14782"/>
          <a:stretch/>
        </p:blipFill>
        <p:spPr>
          <a:xfrm>
            <a:off x="198740" y="1879137"/>
            <a:ext cx="3792797" cy="2012777"/>
          </a:xfrm>
          <a:prstGeom prst="rect">
            <a:avLst/>
          </a:prstGeom>
        </p:spPr>
      </p:pic>
      <p:pic>
        <p:nvPicPr>
          <p:cNvPr id="16" name="Imagen 15" descr="Imagen que contiene exterior, avión, edificio, pequeño&#10;&#10;Descripción generada automáticamente">
            <a:extLst>
              <a:ext uri="{FF2B5EF4-FFF2-40B4-BE49-F238E27FC236}">
                <a16:creationId xmlns:a16="http://schemas.microsoft.com/office/drawing/2014/main" id="{CE061173-F383-4C6A-AB69-67FC61040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3" r="1" b="18737"/>
          <a:stretch/>
        </p:blipFill>
        <p:spPr>
          <a:xfrm>
            <a:off x="4194675" y="1883893"/>
            <a:ext cx="3792797" cy="200802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C9CC6D5-4E3A-42D5-9FF6-201919112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46" b="3388"/>
          <a:stretch/>
        </p:blipFill>
        <p:spPr>
          <a:xfrm>
            <a:off x="8188032" y="1893689"/>
            <a:ext cx="3792797" cy="19982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78F3BF-759C-448D-984E-E3206F6A0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57" r="1" b="6657"/>
          <a:stretch/>
        </p:blipFill>
        <p:spPr>
          <a:xfrm>
            <a:off x="198740" y="4063630"/>
            <a:ext cx="3792797" cy="2009514"/>
          </a:xfrm>
          <a:prstGeom prst="rect">
            <a:avLst/>
          </a:prstGeom>
        </p:spPr>
      </p:pic>
      <p:pic>
        <p:nvPicPr>
          <p:cNvPr id="6146" name="Picture 2" descr="elated image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11" b="1383"/>
          <a:stretch/>
        </p:blipFill>
        <p:spPr bwMode="auto">
          <a:xfrm>
            <a:off x="4194675" y="4063630"/>
            <a:ext cx="3792797" cy="200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magen digital de una casa&#10;&#10;Descripción generada automáticamente con confianza media">
            <a:extLst>
              <a:ext uri="{FF2B5EF4-FFF2-40B4-BE49-F238E27FC236}">
                <a16:creationId xmlns:a16="http://schemas.microsoft.com/office/drawing/2014/main" id="{128CF8EE-597A-493A-90C7-DF99E1BF15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14" r="32896" b="-1"/>
          <a:stretch/>
        </p:blipFill>
        <p:spPr>
          <a:xfrm>
            <a:off x="9135457" y="4063630"/>
            <a:ext cx="1897946" cy="20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600</Words>
  <Application>Microsoft Office PowerPoint</Application>
  <PresentationFormat>Panorámica</PresentationFormat>
  <Paragraphs>49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Verdana</vt:lpstr>
      <vt:lpstr>Tema de Office</vt:lpstr>
      <vt:lpstr>Diseño de interiores   Nuestro  espacio 2° medio  </vt:lpstr>
      <vt:lpstr>Presentación de PowerPoint</vt:lpstr>
      <vt:lpstr>Presentación de PowerPoint</vt:lpstr>
      <vt:lpstr>Presentación de PowerPoint</vt:lpstr>
      <vt:lpstr>¿Cuáles de estos espacios te gustaría que estuvieran presentes en tu escuela o liceo?  y  ¿por qué? </vt:lpstr>
      <vt:lpstr>Espacios  en el hogar</vt:lpstr>
      <vt:lpstr>Espacios recreativos</vt:lpstr>
      <vt:lpstr>Espacios educativos</vt:lpstr>
      <vt:lpstr>Presentación de PowerPoint</vt:lpstr>
      <vt:lpstr>Presentación de PowerPoint</vt:lpstr>
      <vt:lpstr>Presentación de PowerPoint</vt:lpstr>
      <vt:lpstr>Proyecto de diseño de interiores “Nuestro espacio”</vt:lpstr>
      <vt:lpstr>Referencias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 interiores: Mi espacio</dc:title>
  <dc:creator>Carmen Julia Undurraga Ossa</dc:creator>
  <cp:lastModifiedBy>Carmen Julia Undurraga Ossa</cp:lastModifiedBy>
  <cp:revision>7</cp:revision>
  <dcterms:created xsi:type="dcterms:W3CDTF">2020-01-23T17:35:04Z</dcterms:created>
  <dcterms:modified xsi:type="dcterms:W3CDTF">2021-12-27T18:22:17Z</dcterms:modified>
</cp:coreProperties>
</file>