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B47"/>
    <a:srgbClr val="BC9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97" d="100"/>
          <a:sy n="97" d="100"/>
        </p:scale>
        <p:origin x="17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2" name="Shape 1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88981556"/>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3963" y="685800"/>
            <a:ext cx="4410075" cy="3429000"/>
          </a:xfrm>
        </p:spPr>
      </p:sp>
      <p:sp>
        <p:nvSpPr>
          <p:cNvPr id="3" name="Marcador de notas 2"/>
          <p:cNvSpPr>
            <a:spLocks noGrp="1"/>
          </p:cNvSpPr>
          <p:nvPr>
            <p:ph type="body" idx="1"/>
          </p:nvPr>
        </p:nvSpPr>
        <p:spPr/>
        <p:txBody>
          <a:bodyPr/>
          <a:lstStyle/>
          <a:p>
            <a:endParaRPr lang="es-CL"/>
          </a:p>
        </p:txBody>
      </p:sp>
    </p:spTree>
    <p:extLst>
      <p:ext uri="{BB962C8B-B14F-4D97-AF65-F5344CB8AC3E}">
        <p14:creationId xmlns:p14="http://schemas.microsoft.com/office/powerpoint/2010/main" val="2514956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One column text">
    <p:spTree>
      <p:nvGrpSpPr>
        <p:cNvPr id="1" name=""/>
        <p:cNvGrpSpPr/>
        <p:nvPr/>
      </p:nvGrpSpPr>
      <p:grpSpPr>
        <a:xfrm>
          <a:off x="0" y="0"/>
          <a:ext cx="0" cy="0"/>
          <a:chOff x="0" y="0"/>
          <a:chExt cx="0" cy="0"/>
        </a:xfrm>
      </p:grpSpPr>
      <p:grpSp>
        <p:nvGrpSpPr>
          <p:cNvPr id="19" name="Google Shape;7;p23"/>
          <p:cNvGrpSpPr/>
          <p:nvPr/>
        </p:nvGrpSpPr>
        <p:grpSpPr>
          <a:xfrm>
            <a:off x="242854" y="1756548"/>
            <a:ext cx="9346505" cy="5675927"/>
            <a:chOff x="0" y="0"/>
            <a:chExt cx="9346503" cy="5675926"/>
          </a:xfrm>
        </p:grpSpPr>
        <p:sp>
          <p:nvSpPr>
            <p:cNvPr id="17" name="Figura"/>
            <p:cNvSpPr/>
            <p:nvPr/>
          </p:nvSpPr>
          <p:spPr>
            <a:xfrm>
              <a:off x="-1" y="-1"/>
              <a:ext cx="9346505" cy="5675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8" name="Texto"/>
            <p:cNvSpPr txBox="1"/>
            <p:nvPr/>
          </p:nvSpPr>
          <p:spPr>
            <a:xfrm>
              <a:off x="-1" y="2647845"/>
              <a:ext cx="9091322" cy="380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pic>
        <p:nvPicPr>
          <p:cNvPr id="20" name="Google Shape;8;p23" descr="Google Shape;8;p23"/>
          <p:cNvPicPr>
            <a:picLocks noChangeAspect="1"/>
          </p:cNvPicPr>
          <p:nvPr/>
        </p:nvPicPr>
        <p:blipFill>
          <a:blip r:embed="rId2"/>
          <a:stretch>
            <a:fillRect/>
          </a:stretch>
        </p:blipFill>
        <p:spPr>
          <a:xfrm>
            <a:off x="436350" y="419800"/>
            <a:ext cx="3659450" cy="680475"/>
          </a:xfrm>
          <a:prstGeom prst="rect">
            <a:avLst/>
          </a:prstGeom>
          <a:ln w="12700">
            <a:miter lim="400000"/>
          </a:ln>
        </p:spPr>
      </p:pic>
      <p:sp>
        <p:nvSpPr>
          <p:cNvPr id="21" name="Google Shape;9;p23"/>
          <p:cNvSpPr/>
          <p:nvPr/>
        </p:nvSpPr>
        <p:spPr>
          <a:xfrm>
            <a:off x="436350" y="6464001"/>
            <a:ext cx="7891862" cy="680476"/>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22" name="Google Shape;10;p23" descr="Google Shape;10;p23"/>
          <p:cNvPicPr>
            <a:picLocks noChangeAspect="1"/>
          </p:cNvPicPr>
          <p:nvPr/>
        </p:nvPicPr>
        <p:blipFill>
          <a:blip r:embed="rId3"/>
          <a:stretch>
            <a:fillRect/>
          </a:stretch>
        </p:blipFill>
        <p:spPr>
          <a:xfrm>
            <a:off x="433440" y="6464000"/>
            <a:ext cx="690484" cy="680477"/>
          </a:xfrm>
          <a:prstGeom prst="rect">
            <a:avLst/>
          </a:prstGeom>
          <a:ln w="12700">
            <a:miter lim="400000"/>
          </a:ln>
        </p:spPr>
      </p:pic>
      <p:pic>
        <p:nvPicPr>
          <p:cNvPr id="23" name="Google Shape;11;p23" descr="Google Shape;11;p23"/>
          <p:cNvPicPr>
            <a:picLocks noChangeAspect="1"/>
          </p:cNvPicPr>
          <p:nvPr/>
        </p:nvPicPr>
        <p:blipFill>
          <a:blip r:embed="rId4"/>
          <a:stretch>
            <a:fillRect/>
          </a:stretch>
        </p:blipFill>
        <p:spPr>
          <a:xfrm>
            <a:off x="8272364" y="1222172"/>
            <a:ext cx="1080002" cy="241875"/>
          </a:xfrm>
          <a:prstGeom prst="rect">
            <a:avLst/>
          </a:prstGeom>
          <a:ln w="12700">
            <a:miter lim="400000"/>
          </a:ln>
        </p:spPr>
      </p:pic>
      <p:pic>
        <p:nvPicPr>
          <p:cNvPr id="24" name="Google Shape;12;p23" descr="Google Shape;12;p23"/>
          <p:cNvPicPr>
            <a:picLocks noChangeAspect="1"/>
          </p:cNvPicPr>
          <p:nvPr/>
        </p:nvPicPr>
        <p:blipFill>
          <a:blip r:embed="rId5"/>
          <a:stretch>
            <a:fillRect/>
          </a:stretch>
        </p:blipFill>
        <p:spPr>
          <a:xfrm>
            <a:off x="8272364" y="418596"/>
            <a:ext cx="1080002" cy="664778"/>
          </a:xfrm>
          <a:prstGeom prst="rect">
            <a:avLst/>
          </a:prstGeom>
          <a:ln w="12700">
            <a:miter lim="400000"/>
          </a:ln>
        </p:spPr>
      </p:pic>
      <p:pic>
        <p:nvPicPr>
          <p:cNvPr id="25" name="Google Shape;13;p23" descr="Google Shape;13;p23"/>
          <p:cNvPicPr>
            <a:picLocks noChangeAspect="1"/>
          </p:cNvPicPr>
          <p:nvPr/>
        </p:nvPicPr>
        <p:blipFill>
          <a:blip r:embed="rId6"/>
          <a:stretch>
            <a:fillRect/>
          </a:stretch>
        </p:blipFill>
        <p:spPr>
          <a:xfrm>
            <a:off x="8521706" y="6387272"/>
            <a:ext cx="830661" cy="756002"/>
          </a:xfrm>
          <a:prstGeom prst="rect">
            <a:avLst/>
          </a:prstGeom>
          <a:ln w="12700">
            <a:miter lim="400000"/>
          </a:ln>
        </p:spPr>
      </p:pic>
      <p:sp>
        <p:nvSpPr>
          <p:cNvPr id="26" name="Número de diapositiva"/>
          <p:cNvSpPr txBox="1">
            <a:spLocks noGrp="1"/>
          </p:cNvSpPr>
          <p:nvPr>
            <p:ph type="sldNum" sz="quarter" idx="2"/>
          </p:nvPr>
        </p:nvSpPr>
        <p:spPr>
          <a:xfrm>
            <a:off x="6689121" y="6871630"/>
            <a:ext cx="273654" cy="264254"/>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40" name="Google Shape;20;p27"/>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43" name="Google Shape;21;p27"/>
          <p:cNvGrpSpPr/>
          <p:nvPr/>
        </p:nvGrpSpPr>
        <p:grpSpPr>
          <a:xfrm>
            <a:off x="8091899" y="451664"/>
            <a:ext cx="662103" cy="380238"/>
            <a:chOff x="0" y="-1"/>
            <a:chExt cx="662102" cy="380236"/>
          </a:xfrm>
        </p:grpSpPr>
        <p:sp>
          <p:nvSpPr>
            <p:cNvPr id="41"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42" name="Texto"/>
            <p:cNvSpPr txBox="1"/>
            <p:nvPr/>
          </p:nvSpPr>
          <p:spPr>
            <a:xfrm>
              <a:off x="-1" y="-2"/>
              <a:ext cx="662104"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46" name="Google Shape;22;p27"/>
          <p:cNvGrpSpPr/>
          <p:nvPr/>
        </p:nvGrpSpPr>
        <p:grpSpPr>
          <a:xfrm>
            <a:off x="8753998" y="451664"/>
            <a:ext cx="785403" cy="380238"/>
            <a:chOff x="0" y="-1"/>
            <a:chExt cx="785402" cy="380236"/>
          </a:xfrm>
        </p:grpSpPr>
        <p:sp>
          <p:nvSpPr>
            <p:cNvPr id="44"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45" name="Texto"/>
            <p:cNvSpPr txBox="1"/>
            <p:nvPr/>
          </p:nvSpPr>
          <p:spPr>
            <a:xfrm>
              <a:off x="-1" y="-2"/>
              <a:ext cx="78540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47" name="Google Shape;26;p27"/>
          <p:cNvSpPr txBox="1"/>
          <p:nvPr/>
        </p:nvSpPr>
        <p:spPr>
          <a:xfrm>
            <a:off x="375975" y="6881800"/>
            <a:ext cx="6786599" cy="35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48" name="Google Shape;23;p27"/>
          <p:cNvSpPr txBox="1"/>
          <p:nvPr/>
        </p:nvSpPr>
        <p:spPr>
          <a:xfrm>
            <a:off x="8443617" y="271142"/>
            <a:ext cx="1166702"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lgn="r">
              <a:defRPr sz="1200">
                <a:latin typeface="Calibri"/>
                <a:ea typeface="Calibri"/>
                <a:cs typeface="Calibri"/>
                <a:sym typeface="Calibri"/>
              </a:defRPr>
            </a:pPr>
            <a:r>
              <a:t>Actividad 5|</a:t>
            </a:r>
            <a:r>
              <a:rPr sz="1600">
                <a:solidFill>
                  <a:srgbClr val="741B47"/>
                </a:solidFill>
              </a:rPr>
              <a:t>2</a:t>
            </a:r>
          </a:p>
        </p:txBody>
      </p:sp>
      <p:sp>
        <p:nvSpPr>
          <p:cNvPr id="49" name="Google Shape;33;p25"/>
          <p:cNvSpPr txBox="1"/>
          <p:nvPr/>
        </p:nvSpPr>
        <p:spPr>
          <a:xfrm>
            <a:off x="442650" y="350325"/>
            <a:ext cx="7441801" cy="372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50"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57" name="Google Shape;28;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58" name="Google Shape;29;p25"/>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61" name="Google Shape;30;p25"/>
          <p:cNvGrpSpPr/>
          <p:nvPr/>
        </p:nvGrpSpPr>
        <p:grpSpPr>
          <a:xfrm>
            <a:off x="8091899" y="451664"/>
            <a:ext cx="662103" cy="380238"/>
            <a:chOff x="0" y="-1"/>
            <a:chExt cx="662102" cy="380236"/>
          </a:xfrm>
        </p:grpSpPr>
        <p:sp>
          <p:nvSpPr>
            <p:cNvPr id="59"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60" name="Texto"/>
            <p:cNvSpPr txBox="1"/>
            <p:nvPr/>
          </p:nvSpPr>
          <p:spPr>
            <a:xfrm>
              <a:off x="-1" y="-2"/>
              <a:ext cx="662104"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64" name="Google Shape;31;p25"/>
          <p:cNvGrpSpPr/>
          <p:nvPr/>
        </p:nvGrpSpPr>
        <p:grpSpPr>
          <a:xfrm>
            <a:off x="8753998" y="451664"/>
            <a:ext cx="785403" cy="380238"/>
            <a:chOff x="0" y="-1"/>
            <a:chExt cx="785402" cy="380236"/>
          </a:xfrm>
        </p:grpSpPr>
        <p:sp>
          <p:nvSpPr>
            <p:cNvPr id="62"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63" name="Texto"/>
            <p:cNvSpPr txBox="1"/>
            <p:nvPr/>
          </p:nvSpPr>
          <p:spPr>
            <a:xfrm>
              <a:off x="-1" y="-2"/>
              <a:ext cx="78540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65" name="Google Shape;26;p27"/>
          <p:cNvSpPr txBox="1"/>
          <p:nvPr/>
        </p:nvSpPr>
        <p:spPr>
          <a:xfrm>
            <a:off x="375975" y="6881800"/>
            <a:ext cx="6786599" cy="35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66" name="Google Shape;23;p27"/>
          <p:cNvSpPr txBox="1"/>
          <p:nvPr/>
        </p:nvSpPr>
        <p:spPr>
          <a:xfrm>
            <a:off x="8443617" y="271142"/>
            <a:ext cx="1166702"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lgn="r">
              <a:defRPr sz="1200">
                <a:latin typeface="Calibri"/>
                <a:ea typeface="Calibri"/>
                <a:cs typeface="Calibri"/>
                <a:sym typeface="Calibri"/>
              </a:defRPr>
            </a:pPr>
            <a:r>
              <a:t>Actividad 5|</a:t>
            </a:r>
            <a:r>
              <a:rPr sz="1600">
                <a:solidFill>
                  <a:srgbClr val="741B47"/>
                </a:solidFill>
              </a:rPr>
              <a:t>2</a:t>
            </a:r>
          </a:p>
        </p:txBody>
      </p:sp>
      <p:sp>
        <p:nvSpPr>
          <p:cNvPr id="67" name="Google Shape;33;p25"/>
          <p:cNvSpPr txBox="1"/>
          <p:nvPr/>
        </p:nvSpPr>
        <p:spPr>
          <a:xfrm>
            <a:off x="442650" y="350325"/>
            <a:ext cx="7441801" cy="372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68"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37;p26"/>
          <p:cNvSpPr/>
          <p:nvPr/>
        </p:nvSpPr>
        <p:spPr>
          <a:xfrm rot="10800000" flipH="1">
            <a:off x="181648" y="822023"/>
            <a:ext cx="9356703"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pPr>
              <a:defRPr>
                <a:latin typeface="+mn-lt"/>
                <a:ea typeface="+mn-ea"/>
                <a:cs typeface="+mn-cs"/>
                <a:sym typeface="Arial"/>
              </a:defRPr>
            </a:pPr>
            <a:endParaRPr/>
          </a:p>
        </p:txBody>
      </p:sp>
      <p:sp>
        <p:nvSpPr>
          <p:cNvPr id="76" name="Google Shape;38;p26"/>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79" name="Google Shape;39;p26"/>
          <p:cNvGrpSpPr/>
          <p:nvPr/>
        </p:nvGrpSpPr>
        <p:grpSpPr>
          <a:xfrm>
            <a:off x="8091899" y="451664"/>
            <a:ext cx="662103" cy="380238"/>
            <a:chOff x="0" y="-1"/>
            <a:chExt cx="662102" cy="380236"/>
          </a:xfrm>
        </p:grpSpPr>
        <p:sp>
          <p:nvSpPr>
            <p:cNvPr id="77"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78" name="Texto"/>
            <p:cNvSpPr txBox="1"/>
            <p:nvPr/>
          </p:nvSpPr>
          <p:spPr>
            <a:xfrm>
              <a:off x="-1" y="-2"/>
              <a:ext cx="662104"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82" name="Google Shape;40;p26"/>
          <p:cNvGrpSpPr/>
          <p:nvPr/>
        </p:nvGrpSpPr>
        <p:grpSpPr>
          <a:xfrm>
            <a:off x="8753998" y="451664"/>
            <a:ext cx="785403" cy="380238"/>
            <a:chOff x="0" y="-1"/>
            <a:chExt cx="785402" cy="380236"/>
          </a:xfrm>
        </p:grpSpPr>
        <p:sp>
          <p:nvSpPr>
            <p:cNvPr id="80"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81" name="Texto"/>
            <p:cNvSpPr txBox="1"/>
            <p:nvPr/>
          </p:nvSpPr>
          <p:spPr>
            <a:xfrm>
              <a:off x="-1" y="-2"/>
              <a:ext cx="78540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83" name="Google Shape;44;p26"/>
          <p:cNvSpPr txBox="1"/>
          <p:nvPr/>
        </p:nvSpPr>
        <p:spPr>
          <a:xfrm>
            <a:off x="375975" y="6881800"/>
            <a:ext cx="6786599" cy="35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84" name="Google Shape;23;p27"/>
          <p:cNvSpPr txBox="1"/>
          <p:nvPr/>
        </p:nvSpPr>
        <p:spPr>
          <a:xfrm>
            <a:off x="8443617" y="271142"/>
            <a:ext cx="1166702"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lgn="r">
              <a:defRPr sz="1200">
                <a:latin typeface="Calibri"/>
                <a:ea typeface="Calibri"/>
                <a:cs typeface="Calibri"/>
                <a:sym typeface="Calibri"/>
              </a:defRPr>
            </a:pPr>
            <a:r>
              <a:t>Actividad 5|</a:t>
            </a:r>
            <a:r>
              <a:rPr sz="1600">
                <a:solidFill>
                  <a:srgbClr val="741B47"/>
                </a:solidFill>
              </a:rPr>
              <a:t>2</a:t>
            </a:r>
          </a:p>
        </p:txBody>
      </p:sp>
      <p:sp>
        <p:nvSpPr>
          <p:cNvPr id="85" name="Google Shape;33;p25"/>
          <p:cNvSpPr txBox="1"/>
          <p:nvPr/>
        </p:nvSpPr>
        <p:spPr>
          <a:xfrm>
            <a:off x="442650" y="350325"/>
            <a:ext cx="7441801" cy="372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86"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46;p28"/>
          <p:cNvSpPr/>
          <p:nvPr/>
        </p:nvSpPr>
        <p:spPr>
          <a:xfrm rot="10800000" flipH="1">
            <a:off x="181648" y="822023"/>
            <a:ext cx="9356703"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490"/>
            </a:srgbClr>
          </a:solidFill>
          <a:ln w="12700">
            <a:miter lim="400000"/>
          </a:ln>
        </p:spPr>
        <p:txBody>
          <a:bodyPr lIns="0" tIns="0" rIns="0" bIns="0" anchor="ctr"/>
          <a:lstStyle/>
          <a:p>
            <a:pPr>
              <a:defRPr>
                <a:latin typeface="+mn-lt"/>
                <a:ea typeface="+mn-ea"/>
                <a:cs typeface="+mn-cs"/>
                <a:sym typeface="Arial"/>
              </a:defRPr>
            </a:pPr>
            <a:endParaRPr/>
          </a:p>
        </p:txBody>
      </p:sp>
      <p:sp>
        <p:nvSpPr>
          <p:cNvPr id="94" name="Google Shape;47;p28"/>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97" name="Google Shape;48;p28"/>
          <p:cNvGrpSpPr/>
          <p:nvPr/>
        </p:nvGrpSpPr>
        <p:grpSpPr>
          <a:xfrm>
            <a:off x="8091899" y="451664"/>
            <a:ext cx="662103" cy="380238"/>
            <a:chOff x="0" y="-1"/>
            <a:chExt cx="662102" cy="380236"/>
          </a:xfrm>
        </p:grpSpPr>
        <p:sp>
          <p:nvSpPr>
            <p:cNvPr id="95"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96" name="Texto"/>
            <p:cNvSpPr txBox="1"/>
            <p:nvPr/>
          </p:nvSpPr>
          <p:spPr>
            <a:xfrm>
              <a:off x="-1" y="-2"/>
              <a:ext cx="662104"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100" name="Google Shape;49;p28"/>
          <p:cNvGrpSpPr/>
          <p:nvPr/>
        </p:nvGrpSpPr>
        <p:grpSpPr>
          <a:xfrm>
            <a:off x="8753998" y="451664"/>
            <a:ext cx="785403" cy="380238"/>
            <a:chOff x="0" y="-1"/>
            <a:chExt cx="785402" cy="380236"/>
          </a:xfrm>
        </p:grpSpPr>
        <p:sp>
          <p:nvSpPr>
            <p:cNvPr id="98"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99" name="Texto"/>
            <p:cNvSpPr txBox="1"/>
            <p:nvPr/>
          </p:nvSpPr>
          <p:spPr>
            <a:xfrm>
              <a:off x="-1" y="-2"/>
              <a:ext cx="78540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101" name="Google Shape;53;p28"/>
          <p:cNvSpPr txBox="1"/>
          <p:nvPr/>
        </p:nvSpPr>
        <p:spPr>
          <a:xfrm>
            <a:off x="375975" y="6881800"/>
            <a:ext cx="6786599" cy="35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02" name="Google Shape;23;p27"/>
          <p:cNvSpPr txBox="1"/>
          <p:nvPr/>
        </p:nvSpPr>
        <p:spPr>
          <a:xfrm>
            <a:off x="8430917" y="283842"/>
            <a:ext cx="1166702"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lgn="r">
              <a:defRPr sz="1200">
                <a:latin typeface="Calibri"/>
                <a:ea typeface="Calibri"/>
                <a:cs typeface="Calibri"/>
                <a:sym typeface="Calibri"/>
              </a:defRPr>
            </a:pPr>
            <a:r>
              <a:t>Actividad 5|</a:t>
            </a:r>
            <a:r>
              <a:rPr sz="1600">
                <a:solidFill>
                  <a:srgbClr val="741B47"/>
                </a:solidFill>
              </a:rPr>
              <a:t>2</a:t>
            </a:r>
          </a:p>
        </p:txBody>
      </p:sp>
      <p:sp>
        <p:nvSpPr>
          <p:cNvPr id="103" name="Google Shape;33;p25"/>
          <p:cNvSpPr txBox="1"/>
          <p:nvPr/>
        </p:nvSpPr>
        <p:spPr>
          <a:xfrm>
            <a:off x="442650" y="350325"/>
            <a:ext cx="7441801" cy="372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b="1">
                <a:solidFill>
                  <a:srgbClr val="FFFFFF"/>
                </a:solidFill>
                <a:latin typeface="Calibri"/>
                <a:ea typeface="Calibri"/>
                <a:cs typeface="Calibri"/>
                <a:sym typeface="Calibri"/>
              </a:defRPr>
            </a:pPr>
            <a:r>
              <a:t>MÓDULO</a:t>
            </a:r>
            <a:r>
              <a:rPr b="0"/>
              <a:t>  Mantenimiento de los sistemas de transmisión y frenos</a:t>
            </a:r>
          </a:p>
        </p:txBody>
      </p:sp>
      <p:sp>
        <p:nvSpPr>
          <p:cNvPr id="104"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80;p29"/>
          <p:cNvSpPr/>
          <p:nvPr/>
        </p:nvSpPr>
        <p:spPr>
          <a:xfrm rot="10800000" flipH="1">
            <a:off x="181648" y="822023"/>
            <a:ext cx="9356703"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pPr>
              <a:defRPr>
                <a:latin typeface="+mn-lt"/>
                <a:ea typeface="+mn-ea"/>
                <a:cs typeface="+mn-cs"/>
                <a:sym typeface="Arial"/>
              </a:defRPr>
            </a:pPr>
            <a:endParaRPr/>
          </a:p>
        </p:txBody>
      </p:sp>
      <p:grpSp>
        <p:nvGrpSpPr>
          <p:cNvPr id="114" name="Google Shape;81;p29"/>
          <p:cNvGrpSpPr/>
          <p:nvPr/>
        </p:nvGrpSpPr>
        <p:grpSpPr>
          <a:xfrm>
            <a:off x="8091899" y="451665"/>
            <a:ext cx="662103" cy="380237"/>
            <a:chOff x="0" y="0"/>
            <a:chExt cx="662102" cy="380236"/>
          </a:xfrm>
        </p:grpSpPr>
        <p:sp>
          <p:nvSpPr>
            <p:cNvPr id="112" name="Google Shape;82;p29"/>
            <p:cNvSpPr/>
            <p:nvPr/>
          </p:nvSpPr>
          <p:spPr>
            <a:xfrm>
              <a:off x="-1" y="327735"/>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13" name="Google Shape;83;p29"/>
            <p:cNvSpPr txBox="1"/>
            <p:nvPr/>
          </p:nvSpPr>
          <p:spPr>
            <a:xfrm>
              <a:off x="-1" y="0"/>
              <a:ext cx="662104" cy="3801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b">
              <a:spAutoFit/>
            </a:bodyPr>
            <a:lstStyle>
              <a:lvl1pPr>
                <a:defRPr>
                  <a:latin typeface="+mn-lt"/>
                  <a:ea typeface="+mn-ea"/>
                  <a:cs typeface="+mn-cs"/>
                  <a:sym typeface="Arial"/>
                </a:defRPr>
              </a:lvl1pPr>
            </a:lstStyle>
            <a:p>
              <a:r>
                <a:t> </a:t>
              </a:r>
            </a:p>
          </p:txBody>
        </p:sp>
      </p:grpSp>
      <p:grpSp>
        <p:nvGrpSpPr>
          <p:cNvPr id="117" name="Google Shape;84;p29"/>
          <p:cNvGrpSpPr/>
          <p:nvPr/>
        </p:nvGrpSpPr>
        <p:grpSpPr>
          <a:xfrm>
            <a:off x="8753998" y="451665"/>
            <a:ext cx="785404" cy="380237"/>
            <a:chOff x="0" y="0"/>
            <a:chExt cx="785402" cy="380236"/>
          </a:xfrm>
        </p:grpSpPr>
        <p:sp>
          <p:nvSpPr>
            <p:cNvPr id="115" name="Google Shape;85;p29"/>
            <p:cNvSpPr/>
            <p:nvPr/>
          </p:nvSpPr>
          <p:spPr>
            <a:xfrm>
              <a:off x="-1" y="327735"/>
              <a:ext cx="785404"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16" name="Google Shape;86;p29"/>
            <p:cNvSpPr txBox="1"/>
            <p:nvPr/>
          </p:nvSpPr>
          <p:spPr>
            <a:xfrm>
              <a:off x="-1" y="0"/>
              <a:ext cx="785404" cy="3801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b">
              <a:spAutoFit/>
            </a:bodyPr>
            <a:lstStyle>
              <a:lvl1pPr>
                <a:defRPr>
                  <a:latin typeface="+mn-lt"/>
                  <a:ea typeface="+mn-ea"/>
                  <a:cs typeface="+mn-cs"/>
                  <a:sym typeface="Arial"/>
                </a:defRPr>
              </a:lvl1pPr>
            </a:lstStyle>
            <a:p>
              <a:r>
                <a:t> </a:t>
              </a:r>
            </a:p>
          </p:txBody>
        </p:sp>
      </p:grpSp>
      <p:sp>
        <p:nvSpPr>
          <p:cNvPr id="118" name="Google Shape;88;p29"/>
          <p:cNvSpPr txBox="1"/>
          <p:nvPr/>
        </p:nvSpPr>
        <p:spPr>
          <a:xfrm>
            <a:off x="8170650" y="288449"/>
            <a:ext cx="1166702" cy="372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spAutoFit/>
          </a:bodyPr>
          <a:lstStyle>
            <a:lvl1pPr algn="r">
              <a:defRPr b="1">
                <a:latin typeface="Calibri"/>
                <a:ea typeface="Calibri"/>
                <a:cs typeface="Calibri"/>
                <a:sym typeface="Calibri"/>
              </a:defRPr>
            </a:lvl1pPr>
          </a:lstStyle>
          <a:p>
            <a:r>
              <a:t>¡Atención!</a:t>
            </a:r>
          </a:p>
        </p:txBody>
      </p:sp>
      <p:sp>
        <p:nvSpPr>
          <p:cNvPr id="119" name="Google Shape;31;p6"/>
          <p:cNvSpPr/>
          <p:nvPr/>
        </p:nvSpPr>
        <p:spPr>
          <a:xfrm>
            <a:off x="181650" y="180900"/>
            <a:ext cx="79092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a:blip r:embed="rId2"/>
          </a:blipFill>
          <a:ln w="12700">
            <a:miter lim="400000"/>
          </a:ln>
        </p:spPr>
        <p:txBody>
          <a:bodyPr lIns="0" tIns="0" rIns="0" bIns="0" anchor="b"/>
          <a:lstStyle/>
          <a:p>
            <a:pPr>
              <a:defRPr>
                <a:latin typeface="+mn-lt"/>
                <a:ea typeface="+mn-ea"/>
                <a:cs typeface="+mn-cs"/>
                <a:sym typeface="Arial"/>
              </a:defRPr>
            </a:pPr>
            <a:endParaRPr/>
          </a:p>
        </p:txBody>
      </p:sp>
      <p:sp>
        <p:nvSpPr>
          <p:cNvPr id="1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127" name="Google Shape;20;p27"/>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130" name="Google Shape;21;p27"/>
          <p:cNvGrpSpPr/>
          <p:nvPr/>
        </p:nvGrpSpPr>
        <p:grpSpPr>
          <a:xfrm>
            <a:off x="8091899" y="451664"/>
            <a:ext cx="662103" cy="380238"/>
            <a:chOff x="0" y="-1"/>
            <a:chExt cx="662102" cy="380236"/>
          </a:xfrm>
        </p:grpSpPr>
        <p:sp>
          <p:nvSpPr>
            <p:cNvPr id="128"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29" name="Texto"/>
            <p:cNvSpPr txBox="1"/>
            <p:nvPr/>
          </p:nvSpPr>
          <p:spPr>
            <a:xfrm>
              <a:off x="-1" y="-2"/>
              <a:ext cx="662104"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133" name="Google Shape;22;p27"/>
          <p:cNvGrpSpPr/>
          <p:nvPr/>
        </p:nvGrpSpPr>
        <p:grpSpPr>
          <a:xfrm>
            <a:off x="8753998" y="451664"/>
            <a:ext cx="785403" cy="380238"/>
            <a:chOff x="0" y="-1"/>
            <a:chExt cx="785402" cy="380236"/>
          </a:xfrm>
        </p:grpSpPr>
        <p:sp>
          <p:nvSpPr>
            <p:cNvPr id="131"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32" name="Texto"/>
            <p:cNvSpPr txBox="1"/>
            <p:nvPr/>
          </p:nvSpPr>
          <p:spPr>
            <a:xfrm>
              <a:off x="-1" y="-2"/>
              <a:ext cx="78540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134" name="Google Shape;26;p27"/>
          <p:cNvSpPr txBox="1"/>
          <p:nvPr/>
        </p:nvSpPr>
        <p:spPr>
          <a:xfrm>
            <a:off x="375975" y="6881800"/>
            <a:ext cx="6786599" cy="35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35" name="Google Shape;33;p25"/>
          <p:cNvSpPr txBox="1"/>
          <p:nvPr/>
        </p:nvSpPr>
        <p:spPr>
          <a:xfrm>
            <a:off x="442650" y="350325"/>
            <a:ext cx="7441801" cy="372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b="1">
                <a:solidFill>
                  <a:srgbClr val="FFFFFF"/>
                </a:solidFill>
                <a:latin typeface="Calibri"/>
                <a:ea typeface="Calibri"/>
                <a:cs typeface="Calibri"/>
                <a:sym typeface="Calibri"/>
              </a:defRPr>
            </a:pPr>
            <a:r>
              <a:rPr dirty="0"/>
              <a:t>MÓDULO</a:t>
            </a:r>
            <a:r>
              <a:rPr b="0" dirty="0"/>
              <a:t>  </a:t>
            </a:r>
            <a:r>
              <a:rPr b="0" dirty="0" err="1"/>
              <a:t>Mantenimiento</a:t>
            </a:r>
            <a:r>
              <a:rPr b="0" dirty="0"/>
              <a:t> de los </a:t>
            </a:r>
            <a:r>
              <a:rPr b="0" dirty="0" err="1"/>
              <a:t>sistemas</a:t>
            </a:r>
            <a:r>
              <a:rPr b="0" dirty="0"/>
              <a:t> de </a:t>
            </a:r>
            <a:r>
              <a:rPr b="0" dirty="0" err="1"/>
              <a:t>transmisión</a:t>
            </a:r>
            <a:r>
              <a:rPr b="0" dirty="0"/>
              <a:t> y </a:t>
            </a:r>
            <a:r>
              <a:rPr b="0" dirty="0" err="1"/>
              <a:t>frenos</a:t>
            </a:r>
            <a:endParaRPr b="0" dirty="0"/>
          </a:p>
        </p:txBody>
      </p:sp>
      <p:sp>
        <p:nvSpPr>
          <p:cNvPr id="136" name="Google Shape;23;p27"/>
          <p:cNvSpPr txBox="1"/>
          <p:nvPr/>
        </p:nvSpPr>
        <p:spPr>
          <a:xfrm>
            <a:off x="8443617" y="271142"/>
            <a:ext cx="1166702"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lgn="r">
              <a:defRPr sz="1200">
                <a:latin typeface="Calibri"/>
                <a:ea typeface="Calibri"/>
                <a:cs typeface="Calibri"/>
                <a:sym typeface="Calibri"/>
              </a:defRPr>
            </a:pPr>
            <a:r>
              <a:t>Actividad 5|</a:t>
            </a:r>
            <a:r>
              <a:rPr sz="1600">
                <a:solidFill>
                  <a:srgbClr val="741B47"/>
                </a:solidFill>
              </a:rPr>
              <a:t>2</a:t>
            </a:r>
          </a:p>
        </p:txBody>
      </p:sp>
      <p:sp>
        <p:nvSpPr>
          <p:cNvPr id="137"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144" name="Google Shape;28;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145" name="Google Shape;29;p25"/>
          <p:cNvSpPr/>
          <p:nvPr/>
        </p:nvSpPr>
        <p:spPr>
          <a:xfrm>
            <a:off x="180898" y="180900"/>
            <a:ext cx="7911003" cy="651001"/>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n-lt"/>
                <a:ea typeface="+mn-ea"/>
                <a:cs typeface="+mn-cs"/>
                <a:sym typeface="Arial"/>
              </a:defRPr>
            </a:pPr>
            <a:endParaRPr/>
          </a:p>
        </p:txBody>
      </p:sp>
      <p:grpSp>
        <p:nvGrpSpPr>
          <p:cNvPr id="148" name="Google Shape;30;p25"/>
          <p:cNvGrpSpPr/>
          <p:nvPr/>
        </p:nvGrpSpPr>
        <p:grpSpPr>
          <a:xfrm>
            <a:off x="8091899" y="451664"/>
            <a:ext cx="662103" cy="380238"/>
            <a:chOff x="0" y="-1"/>
            <a:chExt cx="662102" cy="380236"/>
          </a:xfrm>
        </p:grpSpPr>
        <p:sp>
          <p:nvSpPr>
            <p:cNvPr id="146" name="Rectángulo"/>
            <p:cNvSpPr/>
            <p:nvPr/>
          </p:nvSpPr>
          <p:spPr>
            <a:xfrm>
              <a:off x="-1" y="327734"/>
              <a:ext cx="662104" cy="52502"/>
            </a:xfrm>
            <a:prstGeom prst="rect">
              <a:avLst/>
            </a:prstGeom>
            <a:solidFill>
              <a:srgbClr val="0F69B4"/>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47" name="Texto"/>
            <p:cNvSpPr txBox="1"/>
            <p:nvPr/>
          </p:nvSpPr>
          <p:spPr>
            <a:xfrm>
              <a:off x="-1" y="-2"/>
              <a:ext cx="662104"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grpSp>
        <p:nvGrpSpPr>
          <p:cNvPr id="151" name="Google Shape;31;p25"/>
          <p:cNvGrpSpPr/>
          <p:nvPr/>
        </p:nvGrpSpPr>
        <p:grpSpPr>
          <a:xfrm>
            <a:off x="8753998" y="451664"/>
            <a:ext cx="785403" cy="380238"/>
            <a:chOff x="0" y="-1"/>
            <a:chExt cx="785402" cy="380236"/>
          </a:xfrm>
        </p:grpSpPr>
        <p:sp>
          <p:nvSpPr>
            <p:cNvPr id="149" name="Rectángulo"/>
            <p:cNvSpPr/>
            <p:nvPr/>
          </p:nvSpPr>
          <p:spPr>
            <a:xfrm>
              <a:off x="-1" y="327734"/>
              <a:ext cx="785403" cy="52502"/>
            </a:xfrm>
            <a:prstGeom prst="rect">
              <a:avLst/>
            </a:prstGeom>
            <a:solidFill>
              <a:srgbClr val="EB3C46"/>
            </a:solidFill>
            <a:ln w="12700" cap="flat">
              <a:noFill/>
              <a:miter lim="400000"/>
            </a:ln>
            <a:effectLst/>
          </p:spPr>
          <p:txBody>
            <a:bodyPr wrap="square" lIns="0" tIns="0" rIns="0" bIns="0" numCol="1" anchor="b">
              <a:noAutofit/>
            </a:bodyPr>
            <a:lstStyle/>
            <a:p>
              <a:pPr>
                <a:defRPr>
                  <a:latin typeface="+mn-lt"/>
                  <a:ea typeface="+mn-ea"/>
                  <a:cs typeface="+mn-cs"/>
                  <a:sym typeface="Arial"/>
                </a:defRPr>
              </a:pPr>
              <a:endParaRPr/>
            </a:p>
          </p:txBody>
        </p:sp>
        <p:sp>
          <p:nvSpPr>
            <p:cNvPr id="150" name="Texto"/>
            <p:cNvSpPr txBox="1"/>
            <p:nvPr/>
          </p:nvSpPr>
          <p:spPr>
            <a:xfrm>
              <a:off x="-1" y="-2"/>
              <a:ext cx="78540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b">
              <a:spAutoFit/>
            </a:bodyPr>
            <a:lstStyle>
              <a:lvl1pPr>
                <a:defRPr>
                  <a:latin typeface="+mn-lt"/>
                  <a:ea typeface="+mn-ea"/>
                  <a:cs typeface="+mn-cs"/>
                  <a:sym typeface="Arial"/>
                </a:defRPr>
              </a:lvl1pPr>
            </a:lstStyle>
            <a:p>
              <a:r>
                <a:t> </a:t>
              </a:r>
            </a:p>
          </p:txBody>
        </p:sp>
      </p:grpSp>
      <p:sp>
        <p:nvSpPr>
          <p:cNvPr id="152" name="Google Shape;26;p27"/>
          <p:cNvSpPr txBox="1"/>
          <p:nvPr/>
        </p:nvSpPr>
        <p:spPr>
          <a:xfrm>
            <a:off x="375975" y="6881800"/>
            <a:ext cx="6786599" cy="3539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53" name="Google Shape;23;p27"/>
          <p:cNvSpPr txBox="1"/>
          <p:nvPr/>
        </p:nvSpPr>
        <p:spPr>
          <a:xfrm>
            <a:off x="8443617" y="271142"/>
            <a:ext cx="1166702"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lgn="r">
              <a:defRPr sz="1200">
                <a:latin typeface="Calibri"/>
                <a:ea typeface="Calibri"/>
                <a:cs typeface="Calibri"/>
                <a:sym typeface="Calibri"/>
              </a:defRPr>
            </a:pPr>
            <a:r>
              <a:t>Actividad 5|</a:t>
            </a:r>
            <a:r>
              <a:rPr sz="1600">
                <a:solidFill>
                  <a:srgbClr val="741B47"/>
                </a:solidFill>
              </a:rPr>
              <a:t>2</a:t>
            </a:r>
          </a:p>
        </p:txBody>
      </p:sp>
      <p:sp>
        <p:nvSpPr>
          <p:cNvPr id="155" name="Número de diapositiva"/>
          <p:cNvSpPr txBox="1">
            <a:spLocks noGrp="1"/>
          </p:cNvSpPr>
          <p:nvPr>
            <p:ph type="sldNum" sz="quarter" idx="2"/>
          </p:nvPr>
        </p:nvSpPr>
        <p:spPr>
          <a:xfrm>
            <a:off x="371688" y="6881800"/>
            <a:ext cx="337158" cy="317116"/>
          </a:xfrm>
          <a:prstGeom prst="rect">
            <a:avLst/>
          </a:prstGeom>
        </p:spPr>
        <p:txBody>
          <a:bodyPr lIns="91423" tIns="91423" rIns="91423" bIns="91423" anchor="t"/>
          <a:lstStyle>
            <a:lvl1pPr>
              <a:defRPr sz="1100">
                <a:latin typeface="Calibri"/>
                <a:ea typeface="Calibri"/>
                <a:cs typeface="Calibri"/>
                <a:sym typeface="Calibri"/>
              </a:defRPr>
            </a:lvl1pPr>
          </a:lstStyle>
          <a:p>
            <a:fld id="{86CB4B4D-7CA3-9044-876B-883B54F8677D}" type="slidenum">
              <a:t>‹Nº›</a:t>
            </a:fld>
            <a:endParaRPr/>
          </a:p>
        </p:txBody>
      </p:sp>
      <p:sp>
        <p:nvSpPr>
          <p:cNvPr id="14" name="Google Shape;33;p25"/>
          <p:cNvSpPr txBox="1"/>
          <p:nvPr userDrawn="1"/>
        </p:nvSpPr>
        <p:spPr>
          <a:xfrm>
            <a:off x="442650" y="350325"/>
            <a:ext cx="7441801" cy="372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defRPr b="1">
                <a:solidFill>
                  <a:srgbClr val="FFFFFF"/>
                </a:solidFill>
                <a:latin typeface="Calibri"/>
                <a:ea typeface="Calibri"/>
                <a:cs typeface="Calibri"/>
                <a:sym typeface="Calibri"/>
              </a:defRPr>
            </a:pPr>
            <a:r>
              <a:rPr dirty="0"/>
              <a:t>MÓDULO</a:t>
            </a:r>
            <a:r>
              <a:rPr b="0" dirty="0"/>
              <a:t>  </a:t>
            </a:r>
            <a:r>
              <a:rPr b="0" dirty="0" err="1"/>
              <a:t>Mantenimiento</a:t>
            </a:r>
            <a:r>
              <a:rPr b="0" dirty="0"/>
              <a:t> de los </a:t>
            </a:r>
            <a:r>
              <a:rPr b="0" dirty="0" err="1"/>
              <a:t>sistemas</a:t>
            </a:r>
            <a:r>
              <a:rPr b="0" dirty="0"/>
              <a:t> de </a:t>
            </a:r>
            <a:r>
              <a:rPr b="0" dirty="0" err="1"/>
              <a:t>transmisión</a:t>
            </a:r>
            <a:r>
              <a:rPr b="0" dirty="0"/>
              <a:t> y </a:t>
            </a:r>
            <a:r>
              <a:rPr b="0" dirty="0" err="1"/>
              <a:t>frenos</a:t>
            </a:r>
            <a:endParaRPr b="0"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oogle Shape;15;p24"/>
          <p:cNvGrpSpPr/>
          <p:nvPr/>
        </p:nvGrpSpPr>
        <p:grpSpPr>
          <a:xfrm>
            <a:off x="242854" y="1756548"/>
            <a:ext cx="9346505" cy="5675927"/>
            <a:chOff x="0" y="0"/>
            <a:chExt cx="9346503" cy="5675926"/>
          </a:xfrm>
        </p:grpSpPr>
        <p:sp>
          <p:nvSpPr>
            <p:cNvPr id="2" name="Figura"/>
            <p:cNvSpPr/>
            <p:nvPr/>
          </p:nvSpPr>
          <p:spPr>
            <a:xfrm>
              <a:off x="-1" y="-1"/>
              <a:ext cx="9346505" cy="5675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3" name="Texto"/>
            <p:cNvSpPr txBox="1"/>
            <p:nvPr/>
          </p:nvSpPr>
          <p:spPr>
            <a:xfrm>
              <a:off x="-1" y="2647845"/>
              <a:ext cx="9091322" cy="380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pic>
        <p:nvPicPr>
          <p:cNvPr id="5" name="Google Shape;16;p24" descr="Google Shape;16;p24"/>
          <p:cNvPicPr>
            <a:picLocks noChangeAspect="1"/>
          </p:cNvPicPr>
          <p:nvPr/>
        </p:nvPicPr>
        <p:blipFill>
          <a:blip r:embed="rId11"/>
          <a:stretch>
            <a:fillRect/>
          </a:stretch>
        </p:blipFill>
        <p:spPr>
          <a:xfrm>
            <a:off x="8272364" y="1222172"/>
            <a:ext cx="1080002" cy="241875"/>
          </a:xfrm>
          <a:prstGeom prst="rect">
            <a:avLst/>
          </a:prstGeom>
          <a:ln w="12700">
            <a:miter lim="400000"/>
          </a:ln>
        </p:spPr>
      </p:pic>
      <p:pic>
        <p:nvPicPr>
          <p:cNvPr id="6" name="Google Shape;17;p24" descr="Google Shape;17;p24"/>
          <p:cNvPicPr>
            <a:picLocks noChangeAspect="1"/>
          </p:cNvPicPr>
          <p:nvPr/>
        </p:nvPicPr>
        <p:blipFill>
          <a:blip r:embed="rId12"/>
          <a:stretch>
            <a:fillRect/>
          </a:stretch>
        </p:blipFill>
        <p:spPr>
          <a:xfrm>
            <a:off x="8272364" y="418596"/>
            <a:ext cx="1080002" cy="664778"/>
          </a:xfrm>
          <a:prstGeom prst="rect">
            <a:avLst/>
          </a:prstGeom>
          <a:ln w="12700">
            <a:miter lim="400000"/>
          </a:ln>
        </p:spPr>
      </p:pic>
      <p:pic>
        <p:nvPicPr>
          <p:cNvPr id="7" name="Google Shape;18;p24" descr="Google Shape;18;p24"/>
          <p:cNvPicPr>
            <a:picLocks noChangeAspect="1"/>
          </p:cNvPicPr>
          <p:nvPr/>
        </p:nvPicPr>
        <p:blipFill>
          <a:blip r:embed="rId13"/>
          <a:stretch>
            <a:fillRect/>
          </a:stretch>
        </p:blipFill>
        <p:spPr>
          <a:xfrm>
            <a:off x="436350" y="419800"/>
            <a:ext cx="3659450" cy="680475"/>
          </a:xfrm>
          <a:prstGeom prst="rect">
            <a:avLst/>
          </a:prstGeom>
          <a:ln w="12700">
            <a:miter lim="400000"/>
          </a:ln>
        </p:spPr>
      </p:pic>
      <p:sp>
        <p:nvSpPr>
          <p:cNvPr id="8" name="Texto del título"/>
          <p:cNvSpPr txBox="1">
            <a:spLocks noGrp="1"/>
          </p:cNvSpPr>
          <p:nvPr>
            <p:ph type="title"/>
          </p:nvPr>
        </p:nvSpPr>
        <p:spPr>
          <a:xfrm>
            <a:off x="1455638" y="848357"/>
            <a:ext cx="7772401" cy="1838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r>
              <a:t>Texto del título</a:t>
            </a:r>
          </a:p>
        </p:txBody>
      </p:sp>
      <p:sp>
        <p:nvSpPr>
          <p:cNvPr id="9" name="Nivel de texto 1…"/>
          <p:cNvSpPr txBox="1">
            <a:spLocks noGrp="1"/>
          </p:cNvSpPr>
          <p:nvPr>
            <p:ph type="body" idx="1"/>
          </p:nvPr>
        </p:nvSpPr>
        <p:spPr>
          <a:xfrm>
            <a:off x="5422800" y="2686755"/>
            <a:ext cx="3805239" cy="4869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r>
              <a:t>Nivel de texto 1</a:t>
            </a:r>
          </a:p>
          <a:p>
            <a:pPr lvl="1"/>
            <a:r>
              <a:t>Nivel de texto 2</a:t>
            </a:r>
          </a:p>
          <a:p>
            <a:pPr lvl="2"/>
            <a:r>
              <a:t>Nivel de texto 3</a:t>
            </a:r>
          </a:p>
          <a:p>
            <a:pPr lvl="3"/>
            <a:r>
              <a:t>Nivel de texto 4</a:t>
            </a:r>
          </a:p>
          <a:p>
            <a:pPr lvl="4"/>
            <a:r>
              <a:t>Nivel de texto 5</a:t>
            </a:r>
          </a:p>
        </p:txBody>
      </p:sp>
      <p:sp>
        <p:nvSpPr>
          <p:cNvPr id="10" name="Número de diapositiva"/>
          <p:cNvSpPr txBox="1">
            <a:spLocks noGrp="1"/>
          </p:cNvSpPr>
          <p:nvPr>
            <p:ph type="sldNum" sz="quarter" idx="2"/>
          </p:nvPr>
        </p:nvSpPr>
        <p:spPr>
          <a:xfrm>
            <a:off x="4695825" y="6800556"/>
            <a:ext cx="2266950" cy="406401"/>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hyperlink" Target="https://www.youtube.com/watch?v=FceVOA6s6Tg" TargetMode="External"/><Relationship Id="rId4" Type="http://schemas.openxmlformats.org/officeDocument/2006/relationships/hyperlink" Target="https://www.youtube.com/watch?v=zBVayVr3X-c"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Google Shape;94;p1"/>
          <p:cNvSpPr txBox="1"/>
          <p:nvPr/>
        </p:nvSpPr>
        <p:spPr>
          <a:xfrm>
            <a:off x="1176618" y="6563125"/>
            <a:ext cx="7012135" cy="482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65" name="Google Shape;97;p1"/>
          <p:cNvSpPr txBox="1"/>
          <p:nvPr/>
        </p:nvSpPr>
        <p:spPr>
          <a:xfrm>
            <a:off x="352724" y="2261848"/>
            <a:ext cx="7586043" cy="1153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lnSpc>
                <a:spcPct val="90000"/>
              </a:lnSpc>
              <a:defRPr sz="3600" b="1" cap="all">
                <a:solidFill>
                  <a:srgbClr val="741B47"/>
                </a:solidFill>
                <a:latin typeface="Calibri"/>
                <a:ea typeface="Calibri"/>
                <a:cs typeface="Calibri"/>
                <a:sym typeface="Calibri"/>
              </a:defRPr>
            </a:pPr>
            <a:r>
              <a:rPr dirty="0" err="1"/>
              <a:t>Mantenimiento</a:t>
            </a:r>
            <a:r>
              <a:rPr dirty="0"/>
              <a:t> de los </a:t>
            </a:r>
            <a:r>
              <a:rPr dirty="0" err="1"/>
              <a:t>sistemas</a:t>
            </a:r>
            <a:r>
              <a:rPr dirty="0"/>
              <a:t> </a:t>
            </a:r>
          </a:p>
          <a:p>
            <a:pPr>
              <a:lnSpc>
                <a:spcPct val="90000"/>
              </a:lnSpc>
              <a:defRPr sz="3600" b="1" cap="all">
                <a:solidFill>
                  <a:srgbClr val="741B47"/>
                </a:solidFill>
                <a:latin typeface="Calibri"/>
                <a:ea typeface="Calibri"/>
                <a:cs typeface="Calibri"/>
                <a:sym typeface="Calibri"/>
              </a:defRPr>
            </a:pPr>
            <a:r>
              <a:rPr dirty="0"/>
              <a:t>de </a:t>
            </a:r>
            <a:r>
              <a:rPr dirty="0" err="1"/>
              <a:t>transmisión</a:t>
            </a:r>
            <a:r>
              <a:rPr dirty="0"/>
              <a:t> y </a:t>
            </a:r>
            <a:r>
              <a:rPr dirty="0" err="1"/>
              <a:t>frenos</a:t>
            </a:r>
            <a:endParaRPr dirty="0"/>
          </a:p>
        </p:txBody>
      </p:sp>
      <p:sp>
        <p:nvSpPr>
          <p:cNvPr id="166" name="Google Shape;76;p1"/>
          <p:cNvSpPr txBox="1"/>
          <p:nvPr/>
        </p:nvSpPr>
        <p:spPr>
          <a:xfrm>
            <a:off x="374950" y="1923280"/>
            <a:ext cx="1444326" cy="621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sz="1500" b="1">
                <a:latin typeface="Calibri"/>
                <a:ea typeface="Calibri"/>
                <a:cs typeface="Calibri"/>
                <a:sym typeface="Calibri"/>
              </a:defRPr>
            </a:lvl1pPr>
          </a:lstStyle>
          <a:p>
            <a:r>
              <a:t>MÓDULO 8</a:t>
            </a:r>
            <a:endParaRPr>
              <a:latin typeface="+mn-lt"/>
              <a:ea typeface="+mn-ea"/>
              <a:cs typeface="+mn-cs"/>
              <a:sym typeface="Arial"/>
            </a:endParaRPr>
          </a:p>
        </p:txBody>
      </p:sp>
      <p:pic>
        <p:nvPicPr>
          <p:cNvPr id="167" name="Imagen" descr="Imagen"/>
          <p:cNvPicPr>
            <a:picLocks noChangeAspect="1"/>
          </p:cNvPicPr>
          <p:nvPr/>
        </p:nvPicPr>
        <p:blipFill>
          <a:blip r:embed="rId2"/>
          <a:stretch>
            <a:fillRect/>
          </a:stretch>
        </p:blipFill>
        <p:spPr>
          <a:xfrm>
            <a:off x="2060756" y="3270460"/>
            <a:ext cx="5524117" cy="3336101"/>
          </a:xfrm>
          <a:prstGeom prst="rect">
            <a:avLst/>
          </a:prstGeom>
          <a:ln w="12700">
            <a:miter lim="400000"/>
          </a:ln>
        </p:spPr>
      </p:pic>
      <p:sp>
        <p:nvSpPr>
          <p:cNvPr id="6" name="Google Shape;62;p1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smtClean="0">
                <a:solidFill>
                  <a:srgbClr val="741B47"/>
                </a:solidFill>
                <a:latin typeface="Calibri" panose="020F0502020204030204" pitchFamily="34" charset="0"/>
                <a:ea typeface="Roboto"/>
                <a:cs typeface="Calibri" panose="020F0502020204030204" pitchFamily="34" charset="0"/>
                <a:sym typeface="Roboto"/>
              </a:rPr>
              <a:t>SECTOR METALMECÁNICA </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NIVEL </a:t>
            </a:r>
            <a:r>
              <a:rPr lang="es-CL" sz="1200" dirty="0" smtClean="0">
                <a:solidFill>
                  <a:srgbClr val="741B47"/>
                </a:solidFill>
                <a:latin typeface="Calibri" panose="020F0502020204030204" pitchFamily="34" charset="0"/>
                <a:ea typeface="Roboto Medium"/>
                <a:cs typeface="Calibri" panose="020F0502020204030204" pitchFamily="34" charset="0"/>
                <a:sym typeface="Roboto Medium"/>
              </a:rPr>
              <a:t>4</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Rectángulo redondeado"/>
          <p:cNvSpPr/>
          <p:nvPr/>
        </p:nvSpPr>
        <p:spPr>
          <a:xfrm>
            <a:off x="7309182" y="9983591"/>
            <a:ext cx="6468517" cy="717700"/>
          </a:xfrm>
          <a:prstGeom prst="roundRect">
            <a:avLst>
              <a:gd name="adj" fmla="val 27099"/>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72" name="Rectángulo redondeado"/>
          <p:cNvSpPr/>
          <p:nvPr/>
        </p:nvSpPr>
        <p:spPr>
          <a:xfrm>
            <a:off x="204398" y="2238255"/>
            <a:ext cx="9306704" cy="4243476"/>
          </a:xfrm>
          <a:prstGeom prst="roundRect">
            <a:avLst>
              <a:gd name="adj" fmla="val 6222"/>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73" name="Google Shape;173;p6"/>
          <p:cNvSpPr txBox="1"/>
          <p:nvPr/>
        </p:nvSpPr>
        <p:spPr>
          <a:xfrm>
            <a:off x="382498" y="1080705"/>
            <a:ext cx="8950504" cy="8973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AMPLIFICACIÓN DE </a:t>
            </a:r>
            <a:r>
              <a:rPr b="0">
                <a:solidFill>
                  <a:srgbClr val="FF0000"/>
                </a:solidFill>
              </a:rPr>
              <a:t>LA FUERZA DE FRENADO</a:t>
            </a:r>
          </a:p>
        </p:txBody>
      </p:sp>
      <p:pic>
        <p:nvPicPr>
          <p:cNvPr id="274" name="Imagen" descr="Imagen"/>
          <p:cNvPicPr>
            <a:picLocks noChangeAspect="1"/>
          </p:cNvPicPr>
          <p:nvPr/>
        </p:nvPicPr>
        <p:blipFill>
          <a:blip r:embed="rId2"/>
          <a:srcRect r="27669" b="9118"/>
          <a:stretch>
            <a:fillRect/>
          </a:stretch>
        </p:blipFill>
        <p:spPr>
          <a:xfrm>
            <a:off x="7630694" y="4770076"/>
            <a:ext cx="2105531" cy="2813265"/>
          </a:xfrm>
          <a:prstGeom prst="rect">
            <a:avLst/>
          </a:prstGeom>
          <a:ln w="12700">
            <a:miter lim="400000"/>
          </a:ln>
        </p:spPr>
      </p:pic>
      <p:pic>
        <p:nvPicPr>
          <p:cNvPr id="275" name="Imagen" descr="Imagen"/>
          <p:cNvPicPr>
            <a:picLocks noChangeAspect="1"/>
          </p:cNvPicPr>
          <p:nvPr/>
        </p:nvPicPr>
        <p:blipFill>
          <a:blip r:embed="rId3"/>
          <a:stretch>
            <a:fillRect/>
          </a:stretch>
        </p:blipFill>
        <p:spPr>
          <a:xfrm>
            <a:off x="1623491" y="2428562"/>
            <a:ext cx="6468518" cy="3862863"/>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10</a:t>
            </a:fld>
            <a:endParaRPr lang="es-CL"/>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Google Shape;260;p11" descr="Google Shape;260;p11"/>
          <p:cNvPicPr>
            <a:picLocks noChangeAspect="1"/>
          </p:cNvPicPr>
          <p:nvPr/>
        </p:nvPicPr>
        <p:blipFill>
          <a:blip r:embed="rId2"/>
          <a:stretch>
            <a:fillRect/>
          </a:stretch>
        </p:blipFill>
        <p:spPr>
          <a:xfrm>
            <a:off x="5902233" y="1304434"/>
            <a:ext cx="3094284" cy="5481847"/>
          </a:xfrm>
          <a:prstGeom prst="rect">
            <a:avLst/>
          </a:prstGeom>
          <a:ln w="12700">
            <a:miter lim="400000"/>
          </a:ln>
        </p:spPr>
      </p:pic>
      <p:sp>
        <p:nvSpPr>
          <p:cNvPr id="278" name="Google Shape;261;p11"/>
          <p:cNvSpPr txBox="1"/>
          <p:nvPr/>
        </p:nvSpPr>
        <p:spPr>
          <a:xfrm>
            <a:off x="624578" y="5745510"/>
            <a:ext cx="4995617" cy="454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spAutoFit/>
          </a:bodyPr>
          <a:lstStyle>
            <a:lvl1pPr>
              <a:defRPr sz="2100" b="1">
                <a:solidFill>
                  <a:srgbClr val="741B47"/>
                </a:solidFill>
                <a:latin typeface="Calibri"/>
                <a:ea typeface="Calibri"/>
                <a:cs typeface="Calibri"/>
                <a:sym typeface="Calibri"/>
              </a:defRPr>
            </a:lvl1pPr>
          </a:lstStyle>
          <a:p>
            <a:r>
              <a:t>¡Comparte tus respuestas!</a:t>
            </a:r>
          </a:p>
        </p:txBody>
      </p:sp>
      <p:grpSp>
        <p:nvGrpSpPr>
          <p:cNvPr id="281" name="Google Shape;262;p11"/>
          <p:cNvGrpSpPr/>
          <p:nvPr/>
        </p:nvGrpSpPr>
        <p:grpSpPr>
          <a:xfrm>
            <a:off x="558595" y="2258677"/>
            <a:ext cx="5146723" cy="3149066"/>
            <a:chOff x="0" y="0"/>
            <a:chExt cx="5146721" cy="3149064"/>
          </a:xfrm>
        </p:grpSpPr>
        <p:sp>
          <p:nvSpPr>
            <p:cNvPr id="279" name="Google Shape;263;p11"/>
            <p:cNvSpPr/>
            <p:nvPr/>
          </p:nvSpPr>
          <p:spPr>
            <a:xfrm>
              <a:off x="0" y="0"/>
              <a:ext cx="5146722" cy="3149065"/>
            </a:xfrm>
            <a:prstGeom prst="roundRect">
              <a:avLst>
                <a:gd name="adj" fmla="val 9635"/>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280" name="Google Shape;264;p11"/>
            <p:cNvSpPr txBox="1"/>
            <p:nvPr/>
          </p:nvSpPr>
          <p:spPr>
            <a:xfrm>
              <a:off x="67389" y="1384440"/>
              <a:ext cx="5011942" cy="3801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ctr">
              <a:spAutoFit/>
            </a:bodyPr>
            <a:lstStyle>
              <a:lvl1pPr>
                <a:defRPr>
                  <a:latin typeface="+mn-lt"/>
                  <a:ea typeface="+mn-ea"/>
                  <a:cs typeface="+mn-cs"/>
                  <a:sym typeface="Arial"/>
                </a:defRPr>
              </a:lvl1pPr>
            </a:lstStyle>
            <a:p>
              <a:r>
                <a:t>    </a:t>
              </a:r>
            </a:p>
          </p:txBody>
        </p:sp>
      </p:grpSp>
      <p:pic>
        <p:nvPicPr>
          <p:cNvPr id="282" name="Google Shape;265;p11" descr="Google Shape;265;p11"/>
          <p:cNvPicPr>
            <a:picLocks noChangeAspect="1"/>
          </p:cNvPicPr>
          <p:nvPr/>
        </p:nvPicPr>
        <p:blipFill>
          <a:blip r:embed="rId3"/>
          <a:stretch>
            <a:fillRect/>
          </a:stretch>
        </p:blipFill>
        <p:spPr>
          <a:xfrm>
            <a:off x="5449463" y="2061747"/>
            <a:ext cx="477102" cy="477103"/>
          </a:xfrm>
          <a:prstGeom prst="rect">
            <a:avLst/>
          </a:prstGeom>
          <a:ln w="12700">
            <a:miter lim="400000"/>
          </a:ln>
        </p:spPr>
      </p:pic>
      <p:sp>
        <p:nvSpPr>
          <p:cNvPr id="283" name="Google Shape;323;p12"/>
          <p:cNvSpPr txBox="1"/>
          <p:nvPr/>
        </p:nvSpPr>
        <p:spPr>
          <a:xfrm>
            <a:off x="375974" y="1265366"/>
            <a:ext cx="8950502" cy="536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REFLEXIONEMOS</a:t>
            </a:r>
          </a:p>
        </p:txBody>
      </p:sp>
      <p:sp>
        <p:nvSpPr>
          <p:cNvPr id="284" name="Google Shape;324;p12"/>
          <p:cNvSpPr txBox="1"/>
          <p:nvPr/>
        </p:nvSpPr>
        <p:spPr>
          <a:xfrm>
            <a:off x="366450" y="933491"/>
            <a:ext cx="4700400" cy="608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rPr dirty="0"/>
              <a:t>HAGAMOS UNA PAUSA</a:t>
            </a:r>
            <a:endParaRPr dirty="0">
              <a:latin typeface="+mn-lt"/>
              <a:ea typeface="+mn-ea"/>
              <a:cs typeface="+mn-cs"/>
              <a:sym typeface="Arial"/>
            </a:endParaRPr>
          </a:p>
        </p:txBody>
      </p:sp>
      <p:sp>
        <p:nvSpPr>
          <p:cNvPr id="285" name="Google Shape;52;p28"/>
          <p:cNvSpPr txBox="1">
            <a:spLocks noGrp="1"/>
          </p:cNvSpPr>
          <p:nvPr>
            <p:ph type="sldNum" sz="quarter" idx="4294967295"/>
          </p:nvPr>
        </p:nvSpPr>
        <p:spPr>
          <a:xfrm>
            <a:off x="371684" y="6881800"/>
            <a:ext cx="337159"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11</a:t>
            </a:fld>
            <a:endParaRPr/>
          </a:p>
        </p:txBody>
      </p:sp>
      <p:sp>
        <p:nvSpPr>
          <p:cNvPr id="286" name="Google Shape;266;p11"/>
          <p:cNvSpPr txBox="1"/>
          <p:nvPr/>
        </p:nvSpPr>
        <p:spPr>
          <a:xfrm>
            <a:off x="1090128" y="2772601"/>
            <a:ext cx="4179109" cy="21699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defRPr sz="1600">
                <a:latin typeface="Calibri"/>
                <a:ea typeface="Calibri"/>
                <a:cs typeface="Calibri"/>
                <a:sym typeface="Calibri"/>
              </a:defRPr>
            </a:pPr>
            <a:r>
              <a:t>¿Conoces el principio de Pascal? </a:t>
            </a:r>
          </a:p>
          <a:p>
            <a:pPr>
              <a:defRPr sz="1600">
                <a:latin typeface="Calibri"/>
                <a:ea typeface="Calibri"/>
                <a:cs typeface="Calibri"/>
                <a:sym typeface="Calibri"/>
              </a:defRPr>
            </a:pPr>
            <a:endParaRPr/>
          </a:p>
          <a:p>
            <a:pPr>
              <a:defRPr sz="1600">
                <a:latin typeface="Calibri"/>
                <a:ea typeface="Calibri"/>
                <a:cs typeface="Calibri"/>
                <a:sym typeface="Calibri"/>
              </a:defRPr>
            </a:pPr>
            <a:endParaRPr/>
          </a:p>
          <a:p>
            <a:pPr>
              <a:defRPr sz="1600">
                <a:latin typeface="Calibri"/>
                <a:ea typeface="Calibri"/>
                <a:cs typeface="Calibri"/>
                <a:sym typeface="Calibri"/>
              </a:defRPr>
            </a:pPr>
            <a:r>
              <a:t>¿En qué consiste?</a:t>
            </a:r>
          </a:p>
          <a:p>
            <a:pPr>
              <a:defRPr sz="1600">
                <a:latin typeface="Calibri"/>
                <a:ea typeface="Calibri"/>
                <a:cs typeface="Calibri"/>
                <a:sym typeface="Calibri"/>
              </a:defRPr>
            </a:pPr>
            <a:endParaRPr/>
          </a:p>
          <a:p>
            <a:pPr>
              <a:defRPr sz="1600">
                <a:latin typeface="Calibri"/>
                <a:ea typeface="Calibri"/>
                <a:cs typeface="Calibri"/>
                <a:sym typeface="Calibri"/>
              </a:defRPr>
            </a:pPr>
            <a:endParaRPr/>
          </a:p>
          <a:p>
            <a:pPr>
              <a:defRPr sz="1600">
                <a:latin typeface="Calibri"/>
                <a:ea typeface="Calibri"/>
                <a:cs typeface="Calibri"/>
                <a:sym typeface="Calibri"/>
              </a:defRPr>
            </a:pPr>
            <a:r>
              <a:t>¿Cómo lo podemos aplicar en algunos elementos de automóvil?</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A812BB74-8BCF-1B49-9B4D-FE5540F1D51B}"/>
              </a:ext>
            </a:extLst>
          </p:cNvPr>
          <p:cNvPicPr>
            <a:picLocks noChangeAspect="1"/>
          </p:cNvPicPr>
          <p:nvPr/>
        </p:nvPicPr>
        <p:blipFill>
          <a:blip r:embed="rId2"/>
          <a:stretch>
            <a:fillRect/>
          </a:stretch>
        </p:blipFill>
        <p:spPr>
          <a:xfrm>
            <a:off x="701644" y="2678100"/>
            <a:ext cx="2133600" cy="4203700"/>
          </a:xfrm>
          <a:prstGeom prst="rect">
            <a:avLst/>
          </a:prstGeom>
        </p:spPr>
      </p:pic>
      <p:sp>
        <p:nvSpPr>
          <p:cNvPr id="288" name="Rectángulo redondeado"/>
          <p:cNvSpPr/>
          <p:nvPr/>
        </p:nvSpPr>
        <p:spPr>
          <a:xfrm>
            <a:off x="4111308" y="8477492"/>
            <a:ext cx="4261041" cy="1981458"/>
          </a:xfrm>
          <a:prstGeom prst="roundRect">
            <a:avLst>
              <a:gd name="adj" fmla="val 6466"/>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89" name="Google Shape;173;p6"/>
          <p:cNvSpPr txBox="1"/>
          <p:nvPr/>
        </p:nvSpPr>
        <p:spPr>
          <a:xfrm>
            <a:off x="382498" y="1261272"/>
            <a:ext cx="4075690" cy="536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PRINCIPIO DE PASCAL</a:t>
            </a:r>
          </a:p>
        </p:txBody>
      </p:sp>
      <p:pic>
        <p:nvPicPr>
          <p:cNvPr id="290" name="Imagen" descr="Imagen"/>
          <p:cNvPicPr>
            <a:picLocks noChangeAspect="1"/>
          </p:cNvPicPr>
          <p:nvPr/>
        </p:nvPicPr>
        <p:blipFill>
          <a:blip r:embed="rId3"/>
          <a:stretch>
            <a:fillRect/>
          </a:stretch>
        </p:blipFill>
        <p:spPr>
          <a:xfrm>
            <a:off x="6606072" y="2855808"/>
            <a:ext cx="2082801" cy="3001912"/>
          </a:xfrm>
          <a:prstGeom prst="rect">
            <a:avLst/>
          </a:prstGeom>
          <a:ln w="12700">
            <a:miter lim="400000"/>
          </a:ln>
        </p:spPr>
      </p:pic>
      <p:sp>
        <p:nvSpPr>
          <p:cNvPr id="291" name="Línea"/>
          <p:cNvSpPr/>
          <p:nvPr/>
        </p:nvSpPr>
        <p:spPr>
          <a:xfrm>
            <a:off x="7647472" y="2217531"/>
            <a:ext cx="1" cy="536170"/>
          </a:xfrm>
          <a:prstGeom prst="line">
            <a:avLst/>
          </a:prstGeom>
          <a:ln w="25400">
            <a:solidFill>
              <a:srgbClr val="FF0000"/>
            </a:solidFill>
            <a:tailEnd type="triangle"/>
          </a:ln>
        </p:spPr>
        <p:txBody>
          <a:bodyPr lIns="45718" tIns="45718" rIns="45718" bIns="45718"/>
          <a:lstStyle/>
          <a:p>
            <a:endParaRPr/>
          </a:p>
        </p:txBody>
      </p:sp>
      <p:sp>
        <p:nvSpPr>
          <p:cNvPr id="292" name="Línea"/>
          <p:cNvSpPr/>
          <p:nvPr/>
        </p:nvSpPr>
        <p:spPr>
          <a:xfrm flipH="1" flipV="1">
            <a:off x="6656504" y="3898930"/>
            <a:ext cx="185268" cy="185268"/>
          </a:xfrm>
          <a:prstGeom prst="line">
            <a:avLst/>
          </a:prstGeom>
          <a:ln w="25400">
            <a:solidFill>
              <a:srgbClr val="FF0000"/>
            </a:solidFill>
            <a:tailEnd type="triangle"/>
          </a:ln>
        </p:spPr>
        <p:txBody>
          <a:bodyPr lIns="45718" tIns="45718" rIns="45718" bIns="45718"/>
          <a:lstStyle/>
          <a:p>
            <a:endParaRPr/>
          </a:p>
        </p:txBody>
      </p:sp>
      <p:sp>
        <p:nvSpPr>
          <p:cNvPr id="293" name="Línea"/>
          <p:cNvSpPr/>
          <p:nvPr/>
        </p:nvSpPr>
        <p:spPr>
          <a:xfrm flipH="1">
            <a:off x="6253238" y="4891909"/>
            <a:ext cx="315879" cy="1"/>
          </a:xfrm>
          <a:prstGeom prst="line">
            <a:avLst/>
          </a:prstGeom>
          <a:ln w="25400">
            <a:solidFill>
              <a:srgbClr val="FF0000"/>
            </a:solidFill>
            <a:tailEnd type="triangle"/>
          </a:ln>
        </p:spPr>
        <p:txBody>
          <a:bodyPr lIns="45718" tIns="45718" rIns="45718" bIns="45718"/>
          <a:lstStyle/>
          <a:p>
            <a:endParaRPr/>
          </a:p>
        </p:txBody>
      </p:sp>
      <p:sp>
        <p:nvSpPr>
          <p:cNvPr id="294" name="Línea"/>
          <p:cNvSpPr/>
          <p:nvPr/>
        </p:nvSpPr>
        <p:spPr>
          <a:xfrm flipH="1">
            <a:off x="6718313" y="5603840"/>
            <a:ext cx="204091" cy="204090"/>
          </a:xfrm>
          <a:prstGeom prst="line">
            <a:avLst/>
          </a:prstGeom>
          <a:ln w="25400">
            <a:solidFill>
              <a:srgbClr val="FF0000"/>
            </a:solidFill>
            <a:tailEnd type="triangle"/>
          </a:ln>
        </p:spPr>
        <p:txBody>
          <a:bodyPr lIns="45718" tIns="45718" rIns="45718" bIns="45718"/>
          <a:lstStyle/>
          <a:p>
            <a:endParaRPr/>
          </a:p>
        </p:txBody>
      </p:sp>
      <p:sp>
        <p:nvSpPr>
          <p:cNvPr id="295" name="Línea"/>
          <p:cNvSpPr/>
          <p:nvPr/>
        </p:nvSpPr>
        <p:spPr>
          <a:xfrm>
            <a:off x="7647034" y="5881544"/>
            <a:ext cx="1" cy="317119"/>
          </a:xfrm>
          <a:prstGeom prst="line">
            <a:avLst/>
          </a:prstGeom>
          <a:ln w="25400">
            <a:solidFill>
              <a:srgbClr val="FF0000"/>
            </a:solidFill>
            <a:tailEnd type="triangle"/>
          </a:ln>
        </p:spPr>
        <p:txBody>
          <a:bodyPr lIns="45718" tIns="45718" rIns="45718" bIns="45718"/>
          <a:lstStyle/>
          <a:p>
            <a:endParaRPr/>
          </a:p>
        </p:txBody>
      </p:sp>
      <p:sp>
        <p:nvSpPr>
          <p:cNvPr id="296" name="Línea"/>
          <p:cNvSpPr/>
          <p:nvPr/>
        </p:nvSpPr>
        <p:spPr>
          <a:xfrm flipV="1">
            <a:off x="8443124" y="3898930"/>
            <a:ext cx="185268" cy="185268"/>
          </a:xfrm>
          <a:prstGeom prst="line">
            <a:avLst/>
          </a:prstGeom>
          <a:ln w="25400">
            <a:solidFill>
              <a:srgbClr val="FF0000"/>
            </a:solidFill>
            <a:tailEnd type="triangle"/>
          </a:ln>
        </p:spPr>
        <p:txBody>
          <a:bodyPr lIns="45718" tIns="45718" rIns="45718" bIns="45718"/>
          <a:lstStyle/>
          <a:p>
            <a:endParaRPr/>
          </a:p>
        </p:txBody>
      </p:sp>
      <p:sp>
        <p:nvSpPr>
          <p:cNvPr id="297" name="Línea"/>
          <p:cNvSpPr/>
          <p:nvPr/>
        </p:nvSpPr>
        <p:spPr>
          <a:xfrm>
            <a:off x="8738529" y="4897696"/>
            <a:ext cx="310940" cy="1"/>
          </a:xfrm>
          <a:prstGeom prst="line">
            <a:avLst/>
          </a:prstGeom>
          <a:ln w="25400">
            <a:solidFill>
              <a:srgbClr val="FF0000"/>
            </a:solidFill>
            <a:tailEnd type="triangle"/>
          </a:ln>
        </p:spPr>
        <p:txBody>
          <a:bodyPr lIns="45718" tIns="45718" rIns="45718" bIns="45718"/>
          <a:lstStyle/>
          <a:p>
            <a:endParaRPr/>
          </a:p>
        </p:txBody>
      </p:sp>
      <p:sp>
        <p:nvSpPr>
          <p:cNvPr id="298" name="Línea"/>
          <p:cNvSpPr/>
          <p:nvPr/>
        </p:nvSpPr>
        <p:spPr>
          <a:xfrm>
            <a:off x="8387274" y="5616540"/>
            <a:ext cx="246168" cy="246167"/>
          </a:xfrm>
          <a:prstGeom prst="line">
            <a:avLst/>
          </a:prstGeom>
          <a:ln w="25400">
            <a:solidFill>
              <a:srgbClr val="FF0000"/>
            </a:solidFill>
            <a:tailEnd type="triangle"/>
          </a:ln>
        </p:spPr>
        <p:txBody>
          <a:bodyPr lIns="45718" tIns="45718" rIns="45718" bIns="45718"/>
          <a:lstStyle/>
          <a:p>
            <a:endParaRPr/>
          </a:p>
        </p:txBody>
      </p:sp>
      <p:sp>
        <p:nvSpPr>
          <p:cNvPr id="299" name="Probar las baterías para determinar si son reutilizables.…"/>
          <p:cNvSpPr txBox="1"/>
          <p:nvPr/>
        </p:nvSpPr>
        <p:spPr>
          <a:xfrm>
            <a:off x="3574864" y="3790455"/>
            <a:ext cx="2082801" cy="2492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115000"/>
              </a:lnSpc>
              <a:defRPr sz="1600" b="1">
                <a:solidFill>
                  <a:srgbClr val="FF0000"/>
                </a:solidFill>
                <a:latin typeface="Calibri"/>
                <a:ea typeface="Calibri"/>
                <a:cs typeface="Calibri"/>
                <a:sym typeface="Calibri"/>
              </a:defRPr>
            </a:lvl1pPr>
          </a:lstStyle>
          <a:p>
            <a:r>
              <a:t>“La presión externa ejercida sobre un punto cualquiera de una masa líquida incompresible, contenida en un recipiente indeformable, se transmite íntegramente en todas direcciones”.</a:t>
            </a:r>
          </a:p>
        </p:txBody>
      </p:sp>
      <p:sp>
        <p:nvSpPr>
          <p:cNvPr id="300" name="Google Shape;189;p7"/>
          <p:cNvSpPr/>
          <p:nvPr/>
        </p:nvSpPr>
        <p:spPr>
          <a:xfrm rot="14585181">
            <a:off x="2755735" y="2769716"/>
            <a:ext cx="333494" cy="788258"/>
          </a:xfrm>
          <a:prstGeom prst="triangle">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01" name="Rectángulo redondeado"/>
          <p:cNvSpPr/>
          <p:nvPr/>
        </p:nvSpPr>
        <p:spPr>
          <a:xfrm>
            <a:off x="3161533" y="1879163"/>
            <a:ext cx="3222425" cy="1570210"/>
          </a:xfrm>
          <a:prstGeom prst="roundRect">
            <a:avLst>
              <a:gd name="adj" fmla="val 6539"/>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02" name="Probar las baterías para determinar si son reutilizables.…"/>
          <p:cNvSpPr txBox="1"/>
          <p:nvPr/>
        </p:nvSpPr>
        <p:spPr>
          <a:xfrm>
            <a:off x="3377507" y="1988945"/>
            <a:ext cx="2968937" cy="1350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rPr dirty="0" err="1"/>
              <a:t>Es</a:t>
            </a:r>
            <a:r>
              <a:rPr dirty="0"/>
              <a:t> </a:t>
            </a:r>
            <a:r>
              <a:rPr dirty="0" err="1"/>
              <a:t>importante</a:t>
            </a:r>
            <a:r>
              <a:rPr dirty="0"/>
              <a:t> </a:t>
            </a:r>
            <a:r>
              <a:rPr dirty="0" err="1"/>
              <a:t>mencionar</a:t>
            </a:r>
            <a:r>
              <a:rPr dirty="0"/>
              <a:t> </a:t>
            </a:r>
            <a:r>
              <a:rPr dirty="0" err="1"/>
              <a:t>que</a:t>
            </a:r>
            <a:r>
              <a:rPr dirty="0"/>
              <a:t> en </a:t>
            </a:r>
            <a:r>
              <a:rPr dirty="0" err="1"/>
              <a:t>sistema</a:t>
            </a:r>
            <a:r>
              <a:rPr dirty="0"/>
              <a:t> de </a:t>
            </a:r>
            <a:r>
              <a:rPr dirty="0" err="1"/>
              <a:t>frenos</a:t>
            </a:r>
            <a:r>
              <a:rPr dirty="0"/>
              <a:t> </a:t>
            </a:r>
            <a:r>
              <a:rPr dirty="0" err="1"/>
              <a:t>hidráulicos</a:t>
            </a:r>
            <a:r>
              <a:rPr dirty="0"/>
              <a:t> se </a:t>
            </a:r>
            <a:r>
              <a:rPr dirty="0" err="1"/>
              <a:t>aplica</a:t>
            </a:r>
            <a:r>
              <a:rPr dirty="0"/>
              <a:t> el Principio de Blaise Pascal (</a:t>
            </a:r>
            <a:r>
              <a:rPr dirty="0" err="1"/>
              <a:t>Físico</a:t>
            </a:r>
            <a:r>
              <a:rPr dirty="0"/>
              <a:t>, </a:t>
            </a:r>
            <a:r>
              <a:rPr dirty="0" err="1"/>
              <a:t>Matemático</a:t>
            </a:r>
            <a:r>
              <a:rPr dirty="0"/>
              <a:t> y </a:t>
            </a:r>
            <a:r>
              <a:rPr dirty="0" err="1"/>
              <a:t>Físico</a:t>
            </a:r>
            <a:r>
              <a:rPr dirty="0"/>
              <a:t> </a:t>
            </a:r>
            <a:r>
              <a:rPr dirty="0" err="1"/>
              <a:t>Francés</a:t>
            </a:r>
            <a:r>
              <a:rPr dirty="0"/>
              <a:t>), el </a:t>
            </a:r>
            <a:r>
              <a:rPr dirty="0" err="1"/>
              <a:t>cual</a:t>
            </a:r>
            <a:r>
              <a:rPr dirty="0"/>
              <a:t> </a:t>
            </a:r>
            <a:r>
              <a:rPr dirty="0" err="1"/>
              <a:t>señala</a:t>
            </a:r>
            <a:r>
              <a:rPr dirty="0"/>
              <a:t>:</a:t>
            </a:r>
          </a:p>
        </p:txBody>
      </p:sp>
      <p:sp>
        <p:nvSpPr>
          <p:cNvPr id="3" name="Marcador de número de diapositiva 2"/>
          <p:cNvSpPr>
            <a:spLocks noGrp="1"/>
          </p:cNvSpPr>
          <p:nvPr>
            <p:ph type="sldNum" sz="quarter" idx="2"/>
          </p:nvPr>
        </p:nvSpPr>
        <p:spPr/>
        <p:txBody>
          <a:bodyPr/>
          <a:lstStyle/>
          <a:p>
            <a:fld id="{86CB4B4D-7CA3-9044-876B-883B54F8677D}" type="slidenum">
              <a:rPr lang="es-CL" smtClean="0"/>
              <a:t>12</a:t>
            </a:fld>
            <a:endParaRPr lang="es-CL"/>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ectángulo redondeado"/>
          <p:cNvSpPr/>
          <p:nvPr/>
        </p:nvSpPr>
        <p:spPr>
          <a:xfrm>
            <a:off x="312548" y="1682151"/>
            <a:ext cx="5589664" cy="1355815"/>
          </a:xfrm>
          <a:prstGeom prst="roundRect">
            <a:avLst>
              <a:gd name="adj" fmla="val 11087"/>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06" name="Rectángulo redondeado"/>
          <p:cNvSpPr/>
          <p:nvPr/>
        </p:nvSpPr>
        <p:spPr>
          <a:xfrm>
            <a:off x="2441756" y="2680298"/>
            <a:ext cx="6961195" cy="1565284"/>
          </a:xfrm>
          <a:prstGeom prst="roundRect">
            <a:avLst>
              <a:gd name="adj" fmla="val 13741"/>
            </a:avLst>
          </a:prstGeom>
          <a:solidFill>
            <a:srgbClr val="FFFFFF"/>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sp>
        <p:nvSpPr>
          <p:cNvPr id="307" name="Rectángulo redondeado"/>
          <p:cNvSpPr/>
          <p:nvPr/>
        </p:nvSpPr>
        <p:spPr>
          <a:xfrm>
            <a:off x="2529054" y="2752449"/>
            <a:ext cx="6786600" cy="1471781"/>
          </a:xfrm>
          <a:prstGeom prst="roundRect">
            <a:avLst>
              <a:gd name="adj" fmla="val 10214"/>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08" name="Google Shape;173;p6"/>
          <p:cNvSpPr txBox="1"/>
          <p:nvPr/>
        </p:nvSpPr>
        <p:spPr>
          <a:xfrm>
            <a:off x="382498" y="1127707"/>
            <a:ext cx="341678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PRINCIPIO DE PASCAL</a:t>
            </a:r>
          </a:p>
        </p:txBody>
      </p:sp>
      <p:sp>
        <p:nvSpPr>
          <p:cNvPr id="309" name="Probar las baterías para determinar si son reutilizables.…"/>
          <p:cNvSpPr txBox="1"/>
          <p:nvPr/>
        </p:nvSpPr>
        <p:spPr>
          <a:xfrm>
            <a:off x="577060" y="1848183"/>
            <a:ext cx="5060640" cy="779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El Principio de Pascal se aplica en las prensas hidráulicas, en donde existen 2 cilindros de diferentes diámetros comunicados por un conducto como se observa en la figura.</a:t>
            </a:r>
          </a:p>
        </p:txBody>
      </p:sp>
      <p:sp>
        <p:nvSpPr>
          <p:cNvPr id="310" name="Probar las baterías para determinar si son reutilizables.…"/>
          <p:cNvSpPr txBox="1"/>
          <p:nvPr/>
        </p:nvSpPr>
        <p:spPr>
          <a:xfrm>
            <a:off x="2867094" y="2955703"/>
            <a:ext cx="6260044" cy="10652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Como los líquidos son incompresibles, al aplicar una pequeña presión en el pistón del cilindro pequeño, esta se transmitirá en todas las direcciones, por lo que existirá la misma presión en el pistón del cilindro más ancho. Por lo tanto, la fuerza 1 en el área 1 es igual a la fuerza 2 en el área 2.</a:t>
            </a:r>
          </a:p>
        </p:txBody>
      </p:sp>
      <p:grpSp>
        <p:nvGrpSpPr>
          <p:cNvPr id="337" name="Grupo"/>
          <p:cNvGrpSpPr/>
          <p:nvPr/>
        </p:nvGrpSpPr>
        <p:grpSpPr>
          <a:xfrm>
            <a:off x="3520422" y="4466404"/>
            <a:ext cx="5759197" cy="2420226"/>
            <a:chOff x="0" y="0"/>
            <a:chExt cx="5759195" cy="2420224"/>
          </a:xfrm>
        </p:grpSpPr>
        <p:grpSp>
          <p:nvGrpSpPr>
            <p:cNvPr id="313" name="Grupo"/>
            <p:cNvGrpSpPr/>
            <p:nvPr/>
          </p:nvGrpSpPr>
          <p:grpSpPr>
            <a:xfrm>
              <a:off x="285719" y="271702"/>
              <a:ext cx="5473477" cy="2139338"/>
              <a:chOff x="0" y="0"/>
              <a:chExt cx="5473476" cy="2139336"/>
            </a:xfrm>
          </p:grpSpPr>
          <p:pic>
            <p:nvPicPr>
              <p:cNvPr id="311" name="Imagen" descr="Imagen"/>
              <p:cNvPicPr>
                <a:picLocks noChangeAspect="1"/>
              </p:cNvPicPr>
              <p:nvPr/>
            </p:nvPicPr>
            <p:blipFill>
              <a:blip r:embed="rId2"/>
              <a:stretch>
                <a:fillRect/>
              </a:stretch>
            </p:blipFill>
            <p:spPr>
              <a:xfrm>
                <a:off x="0" y="0"/>
                <a:ext cx="5473477" cy="2139337"/>
              </a:xfrm>
              <a:prstGeom prst="rect">
                <a:avLst/>
              </a:prstGeom>
              <a:ln w="12700" cap="flat">
                <a:noFill/>
                <a:miter lim="400000"/>
              </a:ln>
              <a:effectLst/>
            </p:spPr>
          </p:pic>
          <p:sp>
            <p:nvSpPr>
              <p:cNvPr id="312" name="Hombre"/>
              <p:cNvSpPr/>
              <p:nvPr/>
            </p:nvSpPr>
            <p:spPr>
              <a:xfrm>
                <a:off x="3157020" y="766701"/>
                <a:ext cx="397573" cy="1026396"/>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BC9CA6"/>
              </a:solidFill>
              <a:ln w="12700" cap="flat">
                <a:noFill/>
                <a:miter lim="400000"/>
              </a:ln>
              <a:effectLst/>
            </p:spPr>
            <p:txBody>
              <a:bodyPr wrap="square" lIns="0" tIns="0" rIns="0" bIns="0" numCol="1" anchor="t">
                <a:noAutofit/>
              </a:bodyPr>
              <a:lstStyle/>
              <a:p>
                <a:endParaRPr/>
              </a:p>
            </p:txBody>
          </p:sp>
        </p:grpSp>
        <p:sp>
          <p:nvSpPr>
            <p:cNvPr id="314" name="70kg"/>
            <p:cNvSpPr txBox="1"/>
            <p:nvPr/>
          </p:nvSpPr>
          <p:spPr>
            <a:xfrm>
              <a:off x="3476297" y="773602"/>
              <a:ext cx="279602" cy="1523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70kg</a:t>
              </a:r>
            </a:p>
          </p:txBody>
        </p:sp>
        <p:sp>
          <p:nvSpPr>
            <p:cNvPr id="315" name="R:25cm"/>
            <p:cNvSpPr txBox="1"/>
            <p:nvPr/>
          </p:nvSpPr>
          <p:spPr>
            <a:xfrm>
              <a:off x="3849407" y="2048061"/>
              <a:ext cx="3302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600"/>
              </a:lvl1pPr>
            </a:lstStyle>
            <a:p>
              <a:r>
                <a:t>R:25cm</a:t>
              </a:r>
            </a:p>
          </p:txBody>
        </p:sp>
        <p:sp>
          <p:nvSpPr>
            <p:cNvPr id="316" name="P: 250kg"/>
            <p:cNvSpPr txBox="1"/>
            <p:nvPr/>
          </p:nvSpPr>
          <p:spPr>
            <a:xfrm>
              <a:off x="4182167" y="0"/>
              <a:ext cx="496461"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 250kg</a:t>
              </a:r>
            </a:p>
          </p:txBody>
        </p:sp>
        <p:sp>
          <p:nvSpPr>
            <p:cNvPr id="317" name="R: 75cm"/>
            <p:cNvSpPr txBox="1"/>
            <p:nvPr/>
          </p:nvSpPr>
          <p:spPr>
            <a:xfrm>
              <a:off x="5068294" y="0"/>
              <a:ext cx="46913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R: 75cm</a:t>
              </a:r>
            </a:p>
          </p:txBody>
        </p:sp>
        <p:sp>
          <p:nvSpPr>
            <p:cNvPr id="318" name="Línea"/>
            <p:cNvSpPr/>
            <p:nvPr/>
          </p:nvSpPr>
          <p:spPr>
            <a:xfrm>
              <a:off x="4196061" y="1560138"/>
              <a:ext cx="1" cy="68137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19" name="Línea"/>
            <p:cNvSpPr/>
            <p:nvPr/>
          </p:nvSpPr>
          <p:spPr>
            <a:xfrm>
              <a:off x="3841787" y="1560138"/>
              <a:ext cx="1" cy="68137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20" name="Línea"/>
            <p:cNvSpPr/>
            <p:nvPr/>
          </p:nvSpPr>
          <p:spPr>
            <a:xfrm>
              <a:off x="3424063" y="1565426"/>
              <a:ext cx="1" cy="84951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21" name="Línea"/>
            <p:cNvSpPr/>
            <p:nvPr/>
          </p:nvSpPr>
          <p:spPr>
            <a:xfrm>
              <a:off x="5726717" y="1560138"/>
              <a:ext cx="1" cy="860087"/>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22" name="F1"/>
            <p:cNvSpPr txBox="1"/>
            <p:nvPr/>
          </p:nvSpPr>
          <p:spPr>
            <a:xfrm>
              <a:off x="332127" y="973919"/>
              <a:ext cx="157511"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F1</a:t>
              </a:r>
            </a:p>
          </p:txBody>
        </p:sp>
        <p:sp>
          <p:nvSpPr>
            <p:cNvPr id="323" name="R:25cm"/>
            <p:cNvSpPr txBox="1"/>
            <p:nvPr/>
          </p:nvSpPr>
          <p:spPr>
            <a:xfrm>
              <a:off x="701858" y="1507076"/>
              <a:ext cx="3302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600"/>
              </a:lvl1pPr>
            </a:lstStyle>
            <a:p>
              <a:r>
                <a:t>R:25cm</a:t>
              </a:r>
            </a:p>
          </p:txBody>
        </p:sp>
        <p:sp>
          <p:nvSpPr>
            <p:cNvPr id="324" name="P: 250kg"/>
            <p:cNvSpPr txBox="1"/>
            <p:nvPr/>
          </p:nvSpPr>
          <p:spPr>
            <a:xfrm>
              <a:off x="1025908" y="0"/>
              <a:ext cx="4964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 250kg</a:t>
              </a:r>
            </a:p>
          </p:txBody>
        </p:sp>
        <p:sp>
          <p:nvSpPr>
            <p:cNvPr id="325" name="R: 75cm"/>
            <p:cNvSpPr txBox="1"/>
            <p:nvPr/>
          </p:nvSpPr>
          <p:spPr>
            <a:xfrm>
              <a:off x="1912034" y="0"/>
              <a:ext cx="46913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R: 75cm</a:t>
              </a:r>
            </a:p>
          </p:txBody>
        </p:sp>
        <p:sp>
          <p:nvSpPr>
            <p:cNvPr id="326" name="Línea"/>
            <p:cNvSpPr/>
            <p:nvPr/>
          </p:nvSpPr>
          <p:spPr>
            <a:xfrm>
              <a:off x="1055040" y="1148962"/>
              <a:ext cx="1" cy="1092555"/>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27" name="Línea"/>
            <p:cNvSpPr/>
            <p:nvPr/>
          </p:nvSpPr>
          <p:spPr>
            <a:xfrm>
              <a:off x="691899" y="1529660"/>
              <a:ext cx="1" cy="711857"/>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28" name="Línea"/>
            <p:cNvSpPr/>
            <p:nvPr/>
          </p:nvSpPr>
          <p:spPr>
            <a:xfrm>
              <a:off x="283041" y="1165113"/>
              <a:ext cx="1" cy="1249825"/>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29" name="Línea"/>
            <p:cNvSpPr/>
            <p:nvPr/>
          </p:nvSpPr>
          <p:spPr>
            <a:xfrm>
              <a:off x="2585695" y="1159825"/>
              <a:ext cx="1" cy="1260400"/>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30" name="P1"/>
            <p:cNvSpPr txBox="1"/>
            <p:nvPr/>
          </p:nvSpPr>
          <p:spPr>
            <a:xfrm>
              <a:off x="0" y="1895671"/>
              <a:ext cx="164356"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P1</a:t>
              </a:r>
            </a:p>
          </p:txBody>
        </p:sp>
        <p:sp>
          <p:nvSpPr>
            <p:cNvPr id="331" name="Embol"/>
            <p:cNvSpPr txBox="1"/>
            <p:nvPr/>
          </p:nvSpPr>
          <p:spPr>
            <a:xfrm>
              <a:off x="443831" y="1213934"/>
              <a:ext cx="36079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Embol</a:t>
              </a:r>
            </a:p>
          </p:txBody>
        </p:sp>
        <p:sp>
          <p:nvSpPr>
            <p:cNvPr id="332" name="Línea"/>
            <p:cNvSpPr/>
            <p:nvPr/>
          </p:nvSpPr>
          <p:spPr>
            <a:xfrm>
              <a:off x="401144" y="1107966"/>
              <a:ext cx="1" cy="46680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33" name="Línea"/>
            <p:cNvSpPr/>
            <p:nvPr/>
          </p:nvSpPr>
          <p:spPr>
            <a:xfrm>
              <a:off x="610681" y="1416557"/>
              <a:ext cx="1" cy="15239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34" name="Línea"/>
            <p:cNvSpPr/>
            <p:nvPr/>
          </p:nvSpPr>
          <p:spPr>
            <a:xfrm>
              <a:off x="3044941" y="165322"/>
              <a:ext cx="1" cy="2249616"/>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35" name="Línea"/>
            <p:cNvSpPr/>
            <p:nvPr/>
          </p:nvSpPr>
          <p:spPr>
            <a:xfrm>
              <a:off x="3044941" y="78434"/>
              <a:ext cx="1" cy="164356"/>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36" name="Línea"/>
            <p:cNvSpPr/>
            <p:nvPr/>
          </p:nvSpPr>
          <p:spPr>
            <a:xfrm flipV="1">
              <a:off x="257637" y="2417821"/>
              <a:ext cx="5473477" cy="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grpSp>
      <p:grpSp>
        <p:nvGrpSpPr>
          <p:cNvPr id="349" name="Grupo"/>
          <p:cNvGrpSpPr/>
          <p:nvPr/>
        </p:nvGrpSpPr>
        <p:grpSpPr>
          <a:xfrm>
            <a:off x="2574681" y="4590220"/>
            <a:ext cx="1065398" cy="872354"/>
            <a:chOff x="0" y="0"/>
            <a:chExt cx="1065396" cy="872353"/>
          </a:xfrm>
        </p:grpSpPr>
        <p:sp>
          <p:nvSpPr>
            <p:cNvPr id="338" name="Probar las baterías para determinar si son reutilizables.…"/>
            <p:cNvSpPr txBox="1"/>
            <p:nvPr/>
          </p:nvSpPr>
          <p:spPr>
            <a:xfrm>
              <a:off x="85113" y="0"/>
              <a:ext cx="233017" cy="2911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ct val="115000"/>
                </a:lnSpc>
                <a:defRPr sz="2300" b="1">
                  <a:solidFill>
                    <a:srgbClr val="741B47"/>
                  </a:solidFill>
                  <a:latin typeface="Calibri"/>
                  <a:ea typeface="Calibri"/>
                  <a:cs typeface="Calibri"/>
                  <a:sym typeface="Calibri"/>
                </a:defRPr>
              </a:lvl1pPr>
            </a:lstStyle>
            <a:p>
              <a:r>
                <a:t>F</a:t>
              </a:r>
            </a:p>
          </p:txBody>
        </p:sp>
        <p:sp>
          <p:nvSpPr>
            <p:cNvPr id="339" name="Probar las baterías para determinar si son reutilizables.…"/>
            <p:cNvSpPr txBox="1"/>
            <p:nvPr/>
          </p:nvSpPr>
          <p:spPr>
            <a:xfrm>
              <a:off x="656574" y="0"/>
              <a:ext cx="233016" cy="291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ct val="115000"/>
                </a:lnSpc>
                <a:defRPr sz="2300" b="1">
                  <a:solidFill>
                    <a:srgbClr val="741B47"/>
                  </a:solidFill>
                  <a:latin typeface="Calibri"/>
                  <a:ea typeface="Calibri"/>
                  <a:cs typeface="Calibri"/>
                  <a:sym typeface="Calibri"/>
                </a:defRPr>
              </a:lvl1pPr>
            </a:lstStyle>
            <a:p>
              <a:r>
                <a:t>F</a:t>
              </a:r>
            </a:p>
          </p:txBody>
        </p:sp>
        <p:sp>
          <p:nvSpPr>
            <p:cNvPr id="340" name="Probar las baterías para determinar si son reutilizables.…"/>
            <p:cNvSpPr txBox="1"/>
            <p:nvPr/>
          </p:nvSpPr>
          <p:spPr>
            <a:xfrm>
              <a:off x="85113" y="500028"/>
              <a:ext cx="233017" cy="291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ct val="115000"/>
                </a:lnSpc>
                <a:defRPr sz="2300" b="1">
                  <a:solidFill>
                    <a:srgbClr val="741B47"/>
                  </a:solidFill>
                  <a:latin typeface="Calibri"/>
                  <a:ea typeface="Calibri"/>
                  <a:cs typeface="Calibri"/>
                  <a:sym typeface="Calibri"/>
                </a:defRPr>
              </a:lvl1pPr>
            </a:lstStyle>
            <a:p>
              <a:r>
                <a:t>A</a:t>
              </a:r>
            </a:p>
          </p:txBody>
        </p:sp>
        <p:sp>
          <p:nvSpPr>
            <p:cNvPr id="341" name="Probar las baterías para determinar si son reutilizables.…"/>
            <p:cNvSpPr txBox="1"/>
            <p:nvPr/>
          </p:nvSpPr>
          <p:spPr>
            <a:xfrm>
              <a:off x="656574" y="500028"/>
              <a:ext cx="233016" cy="291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ct val="115000"/>
                </a:lnSpc>
                <a:defRPr sz="2300" b="1">
                  <a:solidFill>
                    <a:srgbClr val="741B47"/>
                  </a:solidFill>
                  <a:latin typeface="Calibri"/>
                  <a:ea typeface="Calibri"/>
                  <a:cs typeface="Calibri"/>
                  <a:sym typeface="Calibri"/>
                </a:defRPr>
              </a:lvl1pPr>
            </a:lstStyle>
            <a:p>
              <a:r>
                <a:t>A</a:t>
              </a:r>
            </a:p>
          </p:txBody>
        </p:sp>
        <p:sp>
          <p:nvSpPr>
            <p:cNvPr id="342" name="Probar las baterías para determinar si son reutilizables.…"/>
            <p:cNvSpPr txBox="1"/>
            <p:nvPr/>
          </p:nvSpPr>
          <p:spPr>
            <a:xfrm>
              <a:off x="236908" y="97764"/>
              <a:ext cx="233016" cy="2388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ct val="115000"/>
                </a:lnSpc>
                <a:defRPr sz="1900" b="1">
                  <a:solidFill>
                    <a:srgbClr val="741B47"/>
                  </a:solidFill>
                  <a:latin typeface="Calibri"/>
                  <a:ea typeface="Calibri"/>
                  <a:cs typeface="Calibri"/>
                  <a:sym typeface="Calibri"/>
                </a:defRPr>
              </a:lvl1pPr>
            </a:lstStyle>
            <a:p>
              <a:r>
                <a:t>1</a:t>
              </a:r>
            </a:p>
          </p:txBody>
        </p:sp>
        <p:sp>
          <p:nvSpPr>
            <p:cNvPr id="343" name="Probar las baterías para determinar si son reutilizables.…"/>
            <p:cNvSpPr txBox="1"/>
            <p:nvPr/>
          </p:nvSpPr>
          <p:spPr>
            <a:xfrm>
              <a:off x="781581" y="97764"/>
              <a:ext cx="233016" cy="2388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ct val="115000"/>
                </a:lnSpc>
                <a:defRPr sz="1900" b="1">
                  <a:solidFill>
                    <a:srgbClr val="741B47"/>
                  </a:solidFill>
                  <a:latin typeface="Calibri"/>
                  <a:ea typeface="Calibri"/>
                  <a:cs typeface="Calibri"/>
                  <a:sym typeface="Calibri"/>
                </a:defRPr>
              </a:lvl1pPr>
            </a:lstStyle>
            <a:p>
              <a:r>
                <a:t>2</a:t>
              </a:r>
            </a:p>
          </p:txBody>
        </p:sp>
        <p:sp>
          <p:nvSpPr>
            <p:cNvPr id="344" name="Probar las baterías para determinar si son reutilizables.…"/>
            <p:cNvSpPr txBox="1"/>
            <p:nvPr/>
          </p:nvSpPr>
          <p:spPr>
            <a:xfrm>
              <a:off x="287708" y="633509"/>
              <a:ext cx="233016" cy="2388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ct val="115000"/>
                </a:lnSpc>
                <a:defRPr sz="1900" b="1">
                  <a:solidFill>
                    <a:srgbClr val="741B47"/>
                  </a:solidFill>
                  <a:latin typeface="Calibri"/>
                  <a:ea typeface="Calibri"/>
                  <a:cs typeface="Calibri"/>
                  <a:sym typeface="Calibri"/>
                </a:defRPr>
              </a:lvl1pPr>
            </a:lstStyle>
            <a:p>
              <a:r>
                <a:t>1</a:t>
              </a:r>
            </a:p>
          </p:txBody>
        </p:sp>
        <p:sp>
          <p:nvSpPr>
            <p:cNvPr id="345" name="Probar las baterías para determinar si son reutilizables.…"/>
            <p:cNvSpPr txBox="1"/>
            <p:nvPr/>
          </p:nvSpPr>
          <p:spPr>
            <a:xfrm>
              <a:off x="832381" y="633509"/>
              <a:ext cx="233016" cy="2388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nSpc>
                  <a:spcPct val="115000"/>
                </a:lnSpc>
                <a:defRPr sz="1900" b="1">
                  <a:solidFill>
                    <a:srgbClr val="741B47"/>
                  </a:solidFill>
                  <a:latin typeface="Calibri"/>
                  <a:ea typeface="Calibri"/>
                  <a:cs typeface="Calibri"/>
                  <a:sym typeface="Calibri"/>
                </a:defRPr>
              </a:lvl1pPr>
            </a:lstStyle>
            <a:p>
              <a:r>
                <a:t>2</a:t>
              </a:r>
            </a:p>
          </p:txBody>
        </p:sp>
        <p:sp>
          <p:nvSpPr>
            <p:cNvPr id="346" name="Línea"/>
            <p:cNvSpPr/>
            <p:nvPr/>
          </p:nvSpPr>
          <p:spPr>
            <a:xfrm>
              <a:off x="0" y="409394"/>
              <a:ext cx="399953" cy="1"/>
            </a:xfrm>
            <a:prstGeom prst="line">
              <a:avLst/>
            </a:prstGeom>
            <a:noFill/>
            <a:ln w="25400" cap="flat">
              <a:solidFill>
                <a:srgbClr val="741B47"/>
              </a:solidFill>
              <a:prstDash val="solid"/>
              <a:round/>
            </a:ln>
            <a:effectLst/>
          </p:spPr>
          <p:txBody>
            <a:bodyPr wrap="square" lIns="45718" tIns="45718" rIns="45718" bIns="45718" numCol="1" anchor="t">
              <a:noAutofit/>
            </a:bodyPr>
            <a:lstStyle/>
            <a:p>
              <a:endParaRPr/>
            </a:p>
          </p:txBody>
        </p:sp>
        <p:sp>
          <p:nvSpPr>
            <p:cNvPr id="347" name="Línea"/>
            <p:cNvSpPr/>
            <p:nvPr/>
          </p:nvSpPr>
          <p:spPr>
            <a:xfrm>
              <a:off x="571460" y="409394"/>
              <a:ext cx="399954" cy="1"/>
            </a:xfrm>
            <a:prstGeom prst="line">
              <a:avLst/>
            </a:prstGeom>
            <a:noFill/>
            <a:ln w="25400" cap="flat">
              <a:solidFill>
                <a:srgbClr val="741B47"/>
              </a:solidFill>
              <a:prstDash val="solid"/>
              <a:round/>
            </a:ln>
            <a:effectLst/>
          </p:spPr>
          <p:txBody>
            <a:bodyPr wrap="square" lIns="45718" tIns="45718" rIns="45718" bIns="45718" numCol="1" anchor="t">
              <a:noAutofit/>
            </a:bodyPr>
            <a:lstStyle/>
            <a:p>
              <a:endParaRPr/>
            </a:p>
          </p:txBody>
        </p:sp>
        <p:sp>
          <p:nvSpPr>
            <p:cNvPr id="348" name="Probar las baterías para determinar si son reutilizables.…"/>
            <p:cNvSpPr txBox="1"/>
            <p:nvPr/>
          </p:nvSpPr>
          <p:spPr>
            <a:xfrm>
              <a:off x="395247" y="71620"/>
              <a:ext cx="233017" cy="2911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a:lnSpc>
                  <a:spcPct val="115000"/>
                </a:lnSpc>
                <a:defRPr sz="2300" b="1">
                  <a:solidFill>
                    <a:srgbClr val="741B47"/>
                  </a:solidFill>
                  <a:latin typeface="Calibri"/>
                  <a:ea typeface="Calibri"/>
                  <a:cs typeface="Calibri"/>
                  <a:sym typeface="Calibri"/>
                </a:defRPr>
              </a:lvl1pPr>
            </a:lstStyle>
            <a:p>
              <a:r>
                <a:t>=</a:t>
              </a:r>
            </a:p>
          </p:txBody>
        </p:sp>
      </p:grpSp>
      <p:pic>
        <p:nvPicPr>
          <p:cNvPr id="2" name="Imagen 1">
            <a:extLst>
              <a:ext uri="{FF2B5EF4-FFF2-40B4-BE49-F238E27FC236}">
                <a16:creationId xmlns="" xmlns:a16="http://schemas.microsoft.com/office/drawing/2014/main" id="{ABFE30F0-B2A2-A246-9A5C-1C68F2357AD9}"/>
              </a:ext>
            </a:extLst>
          </p:cNvPr>
          <p:cNvPicPr>
            <a:picLocks noChangeAspect="1"/>
          </p:cNvPicPr>
          <p:nvPr/>
        </p:nvPicPr>
        <p:blipFill>
          <a:blip r:embed="rId3"/>
          <a:stretch>
            <a:fillRect/>
          </a:stretch>
        </p:blipFill>
        <p:spPr>
          <a:xfrm>
            <a:off x="58394" y="2676842"/>
            <a:ext cx="2598183" cy="4158836"/>
          </a:xfrm>
          <a:prstGeom prst="rect">
            <a:avLst/>
          </a:prstGeom>
        </p:spPr>
      </p:pic>
      <p:sp>
        <p:nvSpPr>
          <p:cNvPr id="3" name="Marcador de número de diapositiva 2"/>
          <p:cNvSpPr>
            <a:spLocks noGrp="1"/>
          </p:cNvSpPr>
          <p:nvPr>
            <p:ph type="sldNum" sz="quarter" idx="2"/>
          </p:nvPr>
        </p:nvSpPr>
        <p:spPr/>
        <p:txBody>
          <a:bodyPr/>
          <a:lstStyle/>
          <a:p>
            <a:fld id="{86CB4B4D-7CA3-9044-876B-883B54F8677D}" type="slidenum">
              <a:rPr lang="es-CL" smtClean="0"/>
              <a:t>13</a:t>
            </a:fld>
            <a:endParaRPr lang="es-CL"/>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Google Shape;189;p7"/>
          <p:cNvSpPr/>
          <p:nvPr/>
        </p:nvSpPr>
        <p:spPr>
          <a:xfrm rot="13842946">
            <a:off x="1650199" y="4301024"/>
            <a:ext cx="333495" cy="725434"/>
          </a:xfrm>
          <a:prstGeom prst="triangle">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53" name="Rectángulo redondeado"/>
          <p:cNvSpPr/>
          <p:nvPr/>
        </p:nvSpPr>
        <p:spPr>
          <a:xfrm>
            <a:off x="1809347" y="3797814"/>
            <a:ext cx="2008735" cy="1242639"/>
          </a:xfrm>
          <a:prstGeom prst="roundRect">
            <a:avLst>
              <a:gd name="adj" fmla="val 7243"/>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54" name="Rectángulo redondeado"/>
          <p:cNvSpPr/>
          <p:nvPr/>
        </p:nvSpPr>
        <p:spPr>
          <a:xfrm>
            <a:off x="507764" y="1737927"/>
            <a:ext cx="8699972" cy="2004854"/>
          </a:xfrm>
          <a:prstGeom prst="roundRect">
            <a:avLst>
              <a:gd name="adj" fmla="val 7778"/>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55" name="Google Shape;173;p6"/>
          <p:cNvSpPr txBox="1"/>
          <p:nvPr/>
        </p:nvSpPr>
        <p:spPr>
          <a:xfrm>
            <a:off x="382498" y="1127707"/>
            <a:ext cx="341678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PRINCIPIO DE PASCAL</a:t>
            </a:r>
          </a:p>
        </p:txBody>
      </p:sp>
      <p:sp>
        <p:nvSpPr>
          <p:cNvPr id="356" name="Probar las baterías para determinar si son reutilizables.…"/>
          <p:cNvSpPr txBox="1"/>
          <p:nvPr/>
        </p:nvSpPr>
        <p:spPr>
          <a:xfrm>
            <a:off x="810375" y="1967459"/>
            <a:ext cx="8170950" cy="494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Para obtener el área de ambos pistones se deberá ocupar una fórmula, ya que en la imagen se muestra el radio de ambos pistones, pero no el área. La fórmula es:</a:t>
            </a:r>
          </a:p>
        </p:txBody>
      </p:sp>
      <p:sp>
        <p:nvSpPr>
          <p:cNvPr id="357" name="Probar las baterías para determinar si son reutilizables.…"/>
          <p:cNvSpPr txBox="1"/>
          <p:nvPr/>
        </p:nvSpPr>
        <p:spPr>
          <a:xfrm>
            <a:off x="1895956" y="3894980"/>
            <a:ext cx="1911717" cy="10652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b="1">
                <a:solidFill>
                  <a:srgbClr val="741B47"/>
                </a:solidFill>
                <a:latin typeface="Calibri"/>
                <a:ea typeface="Calibri"/>
                <a:cs typeface="Calibri"/>
                <a:sym typeface="Calibri"/>
              </a:defRPr>
            </a:lvl1pPr>
          </a:lstStyle>
          <a:p>
            <a:r>
              <a:t>El área del pistón más grande es 9 veces mayor al área del pistón más pequeño.</a:t>
            </a:r>
          </a:p>
        </p:txBody>
      </p:sp>
      <p:grpSp>
        <p:nvGrpSpPr>
          <p:cNvPr id="384" name="Grupo"/>
          <p:cNvGrpSpPr/>
          <p:nvPr/>
        </p:nvGrpSpPr>
        <p:grpSpPr>
          <a:xfrm>
            <a:off x="3390100" y="4223736"/>
            <a:ext cx="5759197" cy="2420226"/>
            <a:chOff x="0" y="0"/>
            <a:chExt cx="5759195" cy="2420224"/>
          </a:xfrm>
        </p:grpSpPr>
        <p:grpSp>
          <p:nvGrpSpPr>
            <p:cNvPr id="360" name="Grupo"/>
            <p:cNvGrpSpPr/>
            <p:nvPr/>
          </p:nvGrpSpPr>
          <p:grpSpPr>
            <a:xfrm>
              <a:off x="285719" y="271702"/>
              <a:ext cx="5473477" cy="2139338"/>
              <a:chOff x="0" y="0"/>
              <a:chExt cx="5473476" cy="2139336"/>
            </a:xfrm>
          </p:grpSpPr>
          <p:pic>
            <p:nvPicPr>
              <p:cNvPr id="358" name="Imagen" descr="Imagen"/>
              <p:cNvPicPr>
                <a:picLocks noChangeAspect="1"/>
              </p:cNvPicPr>
              <p:nvPr/>
            </p:nvPicPr>
            <p:blipFill>
              <a:blip r:embed="rId2"/>
              <a:stretch>
                <a:fillRect/>
              </a:stretch>
            </p:blipFill>
            <p:spPr>
              <a:xfrm>
                <a:off x="0" y="0"/>
                <a:ext cx="5473477" cy="2139337"/>
              </a:xfrm>
              <a:prstGeom prst="rect">
                <a:avLst/>
              </a:prstGeom>
              <a:ln w="12700" cap="flat">
                <a:noFill/>
                <a:miter lim="400000"/>
              </a:ln>
              <a:effectLst/>
            </p:spPr>
          </p:pic>
          <p:sp>
            <p:nvSpPr>
              <p:cNvPr id="359" name="Hombre"/>
              <p:cNvSpPr/>
              <p:nvPr/>
            </p:nvSpPr>
            <p:spPr>
              <a:xfrm>
                <a:off x="3157020" y="766701"/>
                <a:ext cx="397573" cy="1026396"/>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BC9CA6"/>
              </a:solidFill>
              <a:ln w="12700" cap="flat">
                <a:noFill/>
                <a:miter lim="400000"/>
              </a:ln>
              <a:effectLst/>
            </p:spPr>
            <p:txBody>
              <a:bodyPr wrap="square" lIns="0" tIns="0" rIns="0" bIns="0" numCol="1" anchor="t">
                <a:noAutofit/>
              </a:bodyPr>
              <a:lstStyle/>
              <a:p>
                <a:endParaRPr/>
              </a:p>
            </p:txBody>
          </p:sp>
        </p:grpSp>
        <p:sp>
          <p:nvSpPr>
            <p:cNvPr id="361" name="70kg"/>
            <p:cNvSpPr txBox="1"/>
            <p:nvPr/>
          </p:nvSpPr>
          <p:spPr>
            <a:xfrm>
              <a:off x="3476297" y="773602"/>
              <a:ext cx="279602" cy="1523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70kg</a:t>
              </a:r>
            </a:p>
          </p:txBody>
        </p:sp>
        <p:sp>
          <p:nvSpPr>
            <p:cNvPr id="362" name="R:25cm"/>
            <p:cNvSpPr txBox="1"/>
            <p:nvPr/>
          </p:nvSpPr>
          <p:spPr>
            <a:xfrm>
              <a:off x="3849407" y="2048061"/>
              <a:ext cx="3302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600"/>
              </a:lvl1pPr>
            </a:lstStyle>
            <a:p>
              <a:r>
                <a:t>R:25cm</a:t>
              </a:r>
            </a:p>
          </p:txBody>
        </p:sp>
        <p:sp>
          <p:nvSpPr>
            <p:cNvPr id="363" name="P: 250kg"/>
            <p:cNvSpPr txBox="1"/>
            <p:nvPr/>
          </p:nvSpPr>
          <p:spPr>
            <a:xfrm>
              <a:off x="4182167" y="0"/>
              <a:ext cx="496461"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 250kg</a:t>
              </a:r>
            </a:p>
          </p:txBody>
        </p:sp>
        <p:sp>
          <p:nvSpPr>
            <p:cNvPr id="364" name="R: 75cm"/>
            <p:cNvSpPr txBox="1"/>
            <p:nvPr/>
          </p:nvSpPr>
          <p:spPr>
            <a:xfrm>
              <a:off x="5068294" y="0"/>
              <a:ext cx="46913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R: 75cm</a:t>
              </a:r>
            </a:p>
          </p:txBody>
        </p:sp>
        <p:sp>
          <p:nvSpPr>
            <p:cNvPr id="365" name="Línea"/>
            <p:cNvSpPr/>
            <p:nvPr/>
          </p:nvSpPr>
          <p:spPr>
            <a:xfrm>
              <a:off x="4196061" y="1560138"/>
              <a:ext cx="1" cy="68137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66" name="Línea"/>
            <p:cNvSpPr/>
            <p:nvPr/>
          </p:nvSpPr>
          <p:spPr>
            <a:xfrm>
              <a:off x="3841787" y="1560138"/>
              <a:ext cx="1" cy="68137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67" name="Línea"/>
            <p:cNvSpPr/>
            <p:nvPr/>
          </p:nvSpPr>
          <p:spPr>
            <a:xfrm>
              <a:off x="3424063" y="1565426"/>
              <a:ext cx="1" cy="84951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68" name="Línea"/>
            <p:cNvSpPr/>
            <p:nvPr/>
          </p:nvSpPr>
          <p:spPr>
            <a:xfrm>
              <a:off x="5726717" y="1560138"/>
              <a:ext cx="1" cy="860087"/>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69" name="F1"/>
            <p:cNvSpPr txBox="1"/>
            <p:nvPr/>
          </p:nvSpPr>
          <p:spPr>
            <a:xfrm>
              <a:off x="332127" y="973919"/>
              <a:ext cx="157511"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F1</a:t>
              </a:r>
            </a:p>
          </p:txBody>
        </p:sp>
        <p:sp>
          <p:nvSpPr>
            <p:cNvPr id="370" name="R:25cm"/>
            <p:cNvSpPr txBox="1"/>
            <p:nvPr/>
          </p:nvSpPr>
          <p:spPr>
            <a:xfrm>
              <a:off x="701858" y="1507076"/>
              <a:ext cx="3302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600"/>
              </a:lvl1pPr>
            </a:lstStyle>
            <a:p>
              <a:r>
                <a:t>R:25cm</a:t>
              </a:r>
            </a:p>
          </p:txBody>
        </p:sp>
        <p:sp>
          <p:nvSpPr>
            <p:cNvPr id="371" name="P: 250kg"/>
            <p:cNvSpPr txBox="1"/>
            <p:nvPr/>
          </p:nvSpPr>
          <p:spPr>
            <a:xfrm>
              <a:off x="1025908" y="0"/>
              <a:ext cx="4964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 250kg</a:t>
              </a:r>
            </a:p>
          </p:txBody>
        </p:sp>
        <p:sp>
          <p:nvSpPr>
            <p:cNvPr id="372" name="R: 75cm"/>
            <p:cNvSpPr txBox="1"/>
            <p:nvPr/>
          </p:nvSpPr>
          <p:spPr>
            <a:xfrm>
              <a:off x="1912034" y="0"/>
              <a:ext cx="46913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R: 75cm</a:t>
              </a:r>
            </a:p>
          </p:txBody>
        </p:sp>
        <p:sp>
          <p:nvSpPr>
            <p:cNvPr id="373" name="Línea"/>
            <p:cNvSpPr/>
            <p:nvPr/>
          </p:nvSpPr>
          <p:spPr>
            <a:xfrm>
              <a:off x="1055040" y="1148962"/>
              <a:ext cx="1" cy="1092555"/>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74" name="Línea"/>
            <p:cNvSpPr/>
            <p:nvPr/>
          </p:nvSpPr>
          <p:spPr>
            <a:xfrm>
              <a:off x="691899" y="1529660"/>
              <a:ext cx="1" cy="711857"/>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75" name="Línea"/>
            <p:cNvSpPr/>
            <p:nvPr/>
          </p:nvSpPr>
          <p:spPr>
            <a:xfrm>
              <a:off x="283041" y="1165113"/>
              <a:ext cx="1" cy="1249825"/>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76" name="Línea"/>
            <p:cNvSpPr/>
            <p:nvPr/>
          </p:nvSpPr>
          <p:spPr>
            <a:xfrm>
              <a:off x="2585695" y="1159825"/>
              <a:ext cx="1" cy="1260400"/>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77" name="P1"/>
            <p:cNvSpPr txBox="1"/>
            <p:nvPr/>
          </p:nvSpPr>
          <p:spPr>
            <a:xfrm>
              <a:off x="0" y="1895671"/>
              <a:ext cx="164356"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P1</a:t>
              </a:r>
            </a:p>
          </p:txBody>
        </p:sp>
        <p:sp>
          <p:nvSpPr>
            <p:cNvPr id="378" name="Embol"/>
            <p:cNvSpPr txBox="1"/>
            <p:nvPr/>
          </p:nvSpPr>
          <p:spPr>
            <a:xfrm>
              <a:off x="443831" y="1213934"/>
              <a:ext cx="36079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Embol</a:t>
              </a:r>
            </a:p>
          </p:txBody>
        </p:sp>
        <p:sp>
          <p:nvSpPr>
            <p:cNvPr id="379" name="Línea"/>
            <p:cNvSpPr/>
            <p:nvPr/>
          </p:nvSpPr>
          <p:spPr>
            <a:xfrm>
              <a:off x="401144" y="1107966"/>
              <a:ext cx="1" cy="46680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80" name="Línea"/>
            <p:cNvSpPr/>
            <p:nvPr/>
          </p:nvSpPr>
          <p:spPr>
            <a:xfrm>
              <a:off x="610681" y="1416557"/>
              <a:ext cx="1" cy="15239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81" name="Línea"/>
            <p:cNvSpPr/>
            <p:nvPr/>
          </p:nvSpPr>
          <p:spPr>
            <a:xfrm>
              <a:off x="3044941" y="165322"/>
              <a:ext cx="1" cy="2249616"/>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82" name="Línea"/>
            <p:cNvSpPr/>
            <p:nvPr/>
          </p:nvSpPr>
          <p:spPr>
            <a:xfrm>
              <a:off x="3044941" y="78434"/>
              <a:ext cx="1" cy="164356"/>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383" name="Línea"/>
            <p:cNvSpPr/>
            <p:nvPr/>
          </p:nvSpPr>
          <p:spPr>
            <a:xfrm flipV="1">
              <a:off x="257637" y="2417821"/>
              <a:ext cx="5473477" cy="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grpSp>
      <p:sp>
        <p:nvSpPr>
          <p:cNvPr id="385" name="Probar las baterías para determinar si son reutilizables.…"/>
          <p:cNvSpPr txBox="1"/>
          <p:nvPr/>
        </p:nvSpPr>
        <p:spPr>
          <a:xfrm>
            <a:off x="1164890" y="3032713"/>
            <a:ext cx="1206491" cy="29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2300" b="1">
                <a:solidFill>
                  <a:srgbClr val="741B47"/>
                </a:solidFill>
                <a:latin typeface="Calibri"/>
                <a:ea typeface="Calibri"/>
                <a:cs typeface="Calibri"/>
                <a:sym typeface="Calibri"/>
              </a:defRPr>
            </a:lvl1pPr>
          </a:lstStyle>
          <a:p>
            <a:r>
              <a:t>A =π x r2</a:t>
            </a:r>
          </a:p>
        </p:txBody>
      </p:sp>
      <p:sp>
        <p:nvSpPr>
          <p:cNvPr id="386" name="A1 = (3.14) x (25)2"/>
          <p:cNvSpPr txBox="1"/>
          <p:nvPr/>
        </p:nvSpPr>
        <p:spPr>
          <a:xfrm>
            <a:off x="3240246" y="2817890"/>
            <a:ext cx="2211866" cy="29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2300" b="1">
                <a:solidFill>
                  <a:srgbClr val="741B47"/>
                </a:solidFill>
                <a:latin typeface="Calibri"/>
                <a:ea typeface="Calibri"/>
                <a:cs typeface="Calibri"/>
                <a:sym typeface="Calibri"/>
              </a:defRPr>
            </a:lvl1pPr>
          </a:lstStyle>
          <a:p>
            <a:r>
              <a:t>A1 = (3.14) x (25)2</a:t>
            </a:r>
          </a:p>
        </p:txBody>
      </p:sp>
      <p:sp>
        <p:nvSpPr>
          <p:cNvPr id="387" name="A1 = 1963,5 cm2"/>
          <p:cNvSpPr txBox="1"/>
          <p:nvPr/>
        </p:nvSpPr>
        <p:spPr>
          <a:xfrm>
            <a:off x="6309412" y="2809424"/>
            <a:ext cx="2004772" cy="29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2300" b="1">
                <a:solidFill>
                  <a:srgbClr val="741B47"/>
                </a:solidFill>
                <a:latin typeface="Calibri"/>
                <a:ea typeface="Calibri"/>
                <a:cs typeface="Calibri"/>
                <a:sym typeface="Calibri"/>
              </a:defRPr>
            </a:lvl1pPr>
          </a:lstStyle>
          <a:p>
            <a:r>
              <a:t>A1 = 1963,5 cm2</a:t>
            </a:r>
          </a:p>
        </p:txBody>
      </p:sp>
      <p:sp>
        <p:nvSpPr>
          <p:cNvPr id="388" name="A2 = (3.14) x (75)2"/>
          <p:cNvSpPr txBox="1"/>
          <p:nvPr/>
        </p:nvSpPr>
        <p:spPr>
          <a:xfrm>
            <a:off x="3240246" y="3275091"/>
            <a:ext cx="2211866" cy="291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2300" b="1">
                <a:solidFill>
                  <a:srgbClr val="741B47"/>
                </a:solidFill>
                <a:latin typeface="Calibri"/>
                <a:ea typeface="Calibri"/>
                <a:cs typeface="Calibri"/>
                <a:sym typeface="Calibri"/>
              </a:defRPr>
            </a:lvl1pPr>
          </a:lstStyle>
          <a:p>
            <a:r>
              <a:t>A2 = (3.14) x (75)2</a:t>
            </a:r>
          </a:p>
        </p:txBody>
      </p:sp>
      <p:sp>
        <p:nvSpPr>
          <p:cNvPr id="389" name="A2 = 17671,5 cm2"/>
          <p:cNvSpPr txBox="1"/>
          <p:nvPr/>
        </p:nvSpPr>
        <p:spPr>
          <a:xfrm>
            <a:off x="6309412" y="3266624"/>
            <a:ext cx="2152819" cy="29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2300" b="1">
                <a:solidFill>
                  <a:srgbClr val="741B47"/>
                </a:solidFill>
                <a:latin typeface="Calibri"/>
                <a:ea typeface="Calibri"/>
                <a:cs typeface="Calibri"/>
                <a:sym typeface="Calibri"/>
              </a:defRPr>
            </a:lvl1pPr>
          </a:lstStyle>
          <a:p>
            <a:r>
              <a:t>A2 = 17671,5 cm2</a:t>
            </a:r>
          </a:p>
        </p:txBody>
      </p:sp>
      <p:sp>
        <p:nvSpPr>
          <p:cNvPr id="390" name="Línea"/>
          <p:cNvSpPr/>
          <p:nvPr/>
        </p:nvSpPr>
        <p:spPr>
          <a:xfrm>
            <a:off x="2542592" y="2954990"/>
            <a:ext cx="542245" cy="1"/>
          </a:xfrm>
          <a:prstGeom prst="line">
            <a:avLst/>
          </a:prstGeom>
          <a:ln w="38100">
            <a:solidFill>
              <a:srgbClr val="FF0000"/>
            </a:solidFill>
            <a:miter lim="400000"/>
            <a:tailEnd type="triangle"/>
          </a:ln>
        </p:spPr>
        <p:txBody>
          <a:bodyPr lIns="45718" tIns="45718" rIns="45718" bIns="45718"/>
          <a:lstStyle/>
          <a:p>
            <a:endParaRPr/>
          </a:p>
        </p:txBody>
      </p:sp>
      <p:sp>
        <p:nvSpPr>
          <p:cNvPr id="391" name="Línea"/>
          <p:cNvSpPr/>
          <p:nvPr/>
        </p:nvSpPr>
        <p:spPr>
          <a:xfrm>
            <a:off x="2542592" y="3401197"/>
            <a:ext cx="542245" cy="1"/>
          </a:xfrm>
          <a:prstGeom prst="line">
            <a:avLst/>
          </a:prstGeom>
          <a:ln w="38100">
            <a:solidFill>
              <a:srgbClr val="FF0000"/>
            </a:solidFill>
            <a:miter lim="400000"/>
            <a:tailEnd type="triangle"/>
          </a:ln>
        </p:spPr>
        <p:txBody>
          <a:bodyPr lIns="45718" tIns="45718" rIns="45718" bIns="45718"/>
          <a:lstStyle/>
          <a:p>
            <a:endParaRPr/>
          </a:p>
        </p:txBody>
      </p:sp>
      <p:sp>
        <p:nvSpPr>
          <p:cNvPr id="392" name="Línea"/>
          <p:cNvSpPr/>
          <p:nvPr/>
        </p:nvSpPr>
        <p:spPr>
          <a:xfrm>
            <a:off x="5624205" y="2954990"/>
            <a:ext cx="542245" cy="1"/>
          </a:xfrm>
          <a:prstGeom prst="line">
            <a:avLst/>
          </a:prstGeom>
          <a:ln w="38100">
            <a:solidFill>
              <a:srgbClr val="FF0000"/>
            </a:solidFill>
            <a:miter lim="400000"/>
            <a:tailEnd type="triangle"/>
          </a:ln>
        </p:spPr>
        <p:txBody>
          <a:bodyPr lIns="45718" tIns="45718" rIns="45718" bIns="45718"/>
          <a:lstStyle/>
          <a:p>
            <a:endParaRPr/>
          </a:p>
        </p:txBody>
      </p:sp>
      <p:sp>
        <p:nvSpPr>
          <p:cNvPr id="393" name="Línea"/>
          <p:cNvSpPr/>
          <p:nvPr/>
        </p:nvSpPr>
        <p:spPr>
          <a:xfrm>
            <a:off x="5624205" y="3401197"/>
            <a:ext cx="542245" cy="1"/>
          </a:xfrm>
          <a:prstGeom prst="line">
            <a:avLst/>
          </a:prstGeom>
          <a:ln w="38100">
            <a:solidFill>
              <a:srgbClr val="FF0000"/>
            </a:solidFill>
            <a:miter lim="400000"/>
            <a:tailEnd type="triangle"/>
          </a:ln>
        </p:spPr>
        <p:txBody>
          <a:bodyPr lIns="45718" tIns="45718" rIns="45718" bIns="45718"/>
          <a:lstStyle/>
          <a:p>
            <a:endParaRPr/>
          </a:p>
        </p:txBody>
      </p:sp>
      <p:pic>
        <p:nvPicPr>
          <p:cNvPr id="394" name="Imagen" descr="Imagen"/>
          <p:cNvPicPr>
            <a:picLocks noChangeAspect="1"/>
          </p:cNvPicPr>
          <p:nvPr/>
        </p:nvPicPr>
        <p:blipFill>
          <a:blip r:embed="rId3"/>
          <a:stretch>
            <a:fillRect/>
          </a:stretch>
        </p:blipFill>
        <p:spPr>
          <a:xfrm>
            <a:off x="12961" y="4098170"/>
            <a:ext cx="2004772" cy="2745359"/>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14</a:t>
            </a:fld>
            <a:endParaRPr lang="es-CL"/>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Rectángulo redondeado"/>
          <p:cNvSpPr/>
          <p:nvPr/>
        </p:nvSpPr>
        <p:spPr>
          <a:xfrm>
            <a:off x="762867" y="4165265"/>
            <a:ext cx="1843246" cy="1822848"/>
          </a:xfrm>
          <a:prstGeom prst="roundRect">
            <a:avLst>
              <a:gd name="adj" fmla="val 4938"/>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398" name="Rectángulo redondeado"/>
          <p:cNvSpPr/>
          <p:nvPr/>
        </p:nvSpPr>
        <p:spPr>
          <a:xfrm>
            <a:off x="507764" y="1737927"/>
            <a:ext cx="8699972" cy="2004854"/>
          </a:xfrm>
          <a:prstGeom prst="roundRect">
            <a:avLst>
              <a:gd name="adj" fmla="val 7778"/>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399" name="Google Shape;173;p6"/>
          <p:cNvSpPr txBox="1"/>
          <p:nvPr/>
        </p:nvSpPr>
        <p:spPr>
          <a:xfrm>
            <a:off x="382498" y="1127707"/>
            <a:ext cx="341678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PRINCIPIO DE PASCAL</a:t>
            </a:r>
          </a:p>
        </p:txBody>
      </p:sp>
      <p:sp>
        <p:nvSpPr>
          <p:cNvPr id="400" name="Probar las baterías para determinar si son reutilizables.…"/>
          <p:cNvSpPr txBox="1"/>
          <p:nvPr/>
        </p:nvSpPr>
        <p:spPr>
          <a:xfrm>
            <a:off x="810375" y="1967459"/>
            <a:ext cx="8170950" cy="494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Al aplicar una masa de 70 kg sobre el pistón más pequeño, debemos saber cuánta es la fuerza aplicada en ese pistón, para lo cual debemos utilizar la fórmula:</a:t>
            </a:r>
          </a:p>
        </p:txBody>
      </p:sp>
      <p:grpSp>
        <p:nvGrpSpPr>
          <p:cNvPr id="427" name="Grupo"/>
          <p:cNvGrpSpPr/>
          <p:nvPr/>
        </p:nvGrpSpPr>
        <p:grpSpPr>
          <a:xfrm>
            <a:off x="3034500" y="4165265"/>
            <a:ext cx="5759197" cy="2420226"/>
            <a:chOff x="0" y="0"/>
            <a:chExt cx="5759195" cy="2420224"/>
          </a:xfrm>
        </p:grpSpPr>
        <p:grpSp>
          <p:nvGrpSpPr>
            <p:cNvPr id="403" name="Grupo"/>
            <p:cNvGrpSpPr/>
            <p:nvPr/>
          </p:nvGrpSpPr>
          <p:grpSpPr>
            <a:xfrm>
              <a:off x="285719" y="271702"/>
              <a:ext cx="5473477" cy="2139338"/>
              <a:chOff x="0" y="0"/>
              <a:chExt cx="5473476" cy="2139336"/>
            </a:xfrm>
          </p:grpSpPr>
          <p:pic>
            <p:nvPicPr>
              <p:cNvPr id="401" name="Imagen" descr="Imagen"/>
              <p:cNvPicPr>
                <a:picLocks noChangeAspect="1"/>
              </p:cNvPicPr>
              <p:nvPr/>
            </p:nvPicPr>
            <p:blipFill>
              <a:blip r:embed="rId2"/>
              <a:stretch>
                <a:fillRect/>
              </a:stretch>
            </p:blipFill>
            <p:spPr>
              <a:xfrm>
                <a:off x="0" y="0"/>
                <a:ext cx="5473477" cy="2139337"/>
              </a:xfrm>
              <a:prstGeom prst="rect">
                <a:avLst/>
              </a:prstGeom>
              <a:ln w="12700" cap="flat">
                <a:noFill/>
                <a:miter lim="400000"/>
              </a:ln>
              <a:effectLst/>
            </p:spPr>
          </p:pic>
          <p:sp>
            <p:nvSpPr>
              <p:cNvPr id="402" name="Hombre"/>
              <p:cNvSpPr/>
              <p:nvPr/>
            </p:nvSpPr>
            <p:spPr>
              <a:xfrm>
                <a:off x="3157020" y="766701"/>
                <a:ext cx="397573" cy="1026396"/>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BC9CA6"/>
              </a:solidFill>
              <a:ln w="12700" cap="flat">
                <a:noFill/>
                <a:miter lim="400000"/>
              </a:ln>
              <a:effectLst/>
            </p:spPr>
            <p:txBody>
              <a:bodyPr wrap="square" lIns="0" tIns="0" rIns="0" bIns="0" numCol="1" anchor="t">
                <a:noAutofit/>
              </a:bodyPr>
              <a:lstStyle/>
              <a:p>
                <a:endParaRPr/>
              </a:p>
            </p:txBody>
          </p:sp>
        </p:grpSp>
        <p:sp>
          <p:nvSpPr>
            <p:cNvPr id="404" name="70kg"/>
            <p:cNvSpPr txBox="1"/>
            <p:nvPr/>
          </p:nvSpPr>
          <p:spPr>
            <a:xfrm>
              <a:off x="3476297" y="773602"/>
              <a:ext cx="279602" cy="1523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70kg</a:t>
              </a:r>
            </a:p>
          </p:txBody>
        </p:sp>
        <p:sp>
          <p:nvSpPr>
            <p:cNvPr id="405" name="R:25cm"/>
            <p:cNvSpPr txBox="1"/>
            <p:nvPr/>
          </p:nvSpPr>
          <p:spPr>
            <a:xfrm>
              <a:off x="3849407" y="2048061"/>
              <a:ext cx="3302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600"/>
              </a:lvl1pPr>
            </a:lstStyle>
            <a:p>
              <a:r>
                <a:t>R:25cm</a:t>
              </a:r>
            </a:p>
          </p:txBody>
        </p:sp>
        <p:sp>
          <p:nvSpPr>
            <p:cNvPr id="406" name="P: 250kg"/>
            <p:cNvSpPr txBox="1"/>
            <p:nvPr/>
          </p:nvSpPr>
          <p:spPr>
            <a:xfrm>
              <a:off x="4182167" y="0"/>
              <a:ext cx="496461"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 250kg</a:t>
              </a:r>
            </a:p>
          </p:txBody>
        </p:sp>
        <p:sp>
          <p:nvSpPr>
            <p:cNvPr id="407" name="R: 75cm"/>
            <p:cNvSpPr txBox="1"/>
            <p:nvPr/>
          </p:nvSpPr>
          <p:spPr>
            <a:xfrm>
              <a:off x="5068294" y="0"/>
              <a:ext cx="46913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R: 75cm</a:t>
              </a:r>
            </a:p>
          </p:txBody>
        </p:sp>
        <p:sp>
          <p:nvSpPr>
            <p:cNvPr id="408" name="Línea"/>
            <p:cNvSpPr/>
            <p:nvPr/>
          </p:nvSpPr>
          <p:spPr>
            <a:xfrm>
              <a:off x="4196061" y="1560138"/>
              <a:ext cx="1" cy="68137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09" name="Línea"/>
            <p:cNvSpPr/>
            <p:nvPr/>
          </p:nvSpPr>
          <p:spPr>
            <a:xfrm>
              <a:off x="3841787" y="1560138"/>
              <a:ext cx="1" cy="68137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10" name="Línea"/>
            <p:cNvSpPr/>
            <p:nvPr/>
          </p:nvSpPr>
          <p:spPr>
            <a:xfrm>
              <a:off x="3424063" y="1565426"/>
              <a:ext cx="1" cy="84951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11" name="Línea"/>
            <p:cNvSpPr/>
            <p:nvPr/>
          </p:nvSpPr>
          <p:spPr>
            <a:xfrm>
              <a:off x="5726717" y="1560138"/>
              <a:ext cx="1" cy="860087"/>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12" name="F1"/>
            <p:cNvSpPr txBox="1"/>
            <p:nvPr/>
          </p:nvSpPr>
          <p:spPr>
            <a:xfrm>
              <a:off x="332127" y="973919"/>
              <a:ext cx="157511"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F1</a:t>
              </a:r>
            </a:p>
          </p:txBody>
        </p:sp>
        <p:sp>
          <p:nvSpPr>
            <p:cNvPr id="413" name="R:25cm"/>
            <p:cNvSpPr txBox="1"/>
            <p:nvPr/>
          </p:nvSpPr>
          <p:spPr>
            <a:xfrm>
              <a:off x="701858" y="1507076"/>
              <a:ext cx="3302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600"/>
              </a:lvl1pPr>
            </a:lstStyle>
            <a:p>
              <a:r>
                <a:t>R:25cm</a:t>
              </a:r>
            </a:p>
          </p:txBody>
        </p:sp>
        <p:sp>
          <p:nvSpPr>
            <p:cNvPr id="414" name="P: 250kg"/>
            <p:cNvSpPr txBox="1"/>
            <p:nvPr/>
          </p:nvSpPr>
          <p:spPr>
            <a:xfrm>
              <a:off x="1025908" y="0"/>
              <a:ext cx="4964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 250kg</a:t>
              </a:r>
            </a:p>
          </p:txBody>
        </p:sp>
        <p:sp>
          <p:nvSpPr>
            <p:cNvPr id="415" name="R: 75cm"/>
            <p:cNvSpPr txBox="1"/>
            <p:nvPr/>
          </p:nvSpPr>
          <p:spPr>
            <a:xfrm>
              <a:off x="1912034" y="0"/>
              <a:ext cx="46913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R: 75cm</a:t>
              </a:r>
            </a:p>
          </p:txBody>
        </p:sp>
        <p:sp>
          <p:nvSpPr>
            <p:cNvPr id="416" name="Línea"/>
            <p:cNvSpPr/>
            <p:nvPr/>
          </p:nvSpPr>
          <p:spPr>
            <a:xfrm>
              <a:off x="1055040" y="1148962"/>
              <a:ext cx="1" cy="1092555"/>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17" name="Línea"/>
            <p:cNvSpPr/>
            <p:nvPr/>
          </p:nvSpPr>
          <p:spPr>
            <a:xfrm>
              <a:off x="691899" y="1529660"/>
              <a:ext cx="1" cy="711857"/>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18" name="Línea"/>
            <p:cNvSpPr/>
            <p:nvPr/>
          </p:nvSpPr>
          <p:spPr>
            <a:xfrm>
              <a:off x="283041" y="1165113"/>
              <a:ext cx="1" cy="1249825"/>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19" name="Línea"/>
            <p:cNvSpPr/>
            <p:nvPr/>
          </p:nvSpPr>
          <p:spPr>
            <a:xfrm>
              <a:off x="2585695" y="1159825"/>
              <a:ext cx="1" cy="1260400"/>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20" name="P1"/>
            <p:cNvSpPr txBox="1"/>
            <p:nvPr/>
          </p:nvSpPr>
          <p:spPr>
            <a:xfrm>
              <a:off x="0" y="1895671"/>
              <a:ext cx="164356"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P1</a:t>
              </a:r>
            </a:p>
          </p:txBody>
        </p:sp>
        <p:sp>
          <p:nvSpPr>
            <p:cNvPr id="421" name="Embol"/>
            <p:cNvSpPr txBox="1"/>
            <p:nvPr/>
          </p:nvSpPr>
          <p:spPr>
            <a:xfrm>
              <a:off x="443831" y="1213934"/>
              <a:ext cx="36079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Embol</a:t>
              </a:r>
            </a:p>
          </p:txBody>
        </p:sp>
        <p:sp>
          <p:nvSpPr>
            <p:cNvPr id="422" name="Línea"/>
            <p:cNvSpPr/>
            <p:nvPr/>
          </p:nvSpPr>
          <p:spPr>
            <a:xfrm>
              <a:off x="401144" y="1107966"/>
              <a:ext cx="1" cy="46680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23" name="Línea"/>
            <p:cNvSpPr/>
            <p:nvPr/>
          </p:nvSpPr>
          <p:spPr>
            <a:xfrm>
              <a:off x="610681" y="1416557"/>
              <a:ext cx="1" cy="15239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24" name="Línea"/>
            <p:cNvSpPr/>
            <p:nvPr/>
          </p:nvSpPr>
          <p:spPr>
            <a:xfrm>
              <a:off x="3044941" y="165322"/>
              <a:ext cx="1" cy="2249616"/>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25" name="Línea"/>
            <p:cNvSpPr/>
            <p:nvPr/>
          </p:nvSpPr>
          <p:spPr>
            <a:xfrm>
              <a:off x="3044941" y="78434"/>
              <a:ext cx="1" cy="164356"/>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26" name="Línea"/>
            <p:cNvSpPr/>
            <p:nvPr/>
          </p:nvSpPr>
          <p:spPr>
            <a:xfrm flipV="1">
              <a:off x="257637" y="2417821"/>
              <a:ext cx="5473477" cy="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grpSp>
      <p:sp>
        <p:nvSpPr>
          <p:cNvPr id="428" name="Probar las baterías para determinar si son reutilizables.…"/>
          <p:cNvSpPr txBox="1"/>
          <p:nvPr/>
        </p:nvSpPr>
        <p:spPr>
          <a:xfrm>
            <a:off x="1208632" y="2685490"/>
            <a:ext cx="1206491" cy="291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2300" b="1">
                <a:solidFill>
                  <a:srgbClr val="741B47"/>
                </a:solidFill>
                <a:latin typeface="Calibri"/>
                <a:ea typeface="Calibri"/>
                <a:cs typeface="Calibri"/>
                <a:sym typeface="Calibri"/>
              </a:defRPr>
            </a:lvl1pPr>
          </a:lstStyle>
          <a:p>
            <a:r>
              <a:t>F = m x a</a:t>
            </a:r>
          </a:p>
        </p:txBody>
      </p:sp>
      <p:sp>
        <p:nvSpPr>
          <p:cNvPr id="429" name="F1 = 70 kg x 9,8 (mts/seg2)"/>
          <p:cNvSpPr txBox="1"/>
          <p:nvPr/>
        </p:nvSpPr>
        <p:spPr>
          <a:xfrm>
            <a:off x="3054826" y="2690890"/>
            <a:ext cx="3219382" cy="29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2300" b="1">
                <a:solidFill>
                  <a:srgbClr val="741B47"/>
                </a:solidFill>
                <a:latin typeface="Calibri"/>
                <a:ea typeface="Calibri"/>
                <a:cs typeface="Calibri"/>
                <a:sym typeface="Calibri"/>
              </a:defRPr>
            </a:lvl1pPr>
          </a:lstStyle>
          <a:p>
            <a:r>
              <a:t>F1 = 70 kg x 9,8 (mts/seg2)</a:t>
            </a:r>
          </a:p>
        </p:txBody>
      </p:sp>
      <p:sp>
        <p:nvSpPr>
          <p:cNvPr id="430" name="F1 = 686 N"/>
          <p:cNvSpPr txBox="1"/>
          <p:nvPr/>
        </p:nvSpPr>
        <p:spPr>
          <a:xfrm>
            <a:off x="6997752" y="2676670"/>
            <a:ext cx="1274950" cy="29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2300" b="1">
                <a:solidFill>
                  <a:srgbClr val="741B47"/>
                </a:solidFill>
                <a:latin typeface="Calibri"/>
                <a:ea typeface="Calibri"/>
                <a:cs typeface="Calibri"/>
                <a:sym typeface="Calibri"/>
              </a:defRPr>
            </a:lvl1pPr>
          </a:lstStyle>
          <a:p>
            <a:r>
              <a:t>F1 = 686 N</a:t>
            </a:r>
          </a:p>
        </p:txBody>
      </p:sp>
      <p:sp>
        <p:nvSpPr>
          <p:cNvPr id="431" name="Línea"/>
          <p:cNvSpPr/>
          <p:nvPr/>
        </p:nvSpPr>
        <p:spPr>
          <a:xfrm>
            <a:off x="2357172" y="2827990"/>
            <a:ext cx="542245" cy="1"/>
          </a:xfrm>
          <a:prstGeom prst="line">
            <a:avLst/>
          </a:prstGeom>
          <a:ln w="38100">
            <a:solidFill>
              <a:srgbClr val="FF0000"/>
            </a:solidFill>
            <a:miter lim="400000"/>
            <a:tailEnd type="triangle"/>
          </a:ln>
        </p:spPr>
        <p:txBody>
          <a:bodyPr lIns="45718" tIns="45718" rIns="45718" bIns="45718"/>
          <a:lstStyle/>
          <a:p>
            <a:endParaRPr/>
          </a:p>
        </p:txBody>
      </p:sp>
      <p:sp>
        <p:nvSpPr>
          <p:cNvPr id="432" name="Línea"/>
          <p:cNvSpPr/>
          <p:nvPr/>
        </p:nvSpPr>
        <p:spPr>
          <a:xfrm>
            <a:off x="6343025" y="2831056"/>
            <a:ext cx="542245" cy="1"/>
          </a:xfrm>
          <a:prstGeom prst="line">
            <a:avLst/>
          </a:prstGeom>
          <a:ln w="38100">
            <a:solidFill>
              <a:srgbClr val="FF0000"/>
            </a:solidFill>
            <a:miter lim="400000"/>
            <a:tailEnd type="triangle"/>
          </a:ln>
        </p:spPr>
        <p:txBody>
          <a:bodyPr lIns="45718" tIns="45718" rIns="45718" bIns="45718"/>
          <a:lstStyle/>
          <a:p>
            <a:endParaRPr/>
          </a:p>
        </p:txBody>
      </p:sp>
      <p:sp>
        <p:nvSpPr>
          <p:cNvPr id="433" name="N = kg x m…"/>
          <p:cNvSpPr txBox="1"/>
          <p:nvPr/>
        </p:nvSpPr>
        <p:spPr>
          <a:xfrm>
            <a:off x="7170472" y="3048393"/>
            <a:ext cx="1044638" cy="569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a:lnSpc>
                <a:spcPct val="115000"/>
              </a:lnSpc>
              <a:defRPr sz="1800" b="1">
                <a:solidFill>
                  <a:srgbClr val="741B47"/>
                </a:solidFill>
                <a:latin typeface="Calibri"/>
                <a:ea typeface="Calibri"/>
                <a:cs typeface="Calibri"/>
                <a:sym typeface="Calibri"/>
              </a:defRPr>
            </a:pPr>
            <a:r>
              <a:t>N = kg x m</a:t>
            </a:r>
          </a:p>
          <a:p>
            <a:pPr>
              <a:lnSpc>
                <a:spcPct val="115000"/>
              </a:lnSpc>
              <a:defRPr sz="1800" b="1">
                <a:solidFill>
                  <a:srgbClr val="741B47"/>
                </a:solidFill>
                <a:latin typeface="Calibri"/>
                <a:ea typeface="Calibri"/>
                <a:cs typeface="Calibri"/>
                <a:sym typeface="Calibri"/>
              </a:defRPr>
            </a:pPr>
            <a:r>
              <a:t>          seg2</a:t>
            </a:r>
          </a:p>
        </p:txBody>
      </p:sp>
      <p:sp>
        <p:nvSpPr>
          <p:cNvPr id="434" name="Línea"/>
          <p:cNvSpPr/>
          <p:nvPr/>
        </p:nvSpPr>
        <p:spPr>
          <a:xfrm>
            <a:off x="7547808" y="3342640"/>
            <a:ext cx="629875" cy="1"/>
          </a:xfrm>
          <a:prstGeom prst="line">
            <a:avLst/>
          </a:prstGeom>
          <a:ln w="25400">
            <a:solidFill>
              <a:srgbClr val="741B47"/>
            </a:solidFill>
          </a:ln>
        </p:spPr>
        <p:txBody>
          <a:bodyPr lIns="45718" tIns="45718" rIns="45718" bIns="45718"/>
          <a:lstStyle/>
          <a:p>
            <a:endParaRPr/>
          </a:p>
        </p:txBody>
      </p:sp>
      <p:sp>
        <p:nvSpPr>
          <p:cNvPr id="435" name="Probar las baterías para determinar si son reutilizables.…"/>
          <p:cNvSpPr txBox="1"/>
          <p:nvPr/>
        </p:nvSpPr>
        <p:spPr>
          <a:xfrm>
            <a:off x="926523" y="4622863"/>
            <a:ext cx="1592134" cy="1120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70000"/>
              </a:lnSpc>
              <a:defRPr sz="1800" b="1">
                <a:solidFill>
                  <a:srgbClr val="741B47"/>
                </a:solidFill>
                <a:latin typeface="Calibri"/>
                <a:ea typeface="Calibri"/>
                <a:cs typeface="Calibri"/>
                <a:sym typeface="Calibri"/>
              </a:defRPr>
            </a:pPr>
            <a:r>
              <a:t>F = Fuerza</a:t>
            </a:r>
          </a:p>
          <a:p>
            <a:pPr>
              <a:lnSpc>
                <a:spcPct val="70000"/>
              </a:lnSpc>
              <a:defRPr sz="1800" b="1">
                <a:solidFill>
                  <a:srgbClr val="741B47"/>
                </a:solidFill>
                <a:latin typeface="Calibri"/>
                <a:ea typeface="Calibri"/>
                <a:cs typeface="Calibri"/>
                <a:sym typeface="Calibri"/>
              </a:defRPr>
            </a:pPr>
            <a:r>
              <a:t>m = Masa</a:t>
            </a:r>
          </a:p>
          <a:p>
            <a:pPr>
              <a:lnSpc>
                <a:spcPct val="70000"/>
              </a:lnSpc>
              <a:defRPr sz="1800" b="1">
                <a:solidFill>
                  <a:srgbClr val="741B47"/>
                </a:solidFill>
                <a:latin typeface="Calibri"/>
                <a:ea typeface="Calibri"/>
                <a:cs typeface="Calibri"/>
                <a:sym typeface="Calibri"/>
              </a:defRPr>
            </a:pPr>
            <a:r>
              <a:t>a = Aceleración</a:t>
            </a:r>
          </a:p>
          <a:p>
            <a:pPr>
              <a:lnSpc>
                <a:spcPct val="70000"/>
              </a:lnSpc>
              <a:defRPr sz="1800" b="1">
                <a:solidFill>
                  <a:srgbClr val="741B47"/>
                </a:solidFill>
                <a:latin typeface="Calibri"/>
                <a:ea typeface="Calibri"/>
                <a:cs typeface="Calibri"/>
                <a:sym typeface="Calibri"/>
              </a:defRPr>
            </a:pPr>
            <a:r>
              <a:t>   = Gravedad </a:t>
            </a:r>
          </a:p>
          <a:p>
            <a:pPr>
              <a:lnSpc>
                <a:spcPct val="70000"/>
              </a:lnSpc>
              <a:defRPr sz="1800" b="1">
                <a:solidFill>
                  <a:srgbClr val="741B47"/>
                </a:solidFill>
                <a:latin typeface="Calibri"/>
                <a:ea typeface="Calibri"/>
                <a:cs typeface="Calibri"/>
                <a:sym typeface="Calibri"/>
              </a:defRPr>
            </a:pPr>
            <a:r>
              <a:t>   = 9,8 (mt/seg</a:t>
            </a:r>
            <a:r>
              <a:rPr baseline="31999"/>
              <a:t>2</a:t>
            </a:r>
            <a:r>
              <a:t>)</a:t>
            </a:r>
          </a:p>
        </p:txBody>
      </p:sp>
      <p:sp>
        <p:nvSpPr>
          <p:cNvPr id="436" name="Probar las baterías para determinar si son reutilizables.…"/>
          <p:cNvSpPr txBox="1"/>
          <p:nvPr/>
        </p:nvSpPr>
        <p:spPr>
          <a:xfrm>
            <a:off x="926523" y="4336461"/>
            <a:ext cx="1592134" cy="241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70000"/>
              </a:lnSpc>
              <a:defRPr sz="1800">
                <a:solidFill>
                  <a:srgbClr val="741B47"/>
                </a:solidFill>
                <a:latin typeface="Calibri"/>
                <a:ea typeface="Calibri"/>
                <a:cs typeface="Calibri"/>
                <a:sym typeface="Calibri"/>
              </a:defRPr>
            </a:lvl1pPr>
          </a:lstStyle>
          <a:p>
            <a:r>
              <a:t>DONDE:</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15</a:t>
            </a:fld>
            <a:endParaRPr lang="es-CL"/>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Rectángulo redondeado"/>
          <p:cNvSpPr/>
          <p:nvPr/>
        </p:nvSpPr>
        <p:spPr>
          <a:xfrm>
            <a:off x="762867" y="4165265"/>
            <a:ext cx="1843246" cy="1822848"/>
          </a:xfrm>
          <a:prstGeom prst="roundRect">
            <a:avLst>
              <a:gd name="adj" fmla="val 4938"/>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441" name="Rectángulo redondeado"/>
          <p:cNvSpPr/>
          <p:nvPr/>
        </p:nvSpPr>
        <p:spPr>
          <a:xfrm>
            <a:off x="507764" y="1737927"/>
            <a:ext cx="8699972" cy="2004854"/>
          </a:xfrm>
          <a:prstGeom prst="roundRect">
            <a:avLst>
              <a:gd name="adj" fmla="val 7778"/>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442" name="Google Shape;173;p6"/>
          <p:cNvSpPr txBox="1"/>
          <p:nvPr/>
        </p:nvSpPr>
        <p:spPr>
          <a:xfrm>
            <a:off x="382498" y="1127707"/>
            <a:ext cx="341678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PRINCIPIO DE PASCAL</a:t>
            </a:r>
          </a:p>
        </p:txBody>
      </p:sp>
      <p:sp>
        <p:nvSpPr>
          <p:cNvPr id="443" name="Probar las baterías para determinar si son reutilizables.…"/>
          <p:cNvSpPr txBox="1"/>
          <p:nvPr/>
        </p:nvSpPr>
        <p:spPr>
          <a:xfrm>
            <a:off x="810375" y="1967459"/>
            <a:ext cx="8170950" cy="494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Al aplicar una masa de 70 kg sobre el pistón más pequeño, debemos saber cuánta es la fuerza aplicada en ese pistón, para lo cual debemos utilizar la fórmula:</a:t>
            </a:r>
          </a:p>
        </p:txBody>
      </p:sp>
      <p:grpSp>
        <p:nvGrpSpPr>
          <p:cNvPr id="470" name="Grupo"/>
          <p:cNvGrpSpPr/>
          <p:nvPr/>
        </p:nvGrpSpPr>
        <p:grpSpPr>
          <a:xfrm>
            <a:off x="3034500" y="4165265"/>
            <a:ext cx="5759197" cy="2420226"/>
            <a:chOff x="0" y="0"/>
            <a:chExt cx="5759195" cy="2420224"/>
          </a:xfrm>
        </p:grpSpPr>
        <p:grpSp>
          <p:nvGrpSpPr>
            <p:cNvPr id="446" name="Grupo"/>
            <p:cNvGrpSpPr/>
            <p:nvPr/>
          </p:nvGrpSpPr>
          <p:grpSpPr>
            <a:xfrm>
              <a:off x="285719" y="271702"/>
              <a:ext cx="5473477" cy="2139338"/>
              <a:chOff x="0" y="0"/>
              <a:chExt cx="5473476" cy="2139336"/>
            </a:xfrm>
          </p:grpSpPr>
          <p:pic>
            <p:nvPicPr>
              <p:cNvPr id="444" name="Imagen" descr="Imagen"/>
              <p:cNvPicPr>
                <a:picLocks noChangeAspect="1"/>
              </p:cNvPicPr>
              <p:nvPr/>
            </p:nvPicPr>
            <p:blipFill>
              <a:blip r:embed="rId2"/>
              <a:stretch>
                <a:fillRect/>
              </a:stretch>
            </p:blipFill>
            <p:spPr>
              <a:xfrm>
                <a:off x="0" y="0"/>
                <a:ext cx="5473477" cy="2139337"/>
              </a:xfrm>
              <a:prstGeom prst="rect">
                <a:avLst/>
              </a:prstGeom>
              <a:ln w="12700" cap="flat">
                <a:noFill/>
                <a:miter lim="400000"/>
              </a:ln>
              <a:effectLst/>
            </p:spPr>
          </p:pic>
          <p:sp>
            <p:nvSpPr>
              <p:cNvPr id="445" name="Hombre"/>
              <p:cNvSpPr/>
              <p:nvPr/>
            </p:nvSpPr>
            <p:spPr>
              <a:xfrm>
                <a:off x="3157020" y="766701"/>
                <a:ext cx="397573" cy="1026396"/>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BC9CA6"/>
              </a:solidFill>
              <a:ln w="12700" cap="flat">
                <a:noFill/>
                <a:miter lim="400000"/>
              </a:ln>
              <a:effectLst/>
            </p:spPr>
            <p:txBody>
              <a:bodyPr wrap="square" lIns="0" tIns="0" rIns="0" bIns="0" numCol="1" anchor="t">
                <a:noAutofit/>
              </a:bodyPr>
              <a:lstStyle/>
              <a:p>
                <a:endParaRPr/>
              </a:p>
            </p:txBody>
          </p:sp>
        </p:grpSp>
        <p:sp>
          <p:nvSpPr>
            <p:cNvPr id="447" name="70kg"/>
            <p:cNvSpPr txBox="1"/>
            <p:nvPr/>
          </p:nvSpPr>
          <p:spPr>
            <a:xfrm>
              <a:off x="3476297" y="773602"/>
              <a:ext cx="279602" cy="1523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70kg</a:t>
              </a:r>
            </a:p>
          </p:txBody>
        </p:sp>
        <p:sp>
          <p:nvSpPr>
            <p:cNvPr id="448" name="R:25cm"/>
            <p:cNvSpPr txBox="1"/>
            <p:nvPr/>
          </p:nvSpPr>
          <p:spPr>
            <a:xfrm>
              <a:off x="3849407" y="2048061"/>
              <a:ext cx="3302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600"/>
              </a:lvl1pPr>
            </a:lstStyle>
            <a:p>
              <a:r>
                <a:t>R:25cm</a:t>
              </a:r>
            </a:p>
          </p:txBody>
        </p:sp>
        <p:sp>
          <p:nvSpPr>
            <p:cNvPr id="449" name="P: 250kg"/>
            <p:cNvSpPr txBox="1"/>
            <p:nvPr/>
          </p:nvSpPr>
          <p:spPr>
            <a:xfrm>
              <a:off x="4182167" y="0"/>
              <a:ext cx="496461"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 250kg</a:t>
              </a:r>
            </a:p>
          </p:txBody>
        </p:sp>
        <p:sp>
          <p:nvSpPr>
            <p:cNvPr id="450" name="R: 75cm"/>
            <p:cNvSpPr txBox="1"/>
            <p:nvPr/>
          </p:nvSpPr>
          <p:spPr>
            <a:xfrm>
              <a:off x="5068294" y="0"/>
              <a:ext cx="46913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R: 75cm</a:t>
              </a:r>
            </a:p>
          </p:txBody>
        </p:sp>
        <p:sp>
          <p:nvSpPr>
            <p:cNvPr id="451" name="Línea"/>
            <p:cNvSpPr/>
            <p:nvPr/>
          </p:nvSpPr>
          <p:spPr>
            <a:xfrm>
              <a:off x="4196061" y="1560138"/>
              <a:ext cx="1" cy="68137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52" name="Línea"/>
            <p:cNvSpPr/>
            <p:nvPr/>
          </p:nvSpPr>
          <p:spPr>
            <a:xfrm>
              <a:off x="3841787" y="1560138"/>
              <a:ext cx="1" cy="68137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53" name="Línea"/>
            <p:cNvSpPr/>
            <p:nvPr/>
          </p:nvSpPr>
          <p:spPr>
            <a:xfrm>
              <a:off x="3424063" y="1565426"/>
              <a:ext cx="1" cy="84951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54" name="Línea"/>
            <p:cNvSpPr/>
            <p:nvPr/>
          </p:nvSpPr>
          <p:spPr>
            <a:xfrm>
              <a:off x="5726717" y="1560138"/>
              <a:ext cx="1" cy="860087"/>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55" name="F1"/>
            <p:cNvSpPr txBox="1"/>
            <p:nvPr/>
          </p:nvSpPr>
          <p:spPr>
            <a:xfrm>
              <a:off x="332127" y="973919"/>
              <a:ext cx="157511"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F1</a:t>
              </a:r>
            </a:p>
          </p:txBody>
        </p:sp>
        <p:sp>
          <p:nvSpPr>
            <p:cNvPr id="456" name="R:25cm"/>
            <p:cNvSpPr txBox="1"/>
            <p:nvPr/>
          </p:nvSpPr>
          <p:spPr>
            <a:xfrm>
              <a:off x="701858" y="1507076"/>
              <a:ext cx="3302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600"/>
              </a:lvl1pPr>
            </a:lstStyle>
            <a:p>
              <a:r>
                <a:t>R:25cm</a:t>
              </a:r>
            </a:p>
          </p:txBody>
        </p:sp>
        <p:sp>
          <p:nvSpPr>
            <p:cNvPr id="457" name="P: 250kg"/>
            <p:cNvSpPr txBox="1"/>
            <p:nvPr/>
          </p:nvSpPr>
          <p:spPr>
            <a:xfrm>
              <a:off x="1025908" y="0"/>
              <a:ext cx="4964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 250kg</a:t>
              </a:r>
            </a:p>
          </p:txBody>
        </p:sp>
        <p:sp>
          <p:nvSpPr>
            <p:cNvPr id="458" name="R: 75cm"/>
            <p:cNvSpPr txBox="1"/>
            <p:nvPr/>
          </p:nvSpPr>
          <p:spPr>
            <a:xfrm>
              <a:off x="1912034" y="0"/>
              <a:ext cx="46913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R: 75cm</a:t>
              </a:r>
            </a:p>
          </p:txBody>
        </p:sp>
        <p:sp>
          <p:nvSpPr>
            <p:cNvPr id="459" name="Línea"/>
            <p:cNvSpPr/>
            <p:nvPr/>
          </p:nvSpPr>
          <p:spPr>
            <a:xfrm>
              <a:off x="1055040" y="1148962"/>
              <a:ext cx="1" cy="1092555"/>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60" name="Línea"/>
            <p:cNvSpPr/>
            <p:nvPr/>
          </p:nvSpPr>
          <p:spPr>
            <a:xfrm>
              <a:off x="691899" y="1529660"/>
              <a:ext cx="1" cy="711857"/>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61" name="Línea"/>
            <p:cNvSpPr/>
            <p:nvPr/>
          </p:nvSpPr>
          <p:spPr>
            <a:xfrm>
              <a:off x="283041" y="1165113"/>
              <a:ext cx="1" cy="1249825"/>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62" name="Línea"/>
            <p:cNvSpPr/>
            <p:nvPr/>
          </p:nvSpPr>
          <p:spPr>
            <a:xfrm>
              <a:off x="2585695" y="1159825"/>
              <a:ext cx="1" cy="1260400"/>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63" name="P1"/>
            <p:cNvSpPr txBox="1"/>
            <p:nvPr/>
          </p:nvSpPr>
          <p:spPr>
            <a:xfrm>
              <a:off x="0" y="1895671"/>
              <a:ext cx="164356"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P1</a:t>
              </a:r>
            </a:p>
          </p:txBody>
        </p:sp>
        <p:sp>
          <p:nvSpPr>
            <p:cNvPr id="464" name="Embol"/>
            <p:cNvSpPr txBox="1"/>
            <p:nvPr/>
          </p:nvSpPr>
          <p:spPr>
            <a:xfrm>
              <a:off x="443831" y="1213934"/>
              <a:ext cx="36079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Embol</a:t>
              </a:r>
            </a:p>
          </p:txBody>
        </p:sp>
        <p:sp>
          <p:nvSpPr>
            <p:cNvPr id="465" name="Línea"/>
            <p:cNvSpPr/>
            <p:nvPr/>
          </p:nvSpPr>
          <p:spPr>
            <a:xfrm>
              <a:off x="401144" y="1107966"/>
              <a:ext cx="1" cy="46680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66" name="Línea"/>
            <p:cNvSpPr/>
            <p:nvPr/>
          </p:nvSpPr>
          <p:spPr>
            <a:xfrm>
              <a:off x="610681" y="1416557"/>
              <a:ext cx="1" cy="15239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67" name="Línea"/>
            <p:cNvSpPr/>
            <p:nvPr/>
          </p:nvSpPr>
          <p:spPr>
            <a:xfrm>
              <a:off x="3044941" y="165322"/>
              <a:ext cx="1" cy="2249616"/>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68" name="Línea"/>
            <p:cNvSpPr/>
            <p:nvPr/>
          </p:nvSpPr>
          <p:spPr>
            <a:xfrm>
              <a:off x="3044941" y="78434"/>
              <a:ext cx="1" cy="164356"/>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69" name="Línea"/>
            <p:cNvSpPr/>
            <p:nvPr/>
          </p:nvSpPr>
          <p:spPr>
            <a:xfrm flipV="1">
              <a:off x="257637" y="2417821"/>
              <a:ext cx="5473477" cy="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grpSp>
      <p:sp>
        <p:nvSpPr>
          <p:cNvPr id="471" name="Probar las baterías para determinar si son reutilizables.…"/>
          <p:cNvSpPr txBox="1"/>
          <p:nvPr/>
        </p:nvSpPr>
        <p:spPr>
          <a:xfrm>
            <a:off x="1208632" y="2685490"/>
            <a:ext cx="1206491" cy="291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2300" b="1">
                <a:solidFill>
                  <a:srgbClr val="741B47"/>
                </a:solidFill>
                <a:latin typeface="Calibri"/>
                <a:ea typeface="Calibri"/>
                <a:cs typeface="Calibri"/>
                <a:sym typeface="Calibri"/>
              </a:defRPr>
            </a:lvl1pPr>
          </a:lstStyle>
          <a:p>
            <a:r>
              <a:t>F = m x a</a:t>
            </a:r>
          </a:p>
        </p:txBody>
      </p:sp>
      <p:sp>
        <p:nvSpPr>
          <p:cNvPr id="472" name="F2 = 250 kg x 9,8 (mts/seg2)"/>
          <p:cNvSpPr txBox="1"/>
          <p:nvPr/>
        </p:nvSpPr>
        <p:spPr>
          <a:xfrm>
            <a:off x="2950206" y="2690890"/>
            <a:ext cx="3367430" cy="29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2300" b="1">
                <a:solidFill>
                  <a:srgbClr val="741B47"/>
                </a:solidFill>
                <a:latin typeface="Calibri"/>
                <a:ea typeface="Calibri"/>
                <a:cs typeface="Calibri"/>
                <a:sym typeface="Calibri"/>
              </a:defRPr>
            </a:lvl1pPr>
          </a:lstStyle>
          <a:p>
            <a:r>
              <a:t>F2 = 250 kg x 9,8 (mts/seg2)</a:t>
            </a:r>
          </a:p>
        </p:txBody>
      </p:sp>
      <p:sp>
        <p:nvSpPr>
          <p:cNvPr id="473" name="F2 = 2450 N"/>
          <p:cNvSpPr txBox="1"/>
          <p:nvPr/>
        </p:nvSpPr>
        <p:spPr>
          <a:xfrm>
            <a:off x="6997752" y="2676670"/>
            <a:ext cx="1422997" cy="29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2300" b="1">
                <a:solidFill>
                  <a:srgbClr val="741B47"/>
                </a:solidFill>
                <a:latin typeface="Calibri"/>
                <a:ea typeface="Calibri"/>
                <a:cs typeface="Calibri"/>
                <a:sym typeface="Calibri"/>
              </a:defRPr>
            </a:lvl1pPr>
          </a:lstStyle>
          <a:p>
            <a:r>
              <a:t>F2 = 2450 N</a:t>
            </a:r>
          </a:p>
        </p:txBody>
      </p:sp>
      <p:sp>
        <p:nvSpPr>
          <p:cNvPr id="474" name="Línea"/>
          <p:cNvSpPr/>
          <p:nvPr/>
        </p:nvSpPr>
        <p:spPr>
          <a:xfrm>
            <a:off x="2384468" y="2896230"/>
            <a:ext cx="542245" cy="1"/>
          </a:xfrm>
          <a:prstGeom prst="line">
            <a:avLst/>
          </a:prstGeom>
          <a:ln w="38100">
            <a:solidFill>
              <a:srgbClr val="FF0000"/>
            </a:solidFill>
            <a:miter lim="400000"/>
            <a:tailEnd type="triangle"/>
          </a:ln>
        </p:spPr>
        <p:txBody>
          <a:bodyPr lIns="45718" tIns="45718" rIns="45718" bIns="45718"/>
          <a:lstStyle/>
          <a:p>
            <a:endParaRPr/>
          </a:p>
        </p:txBody>
      </p:sp>
      <p:sp>
        <p:nvSpPr>
          <p:cNvPr id="475" name="Línea"/>
          <p:cNvSpPr/>
          <p:nvPr/>
        </p:nvSpPr>
        <p:spPr>
          <a:xfrm>
            <a:off x="6370321" y="2899296"/>
            <a:ext cx="542245" cy="1"/>
          </a:xfrm>
          <a:prstGeom prst="line">
            <a:avLst/>
          </a:prstGeom>
          <a:ln w="38100">
            <a:solidFill>
              <a:srgbClr val="FF0000"/>
            </a:solidFill>
            <a:miter lim="400000"/>
            <a:tailEnd type="triangle"/>
          </a:ln>
        </p:spPr>
        <p:txBody>
          <a:bodyPr lIns="45718" tIns="45718" rIns="45718" bIns="45718"/>
          <a:lstStyle/>
          <a:p>
            <a:endParaRPr/>
          </a:p>
        </p:txBody>
      </p:sp>
      <p:sp>
        <p:nvSpPr>
          <p:cNvPr id="476" name="N = kg x m…"/>
          <p:cNvSpPr txBox="1"/>
          <p:nvPr/>
        </p:nvSpPr>
        <p:spPr>
          <a:xfrm>
            <a:off x="7170472" y="3048393"/>
            <a:ext cx="1044638" cy="569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a:lnSpc>
                <a:spcPct val="115000"/>
              </a:lnSpc>
              <a:defRPr sz="1800" b="1">
                <a:solidFill>
                  <a:srgbClr val="741B47"/>
                </a:solidFill>
                <a:latin typeface="Calibri"/>
                <a:ea typeface="Calibri"/>
                <a:cs typeface="Calibri"/>
                <a:sym typeface="Calibri"/>
              </a:defRPr>
            </a:pPr>
            <a:r>
              <a:t>N = kg x m</a:t>
            </a:r>
          </a:p>
          <a:p>
            <a:pPr>
              <a:lnSpc>
                <a:spcPct val="115000"/>
              </a:lnSpc>
              <a:defRPr sz="1800" b="1">
                <a:solidFill>
                  <a:srgbClr val="741B47"/>
                </a:solidFill>
                <a:latin typeface="Calibri"/>
                <a:ea typeface="Calibri"/>
                <a:cs typeface="Calibri"/>
                <a:sym typeface="Calibri"/>
              </a:defRPr>
            </a:pPr>
            <a:r>
              <a:t>          seg2</a:t>
            </a:r>
          </a:p>
        </p:txBody>
      </p:sp>
      <p:sp>
        <p:nvSpPr>
          <p:cNvPr id="477" name="Línea"/>
          <p:cNvSpPr/>
          <p:nvPr/>
        </p:nvSpPr>
        <p:spPr>
          <a:xfrm>
            <a:off x="7547808" y="3342640"/>
            <a:ext cx="629875" cy="1"/>
          </a:xfrm>
          <a:prstGeom prst="line">
            <a:avLst/>
          </a:prstGeom>
          <a:ln w="25400">
            <a:solidFill>
              <a:srgbClr val="741B47"/>
            </a:solidFill>
          </a:ln>
        </p:spPr>
        <p:txBody>
          <a:bodyPr lIns="45718" tIns="45718" rIns="45718" bIns="45718"/>
          <a:lstStyle/>
          <a:p>
            <a:endParaRPr/>
          </a:p>
        </p:txBody>
      </p:sp>
      <p:sp>
        <p:nvSpPr>
          <p:cNvPr id="478" name="Probar las baterías para determinar si son reutilizables.…"/>
          <p:cNvSpPr txBox="1"/>
          <p:nvPr/>
        </p:nvSpPr>
        <p:spPr>
          <a:xfrm>
            <a:off x="926523" y="4622863"/>
            <a:ext cx="1592134" cy="1120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70000"/>
              </a:lnSpc>
              <a:defRPr sz="1800" b="1">
                <a:solidFill>
                  <a:srgbClr val="741B47"/>
                </a:solidFill>
                <a:latin typeface="Calibri"/>
                <a:ea typeface="Calibri"/>
                <a:cs typeface="Calibri"/>
                <a:sym typeface="Calibri"/>
              </a:defRPr>
            </a:pPr>
            <a:r>
              <a:t>F = Fuerza</a:t>
            </a:r>
          </a:p>
          <a:p>
            <a:pPr>
              <a:lnSpc>
                <a:spcPct val="70000"/>
              </a:lnSpc>
              <a:defRPr sz="1800" b="1">
                <a:solidFill>
                  <a:srgbClr val="741B47"/>
                </a:solidFill>
                <a:latin typeface="Calibri"/>
                <a:ea typeface="Calibri"/>
                <a:cs typeface="Calibri"/>
                <a:sym typeface="Calibri"/>
              </a:defRPr>
            </a:pPr>
            <a:r>
              <a:t>m = Masa</a:t>
            </a:r>
          </a:p>
          <a:p>
            <a:pPr>
              <a:lnSpc>
                <a:spcPct val="70000"/>
              </a:lnSpc>
              <a:defRPr sz="1800" b="1">
                <a:solidFill>
                  <a:srgbClr val="741B47"/>
                </a:solidFill>
                <a:latin typeface="Calibri"/>
                <a:ea typeface="Calibri"/>
                <a:cs typeface="Calibri"/>
                <a:sym typeface="Calibri"/>
              </a:defRPr>
            </a:pPr>
            <a:r>
              <a:t>a = Aceleración</a:t>
            </a:r>
          </a:p>
          <a:p>
            <a:pPr>
              <a:lnSpc>
                <a:spcPct val="70000"/>
              </a:lnSpc>
              <a:defRPr sz="1800" b="1">
                <a:solidFill>
                  <a:srgbClr val="741B47"/>
                </a:solidFill>
                <a:latin typeface="Calibri"/>
                <a:ea typeface="Calibri"/>
                <a:cs typeface="Calibri"/>
                <a:sym typeface="Calibri"/>
              </a:defRPr>
            </a:pPr>
            <a:r>
              <a:t>   = Gravedad </a:t>
            </a:r>
          </a:p>
          <a:p>
            <a:pPr>
              <a:lnSpc>
                <a:spcPct val="70000"/>
              </a:lnSpc>
              <a:defRPr sz="1800" b="1">
                <a:solidFill>
                  <a:srgbClr val="741B47"/>
                </a:solidFill>
                <a:latin typeface="Calibri"/>
                <a:ea typeface="Calibri"/>
                <a:cs typeface="Calibri"/>
                <a:sym typeface="Calibri"/>
              </a:defRPr>
            </a:pPr>
            <a:r>
              <a:t>   = 9,8 (mt/seg</a:t>
            </a:r>
            <a:r>
              <a:rPr baseline="31999"/>
              <a:t>2</a:t>
            </a:r>
            <a:r>
              <a:t>)</a:t>
            </a:r>
          </a:p>
        </p:txBody>
      </p:sp>
      <p:sp>
        <p:nvSpPr>
          <p:cNvPr id="479" name="Probar las baterías para determinar si son reutilizables.…"/>
          <p:cNvSpPr txBox="1"/>
          <p:nvPr/>
        </p:nvSpPr>
        <p:spPr>
          <a:xfrm>
            <a:off x="926523" y="4336461"/>
            <a:ext cx="1592134" cy="241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70000"/>
              </a:lnSpc>
              <a:defRPr sz="1800">
                <a:solidFill>
                  <a:srgbClr val="741B47"/>
                </a:solidFill>
                <a:latin typeface="Calibri"/>
                <a:ea typeface="Calibri"/>
                <a:cs typeface="Calibri"/>
                <a:sym typeface="Calibri"/>
              </a:defRPr>
            </a:lvl1pPr>
          </a:lstStyle>
          <a:p>
            <a:r>
              <a:t>DONDE:</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16</a:t>
            </a:fld>
            <a:endParaRPr lang="es-CL"/>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Rectángulo redondeado"/>
          <p:cNvSpPr/>
          <p:nvPr/>
        </p:nvSpPr>
        <p:spPr>
          <a:xfrm>
            <a:off x="507764" y="1739006"/>
            <a:ext cx="4850126" cy="1120071"/>
          </a:xfrm>
          <a:prstGeom prst="roundRect">
            <a:avLst>
              <a:gd name="adj" fmla="val 7778"/>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483" name="Google Shape;173;p6"/>
          <p:cNvSpPr txBox="1"/>
          <p:nvPr/>
        </p:nvSpPr>
        <p:spPr>
          <a:xfrm>
            <a:off x="382498" y="1127707"/>
            <a:ext cx="341678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PRINCIPIO DE PASCAL</a:t>
            </a:r>
          </a:p>
        </p:txBody>
      </p:sp>
      <p:sp>
        <p:nvSpPr>
          <p:cNvPr id="484" name="Probar las baterías para determinar si son reutilizables.…"/>
          <p:cNvSpPr txBox="1"/>
          <p:nvPr/>
        </p:nvSpPr>
        <p:spPr>
          <a:xfrm>
            <a:off x="810375" y="1967459"/>
            <a:ext cx="4244903" cy="209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Realizado los cálculos de ambos pistones tenemos:</a:t>
            </a:r>
          </a:p>
        </p:txBody>
      </p:sp>
      <p:grpSp>
        <p:nvGrpSpPr>
          <p:cNvPr id="511" name="Grupo"/>
          <p:cNvGrpSpPr/>
          <p:nvPr/>
        </p:nvGrpSpPr>
        <p:grpSpPr>
          <a:xfrm>
            <a:off x="3198464" y="4165265"/>
            <a:ext cx="5759197" cy="2420226"/>
            <a:chOff x="0" y="0"/>
            <a:chExt cx="5759195" cy="2420224"/>
          </a:xfrm>
        </p:grpSpPr>
        <p:grpSp>
          <p:nvGrpSpPr>
            <p:cNvPr id="487" name="Grupo"/>
            <p:cNvGrpSpPr/>
            <p:nvPr/>
          </p:nvGrpSpPr>
          <p:grpSpPr>
            <a:xfrm>
              <a:off x="285719" y="271702"/>
              <a:ext cx="5473477" cy="2139338"/>
              <a:chOff x="0" y="0"/>
              <a:chExt cx="5473476" cy="2139336"/>
            </a:xfrm>
          </p:grpSpPr>
          <p:pic>
            <p:nvPicPr>
              <p:cNvPr id="485" name="Imagen" descr="Imagen"/>
              <p:cNvPicPr>
                <a:picLocks noChangeAspect="1"/>
              </p:cNvPicPr>
              <p:nvPr/>
            </p:nvPicPr>
            <p:blipFill>
              <a:blip r:embed="rId2"/>
              <a:stretch>
                <a:fillRect/>
              </a:stretch>
            </p:blipFill>
            <p:spPr>
              <a:xfrm>
                <a:off x="0" y="0"/>
                <a:ext cx="5473477" cy="2139337"/>
              </a:xfrm>
              <a:prstGeom prst="rect">
                <a:avLst/>
              </a:prstGeom>
              <a:ln w="12700" cap="flat">
                <a:noFill/>
                <a:miter lim="400000"/>
              </a:ln>
              <a:effectLst/>
            </p:spPr>
          </p:pic>
          <p:sp>
            <p:nvSpPr>
              <p:cNvPr id="486" name="Hombre"/>
              <p:cNvSpPr/>
              <p:nvPr/>
            </p:nvSpPr>
            <p:spPr>
              <a:xfrm>
                <a:off x="3157020" y="766701"/>
                <a:ext cx="397573" cy="1026396"/>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BC9CA6"/>
              </a:solidFill>
              <a:ln w="12700" cap="flat">
                <a:noFill/>
                <a:miter lim="400000"/>
              </a:ln>
              <a:effectLst/>
            </p:spPr>
            <p:txBody>
              <a:bodyPr wrap="square" lIns="0" tIns="0" rIns="0" bIns="0" numCol="1" anchor="t">
                <a:noAutofit/>
              </a:bodyPr>
              <a:lstStyle/>
              <a:p>
                <a:endParaRPr/>
              </a:p>
            </p:txBody>
          </p:sp>
        </p:grpSp>
        <p:sp>
          <p:nvSpPr>
            <p:cNvPr id="488" name="70kg"/>
            <p:cNvSpPr txBox="1"/>
            <p:nvPr/>
          </p:nvSpPr>
          <p:spPr>
            <a:xfrm>
              <a:off x="3476297" y="773602"/>
              <a:ext cx="279602" cy="1523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70kg</a:t>
              </a:r>
            </a:p>
          </p:txBody>
        </p:sp>
        <p:sp>
          <p:nvSpPr>
            <p:cNvPr id="489" name="R:25cm"/>
            <p:cNvSpPr txBox="1"/>
            <p:nvPr/>
          </p:nvSpPr>
          <p:spPr>
            <a:xfrm>
              <a:off x="3849407" y="2048061"/>
              <a:ext cx="3302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600"/>
              </a:lvl1pPr>
            </a:lstStyle>
            <a:p>
              <a:r>
                <a:t>R:25cm</a:t>
              </a:r>
            </a:p>
          </p:txBody>
        </p:sp>
        <p:sp>
          <p:nvSpPr>
            <p:cNvPr id="490" name="P: 250kg"/>
            <p:cNvSpPr txBox="1"/>
            <p:nvPr/>
          </p:nvSpPr>
          <p:spPr>
            <a:xfrm>
              <a:off x="4182167" y="0"/>
              <a:ext cx="496461"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 250kg</a:t>
              </a:r>
            </a:p>
          </p:txBody>
        </p:sp>
        <p:sp>
          <p:nvSpPr>
            <p:cNvPr id="491" name="R: 75cm"/>
            <p:cNvSpPr txBox="1"/>
            <p:nvPr/>
          </p:nvSpPr>
          <p:spPr>
            <a:xfrm>
              <a:off x="5068294" y="0"/>
              <a:ext cx="46913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R: 75cm</a:t>
              </a:r>
            </a:p>
          </p:txBody>
        </p:sp>
        <p:sp>
          <p:nvSpPr>
            <p:cNvPr id="492" name="Línea"/>
            <p:cNvSpPr/>
            <p:nvPr/>
          </p:nvSpPr>
          <p:spPr>
            <a:xfrm>
              <a:off x="4196061" y="1560138"/>
              <a:ext cx="1" cy="68137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93" name="Línea"/>
            <p:cNvSpPr/>
            <p:nvPr/>
          </p:nvSpPr>
          <p:spPr>
            <a:xfrm>
              <a:off x="3841787" y="1560138"/>
              <a:ext cx="1" cy="68137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94" name="Línea"/>
            <p:cNvSpPr/>
            <p:nvPr/>
          </p:nvSpPr>
          <p:spPr>
            <a:xfrm>
              <a:off x="3424063" y="1565426"/>
              <a:ext cx="1" cy="84951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95" name="Línea"/>
            <p:cNvSpPr/>
            <p:nvPr/>
          </p:nvSpPr>
          <p:spPr>
            <a:xfrm>
              <a:off x="5726717" y="1560138"/>
              <a:ext cx="1" cy="860087"/>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496" name="F1"/>
            <p:cNvSpPr txBox="1"/>
            <p:nvPr/>
          </p:nvSpPr>
          <p:spPr>
            <a:xfrm>
              <a:off x="332127" y="973919"/>
              <a:ext cx="157511"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F1</a:t>
              </a:r>
            </a:p>
          </p:txBody>
        </p:sp>
        <p:sp>
          <p:nvSpPr>
            <p:cNvPr id="497" name="R:25cm"/>
            <p:cNvSpPr txBox="1"/>
            <p:nvPr/>
          </p:nvSpPr>
          <p:spPr>
            <a:xfrm>
              <a:off x="701858" y="1507076"/>
              <a:ext cx="3302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600"/>
              </a:lvl1pPr>
            </a:lstStyle>
            <a:p>
              <a:r>
                <a:t>R:25cm</a:t>
              </a:r>
            </a:p>
          </p:txBody>
        </p:sp>
        <p:sp>
          <p:nvSpPr>
            <p:cNvPr id="498" name="P: 250kg"/>
            <p:cNvSpPr txBox="1"/>
            <p:nvPr/>
          </p:nvSpPr>
          <p:spPr>
            <a:xfrm>
              <a:off x="1025908" y="0"/>
              <a:ext cx="496460"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 250kg</a:t>
              </a:r>
            </a:p>
          </p:txBody>
        </p:sp>
        <p:sp>
          <p:nvSpPr>
            <p:cNvPr id="499" name="R: 75cm"/>
            <p:cNvSpPr txBox="1"/>
            <p:nvPr/>
          </p:nvSpPr>
          <p:spPr>
            <a:xfrm>
              <a:off x="1912034" y="0"/>
              <a:ext cx="46913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R: 75cm</a:t>
              </a:r>
            </a:p>
          </p:txBody>
        </p:sp>
        <p:sp>
          <p:nvSpPr>
            <p:cNvPr id="500" name="Línea"/>
            <p:cNvSpPr/>
            <p:nvPr/>
          </p:nvSpPr>
          <p:spPr>
            <a:xfrm>
              <a:off x="1055040" y="1148962"/>
              <a:ext cx="1" cy="1092555"/>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501" name="Línea"/>
            <p:cNvSpPr/>
            <p:nvPr/>
          </p:nvSpPr>
          <p:spPr>
            <a:xfrm>
              <a:off x="691899" y="1529660"/>
              <a:ext cx="1" cy="711857"/>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502" name="Línea"/>
            <p:cNvSpPr/>
            <p:nvPr/>
          </p:nvSpPr>
          <p:spPr>
            <a:xfrm>
              <a:off x="283041" y="1165113"/>
              <a:ext cx="1" cy="1249825"/>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503" name="Línea"/>
            <p:cNvSpPr/>
            <p:nvPr/>
          </p:nvSpPr>
          <p:spPr>
            <a:xfrm>
              <a:off x="2585695" y="1159825"/>
              <a:ext cx="1" cy="1260400"/>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504" name="P1"/>
            <p:cNvSpPr txBox="1"/>
            <p:nvPr/>
          </p:nvSpPr>
          <p:spPr>
            <a:xfrm>
              <a:off x="0" y="1895671"/>
              <a:ext cx="164356"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P1</a:t>
              </a:r>
            </a:p>
          </p:txBody>
        </p:sp>
        <p:sp>
          <p:nvSpPr>
            <p:cNvPr id="505" name="Embol"/>
            <p:cNvSpPr txBox="1"/>
            <p:nvPr/>
          </p:nvSpPr>
          <p:spPr>
            <a:xfrm>
              <a:off x="443831" y="1213934"/>
              <a:ext cx="360797" cy="152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a:defRPr sz="800"/>
              </a:lvl1pPr>
            </a:lstStyle>
            <a:p>
              <a:r>
                <a:t>Embol</a:t>
              </a:r>
            </a:p>
          </p:txBody>
        </p:sp>
        <p:sp>
          <p:nvSpPr>
            <p:cNvPr id="506" name="Línea"/>
            <p:cNvSpPr/>
            <p:nvPr/>
          </p:nvSpPr>
          <p:spPr>
            <a:xfrm>
              <a:off x="401144" y="1107966"/>
              <a:ext cx="1" cy="466809"/>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507" name="Línea"/>
            <p:cNvSpPr/>
            <p:nvPr/>
          </p:nvSpPr>
          <p:spPr>
            <a:xfrm>
              <a:off x="610681" y="1416557"/>
              <a:ext cx="1" cy="15239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508" name="Línea"/>
            <p:cNvSpPr/>
            <p:nvPr/>
          </p:nvSpPr>
          <p:spPr>
            <a:xfrm>
              <a:off x="3044941" y="165322"/>
              <a:ext cx="1" cy="2249616"/>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509" name="Línea"/>
            <p:cNvSpPr/>
            <p:nvPr/>
          </p:nvSpPr>
          <p:spPr>
            <a:xfrm>
              <a:off x="3044941" y="78434"/>
              <a:ext cx="1" cy="164356"/>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sp>
          <p:nvSpPr>
            <p:cNvPr id="510" name="Línea"/>
            <p:cNvSpPr/>
            <p:nvPr/>
          </p:nvSpPr>
          <p:spPr>
            <a:xfrm flipV="1">
              <a:off x="257637" y="2417821"/>
              <a:ext cx="5473477" cy="1"/>
            </a:xfrm>
            <a:prstGeom prst="line">
              <a:avLst/>
            </a:prstGeom>
            <a:noFill/>
            <a:ln w="12700" cap="flat">
              <a:solidFill>
                <a:schemeClr val="accent2"/>
              </a:solidFill>
              <a:prstDash val="solid"/>
              <a:round/>
            </a:ln>
            <a:effectLst/>
          </p:spPr>
          <p:txBody>
            <a:bodyPr wrap="square" lIns="45718" tIns="45718" rIns="45718" bIns="45718" numCol="1" anchor="t">
              <a:noAutofit/>
            </a:bodyPr>
            <a:lstStyle/>
            <a:p>
              <a:endParaRPr/>
            </a:p>
          </p:txBody>
        </p:sp>
      </p:grpSp>
      <p:sp>
        <p:nvSpPr>
          <p:cNvPr id="512" name="686 N x 9 = 6174 N"/>
          <p:cNvSpPr txBox="1"/>
          <p:nvPr/>
        </p:nvSpPr>
        <p:spPr>
          <a:xfrm>
            <a:off x="698552" y="4139970"/>
            <a:ext cx="2257792" cy="29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2300" b="1">
                <a:solidFill>
                  <a:srgbClr val="741B47"/>
                </a:solidFill>
                <a:latin typeface="Calibri"/>
                <a:ea typeface="Calibri"/>
                <a:cs typeface="Calibri"/>
                <a:sym typeface="Calibri"/>
              </a:defRPr>
            </a:lvl1pPr>
          </a:lstStyle>
          <a:p>
            <a:r>
              <a:t>686 N x 9 = 6174 N</a:t>
            </a:r>
          </a:p>
        </p:txBody>
      </p:sp>
      <p:sp>
        <p:nvSpPr>
          <p:cNvPr id="513" name="F2 = 2450 N"/>
          <p:cNvSpPr txBox="1"/>
          <p:nvPr/>
        </p:nvSpPr>
        <p:spPr>
          <a:xfrm>
            <a:off x="3441752" y="2353016"/>
            <a:ext cx="1422997" cy="29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2300" b="1">
                <a:solidFill>
                  <a:srgbClr val="741B47"/>
                </a:solidFill>
                <a:latin typeface="Calibri"/>
                <a:ea typeface="Calibri"/>
                <a:cs typeface="Calibri"/>
                <a:sym typeface="Calibri"/>
              </a:defRPr>
            </a:lvl1pPr>
          </a:lstStyle>
          <a:p>
            <a:r>
              <a:t>F2 = 2450 N</a:t>
            </a:r>
          </a:p>
        </p:txBody>
      </p:sp>
      <p:sp>
        <p:nvSpPr>
          <p:cNvPr id="514" name="Probar las baterías para determinar si son reutilizables.…"/>
          <p:cNvSpPr txBox="1"/>
          <p:nvPr/>
        </p:nvSpPr>
        <p:spPr>
          <a:xfrm>
            <a:off x="627495" y="3116804"/>
            <a:ext cx="5915202" cy="494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Como el Pistón 2 es 9 veces más grande, la Fuerza de F1 se amplifica 9 veces, por lo que la fuerza de empuje resultante de F2 será:</a:t>
            </a:r>
          </a:p>
        </p:txBody>
      </p:sp>
      <p:sp>
        <p:nvSpPr>
          <p:cNvPr id="515" name="La Fuerza resistente del pistón más grande es de solo 2450 N, y se está aplicando una fuerza de 6174 N por lo tanto se puede levantar el auto sin problemas."/>
          <p:cNvSpPr txBox="1"/>
          <p:nvPr/>
        </p:nvSpPr>
        <p:spPr>
          <a:xfrm>
            <a:off x="703864" y="4653122"/>
            <a:ext cx="2056806" cy="1921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La Fuerza resistente del pistón más grande es de solo 2450 N, y se está aplicando una fuerza de 6174 N por lo tanto se puede levantar el auto sin problemas.</a:t>
            </a:r>
          </a:p>
        </p:txBody>
      </p:sp>
      <p:sp>
        <p:nvSpPr>
          <p:cNvPr id="516" name="F2 = 686 N"/>
          <p:cNvSpPr txBox="1"/>
          <p:nvPr/>
        </p:nvSpPr>
        <p:spPr>
          <a:xfrm>
            <a:off x="1094792" y="2353016"/>
            <a:ext cx="1274950" cy="291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nSpc>
                <a:spcPct val="115000"/>
              </a:lnSpc>
              <a:defRPr sz="2300" b="1">
                <a:solidFill>
                  <a:srgbClr val="741B47"/>
                </a:solidFill>
                <a:latin typeface="Calibri"/>
                <a:ea typeface="Calibri"/>
                <a:cs typeface="Calibri"/>
                <a:sym typeface="Calibri"/>
              </a:defRPr>
            </a:lvl1pPr>
          </a:lstStyle>
          <a:p>
            <a:r>
              <a:t>F2 = 686 N</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17</a:t>
            </a:fld>
            <a:endParaRPr lang="es-CL"/>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Google Shape;173;p6"/>
          <p:cNvSpPr txBox="1"/>
          <p:nvPr/>
        </p:nvSpPr>
        <p:spPr>
          <a:xfrm>
            <a:off x="382498" y="1127709"/>
            <a:ext cx="3302785"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LÍQUIDO DE FRENOS</a:t>
            </a:r>
          </a:p>
        </p:txBody>
      </p:sp>
      <p:sp>
        <p:nvSpPr>
          <p:cNvPr id="519" name="Rectángulo redondeado"/>
          <p:cNvSpPr/>
          <p:nvPr/>
        </p:nvSpPr>
        <p:spPr>
          <a:xfrm>
            <a:off x="358048" y="1735825"/>
            <a:ext cx="7556703" cy="1214344"/>
          </a:xfrm>
          <a:prstGeom prst="roundRect">
            <a:avLst>
              <a:gd name="adj" fmla="val 10107"/>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520" name="Probar las baterías para determinar si son reutilizables.…"/>
          <p:cNvSpPr txBox="1"/>
          <p:nvPr/>
        </p:nvSpPr>
        <p:spPr>
          <a:xfrm>
            <a:off x="530590" y="1923725"/>
            <a:ext cx="5241726" cy="779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El líquido de frenos se compone normalmente de derivados de Poliglicol. En casos extraordinarios (ej. coches antiguos, ejército) se usan líquidos en base a silicona y aceites minerales.</a:t>
            </a:r>
          </a:p>
        </p:txBody>
      </p:sp>
      <p:sp>
        <p:nvSpPr>
          <p:cNvPr id="521" name="Rectángulo redondeado"/>
          <p:cNvSpPr/>
          <p:nvPr/>
        </p:nvSpPr>
        <p:spPr>
          <a:xfrm>
            <a:off x="338696" y="4395717"/>
            <a:ext cx="7649709" cy="1890180"/>
          </a:xfrm>
          <a:prstGeom prst="roundRect">
            <a:avLst>
              <a:gd name="adj" fmla="val 7685"/>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522" name="Probar las baterías para determinar si son reutilizables.…"/>
          <p:cNvSpPr txBox="1"/>
          <p:nvPr/>
        </p:nvSpPr>
        <p:spPr>
          <a:xfrm>
            <a:off x="511237" y="4522797"/>
            <a:ext cx="4799358" cy="1636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El punto de ebullición del líquido de frenos debe ser elevado ya que el roce generado al momento de aplicar los frenos produce mucho calor, además la formación de burbujas lo que puede disminuir la eficacia de los frenos, además la temperatura de congelación también debe ser muy baja, para que no se congele con el frío.</a:t>
            </a:r>
          </a:p>
        </p:txBody>
      </p:sp>
      <p:sp>
        <p:nvSpPr>
          <p:cNvPr id="523" name="Rectángulo redondeado"/>
          <p:cNvSpPr/>
          <p:nvPr/>
        </p:nvSpPr>
        <p:spPr>
          <a:xfrm>
            <a:off x="358048" y="3126843"/>
            <a:ext cx="6963964" cy="1155700"/>
          </a:xfrm>
          <a:prstGeom prst="roundRect">
            <a:avLst>
              <a:gd name="adj" fmla="val 10620"/>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524" name="Probar las baterías para determinar si son reutilizables.…"/>
          <p:cNvSpPr txBox="1"/>
          <p:nvPr/>
        </p:nvSpPr>
        <p:spPr>
          <a:xfrm>
            <a:off x="530590" y="3314743"/>
            <a:ext cx="4760653" cy="779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Los líquidos de frenos convencionales tienen, según el DOT (Departamento de Transportes de EEUU) las siguientes temperaturas de ebullición:</a:t>
            </a:r>
          </a:p>
        </p:txBody>
      </p:sp>
      <p:sp>
        <p:nvSpPr>
          <p:cNvPr id="525" name="Círculo"/>
          <p:cNvSpPr/>
          <p:nvPr/>
        </p:nvSpPr>
        <p:spPr>
          <a:xfrm>
            <a:off x="5524911" y="1660209"/>
            <a:ext cx="4629652" cy="4629652"/>
          </a:xfrm>
          <a:prstGeom prst="ellipse">
            <a:avLst/>
          </a:prstGeom>
          <a:solidFill>
            <a:srgbClr val="FFFFFF"/>
          </a:solidFill>
          <a:ln w="50800">
            <a:solidFill>
              <a:srgbClr val="BC9CA6"/>
            </a:solidFill>
          </a:ln>
        </p:spPr>
        <p:txBody>
          <a:bodyPr lIns="0" tIns="0" rIns="0" bIns="0"/>
          <a:lstStyle/>
          <a:p>
            <a:pPr algn="ctr">
              <a:defRPr>
                <a:solidFill>
                  <a:srgbClr val="FFFFFF"/>
                </a:solidFill>
                <a:latin typeface="+mn-lt"/>
                <a:ea typeface="+mn-ea"/>
                <a:cs typeface="+mn-cs"/>
                <a:sym typeface="Arial"/>
              </a:defRPr>
            </a:pPr>
            <a:endParaRPr/>
          </a:p>
        </p:txBody>
      </p:sp>
      <p:pic>
        <p:nvPicPr>
          <p:cNvPr id="526" name="Liquido-de-frenos.png" descr="Liquido-de-frenos.png"/>
          <p:cNvPicPr>
            <a:picLocks noChangeAspect="1"/>
          </p:cNvPicPr>
          <p:nvPr/>
        </p:nvPicPr>
        <p:blipFill>
          <a:blip r:embed="rId2"/>
          <a:stretch>
            <a:fillRect/>
          </a:stretch>
        </p:blipFill>
        <p:spPr>
          <a:xfrm>
            <a:off x="6036972" y="2672538"/>
            <a:ext cx="3605529" cy="2604994"/>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18</a:t>
            </a:fld>
            <a:endParaRPr lang="es-CL"/>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8" name="Tabla"/>
          <p:cNvGraphicFramePr/>
          <p:nvPr>
            <p:extLst>
              <p:ext uri="{D42A27DB-BD31-4B8C-83A1-F6EECF244321}">
                <p14:modId xmlns:p14="http://schemas.microsoft.com/office/powerpoint/2010/main" val="3130650906"/>
              </p:ext>
            </p:extLst>
          </p:nvPr>
        </p:nvGraphicFramePr>
        <p:xfrm>
          <a:off x="1258528" y="2204279"/>
          <a:ext cx="7207050" cy="3704663"/>
        </p:xfrm>
        <a:graphic>
          <a:graphicData uri="http://schemas.openxmlformats.org/drawingml/2006/table">
            <a:tbl>
              <a:tblPr bandRow="1">
                <a:tableStyleId>{33BA23B1-9221-436E-865A-0063620EA4FD}</a:tableStyleId>
              </a:tblPr>
              <a:tblGrid>
                <a:gridCol w="1619520">
                  <a:extLst>
                    <a:ext uri="{9D8B030D-6E8A-4147-A177-3AD203B41FA5}">
                      <a16:colId xmlns="" xmlns:a16="http://schemas.microsoft.com/office/drawing/2014/main" val="20000"/>
                    </a:ext>
                  </a:extLst>
                </a:gridCol>
                <a:gridCol w="2275964">
                  <a:extLst>
                    <a:ext uri="{9D8B030D-6E8A-4147-A177-3AD203B41FA5}">
                      <a16:colId xmlns="" xmlns:a16="http://schemas.microsoft.com/office/drawing/2014/main" val="20001"/>
                    </a:ext>
                  </a:extLst>
                </a:gridCol>
                <a:gridCol w="2284053">
                  <a:extLst>
                    <a:ext uri="{9D8B030D-6E8A-4147-A177-3AD203B41FA5}">
                      <a16:colId xmlns="" xmlns:a16="http://schemas.microsoft.com/office/drawing/2014/main" val="20002"/>
                    </a:ext>
                  </a:extLst>
                </a:gridCol>
                <a:gridCol w="1027513">
                  <a:extLst>
                    <a:ext uri="{9D8B030D-6E8A-4147-A177-3AD203B41FA5}">
                      <a16:colId xmlns="" xmlns:a16="http://schemas.microsoft.com/office/drawing/2014/main" val="20003"/>
                    </a:ext>
                  </a:extLst>
                </a:gridCol>
              </a:tblGrid>
              <a:tr h="415167">
                <a:tc>
                  <a:txBody>
                    <a:bodyPr/>
                    <a:lstStyle/>
                    <a:p>
                      <a:pPr algn="ctr" defTabSz="457200">
                        <a:lnSpc>
                          <a:spcPts val="2300"/>
                        </a:lnSpc>
                        <a:defRPr sz="1800"/>
                      </a:pPr>
                      <a:r>
                        <a:rPr sz="1500" dirty="0" err="1">
                          <a:latin typeface="Calibri" panose="020F0502020204030204" pitchFamily="34" charset="0"/>
                          <a:ea typeface="Avenir Black"/>
                          <a:cs typeface="Calibri" panose="020F0502020204030204" pitchFamily="34" charset="0"/>
                          <a:sym typeface="Avenir Black"/>
                        </a:rPr>
                        <a:t>Especificación</a:t>
                      </a:r>
                      <a:endParaRPr sz="1500" dirty="0">
                        <a:latin typeface="Calibri" panose="020F0502020204030204" pitchFamily="34" charset="0"/>
                        <a:ea typeface="Avenir Black"/>
                        <a:cs typeface="Calibri" panose="020F0502020204030204" pitchFamily="34" charset="0"/>
                        <a:sym typeface="Avenir Black"/>
                      </a:endParaRPr>
                    </a:p>
                  </a:txBody>
                  <a:tcPr marL="9574" marR="9574" marT="9574"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7E6E6"/>
                    </a:solidFill>
                  </a:tcPr>
                </a:tc>
                <a:tc>
                  <a:txBody>
                    <a:bodyPr/>
                    <a:lstStyle/>
                    <a:p>
                      <a:pPr algn="ctr" defTabSz="457200">
                        <a:lnSpc>
                          <a:spcPts val="2300"/>
                        </a:lnSpc>
                        <a:defRPr sz="1800"/>
                      </a:pPr>
                      <a:r>
                        <a:rPr sz="1500" dirty="0" err="1">
                          <a:latin typeface="Calibri" panose="020F0502020204030204" pitchFamily="34" charset="0"/>
                          <a:ea typeface="Avenir Black"/>
                          <a:cs typeface="Calibri" panose="020F0502020204030204" pitchFamily="34" charset="0"/>
                          <a:sym typeface="Avenir Black"/>
                        </a:rPr>
                        <a:t>Punto</a:t>
                      </a:r>
                      <a:r>
                        <a:rPr sz="1500" dirty="0">
                          <a:latin typeface="Calibri" panose="020F0502020204030204" pitchFamily="34" charset="0"/>
                          <a:ea typeface="Avenir Black"/>
                          <a:cs typeface="Calibri" panose="020F0502020204030204" pitchFamily="34" charset="0"/>
                          <a:sym typeface="Avenir Black"/>
                        </a:rPr>
                        <a:t> de </a:t>
                      </a:r>
                      <a:r>
                        <a:rPr sz="1500" dirty="0" err="1">
                          <a:latin typeface="Calibri" panose="020F0502020204030204" pitchFamily="34" charset="0"/>
                          <a:ea typeface="Avenir Black"/>
                          <a:cs typeface="Calibri" panose="020F0502020204030204" pitchFamily="34" charset="0"/>
                          <a:sym typeface="Avenir Black"/>
                        </a:rPr>
                        <a:t>Ebullición</a:t>
                      </a:r>
                      <a:r>
                        <a:rPr sz="1500" dirty="0">
                          <a:latin typeface="Calibri" panose="020F0502020204030204" pitchFamily="34" charset="0"/>
                          <a:ea typeface="Avenir Black"/>
                          <a:cs typeface="Calibri" panose="020F0502020204030204" pitchFamily="34" charset="0"/>
                          <a:sym typeface="Avenir Black"/>
                        </a:rPr>
                        <a:t> </a:t>
                      </a:r>
                      <a:r>
                        <a:rPr sz="1500" dirty="0" err="1">
                          <a:latin typeface="Calibri" panose="020F0502020204030204" pitchFamily="34" charset="0"/>
                          <a:ea typeface="Avenir Black"/>
                          <a:cs typeface="Calibri" panose="020F0502020204030204" pitchFamily="34" charset="0"/>
                          <a:sym typeface="Avenir Black"/>
                        </a:rPr>
                        <a:t>seco</a:t>
                      </a:r>
                      <a:endParaRPr sz="1500" dirty="0">
                        <a:latin typeface="Calibri" panose="020F0502020204030204" pitchFamily="34" charset="0"/>
                        <a:ea typeface="Avenir Black"/>
                        <a:cs typeface="Calibri" panose="020F0502020204030204" pitchFamily="34" charset="0"/>
                        <a:sym typeface="Avenir Black"/>
                      </a:endParaRPr>
                    </a:p>
                  </a:txBody>
                  <a:tcPr marL="9574" marR="9574" marT="9574"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7E6E6"/>
                    </a:solidFill>
                  </a:tcPr>
                </a:tc>
                <a:tc>
                  <a:txBody>
                    <a:bodyPr/>
                    <a:lstStyle/>
                    <a:p>
                      <a:pPr algn="ctr" defTabSz="457200">
                        <a:lnSpc>
                          <a:spcPts val="2300"/>
                        </a:lnSpc>
                        <a:defRPr sz="1800"/>
                      </a:pPr>
                      <a:r>
                        <a:rPr sz="1500">
                          <a:latin typeface="Calibri" panose="020F0502020204030204" pitchFamily="34" charset="0"/>
                          <a:ea typeface="Avenir Black"/>
                          <a:cs typeface="Calibri" panose="020F0502020204030204" pitchFamily="34" charset="0"/>
                          <a:sym typeface="Avenir Black"/>
                        </a:rPr>
                        <a:t>Punto de Ebullición Húmedo</a:t>
                      </a:r>
                    </a:p>
                  </a:txBody>
                  <a:tcPr marL="9574" marR="9574" marT="9574"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7E6E6"/>
                    </a:solidFill>
                  </a:tcPr>
                </a:tc>
                <a:tc>
                  <a:txBody>
                    <a:bodyPr/>
                    <a:lstStyle/>
                    <a:p>
                      <a:pPr algn="ctr" defTabSz="457200">
                        <a:lnSpc>
                          <a:spcPts val="2300"/>
                        </a:lnSpc>
                        <a:defRPr sz="1800"/>
                      </a:pPr>
                      <a:r>
                        <a:rPr sz="1500">
                          <a:latin typeface="Calibri" panose="020F0502020204030204" pitchFamily="34" charset="0"/>
                          <a:ea typeface="Avenir Black"/>
                          <a:cs typeface="Calibri" panose="020F0502020204030204" pitchFamily="34" charset="0"/>
                          <a:sym typeface="Avenir Black"/>
                        </a:rPr>
                        <a:t>Tipo</a:t>
                      </a:r>
                    </a:p>
                  </a:txBody>
                  <a:tcPr marL="9574" marR="9574" marT="9574"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E7E6E6"/>
                    </a:solidFill>
                  </a:tcPr>
                </a:tc>
                <a:extLst>
                  <a:ext uri="{0D108BD9-81ED-4DB2-BD59-A6C34878D82A}">
                    <a16:rowId xmlns="" xmlns:a16="http://schemas.microsoft.com/office/drawing/2014/main" val="10000"/>
                  </a:ext>
                </a:extLst>
              </a:tr>
              <a:tr h="722956">
                <a:tc>
                  <a:txBody>
                    <a:bodyPr/>
                    <a:lstStyle/>
                    <a:p>
                      <a:pPr algn="ctr" defTabSz="457200">
                        <a:lnSpc>
                          <a:spcPts val="6400"/>
                        </a:lnSpc>
                        <a:defRPr sz="1800"/>
                      </a:pPr>
                      <a:r>
                        <a:rPr sz="1500" dirty="0">
                          <a:latin typeface="Calibri" panose="020F0502020204030204" pitchFamily="34" charset="0"/>
                          <a:ea typeface="Avenir Black"/>
                          <a:cs typeface="Calibri" panose="020F0502020204030204" pitchFamily="34" charset="0"/>
                          <a:sym typeface="Avenir Black"/>
                        </a:rPr>
                        <a:t>DOT 3</a:t>
                      </a:r>
                    </a:p>
                  </a:txBody>
                  <a:tcPr marL="9574" marR="9574" marT="9574" marB="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6400"/>
                        </a:lnSpc>
                        <a:defRPr sz="1800"/>
                      </a:pPr>
                      <a:r>
                        <a:rPr sz="1500" dirty="0">
                          <a:latin typeface="Calibri" panose="020F0502020204030204" pitchFamily="34" charset="0"/>
                          <a:ea typeface="Avenir Black"/>
                          <a:cs typeface="Calibri" panose="020F0502020204030204" pitchFamily="34" charset="0"/>
                          <a:sym typeface="Avenir Black"/>
                        </a:rPr>
                        <a:t>205ºC</a:t>
                      </a:r>
                    </a:p>
                  </a:txBody>
                  <a:tcPr marL="9574" marR="9574" marT="9574" marB="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6400"/>
                        </a:lnSpc>
                        <a:defRPr sz="1800"/>
                      </a:pPr>
                      <a:r>
                        <a:rPr sz="1500" dirty="0">
                          <a:latin typeface="Calibri" panose="020F0502020204030204" pitchFamily="34" charset="0"/>
                          <a:ea typeface="Avenir Black"/>
                          <a:cs typeface="Calibri" panose="020F0502020204030204" pitchFamily="34" charset="0"/>
                          <a:sym typeface="Avenir Black"/>
                        </a:rPr>
                        <a:t>140ºC</a:t>
                      </a:r>
                    </a:p>
                  </a:txBody>
                  <a:tcPr marL="9574" marR="9574" marT="9574" marB="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6400"/>
                        </a:lnSpc>
                        <a:defRPr sz="1800"/>
                      </a:pPr>
                      <a:r>
                        <a:rPr sz="1500" dirty="0" err="1">
                          <a:latin typeface="Calibri" panose="020F0502020204030204" pitchFamily="34" charset="0"/>
                          <a:ea typeface="Avenir Black"/>
                          <a:cs typeface="Calibri" panose="020F0502020204030204" pitchFamily="34" charset="0"/>
                          <a:sym typeface="Avenir Black"/>
                        </a:rPr>
                        <a:t>Glicol</a:t>
                      </a:r>
                      <a:endParaRPr sz="1500" dirty="0">
                        <a:latin typeface="Calibri" panose="020F0502020204030204" pitchFamily="34" charset="0"/>
                        <a:ea typeface="Avenir Black"/>
                        <a:cs typeface="Calibri" panose="020F0502020204030204" pitchFamily="34" charset="0"/>
                        <a:sym typeface="Avenir Black"/>
                      </a:endParaRPr>
                    </a:p>
                  </a:txBody>
                  <a:tcPr marL="9574" marR="9574" marT="9574" marB="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 xmlns:a16="http://schemas.microsoft.com/office/drawing/2014/main" val="10001"/>
                  </a:ext>
                </a:extLst>
              </a:tr>
              <a:tr h="722956">
                <a:tc>
                  <a:txBody>
                    <a:bodyPr/>
                    <a:lstStyle/>
                    <a:p>
                      <a:pPr algn="ctr" defTabSz="457200">
                        <a:lnSpc>
                          <a:spcPts val="6400"/>
                        </a:lnSpc>
                        <a:defRPr sz="1800"/>
                      </a:pPr>
                      <a:r>
                        <a:rPr sz="1500">
                          <a:latin typeface="Calibri" panose="020F0502020204030204" pitchFamily="34" charset="0"/>
                          <a:ea typeface="Avenir Black"/>
                          <a:cs typeface="Calibri" panose="020F0502020204030204" pitchFamily="34" charset="0"/>
                          <a:sym typeface="Avenir Black"/>
                        </a:rPr>
                        <a:t>DOT 4</a:t>
                      </a:r>
                    </a:p>
                  </a:txBody>
                  <a:tcPr marL="9574" marR="9574" marT="9574" marB="0"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6400"/>
                        </a:lnSpc>
                        <a:defRPr sz="1800"/>
                      </a:pPr>
                      <a:r>
                        <a:rPr sz="1500" dirty="0">
                          <a:latin typeface="Calibri" panose="020F0502020204030204" pitchFamily="34" charset="0"/>
                          <a:ea typeface="Avenir Black"/>
                          <a:cs typeface="Calibri" panose="020F0502020204030204" pitchFamily="34" charset="0"/>
                          <a:sym typeface="Avenir Black"/>
                        </a:rPr>
                        <a:t>230ºC</a:t>
                      </a:r>
                    </a:p>
                  </a:txBody>
                  <a:tcPr marL="9574" marR="9574" marT="9574" marB="0"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6400"/>
                        </a:lnSpc>
                        <a:defRPr sz="1800"/>
                      </a:pPr>
                      <a:r>
                        <a:rPr sz="1500" dirty="0">
                          <a:latin typeface="Calibri" panose="020F0502020204030204" pitchFamily="34" charset="0"/>
                          <a:ea typeface="Avenir Black"/>
                          <a:cs typeface="Calibri" panose="020F0502020204030204" pitchFamily="34" charset="0"/>
                          <a:sym typeface="Avenir Black"/>
                        </a:rPr>
                        <a:t>155ºC</a:t>
                      </a:r>
                    </a:p>
                  </a:txBody>
                  <a:tcPr marL="9574" marR="9574" marT="9574" marB="0"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6400"/>
                        </a:lnSpc>
                        <a:defRPr sz="1800"/>
                      </a:pPr>
                      <a:r>
                        <a:rPr sz="1500" dirty="0" err="1">
                          <a:latin typeface="Calibri" panose="020F0502020204030204" pitchFamily="34" charset="0"/>
                          <a:ea typeface="Avenir Black"/>
                          <a:cs typeface="Calibri" panose="020F0502020204030204" pitchFamily="34" charset="0"/>
                          <a:sym typeface="Avenir Black"/>
                        </a:rPr>
                        <a:t>Glicol</a:t>
                      </a:r>
                      <a:endParaRPr sz="1500" dirty="0">
                        <a:latin typeface="Calibri" panose="020F0502020204030204" pitchFamily="34" charset="0"/>
                        <a:ea typeface="Avenir Black"/>
                        <a:cs typeface="Calibri" panose="020F0502020204030204" pitchFamily="34" charset="0"/>
                        <a:sym typeface="Avenir Black"/>
                      </a:endParaRPr>
                    </a:p>
                  </a:txBody>
                  <a:tcPr marL="9574" marR="9574" marT="9574"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 xmlns:a16="http://schemas.microsoft.com/office/drawing/2014/main" val="10002"/>
                  </a:ext>
                </a:extLst>
              </a:tr>
              <a:tr h="722956">
                <a:tc>
                  <a:txBody>
                    <a:bodyPr/>
                    <a:lstStyle/>
                    <a:p>
                      <a:pPr algn="ctr" defTabSz="457200">
                        <a:lnSpc>
                          <a:spcPts val="6400"/>
                        </a:lnSpc>
                        <a:defRPr sz="1800"/>
                      </a:pPr>
                      <a:r>
                        <a:rPr sz="1500">
                          <a:latin typeface="Calibri" panose="020F0502020204030204" pitchFamily="34" charset="0"/>
                          <a:ea typeface="Avenir Black"/>
                          <a:cs typeface="Calibri" panose="020F0502020204030204" pitchFamily="34" charset="0"/>
                          <a:sym typeface="Avenir Black"/>
                        </a:rPr>
                        <a:t>DOT 5</a:t>
                      </a:r>
                    </a:p>
                  </a:txBody>
                  <a:tcPr marL="9574" marR="9574" marT="9574" marB="0"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6400"/>
                        </a:lnSpc>
                        <a:defRPr sz="1800"/>
                      </a:pPr>
                      <a:r>
                        <a:rPr sz="1500" dirty="0">
                          <a:latin typeface="Calibri" panose="020F0502020204030204" pitchFamily="34" charset="0"/>
                          <a:ea typeface="Avenir Black"/>
                          <a:cs typeface="Calibri" panose="020F0502020204030204" pitchFamily="34" charset="0"/>
                          <a:sym typeface="Avenir Black"/>
                        </a:rPr>
                        <a:t>260ºC</a:t>
                      </a:r>
                    </a:p>
                  </a:txBody>
                  <a:tcPr marL="9574" marR="9574" marT="9574" marB="0"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6400"/>
                        </a:lnSpc>
                        <a:defRPr sz="1800"/>
                      </a:pPr>
                      <a:r>
                        <a:rPr sz="1500" dirty="0">
                          <a:latin typeface="Calibri" panose="020F0502020204030204" pitchFamily="34" charset="0"/>
                          <a:ea typeface="Avenir Black"/>
                          <a:cs typeface="Calibri" panose="020F0502020204030204" pitchFamily="34" charset="0"/>
                          <a:sym typeface="Avenir Black"/>
                        </a:rPr>
                        <a:t>180ºC</a:t>
                      </a:r>
                    </a:p>
                  </a:txBody>
                  <a:tcPr marL="9574" marR="9574" marT="9574" marB="0"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6400"/>
                        </a:lnSpc>
                        <a:defRPr sz="1800"/>
                      </a:pPr>
                      <a:r>
                        <a:rPr sz="1500" dirty="0" err="1">
                          <a:latin typeface="Calibri" panose="020F0502020204030204" pitchFamily="34" charset="0"/>
                          <a:ea typeface="Avenir Black"/>
                          <a:cs typeface="Calibri" panose="020F0502020204030204" pitchFamily="34" charset="0"/>
                          <a:sym typeface="Avenir Black"/>
                        </a:rPr>
                        <a:t>Silicona</a:t>
                      </a:r>
                      <a:endParaRPr sz="1500" dirty="0">
                        <a:latin typeface="Calibri" panose="020F0502020204030204" pitchFamily="34" charset="0"/>
                        <a:ea typeface="Avenir Black"/>
                        <a:cs typeface="Calibri" panose="020F0502020204030204" pitchFamily="34" charset="0"/>
                        <a:sym typeface="Avenir Black"/>
                      </a:endParaRPr>
                    </a:p>
                  </a:txBody>
                  <a:tcPr marL="9574" marR="9574" marT="9574"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 xmlns:a16="http://schemas.microsoft.com/office/drawing/2014/main" val="10003"/>
                  </a:ext>
                </a:extLst>
              </a:tr>
              <a:tr h="722956">
                <a:tc>
                  <a:txBody>
                    <a:bodyPr/>
                    <a:lstStyle/>
                    <a:p>
                      <a:pPr algn="ctr" defTabSz="457200">
                        <a:lnSpc>
                          <a:spcPts val="6400"/>
                        </a:lnSpc>
                        <a:defRPr sz="1800"/>
                      </a:pPr>
                      <a:r>
                        <a:rPr sz="1500">
                          <a:latin typeface="Calibri" panose="020F0502020204030204" pitchFamily="34" charset="0"/>
                          <a:ea typeface="Avenir Black"/>
                          <a:cs typeface="Calibri" panose="020F0502020204030204" pitchFamily="34" charset="0"/>
                          <a:sym typeface="Avenir Black"/>
                        </a:rPr>
                        <a:t>DOT 5.1</a:t>
                      </a:r>
                    </a:p>
                  </a:txBody>
                  <a:tcPr marL="9574" marR="9574" marT="9574" marB="0"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6400"/>
                        </a:lnSpc>
                        <a:defRPr sz="1800"/>
                      </a:pPr>
                      <a:r>
                        <a:rPr sz="1500">
                          <a:latin typeface="Calibri" panose="020F0502020204030204" pitchFamily="34" charset="0"/>
                          <a:ea typeface="Avenir Black"/>
                          <a:cs typeface="Calibri" panose="020F0502020204030204" pitchFamily="34" charset="0"/>
                          <a:sym typeface="Avenir Black"/>
                        </a:rPr>
                        <a:t>270ºC</a:t>
                      </a:r>
                    </a:p>
                  </a:txBody>
                  <a:tcPr marL="9574" marR="9574" marT="9574" marB="0"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6400"/>
                        </a:lnSpc>
                        <a:defRPr sz="1800"/>
                      </a:pPr>
                      <a:r>
                        <a:rPr sz="1500" dirty="0">
                          <a:latin typeface="Calibri" panose="020F0502020204030204" pitchFamily="34" charset="0"/>
                          <a:ea typeface="Avenir Black"/>
                          <a:cs typeface="Calibri" panose="020F0502020204030204" pitchFamily="34" charset="0"/>
                          <a:sym typeface="Avenir Black"/>
                        </a:rPr>
                        <a:t>191ºC</a:t>
                      </a:r>
                    </a:p>
                  </a:txBody>
                  <a:tcPr marL="9574" marR="9574" marT="9574" marB="0"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lnSpc>
                          <a:spcPts val="6400"/>
                        </a:lnSpc>
                        <a:defRPr sz="1800"/>
                      </a:pPr>
                      <a:r>
                        <a:rPr sz="1500" dirty="0" err="1">
                          <a:latin typeface="Calibri" panose="020F0502020204030204" pitchFamily="34" charset="0"/>
                          <a:ea typeface="Avenir Black"/>
                          <a:cs typeface="Calibri" panose="020F0502020204030204" pitchFamily="34" charset="0"/>
                          <a:sym typeface="Avenir Black"/>
                        </a:rPr>
                        <a:t>Glicol</a:t>
                      </a:r>
                      <a:endParaRPr sz="1500" dirty="0">
                        <a:latin typeface="Calibri" panose="020F0502020204030204" pitchFamily="34" charset="0"/>
                        <a:ea typeface="Avenir Black"/>
                        <a:cs typeface="Calibri" panose="020F0502020204030204" pitchFamily="34" charset="0"/>
                        <a:sym typeface="Avenir Black"/>
                      </a:endParaRPr>
                    </a:p>
                  </a:txBody>
                  <a:tcPr marL="9574" marR="9574" marT="9574" marB="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 xmlns:a16="http://schemas.microsoft.com/office/drawing/2014/main" val="10004"/>
                  </a:ext>
                </a:extLst>
              </a:tr>
            </a:tbl>
          </a:graphicData>
        </a:graphic>
      </p:graphicFrame>
      <p:sp>
        <p:nvSpPr>
          <p:cNvPr id="529" name="Google Shape;173;p6"/>
          <p:cNvSpPr txBox="1"/>
          <p:nvPr/>
        </p:nvSpPr>
        <p:spPr>
          <a:xfrm>
            <a:off x="382498" y="1127707"/>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LÍQUIDO DE FRENOS</a:t>
            </a:r>
          </a:p>
        </p:txBody>
      </p:sp>
      <p:sp>
        <p:nvSpPr>
          <p:cNvPr id="531" name="Las baterías de los automóviles son consideradas desechos tóxicos dados sus componentes y residuos  peligrosos para el medio ambiente.…"/>
          <p:cNvSpPr txBox="1"/>
          <p:nvPr/>
        </p:nvSpPr>
        <p:spPr>
          <a:xfrm>
            <a:off x="440607" y="1678335"/>
            <a:ext cx="3648323" cy="476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nSpc>
                <a:spcPct val="80000"/>
              </a:lnSpc>
              <a:defRPr sz="2200">
                <a:solidFill>
                  <a:srgbClr val="741B47"/>
                </a:solidFill>
                <a:latin typeface="Calibri"/>
                <a:ea typeface="Calibri"/>
                <a:cs typeface="Calibri"/>
                <a:sym typeface="Calibri"/>
              </a:defRPr>
            </a:lvl1pPr>
          </a:lstStyle>
          <a:p>
            <a:r>
              <a:t>PUNTO DE EBULLICIÓN:</a:t>
            </a:r>
          </a:p>
        </p:txBody>
      </p:sp>
      <p:sp>
        <p:nvSpPr>
          <p:cNvPr id="532" name="Las baterías de los automóviles son consideradas desechos tóxicos dados sus componentes y residuos  peligrosos para el medio ambiente.…"/>
          <p:cNvSpPr txBox="1"/>
          <p:nvPr/>
        </p:nvSpPr>
        <p:spPr>
          <a:xfrm>
            <a:off x="554526" y="5697534"/>
            <a:ext cx="8950503" cy="962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nSpc>
                <a:spcPct val="115000"/>
              </a:lnSpc>
              <a:defRPr sz="1600">
                <a:solidFill>
                  <a:srgbClr val="741B47"/>
                </a:solidFill>
                <a:latin typeface="Calibri"/>
                <a:ea typeface="Calibri"/>
                <a:cs typeface="Calibri"/>
                <a:sym typeface="Calibri"/>
              </a:defRPr>
            </a:lvl1pPr>
          </a:lstStyle>
          <a:p>
            <a:r>
              <a:rPr sz="1400" dirty="0"/>
              <a:t>El </a:t>
            </a:r>
            <a:r>
              <a:rPr sz="1400" dirty="0" err="1"/>
              <a:t>líquido</a:t>
            </a:r>
            <a:r>
              <a:rPr sz="1400" dirty="0"/>
              <a:t> de </a:t>
            </a:r>
            <a:r>
              <a:rPr sz="1400" dirty="0" err="1"/>
              <a:t>frenos</a:t>
            </a:r>
            <a:r>
              <a:rPr sz="1400" dirty="0"/>
              <a:t> (</a:t>
            </a:r>
            <a:r>
              <a:rPr sz="1400" dirty="0" err="1"/>
              <a:t>por</a:t>
            </a:r>
            <a:r>
              <a:rPr sz="1400" dirty="0"/>
              <a:t> </a:t>
            </a:r>
            <a:r>
              <a:rPr sz="1400" dirty="0" err="1"/>
              <a:t>sus</a:t>
            </a:r>
            <a:r>
              <a:rPr sz="1400" dirty="0"/>
              <a:t> </a:t>
            </a:r>
            <a:r>
              <a:rPr sz="1400" dirty="0" err="1"/>
              <a:t>características</a:t>
            </a:r>
            <a:r>
              <a:rPr sz="1400" dirty="0"/>
              <a:t>) </a:t>
            </a:r>
            <a:r>
              <a:rPr sz="1400" dirty="0" err="1"/>
              <a:t>absorbe</a:t>
            </a:r>
            <a:r>
              <a:rPr sz="1400" dirty="0"/>
              <a:t> </a:t>
            </a:r>
            <a:r>
              <a:rPr sz="1400" dirty="0" err="1"/>
              <a:t>humedad</a:t>
            </a:r>
            <a:r>
              <a:rPr sz="1400" dirty="0"/>
              <a:t>, </a:t>
            </a:r>
            <a:r>
              <a:rPr sz="1400" dirty="0" err="1"/>
              <a:t>es</a:t>
            </a:r>
            <a:r>
              <a:rPr sz="1400" dirty="0"/>
              <a:t> del </a:t>
            </a:r>
            <a:r>
              <a:rPr sz="1400" dirty="0" err="1"/>
              <a:t>tipo</a:t>
            </a:r>
            <a:r>
              <a:rPr sz="1400" dirty="0"/>
              <a:t> </a:t>
            </a:r>
            <a:r>
              <a:rPr sz="1400" dirty="0" err="1"/>
              <a:t>higroscópico</a:t>
            </a:r>
            <a:r>
              <a:rPr sz="1400" dirty="0"/>
              <a:t>. </a:t>
            </a:r>
            <a:r>
              <a:rPr sz="1400" dirty="0" err="1"/>
              <a:t>Esa</a:t>
            </a:r>
            <a:r>
              <a:rPr sz="1400" dirty="0"/>
              <a:t> </a:t>
            </a:r>
            <a:r>
              <a:rPr sz="1400" dirty="0" err="1"/>
              <a:t>es</a:t>
            </a:r>
            <a:r>
              <a:rPr sz="1400" dirty="0"/>
              <a:t> </a:t>
            </a:r>
            <a:r>
              <a:rPr sz="1400" dirty="0" err="1"/>
              <a:t>una</a:t>
            </a:r>
            <a:r>
              <a:rPr sz="1400" dirty="0"/>
              <a:t> de </a:t>
            </a:r>
            <a:r>
              <a:rPr sz="1400" dirty="0" err="1"/>
              <a:t>las</a:t>
            </a:r>
            <a:r>
              <a:rPr sz="1400" dirty="0"/>
              <a:t> </a:t>
            </a:r>
            <a:r>
              <a:rPr sz="1400" dirty="0" err="1"/>
              <a:t>razones</a:t>
            </a:r>
            <a:r>
              <a:rPr sz="1400" dirty="0"/>
              <a:t> </a:t>
            </a:r>
            <a:r>
              <a:rPr sz="1400" dirty="0" err="1"/>
              <a:t>principales</a:t>
            </a:r>
            <a:r>
              <a:rPr sz="1400" dirty="0"/>
              <a:t> </a:t>
            </a:r>
            <a:r>
              <a:rPr sz="1400" dirty="0" err="1"/>
              <a:t>por</a:t>
            </a:r>
            <a:r>
              <a:rPr sz="1400" dirty="0"/>
              <a:t> </a:t>
            </a:r>
            <a:r>
              <a:rPr sz="1400" dirty="0" err="1"/>
              <a:t>las</a:t>
            </a:r>
            <a:r>
              <a:rPr sz="1400" dirty="0"/>
              <a:t> </a:t>
            </a:r>
            <a:r>
              <a:rPr sz="1400" dirty="0" err="1"/>
              <a:t>que</a:t>
            </a:r>
            <a:r>
              <a:rPr sz="1400" dirty="0"/>
              <a:t> se </a:t>
            </a:r>
            <a:r>
              <a:rPr sz="1400" dirty="0" err="1"/>
              <a:t>debe</a:t>
            </a:r>
            <a:r>
              <a:rPr sz="1400" dirty="0"/>
              <a:t> </a:t>
            </a:r>
            <a:r>
              <a:rPr sz="1400" dirty="0" err="1"/>
              <a:t>reemplazar</a:t>
            </a:r>
            <a:r>
              <a:rPr sz="1400" dirty="0"/>
              <a:t> </a:t>
            </a:r>
            <a:r>
              <a:rPr sz="1400" dirty="0" err="1"/>
              <a:t>cada</a:t>
            </a:r>
            <a:r>
              <a:rPr sz="1400" dirty="0"/>
              <a:t> </a:t>
            </a:r>
            <a:r>
              <a:rPr sz="1400" dirty="0" err="1"/>
              <a:t>cierto</a:t>
            </a:r>
            <a:r>
              <a:rPr sz="1400" dirty="0"/>
              <a:t> </a:t>
            </a:r>
            <a:r>
              <a:rPr sz="1400" dirty="0" err="1"/>
              <a:t>kilometraje</a:t>
            </a:r>
            <a:r>
              <a:rPr sz="1400" dirty="0"/>
              <a:t>, </a:t>
            </a:r>
            <a:r>
              <a:rPr sz="1400" dirty="0" err="1"/>
              <a:t>ya</a:t>
            </a:r>
            <a:r>
              <a:rPr sz="1400" dirty="0"/>
              <a:t> </a:t>
            </a:r>
            <a:r>
              <a:rPr sz="1400" dirty="0" err="1"/>
              <a:t>que</a:t>
            </a:r>
            <a:r>
              <a:rPr sz="1400" dirty="0"/>
              <a:t> al absorber </a:t>
            </a:r>
            <a:r>
              <a:rPr sz="1400" dirty="0" err="1"/>
              <a:t>agua</a:t>
            </a:r>
            <a:r>
              <a:rPr sz="1400" dirty="0"/>
              <a:t> </a:t>
            </a:r>
            <a:r>
              <a:rPr sz="1400" dirty="0" err="1"/>
              <a:t>disminuye</a:t>
            </a:r>
            <a:r>
              <a:rPr sz="1400" dirty="0"/>
              <a:t> </a:t>
            </a:r>
            <a:r>
              <a:rPr sz="1400" dirty="0" err="1"/>
              <a:t>su</a:t>
            </a:r>
            <a:r>
              <a:rPr sz="1400" dirty="0"/>
              <a:t> </a:t>
            </a:r>
            <a:r>
              <a:rPr sz="1400" dirty="0" err="1"/>
              <a:t>punto</a:t>
            </a:r>
            <a:r>
              <a:rPr sz="1400" dirty="0"/>
              <a:t> de </a:t>
            </a:r>
            <a:r>
              <a:rPr sz="1400" dirty="0" err="1"/>
              <a:t>ebullición</a:t>
            </a:r>
            <a:r>
              <a:rPr sz="1400" dirty="0"/>
              <a:t>, </a:t>
            </a:r>
            <a:r>
              <a:rPr sz="1400" dirty="0" err="1"/>
              <a:t>existiendo</a:t>
            </a:r>
            <a:r>
              <a:rPr sz="1400" dirty="0"/>
              <a:t> la </a:t>
            </a:r>
            <a:r>
              <a:rPr sz="1400" dirty="0" err="1"/>
              <a:t>posibilidad</a:t>
            </a:r>
            <a:r>
              <a:rPr sz="1400" dirty="0"/>
              <a:t> de </a:t>
            </a:r>
            <a:r>
              <a:rPr sz="1400" dirty="0" err="1"/>
              <a:t>presencia</a:t>
            </a:r>
            <a:r>
              <a:rPr sz="1400" dirty="0"/>
              <a:t> de </a:t>
            </a:r>
            <a:r>
              <a:rPr sz="1400" dirty="0" err="1"/>
              <a:t>burbujas</a:t>
            </a:r>
            <a:r>
              <a:rPr sz="1400" dirty="0"/>
              <a:t> de </a:t>
            </a:r>
            <a:r>
              <a:rPr sz="1400" dirty="0" err="1"/>
              <a:t>aire</a:t>
            </a:r>
            <a:r>
              <a:rPr sz="1400" dirty="0"/>
              <a:t> en el </a:t>
            </a:r>
            <a:r>
              <a:rPr sz="1400" dirty="0" err="1"/>
              <a:t>circuito</a:t>
            </a:r>
            <a:r>
              <a:rPr sz="1400" dirty="0"/>
              <a:t>.</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19</a:t>
            </a:fld>
            <a:endParaRPr lang="es-CL"/>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Google Shape;83;p2"/>
          <p:cNvSpPr txBox="1"/>
          <p:nvPr/>
        </p:nvSpPr>
        <p:spPr>
          <a:xfrm>
            <a:off x="365425" y="2049136"/>
            <a:ext cx="1444326" cy="3694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p>
            <a:pPr>
              <a:defRPr sz="1500" b="1">
                <a:latin typeface="Calibri"/>
                <a:ea typeface="Calibri"/>
                <a:cs typeface="Calibri"/>
                <a:sym typeface="Calibri"/>
              </a:defRPr>
            </a:pPr>
            <a:r>
              <a:t>ACTIVIDAD 5</a:t>
            </a:r>
          </a:p>
        </p:txBody>
      </p:sp>
      <p:sp>
        <p:nvSpPr>
          <p:cNvPr id="171" name="Google Shape;78;p37"/>
          <p:cNvSpPr txBox="1"/>
          <p:nvPr/>
        </p:nvSpPr>
        <p:spPr>
          <a:xfrm>
            <a:off x="404955" y="2273689"/>
            <a:ext cx="4523208" cy="640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nSpc>
                <a:spcPct val="90000"/>
              </a:lnSpc>
              <a:defRPr sz="3600" b="1" cap="all">
                <a:solidFill>
                  <a:srgbClr val="741B47"/>
                </a:solidFill>
                <a:latin typeface="Calibri"/>
                <a:ea typeface="Calibri"/>
                <a:cs typeface="Calibri"/>
                <a:sym typeface="Calibri"/>
              </a:defRPr>
            </a:lvl1pPr>
          </a:lstStyle>
          <a:p>
            <a:r>
              <a:rPr dirty="0" err="1"/>
              <a:t>Frenos</a:t>
            </a:r>
            <a:r>
              <a:rPr dirty="0"/>
              <a:t> de </a:t>
            </a:r>
            <a:r>
              <a:rPr dirty="0" err="1"/>
              <a:t>TamboR</a:t>
            </a:r>
            <a:r>
              <a:rPr dirty="0"/>
              <a:t> 2</a:t>
            </a:r>
          </a:p>
        </p:txBody>
      </p:sp>
      <p:pic>
        <p:nvPicPr>
          <p:cNvPr id="172" name="Imagen" descr="Imagen"/>
          <p:cNvPicPr>
            <a:picLocks noChangeAspect="1"/>
          </p:cNvPicPr>
          <p:nvPr/>
        </p:nvPicPr>
        <p:blipFill>
          <a:blip r:embed="rId2"/>
          <a:stretch>
            <a:fillRect/>
          </a:stretch>
        </p:blipFill>
        <p:spPr>
          <a:xfrm>
            <a:off x="1446169" y="3076354"/>
            <a:ext cx="4098073" cy="4348962"/>
          </a:xfrm>
          <a:prstGeom prst="rect">
            <a:avLst/>
          </a:prstGeom>
          <a:ln w="12700">
            <a:miter lim="400000"/>
          </a:ln>
        </p:spPr>
      </p:pic>
      <p:pic>
        <p:nvPicPr>
          <p:cNvPr id="173" name="Imagen" descr="Imagen"/>
          <p:cNvPicPr>
            <a:picLocks noChangeAspect="1"/>
          </p:cNvPicPr>
          <p:nvPr/>
        </p:nvPicPr>
        <p:blipFill>
          <a:blip r:embed="rId3"/>
          <a:stretch>
            <a:fillRect/>
          </a:stretch>
        </p:blipFill>
        <p:spPr>
          <a:xfrm>
            <a:off x="4963405" y="3056896"/>
            <a:ext cx="3032088" cy="3664790"/>
          </a:xfrm>
          <a:prstGeom prst="rect">
            <a:avLst/>
          </a:prstGeom>
          <a:ln w="12700">
            <a:miter lim="400000"/>
          </a:ln>
        </p:spPr>
      </p:pic>
      <p:sp>
        <p:nvSpPr>
          <p:cNvPr id="7" name="Google Shape;107;p2"/>
          <p:cNvSpPr txBox="1"/>
          <p:nvPr/>
        </p:nvSpPr>
        <p:spPr>
          <a:xfrm>
            <a:off x="1139099" y="834800"/>
            <a:ext cx="5045391" cy="369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a:spAutoFit/>
          </a:bodyPr>
          <a:lstStyle/>
          <a:p>
            <a:pPr>
              <a:defRPr sz="1200" b="1">
                <a:solidFill>
                  <a:srgbClr val="741B47"/>
                </a:solidFill>
                <a:latin typeface="Calibri"/>
                <a:ea typeface="Calibri"/>
                <a:cs typeface="Calibri"/>
                <a:sym typeface="Calibri"/>
              </a:defRPr>
            </a:pPr>
            <a:r>
              <a:rPr dirty="0" smtClean="0"/>
              <a:t>MÓDULO </a:t>
            </a:r>
            <a:r>
              <a:rPr lang="es-CL" dirty="0" smtClean="0"/>
              <a:t>8</a:t>
            </a:r>
            <a:r>
              <a:rPr dirty="0" smtClean="0"/>
              <a:t> </a:t>
            </a:r>
            <a:r>
              <a:rPr b="0" dirty="0" smtClean="0"/>
              <a:t>|</a:t>
            </a:r>
            <a:r>
              <a:rPr lang="es-CL" b="0" dirty="0" smtClean="0"/>
              <a:t>MANTENIMIENTO DE LOS SISTEMAS DE TRANSMISIÓN Y FRENOS</a:t>
            </a:r>
            <a:endParaRPr b="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Círculo"/>
          <p:cNvSpPr/>
          <p:nvPr/>
        </p:nvSpPr>
        <p:spPr>
          <a:xfrm>
            <a:off x="734909" y="4402839"/>
            <a:ext cx="2196028" cy="2196028"/>
          </a:xfrm>
          <a:prstGeom prst="ellipse">
            <a:avLst/>
          </a:prstGeom>
          <a:solidFill>
            <a:srgbClr val="FFFFFF"/>
          </a:solidFill>
          <a:ln w="25400">
            <a:solidFill>
              <a:srgbClr val="BC9CA6"/>
            </a:solidFill>
          </a:ln>
        </p:spPr>
        <p:txBody>
          <a:bodyPr lIns="0" tIns="0" rIns="0" bIns="0"/>
          <a:lstStyle/>
          <a:p>
            <a:endParaRPr/>
          </a:p>
        </p:txBody>
      </p:sp>
      <p:sp>
        <p:nvSpPr>
          <p:cNvPr id="535" name="Rectángulo redondeado"/>
          <p:cNvSpPr/>
          <p:nvPr/>
        </p:nvSpPr>
        <p:spPr>
          <a:xfrm>
            <a:off x="575352" y="2852273"/>
            <a:ext cx="6194518" cy="1267633"/>
          </a:xfrm>
          <a:prstGeom prst="roundRect">
            <a:avLst>
              <a:gd name="adj" fmla="val 9682"/>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536" name="Google Shape;173;p6"/>
          <p:cNvSpPr txBox="1"/>
          <p:nvPr/>
        </p:nvSpPr>
        <p:spPr>
          <a:xfrm>
            <a:off x="382498" y="1108872"/>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LÍQUIDO DE FRENOS</a:t>
            </a:r>
          </a:p>
        </p:txBody>
      </p:sp>
      <p:sp>
        <p:nvSpPr>
          <p:cNvPr id="537" name="Las baterías de los automóviles son consideradas desechos tóxicos dados sus componentes y residuos  peligrosos para el medio ambiente.…"/>
          <p:cNvSpPr txBox="1"/>
          <p:nvPr/>
        </p:nvSpPr>
        <p:spPr>
          <a:xfrm>
            <a:off x="426201" y="1525935"/>
            <a:ext cx="5297128" cy="476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nSpc>
                <a:spcPct val="80000"/>
              </a:lnSpc>
              <a:defRPr sz="2200">
                <a:solidFill>
                  <a:srgbClr val="741B47"/>
                </a:solidFill>
                <a:latin typeface="Calibri"/>
                <a:ea typeface="Calibri"/>
                <a:cs typeface="Calibri"/>
                <a:sym typeface="Calibri"/>
              </a:defRPr>
            </a:lvl1pPr>
          </a:lstStyle>
          <a:p>
            <a:r>
              <a:t>PRUEBAS DE LÍQUIDO DE FRENOS:</a:t>
            </a:r>
          </a:p>
        </p:txBody>
      </p:sp>
      <p:sp>
        <p:nvSpPr>
          <p:cNvPr id="538" name="Probar las baterías para determinar si son reutilizables.…"/>
          <p:cNvSpPr txBox="1"/>
          <p:nvPr/>
        </p:nvSpPr>
        <p:spPr>
          <a:xfrm>
            <a:off x="904156" y="3096139"/>
            <a:ext cx="4819173" cy="779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Para comprobar el estado en que se encuentra el líquido de frenos existen instrumentos que determinan su punto de Ebullición, Densidad y Conductividad.</a:t>
            </a:r>
          </a:p>
        </p:txBody>
      </p:sp>
      <p:sp>
        <p:nvSpPr>
          <p:cNvPr id="539" name="Probar las baterías para determinar si son reutilizables.…"/>
          <p:cNvSpPr txBox="1"/>
          <p:nvPr/>
        </p:nvSpPr>
        <p:spPr>
          <a:xfrm>
            <a:off x="3067458" y="5656865"/>
            <a:ext cx="2192185" cy="779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b="1">
                <a:solidFill>
                  <a:srgbClr val="741B47"/>
                </a:solidFill>
                <a:latin typeface="Calibri"/>
                <a:ea typeface="Calibri"/>
                <a:cs typeface="Calibri"/>
                <a:sym typeface="Calibri"/>
              </a:defRPr>
            </a:lvl1pPr>
          </a:lstStyle>
          <a:p>
            <a:r>
              <a:t>Recuerde que el líquido de Frenos absorbe agua, es Higroscópico.</a:t>
            </a:r>
          </a:p>
        </p:txBody>
      </p:sp>
      <p:sp>
        <p:nvSpPr>
          <p:cNvPr id="540" name="Círculo"/>
          <p:cNvSpPr/>
          <p:nvPr/>
        </p:nvSpPr>
        <p:spPr>
          <a:xfrm>
            <a:off x="5631823" y="2596596"/>
            <a:ext cx="4014971" cy="4014971"/>
          </a:xfrm>
          <a:prstGeom prst="ellipse">
            <a:avLst/>
          </a:prstGeom>
          <a:solidFill>
            <a:srgbClr val="FFFFFF"/>
          </a:solidFill>
          <a:ln w="12700">
            <a:miter lim="400000"/>
          </a:ln>
        </p:spPr>
        <p:txBody>
          <a:bodyPr lIns="0" tIns="0" rIns="0" bIns="0"/>
          <a:lstStyle/>
          <a:p>
            <a:pPr algn="ctr">
              <a:defRPr>
                <a:solidFill>
                  <a:srgbClr val="FFFFFF"/>
                </a:solidFill>
                <a:latin typeface="+mn-lt"/>
                <a:ea typeface="+mn-ea"/>
                <a:cs typeface="+mn-cs"/>
                <a:sym typeface="Arial"/>
              </a:defRPr>
            </a:pPr>
            <a:endParaRPr/>
          </a:p>
        </p:txBody>
      </p:sp>
      <p:pic>
        <p:nvPicPr>
          <p:cNvPr id="541" name="Imagen" descr="Imagen"/>
          <p:cNvPicPr>
            <a:picLocks noChangeAspect="1"/>
          </p:cNvPicPr>
          <p:nvPr/>
        </p:nvPicPr>
        <p:blipFill>
          <a:blip r:embed="rId2"/>
          <a:stretch>
            <a:fillRect/>
          </a:stretch>
        </p:blipFill>
        <p:spPr>
          <a:xfrm>
            <a:off x="5721664" y="2686437"/>
            <a:ext cx="3835289" cy="3835289"/>
          </a:xfrm>
          <a:prstGeom prst="rect">
            <a:avLst/>
          </a:prstGeom>
          <a:ln w="12700">
            <a:miter lim="400000"/>
          </a:ln>
        </p:spPr>
      </p:pic>
      <p:pic>
        <p:nvPicPr>
          <p:cNvPr id="542" name="Imagen" descr="Imagen"/>
          <p:cNvPicPr>
            <a:picLocks noChangeAspect="1"/>
          </p:cNvPicPr>
          <p:nvPr/>
        </p:nvPicPr>
        <p:blipFill>
          <a:blip r:embed="rId3"/>
          <a:stretch>
            <a:fillRect/>
          </a:stretch>
        </p:blipFill>
        <p:spPr>
          <a:xfrm rot="5660788">
            <a:off x="1397091" y="5094199"/>
            <a:ext cx="1529255" cy="1313591"/>
          </a:xfrm>
          <a:prstGeom prst="rect">
            <a:avLst/>
          </a:prstGeom>
          <a:ln w="12700">
            <a:miter lim="400000"/>
          </a:ln>
        </p:spPr>
      </p:pic>
      <p:pic>
        <p:nvPicPr>
          <p:cNvPr id="543" name="Imagen" descr="Imagen"/>
          <p:cNvPicPr>
            <a:picLocks noChangeAspect="1"/>
          </p:cNvPicPr>
          <p:nvPr/>
        </p:nvPicPr>
        <p:blipFill>
          <a:blip r:embed="rId4"/>
          <a:stretch>
            <a:fillRect/>
          </a:stretch>
        </p:blipFill>
        <p:spPr>
          <a:xfrm rot="4608768">
            <a:off x="957120" y="4706570"/>
            <a:ext cx="1207406" cy="1201030"/>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20</a:t>
            </a:fld>
            <a:endParaRPr lang="es-CL"/>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7" name="Google Shape;275;p12"/>
          <p:cNvGrpSpPr/>
          <p:nvPr/>
        </p:nvGrpSpPr>
        <p:grpSpPr>
          <a:xfrm>
            <a:off x="2035275" y="2911885"/>
            <a:ext cx="6999676" cy="2696556"/>
            <a:chOff x="0" y="0"/>
            <a:chExt cx="6999674" cy="2696554"/>
          </a:xfrm>
        </p:grpSpPr>
        <p:sp>
          <p:nvSpPr>
            <p:cNvPr id="545" name="Google Shape;276;p12"/>
            <p:cNvSpPr/>
            <p:nvPr/>
          </p:nvSpPr>
          <p:spPr>
            <a:xfrm>
              <a:off x="0" y="0"/>
              <a:ext cx="6999675" cy="2696555"/>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546" name="Google Shape;277;p12"/>
            <p:cNvSpPr txBox="1"/>
            <p:nvPr/>
          </p:nvSpPr>
          <p:spPr>
            <a:xfrm>
              <a:off x="131634" y="1158159"/>
              <a:ext cx="6736406" cy="3801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ctr">
              <a:spAutoFit/>
            </a:bodyPr>
            <a:lstStyle>
              <a:lvl1pPr>
                <a:defRPr>
                  <a:latin typeface="+mn-lt"/>
                  <a:ea typeface="+mn-ea"/>
                  <a:cs typeface="+mn-cs"/>
                  <a:sym typeface="Arial"/>
                </a:defRPr>
              </a:lvl1pPr>
            </a:lstStyle>
            <a:p>
              <a:r>
                <a:t>    </a:t>
              </a:r>
            </a:p>
          </p:txBody>
        </p:sp>
      </p:grpSp>
      <p:pic>
        <p:nvPicPr>
          <p:cNvPr id="548" name="Google Shape;281;p12" descr="Google Shape;281;p12"/>
          <p:cNvPicPr>
            <a:picLocks noChangeAspect="1"/>
          </p:cNvPicPr>
          <p:nvPr/>
        </p:nvPicPr>
        <p:blipFill>
          <a:blip r:embed="rId2"/>
          <a:stretch>
            <a:fillRect/>
          </a:stretch>
        </p:blipFill>
        <p:spPr>
          <a:xfrm>
            <a:off x="5474444" y="5389021"/>
            <a:ext cx="1651875" cy="884517"/>
          </a:xfrm>
          <a:prstGeom prst="rect">
            <a:avLst/>
          </a:prstGeom>
          <a:ln w="12700">
            <a:miter lim="400000"/>
          </a:ln>
        </p:spPr>
      </p:pic>
      <p:pic>
        <p:nvPicPr>
          <p:cNvPr id="549" name="Google Shape;282;p12" descr="Google Shape;282;p12"/>
          <p:cNvPicPr>
            <a:picLocks noChangeAspect="1"/>
          </p:cNvPicPr>
          <p:nvPr/>
        </p:nvPicPr>
        <p:blipFill>
          <a:blip r:embed="rId3"/>
          <a:stretch>
            <a:fillRect/>
          </a:stretch>
        </p:blipFill>
        <p:spPr>
          <a:xfrm>
            <a:off x="0" y="2474947"/>
            <a:ext cx="3854921" cy="3652251"/>
          </a:xfrm>
          <a:prstGeom prst="rect">
            <a:avLst/>
          </a:prstGeom>
          <a:ln w="12700">
            <a:miter lim="400000"/>
          </a:ln>
        </p:spPr>
      </p:pic>
      <p:pic>
        <p:nvPicPr>
          <p:cNvPr id="550" name="Google Shape;283;p12" descr="Google Shape;283;p12"/>
          <p:cNvPicPr>
            <a:picLocks noChangeAspect="1"/>
          </p:cNvPicPr>
          <p:nvPr/>
        </p:nvPicPr>
        <p:blipFill>
          <a:blip r:embed="rId4"/>
          <a:stretch>
            <a:fillRect/>
          </a:stretch>
        </p:blipFill>
        <p:spPr>
          <a:xfrm>
            <a:off x="7126316" y="5029930"/>
            <a:ext cx="1806827" cy="1348214"/>
          </a:xfrm>
          <a:prstGeom prst="rect">
            <a:avLst/>
          </a:prstGeom>
          <a:ln w="12700">
            <a:miter lim="400000"/>
          </a:ln>
        </p:spPr>
      </p:pic>
      <p:sp>
        <p:nvSpPr>
          <p:cNvPr id="551" name="Google Shape;388;p18"/>
          <p:cNvSpPr txBox="1"/>
          <p:nvPr/>
        </p:nvSpPr>
        <p:spPr>
          <a:xfrm>
            <a:off x="382499" y="1376171"/>
            <a:ext cx="8950502" cy="536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¿CUÁNTO APRENDIMOS?</a:t>
            </a:r>
          </a:p>
        </p:txBody>
      </p:sp>
      <p:sp>
        <p:nvSpPr>
          <p:cNvPr id="552" name="Google Shape;392;p18"/>
          <p:cNvSpPr txBox="1"/>
          <p:nvPr/>
        </p:nvSpPr>
        <p:spPr>
          <a:xfrm>
            <a:off x="366450" y="992483"/>
            <a:ext cx="4700400" cy="608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t>REVISEMOS</a:t>
            </a:r>
            <a:endParaRPr>
              <a:latin typeface="+mn-lt"/>
              <a:ea typeface="+mn-ea"/>
              <a:cs typeface="+mn-cs"/>
              <a:sym typeface="Arial"/>
            </a:endParaRPr>
          </a:p>
        </p:txBody>
      </p:sp>
      <p:sp>
        <p:nvSpPr>
          <p:cNvPr id="553" name="Google Shape;168;p5"/>
          <p:cNvSpPr txBox="1"/>
          <p:nvPr/>
        </p:nvSpPr>
        <p:spPr>
          <a:xfrm>
            <a:off x="4198040" y="1208151"/>
            <a:ext cx="466493" cy="830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r">
              <a:lnSpc>
                <a:spcPct val="90000"/>
              </a:lnSpc>
              <a:defRPr sz="5000">
                <a:solidFill>
                  <a:srgbClr val="BA9BA5"/>
                </a:solidFill>
                <a:latin typeface="Calibri"/>
                <a:ea typeface="Calibri"/>
                <a:cs typeface="Calibri"/>
                <a:sym typeface="Calibri"/>
              </a:defRPr>
            </a:lvl1pPr>
          </a:lstStyle>
          <a:p>
            <a:r>
              <a:rPr dirty="0"/>
              <a:t>5</a:t>
            </a:r>
          </a:p>
        </p:txBody>
      </p:sp>
      <p:sp>
        <p:nvSpPr>
          <p:cNvPr id="554" name="Google Shape;391;p18"/>
          <p:cNvSpPr txBox="1"/>
          <p:nvPr/>
        </p:nvSpPr>
        <p:spPr>
          <a:xfrm>
            <a:off x="3205316" y="4207576"/>
            <a:ext cx="4994786" cy="677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p>
            <a:pPr>
              <a:lnSpc>
                <a:spcPct val="115000"/>
              </a:lnSpc>
              <a:defRPr sz="1600">
                <a:latin typeface="Calibri"/>
                <a:ea typeface="Calibri"/>
                <a:cs typeface="Calibri"/>
                <a:sym typeface="Calibri"/>
              </a:defRPr>
            </a:pPr>
            <a:r>
              <a:t>¡Ahora realizaremos una actividad que resume todo lo que hemos visto! </a:t>
            </a:r>
            <a:r>
              <a:rPr b="1">
                <a:solidFill>
                  <a:srgbClr val="76384D"/>
                </a:solidFill>
              </a:rPr>
              <a:t>¡Atentos!</a:t>
            </a:r>
          </a:p>
        </p:txBody>
      </p:sp>
      <p:sp>
        <p:nvSpPr>
          <p:cNvPr id="13" name="Google Shape;445;p20">
            <a:extLst>
              <a:ext uri="{FF2B5EF4-FFF2-40B4-BE49-F238E27FC236}">
                <a16:creationId xmlns="" xmlns:a16="http://schemas.microsoft.com/office/drawing/2014/main" id="{A67C5C21-D295-594D-B6DE-82EE0B1FCCD8}"/>
              </a:ext>
            </a:extLst>
          </p:cNvPr>
          <p:cNvSpPr txBox="1"/>
          <p:nvPr/>
        </p:nvSpPr>
        <p:spPr>
          <a:xfrm>
            <a:off x="3205316" y="3701929"/>
            <a:ext cx="5566431" cy="4315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115000"/>
              </a:lnSpc>
              <a:defRPr sz="2000" b="1" cap="all">
                <a:solidFill>
                  <a:srgbClr val="741B47"/>
                </a:solidFill>
                <a:latin typeface="Calibri"/>
                <a:ea typeface="Calibri"/>
                <a:cs typeface="Calibri"/>
                <a:sym typeface="Calibri"/>
              </a:defRPr>
            </a:lvl1pPr>
          </a:lstStyle>
          <a:p>
            <a:r>
              <a:rPr dirty="0" err="1"/>
              <a:t>Frenos</a:t>
            </a:r>
            <a:r>
              <a:rPr dirty="0"/>
              <a:t> de </a:t>
            </a:r>
            <a:r>
              <a:rPr dirty="0" err="1"/>
              <a:t>TamboR</a:t>
            </a:r>
            <a:r>
              <a:rPr dirty="0"/>
              <a:t> 2</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21</a:t>
            </a:fld>
            <a:endParaRPr lang="es-CL"/>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Google Shape;25;p27"/>
          <p:cNvSpPr txBox="1">
            <a:spLocks noGrp="1"/>
          </p:cNvSpPr>
          <p:nvPr>
            <p:ph type="sldNum" sz="quarter" idx="4294967295"/>
          </p:nvPr>
        </p:nvSpPr>
        <p:spPr>
          <a:xfrm>
            <a:off x="371684" y="6881800"/>
            <a:ext cx="337159"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22</a:t>
            </a:fld>
            <a:endParaRPr/>
          </a:p>
        </p:txBody>
      </p:sp>
      <p:pic>
        <p:nvPicPr>
          <p:cNvPr id="558" name="Imagen 9" descr="Imagen 9"/>
          <p:cNvPicPr>
            <a:picLocks noChangeAspect="1"/>
          </p:cNvPicPr>
          <p:nvPr/>
        </p:nvPicPr>
        <p:blipFill>
          <a:blip r:embed="rId2"/>
          <a:stretch>
            <a:fillRect/>
          </a:stretch>
        </p:blipFill>
        <p:spPr>
          <a:xfrm>
            <a:off x="830642" y="1815299"/>
            <a:ext cx="7016441" cy="4871643"/>
          </a:xfrm>
          <a:prstGeom prst="rect">
            <a:avLst/>
          </a:prstGeom>
          <a:ln w="12700">
            <a:miter lim="400000"/>
          </a:ln>
        </p:spPr>
      </p:pic>
      <p:pic>
        <p:nvPicPr>
          <p:cNvPr id="559" name="Imagen 10" descr="Imagen 10"/>
          <p:cNvPicPr>
            <a:picLocks noChangeAspect="1"/>
          </p:cNvPicPr>
          <p:nvPr/>
        </p:nvPicPr>
        <p:blipFill>
          <a:blip r:embed="rId3"/>
          <a:stretch>
            <a:fillRect/>
          </a:stretch>
        </p:blipFill>
        <p:spPr>
          <a:xfrm flipH="1">
            <a:off x="5174253" y="3959845"/>
            <a:ext cx="4636303" cy="3844876"/>
          </a:xfrm>
          <a:prstGeom prst="rect">
            <a:avLst/>
          </a:prstGeom>
          <a:ln w="12700">
            <a:miter lim="400000"/>
          </a:ln>
        </p:spPr>
      </p:pic>
      <p:grpSp>
        <p:nvGrpSpPr>
          <p:cNvPr id="562" name="Grupo 11"/>
          <p:cNvGrpSpPr/>
          <p:nvPr/>
        </p:nvGrpSpPr>
        <p:grpSpPr>
          <a:xfrm>
            <a:off x="6552861" y="1699453"/>
            <a:ext cx="2633625" cy="2629601"/>
            <a:chOff x="0" y="0"/>
            <a:chExt cx="2633624" cy="2629600"/>
          </a:xfrm>
        </p:grpSpPr>
        <p:sp>
          <p:nvSpPr>
            <p:cNvPr id="560" name="Google Shape;250;p10"/>
            <p:cNvSpPr/>
            <p:nvPr/>
          </p:nvSpPr>
          <p:spPr>
            <a:xfrm>
              <a:off x="0" y="0"/>
              <a:ext cx="2633625" cy="1993052"/>
            </a:xfrm>
            <a:prstGeom prst="roundRect">
              <a:avLst>
                <a:gd name="adj" fmla="val 11224"/>
              </a:avLst>
            </a:prstGeom>
            <a:solidFill>
              <a:srgbClr val="DFD3D8"/>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561" name="Triángulo isósceles 13"/>
            <p:cNvSpPr/>
            <p:nvPr/>
          </p:nvSpPr>
          <p:spPr>
            <a:xfrm rot="12168342">
              <a:off x="992572" y="1807525"/>
              <a:ext cx="333493" cy="788255"/>
            </a:xfrm>
            <a:prstGeom prst="triangle">
              <a:avLst/>
            </a:prstGeom>
            <a:solidFill>
              <a:srgbClr val="DFD3D8"/>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grpSp>
      <p:sp>
        <p:nvSpPr>
          <p:cNvPr id="563" name="Google Shape;353;p18"/>
          <p:cNvSpPr txBox="1"/>
          <p:nvPr/>
        </p:nvSpPr>
        <p:spPr>
          <a:xfrm>
            <a:off x="6857909" y="2210370"/>
            <a:ext cx="2221897" cy="966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lnSpc>
                <a:spcPct val="80000"/>
              </a:lnSpc>
              <a:defRPr sz="2100" b="1">
                <a:solidFill>
                  <a:srgbClr val="FF0000"/>
                </a:solidFill>
                <a:latin typeface="Calibri"/>
                <a:ea typeface="Calibri"/>
                <a:cs typeface="Calibri"/>
                <a:sym typeface="Calibri"/>
              </a:defRPr>
            </a:pPr>
            <a:r>
              <a:rPr lang="es-CL" dirty="0" smtClean="0">
                <a:solidFill>
                  <a:srgbClr val="741B47"/>
                </a:solidFill>
              </a:rPr>
              <a:t>¡</a:t>
            </a:r>
            <a:r>
              <a:rPr dirty="0" err="1" smtClean="0">
                <a:solidFill>
                  <a:srgbClr val="741B47"/>
                </a:solidFill>
              </a:rPr>
              <a:t>Veamos</a:t>
            </a:r>
            <a:r>
              <a:rPr dirty="0" smtClean="0">
                <a:solidFill>
                  <a:srgbClr val="741B47"/>
                </a:solidFill>
              </a:rPr>
              <a:t> </a:t>
            </a:r>
            <a:r>
              <a:rPr dirty="0">
                <a:solidFill>
                  <a:srgbClr val="741B47"/>
                </a:solidFill>
              </a:rPr>
              <a:t>un video </a:t>
            </a:r>
            <a:r>
              <a:rPr dirty="0" err="1">
                <a:solidFill>
                  <a:srgbClr val="741B47"/>
                </a:solidFill>
              </a:rPr>
              <a:t>sobre</a:t>
            </a:r>
            <a:r>
              <a:rPr dirty="0">
                <a:solidFill>
                  <a:srgbClr val="741B47"/>
                </a:solidFill>
              </a:rPr>
              <a:t> los </a:t>
            </a:r>
            <a:r>
              <a:rPr dirty="0" err="1"/>
              <a:t>líquidos</a:t>
            </a:r>
            <a:r>
              <a:rPr dirty="0"/>
              <a:t> de </a:t>
            </a:r>
            <a:r>
              <a:rPr dirty="0" err="1"/>
              <a:t>frenos</a:t>
            </a:r>
            <a:r>
              <a:rPr sz="1200" dirty="0">
                <a:latin typeface="Times"/>
                <a:ea typeface="Times"/>
                <a:cs typeface="Times"/>
                <a:sym typeface="Times"/>
              </a:rPr>
              <a:t> </a:t>
            </a:r>
            <a:r>
              <a:rPr dirty="0"/>
              <a:t>!</a:t>
            </a:r>
          </a:p>
        </p:txBody>
      </p:sp>
      <p:sp>
        <p:nvSpPr>
          <p:cNvPr id="564" name="Google Shape;323;p12"/>
          <p:cNvSpPr txBox="1"/>
          <p:nvPr/>
        </p:nvSpPr>
        <p:spPr>
          <a:xfrm>
            <a:off x="2943685" y="3531790"/>
            <a:ext cx="2424729" cy="738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sz="1800">
                <a:latin typeface="Calibri"/>
                <a:ea typeface="Calibri"/>
                <a:cs typeface="Calibri"/>
                <a:sym typeface="Calibri"/>
              </a:defRPr>
            </a:lvl1pPr>
          </a:lstStyle>
          <a:p>
            <a:r>
              <a:rPr lang="es-CL" dirty="0"/>
              <a:t>Qué es el DOT del </a:t>
            </a:r>
            <a:r>
              <a:rPr lang="es-CL" dirty="0" smtClean="0"/>
              <a:t>líquido </a:t>
            </a:r>
            <a:r>
              <a:rPr lang="es-CL" dirty="0"/>
              <a:t>de </a:t>
            </a:r>
            <a:r>
              <a:rPr lang="es-CL" dirty="0" smtClean="0"/>
              <a:t>frenos</a:t>
            </a:r>
            <a:endParaRPr lang="es-CL" dirty="0"/>
          </a:p>
        </p:txBody>
      </p:sp>
      <p:sp>
        <p:nvSpPr>
          <p:cNvPr id="565" name="Google Shape;206;p7"/>
          <p:cNvSpPr txBox="1"/>
          <p:nvPr/>
        </p:nvSpPr>
        <p:spPr>
          <a:xfrm>
            <a:off x="382498" y="1261272"/>
            <a:ext cx="8950504" cy="536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lnSpc>
                <a:spcPct val="80000"/>
              </a:lnSpc>
              <a:defRPr sz="2800" b="1">
                <a:solidFill>
                  <a:srgbClr val="741B47"/>
                </a:solidFill>
                <a:latin typeface="Calibri"/>
                <a:ea typeface="Calibri"/>
                <a:cs typeface="Calibri"/>
                <a:sym typeface="Calibri"/>
              </a:defRPr>
            </a:lvl1pPr>
          </a:lstStyle>
          <a:p>
            <a:r>
              <a:t>VIDEO</a:t>
            </a:r>
          </a:p>
        </p:txBody>
      </p:sp>
      <p:grpSp>
        <p:nvGrpSpPr>
          <p:cNvPr id="569" name="Botón de acción: Hacia delante o Siguiente 17">
            <a:hlinkClick r:id="rId4"/>
          </p:cNvPr>
          <p:cNvGrpSpPr/>
          <p:nvPr/>
        </p:nvGrpSpPr>
        <p:grpSpPr>
          <a:xfrm>
            <a:off x="2442003" y="3655178"/>
            <a:ext cx="491852" cy="491852"/>
            <a:chOff x="0" y="0"/>
            <a:chExt cx="491850" cy="491850"/>
          </a:xfrm>
        </p:grpSpPr>
        <p:sp>
          <p:nvSpPr>
            <p:cNvPr id="566" name="Cuadrado"/>
            <p:cNvSpPr/>
            <p:nvPr/>
          </p:nvSpPr>
          <p:spPr>
            <a:xfrm>
              <a:off x="0" y="0"/>
              <a:ext cx="491851" cy="491851"/>
            </a:xfrm>
            <a:prstGeom prst="rect">
              <a:avLst/>
            </a:prstGeom>
            <a:solidFill>
              <a:srgbClr val="BFBFBF"/>
            </a:solidFill>
            <a:ln w="12700" cap="flat">
              <a:noFill/>
              <a:miter lim="400000"/>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sp>
          <p:nvSpPr>
            <p:cNvPr id="567" name="Triángulo"/>
            <p:cNvSpPr/>
            <p:nvPr/>
          </p:nvSpPr>
          <p:spPr>
            <a:xfrm>
              <a:off x="61480" y="61480"/>
              <a:ext cx="368891" cy="3688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0" y="21600"/>
                  </a:lnTo>
                  <a:close/>
                </a:path>
              </a:pathLst>
            </a:custGeom>
            <a:solidFill>
              <a:srgbClr val="000000">
                <a:alpha val="40000"/>
              </a:srgbClr>
            </a:solidFill>
            <a:ln w="12700" cap="flat">
              <a:noFill/>
              <a:miter lim="400000"/>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sp>
          <p:nvSpPr>
            <p:cNvPr id="568" name="Figura">
              <a:hlinkClick r:id="rId5"/>
            </p:cNvPr>
            <p:cNvSpPr/>
            <p:nvPr/>
          </p:nvSpPr>
          <p:spPr>
            <a:xfrm>
              <a:off x="0" y="0"/>
              <a:ext cx="491851" cy="491851"/>
            </a:xfrm>
            <a:custGeom>
              <a:avLst/>
              <a:gdLst/>
              <a:ahLst/>
              <a:cxnLst>
                <a:cxn ang="0">
                  <a:pos x="wd2" y="hd2"/>
                </a:cxn>
                <a:cxn ang="5400000">
                  <a:pos x="wd2" y="hd2"/>
                </a:cxn>
                <a:cxn ang="10800000">
                  <a:pos x="wd2" y="hd2"/>
                </a:cxn>
                <a:cxn ang="16200000">
                  <a:pos x="wd2" y="hd2"/>
                </a:cxn>
              </a:cxnLst>
              <a:rect l="0" t="0" r="r" b="b"/>
              <a:pathLst>
                <a:path w="21600" h="21600" extrusionOk="0">
                  <a:moveTo>
                    <a:pt x="18900" y="10800"/>
                  </a:moveTo>
                  <a:lnTo>
                    <a:pt x="2700" y="18900"/>
                  </a:lnTo>
                  <a:lnTo>
                    <a:pt x="2700" y="2700"/>
                  </a:lnTo>
                  <a:close/>
                  <a:moveTo>
                    <a:pt x="0" y="0"/>
                  </a:moveTo>
                  <a:lnTo>
                    <a:pt x="21600" y="0"/>
                  </a:lnTo>
                  <a:lnTo>
                    <a:pt x="21600" y="21600"/>
                  </a:lnTo>
                  <a:lnTo>
                    <a:pt x="0" y="21600"/>
                  </a:lnTo>
                  <a:close/>
                </a:path>
              </a:pathLst>
            </a:custGeom>
            <a:noFill/>
            <a:ln w="9525" cap="flat">
              <a:solidFill>
                <a:srgbClr val="000000"/>
              </a:solidFill>
              <a:prstDash val="solid"/>
              <a:round/>
            </a:ln>
            <a:effectLst/>
          </p:spPr>
          <p:txBody>
            <a:bodyPr wrap="square" lIns="0" tIns="0" rIns="0" bIns="0" numCol="1" anchor="ctr">
              <a:noAutofit/>
            </a:bodyPr>
            <a:lstStyle/>
            <a:p>
              <a:pPr algn="ctr">
                <a:defRPr>
                  <a:effectLst>
                    <a:outerShdw blurRad="38100" dist="19050" dir="2700000" rotWithShape="0">
                      <a:srgbClr val="000000">
                        <a:alpha val="40000"/>
                      </a:srgbClr>
                    </a:outerShdw>
                  </a:effectLst>
                </a:defRPr>
              </a:pPr>
              <a:endParaRPr/>
            </a:p>
          </p:txBody>
        </p:sp>
      </p:grpSp>
      <p:sp>
        <p:nvSpPr>
          <p:cNvPr id="570" name="Google Shape;443;p20"/>
          <p:cNvSpPr txBox="1"/>
          <p:nvPr/>
        </p:nvSpPr>
        <p:spPr>
          <a:xfrm>
            <a:off x="366450" y="989140"/>
            <a:ext cx="4700400" cy="615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rPr dirty="0"/>
              <a:t>VEAMOS EL SIGUIENTE</a:t>
            </a:r>
            <a:endParaRPr lang="es-ES" dirty="0"/>
          </a:p>
          <a:p>
            <a:endParaRPr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9" name="Grupo 28"/>
          <p:cNvGrpSpPr/>
          <p:nvPr/>
        </p:nvGrpSpPr>
        <p:grpSpPr>
          <a:xfrm>
            <a:off x="-4656" y="989139"/>
            <a:ext cx="9503944" cy="7234045"/>
            <a:chOff x="-1" y="-7356"/>
            <a:chExt cx="9503943" cy="7234044"/>
          </a:xfrm>
        </p:grpSpPr>
        <p:sp>
          <p:nvSpPr>
            <p:cNvPr id="572" name="Google Shape;401;p19"/>
            <p:cNvSpPr txBox="1"/>
            <p:nvPr/>
          </p:nvSpPr>
          <p:spPr>
            <a:xfrm>
              <a:off x="371105" y="-7356"/>
              <a:ext cx="4700401" cy="6155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defRPr b="1">
                  <a:latin typeface="Calibri"/>
                  <a:ea typeface="Calibri"/>
                  <a:cs typeface="Calibri"/>
                  <a:sym typeface="Calibri"/>
                </a:defRPr>
              </a:lvl1pPr>
            </a:lstStyle>
            <a:p>
              <a:r>
                <a:rPr dirty="0"/>
                <a:t>ANTES DE COMENZAR LA ACTIVIDAD:</a:t>
              </a:r>
              <a:endParaRPr lang="es-ES" dirty="0"/>
            </a:p>
            <a:p>
              <a:endParaRPr dirty="0"/>
            </a:p>
          </p:txBody>
        </p:sp>
        <p:sp>
          <p:nvSpPr>
            <p:cNvPr id="573" name="Google Shape;402;p19"/>
            <p:cNvSpPr txBox="1"/>
            <p:nvPr/>
          </p:nvSpPr>
          <p:spPr>
            <a:xfrm>
              <a:off x="355406" y="306195"/>
              <a:ext cx="1983765" cy="5361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nSpc>
                  <a:spcPct val="80000"/>
                </a:lnSpc>
                <a:defRPr sz="2800" b="1">
                  <a:solidFill>
                    <a:srgbClr val="ED423D"/>
                  </a:solidFill>
                  <a:latin typeface="Calibri"/>
                  <a:ea typeface="Calibri"/>
                  <a:cs typeface="Calibri"/>
                  <a:sym typeface="Calibri"/>
                </a:defRPr>
              </a:lvl1pPr>
            </a:lstStyle>
            <a:p>
              <a:r>
                <a:rPr dirty="0"/>
                <a:t>¡ATENCIÓN!</a:t>
              </a:r>
            </a:p>
          </p:txBody>
        </p:sp>
        <p:sp>
          <p:nvSpPr>
            <p:cNvPr id="574" name="Google Shape;404;p19"/>
            <p:cNvSpPr txBox="1"/>
            <p:nvPr/>
          </p:nvSpPr>
          <p:spPr>
            <a:xfrm>
              <a:off x="1233694" y="925520"/>
              <a:ext cx="7934627" cy="5093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Materiales inflamables: </a:t>
              </a:r>
              <a:r>
                <a:rPr b="0">
                  <a:solidFill>
                    <a:srgbClr val="000000"/>
                  </a:solidFill>
                </a:rPr>
                <a:t>Tener máxima precaución al momento de  manipular o extraer el combustible de los sistemas del vehículo (bomba combustible, mangueras de inyección, etc). </a:t>
              </a:r>
            </a:p>
          </p:txBody>
        </p:sp>
        <p:sp>
          <p:nvSpPr>
            <p:cNvPr id="575" name="Google Shape;405;p19"/>
            <p:cNvSpPr txBox="1"/>
            <p:nvPr/>
          </p:nvSpPr>
          <p:spPr>
            <a:xfrm>
              <a:off x="1233693" y="1676435"/>
              <a:ext cx="7669157" cy="7379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la vista: </a:t>
              </a:r>
              <a:r>
                <a:rPr b="0">
                  <a:solidFill>
                    <a:srgbClr val="000000"/>
                  </a:solidFill>
                </a:rPr>
                <a:t>Se utilizarán antiparras siempre que exista riesgo de proyección de partículas a los ojos. (aceites, líquidos refrigerantes y de freno, virutas del disco de freno, uso de circuitos eléctricos, etc).</a:t>
              </a:r>
            </a:p>
          </p:txBody>
        </p:sp>
        <p:sp>
          <p:nvSpPr>
            <p:cNvPr id="576" name="Google Shape;406;p19"/>
            <p:cNvSpPr txBox="1"/>
            <p:nvPr/>
          </p:nvSpPr>
          <p:spPr>
            <a:xfrm>
              <a:off x="1233694" y="3512108"/>
              <a:ext cx="7934627" cy="5093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los pies: </a:t>
              </a:r>
              <a:r>
                <a:rPr b="0">
                  <a:solidFill>
                    <a:srgbClr val="000000"/>
                  </a:solidFill>
                </a:rPr>
                <a:t>Uso obligatorio de zapatos de seguridad al entrar al taller o laboratorio, en casos que exista riesgo de caídas de objetos pesados.</a:t>
              </a:r>
            </a:p>
          </p:txBody>
        </p:sp>
        <p:sp>
          <p:nvSpPr>
            <p:cNvPr id="577" name="Google Shape;407;p19"/>
            <p:cNvSpPr txBox="1"/>
            <p:nvPr/>
          </p:nvSpPr>
          <p:spPr>
            <a:xfrm>
              <a:off x="1233693" y="4302348"/>
              <a:ext cx="7030067" cy="7379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Manipular herramientas </a:t>
              </a:r>
              <a:r>
                <a:rPr b="0">
                  <a:solidFill>
                    <a:srgbClr val="000000"/>
                  </a:solidFill>
                </a:rPr>
                <a:t>cuidadosamente.</a:t>
              </a:r>
              <a:endParaRPr>
                <a:latin typeface="+mn-lt"/>
                <a:ea typeface="+mn-ea"/>
                <a:cs typeface="+mn-cs"/>
                <a:sym typeface="Arial"/>
              </a:endParaRPr>
            </a:p>
            <a:p>
              <a:pPr>
                <a:defRPr b="1">
                  <a:solidFill>
                    <a:srgbClr val="741B47"/>
                  </a:solidFill>
                  <a:latin typeface="Calibri"/>
                  <a:ea typeface="Calibri"/>
                  <a:cs typeface="Calibri"/>
                  <a:sym typeface="Calibri"/>
                </a:defRPr>
              </a:pPr>
              <a:r>
                <a:t>Asegurar la integridad física </a:t>
              </a:r>
              <a:r>
                <a:rPr b="0">
                  <a:solidFill>
                    <a:srgbClr val="000000"/>
                  </a:solidFill>
                </a:rPr>
                <a:t>propia y del grupo de trabajo.</a:t>
              </a:r>
              <a:endParaRPr>
                <a:latin typeface="+mn-lt"/>
                <a:ea typeface="+mn-ea"/>
                <a:cs typeface="+mn-cs"/>
                <a:sym typeface="Arial"/>
              </a:endParaRPr>
            </a:p>
            <a:p>
              <a:pPr>
                <a:defRPr>
                  <a:latin typeface="Calibri"/>
                  <a:ea typeface="Calibri"/>
                  <a:cs typeface="Calibri"/>
                  <a:sym typeface="Calibri"/>
                </a:defRPr>
              </a:pPr>
              <a:r>
                <a:t>Circular solo por las </a:t>
              </a:r>
              <a:r>
                <a:rPr b="1">
                  <a:solidFill>
                    <a:srgbClr val="741B47"/>
                  </a:solidFill>
                </a:rPr>
                <a:t>zonas de seguridad </a:t>
              </a:r>
              <a:r>
                <a:t>demarcadas.</a:t>
              </a:r>
            </a:p>
          </p:txBody>
        </p:sp>
        <p:sp>
          <p:nvSpPr>
            <p:cNvPr id="578" name="Google Shape;410;p19"/>
            <p:cNvSpPr txBox="1"/>
            <p:nvPr/>
          </p:nvSpPr>
          <p:spPr>
            <a:xfrm>
              <a:off x="1233694" y="5275651"/>
              <a:ext cx="3883739" cy="5093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a:latin typeface="Calibri"/>
                  <a:ea typeface="Calibri"/>
                  <a:cs typeface="Calibri"/>
                  <a:sym typeface="Calibri"/>
                </a:defRPr>
              </a:pPr>
              <a:r>
                <a:t>Toda actividad debe desarrollarse </a:t>
              </a:r>
              <a:r>
                <a:rPr b="1">
                  <a:solidFill>
                    <a:srgbClr val="741B47"/>
                  </a:solidFill>
                </a:rPr>
                <a:t>bajo supervisión </a:t>
              </a:r>
              <a:r>
                <a:t>de la persona a cargo del taller o laboratorio.</a:t>
              </a:r>
            </a:p>
          </p:txBody>
        </p:sp>
        <p:grpSp>
          <p:nvGrpSpPr>
            <p:cNvPr id="581" name="Google Shape;411;p19"/>
            <p:cNvGrpSpPr/>
            <p:nvPr/>
          </p:nvGrpSpPr>
          <p:grpSpPr>
            <a:xfrm>
              <a:off x="-1" y="792335"/>
              <a:ext cx="1135369" cy="783005"/>
              <a:chOff x="0" y="0"/>
              <a:chExt cx="1135367" cy="783004"/>
            </a:xfrm>
          </p:grpSpPr>
          <p:sp>
            <p:nvSpPr>
              <p:cNvPr id="579" name="Google Shape;412;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580" name="Google Shape;413;p19" descr="Google Shape;413;p19"/>
              <p:cNvPicPr>
                <a:picLocks noChangeAspect="1"/>
              </p:cNvPicPr>
              <p:nvPr/>
            </p:nvPicPr>
            <p:blipFill>
              <a:blip r:embed="rId2"/>
              <a:stretch>
                <a:fillRect/>
              </a:stretch>
            </p:blipFill>
            <p:spPr>
              <a:xfrm>
                <a:off x="341852" y="157960"/>
                <a:ext cx="629466" cy="530550"/>
              </a:xfrm>
              <a:prstGeom prst="rect">
                <a:avLst/>
              </a:prstGeom>
              <a:ln w="12700" cap="flat">
                <a:noFill/>
                <a:miter lim="400000"/>
              </a:ln>
              <a:effectLst/>
            </p:spPr>
          </p:pic>
        </p:grpSp>
        <p:sp>
          <p:nvSpPr>
            <p:cNvPr id="582" name="Google Shape;414;p19"/>
            <p:cNvSpPr txBox="1"/>
            <p:nvPr/>
          </p:nvSpPr>
          <p:spPr>
            <a:xfrm>
              <a:off x="1233693" y="2540196"/>
              <a:ext cx="7865802" cy="7379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las manos: </a:t>
              </a:r>
              <a:r>
                <a:rPr b="0">
                  <a:solidFill>
                    <a:srgbClr val="000000"/>
                  </a:solidFill>
                </a:rPr>
                <a:t>Se utilizarán siempre guantes de protección cuando se manipulen cualquier tipo de fluidos, en uso de herramientas e intervención del motor, desarme de partes y trabajo en sistemas eléctricos. </a:t>
              </a:r>
            </a:p>
          </p:txBody>
        </p:sp>
        <p:grpSp>
          <p:nvGrpSpPr>
            <p:cNvPr id="585" name="Google Shape;415;p19"/>
            <p:cNvGrpSpPr/>
            <p:nvPr/>
          </p:nvGrpSpPr>
          <p:grpSpPr>
            <a:xfrm>
              <a:off x="-1" y="1665158"/>
              <a:ext cx="1135369" cy="783005"/>
              <a:chOff x="0" y="0"/>
              <a:chExt cx="1135367" cy="783004"/>
            </a:xfrm>
          </p:grpSpPr>
          <p:sp>
            <p:nvSpPr>
              <p:cNvPr id="583" name="Google Shape;416;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584" name="Google Shape;417;p19" descr="Google Shape;417;p19"/>
              <p:cNvPicPr>
                <a:picLocks noChangeAspect="1"/>
              </p:cNvPicPr>
              <p:nvPr/>
            </p:nvPicPr>
            <p:blipFill>
              <a:blip r:embed="rId3"/>
              <a:stretch>
                <a:fillRect/>
              </a:stretch>
            </p:blipFill>
            <p:spPr>
              <a:xfrm>
                <a:off x="336602" y="143963"/>
                <a:ext cx="639966" cy="539400"/>
              </a:xfrm>
              <a:prstGeom prst="rect">
                <a:avLst/>
              </a:prstGeom>
              <a:ln w="12700" cap="flat">
                <a:noFill/>
                <a:miter lim="400000"/>
              </a:ln>
              <a:effectLst/>
            </p:spPr>
          </p:pic>
        </p:grpSp>
        <p:grpSp>
          <p:nvGrpSpPr>
            <p:cNvPr id="588" name="Google Shape;418;p19"/>
            <p:cNvGrpSpPr/>
            <p:nvPr/>
          </p:nvGrpSpPr>
          <p:grpSpPr>
            <a:xfrm>
              <a:off x="-1" y="2537981"/>
              <a:ext cx="1135369" cy="783005"/>
              <a:chOff x="0" y="0"/>
              <a:chExt cx="1135367" cy="783004"/>
            </a:xfrm>
          </p:grpSpPr>
          <p:sp>
            <p:nvSpPr>
              <p:cNvPr id="586" name="Google Shape;419;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587" name="Google Shape;420;p19" descr="Google Shape;420;p19"/>
              <p:cNvPicPr>
                <a:picLocks noChangeAspect="1"/>
              </p:cNvPicPr>
              <p:nvPr/>
            </p:nvPicPr>
            <p:blipFill>
              <a:blip r:embed="rId4"/>
              <a:stretch>
                <a:fillRect/>
              </a:stretch>
            </p:blipFill>
            <p:spPr>
              <a:xfrm>
                <a:off x="355406" y="136147"/>
                <a:ext cx="602357" cy="507701"/>
              </a:xfrm>
              <a:prstGeom prst="rect">
                <a:avLst/>
              </a:prstGeom>
              <a:ln w="12700" cap="flat">
                <a:noFill/>
                <a:miter lim="400000"/>
              </a:ln>
              <a:effectLst/>
            </p:spPr>
          </p:pic>
        </p:grpSp>
        <p:grpSp>
          <p:nvGrpSpPr>
            <p:cNvPr id="591" name="Google Shape;421;p19"/>
            <p:cNvGrpSpPr/>
            <p:nvPr/>
          </p:nvGrpSpPr>
          <p:grpSpPr>
            <a:xfrm>
              <a:off x="-1" y="3410804"/>
              <a:ext cx="1135369" cy="783005"/>
              <a:chOff x="0" y="0"/>
              <a:chExt cx="1135367" cy="783004"/>
            </a:xfrm>
          </p:grpSpPr>
          <p:sp>
            <p:nvSpPr>
              <p:cNvPr id="589" name="Google Shape;422;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590" name="Google Shape;423;p19" descr="Google Shape;423;p19"/>
              <p:cNvPicPr>
                <a:picLocks noChangeAspect="1"/>
              </p:cNvPicPr>
              <p:nvPr/>
            </p:nvPicPr>
            <p:blipFill>
              <a:blip r:embed="rId5"/>
              <a:stretch>
                <a:fillRect/>
              </a:stretch>
            </p:blipFill>
            <p:spPr>
              <a:xfrm>
                <a:off x="347637" y="138928"/>
                <a:ext cx="610126" cy="514249"/>
              </a:xfrm>
              <a:prstGeom prst="rect">
                <a:avLst/>
              </a:prstGeom>
              <a:ln w="12700" cap="flat">
                <a:noFill/>
                <a:miter lim="400000"/>
              </a:ln>
              <a:effectLst/>
            </p:spPr>
          </p:pic>
        </p:grpSp>
        <p:grpSp>
          <p:nvGrpSpPr>
            <p:cNvPr id="594" name="Google Shape;424;p19"/>
            <p:cNvGrpSpPr/>
            <p:nvPr/>
          </p:nvGrpSpPr>
          <p:grpSpPr>
            <a:xfrm>
              <a:off x="-1" y="5171469"/>
              <a:ext cx="1135369" cy="783005"/>
              <a:chOff x="0" y="0"/>
              <a:chExt cx="1135367" cy="783004"/>
            </a:xfrm>
          </p:grpSpPr>
          <p:sp>
            <p:nvSpPr>
              <p:cNvPr id="592" name="Google Shape;425;p19"/>
              <p:cNvSpPr/>
              <p:nvPr/>
            </p:nvSpPr>
            <p:spPr>
              <a:xfrm rot="5400000">
                <a:off x="176181" y="-176182"/>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593" name="Google Shape;426;p19" descr="Google Shape;426;p19"/>
              <p:cNvPicPr>
                <a:picLocks noChangeAspect="1"/>
              </p:cNvPicPr>
              <p:nvPr/>
            </p:nvPicPr>
            <p:blipFill>
              <a:blip r:embed="rId6"/>
              <a:stretch>
                <a:fillRect/>
              </a:stretch>
            </p:blipFill>
            <p:spPr>
              <a:xfrm>
                <a:off x="323583" y="127374"/>
                <a:ext cx="666002" cy="561344"/>
              </a:xfrm>
              <a:prstGeom prst="rect">
                <a:avLst/>
              </a:prstGeom>
              <a:ln w="12700" cap="flat">
                <a:noFill/>
                <a:miter lim="400000"/>
              </a:ln>
              <a:effectLst/>
            </p:spPr>
          </p:pic>
        </p:grpSp>
        <p:grpSp>
          <p:nvGrpSpPr>
            <p:cNvPr id="597" name="Google Shape;427;p19"/>
            <p:cNvGrpSpPr/>
            <p:nvPr/>
          </p:nvGrpSpPr>
          <p:grpSpPr>
            <a:xfrm>
              <a:off x="-1" y="4120653"/>
              <a:ext cx="1193248" cy="1156254"/>
              <a:chOff x="0" y="0"/>
              <a:chExt cx="1193246" cy="1156253"/>
            </a:xfrm>
          </p:grpSpPr>
          <p:sp>
            <p:nvSpPr>
              <p:cNvPr id="595" name="Google Shape;428;p19"/>
              <p:cNvSpPr/>
              <p:nvPr/>
            </p:nvSpPr>
            <p:spPr>
              <a:xfrm rot="5400000">
                <a:off x="176181" y="-13207"/>
                <a:ext cx="783005"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pic>
            <p:nvPicPr>
              <p:cNvPr id="596" name="Google Shape;429;p19" descr="Google Shape;429;p19"/>
              <p:cNvPicPr>
                <a:picLocks noChangeAspect="1"/>
              </p:cNvPicPr>
              <p:nvPr/>
            </p:nvPicPr>
            <p:blipFill>
              <a:blip r:embed="rId7"/>
              <a:stretch>
                <a:fillRect/>
              </a:stretch>
            </p:blipFill>
            <p:spPr>
              <a:xfrm rot="19406135">
                <a:off x="146058" y="195256"/>
                <a:ext cx="908506" cy="765741"/>
              </a:xfrm>
              <a:prstGeom prst="rect">
                <a:avLst/>
              </a:prstGeom>
              <a:ln w="12700" cap="flat">
                <a:noFill/>
                <a:miter lim="400000"/>
              </a:ln>
              <a:effectLst/>
            </p:spPr>
          </p:pic>
        </p:grpSp>
        <p:pic>
          <p:nvPicPr>
            <p:cNvPr id="598" name="Google Shape;433;p19" descr="Google Shape;433;p19"/>
            <p:cNvPicPr>
              <a:picLocks noChangeAspect="1"/>
            </p:cNvPicPr>
            <p:nvPr/>
          </p:nvPicPr>
          <p:blipFill>
            <a:blip r:embed="rId8"/>
            <a:stretch>
              <a:fillRect/>
            </a:stretch>
          </p:blipFill>
          <p:spPr>
            <a:xfrm>
              <a:off x="5176432" y="3872867"/>
              <a:ext cx="4327510" cy="3353821"/>
            </a:xfrm>
            <a:prstGeom prst="rect">
              <a:avLst/>
            </a:prstGeom>
            <a:ln w="12700" cap="flat">
              <a:noFill/>
              <a:miter lim="400000"/>
            </a:ln>
            <a:effectLst/>
          </p:spPr>
        </p:pic>
      </p:grpSp>
      <p:sp>
        <p:nvSpPr>
          <p:cNvPr id="2" name="Marcador de número de diapositiva 1"/>
          <p:cNvSpPr>
            <a:spLocks noGrp="1"/>
          </p:cNvSpPr>
          <p:nvPr>
            <p:ph type="sldNum" sz="quarter" idx="2"/>
          </p:nvPr>
        </p:nvSpPr>
        <p:spPr/>
        <p:txBody>
          <a:bodyPr/>
          <a:lstStyle/>
          <a:p>
            <a:fld id="{86CB4B4D-7CA3-9044-876B-883B54F8677D}" type="slidenum">
              <a:rPr lang="es-CL" smtClean="0"/>
              <a:t>23</a:t>
            </a:fld>
            <a:endParaRPr lang="es-CL"/>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Google Shape;52;p28"/>
          <p:cNvSpPr txBox="1">
            <a:spLocks noGrp="1"/>
          </p:cNvSpPr>
          <p:nvPr>
            <p:ph type="sldNum" sz="quarter" idx="4294967295"/>
          </p:nvPr>
        </p:nvSpPr>
        <p:spPr>
          <a:xfrm>
            <a:off x="371684" y="6881800"/>
            <a:ext cx="337159"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24</a:t>
            </a:fld>
            <a:endParaRPr/>
          </a:p>
        </p:txBody>
      </p:sp>
      <p:grpSp>
        <p:nvGrpSpPr>
          <p:cNvPr id="604" name="Google Shape;310;p41"/>
          <p:cNvGrpSpPr/>
          <p:nvPr/>
        </p:nvGrpSpPr>
        <p:grpSpPr>
          <a:xfrm>
            <a:off x="375973" y="2370245"/>
            <a:ext cx="8839205" cy="3238197"/>
            <a:chOff x="0" y="0"/>
            <a:chExt cx="8839203" cy="3238195"/>
          </a:xfrm>
        </p:grpSpPr>
        <p:sp>
          <p:nvSpPr>
            <p:cNvPr id="602" name="Rectángulo redondeado"/>
            <p:cNvSpPr/>
            <p:nvPr/>
          </p:nvSpPr>
          <p:spPr>
            <a:xfrm>
              <a:off x="-1" y="-1"/>
              <a:ext cx="8839205" cy="3238197"/>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603" name="Texto"/>
            <p:cNvSpPr txBox="1"/>
            <p:nvPr/>
          </p:nvSpPr>
          <p:spPr>
            <a:xfrm>
              <a:off x="158075" y="1428979"/>
              <a:ext cx="852305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sp>
        <p:nvSpPr>
          <p:cNvPr id="605" name="Google Shape;311;p41"/>
          <p:cNvSpPr/>
          <p:nvPr/>
        </p:nvSpPr>
        <p:spPr>
          <a:xfrm>
            <a:off x="5279923" y="7354529"/>
            <a:ext cx="2723537" cy="205148"/>
          </a:xfrm>
          <a:prstGeom prst="rect">
            <a:avLst/>
          </a:prstGeom>
          <a:solidFill>
            <a:srgbClr val="FFFFFF"/>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606" name="Google Shape;313;p41" descr="Google Shape;313;p41"/>
          <p:cNvPicPr>
            <a:picLocks noChangeAspect="1"/>
          </p:cNvPicPr>
          <p:nvPr/>
        </p:nvPicPr>
        <p:blipFill>
          <a:blip r:embed="rId2"/>
          <a:stretch>
            <a:fillRect/>
          </a:stretch>
        </p:blipFill>
        <p:spPr>
          <a:xfrm>
            <a:off x="5188463" y="2370246"/>
            <a:ext cx="4539999" cy="5336914"/>
          </a:xfrm>
          <a:prstGeom prst="rect">
            <a:avLst/>
          </a:prstGeom>
          <a:ln w="12700">
            <a:miter lim="400000"/>
          </a:ln>
        </p:spPr>
      </p:pic>
      <p:sp>
        <p:nvSpPr>
          <p:cNvPr id="607" name="Google Shape;445;p20"/>
          <p:cNvSpPr txBox="1"/>
          <p:nvPr/>
        </p:nvSpPr>
        <p:spPr>
          <a:xfrm>
            <a:off x="1018689" y="3788874"/>
            <a:ext cx="4229818" cy="962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p>
            <a:pPr>
              <a:lnSpc>
                <a:spcPct val="115000"/>
              </a:lnSpc>
              <a:defRPr sz="1600">
                <a:latin typeface="Calibri"/>
                <a:ea typeface="Calibri"/>
                <a:cs typeface="Calibri"/>
                <a:sym typeface="Calibri"/>
              </a:defRPr>
            </a:pPr>
            <a:r>
              <a:t>Ahora realizaremos una actividad práctica.</a:t>
            </a:r>
            <a:endParaRPr>
              <a:latin typeface="+mn-lt"/>
              <a:ea typeface="+mn-ea"/>
              <a:cs typeface="+mn-cs"/>
              <a:sym typeface="Arial"/>
            </a:endParaRPr>
          </a:p>
          <a:p>
            <a:pPr>
              <a:lnSpc>
                <a:spcPct val="115000"/>
              </a:lnSpc>
              <a:defRPr sz="1600">
                <a:latin typeface="Calibri"/>
                <a:ea typeface="Calibri"/>
                <a:cs typeface="Calibri"/>
                <a:sym typeface="Calibri"/>
              </a:defRPr>
            </a:pPr>
            <a:r>
              <a:t>Te sugerimos </a:t>
            </a:r>
            <a:r>
              <a:rPr b="1">
                <a:solidFill>
                  <a:srgbClr val="76384D"/>
                </a:solidFill>
              </a:rPr>
              <a:t>seguir las instrucciones </a:t>
            </a:r>
            <a:r>
              <a:t>que van</a:t>
            </a:r>
            <a:endParaRPr>
              <a:latin typeface="+mn-lt"/>
              <a:ea typeface="+mn-ea"/>
              <a:cs typeface="+mn-cs"/>
              <a:sym typeface="Arial"/>
            </a:endParaRPr>
          </a:p>
          <a:p>
            <a:pPr>
              <a:lnSpc>
                <a:spcPct val="115000"/>
              </a:lnSpc>
              <a:defRPr sz="1600">
                <a:latin typeface="Calibri"/>
                <a:ea typeface="Calibri"/>
                <a:cs typeface="Calibri"/>
                <a:sym typeface="Calibri"/>
              </a:defRPr>
            </a:pPr>
            <a:r>
              <a:t>Adjuntas en la guía que el profesor te entregará.</a:t>
            </a:r>
          </a:p>
        </p:txBody>
      </p:sp>
      <p:grpSp>
        <p:nvGrpSpPr>
          <p:cNvPr id="611" name="Grupo 18"/>
          <p:cNvGrpSpPr/>
          <p:nvPr/>
        </p:nvGrpSpPr>
        <p:grpSpPr>
          <a:xfrm>
            <a:off x="371684" y="952404"/>
            <a:ext cx="8960027" cy="941778"/>
            <a:chOff x="0" y="-1"/>
            <a:chExt cx="8960025" cy="941776"/>
          </a:xfrm>
        </p:grpSpPr>
        <p:sp>
          <p:nvSpPr>
            <p:cNvPr id="608" name="Google Shape;438;p20"/>
            <p:cNvSpPr txBox="1"/>
            <p:nvPr/>
          </p:nvSpPr>
          <p:spPr>
            <a:xfrm>
              <a:off x="9524" y="322085"/>
              <a:ext cx="8950501" cy="5361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nSpc>
                  <a:spcPct val="80000"/>
                </a:lnSpc>
                <a:defRPr sz="2800" b="1">
                  <a:solidFill>
                    <a:srgbClr val="741B47"/>
                  </a:solidFill>
                  <a:latin typeface="Calibri"/>
                  <a:ea typeface="Calibri"/>
                  <a:cs typeface="Calibri"/>
                  <a:sym typeface="Calibri"/>
                </a:defRPr>
              </a:lvl1pPr>
            </a:lstStyle>
            <a:p>
              <a:r>
                <a:t>ACTIVIDAD PRÁCTICA</a:t>
              </a:r>
            </a:p>
          </p:txBody>
        </p:sp>
        <p:sp>
          <p:nvSpPr>
            <p:cNvPr id="609" name="Google Shape;443;p20"/>
            <p:cNvSpPr txBox="1"/>
            <p:nvPr/>
          </p:nvSpPr>
          <p:spPr>
            <a:xfrm>
              <a:off x="0" y="43710"/>
              <a:ext cx="4700400" cy="6155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defRPr b="1">
                  <a:latin typeface="Calibri"/>
                  <a:ea typeface="Calibri"/>
                  <a:cs typeface="Calibri"/>
                  <a:sym typeface="Calibri"/>
                </a:defRPr>
              </a:lvl1pPr>
            </a:lstStyle>
            <a:p>
              <a:r>
                <a:rPr dirty="0"/>
                <a:t>¡PRACTIQUEMOS!</a:t>
              </a:r>
              <a:endParaRPr lang="es-ES" dirty="0"/>
            </a:p>
            <a:p>
              <a:endParaRPr dirty="0"/>
            </a:p>
          </p:txBody>
        </p:sp>
        <p:sp>
          <p:nvSpPr>
            <p:cNvPr id="610" name="Google Shape;168;p5"/>
            <p:cNvSpPr txBox="1"/>
            <p:nvPr/>
          </p:nvSpPr>
          <p:spPr>
            <a:xfrm>
              <a:off x="3304109" y="-1"/>
              <a:ext cx="559357" cy="941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lgn="r">
                <a:lnSpc>
                  <a:spcPct val="90000"/>
                </a:lnSpc>
                <a:defRPr sz="6000">
                  <a:solidFill>
                    <a:srgbClr val="BA9BA5"/>
                  </a:solidFill>
                  <a:latin typeface="Calibri"/>
                  <a:ea typeface="Calibri"/>
                  <a:cs typeface="Calibri"/>
                  <a:sym typeface="Calibri"/>
                </a:defRPr>
              </a:lvl1pPr>
            </a:lstStyle>
            <a:p>
              <a:r>
                <a:rPr dirty="0"/>
                <a:t>5</a:t>
              </a:r>
            </a:p>
          </p:txBody>
        </p:sp>
      </p:grpSp>
      <p:sp>
        <p:nvSpPr>
          <p:cNvPr id="612" name="Google Shape;445;p20"/>
          <p:cNvSpPr txBox="1"/>
          <p:nvPr/>
        </p:nvSpPr>
        <p:spPr>
          <a:xfrm>
            <a:off x="962189" y="2975069"/>
            <a:ext cx="5566431" cy="4315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115000"/>
              </a:lnSpc>
              <a:defRPr sz="2000" b="1" cap="all">
                <a:solidFill>
                  <a:srgbClr val="741B47"/>
                </a:solidFill>
                <a:latin typeface="Calibri"/>
                <a:ea typeface="Calibri"/>
                <a:cs typeface="Calibri"/>
                <a:sym typeface="Calibri"/>
              </a:defRPr>
            </a:lvl1pPr>
          </a:lstStyle>
          <a:p>
            <a:r>
              <a:rPr dirty="0" err="1"/>
              <a:t>Frenos</a:t>
            </a:r>
            <a:r>
              <a:rPr dirty="0"/>
              <a:t> de </a:t>
            </a:r>
            <a:r>
              <a:rPr dirty="0" err="1"/>
              <a:t>TamboR</a:t>
            </a:r>
            <a:r>
              <a:rPr dirty="0"/>
              <a:t> 2</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Google Shape;52;p28"/>
          <p:cNvSpPr txBox="1">
            <a:spLocks noGrp="1"/>
          </p:cNvSpPr>
          <p:nvPr>
            <p:ph type="sldNum" sz="quarter" idx="4294967295"/>
          </p:nvPr>
        </p:nvSpPr>
        <p:spPr>
          <a:xfrm>
            <a:off x="371684" y="6881800"/>
            <a:ext cx="337159"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25</a:t>
            </a:fld>
            <a:endParaRPr/>
          </a:p>
        </p:txBody>
      </p:sp>
      <p:grpSp>
        <p:nvGrpSpPr>
          <p:cNvPr id="617" name="Google Shape;320;p21"/>
          <p:cNvGrpSpPr/>
          <p:nvPr/>
        </p:nvGrpSpPr>
        <p:grpSpPr>
          <a:xfrm>
            <a:off x="383455" y="2370245"/>
            <a:ext cx="8839204" cy="3238197"/>
            <a:chOff x="0" y="0"/>
            <a:chExt cx="8839202" cy="3238195"/>
          </a:xfrm>
        </p:grpSpPr>
        <p:sp>
          <p:nvSpPr>
            <p:cNvPr id="615" name="Rectángulo redondeado"/>
            <p:cNvSpPr/>
            <p:nvPr/>
          </p:nvSpPr>
          <p:spPr>
            <a:xfrm>
              <a:off x="-1" y="-1"/>
              <a:ext cx="8839204" cy="3238197"/>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616" name="Texto"/>
            <p:cNvSpPr txBox="1"/>
            <p:nvPr/>
          </p:nvSpPr>
          <p:spPr>
            <a:xfrm>
              <a:off x="158076" y="1428979"/>
              <a:ext cx="8523050"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sp>
        <p:nvSpPr>
          <p:cNvPr id="618" name="Google Shape;321;p21"/>
          <p:cNvSpPr/>
          <p:nvPr/>
        </p:nvSpPr>
        <p:spPr>
          <a:xfrm>
            <a:off x="5279923" y="7354529"/>
            <a:ext cx="2723537" cy="205148"/>
          </a:xfrm>
          <a:prstGeom prst="rect">
            <a:avLst/>
          </a:prstGeom>
          <a:solidFill>
            <a:srgbClr val="FFFFFF"/>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pic>
        <p:nvPicPr>
          <p:cNvPr id="619" name="Google Shape;322;p21" descr="Google Shape;322;p21"/>
          <p:cNvPicPr>
            <a:picLocks noChangeAspect="1"/>
          </p:cNvPicPr>
          <p:nvPr/>
        </p:nvPicPr>
        <p:blipFill>
          <a:blip r:embed="rId2"/>
          <a:stretch>
            <a:fillRect/>
          </a:stretch>
        </p:blipFill>
        <p:spPr>
          <a:xfrm>
            <a:off x="5102940" y="2710743"/>
            <a:ext cx="5190655" cy="4917758"/>
          </a:xfrm>
          <a:prstGeom prst="rect">
            <a:avLst/>
          </a:prstGeom>
          <a:ln w="12700">
            <a:miter lim="400000"/>
          </a:ln>
        </p:spPr>
      </p:pic>
      <p:sp>
        <p:nvSpPr>
          <p:cNvPr id="620" name="Google Shape;455;p21"/>
          <p:cNvSpPr txBox="1"/>
          <p:nvPr/>
        </p:nvSpPr>
        <p:spPr>
          <a:xfrm>
            <a:off x="351375" y="1369711"/>
            <a:ext cx="8950502" cy="536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TICKET DE SALIDA</a:t>
            </a:r>
          </a:p>
        </p:txBody>
      </p:sp>
      <p:sp>
        <p:nvSpPr>
          <p:cNvPr id="621" name="Google Shape;456;p21"/>
          <p:cNvSpPr txBox="1"/>
          <p:nvPr/>
        </p:nvSpPr>
        <p:spPr>
          <a:xfrm>
            <a:off x="366450" y="996495"/>
            <a:ext cx="4700400" cy="600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t>ANTES DE TERMINAR:</a:t>
            </a:r>
          </a:p>
        </p:txBody>
      </p:sp>
      <p:grpSp>
        <p:nvGrpSpPr>
          <p:cNvPr id="624" name="Grupo 13"/>
          <p:cNvGrpSpPr/>
          <p:nvPr/>
        </p:nvGrpSpPr>
        <p:grpSpPr>
          <a:xfrm>
            <a:off x="972821" y="3675168"/>
            <a:ext cx="4567083" cy="1987265"/>
            <a:chOff x="0" y="0"/>
            <a:chExt cx="4567082" cy="1987264"/>
          </a:xfrm>
        </p:grpSpPr>
        <p:sp>
          <p:nvSpPr>
            <p:cNvPr id="622" name="Google Shape;445;p20"/>
            <p:cNvSpPr txBox="1"/>
            <p:nvPr/>
          </p:nvSpPr>
          <p:spPr>
            <a:xfrm>
              <a:off x="0" y="0"/>
              <a:ext cx="4567083" cy="19872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p>
              <a:pPr>
                <a:lnSpc>
                  <a:spcPct val="115000"/>
                </a:lnSpc>
                <a:defRPr sz="1600">
                  <a:latin typeface="Calibri"/>
                  <a:ea typeface="Calibri"/>
                  <a:cs typeface="Calibri"/>
                  <a:sym typeface="Calibri"/>
                </a:defRPr>
              </a:pPr>
              <a:r>
                <a:t>¡No olvides contestar la Autoevaluación y entregar el Ticket de Salida!</a:t>
              </a:r>
              <a:endParaRPr>
                <a:latin typeface="+mn-lt"/>
                <a:ea typeface="+mn-ea"/>
                <a:cs typeface="+mn-cs"/>
                <a:sym typeface="Arial"/>
              </a:endParaRPr>
            </a:p>
            <a:p>
              <a:pPr>
                <a:lnSpc>
                  <a:spcPct val="115000"/>
                </a:lnSpc>
                <a:defRPr sz="1600">
                  <a:latin typeface="+mn-lt"/>
                  <a:ea typeface="+mn-ea"/>
                  <a:cs typeface="+mn-cs"/>
                  <a:sym typeface="Arial"/>
                </a:defRPr>
              </a:pPr>
              <a:endParaRPr>
                <a:latin typeface="+mn-lt"/>
                <a:ea typeface="+mn-ea"/>
                <a:cs typeface="+mn-cs"/>
                <a:sym typeface="Arial"/>
              </a:endParaRPr>
            </a:p>
            <a:p>
              <a:pPr>
                <a:lnSpc>
                  <a:spcPct val="115000"/>
                </a:lnSpc>
                <a:defRPr sz="2100" b="1">
                  <a:solidFill>
                    <a:srgbClr val="741B47"/>
                  </a:solidFill>
                  <a:latin typeface="Calibri"/>
                  <a:ea typeface="Calibri"/>
                  <a:cs typeface="Calibri"/>
                  <a:sym typeface="Calibri"/>
                </a:defRPr>
              </a:pPr>
              <a:r>
                <a:t>¡Hasta la próxima! </a:t>
              </a:r>
              <a:endParaRPr>
                <a:latin typeface="+mn-lt"/>
                <a:ea typeface="+mn-ea"/>
                <a:cs typeface="+mn-cs"/>
                <a:sym typeface="Arial"/>
              </a:endParaRPr>
            </a:p>
            <a:p>
              <a:pPr>
                <a:defRPr sz="1600" u="sng">
                  <a:latin typeface="+mn-lt"/>
                  <a:ea typeface="+mn-ea"/>
                  <a:cs typeface="+mn-cs"/>
                  <a:sym typeface="Arial"/>
                </a:defRPr>
              </a:pPr>
              <a:r>
                <a:rPr sz="2100" b="1">
                  <a:solidFill>
                    <a:srgbClr val="741B47"/>
                  </a:solidFill>
                </a:rPr>
                <a:t/>
              </a:r>
              <a:br>
                <a:rPr sz="2100" b="1">
                  <a:solidFill>
                    <a:srgbClr val="741B47"/>
                  </a:solidFill>
                </a:rPr>
              </a:br>
              <a:endParaRPr sz="2100" b="1">
                <a:solidFill>
                  <a:srgbClr val="741B47"/>
                </a:solidFill>
              </a:endParaRPr>
            </a:p>
          </p:txBody>
        </p:sp>
        <p:pic>
          <p:nvPicPr>
            <p:cNvPr id="623" name="Imagen 15" descr="Imagen 15"/>
            <p:cNvPicPr>
              <a:picLocks noChangeAspect="1"/>
            </p:cNvPicPr>
            <p:nvPr/>
          </p:nvPicPr>
          <p:blipFill>
            <a:blip r:embed="rId3"/>
            <a:stretch>
              <a:fillRect/>
            </a:stretch>
          </p:blipFill>
          <p:spPr>
            <a:xfrm>
              <a:off x="2269367" y="697155"/>
              <a:ext cx="673177" cy="603723"/>
            </a:xfrm>
            <a:prstGeom prst="rect">
              <a:avLst/>
            </a:prstGeom>
            <a:ln w="12700" cap="flat">
              <a:noFill/>
              <a:miter lim="400000"/>
            </a:ln>
            <a:effectLst/>
          </p:spPr>
        </p:pic>
      </p:grpSp>
      <p:sp>
        <p:nvSpPr>
          <p:cNvPr id="14" name="Google Shape;445;p20">
            <a:extLst>
              <a:ext uri="{FF2B5EF4-FFF2-40B4-BE49-F238E27FC236}">
                <a16:creationId xmlns="" xmlns:a16="http://schemas.microsoft.com/office/drawing/2014/main" id="{8B32918C-A7B0-5249-9859-706FFB4A9C83}"/>
              </a:ext>
            </a:extLst>
          </p:cNvPr>
          <p:cNvSpPr txBox="1"/>
          <p:nvPr/>
        </p:nvSpPr>
        <p:spPr>
          <a:xfrm>
            <a:off x="962189" y="2975069"/>
            <a:ext cx="5566431" cy="4315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115000"/>
              </a:lnSpc>
              <a:defRPr sz="2000" b="1" cap="all">
                <a:solidFill>
                  <a:srgbClr val="741B47"/>
                </a:solidFill>
                <a:latin typeface="Calibri"/>
                <a:ea typeface="Calibri"/>
                <a:cs typeface="Calibri"/>
                <a:sym typeface="Calibri"/>
              </a:defRPr>
            </a:lvl1pPr>
          </a:lstStyle>
          <a:p>
            <a:r>
              <a:rPr dirty="0" err="1"/>
              <a:t>Frenos</a:t>
            </a:r>
            <a:r>
              <a:rPr dirty="0"/>
              <a:t> de </a:t>
            </a:r>
            <a:r>
              <a:rPr dirty="0" err="1"/>
              <a:t>TamboR</a:t>
            </a:r>
            <a:r>
              <a:rPr dirty="0"/>
              <a:t> 2</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Google Shape;25;p27"/>
          <p:cNvSpPr txBox="1">
            <a:spLocks noGrp="1"/>
          </p:cNvSpPr>
          <p:nvPr>
            <p:ph type="sldNum" sz="quarter" idx="4294967295"/>
          </p:nvPr>
        </p:nvSpPr>
        <p:spPr>
          <a:xfrm>
            <a:off x="442489" y="6881800"/>
            <a:ext cx="266354"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3</a:t>
            </a:fld>
            <a:endParaRPr/>
          </a:p>
        </p:txBody>
      </p:sp>
      <p:sp>
        <p:nvSpPr>
          <p:cNvPr id="176" name="Google Shape;35;p28"/>
          <p:cNvSpPr/>
          <p:nvPr/>
        </p:nvSpPr>
        <p:spPr>
          <a:xfrm rot="10800000" flipH="1">
            <a:off x="181648" y="822023"/>
            <a:ext cx="9356703"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882"/>
            </a:srgbClr>
          </a:solidFill>
          <a:ln w="12700">
            <a:miter lim="400000"/>
          </a:ln>
        </p:spPr>
        <p:txBody>
          <a:bodyPr lIns="0" tIns="0" rIns="0" bIns="0" anchor="ctr"/>
          <a:lstStyle/>
          <a:p>
            <a:pPr>
              <a:defRPr>
                <a:latin typeface="+mn-lt"/>
                <a:ea typeface="+mn-ea"/>
                <a:cs typeface="+mn-cs"/>
                <a:sym typeface="Arial"/>
              </a:defRPr>
            </a:pPr>
            <a:endParaRPr/>
          </a:p>
        </p:txBody>
      </p:sp>
      <p:grpSp>
        <p:nvGrpSpPr>
          <p:cNvPr id="179" name="Google Shape;101;p3"/>
          <p:cNvGrpSpPr/>
          <p:nvPr/>
        </p:nvGrpSpPr>
        <p:grpSpPr>
          <a:xfrm>
            <a:off x="481781" y="1887794"/>
            <a:ext cx="4090220" cy="3116828"/>
            <a:chOff x="0" y="0"/>
            <a:chExt cx="4090219" cy="3116826"/>
          </a:xfrm>
        </p:grpSpPr>
        <p:sp>
          <p:nvSpPr>
            <p:cNvPr id="177" name="Rectángulo redondeado"/>
            <p:cNvSpPr/>
            <p:nvPr/>
          </p:nvSpPr>
          <p:spPr>
            <a:xfrm>
              <a:off x="0" y="-1"/>
              <a:ext cx="4090220" cy="3116828"/>
            </a:xfrm>
            <a:prstGeom prst="roundRect">
              <a:avLst>
                <a:gd name="adj" fmla="val 8420"/>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178" name="Texto"/>
            <p:cNvSpPr txBox="1"/>
            <p:nvPr/>
          </p:nvSpPr>
          <p:spPr>
            <a:xfrm>
              <a:off x="76864" y="1368295"/>
              <a:ext cx="3936492" cy="380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pic>
        <p:nvPicPr>
          <p:cNvPr id="181" name="Imagen 21" descr="Imagen 21"/>
          <p:cNvPicPr>
            <a:picLocks noChangeAspect="1"/>
          </p:cNvPicPr>
          <p:nvPr/>
        </p:nvPicPr>
        <p:blipFill>
          <a:blip r:embed="rId2"/>
          <a:stretch>
            <a:fillRect/>
          </a:stretch>
        </p:blipFill>
        <p:spPr>
          <a:xfrm>
            <a:off x="375973" y="1796208"/>
            <a:ext cx="719664" cy="686191"/>
          </a:xfrm>
          <a:prstGeom prst="rect">
            <a:avLst/>
          </a:prstGeom>
          <a:ln w="12700">
            <a:miter lim="400000"/>
          </a:ln>
        </p:spPr>
      </p:pic>
      <p:sp>
        <p:nvSpPr>
          <p:cNvPr id="182" name="Google Shape;95;p3"/>
          <p:cNvSpPr txBox="1"/>
          <p:nvPr/>
        </p:nvSpPr>
        <p:spPr>
          <a:xfrm>
            <a:off x="375975" y="1265366"/>
            <a:ext cx="4864619" cy="536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OBJETIVO DE APRENDIZAJE</a:t>
            </a:r>
          </a:p>
        </p:txBody>
      </p:sp>
      <p:pic>
        <p:nvPicPr>
          <p:cNvPr id="183" name="Imagen 26" descr="Imagen 26"/>
          <p:cNvPicPr>
            <a:picLocks noChangeAspect="1"/>
          </p:cNvPicPr>
          <p:nvPr/>
        </p:nvPicPr>
        <p:blipFill>
          <a:blip r:embed="rId3"/>
          <a:stretch>
            <a:fillRect/>
          </a:stretch>
        </p:blipFill>
        <p:spPr>
          <a:xfrm>
            <a:off x="3485784" y="2354963"/>
            <a:ext cx="5849285" cy="4478455"/>
          </a:xfrm>
          <a:prstGeom prst="rect">
            <a:avLst/>
          </a:prstGeom>
          <a:ln w="12700">
            <a:miter lim="400000"/>
          </a:ln>
        </p:spPr>
      </p:pic>
      <p:sp>
        <p:nvSpPr>
          <p:cNvPr id="11" name="Google Shape;99;p3"/>
          <p:cNvSpPr txBox="1"/>
          <p:nvPr/>
        </p:nvSpPr>
        <p:spPr>
          <a:xfrm>
            <a:off x="1172501" y="2439788"/>
            <a:ext cx="2793101" cy="215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anchor="ctr">
            <a:spAutoFit/>
          </a:bodyPr>
          <a:lstStyle>
            <a:lvl1pPr>
              <a:defRPr sz="1600">
                <a:latin typeface="Calibri"/>
                <a:ea typeface="Calibri"/>
                <a:cs typeface="Calibri"/>
                <a:sym typeface="Calibri"/>
              </a:defRPr>
            </a:lvl1pPr>
          </a:lstStyle>
          <a:p>
            <a:r>
              <a:rPr lang="es-CL" dirty="0"/>
              <a:t>Realizar mantenimiento básico de diversos sistemas de vehículos automotrices livianos, semipesados y pesados, de acuerdo a las pautas de mantenimiento del fabricante, de inspección y diagnóstico de fallas.</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Google Shape;43;p26"/>
          <p:cNvSpPr txBox="1">
            <a:spLocks noGrp="1"/>
          </p:cNvSpPr>
          <p:nvPr>
            <p:ph type="sldNum" sz="quarter" idx="4294967295"/>
          </p:nvPr>
        </p:nvSpPr>
        <p:spPr>
          <a:xfrm>
            <a:off x="442493" y="6881800"/>
            <a:ext cx="266353"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4</a:t>
            </a:fld>
            <a:endParaRPr/>
          </a:p>
        </p:txBody>
      </p:sp>
      <p:grpSp>
        <p:nvGrpSpPr>
          <p:cNvPr id="203" name="Grupo 55"/>
          <p:cNvGrpSpPr/>
          <p:nvPr/>
        </p:nvGrpSpPr>
        <p:grpSpPr>
          <a:xfrm>
            <a:off x="279323" y="992483"/>
            <a:ext cx="9429355" cy="6116528"/>
            <a:chOff x="0" y="0"/>
            <a:chExt cx="9429354" cy="6116526"/>
          </a:xfrm>
        </p:grpSpPr>
        <p:grpSp>
          <p:nvGrpSpPr>
            <p:cNvPr id="201" name="Grupo 56"/>
            <p:cNvGrpSpPr/>
            <p:nvPr/>
          </p:nvGrpSpPr>
          <p:grpSpPr>
            <a:xfrm>
              <a:off x="0" y="-1"/>
              <a:ext cx="9037629" cy="5034143"/>
              <a:chOff x="0" y="0"/>
              <a:chExt cx="9037628" cy="5034141"/>
            </a:xfrm>
          </p:grpSpPr>
          <p:grpSp>
            <p:nvGrpSpPr>
              <p:cNvPr id="188" name="Google Shape;105;p3"/>
              <p:cNvGrpSpPr/>
              <p:nvPr/>
            </p:nvGrpSpPr>
            <p:grpSpPr>
              <a:xfrm>
                <a:off x="197188" y="2214450"/>
                <a:ext cx="4657802" cy="1139773"/>
                <a:chOff x="0" y="0"/>
                <a:chExt cx="4657801" cy="1139771"/>
              </a:xfrm>
            </p:grpSpPr>
            <p:sp>
              <p:nvSpPr>
                <p:cNvPr id="186" name="Rectángulo redondeado"/>
                <p:cNvSpPr/>
                <p:nvPr/>
              </p:nvSpPr>
              <p:spPr>
                <a:xfrm>
                  <a:off x="0" y="0"/>
                  <a:ext cx="4657802" cy="1139773"/>
                </a:xfrm>
                <a:prstGeom prst="roundRect">
                  <a:avLst>
                    <a:gd name="adj" fmla="val 16667"/>
                  </a:avLst>
                </a:prstGeom>
                <a:no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187" name="Texto"/>
                <p:cNvSpPr txBox="1"/>
                <p:nvPr/>
              </p:nvSpPr>
              <p:spPr>
                <a:xfrm>
                  <a:off x="55638" y="379768"/>
                  <a:ext cx="4546525" cy="380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sp>
            <p:nvSpPr>
              <p:cNvPr id="189" name="Rectángulo redondeado"/>
              <p:cNvSpPr/>
              <p:nvPr/>
            </p:nvSpPr>
            <p:spPr>
              <a:xfrm>
                <a:off x="197187" y="3495515"/>
                <a:ext cx="4657803" cy="1538627"/>
              </a:xfrm>
              <a:prstGeom prst="roundRect">
                <a:avLst>
                  <a:gd name="adj" fmla="val 12346"/>
                </a:avLst>
              </a:prstGeom>
              <a:noFill/>
              <a:ln w="9525" cap="flat">
                <a:solidFill>
                  <a:srgbClr val="585858"/>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190" name="Texto"/>
              <p:cNvSpPr txBox="1"/>
              <p:nvPr/>
            </p:nvSpPr>
            <p:spPr>
              <a:xfrm>
                <a:off x="252827" y="4092418"/>
                <a:ext cx="4546523" cy="3802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sp>
            <p:nvSpPr>
              <p:cNvPr id="191" name="Google Shape;110;p3"/>
              <p:cNvSpPr/>
              <p:nvPr/>
            </p:nvSpPr>
            <p:spPr>
              <a:xfrm>
                <a:off x="4747292" y="2637675"/>
                <a:ext cx="696537" cy="696537"/>
              </a:xfrm>
              <a:prstGeom prst="ellipse">
                <a:avLst/>
              </a:pr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n-lt"/>
                    <a:ea typeface="+mn-ea"/>
                    <a:cs typeface="+mn-cs"/>
                    <a:sym typeface="Arial"/>
                  </a:defRPr>
                </a:pPr>
                <a:endParaRPr/>
              </a:p>
            </p:txBody>
          </p:sp>
          <p:grpSp>
            <p:nvGrpSpPr>
              <p:cNvPr id="194" name="Google Shape;112;p3"/>
              <p:cNvGrpSpPr/>
              <p:nvPr/>
            </p:nvGrpSpPr>
            <p:grpSpPr>
              <a:xfrm>
                <a:off x="0" y="4009689"/>
                <a:ext cx="391112" cy="536167"/>
                <a:chOff x="0" y="0"/>
                <a:chExt cx="391111" cy="536165"/>
              </a:xfrm>
            </p:grpSpPr>
            <p:sp>
              <p:nvSpPr>
                <p:cNvPr id="192" name="Google Shape;113;p3"/>
                <p:cNvSpPr/>
                <p:nvPr/>
              </p:nvSpPr>
              <p:spPr>
                <a:xfrm>
                  <a:off x="0" y="84708"/>
                  <a:ext cx="391112" cy="385803"/>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93" name="Google Shape;114;p3"/>
                <p:cNvSpPr txBox="1"/>
                <p:nvPr/>
              </p:nvSpPr>
              <p:spPr>
                <a:xfrm>
                  <a:off x="9903" y="0"/>
                  <a:ext cx="312204" cy="536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sz="2800" b="1">
                      <a:solidFill>
                        <a:srgbClr val="FFFFFF"/>
                      </a:solidFill>
                      <a:latin typeface="Calibri"/>
                      <a:ea typeface="Calibri"/>
                      <a:cs typeface="Calibri"/>
                      <a:sym typeface="Calibri"/>
                    </a:defRPr>
                  </a:lvl1pPr>
                </a:lstStyle>
                <a:p>
                  <a:r>
                    <a:t>2</a:t>
                  </a:r>
                </a:p>
              </p:txBody>
            </p:sp>
          </p:grpSp>
          <p:grpSp>
            <p:nvGrpSpPr>
              <p:cNvPr id="197" name="Google Shape;115;p3"/>
              <p:cNvGrpSpPr/>
              <p:nvPr/>
            </p:nvGrpSpPr>
            <p:grpSpPr>
              <a:xfrm>
                <a:off x="8162" y="2511490"/>
                <a:ext cx="376203" cy="536167"/>
                <a:chOff x="0" y="0"/>
                <a:chExt cx="376201" cy="536165"/>
              </a:xfrm>
            </p:grpSpPr>
            <p:sp>
              <p:nvSpPr>
                <p:cNvPr id="195" name="Google Shape;116;p3"/>
                <p:cNvSpPr/>
                <p:nvPr/>
              </p:nvSpPr>
              <p:spPr>
                <a:xfrm>
                  <a:off x="-1" y="84708"/>
                  <a:ext cx="376203" cy="385802"/>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196" name="Google Shape;117;p3"/>
                <p:cNvSpPr txBox="1"/>
                <p:nvPr/>
              </p:nvSpPr>
              <p:spPr>
                <a:xfrm>
                  <a:off x="9524" y="0"/>
                  <a:ext cx="300303" cy="5361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198" name="Google Shape;392;p18"/>
              <p:cNvSpPr txBox="1"/>
              <p:nvPr/>
            </p:nvSpPr>
            <p:spPr>
              <a:xfrm>
                <a:off x="87126" y="-1"/>
                <a:ext cx="4700401" cy="6088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defRPr b="1">
                    <a:latin typeface="Calibri"/>
                    <a:ea typeface="Calibri"/>
                    <a:cs typeface="Calibri"/>
                    <a:sym typeface="Calibri"/>
                  </a:defRPr>
                </a:lvl1pPr>
              </a:lstStyle>
              <a:p>
                <a:r>
                  <a:t>RECORDEMOS</a:t>
                </a:r>
                <a:endParaRPr>
                  <a:latin typeface="+mn-lt"/>
                  <a:ea typeface="+mn-ea"/>
                  <a:cs typeface="+mn-cs"/>
                  <a:sym typeface="Arial"/>
                </a:endParaRPr>
              </a:p>
            </p:txBody>
          </p:sp>
          <p:sp>
            <p:nvSpPr>
              <p:cNvPr id="199" name="Google Shape;109;p3"/>
              <p:cNvSpPr txBox="1"/>
              <p:nvPr/>
            </p:nvSpPr>
            <p:spPr>
              <a:xfrm>
                <a:off x="87127" y="256587"/>
                <a:ext cx="8950502" cy="5361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lnSpc>
                    <a:spcPct val="80000"/>
                  </a:lnSpc>
                  <a:defRPr sz="2800" b="1">
                    <a:solidFill>
                      <a:srgbClr val="741B47"/>
                    </a:solidFill>
                    <a:latin typeface="Calibri"/>
                    <a:ea typeface="Calibri"/>
                    <a:cs typeface="Calibri"/>
                    <a:sym typeface="Calibri"/>
                  </a:defRPr>
                </a:lvl1pPr>
              </a:lstStyle>
              <a:p>
                <a:r>
                  <a:t>¿QUÉ APRENDIMOS LA ACTIVIDAD ANTERIOR?</a:t>
                </a:r>
              </a:p>
            </p:txBody>
          </p:sp>
          <p:sp>
            <p:nvSpPr>
              <p:cNvPr id="200" name="Google Shape;111;p3"/>
              <p:cNvSpPr txBox="1"/>
              <p:nvPr/>
            </p:nvSpPr>
            <p:spPr>
              <a:xfrm>
                <a:off x="125802" y="1254018"/>
                <a:ext cx="5782099" cy="4244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lnSpc>
                    <a:spcPct val="90000"/>
                  </a:lnSpc>
                  <a:defRPr sz="1800" b="1">
                    <a:solidFill>
                      <a:srgbClr val="741B47"/>
                    </a:solidFill>
                    <a:latin typeface="Calibri"/>
                    <a:ea typeface="Calibri"/>
                    <a:cs typeface="Calibri"/>
                    <a:sym typeface="Calibri"/>
                  </a:defRPr>
                </a:lvl1pPr>
              </a:lstStyle>
              <a:p>
                <a:r>
                  <a:t>FRENOS DE TAMBOR</a:t>
                </a:r>
              </a:p>
            </p:txBody>
          </p:sp>
        </p:grpSp>
        <p:pic>
          <p:nvPicPr>
            <p:cNvPr id="202" name="Google Shape;124;p3" descr="Google Shape;124;p3"/>
            <p:cNvPicPr>
              <a:picLocks noChangeAspect="1"/>
            </p:cNvPicPr>
            <p:nvPr/>
          </p:nvPicPr>
          <p:blipFill>
            <a:blip r:embed="rId2"/>
            <a:stretch>
              <a:fillRect/>
            </a:stretch>
          </p:blipFill>
          <p:spPr>
            <a:xfrm>
              <a:off x="4565436" y="1508328"/>
              <a:ext cx="4863919" cy="4608199"/>
            </a:xfrm>
            <a:prstGeom prst="rect">
              <a:avLst/>
            </a:prstGeom>
            <a:ln w="12700" cap="flat">
              <a:noFill/>
              <a:miter lim="400000"/>
            </a:ln>
            <a:effectLst/>
          </p:spPr>
        </p:pic>
      </p:grpSp>
      <p:sp>
        <p:nvSpPr>
          <p:cNvPr id="204" name="Google Shape;121;p3"/>
          <p:cNvSpPr txBox="1"/>
          <p:nvPr/>
        </p:nvSpPr>
        <p:spPr>
          <a:xfrm>
            <a:off x="800165" y="3296875"/>
            <a:ext cx="4373899" cy="962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115000"/>
              </a:lnSpc>
              <a:defRPr sz="1600">
                <a:latin typeface="Calibri"/>
                <a:ea typeface="Calibri"/>
                <a:cs typeface="Calibri"/>
                <a:sym typeface="Calibri"/>
              </a:defRPr>
            </a:lvl1pPr>
          </a:lstStyle>
          <a:p>
            <a:r>
              <a:t>Reconociste diferentes partes del Sistema de frenos de tambor, considerando sus funciones y lo propuesto en el manual de servicio. </a:t>
            </a:r>
          </a:p>
        </p:txBody>
      </p:sp>
      <p:sp>
        <p:nvSpPr>
          <p:cNvPr id="205" name="Google Shape;122;p3"/>
          <p:cNvSpPr txBox="1"/>
          <p:nvPr/>
        </p:nvSpPr>
        <p:spPr>
          <a:xfrm>
            <a:off x="888991" y="4657716"/>
            <a:ext cx="3964002" cy="1248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115000"/>
              </a:lnSpc>
              <a:defRPr sz="1600">
                <a:latin typeface="Calibri"/>
                <a:ea typeface="Calibri"/>
                <a:cs typeface="Calibri"/>
                <a:sym typeface="Calibri"/>
              </a:defRPr>
            </a:lvl1pPr>
          </a:lstStyle>
          <a:p>
            <a:r>
              <a:t>Practicaste  armando y desarmando diferentes partes del Sistema de frenos a tambor considerando lo propuesto en el manual de servicio.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Google Shape;138;p4"/>
          <p:cNvSpPr txBox="1"/>
          <p:nvPr/>
        </p:nvSpPr>
        <p:spPr>
          <a:xfrm>
            <a:off x="401914" y="2238035"/>
            <a:ext cx="2778712" cy="4244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90000"/>
              </a:lnSpc>
              <a:defRPr sz="1800" b="1">
                <a:solidFill>
                  <a:srgbClr val="741B47"/>
                </a:solidFill>
                <a:latin typeface="Calibri"/>
                <a:ea typeface="Calibri"/>
                <a:cs typeface="Calibri"/>
                <a:sym typeface="Calibri"/>
              </a:defRPr>
            </a:lvl1pPr>
          </a:lstStyle>
          <a:p>
            <a:r>
              <a:t>FRENOS Y MÁS !</a:t>
            </a:r>
          </a:p>
        </p:txBody>
      </p:sp>
      <p:sp>
        <p:nvSpPr>
          <p:cNvPr id="208" name="Google Shape;43;p26"/>
          <p:cNvSpPr txBox="1">
            <a:spLocks noGrp="1"/>
          </p:cNvSpPr>
          <p:nvPr>
            <p:ph type="sldNum" sz="quarter" idx="4294967295"/>
          </p:nvPr>
        </p:nvSpPr>
        <p:spPr>
          <a:xfrm>
            <a:off x="442493" y="6881800"/>
            <a:ext cx="266353"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5</a:t>
            </a:fld>
            <a:endParaRPr dirty="0"/>
          </a:p>
        </p:txBody>
      </p:sp>
      <p:sp>
        <p:nvSpPr>
          <p:cNvPr id="209" name="Google Shape;160;p5"/>
          <p:cNvSpPr txBox="1"/>
          <p:nvPr/>
        </p:nvSpPr>
        <p:spPr>
          <a:xfrm>
            <a:off x="375973" y="1265366"/>
            <a:ext cx="8950504" cy="536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lvl1pPr>
              <a:lnSpc>
                <a:spcPct val="80000"/>
              </a:lnSpc>
              <a:defRPr sz="2800" b="1">
                <a:solidFill>
                  <a:srgbClr val="741B47"/>
                </a:solidFill>
                <a:latin typeface="Calibri"/>
                <a:ea typeface="Calibri"/>
                <a:cs typeface="Calibri"/>
                <a:sym typeface="Calibri"/>
              </a:defRPr>
            </a:lvl1pPr>
          </a:lstStyle>
          <a:p>
            <a:r>
              <a:t>ANTES DE COMENZAR</a:t>
            </a:r>
          </a:p>
        </p:txBody>
      </p:sp>
      <p:sp>
        <p:nvSpPr>
          <p:cNvPr id="210" name="Google Shape;165;p5"/>
          <p:cNvSpPr txBox="1"/>
          <p:nvPr/>
        </p:nvSpPr>
        <p:spPr>
          <a:xfrm>
            <a:off x="313634" y="6319256"/>
            <a:ext cx="5388804" cy="454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9" tIns="91399" rIns="91399" bIns="91399" anchor="ctr">
            <a:spAutoFit/>
          </a:bodyPr>
          <a:lstStyle/>
          <a:p>
            <a:pPr>
              <a:lnSpc>
                <a:spcPct val="80000"/>
              </a:lnSpc>
              <a:defRPr sz="2100" b="1">
                <a:solidFill>
                  <a:srgbClr val="76384D"/>
                </a:solidFill>
                <a:latin typeface="Calibri"/>
                <a:ea typeface="Calibri"/>
                <a:cs typeface="Calibri"/>
                <a:sym typeface="Calibri"/>
              </a:defRPr>
            </a:pPr>
            <a:r>
              <a:t>¡Compartan experiencias </a:t>
            </a:r>
            <a:r>
              <a:rPr b="0"/>
              <a:t>con sus compañeros! </a:t>
            </a:r>
          </a:p>
        </p:txBody>
      </p:sp>
      <p:sp>
        <p:nvSpPr>
          <p:cNvPr id="211" name="Google Shape;168;p5"/>
          <p:cNvSpPr/>
          <p:nvPr/>
        </p:nvSpPr>
        <p:spPr>
          <a:xfrm>
            <a:off x="301745" y="3432124"/>
            <a:ext cx="5650728" cy="740084"/>
          </a:xfrm>
          <a:prstGeom prst="roundRect">
            <a:avLst>
              <a:gd name="adj" fmla="val 21599"/>
            </a:avLst>
          </a:prstGeom>
          <a:ln>
            <a:solidFill>
              <a:srgbClr val="585858"/>
            </a:solidFill>
          </a:ln>
        </p:spPr>
        <p:txBody>
          <a:bodyPr lIns="0" tIns="0" rIns="0" bIns="0" anchor="ctr"/>
          <a:lstStyle/>
          <a:p>
            <a:pPr>
              <a:defRPr>
                <a:latin typeface="+mn-lt"/>
                <a:ea typeface="+mn-ea"/>
                <a:cs typeface="+mn-cs"/>
                <a:sym typeface="Arial"/>
              </a:defRPr>
            </a:pPr>
            <a:endParaRPr/>
          </a:p>
        </p:txBody>
      </p:sp>
      <p:pic>
        <p:nvPicPr>
          <p:cNvPr id="212" name="Google Shape;175;p5" descr="Google Shape;175;p5"/>
          <p:cNvPicPr>
            <a:picLocks noChangeAspect="1"/>
          </p:cNvPicPr>
          <p:nvPr/>
        </p:nvPicPr>
        <p:blipFill>
          <a:blip r:embed="rId3"/>
          <a:stretch>
            <a:fillRect/>
          </a:stretch>
        </p:blipFill>
        <p:spPr>
          <a:xfrm>
            <a:off x="5731490" y="3129824"/>
            <a:ext cx="441962" cy="438914"/>
          </a:xfrm>
          <a:prstGeom prst="rect">
            <a:avLst/>
          </a:prstGeom>
          <a:ln w="12700">
            <a:miter lim="400000"/>
          </a:ln>
        </p:spPr>
      </p:pic>
      <p:pic>
        <p:nvPicPr>
          <p:cNvPr id="213" name="Google Shape;178;p5" descr="Google Shape;178;p5"/>
          <p:cNvPicPr>
            <a:picLocks noChangeAspect="1"/>
          </p:cNvPicPr>
          <p:nvPr/>
        </p:nvPicPr>
        <p:blipFill>
          <a:blip r:embed="rId4"/>
          <a:stretch>
            <a:fillRect/>
          </a:stretch>
        </p:blipFill>
        <p:spPr>
          <a:xfrm>
            <a:off x="6549425" y="1315762"/>
            <a:ext cx="2670050" cy="5675377"/>
          </a:xfrm>
          <a:prstGeom prst="rect">
            <a:avLst/>
          </a:prstGeom>
          <a:ln w="12700">
            <a:miter lim="400000"/>
          </a:ln>
        </p:spPr>
      </p:pic>
      <p:sp>
        <p:nvSpPr>
          <p:cNvPr id="214" name="Google Shape;392;p18"/>
          <p:cNvSpPr txBox="1"/>
          <p:nvPr/>
        </p:nvSpPr>
        <p:spPr>
          <a:xfrm>
            <a:off x="366450" y="923659"/>
            <a:ext cx="4700400" cy="608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defRPr b="1">
                <a:latin typeface="Calibri"/>
                <a:ea typeface="Calibri"/>
                <a:cs typeface="Calibri"/>
                <a:sym typeface="Calibri"/>
              </a:defRPr>
            </a:lvl1pPr>
          </a:lstStyle>
          <a:p>
            <a:r>
              <a:rPr dirty="0"/>
              <a:t>ALGUNAS PREGUNTAS</a:t>
            </a:r>
            <a:endParaRPr dirty="0">
              <a:latin typeface="+mn-lt"/>
              <a:ea typeface="+mn-ea"/>
              <a:cs typeface="+mn-cs"/>
              <a:sym typeface="Arial"/>
            </a:endParaRPr>
          </a:p>
        </p:txBody>
      </p:sp>
      <p:sp>
        <p:nvSpPr>
          <p:cNvPr id="215" name="Google Shape;136;p4"/>
          <p:cNvSpPr txBox="1"/>
          <p:nvPr/>
        </p:nvSpPr>
        <p:spPr>
          <a:xfrm>
            <a:off x="432707" y="3624678"/>
            <a:ext cx="5660254" cy="392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115000"/>
              </a:lnSpc>
              <a:defRPr sz="1600">
                <a:latin typeface="Calibri"/>
                <a:ea typeface="Calibri"/>
                <a:cs typeface="Calibri"/>
                <a:sym typeface="Calibri"/>
              </a:defRPr>
            </a:lvl1pPr>
          </a:lstStyle>
          <a:p>
            <a:r>
              <a:t>•¿Qué otras partes podemos identificar en un freno de tambor?</a:t>
            </a:r>
          </a:p>
        </p:txBody>
      </p:sp>
      <p:pic>
        <p:nvPicPr>
          <p:cNvPr id="216" name="Imagen" descr="Imagen"/>
          <p:cNvPicPr>
            <a:picLocks noChangeAspect="1"/>
          </p:cNvPicPr>
          <p:nvPr/>
        </p:nvPicPr>
        <p:blipFill>
          <a:blip r:embed="rId5"/>
          <a:stretch>
            <a:fillRect/>
          </a:stretch>
        </p:blipFill>
        <p:spPr>
          <a:xfrm>
            <a:off x="2197464" y="1877796"/>
            <a:ext cx="418372" cy="829108"/>
          </a:xfrm>
          <a:prstGeom prst="rect">
            <a:avLst/>
          </a:prstGeom>
          <a:ln w="12700">
            <a:miter lim="400000"/>
          </a:ln>
        </p:spPr>
      </p:pic>
      <p:sp>
        <p:nvSpPr>
          <p:cNvPr id="217" name="Google Shape;136;p4"/>
          <p:cNvSpPr txBox="1"/>
          <p:nvPr/>
        </p:nvSpPr>
        <p:spPr>
          <a:xfrm>
            <a:off x="515622" y="5011797"/>
            <a:ext cx="4402056" cy="677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115000"/>
              </a:lnSpc>
              <a:defRPr sz="1600">
                <a:latin typeface="Calibri"/>
                <a:ea typeface="Calibri"/>
                <a:cs typeface="Calibri"/>
                <a:sym typeface="Calibri"/>
              </a:defRPr>
            </a:lvl1pPr>
          </a:lstStyle>
          <a:p>
            <a:r>
              <a:t>•¿Recuerdas el procedimiento para desarmar un freno de tambor?</a:t>
            </a:r>
          </a:p>
        </p:txBody>
      </p:sp>
      <p:sp>
        <p:nvSpPr>
          <p:cNvPr id="218" name="Google Shape;168;p5"/>
          <p:cNvSpPr/>
          <p:nvPr/>
        </p:nvSpPr>
        <p:spPr>
          <a:xfrm>
            <a:off x="301745" y="4894895"/>
            <a:ext cx="5650728" cy="814914"/>
          </a:xfrm>
          <a:prstGeom prst="roundRect">
            <a:avLst>
              <a:gd name="adj" fmla="val 19615"/>
            </a:avLst>
          </a:prstGeom>
          <a:ln>
            <a:solidFill>
              <a:srgbClr val="585858"/>
            </a:solidFill>
          </a:ln>
        </p:spPr>
        <p:txBody>
          <a:bodyPr lIns="0" tIns="0" rIns="0" bIns="0" anchor="ctr"/>
          <a:lstStyle/>
          <a:p>
            <a:pPr>
              <a:defRPr>
                <a:latin typeface="+mn-lt"/>
                <a:ea typeface="+mn-ea"/>
                <a:cs typeface="+mn-cs"/>
                <a:sym typeface="Arial"/>
              </a:defRPr>
            </a:pPr>
            <a:endParaRPr/>
          </a:p>
        </p:txBody>
      </p:sp>
      <p:pic>
        <p:nvPicPr>
          <p:cNvPr id="219" name="Google Shape;175;p5" descr="Google Shape;175;p5"/>
          <p:cNvPicPr>
            <a:picLocks noChangeAspect="1"/>
          </p:cNvPicPr>
          <p:nvPr/>
        </p:nvPicPr>
        <p:blipFill>
          <a:blip r:embed="rId3"/>
          <a:stretch>
            <a:fillRect/>
          </a:stretch>
        </p:blipFill>
        <p:spPr>
          <a:xfrm>
            <a:off x="5731490" y="4592594"/>
            <a:ext cx="441962" cy="43891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oogle Shape;151;p5"/>
          <p:cNvGrpSpPr/>
          <p:nvPr/>
        </p:nvGrpSpPr>
        <p:grpSpPr>
          <a:xfrm>
            <a:off x="4063481" y="3088867"/>
            <a:ext cx="5095873" cy="3508581"/>
            <a:chOff x="0" y="0"/>
            <a:chExt cx="5095871" cy="3508580"/>
          </a:xfrm>
        </p:grpSpPr>
        <p:sp>
          <p:nvSpPr>
            <p:cNvPr id="221" name="Rectángulo redondeado"/>
            <p:cNvSpPr/>
            <p:nvPr/>
          </p:nvSpPr>
          <p:spPr>
            <a:xfrm>
              <a:off x="0" y="-1"/>
              <a:ext cx="5095873" cy="3508581"/>
            </a:xfrm>
            <a:prstGeom prst="roundRect">
              <a:avLst>
                <a:gd name="adj" fmla="val 5168"/>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mn-lt"/>
                  <a:ea typeface="+mn-ea"/>
                  <a:cs typeface="+mn-cs"/>
                  <a:sym typeface="Arial"/>
                </a:defRPr>
              </a:pPr>
              <a:endParaRPr/>
            </a:p>
          </p:txBody>
        </p:sp>
        <p:sp>
          <p:nvSpPr>
            <p:cNvPr id="222" name="Texto"/>
            <p:cNvSpPr txBox="1"/>
            <p:nvPr/>
          </p:nvSpPr>
          <p:spPr>
            <a:xfrm>
              <a:off x="53108" y="1564172"/>
              <a:ext cx="4989657" cy="380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defRPr>
                  <a:latin typeface="+mn-lt"/>
                  <a:ea typeface="+mn-ea"/>
                  <a:cs typeface="+mn-cs"/>
                  <a:sym typeface="Arial"/>
                </a:defRPr>
              </a:lvl1pPr>
            </a:lstStyle>
            <a:p>
              <a:r>
                <a:t>    </a:t>
              </a:r>
            </a:p>
          </p:txBody>
        </p:sp>
      </p:grpSp>
      <p:sp>
        <p:nvSpPr>
          <p:cNvPr id="224" name="Google Shape;43;p26"/>
          <p:cNvSpPr txBox="1">
            <a:spLocks noGrp="1"/>
          </p:cNvSpPr>
          <p:nvPr>
            <p:ph type="sldNum" sz="quarter" idx="4294967295"/>
          </p:nvPr>
        </p:nvSpPr>
        <p:spPr>
          <a:xfrm>
            <a:off x="442489" y="6881800"/>
            <a:ext cx="266354"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6</a:t>
            </a:fld>
            <a:endParaRPr/>
          </a:p>
        </p:txBody>
      </p:sp>
      <p:sp>
        <p:nvSpPr>
          <p:cNvPr id="225" name="Google Shape;152;p5"/>
          <p:cNvSpPr txBox="1"/>
          <p:nvPr/>
        </p:nvSpPr>
        <p:spPr>
          <a:xfrm rot="21594879">
            <a:off x="4511060" y="3463614"/>
            <a:ext cx="4357846" cy="1248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115000"/>
              </a:lnSpc>
              <a:defRPr sz="1600">
                <a:latin typeface="Calibri"/>
                <a:ea typeface="Calibri"/>
                <a:cs typeface="Calibri"/>
                <a:sym typeface="Calibri"/>
              </a:defRPr>
            </a:lvl1pPr>
          </a:lstStyle>
          <a:p>
            <a:r>
              <a:t>Reconocerás diferentes partes del Sistema de frenos a tambor, considerando sus funciones y lo propuesto en el manual de servicio. </a:t>
            </a:r>
          </a:p>
        </p:txBody>
      </p:sp>
      <p:sp>
        <p:nvSpPr>
          <p:cNvPr id="226" name="Google Shape;167;p5"/>
          <p:cNvSpPr txBox="1"/>
          <p:nvPr/>
        </p:nvSpPr>
        <p:spPr>
          <a:xfrm>
            <a:off x="4017016" y="1066665"/>
            <a:ext cx="466495" cy="830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gn="r">
              <a:lnSpc>
                <a:spcPct val="90000"/>
              </a:lnSpc>
              <a:defRPr sz="5000">
                <a:solidFill>
                  <a:srgbClr val="BA9BA5"/>
                </a:solidFill>
                <a:latin typeface="Calibri"/>
                <a:ea typeface="Calibri"/>
                <a:cs typeface="Calibri"/>
                <a:sym typeface="Calibri"/>
              </a:defRPr>
            </a:lvl1pPr>
          </a:lstStyle>
          <a:p>
            <a:r>
              <a:t>5</a:t>
            </a:r>
          </a:p>
        </p:txBody>
      </p:sp>
      <p:sp>
        <p:nvSpPr>
          <p:cNvPr id="227" name="Google Shape;168;p5"/>
          <p:cNvSpPr txBox="1"/>
          <p:nvPr/>
        </p:nvSpPr>
        <p:spPr>
          <a:xfrm>
            <a:off x="375974" y="1273879"/>
            <a:ext cx="387288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MENÚ DE LA ACTIVIDAD</a:t>
            </a:r>
          </a:p>
        </p:txBody>
      </p:sp>
      <p:sp>
        <p:nvSpPr>
          <p:cNvPr id="228" name="Google Shape;152;p5"/>
          <p:cNvSpPr txBox="1"/>
          <p:nvPr/>
        </p:nvSpPr>
        <p:spPr>
          <a:xfrm>
            <a:off x="4510132" y="5035631"/>
            <a:ext cx="4486126" cy="962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115000"/>
              </a:lnSpc>
              <a:defRPr sz="1600">
                <a:latin typeface="Calibri"/>
                <a:ea typeface="Calibri"/>
                <a:cs typeface="Calibri"/>
                <a:sym typeface="Calibri"/>
              </a:defRPr>
            </a:lvl1pPr>
          </a:lstStyle>
          <a:p>
            <a:r>
              <a:t>Practicarás armando y desarmando diferentes partes del Sistema de frenos a tambor considerando lo propuesto en el manual de servicio.</a:t>
            </a:r>
          </a:p>
        </p:txBody>
      </p:sp>
      <p:pic>
        <p:nvPicPr>
          <p:cNvPr id="229" name="Google Shape;164;p5" descr="Google Shape;164;p5"/>
          <p:cNvPicPr>
            <a:picLocks noChangeAspect="1"/>
          </p:cNvPicPr>
          <p:nvPr/>
        </p:nvPicPr>
        <p:blipFill>
          <a:blip r:embed="rId2"/>
          <a:stretch>
            <a:fillRect/>
          </a:stretch>
        </p:blipFill>
        <p:spPr>
          <a:xfrm>
            <a:off x="663221" y="2367775"/>
            <a:ext cx="2965719" cy="4328993"/>
          </a:xfrm>
          <a:prstGeom prst="rect">
            <a:avLst/>
          </a:prstGeom>
          <a:ln w="12700">
            <a:miter lim="400000"/>
          </a:ln>
        </p:spPr>
      </p:pic>
      <p:sp>
        <p:nvSpPr>
          <p:cNvPr id="230" name="Google Shape;196;p6"/>
          <p:cNvSpPr txBox="1"/>
          <p:nvPr/>
        </p:nvSpPr>
        <p:spPr>
          <a:xfrm>
            <a:off x="4063851" y="2576445"/>
            <a:ext cx="4932408" cy="300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sz="1600" b="1">
                <a:solidFill>
                  <a:srgbClr val="741B47"/>
                </a:solidFill>
                <a:latin typeface="Calibri"/>
                <a:ea typeface="Calibri"/>
                <a:cs typeface="Calibri"/>
                <a:sym typeface="Calibri"/>
              </a:defRPr>
            </a:lvl1pPr>
          </a:lstStyle>
          <a:p>
            <a:r>
              <a:t>Al término de la actividad estarás en condiciones de:</a:t>
            </a:r>
          </a:p>
        </p:txBody>
      </p:sp>
      <p:grpSp>
        <p:nvGrpSpPr>
          <p:cNvPr id="233" name="Google Shape;189;p6"/>
          <p:cNvGrpSpPr/>
          <p:nvPr/>
        </p:nvGrpSpPr>
        <p:grpSpPr>
          <a:xfrm>
            <a:off x="3880053" y="3669207"/>
            <a:ext cx="376203" cy="536119"/>
            <a:chOff x="0" y="0"/>
            <a:chExt cx="376201" cy="536117"/>
          </a:xfrm>
        </p:grpSpPr>
        <p:sp>
          <p:nvSpPr>
            <p:cNvPr id="231" name="Google Shape;190;p6"/>
            <p:cNvSpPr/>
            <p:nvPr/>
          </p:nvSpPr>
          <p:spPr>
            <a:xfrm>
              <a:off x="0" y="75183"/>
              <a:ext cx="376202" cy="385803"/>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232" name="Google Shape;191;p6"/>
            <p:cNvSpPr txBox="1"/>
            <p:nvPr/>
          </p:nvSpPr>
          <p:spPr>
            <a:xfrm>
              <a:off x="9524" y="0"/>
              <a:ext cx="300303" cy="5361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1</a:t>
              </a:r>
            </a:p>
          </p:txBody>
        </p:sp>
      </p:grpSp>
      <p:grpSp>
        <p:nvGrpSpPr>
          <p:cNvPr id="236" name="Google Shape;192;p6"/>
          <p:cNvGrpSpPr/>
          <p:nvPr/>
        </p:nvGrpSpPr>
        <p:grpSpPr>
          <a:xfrm>
            <a:off x="3879824" y="5233379"/>
            <a:ext cx="376203" cy="536118"/>
            <a:chOff x="0" y="0"/>
            <a:chExt cx="376201" cy="536117"/>
          </a:xfrm>
        </p:grpSpPr>
        <p:sp>
          <p:nvSpPr>
            <p:cNvPr id="234" name="Google Shape;193;p6"/>
            <p:cNvSpPr/>
            <p:nvPr/>
          </p:nvSpPr>
          <p:spPr>
            <a:xfrm>
              <a:off x="0" y="75183"/>
              <a:ext cx="376202" cy="385803"/>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n-lt"/>
                  <a:ea typeface="+mn-ea"/>
                  <a:cs typeface="+mn-cs"/>
                  <a:sym typeface="Arial"/>
                </a:defRPr>
              </a:pPr>
              <a:endParaRPr/>
            </a:p>
          </p:txBody>
        </p:sp>
        <p:sp>
          <p:nvSpPr>
            <p:cNvPr id="235" name="Google Shape;194;p6"/>
            <p:cNvSpPr txBox="1"/>
            <p:nvPr/>
          </p:nvSpPr>
          <p:spPr>
            <a:xfrm>
              <a:off x="9524" y="0"/>
              <a:ext cx="300303" cy="5361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9" tIns="91399" rIns="91399" bIns="91399"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237" name="Google Shape;166;p5"/>
          <p:cNvSpPr txBox="1"/>
          <p:nvPr/>
        </p:nvSpPr>
        <p:spPr>
          <a:xfrm>
            <a:off x="4483510" y="1277099"/>
            <a:ext cx="4490995" cy="431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lvl1pPr>
              <a:lnSpc>
                <a:spcPct val="90000"/>
              </a:lnSpc>
              <a:defRPr sz="2000" b="1" cap="all">
                <a:solidFill>
                  <a:srgbClr val="741B47"/>
                </a:solidFill>
                <a:latin typeface="Calibri"/>
                <a:ea typeface="Calibri"/>
                <a:cs typeface="Calibri"/>
                <a:sym typeface="Calibri"/>
              </a:defRPr>
            </a:lvl1pPr>
          </a:lstStyle>
          <a:p>
            <a:r>
              <a:t>Frenos de TamboR 2</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Rectángulo redondeado"/>
          <p:cNvSpPr/>
          <p:nvPr/>
        </p:nvSpPr>
        <p:spPr>
          <a:xfrm>
            <a:off x="1654307" y="2123429"/>
            <a:ext cx="7744354" cy="2066060"/>
          </a:xfrm>
          <a:prstGeom prst="roundRect">
            <a:avLst>
              <a:gd name="adj" fmla="val 5697"/>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40" name="Rectángulo redondeado"/>
          <p:cNvSpPr/>
          <p:nvPr/>
        </p:nvSpPr>
        <p:spPr>
          <a:xfrm>
            <a:off x="280686" y="1835966"/>
            <a:ext cx="2434878" cy="1118274"/>
          </a:xfrm>
          <a:prstGeom prst="roundRect">
            <a:avLst>
              <a:gd name="adj" fmla="val 13592"/>
            </a:avLst>
          </a:prstGeom>
          <a:solidFill>
            <a:srgbClr val="FFFFFF"/>
          </a:solidFill>
          <a:ln w="12700">
            <a:miter lim="400000"/>
          </a:ln>
        </p:spPr>
        <p:txBody>
          <a:bodyPr lIns="0" tIns="0" rIns="0" bIns="0" anchor="ctr"/>
          <a:lstStyle/>
          <a:p>
            <a:pPr algn="ctr">
              <a:defRPr>
                <a:solidFill>
                  <a:srgbClr val="FFFFFF"/>
                </a:solidFill>
                <a:latin typeface="+mn-lt"/>
                <a:ea typeface="+mn-ea"/>
                <a:cs typeface="+mn-cs"/>
                <a:sym typeface="Arial"/>
              </a:defRPr>
            </a:pPr>
            <a:endParaRPr/>
          </a:p>
        </p:txBody>
      </p:sp>
      <p:sp>
        <p:nvSpPr>
          <p:cNvPr id="241" name="Rectángulo redondeado"/>
          <p:cNvSpPr/>
          <p:nvPr/>
        </p:nvSpPr>
        <p:spPr>
          <a:xfrm>
            <a:off x="331486" y="1772466"/>
            <a:ext cx="2333278" cy="1118274"/>
          </a:xfrm>
          <a:prstGeom prst="roundRect">
            <a:avLst>
              <a:gd name="adj" fmla="val 13592"/>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42" name="Las baterías de los automóviles son consideradas desechos tóxicos dados sus componentes y residuos  peligrosos para el medio ambiente.…"/>
          <p:cNvSpPr txBox="1"/>
          <p:nvPr/>
        </p:nvSpPr>
        <p:spPr>
          <a:xfrm>
            <a:off x="411183" y="1941653"/>
            <a:ext cx="2173884" cy="779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160421" indent="-160421">
              <a:lnSpc>
                <a:spcPct val="115000"/>
              </a:lnSpc>
              <a:buSzPct val="100000"/>
              <a:buChar char="•"/>
              <a:defRPr sz="1600">
                <a:solidFill>
                  <a:srgbClr val="741B47"/>
                </a:solidFill>
                <a:latin typeface="Calibri"/>
                <a:ea typeface="Calibri"/>
                <a:cs typeface="Calibri"/>
                <a:sym typeface="Calibri"/>
              </a:defRPr>
            </a:lvl1pPr>
          </a:lstStyle>
          <a:p>
            <a:r>
              <a:t>El cilindro de rueda está soportado en el plato de freno, sujeto al eje </a:t>
            </a:r>
          </a:p>
        </p:txBody>
      </p:sp>
      <p:sp>
        <p:nvSpPr>
          <p:cNvPr id="243" name="Círculo"/>
          <p:cNvSpPr/>
          <p:nvPr/>
        </p:nvSpPr>
        <p:spPr>
          <a:xfrm>
            <a:off x="7074455" y="3132856"/>
            <a:ext cx="2540529" cy="2540529"/>
          </a:xfrm>
          <a:prstGeom prst="ellipse">
            <a:avLst/>
          </a:prstGeom>
          <a:solidFill>
            <a:srgbClr val="FFFFFF"/>
          </a:solidFill>
          <a:ln w="12700">
            <a:miter lim="400000"/>
          </a:ln>
        </p:spPr>
        <p:txBody>
          <a:bodyPr lIns="0" tIns="0" rIns="0" bIns="0"/>
          <a:lstStyle/>
          <a:p>
            <a:pPr algn="ctr">
              <a:defRPr>
                <a:solidFill>
                  <a:srgbClr val="FFFFFF"/>
                </a:solidFill>
                <a:latin typeface="+mn-lt"/>
                <a:ea typeface="+mn-ea"/>
                <a:cs typeface="+mn-cs"/>
                <a:sym typeface="Arial"/>
              </a:defRPr>
            </a:pPr>
            <a:endParaRPr/>
          </a:p>
        </p:txBody>
      </p:sp>
      <p:sp>
        <p:nvSpPr>
          <p:cNvPr id="244" name="Google Shape;173;p6"/>
          <p:cNvSpPr txBox="1"/>
          <p:nvPr/>
        </p:nvSpPr>
        <p:spPr>
          <a:xfrm>
            <a:off x="382498" y="1261272"/>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cap="all">
                <a:solidFill>
                  <a:srgbClr val="741B47"/>
                </a:solidFill>
                <a:latin typeface="Calibri"/>
                <a:ea typeface="Calibri"/>
                <a:cs typeface="Calibri"/>
                <a:sym typeface="Calibri"/>
              </a:defRPr>
            </a:pPr>
            <a:r>
              <a:t>CILINDROS DE </a:t>
            </a:r>
            <a:r>
              <a:rPr b="0">
                <a:solidFill>
                  <a:srgbClr val="FF0000"/>
                </a:solidFill>
              </a:rPr>
              <a:t>FRENOS DE TAMBOR</a:t>
            </a:r>
          </a:p>
        </p:txBody>
      </p:sp>
      <p:pic>
        <p:nvPicPr>
          <p:cNvPr id="245" name="Imagen" descr="Imagen"/>
          <p:cNvPicPr>
            <a:picLocks noChangeAspect="1"/>
          </p:cNvPicPr>
          <p:nvPr/>
        </p:nvPicPr>
        <p:blipFill>
          <a:blip r:embed="rId2"/>
          <a:stretch>
            <a:fillRect/>
          </a:stretch>
        </p:blipFill>
        <p:spPr>
          <a:xfrm>
            <a:off x="7208069" y="3446485"/>
            <a:ext cx="2222501" cy="1549401"/>
          </a:xfrm>
          <a:prstGeom prst="rect">
            <a:avLst/>
          </a:prstGeom>
          <a:ln w="12700">
            <a:miter lim="400000"/>
          </a:ln>
        </p:spPr>
      </p:pic>
      <p:sp>
        <p:nvSpPr>
          <p:cNvPr id="246" name="Las baterías de los automóviles son consideradas desechos tóxicos dados sus componentes y residuos  peligrosos para el medio ambiente.…"/>
          <p:cNvSpPr txBox="1"/>
          <p:nvPr/>
        </p:nvSpPr>
        <p:spPr>
          <a:xfrm>
            <a:off x="2803217" y="2230774"/>
            <a:ext cx="6346124" cy="10652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160421" indent="-160421">
              <a:lnSpc>
                <a:spcPct val="115000"/>
              </a:lnSpc>
              <a:buSzPct val="100000"/>
              <a:buChar char="•"/>
              <a:defRPr sz="1600">
                <a:latin typeface="Calibri"/>
                <a:ea typeface="Calibri"/>
                <a:cs typeface="Calibri"/>
                <a:sym typeface="Calibri"/>
              </a:defRPr>
            </a:lvl1pPr>
          </a:lstStyle>
          <a:p>
            <a:r>
              <a:t>La tubería del circuito está conectada al cilindro de rueda, cuando el freno de servicio es utilizado, la presión del fluido empuja dos pistones laterales a este cilindro de rueda, empujando a las zapatas de freno contra las paredes internas del tambor.</a:t>
            </a:r>
          </a:p>
        </p:txBody>
      </p:sp>
      <p:sp>
        <p:nvSpPr>
          <p:cNvPr id="247" name="Las baterías de los automóviles son consideradas desechos tóxicos dados sus componentes y residuos  peligrosos para el medio ambiente.…"/>
          <p:cNvSpPr txBox="1"/>
          <p:nvPr/>
        </p:nvSpPr>
        <p:spPr>
          <a:xfrm>
            <a:off x="2870869" y="3402570"/>
            <a:ext cx="4292190" cy="494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160421" indent="-160421">
              <a:lnSpc>
                <a:spcPct val="115000"/>
              </a:lnSpc>
              <a:buSzPct val="100000"/>
              <a:buChar char="•"/>
              <a:defRPr sz="1600">
                <a:latin typeface="Calibri"/>
                <a:ea typeface="Calibri"/>
                <a:cs typeface="Calibri"/>
                <a:sym typeface="Calibri"/>
              </a:defRPr>
            </a:lvl1pPr>
          </a:lstStyle>
          <a:p>
            <a:r>
              <a:t>El liberar el pedal de freno, los resortes fuerzan el retorno de los pistones a la posición original.</a:t>
            </a:r>
          </a:p>
        </p:txBody>
      </p:sp>
      <p:pic>
        <p:nvPicPr>
          <p:cNvPr id="248" name="Imagen" descr="Imagen"/>
          <p:cNvPicPr>
            <a:picLocks noChangeAspect="1"/>
          </p:cNvPicPr>
          <p:nvPr/>
        </p:nvPicPr>
        <p:blipFill>
          <a:blip r:embed="rId3"/>
          <a:stretch>
            <a:fillRect/>
          </a:stretch>
        </p:blipFill>
        <p:spPr>
          <a:xfrm>
            <a:off x="3861263" y="4515479"/>
            <a:ext cx="2311401" cy="1955801"/>
          </a:xfrm>
          <a:prstGeom prst="rect">
            <a:avLst/>
          </a:prstGeom>
          <a:ln w="12700">
            <a:miter lim="400000"/>
          </a:ln>
        </p:spPr>
      </p:pic>
      <p:pic>
        <p:nvPicPr>
          <p:cNvPr id="249" name="Imagen" descr="Imagen"/>
          <p:cNvPicPr>
            <a:picLocks noChangeAspect="1"/>
          </p:cNvPicPr>
          <p:nvPr/>
        </p:nvPicPr>
        <p:blipFill>
          <a:blip r:embed="rId4"/>
          <a:stretch>
            <a:fillRect/>
          </a:stretch>
        </p:blipFill>
        <p:spPr>
          <a:xfrm>
            <a:off x="7676179" y="4703689"/>
            <a:ext cx="1848848" cy="2272327"/>
          </a:xfrm>
          <a:prstGeom prst="rect">
            <a:avLst/>
          </a:prstGeom>
          <a:ln w="12700">
            <a:miter lim="400000"/>
          </a:ln>
        </p:spPr>
      </p:pic>
      <p:pic>
        <p:nvPicPr>
          <p:cNvPr id="3" name="Imagen 2">
            <a:extLst>
              <a:ext uri="{FF2B5EF4-FFF2-40B4-BE49-F238E27FC236}">
                <a16:creationId xmlns="" xmlns:a16="http://schemas.microsoft.com/office/drawing/2014/main" id="{7769AEFB-D174-7D44-A55E-82097B65C130}"/>
              </a:ext>
            </a:extLst>
          </p:cNvPr>
          <p:cNvPicPr>
            <a:picLocks noChangeAspect="1"/>
          </p:cNvPicPr>
          <p:nvPr/>
        </p:nvPicPr>
        <p:blipFill>
          <a:blip r:embed="rId5"/>
          <a:stretch>
            <a:fillRect/>
          </a:stretch>
        </p:blipFill>
        <p:spPr>
          <a:xfrm>
            <a:off x="293217" y="2783686"/>
            <a:ext cx="2563002" cy="4102523"/>
          </a:xfrm>
          <a:prstGeom prst="rect">
            <a:avLst/>
          </a:prstGeom>
        </p:spPr>
      </p:pic>
      <p:sp>
        <p:nvSpPr>
          <p:cNvPr id="2" name="Marcador de número de diapositiva 1"/>
          <p:cNvSpPr>
            <a:spLocks noGrp="1"/>
          </p:cNvSpPr>
          <p:nvPr>
            <p:ph type="sldNum" sz="quarter" idx="2"/>
          </p:nvPr>
        </p:nvSpPr>
        <p:spPr/>
        <p:txBody>
          <a:bodyPr/>
          <a:lstStyle/>
          <a:p>
            <a:fld id="{86CB4B4D-7CA3-9044-876B-883B54F8677D}" type="slidenum">
              <a:rPr lang="es-CL" smtClean="0"/>
              <a:t>7</a:t>
            </a:fld>
            <a:endParaRPr lang="es-CL"/>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Imagen" descr="Imagen"/>
          <p:cNvPicPr>
            <a:picLocks noChangeAspect="1"/>
          </p:cNvPicPr>
          <p:nvPr/>
        </p:nvPicPr>
        <p:blipFill>
          <a:blip r:embed="rId2"/>
          <a:stretch>
            <a:fillRect/>
          </a:stretch>
        </p:blipFill>
        <p:spPr>
          <a:xfrm>
            <a:off x="492695" y="2195499"/>
            <a:ext cx="4102165" cy="4512381"/>
          </a:xfrm>
          <a:prstGeom prst="rect">
            <a:avLst/>
          </a:prstGeom>
          <a:ln w="12700">
            <a:miter lim="400000"/>
          </a:ln>
        </p:spPr>
      </p:pic>
      <p:sp>
        <p:nvSpPr>
          <p:cNvPr id="254" name="Google Shape;25;p27"/>
          <p:cNvSpPr txBox="1">
            <a:spLocks noGrp="1"/>
          </p:cNvSpPr>
          <p:nvPr>
            <p:ph type="sldNum" sz="quarter" idx="4294967295"/>
          </p:nvPr>
        </p:nvSpPr>
        <p:spPr>
          <a:xfrm>
            <a:off x="442489" y="6881800"/>
            <a:ext cx="266354" cy="31711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t"/>
          <a:lstStyle>
            <a:lvl1pPr>
              <a:defRPr sz="1100">
                <a:latin typeface="Calibri"/>
                <a:ea typeface="Calibri"/>
                <a:cs typeface="Calibri"/>
                <a:sym typeface="Calibri"/>
              </a:defRPr>
            </a:lvl1pPr>
          </a:lstStyle>
          <a:p>
            <a:fld id="{86CB4B4D-7CA3-9044-876B-883B54F8677D}" type="slidenum">
              <a:t>8</a:t>
            </a:fld>
            <a:endParaRPr/>
          </a:p>
        </p:txBody>
      </p:sp>
      <p:sp>
        <p:nvSpPr>
          <p:cNvPr id="255" name="Google Shape;173;p6"/>
          <p:cNvSpPr txBox="1"/>
          <p:nvPr/>
        </p:nvSpPr>
        <p:spPr>
          <a:xfrm>
            <a:off x="382498" y="1261272"/>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cap="all">
                <a:solidFill>
                  <a:srgbClr val="741B47"/>
                </a:solidFill>
                <a:latin typeface="Calibri"/>
                <a:ea typeface="Calibri"/>
                <a:cs typeface="Calibri"/>
                <a:sym typeface="Calibri"/>
              </a:defRPr>
            </a:pPr>
            <a:r>
              <a:t>CILINDROS DE </a:t>
            </a:r>
            <a:r>
              <a:rPr b="0">
                <a:solidFill>
                  <a:srgbClr val="FF0000"/>
                </a:solidFill>
              </a:rPr>
              <a:t>FRENOS DE TAMBOR</a:t>
            </a:r>
          </a:p>
        </p:txBody>
      </p:sp>
      <p:sp>
        <p:nvSpPr>
          <p:cNvPr id="3" name="Elipse 2">
            <a:extLst>
              <a:ext uri="{FF2B5EF4-FFF2-40B4-BE49-F238E27FC236}">
                <a16:creationId xmlns="" xmlns:a16="http://schemas.microsoft.com/office/drawing/2014/main" id="{6D7CA6B3-D9FD-774A-9716-93119C8DDBB8}"/>
              </a:ext>
            </a:extLst>
          </p:cNvPr>
          <p:cNvSpPr/>
          <p:nvPr/>
        </p:nvSpPr>
        <p:spPr>
          <a:xfrm>
            <a:off x="5120642" y="2429116"/>
            <a:ext cx="4045145" cy="4045145"/>
          </a:xfrm>
          <a:prstGeom prst="ellipse">
            <a:avLst/>
          </a:prstGeom>
          <a:solidFill>
            <a:srgbClr val="FFFFFF"/>
          </a:solidFill>
          <a:ln w="31750" cap="flat">
            <a:solidFill>
              <a:srgbClr val="BC9C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CL" sz="1400" b="0" i="0" u="none" strike="noStrike" cap="none" spc="0" normalizeH="0" baseline="0" dirty="0">
              <a:ln>
                <a:noFill/>
              </a:ln>
              <a:solidFill>
                <a:srgbClr val="000000"/>
              </a:solidFill>
              <a:effectLst/>
              <a:uFillTx/>
              <a:latin typeface="+mj-lt"/>
              <a:ea typeface="+mj-ea"/>
              <a:cs typeface="+mj-cs"/>
              <a:sym typeface="Helvetica"/>
            </a:endParaRPr>
          </a:p>
        </p:txBody>
      </p:sp>
      <p:pic>
        <p:nvPicPr>
          <p:cNvPr id="256" name="Imagen" descr="Imagen"/>
          <p:cNvPicPr>
            <a:picLocks noChangeAspect="1"/>
          </p:cNvPicPr>
          <p:nvPr/>
        </p:nvPicPr>
        <p:blipFill>
          <a:blip r:embed="rId3"/>
          <a:stretch>
            <a:fillRect/>
          </a:stretch>
        </p:blipFill>
        <p:spPr>
          <a:xfrm>
            <a:off x="5574922" y="3444972"/>
            <a:ext cx="3161589" cy="201343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Rectángulo redondeado"/>
          <p:cNvSpPr/>
          <p:nvPr/>
        </p:nvSpPr>
        <p:spPr>
          <a:xfrm>
            <a:off x="10413605" y="11315544"/>
            <a:ext cx="6032539" cy="808406"/>
          </a:xfrm>
          <a:prstGeom prst="roundRect">
            <a:avLst>
              <a:gd name="adj" fmla="val 21538"/>
            </a:avLst>
          </a:prstGeom>
          <a:solidFill>
            <a:srgbClr val="E9E1E4"/>
          </a:solidFill>
          <a:ln w="12700">
            <a:miter lim="400000"/>
          </a:ln>
        </p:spPr>
        <p:txBody>
          <a:bodyPr lIns="0" tIns="0" rIns="0" bIns="0" anchor="ctr"/>
          <a:lstStyle/>
          <a:p>
            <a:pPr>
              <a:defRPr>
                <a:latin typeface="+mn-lt"/>
                <a:ea typeface="+mn-ea"/>
                <a:cs typeface="+mn-cs"/>
                <a:sym typeface="Arial"/>
              </a:defRPr>
            </a:pPr>
            <a:endParaRPr/>
          </a:p>
        </p:txBody>
      </p:sp>
      <p:sp>
        <p:nvSpPr>
          <p:cNvPr id="260" name="Rectángulo redondeado"/>
          <p:cNvSpPr/>
          <p:nvPr/>
        </p:nvSpPr>
        <p:spPr>
          <a:xfrm>
            <a:off x="427669" y="3690735"/>
            <a:ext cx="6563977" cy="2529556"/>
          </a:xfrm>
          <a:prstGeom prst="roundRect">
            <a:avLst>
              <a:gd name="adj" fmla="val 6883"/>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61" name="Rectángulo redondeado"/>
          <p:cNvSpPr/>
          <p:nvPr/>
        </p:nvSpPr>
        <p:spPr>
          <a:xfrm>
            <a:off x="427669" y="2368030"/>
            <a:ext cx="6563977" cy="1141184"/>
          </a:xfrm>
          <a:prstGeom prst="roundRect">
            <a:avLst>
              <a:gd name="adj" fmla="val 15257"/>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62" name="Círculo"/>
          <p:cNvSpPr/>
          <p:nvPr/>
        </p:nvSpPr>
        <p:spPr>
          <a:xfrm>
            <a:off x="6150508" y="1890775"/>
            <a:ext cx="2841235" cy="2841235"/>
          </a:xfrm>
          <a:prstGeom prst="ellipse">
            <a:avLst/>
          </a:prstGeom>
          <a:solidFill>
            <a:srgbClr val="FFFFFF"/>
          </a:solidFill>
          <a:ln w="12700">
            <a:miter lim="400000"/>
          </a:ln>
        </p:spPr>
        <p:txBody>
          <a:bodyPr lIns="0" tIns="0" rIns="0" bIns="0"/>
          <a:lstStyle/>
          <a:p>
            <a:pPr algn="ctr">
              <a:defRPr>
                <a:solidFill>
                  <a:srgbClr val="FFFFFF"/>
                </a:solidFill>
                <a:latin typeface="+mn-lt"/>
                <a:ea typeface="+mn-ea"/>
                <a:cs typeface="+mn-cs"/>
                <a:sym typeface="Arial"/>
              </a:defRPr>
            </a:pPr>
            <a:endParaRPr/>
          </a:p>
        </p:txBody>
      </p:sp>
      <p:sp>
        <p:nvSpPr>
          <p:cNvPr id="263" name="Probar las baterías para determinar si son reutilizables.…"/>
          <p:cNvSpPr txBox="1"/>
          <p:nvPr/>
        </p:nvSpPr>
        <p:spPr>
          <a:xfrm>
            <a:off x="649750" y="2577769"/>
            <a:ext cx="5409269" cy="779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solidFill>
                  <a:srgbClr val="741B47"/>
                </a:solidFill>
                <a:latin typeface="Calibri"/>
                <a:ea typeface="Calibri"/>
                <a:cs typeface="Calibri"/>
                <a:sym typeface="Calibri"/>
              </a:defRPr>
            </a:lvl1pPr>
          </a:lstStyle>
          <a:p>
            <a:r>
              <a:t>Debido al roce y la temperatura que se genera entre las balatas o zapatas y el tambor al momento de frenar, con el tiempo este sufre daños como desgastes y deformaciones.</a:t>
            </a:r>
          </a:p>
        </p:txBody>
      </p:sp>
      <p:sp>
        <p:nvSpPr>
          <p:cNvPr id="264" name="Google Shape;173;p6"/>
          <p:cNvSpPr txBox="1"/>
          <p:nvPr/>
        </p:nvSpPr>
        <p:spPr>
          <a:xfrm>
            <a:off x="382498" y="1261272"/>
            <a:ext cx="8950504" cy="536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nchor="ctr">
            <a:spAutoFit/>
          </a:bodyPr>
          <a:lstStyle/>
          <a:p>
            <a:pPr>
              <a:lnSpc>
                <a:spcPct val="80000"/>
              </a:lnSpc>
              <a:defRPr sz="2800" b="1">
                <a:solidFill>
                  <a:srgbClr val="741B47"/>
                </a:solidFill>
                <a:latin typeface="Calibri"/>
                <a:ea typeface="Calibri"/>
                <a:cs typeface="Calibri"/>
                <a:sym typeface="Calibri"/>
              </a:defRPr>
            </a:pPr>
            <a:r>
              <a:t>VERIFICACIÓN DE </a:t>
            </a:r>
            <a:r>
              <a:rPr b="0">
                <a:solidFill>
                  <a:srgbClr val="FF0000"/>
                </a:solidFill>
              </a:rPr>
              <a:t>TAMBORES DE FRENO</a:t>
            </a:r>
          </a:p>
        </p:txBody>
      </p:sp>
      <p:sp>
        <p:nvSpPr>
          <p:cNvPr id="265" name="Probar las baterías para determinar si son reutilizables.…"/>
          <p:cNvSpPr txBox="1"/>
          <p:nvPr/>
        </p:nvSpPr>
        <p:spPr>
          <a:xfrm>
            <a:off x="649750" y="3883116"/>
            <a:ext cx="5409269" cy="10652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Al realizar un chequeo del estado del tambor, se debe utilizar un Pie de metro, aunque es más eficiente un micrómetro de diámetro interior, para observar deformaciones del tambor, ya que este suele deformarse en forma ovalada.</a:t>
            </a:r>
          </a:p>
        </p:txBody>
      </p:sp>
      <p:pic>
        <p:nvPicPr>
          <p:cNvPr id="266" name="Imagen" descr="Imagen"/>
          <p:cNvPicPr>
            <a:picLocks noChangeAspect="1"/>
          </p:cNvPicPr>
          <p:nvPr/>
        </p:nvPicPr>
        <p:blipFill>
          <a:blip r:embed="rId2"/>
          <a:srcRect/>
          <a:stretch>
            <a:fillRect/>
          </a:stretch>
        </p:blipFill>
        <p:spPr>
          <a:xfrm>
            <a:off x="6306348" y="2046614"/>
            <a:ext cx="2529555" cy="2529556"/>
          </a:xfrm>
          <a:prstGeom prst="rect">
            <a:avLst/>
          </a:prstGeom>
          <a:ln w="12700">
            <a:miter lim="400000"/>
          </a:ln>
        </p:spPr>
      </p:pic>
      <p:pic>
        <p:nvPicPr>
          <p:cNvPr id="267" name="Imagen" descr="Imagen"/>
          <p:cNvPicPr>
            <a:picLocks noChangeAspect="1"/>
          </p:cNvPicPr>
          <p:nvPr/>
        </p:nvPicPr>
        <p:blipFill rotWithShape="1">
          <a:blip r:embed="rId3"/>
          <a:srcRect b="24079"/>
          <a:stretch/>
        </p:blipFill>
        <p:spPr>
          <a:xfrm flipH="1">
            <a:off x="6942081" y="4825343"/>
            <a:ext cx="2626942" cy="2731157"/>
          </a:xfrm>
          <a:prstGeom prst="rect">
            <a:avLst/>
          </a:prstGeom>
          <a:ln w="12700">
            <a:miter lim="400000"/>
          </a:ln>
        </p:spPr>
      </p:pic>
      <p:sp>
        <p:nvSpPr>
          <p:cNvPr id="268" name="Google Shape;189;p7"/>
          <p:cNvSpPr/>
          <p:nvPr/>
        </p:nvSpPr>
        <p:spPr>
          <a:xfrm rot="7724160">
            <a:off x="6921674" y="5181936"/>
            <a:ext cx="479701" cy="854299"/>
          </a:xfrm>
          <a:prstGeom prst="triangle">
            <a:avLst/>
          </a:prstGeom>
          <a:solidFill>
            <a:srgbClr val="EEEEEE"/>
          </a:solidFill>
          <a:ln w="12700">
            <a:miter lim="400000"/>
          </a:ln>
        </p:spPr>
        <p:txBody>
          <a:bodyPr lIns="0" tIns="0" rIns="0" bIns="0" anchor="ctr"/>
          <a:lstStyle/>
          <a:p>
            <a:pPr>
              <a:defRPr>
                <a:latin typeface="+mn-lt"/>
                <a:ea typeface="+mn-ea"/>
                <a:cs typeface="+mn-cs"/>
                <a:sym typeface="Arial"/>
              </a:defRPr>
            </a:pPr>
            <a:endParaRPr/>
          </a:p>
        </p:txBody>
      </p:sp>
      <p:sp>
        <p:nvSpPr>
          <p:cNvPr id="269" name="Probar las baterías para determinar si son reutilizables.…"/>
          <p:cNvSpPr txBox="1"/>
          <p:nvPr/>
        </p:nvSpPr>
        <p:spPr>
          <a:xfrm>
            <a:off x="649750" y="5207168"/>
            <a:ext cx="6119816" cy="779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600">
                <a:latin typeface="Calibri"/>
                <a:ea typeface="Calibri"/>
                <a:cs typeface="Calibri"/>
                <a:sym typeface="Calibri"/>
              </a:defRPr>
            </a:lvl1pPr>
          </a:lstStyle>
          <a:p>
            <a:r>
              <a:t>En caso de Ovalamiento del tambor, se puede rectificar, siempre que lo permita, ya que habitualmente indica cuál es su diámetro mayor. De exceder ese diámetro se debe reemplazar.</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9</a:t>
            </a:fld>
            <a:endParaRPr lang="es-CL"/>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TotalTime>
  <Words>1608</Words>
  <Application>Microsoft Office PowerPoint</Application>
  <PresentationFormat>Personalizado</PresentationFormat>
  <Paragraphs>252</Paragraphs>
  <Slides>25</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Avenir Black</vt:lpstr>
      <vt:lpstr>Calibri</vt:lpstr>
      <vt:lpstr>Helvetica</vt:lpstr>
      <vt:lpstr>Roboto</vt:lpstr>
      <vt:lpstr>Roboto Medium</vt:lpstr>
      <vt:lpstr>Times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8</cp:revision>
  <dcterms:modified xsi:type="dcterms:W3CDTF">2021-02-08T02:27:10Z</dcterms:modified>
</cp:coreProperties>
</file>