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318"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E64CA7A-80A3-402E-BBC3-CB55E86AD91A}">
          <p14:sldIdLst>
            <p14:sldId id="318"/>
            <p14:sldId id="320"/>
            <p14:sldId id="321"/>
            <p14:sldId id="322"/>
            <p14:sldId id="323"/>
            <p14:sldId id="324"/>
            <p14:sldId id="325"/>
            <p14:sldId id="326"/>
            <p14:sldId id="327"/>
            <p14:sldId id="328"/>
            <p14:sldId id="329"/>
            <p14:sldId id="330"/>
            <p14:sldId id="331"/>
            <p14:sldId id="332"/>
            <p14:sldId id="333"/>
            <p14:sldId id="334"/>
            <p14:sldId id="335"/>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9" autoAdjust="0"/>
    <p:restoredTop sz="87379" autoAdjust="0"/>
  </p:normalViewPr>
  <p:slideViewPr>
    <p:cSldViewPr>
      <p:cViewPr varScale="1">
        <p:scale>
          <a:sx n="60" d="100"/>
          <a:sy n="60" d="100"/>
        </p:scale>
        <p:origin x="1686" y="42"/>
      </p:cViewPr>
      <p:guideLst>
        <p:guide orient="horz" pos="2160"/>
        <p:guide pos="2880"/>
      </p:guideLst>
    </p:cSldViewPr>
  </p:slideViewPr>
  <p:notesTextViewPr>
    <p:cViewPr>
      <p:scale>
        <a:sx n="1" d="1"/>
        <a:sy n="1" d="1"/>
      </p:scale>
      <p:origin x="0" y="0"/>
    </p:cViewPr>
  </p:notesTextViewPr>
  <p:sorterViewPr>
    <p:cViewPr>
      <p:scale>
        <a:sx n="40" d="100"/>
        <a:sy n="40" d="100"/>
      </p:scale>
      <p:origin x="0" y="1206"/>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6B58B-2FC5-4CD0-9385-E19C929476EF}" type="datetimeFigureOut">
              <a:rPr lang="es-ES" smtClean="0"/>
              <a:t>30/01/2020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217D4-4DAE-453B-9C17-1AD7D6B475CE}" type="slidenum">
              <a:rPr lang="es-ES" smtClean="0"/>
              <a:t>‹Nº›</a:t>
            </a:fld>
            <a:endParaRPr lang="es-ES" dirty="0"/>
          </a:p>
        </p:txBody>
      </p:sp>
    </p:spTree>
    <p:extLst>
      <p:ext uri="{BB962C8B-B14F-4D97-AF65-F5344CB8AC3E}">
        <p14:creationId xmlns:p14="http://schemas.microsoft.com/office/powerpoint/2010/main" val="420435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BA850E-6C32-497E-9D22-A9EC58ABE447}" type="slidenum">
              <a:rPr lang="es-CL" sz="1200" smtClean="0">
                <a:solidFill>
                  <a:prstClr val="black"/>
                </a:solidFill>
              </a:rPr>
              <a:pPr eaLnBrk="1" hangingPunct="1"/>
              <a:t>1</a:t>
            </a:fld>
            <a:endParaRPr lang="es-CL" sz="1200" dirty="0"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dirty="0" smtClean="0"/>
          </a:p>
        </p:txBody>
      </p:sp>
    </p:spTree>
    <p:extLst>
      <p:ext uri="{BB962C8B-B14F-4D97-AF65-F5344CB8AC3E}">
        <p14:creationId xmlns:p14="http://schemas.microsoft.com/office/powerpoint/2010/main" val="82516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D77E3B-4EC9-41ED-A89A-2B90645EE91E}" type="slidenum">
              <a:rPr lang="es-CL" altLang="es-CL"/>
              <a:pPr eaLnBrk="1" hangingPunct="1"/>
              <a:t>11</a:t>
            </a:fld>
            <a:endParaRPr lang="es-CL" altLang="es-CL"/>
          </a:p>
        </p:txBody>
      </p:sp>
    </p:spTree>
    <p:extLst>
      <p:ext uri="{BB962C8B-B14F-4D97-AF65-F5344CB8AC3E}">
        <p14:creationId xmlns:p14="http://schemas.microsoft.com/office/powerpoint/2010/main" val="253017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F9DA77-6F29-4A68-928C-88B599EB3E3E}" type="slidenum">
              <a:rPr lang="es-CL" altLang="es-CL"/>
              <a:pPr eaLnBrk="1" hangingPunct="1"/>
              <a:t>12</a:t>
            </a:fld>
            <a:endParaRPr lang="es-CL" altLang="es-CL"/>
          </a:p>
        </p:txBody>
      </p:sp>
    </p:spTree>
    <p:extLst>
      <p:ext uri="{BB962C8B-B14F-4D97-AF65-F5344CB8AC3E}">
        <p14:creationId xmlns:p14="http://schemas.microsoft.com/office/powerpoint/2010/main" val="261514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BF12BD-20AE-406F-BFAE-158FB3B6779B}" type="slidenum">
              <a:rPr lang="es-CL" altLang="es-CL"/>
              <a:pPr eaLnBrk="1" hangingPunct="1"/>
              <a:t>13</a:t>
            </a:fld>
            <a:endParaRPr lang="es-CL" altLang="es-CL"/>
          </a:p>
        </p:txBody>
      </p:sp>
    </p:spTree>
    <p:extLst>
      <p:ext uri="{BB962C8B-B14F-4D97-AF65-F5344CB8AC3E}">
        <p14:creationId xmlns:p14="http://schemas.microsoft.com/office/powerpoint/2010/main" val="24727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9C0594-8B21-424F-8054-539B759BDDFF}" type="slidenum">
              <a:rPr lang="es-CL" altLang="es-CL"/>
              <a:pPr eaLnBrk="1" hangingPunct="1"/>
              <a:t>14</a:t>
            </a:fld>
            <a:endParaRPr lang="es-CL" altLang="es-CL"/>
          </a:p>
        </p:txBody>
      </p:sp>
    </p:spTree>
    <p:extLst>
      <p:ext uri="{BB962C8B-B14F-4D97-AF65-F5344CB8AC3E}">
        <p14:creationId xmlns:p14="http://schemas.microsoft.com/office/powerpoint/2010/main" val="297321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F23AF-4A56-456A-AF31-34D707C1BB1F}" type="slidenum">
              <a:rPr lang="es-CL" altLang="es-CL"/>
              <a:pPr eaLnBrk="1" hangingPunct="1"/>
              <a:t>15</a:t>
            </a:fld>
            <a:endParaRPr lang="es-CL" altLang="es-CL"/>
          </a:p>
        </p:txBody>
      </p:sp>
    </p:spTree>
    <p:extLst>
      <p:ext uri="{BB962C8B-B14F-4D97-AF65-F5344CB8AC3E}">
        <p14:creationId xmlns:p14="http://schemas.microsoft.com/office/powerpoint/2010/main" val="19408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416B0B-735E-49F3-84D6-9B3C3F5D1A32}" type="slidenum">
              <a:rPr lang="es-CL" altLang="es-CL"/>
              <a:pPr eaLnBrk="1" hangingPunct="1"/>
              <a:t>16</a:t>
            </a:fld>
            <a:endParaRPr lang="es-CL" altLang="es-CL"/>
          </a:p>
        </p:txBody>
      </p:sp>
    </p:spTree>
    <p:extLst>
      <p:ext uri="{BB962C8B-B14F-4D97-AF65-F5344CB8AC3E}">
        <p14:creationId xmlns:p14="http://schemas.microsoft.com/office/powerpoint/2010/main" val="216256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93BF62-022D-4F13-B2C2-CB028600A48A}" type="slidenum">
              <a:rPr lang="es-CL" altLang="es-CL"/>
              <a:pPr eaLnBrk="1" hangingPunct="1"/>
              <a:t>17</a:t>
            </a:fld>
            <a:endParaRPr lang="es-CL" altLang="es-CL"/>
          </a:p>
        </p:txBody>
      </p:sp>
    </p:spTree>
    <p:extLst>
      <p:ext uri="{BB962C8B-B14F-4D97-AF65-F5344CB8AC3E}">
        <p14:creationId xmlns:p14="http://schemas.microsoft.com/office/powerpoint/2010/main" val="405317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CL" smtClean="0"/>
              <a:t>Nox oxido de nitrogeno y co monoxido de carbono</a:t>
            </a: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118815-D82F-4848-BE52-EA11ABFFA397}" type="slidenum">
              <a:rPr lang="es-CL" altLang="es-CL"/>
              <a:pPr eaLnBrk="1" hangingPunct="1"/>
              <a:t>18</a:t>
            </a:fld>
            <a:endParaRPr lang="es-CL" altLang="es-CL"/>
          </a:p>
        </p:txBody>
      </p:sp>
    </p:spTree>
    <p:extLst>
      <p:ext uri="{BB962C8B-B14F-4D97-AF65-F5344CB8AC3E}">
        <p14:creationId xmlns:p14="http://schemas.microsoft.com/office/powerpoint/2010/main" val="337136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63492"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1FB5A3-1D97-4CE0-B280-D99488ED0E67}" type="slidenum">
              <a:rPr lang="es-CL" altLang="es-CL"/>
              <a:pPr eaLnBrk="1" hangingPunct="1"/>
              <a:t>2</a:t>
            </a:fld>
            <a:endParaRPr lang="es-CL" altLang="es-CL"/>
          </a:p>
        </p:txBody>
      </p:sp>
    </p:spTree>
    <p:extLst>
      <p:ext uri="{BB962C8B-B14F-4D97-AF65-F5344CB8AC3E}">
        <p14:creationId xmlns:p14="http://schemas.microsoft.com/office/powerpoint/2010/main" val="80878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7E6518-19B5-4AF6-9CE9-3407C93FBBA3}" type="slidenum">
              <a:rPr lang="es-CL" altLang="es-CL"/>
              <a:pPr eaLnBrk="1" hangingPunct="1"/>
              <a:t>4</a:t>
            </a:fld>
            <a:endParaRPr lang="es-CL" altLang="es-CL"/>
          </a:p>
        </p:txBody>
      </p:sp>
    </p:spTree>
    <p:extLst>
      <p:ext uri="{BB962C8B-B14F-4D97-AF65-F5344CB8AC3E}">
        <p14:creationId xmlns:p14="http://schemas.microsoft.com/office/powerpoint/2010/main" val="2124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55DBE6-3E33-40B2-8B17-A84815FCECA9}" type="slidenum">
              <a:rPr lang="es-CL" altLang="es-CL"/>
              <a:pPr eaLnBrk="1" hangingPunct="1"/>
              <a:t>5</a:t>
            </a:fld>
            <a:endParaRPr lang="es-CL" altLang="es-CL"/>
          </a:p>
        </p:txBody>
      </p:sp>
    </p:spTree>
    <p:extLst>
      <p:ext uri="{BB962C8B-B14F-4D97-AF65-F5344CB8AC3E}">
        <p14:creationId xmlns:p14="http://schemas.microsoft.com/office/powerpoint/2010/main" val="378006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A303CF-E5C8-4738-B08C-A8679742F492}" type="slidenum">
              <a:rPr lang="es-CL" altLang="es-CL"/>
              <a:pPr eaLnBrk="1" hangingPunct="1"/>
              <a:t>6</a:t>
            </a:fld>
            <a:endParaRPr lang="es-CL" altLang="es-CL"/>
          </a:p>
        </p:txBody>
      </p:sp>
    </p:spTree>
    <p:extLst>
      <p:ext uri="{BB962C8B-B14F-4D97-AF65-F5344CB8AC3E}">
        <p14:creationId xmlns:p14="http://schemas.microsoft.com/office/powerpoint/2010/main" val="331642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17521E-894C-4519-A060-57E792A04FA3}" type="slidenum">
              <a:rPr lang="es-CL" altLang="es-CL"/>
              <a:pPr eaLnBrk="1" hangingPunct="1"/>
              <a:t>7</a:t>
            </a:fld>
            <a:endParaRPr lang="es-CL" altLang="es-CL"/>
          </a:p>
        </p:txBody>
      </p:sp>
    </p:spTree>
    <p:extLst>
      <p:ext uri="{BB962C8B-B14F-4D97-AF65-F5344CB8AC3E}">
        <p14:creationId xmlns:p14="http://schemas.microsoft.com/office/powerpoint/2010/main" val="410253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75117B-1924-40EA-B3F0-33D6007F074D}" type="slidenum">
              <a:rPr lang="es-CL" altLang="es-CL"/>
              <a:pPr eaLnBrk="1" hangingPunct="1"/>
              <a:t>8</a:t>
            </a:fld>
            <a:endParaRPr lang="es-CL" altLang="es-CL"/>
          </a:p>
        </p:txBody>
      </p:sp>
    </p:spTree>
    <p:extLst>
      <p:ext uri="{BB962C8B-B14F-4D97-AF65-F5344CB8AC3E}">
        <p14:creationId xmlns:p14="http://schemas.microsoft.com/office/powerpoint/2010/main" val="223998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2C7505-009B-4E84-A831-9E281D96B462}" type="slidenum">
              <a:rPr lang="es-CL" altLang="es-CL"/>
              <a:pPr eaLnBrk="1" hangingPunct="1"/>
              <a:t>9</a:t>
            </a:fld>
            <a:endParaRPr lang="es-CL" altLang="es-CL"/>
          </a:p>
        </p:txBody>
      </p:sp>
    </p:spTree>
    <p:extLst>
      <p:ext uri="{BB962C8B-B14F-4D97-AF65-F5344CB8AC3E}">
        <p14:creationId xmlns:p14="http://schemas.microsoft.com/office/powerpoint/2010/main" val="321141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E3D938-B493-496D-B47D-A138A806B650}" type="slidenum">
              <a:rPr lang="es-CL" altLang="es-CL"/>
              <a:pPr eaLnBrk="1" hangingPunct="1"/>
              <a:t>10</a:t>
            </a:fld>
            <a:endParaRPr lang="es-CL" altLang="es-CL"/>
          </a:p>
        </p:txBody>
      </p:sp>
    </p:spTree>
    <p:extLst>
      <p:ext uri="{BB962C8B-B14F-4D97-AF65-F5344CB8AC3E}">
        <p14:creationId xmlns:p14="http://schemas.microsoft.com/office/powerpoint/2010/main" val="394212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4874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40217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62353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0AD84C7-ECF9-4B80-A086-9B6EB76AD1D1}"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29389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Autofit/>
          </a:bodyPr>
          <a:lstStyle>
            <a:lvl1pPr algn="l">
              <a:defRPr sz="3200">
                <a:solidFill>
                  <a:srgbClr val="FF0000"/>
                </a:solidFill>
                <a:latin typeface="Arial Black"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p:txBody>
          <a:bodyPr>
            <a:normAutofit/>
          </a:bodyPr>
          <a:lstStyle>
            <a:lvl1pPr>
              <a:defRPr sz="2800">
                <a:solidFill>
                  <a:schemeClr val="tx1">
                    <a:lumMod val="75000"/>
                    <a:lumOff val="25000"/>
                  </a:schemeClr>
                </a:solidFill>
                <a:latin typeface="Arial Black" pitchFamily="34" charset="0"/>
                <a:cs typeface="Arial" pitchFamily="34" charset="0"/>
              </a:defRPr>
            </a:lvl1pPr>
            <a:lvl2pPr>
              <a:defRPr sz="2400">
                <a:solidFill>
                  <a:schemeClr val="tx1">
                    <a:lumMod val="75000"/>
                    <a:lumOff val="25000"/>
                  </a:schemeClr>
                </a:solidFill>
                <a:latin typeface="Arial Black" pitchFamily="34" charset="0"/>
              </a:defRPr>
            </a:lvl2pPr>
            <a:lvl3pPr>
              <a:defRPr sz="2000">
                <a:solidFill>
                  <a:schemeClr val="tx1">
                    <a:lumMod val="75000"/>
                    <a:lumOff val="25000"/>
                  </a:schemeClr>
                </a:solidFill>
                <a:latin typeface="Arial Black" pitchFamily="34" charset="0"/>
              </a:defRPr>
            </a:lvl3pPr>
            <a:lvl4pPr>
              <a:defRPr sz="1800">
                <a:solidFill>
                  <a:schemeClr val="tx1">
                    <a:lumMod val="75000"/>
                    <a:lumOff val="25000"/>
                  </a:schemeClr>
                </a:solidFill>
                <a:latin typeface="Arial Black" pitchFamily="34" charset="0"/>
              </a:defRPr>
            </a:lvl4pPr>
            <a:lvl5pPr>
              <a:defRPr sz="1800">
                <a:solidFill>
                  <a:schemeClr val="tx1">
                    <a:lumMod val="75000"/>
                    <a:lumOff val="25000"/>
                  </a:schemeClr>
                </a:solidFill>
                <a:latin typeface="Arial Black"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AA9BA2-D18D-4631-9F5B-691FEEB0E1DA}"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63933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3356992"/>
            <a:ext cx="7772400" cy="1362075"/>
          </a:xfrm>
        </p:spPr>
        <p:txBody>
          <a:bodyPr anchor="t">
            <a:noAutofit/>
          </a:bodyPr>
          <a:lstStyle>
            <a:lvl1pPr algn="l">
              <a:defRPr sz="3600" b="0" cap="none">
                <a:solidFill>
                  <a:srgbClr val="FFFF00"/>
                </a:solidFill>
                <a:latin typeface="Arial Black" pitchFamily="34" charset="0"/>
              </a:defRPr>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467544" y="1844824"/>
            <a:ext cx="7772400" cy="1500187"/>
          </a:xfrm>
        </p:spPr>
        <p:txBody>
          <a:bodyPr anchor="b">
            <a:normAutofit/>
          </a:bodyPr>
          <a:lstStyle>
            <a:lvl1pPr marL="0" indent="0">
              <a:buNone/>
              <a:defRPr sz="3200">
                <a:solidFill>
                  <a:schemeClr val="bg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62046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7FD939E-EB9F-4216-B413-381B669288AF}"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77375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1373427-497E-445A-8E0B-42C5EC83B9E7}"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9713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9C5F99B9-FD17-4D80-B1EE-7A9BA9FED4C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7681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2" descr="C:\Users\v_segala\Desktop\casita y 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251951" cy="694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C73CE3E8-5FA6-467A-9F53-831C2B436B8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407200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0F179C9-A717-4563-BED0-C527C6508654}"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1581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88971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9EFB037-50CF-47B5-811B-AF9EB218E77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20870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91BE208-BAA3-4A18-BD67-5FE450119F3B}"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56255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4F64FDD-D57F-4CE1-9608-6E80A501B6F6}"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47292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58234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34112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990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415637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212602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27692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79246B-D5B9-4B17-A69C-0E04DF4C3431}" type="datetimeFigureOut">
              <a:rPr lang="es-ES" smtClean="0"/>
              <a:t>30/01/2020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09898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246B-D5B9-4B17-A69C-0E04DF4C3431}" type="datetimeFigureOut">
              <a:rPr lang="es-ES" smtClean="0"/>
              <a:t>30/01/2020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C9DC-9B50-4566-90CC-00F2D4C24DC3}" type="slidenum">
              <a:rPr lang="es-ES" smtClean="0"/>
              <a:t>‹Nº›</a:t>
            </a:fld>
            <a:endParaRPr lang="es-ES" dirty="0"/>
          </a:p>
        </p:txBody>
      </p:sp>
    </p:spTree>
    <p:extLst>
      <p:ext uri="{BB962C8B-B14F-4D97-AF65-F5344CB8AC3E}">
        <p14:creationId xmlns:p14="http://schemas.microsoft.com/office/powerpoint/2010/main" val="116852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075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35113BF-29E9-4F8E-92D3-0013F500C313}" type="slidenum">
              <a:rPr lang="es-ES">
                <a:solidFill>
                  <a:prstClr val="black">
                    <a:tint val="75000"/>
                  </a:prstClr>
                </a:solidFill>
                <a:latin typeface="Times New Roman" pitchFamily="18" charset="0"/>
              </a:rPr>
              <a:pPr fontAlgn="base">
                <a:spcBef>
                  <a:spcPct val="0"/>
                </a:spcBef>
                <a:spcAft>
                  <a:spcPct val="0"/>
                </a:spcAft>
                <a:defRPr/>
              </a:pPr>
              <a:t>‹Nº›</a:t>
            </a:fld>
            <a:endParaRPr lang="es-ES"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207618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kern="1200">
          <a:solidFill>
            <a:srgbClr val="FF0000"/>
          </a:solidFill>
          <a:latin typeface="Arial Black" pitchFamily="34" charset="0"/>
          <a:ea typeface="+mj-ea"/>
          <a:cs typeface="+mj-cs"/>
        </a:defRPr>
      </a:lvl1pPr>
      <a:lvl2pPr algn="l" rtl="0" eaLnBrk="0" fontAlgn="base" hangingPunct="0">
        <a:spcBef>
          <a:spcPct val="0"/>
        </a:spcBef>
        <a:spcAft>
          <a:spcPct val="0"/>
        </a:spcAft>
        <a:defRPr sz="3200">
          <a:solidFill>
            <a:srgbClr val="FF0000"/>
          </a:solidFill>
          <a:latin typeface="Arial Black" pitchFamily="34" charset="0"/>
        </a:defRPr>
      </a:lvl2pPr>
      <a:lvl3pPr algn="l" rtl="0" eaLnBrk="0" fontAlgn="base" hangingPunct="0">
        <a:spcBef>
          <a:spcPct val="0"/>
        </a:spcBef>
        <a:spcAft>
          <a:spcPct val="0"/>
        </a:spcAft>
        <a:defRPr sz="3200">
          <a:solidFill>
            <a:srgbClr val="FF0000"/>
          </a:solidFill>
          <a:latin typeface="Arial Black" pitchFamily="34" charset="0"/>
        </a:defRPr>
      </a:lvl3pPr>
      <a:lvl4pPr algn="l" rtl="0" eaLnBrk="0" fontAlgn="base" hangingPunct="0">
        <a:spcBef>
          <a:spcPct val="0"/>
        </a:spcBef>
        <a:spcAft>
          <a:spcPct val="0"/>
        </a:spcAft>
        <a:defRPr sz="3200">
          <a:solidFill>
            <a:srgbClr val="FF0000"/>
          </a:solidFill>
          <a:latin typeface="Arial Black" pitchFamily="34" charset="0"/>
        </a:defRPr>
      </a:lvl4pPr>
      <a:lvl5pPr algn="l" rtl="0" eaLnBrk="0" fontAlgn="base" hangingPunct="0">
        <a:spcBef>
          <a:spcPct val="0"/>
        </a:spcBef>
        <a:spcAft>
          <a:spcPct val="0"/>
        </a:spcAft>
        <a:defRPr sz="3200">
          <a:solidFill>
            <a:srgbClr val="FF0000"/>
          </a:solidFill>
          <a:latin typeface="Arial Black" pitchFamily="34" charset="0"/>
        </a:defRPr>
      </a:lvl5pPr>
      <a:lvl6pPr marL="457200" algn="l" rtl="0" fontAlgn="base">
        <a:spcBef>
          <a:spcPct val="0"/>
        </a:spcBef>
        <a:spcAft>
          <a:spcPct val="0"/>
        </a:spcAft>
        <a:defRPr sz="3200">
          <a:solidFill>
            <a:srgbClr val="FF0000"/>
          </a:solidFill>
          <a:latin typeface="Arial Black" pitchFamily="34" charset="0"/>
        </a:defRPr>
      </a:lvl6pPr>
      <a:lvl7pPr marL="914400" algn="l" rtl="0" fontAlgn="base">
        <a:spcBef>
          <a:spcPct val="0"/>
        </a:spcBef>
        <a:spcAft>
          <a:spcPct val="0"/>
        </a:spcAft>
        <a:defRPr sz="3200">
          <a:solidFill>
            <a:srgbClr val="FF0000"/>
          </a:solidFill>
          <a:latin typeface="Arial Black" pitchFamily="34" charset="0"/>
        </a:defRPr>
      </a:lvl7pPr>
      <a:lvl8pPr marL="1371600" algn="l" rtl="0" fontAlgn="base">
        <a:spcBef>
          <a:spcPct val="0"/>
        </a:spcBef>
        <a:spcAft>
          <a:spcPct val="0"/>
        </a:spcAft>
        <a:defRPr sz="3200">
          <a:solidFill>
            <a:srgbClr val="FF0000"/>
          </a:solidFill>
          <a:latin typeface="Arial Black" pitchFamily="34" charset="0"/>
        </a:defRPr>
      </a:lvl8pPr>
      <a:lvl9pPr marL="1828800" algn="l"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404040"/>
          </a:solidFill>
          <a:latin typeface="Arial Black"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Arial Black"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Arial Black"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rgbClr val="404040"/>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google.cl/url?sa=i&amp;source=images&amp;cd=&amp;cad=rja&amp;docid=MQtM6vJVikcE8M&amp;tbnid=8hPcsICFpogJrM:&amp;ved=0CAgQjRwwAA&amp;url=http://bibliotecadigital.ilce.edu.mx/sites/ciencia/volumen3/ciencia3/159/htm/sec_6.htm&amp;ei=PoRlUY75HaPVyQHUxoH4Bw&amp;psig=AFQjCNEAJTxXgHx0T-8RSBGEPSQPQOAyvg&amp;ust=1365693886544847" TargetMode="Externa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Archivo:Nachformdrehen.jpg"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Destilaci&#243;n%20de%20petr&#243;leo%20crudo%20(Parte%201).wmv"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videos/Flotabilidad%20y%20Principio%20de%20Arqu&#237;medes.wmv" TargetMode="Externa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es.wikipedia.org/wiki/Archivo:Nachformdrehe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755650" y="27813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s-CL" sz="1000" b="1" dirty="0">
              <a:solidFill>
                <a:prstClr val="black"/>
              </a:solidFill>
              <a:latin typeface="Tahoma" pitchFamily="34" charset="0"/>
              <a:cs typeface="Arial" charset="0"/>
            </a:endParaRPr>
          </a:p>
        </p:txBody>
      </p:sp>
      <p:sp>
        <p:nvSpPr>
          <p:cNvPr id="5124" name="Rectangle 4"/>
          <p:cNvSpPr>
            <a:spLocks noChangeArrowheads="1"/>
          </p:cNvSpPr>
          <p:nvPr/>
        </p:nvSpPr>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s-CL" sz="2400" dirty="0">
              <a:solidFill>
                <a:prstClr val="black"/>
              </a:solidFill>
              <a:latin typeface="Times New Roman" pitchFamily="18" charset="0"/>
            </a:endParaRPr>
          </a:p>
        </p:txBody>
      </p:sp>
      <p:sp>
        <p:nvSpPr>
          <p:cNvPr id="2" name="1 Rectángulo"/>
          <p:cNvSpPr/>
          <p:nvPr/>
        </p:nvSpPr>
        <p:spPr>
          <a:xfrm>
            <a:off x="1259632" y="1060302"/>
            <a:ext cx="5976664" cy="1015663"/>
          </a:xfrm>
          <a:prstGeom prst="rect">
            <a:avLst/>
          </a:prstGeom>
        </p:spPr>
        <p:txBody>
          <a:bodyPr wrap="square">
            <a:spAutoFit/>
          </a:bodyPr>
          <a:lstStyle/>
          <a:p>
            <a:pPr lvl="0" algn="ctr" fontAlgn="base">
              <a:spcBef>
                <a:spcPct val="0"/>
              </a:spcBef>
              <a:spcAft>
                <a:spcPct val="0"/>
              </a:spcAft>
            </a:pPr>
            <a:r>
              <a:rPr lang="es-CL" sz="3000" b="1" dirty="0" smtClean="0">
                <a:solidFill>
                  <a:prstClr val="white"/>
                </a:solidFill>
                <a:latin typeface="Century Gothic" pitchFamily="34" charset="0"/>
              </a:rPr>
              <a:t>Propiedades De Los Combustibles</a:t>
            </a:r>
          </a:p>
        </p:txBody>
      </p:sp>
    </p:spTree>
    <p:extLst>
      <p:ext uri="{BB962C8B-B14F-4D97-AF65-F5344CB8AC3E}">
        <p14:creationId xmlns:p14="http://schemas.microsoft.com/office/powerpoint/2010/main" val="41755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1269"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3000375"/>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Volatilidad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3214687" cy="11430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se refiere a la facilidad con que un combustible   se evapora</a:t>
            </a:r>
          </a:p>
        </p:txBody>
      </p:sp>
      <p:cxnSp>
        <p:nvCxnSpPr>
          <p:cNvPr id="56" name="55 Conector recto de flecha"/>
          <p:cNvCxnSpPr>
            <a:stCxn id="16" idx="2"/>
            <a:endCxn id="48" idx="0"/>
          </p:cNvCxnSpPr>
          <p:nvPr/>
        </p:nvCxnSpPr>
        <p:spPr>
          <a:xfrm rot="16200000" flipH="1">
            <a:off x="1017588" y="3697288"/>
            <a:ext cx="857250" cy="74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2571750" y="2571750"/>
            <a:ext cx="1285875" cy="428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s-ES" dirty="0"/>
              <a:t>Gasolina </a:t>
            </a:r>
          </a:p>
        </p:txBody>
      </p:sp>
      <p:cxnSp>
        <p:nvCxnSpPr>
          <p:cNvPr id="65" name="64 Conector recto de flecha"/>
          <p:cNvCxnSpPr>
            <a:stCxn id="16" idx="3"/>
            <a:endCxn id="62" idx="1"/>
          </p:cNvCxnSpPr>
          <p:nvPr/>
        </p:nvCxnSpPr>
        <p:spPr>
          <a:xfrm flipV="1">
            <a:off x="1857375" y="2786063"/>
            <a:ext cx="714375" cy="536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6"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20" name="19 Rectángulo redondeado"/>
          <p:cNvSpPr/>
          <p:nvPr/>
        </p:nvSpPr>
        <p:spPr>
          <a:xfrm>
            <a:off x="2571750" y="3571875"/>
            <a:ext cx="1285875" cy="428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s-ES" dirty="0"/>
              <a:t>Diesel  </a:t>
            </a:r>
          </a:p>
        </p:txBody>
      </p:sp>
      <p:cxnSp>
        <p:nvCxnSpPr>
          <p:cNvPr id="21" name="20 Conector recto de flecha"/>
          <p:cNvCxnSpPr>
            <a:stCxn id="16" idx="3"/>
            <a:endCxn id="20" idx="1"/>
          </p:cNvCxnSpPr>
          <p:nvPr/>
        </p:nvCxnSpPr>
        <p:spPr>
          <a:xfrm>
            <a:off x="1857375" y="3322638"/>
            <a:ext cx="714375" cy="463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62" idx="3"/>
            <a:endCxn id="30" idx="1"/>
          </p:cNvCxnSpPr>
          <p:nvPr/>
        </p:nvCxnSpPr>
        <p:spPr>
          <a:xfrm flipV="1">
            <a:off x="3857625" y="2000250"/>
            <a:ext cx="642938" cy="7858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29 Rectángulo redondeado"/>
          <p:cNvSpPr/>
          <p:nvPr/>
        </p:nvSpPr>
        <p:spPr>
          <a:xfrm>
            <a:off x="4500563" y="928688"/>
            <a:ext cx="4643437" cy="21431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just">
              <a:defRPr/>
            </a:pPr>
            <a:r>
              <a:rPr lang="es-ES" dirty="0"/>
              <a:t>Importancia: </a:t>
            </a:r>
          </a:p>
          <a:p>
            <a:pPr algn="just">
              <a:buFont typeface="Wingdings" pitchFamily="2" charset="2"/>
              <a:buChar char="ü"/>
              <a:defRPr/>
            </a:pPr>
            <a:r>
              <a:rPr lang="es-MX" dirty="0"/>
              <a:t>Si la gasolina no se vaporiza por completo, no se quema correctamente</a:t>
            </a:r>
            <a:r>
              <a:rPr lang="es-ES" dirty="0"/>
              <a:t> </a:t>
            </a:r>
          </a:p>
          <a:p>
            <a:pPr algn="just">
              <a:buFont typeface="Wingdings" pitchFamily="2" charset="2"/>
              <a:buChar char="ü"/>
              <a:defRPr/>
            </a:pPr>
            <a:r>
              <a:rPr lang="es-MX" dirty="0"/>
              <a:t>Si la gasolina se evapora muy fácilmente la mezcla será demasiado pobre para quemar  correctamente</a:t>
            </a:r>
            <a:endParaRPr lang="es-ES" dirty="0"/>
          </a:p>
        </p:txBody>
      </p:sp>
      <p:sp>
        <p:nvSpPr>
          <p:cNvPr id="40" name="39 Rectángulo redondeado"/>
          <p:cNvSpPr/>
          <p:nvPr/>
        </p:nvSpPr>
        <p:spPr>
          <a:xfrm>
            <a:off x="4500563" y="3286125"/>
            <a:ext cx="4643437" cy="27860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just">
              <a:defRPr/>
            </a:pPr>
            <a:r>
              <a:rPr lang="es-ES" dirty="0"/>
              <a:t>Importancia: </a:t>
            </a:r>
            <a:endParaRPr lang="es-MX" dirty="0"/>
          </a:p>
          <a:p>
            <a:pPr algn="just">
              <a:buFont typeface="Wingdings" pitchFamily="2" charset="2"/>
              <a:buChar char="ü"/>
              <a:defRPr/>
            </a:pPr>
            <a:r>
              <a:rPr lang="es-MX" dirty="0"/>
              <a:t>Nº 1-d es más volátil, y por tanto más conveniente para el uso en un automóvil, donde hay constantes cambios en la carga y la velocidad</a:t>
            </a:r>
            <a:endParaRPr lang="es-ES" dirty="0"/>
          </a:p>
          <a:p>
            <a:pPr algn="just">
              <a:buFont typeface="Wingdings" pitchFamily="2" charset="2"/>
              <a:buChar char="ü"/>
              <a:defRPr/>
            </a:pPr>
            <a:r>
              <a:rPr lang="es-MX" dirty="0"/>
              <a:t>Nº 2-d  es menos volátil por lo que se utiliza para mezclas de cargas más altas y velocidades constantes, pero tiene problemas para el arranque en frio.</a:t>
            </a:r>
          </a:p>
        </p:txBody>
      </p:sp>
      <p:cxnSp>
        <p:nvCxnSpPr>
          <p:cNvPr id="41" name="40 Conector recto de flecha"/>
          <p:cNvCxnSpPr>
            <a:stCxn id="20" idx="3"/>
            <a:endCxn id="40" idx="1"/>
          </p:cNvCxnSpPr>
          <p:nvPr/>
        </p:nvCxnSpPr>
        <p:spPr>
          <a:xfrm>
            <a:off x="3857625" y="3786188"/>
            <a:ext cx="642938" cy="893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76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2">
                                            <p:bg/>
                                          </p:spTgt>
                                        </p:tgtEl>
                                        <p:attrNameLst>
                                          <p:attrName>style.visibility</p:attrName>
                                        </p:attrNameLst>
                                      </p:cBhvr>
                                      <p:to>
                                        <p:strVal val="visible"/>
                                      </p:to>
                                    </p:set>
                                    <p:anim calcmode="lin" valueType="num">
                                      <p:cBhvr additive="base">
                                        <p:cTn id="47"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62">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
                                            <p:txEl>
                                              <p:pRg st="0" end="0"/>
                                            </p:txEl>
                                          </p:spTgt>
                                        </p:tgtEl>
                                        <p:attrNameLst>
                                          <p:attrName>style.visibility</p:attrName>
                                        </p:attrNameLst>
                                      </p:cBhvr>
                                      <p:to>
                                        <p:strVal val="visible"/>
                                      </p:to>
                                    </p:set>
                                    <p:anim calcmode="lin" valueType="num">
                                      <p:cBhvr additive="base">
                                        <p:cTn id="51"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2">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bg/>
                                          </p:spTgt>
                                        </p:tgtEl>
                                        <p:attrNameLst>
                                          <p:attrName>style.visibility</p:attrName>
                                        </p:attrNameLst>
                                      </p:cBhvr>
                                      <p:to>
                                        <p:strVal val="visible"/>
                                      </p:to>
                                    </p:set>
                                    <p:anim calcmode="lin" valueType="num">
                                      <p:cBhvr additive="base">
                                        <p:cTn id="55"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 calcmode="lin" valueType="num">
                                      <p:cBhvr additive="base">
                                        <p:cTn id="5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bg/>
                                          </p:spTgt>
                                        </p:tgtEl>
                                        <p:attrNameLst>
                                          <p:attrName>style.visibility</p:attrName>
                                        </p:attrNameLst>
                                      </p:cBhvr>
                                      <p:to>
                                        <p:strVal val="visible"/>
                                      </p:to>
                                    </p:set>
                                    <p:anim calcmode="lin" valueType="num">
                                      <p:cBhvr additive="base">
                                        <p:cTn id="71"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30">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xEl>
                                              <p:pRg st="0" end="0"/>
                                            </p:txEl>
                                          </p:spTgt>
                                        </p:tgtEl>
                                        <p:attrNameLst>
                                          <p:attrName>style.visibility</p:attrName>
                                        </p:attrNameLst>
                                      </p:cBhvr>
                                      <p:to>
                                        <p:strVal val="visible"/>
                                      </p:to>
                                    </p:set>
                                    <p:anim calcmode="lin" valueType="num">
                                      <p:cBhvr additive="base">
                                        <p:cTn id="7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xEl>
                                              <p:pRg st="1" end="1"/>
                                            </p:txEl>
                                          </p:spTgt>
                                        </p:tgtEl>
                                        <p:attrNameLst>
                                          <p:attrName>style.visibility</p:attrName>
                                        </p:attrNameLst>
                                      </p:cBhvr>
                                      <p:to>
                                        <p:strVal val="visible"/>
                                      </p:to>
                                    </p:set>
                                    <p:anim calcmode="lin" valueType="num">
                                      <p:cBhvr additive="base">
                                        <p:cTn id="79"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xEl>
                                              <p:pRg st="2" end="2"/>
                                            </p:txEl>
                                          </p:spTgt>
                                        </p:tgtEl>
                                        <p:attrNameLst>
                                          <p:attrName>style.visibility</p:attrName>
                                        </p:attrNameLst>
                                      </p:cBhvr>
                                      <p:to>
                                        <p:strVal val="visible"/>
                                      </p:to>
                                    </p:set>
                                    <p:anim calcmode="lin" valueType="num">
                                      <p:cBhvr additive="base">
                                        <p:cTn id="8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0">
                                            <p:bg/>
                                          </p:spTgt>
                                        </p:tgtEl>
                                        <p:attrNameLst>
                                          <p:attrName>style.visibility</p:attrName>
                                        </p:attrNameLst>
                                      </p:cBhvr>
                                      <p:to>
                                        <p:strVal val="visible"/>
                                      </p:to>
                                    </p:set>
                                    <p:anim calcmode="lin" valueType="num">
                                      <p:cBhvr additive="base">
                                        <p:cTn id="95" dur="500" fill="hold"/>
                                        <p:tgtEl>
                                          <p:spTgt spid="40">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40">
                                            <p:bg/>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additive="base">
                                        <p:cTn id="99"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0">
                                            <p:txEl>
                                              <p:pRg st="1" end="1"/>
                                            </p:txEl>
                                          </p:spTgt>
                                        </p:tgtEl>
                                        <p:attrNameLst>
                                          <p:attrName>style.visibility</p:attrName>
                                        </p:attrNameLst>
                                      </p:cBhvr>
                                      <p:to>
                                        <p:strVal val="visible"/>
                                      </p:to>
                                    </p:set>
                                    <p:anim calcmode="lin" valueType="num">
                                      <p:cBhvr additive="base">
                                        <p:cTn id="103"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0">
                                            <p:txEl>
                                              <p:pRg st="1" end="1"/>
                                            </p:tx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0">
                                            <p:txEl>
                                              <p:pRg st="2" end="2"/>
                                            </p:txEl>
                                          </p:spTgt>
                                        </p:tgtEl>
                                        <p:attrNameLst>
                                          <p:attrName>style.visibility</p:attrName>
                                        </p:attrNameLst>
                                      </p:cBhvr>
                                      <p:to>
                                        <p:strVal val="visible"/>
                                      </p:to>
                                    </p:set>
                                    <p:anim calcmode="lin" valueType="num">
                                      <p:cBhvr additive="base">
                                        <p:cTn id="107"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62" grpId="0" build="allAtOnce" animBg="1"/>
      <p:bldP spid="20" grpId="0" build="allAtOnce" animBg="1"/>
      <p:bldP spid="30" grpId="0" build="allAtOnce" animBg="1"/>
      <p:bldP spid="40"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2293"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3000375"/>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Curva de destilación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3214687" cy="11430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indica la temperatura a la cual se evapora un determinado porcentaje de combustible.</a:t>
            </a:r>
          </a:p>
        </p:txBody>
      </p:sp>
      <p:cxnSp>
        <p:nvCxnSpPr>
          <p:cNvPr id="56" name="55 Conector recto de flecha"/>
          <p:cNvCxnSpPr>
            <a:stCxn id="16" idx="2"/>
            <a:endCxn id="48" idx="0"/>
          </p:cNvCxnSpPr>
          <p:nvPr/>
        </p:nvCxnSpPr>
        <p:spPr>
          <a:xfrm rot="16200000" flipH="1">
            <a:off x="1017588" y="3697288"/>
            <a:ext cx="857250" cy="74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8"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2299"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2300" name="AutoShape 27" descr="data:image/jpeg;base64,/9j/4AAQSkZJRgABAQAAAQABAAD/2wCEAAkGBhQSERQUExQVFBUVGBgXGBcYFhgYGBgXGBQeFxcXFxgXHSceGh4jGRgYHy8gIygpLSwsGB4xNTAqNSYrLSkBCQoKBQUFDQUFDSkYEhgpKSkpKSkpKSkpKSkpKSkpKSkpKSkpKSkpKSkpKSkpKSkpKSkpKSkpKSkpKSkpKSkpKf/AABEIAOoA1wMBIgACEQEDEQH/xAAcAAACAgMBAQAAAAAAAAAAAAAABgUHAQMEAgj/xABZEAACAQMCAwQFBAoNCQUJAAABAgMABBESIQUGMQcTIkEUI1FhgRUycZEWJDNCUlSUsbPRJTQ1U2JzdJKTocHS0zZDVXKDsrTD8BcmRILhCEVjZITCxNTk/8QAFAEBAAAAAAAAAAAAAAAAAAAAAP/EABQRAQAAAAAAAAAAAAAAAAAAAAD/2gAMAwEAAhEDEQA/ALwooooCioTnXjclnYz3ESB3jUEA5wMuFLNjyUEsdxsp3HUIMHaLd6Ji00Ae0SNjE0al7p5WbEKGGVlDYCANHqGZRqA0kALZopH4Pz7hJpLqa2kjjhgm126yEp3uQUkQNIc6gMEeW5FSEHPatki1vCvhKN6LOQ4bzGI8gAYO/toGiioH7L0/ebv8juv8Kto5qix9zuvo9Cu/8GgmawBUJNzlAmnULldTBVzZ3Yyx6KPU7nY/VXs81wj7y6/Irz/BoJmioA8723sufyK8/wAGuZ+0iyBILTgg4INnedfZ9xoGiilVu06wHWSUE9AbW6BPtIHc5IHmR0yPaK9r2lWJIHeyDPttrkDy6kxYHXz9/sNAz0VApz1ZEZ79R9KuD9RXNB57sPO7hXr85tPQ4Pzsee1BPUVANz/w4db22H0yqPzmvP8A2h8N/HrX+mT9dAw0Uv8A/aFw78etf6ZP116Tn7hx6X1p/Tx/3qCZmgDFCVVirZBIGVOkjUuRscEjbGxNbaiF5wsiuoXlsVHU9/HgY9p1ULzfZHOLu2IUkN6+PYgbj53ltQS9YAxUcvMtqelzbn/bR/3qz9kdr+Mwf0sf66CRrFeILhXUMjKynoVIIP0EbVsoCiiigKKKKDBGdjWsWqbeBdunhG30eyttFAo9ptuF4VchAFJ7vdQox69NznrjrTDwVMW0Odz3Ue+2/gG+1QHarJp4TdHf5qfN3I9au4GRnH0ipzl9s2lud94Yuux+5jqMnf4mg7iu46Y89vq3rDxA4yAcbjIGx9or3RQLvOI/aWFz9uwbb/wsnb2Df4b7UwgUtc8tgWeGCfb1tudXmxBHh33Hh9m++2aZhQFFFFBB8Ub7ests+G4+HgTfr8PPr8anKg+Jvi/s/etyPP8AAQ7+7b81TlAUUUUEBxID5Ss8/vN39HW36/8AXsqb9HX8FfqFQXFGxxOy98V3/wAg/wBlMNB47lfwR9QrybRPwF/mittFAtzWifKcXgT9rT/ej9+t/dU96FH+An80fqqFlkHyrGMjItZ8jO4zNb4yPgfqqfxQaTYR/vafzV/VXluGRHYxRkf6i/qrpqF5w5hFlZyz5TWqnu1ZgveSYJRB5kkj5o3ODQcPZ0qi1lCYCi7vAoXGnHpcmMY2xj2U0Ukdjtk0PC0ifGqOa4RsdNSXDqcfEGnegKKKKAooooCioXnHi8trZyzQIskqBdCOwVSWkVNySOgYnGd8Y86rxe1m/BhD2qDu2Vb0gAsjmQqESMTZXIZBqYnfV4dsUDd2tKTwm4A9sXw9em9MPAVxawDriKPf/Ziqq575rnn4dNHIbd10Ws0jQM2UWVjIkbqW6krGoww1B8jG1MnBO0lFt4FNnfnEagMtsxUhVAByWz4hv1PnuepB/opOPadD+K8Q/JH/AF122nPsDqGMd1GSAdL20oYZUHB0qRkZwd+oNB75vn0GyOCftyFcD+GHTO/s1Z+FMIpD5s5qgkNmPXAC8gYkwSjAXUfNd98bDemI84Ww6s/09xNj/coJqil/7PrH9/H8yT+7Wl+0rhq9byEYOCCSCD7CuMjp5ig6+JyYv7P+ElyOv8GNvj82puka7564c95bOLy3KxpcEnvFwpKoBufMjVtU1bc/8OkGVvbb4zIvkD98R7RQT9FQw5zsfxy1/KIv71Z+zGy/HLX8oi/vUHJxEk8SstiPVXns8jCM7HoevxFMdJXEeZrVuI2brd2uhIrrWTNGdm7kKoIfAJIzv5K3wnfsxsvxy1/KIv71BMUVD/ZhZfjlr/Txf3qPsxsvxy1/KIv71BDQ2pHHncqQHsyA22GKzRZA3ztqHkOvn5ONJb81Wp4kj+k2/drbyrr7+HTqaWAhfn5zhG6+ypz7MrH8ctfyiL+9QTFIPG+GjiXFo4izCHhvdzSDHhe4kKvEnTcCMEk5++Ax1qU5p59hgs5JreWCeXwrGglRtUjvoUbN0zknHkp9lc3KkEXDrKaWW6F1Jl5ribvFYsyxgaVJPQIqgAnz8s0HZ2e/tabP45e/8ZJTPST2PXjzcMWWT58k1y77Y8TXDs23luTtTtQFFFFAUUUUGq5tkkUpIqujDBVgGUj2EHY1HpypZgxkWsAMP3MiJPBvnw7bb7/TvUrRQIXabwuC34VMsUKR65INokRCXNwm4xjB9h8qcOBn7WgyGHqo9mOWHgHUgnf4mlTtmB+SnwSD3tvuux+7r0yRv8R9Ipp5fB9Ft9WSe6jyScknQOpyd/iaDtVTknPXG3sr1RQRQQHNYJayx+Nx56/vcns9+/wqfpd5xk0+hEbfbsA6avnalO30HGfLr5UxCgKMUUUELxBAb609yXJH04jH5iamsVC34+3rT/Uuf+XU1QGKMUUUEFfL+yNrsTiC79u3jtxk/Xj41O4qDvpAOI2oP30F0B/Ptm/MDU5QYxRis0UCc1ircbJYxODaNhO7TWhEsO7tjLA52B6YbHU1PcT4XahWlnig0orMzvGh0qAWYkkdBuaiyR8sjwkH0STLacBvXQbBseLHsycZ8s7wXMEsnGLp7G3maO0gwbqeInMjklTaq2QCNJYscMAQAfYQ5uVuWo+IXfyg9tDHZhGS1i7tAZMsVNxIgUbMuwVs+3bAJ1cf5Sg4hfx21tFBFFZOkt0ywKA7HBW3BVRqOjUTvgahnJ6M3OHG/QLVILNFNzJiG1gUDrjGdPQIi7knAG2Tvv28l8qCwtu6MjTSuxkmlYsWkkbALEk56BQN/L6aDm7O4wtrKqqFAu7wBVGAALuQAADoANsU0Us8gfteb+WXv/GSUzUBRRRQYZsDJ2AoRwQCCCDuCNwQfMVx8bhV7adWbQrRSAtgtpBQgtpG5wN8edKvZ7HN3CiO5jkhjMcYDW8it3ccEaoUPpBCB4wsmNOQZDlQcqAdi2+MfHy/6/VWahub7lo7SRlnFsQY/XFdYQGZA3hAOcqSv/m6jqKyfny77qdkuZTPHIUtYlt9aXkSyEGbBQu2rD7qwC90B1OSDj2wxg8KlznAkgORp29em/j2+umLluUGztyCSDFHgldJPgG+ny+G3s2qkLjnS+ubO4SWN7mNZrNUZ1VcSFu8fVJEqppLIEz973i5J60+8J5r4iYYQvCe9QBdMnpkRHTGoeryMb/V50Fi0UmNzdxH/Q8h/wDqof1Vj7MeI4H7DTZxuPSbfAOfI53GN84G+3voJLnGPV6EN/27AdsZ8Opvvtsbb+eM43xTEKrLjXNd+0lr3nCZYwtwrLi6hJd+6kATAwB1zucbUwLzde434Tc5/jrY+ft7z2UDbRS19llx/ou9/nWv+PXM/PUwOPkriHn0WEjbHmJcef8A1igkeKj7fsuvzbn/AHE67/r8vpE7VdXfPrm6gf5M4kO7WdSvoxzltGMEHSR4OoP3wpgtOeFdFZrW+jJ6o1ncFl3IwSiFfLOxPWgZaKhU5riP+buh062V35j+Jr19lMX4F1+RXf8Ag0HPxJf2Ss9+kN3n37wD85pgpNvuYIm4hatouPBDddbS71ZZoBlV7rJ8wTggZ8iRU19lMX4F1+RXf+DQTFFQ0nNsKglluQAMkmzuwABuSSYdhSRxrn/06QRWdxLb2gUmS8jtp5TI3nBFhPVkKdRfqMrjpuGjmS/+VuIeh2UpCLG6XM6nSO5aWAyLCwyJD4dJGw38xkU1XfE7TgdnDCAzYAjiijUGaZ8ddKAAliN2wBk+0gUl/L9rwy6DW4lkT0VooLbuZY3kn72EE5kjXW8mAzMMnwe0gHo4Bxq3a4F/xOQ+laMRwi2uglqijxgZjyz6tRZjkAg4O2aBl5M5OkWZ+IXp13cw2Q4YW0ZJ0xRnHUKcMRjO/vLOlKY7VOHfjB8h9xnHXp/m62L2mcOJwLuMHGrLK6qB72ZQPhmg9cgfteb+WXv/ABklM1KvZxOslrJIhDK13eMrA5BVrtyCPaCMGmqgKKKKApQfnMpei1SBAplCEmXTIxcku6QCMmTGzsQ2yyK7aVJIb6TL9bmC+jcrE0Ek4AkYBnhDqqY1FMrrYBBgtu4Gy9Ac6MUUUCT2xzlOEzEAE64ANRwAe/TBz5fTkVO8qmOOwttJUJ3Ue4fUuWAzhyTnxEjrUD2yR54TLtqxJAdPi8WJ08I075PTy+mpnkq1UcNtEwpXuY9hgjoCB08vzj20E9RRRQLvN7EPYaQCfTY9icDHdS6jnB6LqI9pAHnTFS1znKVawIUsReJsPfDKufoGcnrsDsehZaAooooIXiA+3rT/AFLn47Rbf2/CpnFQ9+Pt61/i7n/lVM0GMUYrNFBA8QUfKNpnGe5u8fTqtxt7ds/1138a41DaRGWd0RRtlmVcnBOBqIycAnA3ODgGlPnrmsWl5bGOP0mcxTokCMO8LSPAVOACQMIxzgbBqjuMWMahbrj88T4JMNohYQKyDPhUkGZyBuXGBqx0xQdD211xp0LqbfheRIFziW8TI0CRQQ0cZxqx5qR54IlOJc4RwN6Hw+AXNwqk9zCUWKEeTTNkKgLMNhv16VwWU/EOJLpVDwu0xgeE+lsvzQFBUJCMDqMkDGPbUxbw8N4Qh8cNvryS8kmZJCMZ8UhLvjbbfG1Apcl8Dmh43Ibuc3M5tWkLEHTE7Sx6lh1dFAbTkAZHkOgtGWUKpZiFVQSSTgAAZJJOwAHnVO8P5mnu+NzycPhwXtFVWutaRhQ6nvQqBi6k6cYIznrTq3IslydXEbqSfIx3ELNb242I6Ie8fY9Wf2+WwDEvaRFLK0HD43vplBJMbBYE3wO8nY6QDvjSGzjauePkq5vXMnE58xsoAsoHkWFPaWdWVpSQM+LYaiNwBTbw7g8FuNMEMcQwBhEVdh0BwN67KBV7NoVS0kVFCot1eBVAwFUXcgAAHQAbU1Usdnn7Vl/ld7/xklM9AUUUUGu4QlGCtpYggNgHSSNmwdjg74NVHaW1xHxRRJcCVluEDSejWkUrAsQQNMZmIwuG0HZJFLaUJIuCkNeIH5RkOmJkjnjHfPbKXj9IBt9KSiYP4pIhFnQfnD7xdgey2Bk1xDjtv4PXw+s+Z61PHvjw7+LfbauLmW0e6tZobebu5NlY4PuZo8hlK6lOnIIIDbEVTNt2ZcQRIVFo6z+ELKLiJordTM5bKSFzrA0MGjYHZcYYHUD/ANsXEUfg0rRyBlLw+KNlbbvwCVIz5g/EUxdnyAcMs9JJHcRkZxndc742zvVM3vL9zb8IvjcQy28Ej2axRMysy6Jj3zqmrwanJbTsMvttvVj8q8vXwtLcw8RVYjDHoQ2UXhUqCASJMkjpn6aB/oqvuMcTmtSRPxq3jZRqKehoX0jB3RZC2MEb486g+MdpMiLqTiCsTGZoVHDnVZtKkmLLyEoMAMWONn2O2KB65rB9I4afIXRz+STHr5dKYwarPitzdt8lTSXMeJZtafabEqWs5SMqsxL5B0hRg+IHywWuaa4hCiW8s16/Pt2Qke4elAbUDDRVb8R7QWQhY+I8Olc/ex2l1NgAbk+jzuRvjqBUc3aFxlptNvYLcxah6wQXECsOjAd+w0nONyPI7Ggf+IH7ftPYY7n6/VY/tqaquJ5+LzT22UtLOUx3GAxafSNUeQdDackYI6jY59lQnMXEL21b7a4xGW3VILYCOVn8gQkEp/g7r1I3HmFuXd4kSl5HWNR1ZmCgfE7VV3NfbHG+uGwmiXA8V1IwVE657qMqXmOwxoUjxD6aWF5E4txZnMzT2ducFY7ieSTU22fAxyCTk/MVR0Apx5d7JI7QZFraTv5vPLJKepPze5CDrjZR0FAn+mTRzoOHWt535SWOS+eFmmnGuEvKIpj5YCgEjAkHQ7Uw8p8EvVPeycOM9wxz6Tf3CZVOoVI1DsmG32UdTTdcG7N/blkttQgudOJJcfdLcHPq/ePrPsqQafiAOBDbEHG/fybZO+xjztQLMfJXFrgAXnFNC5yY7aMJnfdTKoRiMbZ99MtlyFYxPrFujyHrJLqmkOMYy8xZtsDG+2BWq64jxJYgy2lvI56xi4KkZYDOpk0nAJPw9tRicy8YOM8JiG563se2MYOw88n+afdQaLCIjmW5ONjYx49+JUz/AGU+MTkYAxvk53HswMb/ANVUxZ8wcT+W55Pk5WuBaqpt/SogFTvF9YJD4TkgeHrTcObOMefBR+X2/s/XQPdFJNvzXxbfXwYjpjTfWx8985I8q2rzhf8Anwe4H0XFuf8A7qDp7Oz9qy/yu8/4uSmilDssnL2LMyGNmubpijdUJunJQ+8Hb4U30BRRRQFVtxG7VOIlu7LXInUKymzwYcL4dLOJS5QugzjBIPSrJpFt5njv5UWcd2bhWZRKwVe92CsPRWXLOjqB3oy2FyGO4PKnas0UUFf9un7jTf68P6VamuQpUi4TZFnCqLeM6mIUY0Z3ycCojtvk08HlJAbEkJwc4Prl2OCNq4eVOzqO6sraS7nupleKNhbmV0gjGnIRY1IJABAySSQOtAv8/X1pcXTSWFwsk8kfdSiFLmYuToEZXufVsVQMuC33x2JFaeHck8QazW0SygMRVG726jhibVljkpGzyZ8S7sVbCkEbkB74rxXh3ArdhDFEshACwRae+mIzp1dXYAEnU2cA+8AovM/afxTvoEt4WheQQyRxqokSWOWPUFZnjVtQY6TpwMqemNw2ce5entBw9ru+luIFmaEQ2yGIQ6YZExHJG2vCadG4zp1Z86sPh/Zhw2FtQtInbGMygzHbz9aWGcjqADSJ2mc9obeyRJUe9SQGSOBzlJjbvGRn73Er4wTqH0im/h9vxW8BeeVeHRnIWGFVlnHiI8c0gKDbB8C+f3pG4TfF+aLOyHrZooz0CDeRsY2WNMu3UbAedL97z5cTox4fZyOmCPSrhltoUOGGsCYa5FUgE4X3HFar3l/hfCAbyYGa430yTSNNcSyDBAjDn5+wGoAY8yBmvFtwG74vGJOINJaW7biyiLI7KGIIunZQzagAdIxsegPQK8v47/itzBAL+STvGdGkS3aK1VQoMghlXBmBVCcEKpKjc5Bq3ORez234ZFpQLJMfuk5XDvvkdS2kDbYHyzW02CQXtjFEoSNLe6VVXYABoMDFMlAYooooIa7XPELf+T3J6kf5619lTNQ91+6Fv/J7r9Na1MUBRRWuQ4OothVU5BxjyOok9MAH66BC4Y+eZrvYjFlGMnG/rV3GD0388dDVg1X3DWB5muSNwbCLB8vuq1YNAUUUUCf2Vzs9gWcBWa4uiw/hG5cn+s04Um9k8pbh+pjqZri6JO25Ny5J223NOVAUUUUHmQnB0gE4OATgE+QJAOB78GlOHgExuO+e2tlZpI2creXTLpSTUGMHcrG7qSzKTjDkN1puooME4rx6QuQNS5Ocbjy61B88cDmu7UwxSiMMfWKVJ72MDxQ5VgU1bAkb4yPOqafs44h9rpHbsk+hSbsu+I4/QljNqwyceIOpwDjI0kDIAWH26ODwWbBBGuLcEfvo/t2pj4DcsnC4HRCzLaoyx9CzLACF92SMfGqd5h4LdQcHvzKjwW7SQG3tWORCPSCWxuQuoknAzsy7k1my5suIZOHWsN1PcmQQMU2URq2FRGaFyzqBlipAOkrk+QDguuLXMly1xpa3vrkQd0sNwO8dToILIoYLmHA9YEXxZ36U78O5P4peSwPdytDaKw7y1eYvLKBgt3rKmlld1B0Z0gEhQtMvD+y62SZrkmb0iQEyN3uvxtIsoI1L946LpOB80ZyabYYtCgF2bA3ZiMnHmSABQVl2m8GtrJLFoLdIsXW/cwRMT6iTBKONLYODlgcYJG9M3HuetMzWtlCbu6C5YKyiKHLBVM7523OdI3wPKqX7Reapbq+MMVy88CXGEYrEURn1Koi0nDaQWAc75AII2NW9yX2dycMGiG5QxM2pw1sNbb7+sEgwSuB0IGkYA3yG/lLkD0eU3V3Mby8fcyuNoyRhhCvRARgbAbDyG1OFalRsjLAjByNOMnIwc52wMjHnn3VpuY5tQMbxhcHKtGxJOoEEMHGMLqGMdSD5YIRvEB+yVp/EXW22PnQb+33eyp2lnjve/KNmIigPc3ROtSw064M40sDn2eXXY1LxJc5OpoMeWEfPXbJL+yg76Kh+7vvw7X+jl/xK3wJda11tAU21BUkDfN3wS+Pne7pQc1yD8owb7ejXO3+2tamqWuPtP6bb+jdyZO4uciUuF095beaAkHOnyxjNeWl4v5R8PP8Atrgf190aBnoqC4XLxEyKLiOzWPfUYppnfp4dKvEo64zk12XM10I1McUBkydStPIqhfIq4hJJ6bFR9PtBQ4f/AJTXX8hj/SrVgVVfDJ7z7IbgmG3730KMMouJAgXvFwVcwFic+RX403z8bv1zixjbBx4bpt98ZGbcbedAy0Gk645s4grhfktnBAOpbgFRknbeIHIx/WK5ZOe78bfI1yT7poyPb1K/2UG/siUDhoA6d/c4+j0h6dKRexY/sTHgaR3s/h2OPXttttt7qeqAooooCiiigKKKKBD7bbgx8IkZThhJCQcA796PIjH1119lnCZorGOW5cPNOBIxAUYQjMakqBqOk5JO++nOFFRXb5q+R3wcDvYtQ28Q1dBkfhaTtjp8C38rA+h2u40+jw7Y3z3a75zjGPLHxoJG5u1jRnkZURASzMcKFHmSem1Uh2h9oj3zNFaTmG0j7xXkDANdOFGY4VJUuBqUYDDIkzg+EGb5i4/Nxq6lsLIp6PBkzOZCFuSANMYdFOE17Ng5I3HTFQcHZfcO01viGKaIRSIgjYWzpJIruIpiTKrKyYLjxnZS2nGkIDiXOc1zBw8RQejxW04iGgK7F2XSMM3j1FRLtpAJO+SBj6VqleYeQ7fhcPD0yZGlvou+kJKFyFl0EYcFMa/wvLPtBuqgKKKKCEvJ0+UbZDHlzBcssmWGlQ8IZcfNOolTvuNPvNTdQHEP3Ts9j+17vfy+fb7fT5/Cp+gKKKwaCFuW/ZKAf/LXPn/8a18qm6gLk/spB77a58unrbY5zn4VOvKBjJxk4HvPs/qoPVeUX29T7zj2bZ6Vlc+f5vL66zQV/wAN/wAprvb/AMFF+kX/AK+FWBVf8MYfZNdjfPoUX6Rf1j+urAoCsGs0GgRexbT8kx6fm97Pjr079sfO36Y609Ui9ioHyTHgFR3s+AeoHftgH3inqgKKKKAooooOfiHEI4I2klYIi41MegyQBnHvIpfg7TuGOQFvISWk7sDJyW1BRsRnTkjx/N884qZ49ZvLbSxxlQ7oyjXrC7jG5jIdds+JTkHB3xiqeP8A7P0jDQXtUDHUZFE7PF18CKWCyA7ZZ8N8BghMdrvNNrecIuVtplmMUlvrKE4Gt/Cc40v0I2JweuCKOdecTbcMs7G3Uvc3lvFGoU4KI0Spq6HOSdIG33xyMVB83cgS2PCr53kjZ7qS29TCjiNCk2BoLNliwZc5Ub561t7NOWflOV7u49IQWwhitX1lXXulIYA6dJAbP0EkGgtDknlWOwtIokjRJNCd8y7l5AviJfGW8RbGegO2KngahI+V2XOLy839sqN/vRnHwrRBylh3f0q+BYkHM4Kke1UKlE+lQDQRXaYfWcM8LNm9UEI2lsGGQEg+4ZPt223p4qsO0jh0kDcOZbi5mZrxEVWMZI1RuuVIjG4B6tkb707Ly8/45dn/AM0P9kVBM0VD/Y+/43dfzov8KsPy85/8Zdj6Gh/tiNB44h+6Np/E3X+9BU5SNxXgMvyjZqt7dA91ctqIhbGkwjH3MKQ2rcEH5oIwRmpg8Au8gjiU2PYYLY5+qMUDABj3Cs0rvwPiR/8AeMWPfYqfLz9cPfQvBeJ/6Rh/IRj4+voOiV88Th/k1yOhHSe2B6/RU8rbn9fUY6/XkfCq9lsOIfKcSenw94LaZtXoS40GaEFSnpGo5Ok6tsads5OJscF4n1+UIM+30D/+igZ5IwwKsAQRggjII9hB616qC9B4h+N2v5E//wC1Xr0O/wAH7Ztc46+hybH2/tr/AKxQLXDz/wB5rr+Qx/pVqwKquwguvsiuVE8Heiyj1N6O+kr3i7BBPlTnBzqP0U6xWfEFUD0i1bAAy1vMScDqSJxv8BQT9YNLckfFdRCvYFfImK4BznzUSEDbHnXPKOM58J4aR7StyD9QJ/PQR3Yd+48P8ZN+mani1jdQdb6zkkHSFwPIYBOce2kjsPP7DxbY9ZNt/tm9tPtAUUUUBRRRQFFFYGcnpjy/tzQIXbgoPCJQTgGSEE+wd8uTjIzU52ecLFvwy0iHlErHfOS/jY9T1LE4BxvUD26/uNN/rw/pRTZyt+0rX+Ih/RLQSlFFFAl9orkTcJwzL+yEe69cGNwV6jZgSp9xPXpToKRu02Vll4Vozk38a7AE4ZGVjuD0Uk5xtjPlTyKAooooIHiEQ+U7RvPuLtfhrgP5xU9Snxy/KcX4eul2Dw3QJUEqmTDhnA3xkBd9gXB94bKAooooE9p88fVMr4bGRjhRqIa4iHibqRkZA8iD7TThSVJb45iR1xk2Lh86vmidNOnbTnU3tO2dhtltuzLlO6CEax3mssMR4OoppBy2dOAcDrvQdFFFFBXvDGP2T3Y8vQov0if+v11YVV5wz/Ke8/kUf6RKsMmgKwaxFKGAZSGUgEEHIIPQgjqKyaCvewxW+SYtxp7yb6fup6be3Pt6/AWHSD2HfuPD/GTfpmp+oCivEMZGcsWySRnTsD96NIGw9+T76xQbKKKKDj4vxWO2heaUsI0GWKozkDOM6UBON9zjYZJ2FK0PbHwtgCLghdQXUYZgoYgkBmKYBIBO58jTJzDw1ri2kiRlUuNPjTWhUnxI65BKsuVOCCM5BquV7DiIpYhdRpHcMJJVFsGCOuvSLfW5MajXj8IgY1YJFB47U+cLW+4Nci3k1NG8OtSrIy5n0jUrAEZ0kgHfGKd+VOP25sbMmaNdcMQAZ1UkhFXGGIPztvqqsOZ+XV4aJjdJ6a/EASYoVeGNBbesZ8qxbSqaWI6nxbjGSw8q9n3DOIWcNzGlyqkEIDcSjQUfSdA1nADpkfQKCyLbicUmNEsb5GoaXVsrnGdj0ztmtvpC4J1Lhc53G2OufZik+27JbKP7m11HgaQUu5lwoOdIw3TODj2itkfZjbruLi+GdWr7blIYsMEsCcHpn8+aCL7WuIIjcNYyKoS9jZj84qvdv4goBOfZt1xuOosFZlJKggkDJAIyASQDj2ZUj4H2VQHN72q3DQSxcTl0ySLCXuF9ZOjaUCBlLBNRbDknw4wDmnLlDgy36SlLzi0DxyGOVXlhDq4ydGruixClm6+ZbbegtCvCzKWKggsMEjIyAc4yPLOD9RpZHIzhQBxLiIxtnvoiT9OqE1qPIzKWc8Sv128T95bg4XONR9H6AZO52yaA49c6eM8NXVpDRXm2kHUQiHTkjK9C22PmAU3VQ78x2k133vpvFJTZtIqSqbV2CsmJJlAiwsQVSC5zkMvSrN4TwVpYUki4pevG4DK2q0bIO/X0c/n2oGuioX5BmwMX9z9JS0P/AOOK57jgF3kFeJSqoBzqgtW38jkRrgYz5GgiJ0/7xxkZJ9BfUCBgL3q4IIBJJY4IOBjz8i81Ut7e2gnS6+Wj6Sp9HJ0WpAiZzk90FA07Bu8OrwjOOmG234Rdyxh4uLFw3R1trZ0PkcYG+/voG2ik37FuJZz8rt5jHocGNznpnrt9VRNtwbiLRvO/FriBULMwms4EAVQCW068BMD6Pne2g8cDYHmm/wDDgraxjOc5OYjkZ6bHGB7Ksuvn+xuUaYXycZdJbpvRXY28CyYBjjDmMS4CAYYyZBGkHByasG45T4xhO64urBcHL2yAnAxuQTqB6nPU0DzdXaxKXdtKjGSfLJwP6zW0t5ef/rSTLy/xjSR8oWz5GDrtBjoMNgMRkEZ6Y8RzkAARfE7jidq0az8UsEeTCLqg0ljqzq+cB7s9PjQdfYcc8Hhwekk2f6Rtvd1BqwKq/s641a2HD44/S4ZA1zJGCNClmaRlyAXJKnTkMcbY8tqtCgKKKKAooooCiiiggea+SbXiKxrdIW7skqVdlI1DDDKnocD6hUlwfhEVrBHBCoSOMaVA+sknzJOSSdySTXZUJzSJhGJIphCsYZnJ8gBkP8xi4XB9VhdeR4lxuE02fLHl19md/wCqs0t8ocxtOGjlVxKMuSxQg5chkUISQI28HjClsagCDtjjXM0sEzRCEuSBKjANp7pEZpdZ6hgYyoIGAZ4M/ONBFcV7JoJpp5BLKnpOtpRqY6pCPVMG1AhUy/g6EMAfmimXl3lmGyRkhDescySO7s7ySN1dmYkkml/hXNsst6luxQhQrM8YwkglgkcJpYsQUMYyQ2+eg6HRxLnaZJn0CNtKXIWEEaw0d9BaI8mojbxPIPEgIcqSNPeUD5XPxC0SWJ45E7xHVlZPwlIwV6jr9NQUXMcpsopWWOOWSTujkq6J64x62EchHRc6RJsTjVtS9Yc+3LSKqpHKneNqkEkZTS15LEqpI8kZIVYxgiNy2egPUNl52Rp6w29xLbyStJ3kg1SEwSdbfxybDZfENzppy4BwVLS2it4hhIlCj3+ZO5O5Yk/Gk2+5xuPDiWFcPJlVRt0FrPIgWQuVkVjGpDrpIOnUg3WuDhvaNcLBBIwSQMImk1FMgSIhChmkTz17qsrdcqPDrC0a8SxhlKnoQR9YxSN9mMzTW6iS3XvomYjJbui7RMvfpqByi6kBDqGLklV0hTJzc1SCG3OIw01xJbmQ57pe6Mo77TqyVbudl17d4PE2PEFfW/YZeRDMV9ECBJGEMT92I5Ie5dwCTiRlAzge/Owq1OU+X1sbOG2UhhEuNWnTqJJLNpycEkk9TSGef7wwPhVwsLev1RZLm174SITIpOksoCiEhtPUZIVr43zC8F7DFqUJKoXx50q5lwNkUksVBAyVXwnLA4DAz1w8d4b6RbTwBgpmjePUV1Aa0K5KnrjPSk/gnPF3cPCphii79l062UlUaGSUjTHM7MQEG7LFnGCq58Pqw5/mlgWUJApmjd0jZypiZJBGI3ZmAkdy2pQe5GxBP3wCAm7Hp9Mqx+gxJOAjosUh0xrIkgCyNksSV3yFxgdatLhlksMMcaIqKihQiklVAGAATuQPaaS35/n79IkhR1AhMkoZVVu+cplRJIrIU0klAJTnwZUgM3OnP133Fue7ikkuI4JhoXSI1ljlcqVlnUNjucau8TOrocYIWLSJ2h9mg4lKsoKK8cEiIWB+6F1aMvgHUi+PwnPzunWm7gl801vFI6hWdQWUMGAPmAykg/An6T1rtoKV4x2PXss88wNt9tpokVmZzD6xCXVig71tMYOcJ4mPs3uiJMAD2AD6hXqigKKKKAooooCiiigKwyA9Rn6fdvXqig1pbqpJCgFt2IABJ9pPnXrQM5xv0z516ooNUVqigBVVQMkYAGCepGPbQ1qh1ZVTqzq2G+QAc+3IAH0AVtooNRtlKaCq6MY04GnHsx0x7qw1mhIYopK5KkqMgnqQfLNbqKDnHDosk92mSdR8K7tv4jtudzv7zXoWaDoi9CvzR0OMj6Dgbe4eyt1FBoaxjIIKIQc5BUEHJ1HIxvkgE+8CvRtlK6Cq6MAacDTgdBjpgVtooNDWMZOoohbBXJUZ0nORnHTc7e81saEHqAfLceXXFe6KDTHZIpJVFBJ1EhQCW33JA3O5395o9ETxeBfHs/hHiGMYb8Lbbet1FBpFmnh8C+AYTwjwgjBC/gjG21YeyjZdJRCuANJUEYHQYxjArfRQYVQBgbCs4oooDFGKKKAooooP/9k="/>
          <p:cNvSpPr>
            <a:spLocks noChangeAspect="1" noChangeArrowheads="1"/>
          </p:cNvSpPr>
          <p:nvPr/>
        </p:nvSpPr>
        <p:spPr bwMode="auto">
          <a:xfrm>
            <a:off x="63500" y="-158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2301" name="AutoShape 29" descr="data:image/jpeg;base64,/9j/4AAQSkZJRgABAQAAAQABAAD/2wCEAAkGBhQSERQUExQVFBUVGBgXGBcYFhgYGBgXGBQeFxcXFxgXHSceGh4jGRgYHy8gIygpLSwsGB4xNTAqNSYrLSkBCQoKBQUFDQUFDSkYEhgpKSkpKSkpKSkpKSkpKSkpKSkpKSkpKSkpKSkpKSkpKSkpKSkpKSkpKSkpKSkpKSkpKf/AABEIAOoA1wMBIgACEQEDEQH/xAAcAAACAgMBAQAAAAAAAAAAAAAABgUHAQMEAgj/xABZEAACAQMCAwQFBAoNCQUJAAABAgMABBESIQUGMQcTIkEUI1FhgRUycZEWJDNCUlSUsbPRJTQ1U2JzdJKTocHS0zZDVXKDsrTD8BcmRILhCEVjZITCxNTk/8QAFAEBAAAAAAAAAAAAAAAAAAAAAP/EABQRAQAAAAAAAAAAAAAAAAAAAAD/2gAMAwEAAhEDEQA/ALwooooCioTnXjclnYz3ESB3jUEA5wMuFLNjyUEsdxsp3HUIMHaLd6Ji00Ae0SNjE0al7p5WbEKGGVlDYCANHqGZRqA0kALZopH4Pz7hJpLqa2kjjhgm126yEp3uQUkQNIc6gMEeW5FSEHPatki1vCvhKN6LOQ4bzGI8gAYO/toGiioH7L0/ebv8juv8Kto5qix9zuvo9Cu/8GgmawBUJNzlAmnULldTBVzZ3Yyx6KPU7nY/VXs81wj7y6/Irz/BoJmioA8723sufyK8/wAGuZ+0iyBILTgg4INnedfZ9xoGiilVu06wHWSUE9AbW6BPtIHc5IHmR0yPaK9r2lWJIHeyDPttrkDy6kxYHXz9/sNAz0VApz1ZEZ79R9KuD9RXNB57sPO7hXr85tPQ4Pzsee1BPUVANz/w4db22H0yqPzmvP8A2h8N/HrX+mT9dAw0Uv8A/aFw78etf6ZP116Tn7hx6X1p/Tx/3qCZmgDFCVVirZBIGVOkjUuRscEjbGxNbaiF5wsiuoXlsVHU9/HgY9p1ULzfZHOLu2IUkN6+PYgbj53ltQS9YAxUcvMtqelzbn/bR/3qz9kdr+Mwf0sf66CRrFeILhXUMjKynoVIIP0EbVsoCiiigKKKKDBGdjWsWqbeBdunhG30eyttFAo9ptuF4VchAFJ7vdQox69NznrjrTDwVMW0Odz3Ue+2/gG+1QHarJp4TdHf5qfN3I9au4GRnH0ipzl9s2lud94Yuux+5jqMnf4mg7iu46Y89vq3rDxA4yAcbjIGx9or3RQLvOI/aWFz9uwbb/wsnb2Df4b7UwgUtc8tgWeGCfb1tudXmxBHh33Hh9m++2aZhQFFFFBB8Ub7ests+G4+HgTfr8PPr8anKg+Jvi/s/etyPP8AAQ7+7b81TlAUUUUEBxID5Ss8/vN39HW36/8AXsqb9HX8FfqFQXFGxxOy98V3/wAg/wBlMNB47lfwR9QrybRPwF/mittFAtzWifKcXgT9rT/ej9+t/dU96FH+An80fqqFlkHyrGMjItZ8jO4zNb4yPgfqqfxQaTYR/vafzV/VXluGRHYxRkf6i/qrpqF5w5hFlZyz5TWqnu1ZgveSYJRB5kkj5o3ODQcPZ0qi1lCYCi7vAoXGnHpcmMY2xj2U0Ukdjtk0PC0ifGqOa4RsdNSXDqcfEGnegKKKKAooooCioXnHi8trZyzQIskqBdCOwVSWkVNySOgYnGd8Y86rxe1m/BhD2qDu2Vb0gAsjmQqESMTZXIZBqYnfV4dsUDd2tKTwm4A9sXw9em9MPAVxawDriKPf/Ziqq575rnn4dNHIbd10Ws0jQM2UWVjIkbqW6krGoww1B8jG1MnBO0lFt4FNnfnEagMtsxUhVAByWz4hv1PnuepB/opOPadD+K8Q/JH/AF122nPsDqGMd1GSAdL20oYZUHB0qRkZwd+oNB75vn0GyOCftyFcD+GHTO/s1Z+FMIpD5s5qgkNmPXAC8gYkwSjAXUfNd98bDemI84Ww6s/09xNj/coJqil/7PrH9/H8yT+7Wl+0rhq9byEYOCCSCD7CuMjp5ig6+JyYv7P+ElyOv8GNvj82puka7564c95bOLy3KxpcEnvFwpKoBufMjVtU1bc/8OkGVvbb4zIvkD98R7RQT9FQw5zsfxy1/KIv71Z+zGy/HLX8oi/vUHJxEk8SstiPVXns8jCM7HoevxFMdJXEeZrVuI2brd2uhIrrWTNGdm7kKoIfAJIzv5K3wnfsxsvxy1/KIv71BMUVD/ZhZfjlr/Txf3qPsxsvxy1/KIv71BDQ2pHHncqQHsyA22GKzRZA3ztqHkOvn5ONJb81Wp4kj+k2/drbyrr7+HTqaWAhfn5zhG6+ypz7MrH8ctfyiL+9QTFIPG+GjiXFo4izCHhvdzSDHhe4kKvEnTcCMEk5++Ax1qU5p59hgs5JreWCeXwrGglRtUjvoUbN0zknHkp9lc3KkEXDrKaWW6F1Jl5ribvFYsyxgaVJPQIqgAnz8s0HZ2e/tabP45e/8ZJTPST2PXjzcMWWT58k1y77Y8TXDs23luTtTtQFFFFAUUUUGq5tkkUpIqujDBVgGUj2EHY1HpypZgxkWsAMP3MiJPBvnw7bb7/TvUrRQIXabwuC34VMsUKR65INokRCXNwm4xjB9h8qcOBn7WgyGHqo9mOWHgHUgnf4mlTtmB+SnwSD3tvuux+7r0yRv8R9Ipp5fB9Ft9WSe6jyScknQOpyd/iaDtVTknPXG3sr1RQRQQHNYJayx+Nx56/vcns9+/wqfpd5xk0+hEbfbsA6avnalO30HGfLr5UxCgKMUUUELxBAb609yXJH04jH5iamsVC34+3rT/Uuf+XU1QGKMUUUEFfL+yNrsTiC79u3jtxk/Xj41O4qDvpAOI2oP30F0B/Ptm/MDU5QYxRis0UCc1ircbJYxODaNhO7TWhEsO7tjLA52B6YbHU1PcT4XahWlnig0orMzvGh0qAWYkkdBuaiyR8sjwkH0STLacBvXQbBseLHsycZ8s7wXMEsnGLp7G3maO0gwbqeInMjklTaq2QCNJYscMAQAfYQ5uVuWo+IXfyg9tDHZhGS1i7tAZMsVNxIgUbMuwVs+3bAJ1cf5Sg4hfx21tFBFFZOkt0ywKA7HBW3BVRqOjUTvgahnJ6M3OHG/QLVILNFNzJiG1gUDrjGdPQIi7knAG2Tvv28l8qCwtu6MjTSuxkmlYsWkkbALEk56BQN/L6aDm7O4wtrKqqFAu7wBVGAALuQAADoANsU0Us8gfteb+WXv/GSUzUBRRRQYZsDJ2AoRwQCCCDuCNwQfMVx8bhV7adWbQrRSAtgtpBQgtpG5wN8edKvZ7HN3CiO5jkhjMcYDW8it3ccEaoUPpBCB4wsmNOQZDlQcqAdi2+MfHy/6/VWahub7lo7SRlnFsQY/XFdYQGZA3hAOcqSv/m6jqKyfny77qdkuZTPHIUtYlt9aXkSyEGbBQu2rD7qwC90B1OSDj2wxg8KlznAkgORp29em/j2+umLluUGztyCSDFHgldJPgG+ny+G3s2qkLjnS+ubO4SWN7mNZrNUZ1VcSFu8fVJEqppLIEz973i5J60+8J5r4iYYQvCe9QBdMnpkRHTGoeryMb/V50Fi0UmNzdxH/Q8h/wDqof1Vj7MeI4H7DTZxuPSbfAOfI53GN84G+3voJLnGPV6EN/27AdsZ8Opvvtsbb+eM43xTEKrLjXNd+0lr3nCZYwtwrLi6hJd+6kATAwB1zucbUwLzde434Tc5/jrY+ft7z2UDbRS19llx/ou9/nWv+PXM/PUwOPkriHn0WEjbHmJcef8A1igkeKj7fsuvzbn/AHE67/r8vpE7VdXfPrm6gf5M4kO7WdSvoxzltGMEHSR4OoP3wpgtOeFdFZrW+jJ6o1ncFl3IwSiFfLOxPWgZaKhU5riP+buh062V35j+Jr19lMX4F1+RXf8Ag0HPxJf2Ss9+kN3n37wD85pgpNvuYIm4hatouPBDddbS71ZZoBlV7rJ8wTggZ8iRU19lMX4F1+RXf+DQTFFQ0nNsKglluQAMkmzuwABuSSYdhSRxrn/06QRWdxLb2gUmS8jtp5TI3nBFhPVkKdRfqMrjpuGjmS/+VuIeh2UpCLG6XM6nSO5aWAyLCwyJD4dJGw38xkU1XfE7TgdnDCAzYAjiijUGaZ8ddKAAliN2wBk+0gUl/L9rwy6DW4lkT0VooLbuZY3kn72EE5kjXW8mAzMMnwe0gHo4Bxq3a4F/xOQ+laMRwi2uglqijxgZjyz6tRZjkAg4O2aBl5M5OkWZ+IXp13cw2Q4YW0ZJ0xRnHUKcMRjO/vLOlKY7VOHfjB8h9xnHXp/m62L2mcOJwLuMHGrLK6qB72ZQPhmg9cgfteb+WXv/ABklM1KvZxOslrJIhDK13eMrA5BVrtyCPaCMGmqgKKKKApQfnMpei1SBAplCEmXTIxcku6QCMmTGzsQ2yyK7aVJIb6TL9bmC+jcrE0Ek4AkYBnhDqqY1FMrrYBBgtu4Gy9Ac6MUUUCT2xzlOEzEAE64ANRwAe/TBz5fTkVO8qmOOwttJUJ3Ue4fUuWAzhyTnxEjrUD2yR54TLtqxJAdPi8WJ08I075PTy+mpnkq1UcNtEwpXuY9hgjoCB08vzj20E9RRRQLvN7EPYaQCfTY9icDHdS6jnB6LqI9pAHnTFS1znKVawIUsReJsPfDKufoGcnrsDsehZaAooooIXiA+3rT/AFLn47Rbf2/CpnFQ9+Pt61/i7n/lVM0GMUYrNFBA8QUfKNpnGe5u8fTqtxt7ds/1138a41DaRGWd0RRtlmVcnBOBqIycAnA3ODgGlPnrmsWl5bGOP0mcxTokCMO8LSPAVOACQMIxzgbBqjuMWMahbrj88T4JMNohYQKyDPhUkGZyBuXGBqx0xQdD211xp0LqbfheRIFziW8TI0CRQQ0cZxqx5qR54IlOJc4RwN6Hw+AXNwqk9zCUWKEeTTNkKgLMNhv16VwWU/EOJLpVDwu0xgeE+lsvzQFBUJCMDqMkDGPbUxbw8N4Qh8cNvryS8kmZJCMZ8UhLvjbbfG1Apcl8Dmh43Ibuc3M5tWkLEHTE7Sx6lh1dFAbTkAZHkOgtGWUKpZiFVQSSTgAAZJJOwAHnVO8P5mnu+NzycPhwXtFVWutaRhQ6nvQqBi6k6cYIznrTq3IslydXEbqSfIx3ELNb242I6Ie8fY9Wf2+WwDEvaRFLK0HD43vplBJMbBYE3wO8nY6QDvjSGzjauePkq5vXMnE58xsoAsoHkWFPaWdWVpSQM+LYaiNwBTbw7g8FuNMEMcQwBhEVdh0BwN67KBV7NoVS0kVFCot1eBVAwFUXcgAAHQAbU1Usdnn7Vl/ld7/xklM9AUUUUGu4QlGCtpYggNgHSSNmwdjg74NVHaW1xHxRRJcCVluEDSejWkUrAsQQNMZmIwuG0HZJFLaUJIuCkNeIH5RkOmJkjnjHfPbKXj9IBt9KSiYP4pIhFnQfnD7xdgey2Bk1xDjtv4PXw+s+Z61PHvjw7+LfbauLmW0e6tZobebu5NlY4PuZo8hlK6lOnIIIDbEVTNt2ZcQRIVFo6z+ELKLiJordTM5bKSFzrA0MGjYHZcYYHUD/ANsXEUfg0rRyBlLw+KNlbbvwCVIz5g/EUxdnyAcMs9JJHcRkZxndc742zvVM3vL9zb8IvjcQy28Ej2axRMysy6Jj3zqmrwanJbTsMvttvVj8q8vXwtLcw8RVYjDHoQ2UXhUqCASJMkjpn6aB/oqvuMcTmtSRPxq3jZRqKehoX0jB3RZC2MEb486g+MdpMiLqTiCsTGZoVHDnVZtKkmLLyEoMAMWONn2O2KB65rB9I4afIXRz+STHr5dKYwarPitzdt8lTSXMeJZtafabEqWs5SMqsxL5B0hRg+IHywWuaa4hCiW8s16/Pt2Qke4elAbUDDRVb8R7QWQhY+I8Olc/ex2l1NgAbk+jzuRvjqBUc3aFxlptNvYLcxah6wQXECsOjAd+w0nONyPI7Ggf+IH7ftPYY7n6/VY/tqaquJ5+LzT22UtLOUx3GAxafSNUeQdDackYI6jY59lQnMXEL21b7a4xGW3VILYCOVn8gQkEp/g7r1I3HmFuXd4kSl5HWNR1ZmCgfE7VV3NfbHG+uGwmiXA8V1IwVE657qMqXmOwxoUjxD6aWF5E4txZnMzT2ducFY7ieSTU22fAxyCTk/MVR0Apx5d7JI7QZFraTv5vPLJKepPze5CDrjZR0FAn+mTRzoOHWt535SWOS+eFmmnGuEvKIpj5YCgEjAkHQ7Uw8p8EvVPeycOM9wxz6Tf3CZVOoVI1DsmG32UdTTdcG7N/blkttQgudOJJcfdLcHPq/ePrPsqQafiAOBDbEHG/fybZO+xjztQLMfJXFrgAXnFNC5yY7aMJnfdTKoRiMbZ99MtlyFYxPrFujyHrJLqmkOMYy8xZtsDG+2BWq64jxJYgy2lvI56xi4KkZYDOpk0nAJPw9tRicy8YOM8JiG563se2MYOw88n+afdQaLCIjmW5ONjYx49+JUz/AGU+MTkYAxvk53HswMb/ANVUxZ8wcT+W55Pk5WuBaqpt/SogFTvF9YJD4TkgeHrTcObOMefBR+X2/s/XQPdFJNvzXxbfXwYjpjTfWx8985I8q2rzhf8Anwe4H0XFuf8A7qDp7Oz9qy/yu8/4uSmilDssnL2LMyGNmubpijdUJunJQ+8Hb4U30BRRRQFVtxG7VOIlu7LXInUKymzwYcL4dLOJS5QugzjBIPSrJpFt5njv5UWcd2bhWZRKwVe92CsPRWXLOjqB3oy2FyGO4PKnas0UUFf9un7jTf68P6VamuQpUi4TZFnCqLeM6mIUY0Z3ycCojtvk08HlJAbEkJwc4Prl2OCNq4eVOzqO6sraS7nupleKNhbmV0gjGnIRY1IJABAySSQOtAv8/X1pcXTSWFwsk8kfdSiFLmYuToEZXufVsVQMuC33x2JFaeHck8QazW0SygMRVG726jhibVljkpGzyZ8S7sVbCkEbkB74rxXh3ArdhDFEshACwRae+mIzp1dXYAEnU2cA+8AovM/afxTvoEt4WheQQyRxqokSWOWPUFZnjVtQY6TpwMqemNw2ce5entBw9ru+luIFmaEQ2yGIQ6YZExHJG2vCadG4zp1Z86sPh/Zhw2FtQtInbGMygzHbz9aWGcjqADSJ2mc9obeyRJUe9SQGSOBzlJjbvGRn73Er4wTqH0im/h9vxW8BeeVeHRnIWGFVlnHiI8c0gKDbB8C+f3pG4TfF+aLOyHrZooz0CDeRsY2WNMu3UbAedL97z5cTox4fZyOmCPSrhltoUOGGsCYa5FUgE4X3HFar3l/hfCAbyYGa430yTSNNcSyDBAjDn5+wGoAY8yBmvFtwG74vGJOINJaW7biyiLI7KGIIunZQzagAdIxsegPQK8v47/itzBAL+STvGdGkS3aK1VQoMghlXBmBVCcEKpKjc5Bq3ORez234ZFpQLJMfuk5XDvvkdS2kDbYHyzW02CQXtjFEoSNLe6VVXYABoMDFMlAYooooIa7XPELf+T3J6kf5619lTNQ91+6Fv/J7r9Na1MUBRRWuQ4OothVU5BxjyOok9MAH66BC4Y+eZrvYjFlGMnG/rV3GD0388dDVg1X3DWB5muSNwbCLB8vuq1YNAUUUUCf2Vzs9gWcBWa4uiw/hG5cn+s04Um9k8pbh+pjqZri6JO25Ny5J223NOVAUUUUHmQnB0gE4OATgE+QJAOB78GlOHgExuO+e2tlZpI2creXTLpSTUGMHcrG7qSzKTjDkN1puooME4rx6QuQNS5Ocbjy61B88cDmu7UwxSiMMfWKVJ72MDxQ5VgU1bAkb4yPOqafs44h9rpHbsk+hSbsu+I4/QljNqwyceIOpwDjI0kDIAWH26ODwWbBBGuLcEfvo/t2pj4DcsnC4HRCzLaoyx9CzLACF92SMfGqd5h4LdQcHvzKjwW7SQG3tWORCPSCWxuQuoknAzsy7k1my5suIZOHWsN1PcmQQMU2URq2FRGaFyzqBlipAOkrk+QDguuLXMly1xpa3vrkQd0sNwO8dToILIoYLmHA9YEXxZ36U78O5P4peSwPdytDaKw7y1eYvLKBgt3rKmlld1B0Z0gEhQtMvD+y62SZrkmb0iQEyN3uvxtIsoI1L946LpOB80ZyabYYtCgF2bA3ZiMnHmSABQVl2m8GtrJLFoLdIsXW/cwRMT6iTBKONLYODlgcYJG9M3HuetMzWtlCbu6C5YKyiKHLBVM7523OdI3wPKqX7Reapbq+MMVy88CXGEYrEURn1Koi0nDaQWAc75AII2NW9yX2dycMGiG5QxM2pw1sNbb7+sEgwSuB0IGkYA3yG/lLkD0eU3V3Mby8fcyuNoyRhhCvRARgbAbDyG1OFalRsjLAjByNOMnIwc52wMjHnn3VpuY5tQMbxhcHKtGxJOoEEMHGMLqGMdSD5YIRvEB+yVp/EXW22PnQb+33eyp2lnjve/KNmIigPc3ROtSw064M40sDn2eXXY1LxJc5OpoMeWEfPXbJL+yg76Kh+7vvw7X+jl/xK3wJda11tAU21BUkDfN3wS+Pne7pQc1yD8owb7ejXO3+2tamqWuPtP6bb+jdyZO4uciUuF095beaAkHOnyxjNeWl4v5R8PP8Atrgf190aBnoqC4XLxEyKLiOzWPfUYppnfp4dKvEo64zk12XM10I1McUBkydStPIqhfIq4hJJ6bFR9PtBQ4f/AJTXX8hj/SrVgVVfDJ7z7IbgmG3730KMMouJAgXvFwVcwFic+RX403z8bv1zixjbBx4bpt98ZGbcbedAy0Gk645s4grhfktnBAOpbgFRknbeIHIx/WK5ZOe78bfI1yT7poyPb1K/2UG/siUDhoA6d/c4+j0h6dKRexY/sTHgaR3s/h2OPXttttt7qeqAooooCiiigKKKKBD7bbgx8IkZThhJCQcA796PIjH1119lnCZorGOW5cPNOBIxAUYQjMakqBqOk5JO++nOFFRXb5q+R3wcDvYtQ28Q1dBkfhaTtjp8C38rA+h2u40+jw7Y3z3a75zjGPLHxoJG5u1jRnkZURASzMcKFHmSem1Uh2h9oj3zNFaTmG0j7xXkDANdOFGY4VJUuBqUYDDIkzg+EGb5i4/Nxq6lsLIp6PBkzOZCFuSANMYdFOE17Ng5I3HTFQcHZfcO01viGKaIRSIgjYWzpJIruIpiTKrKyYLjxnZS2nGkIDiXOc1zBw8RQejxW04iGgK7F2XSMM3j1FRLtpAJO+SBj6VqleYeQ7fhcPD0yZGlvou+kJKFyFl0EYcFMa/wvLPtBuqgKKKKCEvJ0+UbZDHlzBcssmWGlQ8IZcfNOolTvuNPvNTdQHEP3Ts9j+17vfy+fb7fT5/Cp+gKKKwaCFuW/ZKAf/LXPn/8a18qm6gLk/spB77a58unrbY5zn4VOvKBjJxk4HvPs/qoPVeUX29T7zj2bZ6Vlc+f5vL66zQV/wAN/wAprvb/AMFF+kX/AK+FWBVf8MYfZNdjfPoUX6Rf1j+urAoCsGs0GgRexbT8kx6fm97Pjr079sfO36Y609Ui9ioHyTHgFR3s+AeoHftgH3inqgKKKKAooooOfiHEI4I2klYIi41MegyQBnHvIpfg7TuGOQFvISWk7sDJyW1BRsRnTkjx/N884qZ49ZvLbSxxlQ7oyjXrC7jG5jIdds+JTkHB3xiqeP8A7P0jDQXtUDHUZFE7PF18CKWCyA7ZZ8N8BghMdrvNNrecIuVtplmMUlvrKE4Gt/Cc40v0I2JweuCKOdecTbcMs7G3Uvc3lvFGoU4KI0Spq6HOSdIG33xyMVB83cgS2PCr53kjZ7qS29TCjiNCk2BoLNliwZc5Ub561t7NOWflOV7u49IQWwhitX1lXXulIYA6dJAbP0EkGgtDknlWOwtIokjRJNCd8y7l5AviJfGW8RbGegO2KngahI+V2XOLy839sqN/vRnHwrRBylh3f0q+BYkHM4Kke1UKlE+lQDQRXaYfWcM8LNm9UEI2lsGGQEg+4ZPt223p4qsO0jh0kDcOZbi5mZrxEVWMZI1RuuVIjG4B6tkb707Ly8/45dn/AM0P9kVBM0VD/Y+/43dfzov8KsPy85/8Zdj6Gh/tiNB44h+6Np/E3X+9BU5SNxXgMvyjZqt7dA91ctqIhbGkwjH3MKQ2rcEH5oIwRmpg8Au8gjiU2PYYLY5+qMUDABj3Cs0rvwPiR/8AeMWPfYqfLz9cPfQvBeJ/6Rh/IRj4+voOiV88Th/k1yOhHSe2B6/RU8rbn9fUY6/XkfCq9lsOIfKcSenw94LaZtXoS40GaEFSnpGo5Ok6tsads5OJscF4n1+UIM+30D/+igZ5IwwKsAQRggjII9hB616qC9B4h+N2v5E//wC1Xr0O/wAH7Ztc46+hybH2/tr/AKxQLXDz/wB5rr+Qx/pVqwKquwguvsiuVE8Heiyj1N6O+kr3i7BBPlTnBzqP0U6xWfEFUD0i1bAAy1vMScDqSJxv8BQT9YNLckfFdRCvYFfImK4BznzUSEDbHnXPKOM58J4aR7StyD9QJ/PQR3Yd+48P8ZN+mani1jdQdb6zkkHSFwPIYBOce2kjsPP7DxbY9ZNt/tm9tPtAUUUUBRRRQFFFYGcnpjy/tzQIXbgoPCJQTgGSEE+wd8uTjIzU52ecLFvwy0iHlErHfOS/jY9T1LE4BxvUD26/uNN/rw/pRTZyt+0rX+Ih/RLQSlFFFAl9orkTcJwzL+yEe69cGNwV6jZgSp9xPXpToKRu02Vll4Vozk38a7AE4ZGVjuD0Uk5xtjPlTyKAooooIHiEQ+U7RvPuLtfhrgP5xU9Snxy/KcX4eul2Dw3QJUEqmTDhnA3xkBd9gXB94bKAooooE9p88fVMr4bGRjhRqIa4iHibqRkZA8iD7TThSVJb45iR1xk2Lh86vmidNOnbTnU3tO2dhtltuzLlO6CEax3mssMR4OoppBy2dOAcDrvQdFFFFBXvDGP2T3Y8vQov0if+v11YVV5wz/Ke8/kUf6RKsMmgKwaxFKGAZSGUgEEHIIPQgjqKyaCvewxW+SYtxp7yb6fup6be3Pt6/AWHSD2HfuPD/GTfpmp+oCivEMZGcsWySRnTsD96NIGw9+T76xQbKKKKDj4vxWO2heaUsI0GWKozkDOM6UBON9zjYZJ2FK0PbHwtgCLghdQXUYZgoYgkBmKYBIBO58jTJzDw1ri2kiRlUuNPjTWhUnxI65BKsuVOCCM5BquV7DiIpYhdRpHcMJJVFsGCOuvSLfW5MajXj8IgY1YJFB47U+cLW+4Nci3k1NG8OtSrIy5n0jUrAEZ0kgHfGKd+VOP25sbMmaNdcMQAZ1UkhFXGGIPztvqqsOZ+XV4aJjdJ6a/EASYoVeGNBbesZ8qxbSqaWI6nxbjGSw8q9n3DOIWcNzGlyqkEIDcSjQUfSdA1nADpkfQKCyLbicUmNEsb5GoaXVsrnGdj0ztmtvpC4J1Lhc53G2OufZik+27JbKP7m11HgaQUu5lwoOdIw3TODj2itkfZjbruLi+GdWr7blIYsMEsCcHpn8+aCL7WuIIjcNYyKoS9jZj84qvdv4goBOfZt1xuOosFZlJKggkDJAIyASQDj2ZUj4H2VQHN72q3DQSxcTl0ySLCXuF9ZOjaUCBlLBNRbDknw4wDmnLlDgy36SlLzi0DxyGOVXlhDq4ydGruixClm6+ZbbegtCvCzKWKggsMEjIyAc4yPLOD9RpZHIzhQBxLiIxtnvoiT9OqE1qPIzKWc8Sv128T95bg4XONR9H6AZO52yaA49c6eM8NXVpDRXm2kHUQiHTkjK9C22PmAU3VQ78x2k133vpvFJTZtIqSqbV2CsmJJlAiwsQVSC5zkMvSrN4TwVpYUki4pevG4DK2q0bIO/X0c/n2oGuioX5BmwMX9z9JS0P/AOOK57jgF3kFeJSqoBzqgtW38jkRrgYz5GgiJ0/7xxkZJ9BfUCBgL3q4IIBJJY4IOBjz8i81Ut7e2gnS6+Wj6Sp9HJ0WpAiZzk90FA07Bu8OrwjOOmG234Rdyxh4uLFw3R1trZ0PkcYG+/voG2ik37FuJZz8rt5jHocGNznpnrt9VRNtwbiLRvO/FriBULMwms4EAVQCW068BMD6Pne2g8cDYHmm/wDDgraxjOc5OYjkZ6bHGB7Ksuvn+xuUaYXycZdJbpvRXY28CyYBjjDmMS4CAYYyZBGkHByasG45T4xhO64urBcHL2yAnAxuQTqB6nPU0DzdXaxKXdtKjGSfLJwP6zW0t5ef/rSTLy/xjSR8oWz5GDrtBjoMNgMRkEZ6Y8RzkAARfE7jidq0az8UsEeTCLqg0ljqzq+cB7s9PjQdfYcc8Hhwekk2f6Rtvd1BqwKq/s641a2HD44/S4ZA1zJGCNClmaRlyAXJKnTkMcbY8tqtCgKKKKAooooCiiiggea+SbXiKxrdIW7skqVdlI1DDDKnocD6hUlwfhEVrBHBCoSOMaVA+sknzJOSSdySTXZUJzSJhGJIphCsYZnJ8gBkP8xi4XB9VhdeR4lxuE02fLHl19md/wCqs0t8ocxtOGjlVxKMuSxQg5chkUISQI28HjClsagCDtjjXM0sEzRCEuSBKjANp7pEZpdZ6hgYyoIGAZ4M/ONBFcV7JoJpp5BLKnpOtpRqY6pCPVMG1AhUy/g6EMAfmimXl3lmGyRkhDescySO7s7ySN1dmYkkml/hXNsst6luxQhQrM8YwkglgkcJpYsQUMYyQ2+eg6HRxLnaZJn0CNtKXIWEEaw0d9BaI8mojbxPIPEgIcqSNPeUD5XPxC0SWJ45E7xHVlZPwlIwV6jr9NQUXMcpsopWWOOWSTujkq6J64x62EchHRc6RJsTjVtS9Yc+3LSKqpHKneNqkEkZTS15LEqpI8kZIVYxgiNy2egPUNl52Rp6w29xLbyStJ3kg1SEwSdbfxybDZfENzppy4BwVLS2it4hhIlCj3+ZO5O5Yk/Gk2+5xuPDiWFcPJlVRt0FrPIgWQuVkVjGpDrpIOnUg3WuDhvaNcLBBIwSQMImk1FMgSIhChmkTz17qsrdcqPDrC0a8SxhlKnoQR9YxSN9mMzTW6iS3XvomYjJbui7RMvfpqByi6kBDqGLklV0hTJzc1SCG3OIw01xJbmQ57pe6Mo77TqyVbudl17d4PE2PEFfW/YZeRDMV9ECBJGEMT92I5Ie5dwCTiRlAzge/Owq1OU+X1sbOG2UhhEuNWnTqJJLNpycEkk9TSGef7wwPhVwsLev1RZLm174SITIpOksoCiEhtPUZIVr43zC8F7DFqUJKoXx50q5lwNkUksVBAyVXwnLA4DAz1w8d4b6RbTwBgpmjePUV1Aa0K5KnrjPSk/gnPF3cPCphii79l062UlUaGSUjTHM7MQEG7LFnGCq58Pqw5/mlgWUJApmjd0jZypiZJBGI3ZmAkdy2pQe5GxBP3wCAm7Hp9Mqx+gxJOAjosUh0xrIkgCyNksSV3yFxgdatLhlksMMcaIqKihQiklVAGAATuQPaaS35/n79IkhR1AhMkoZVVu+cplRJIrIU0klAJTnwZUgM3OnP133Fue7ikkuI4JhoXSI1ljlcqVlnUNjucau8TOrocYIWLSJ2h9mg4lKsoKK8cEiIWB+6F1aMvgHUi+PwnPzunWm7gl801vFI6hWdQWUMGAPmAykg/An6T1rtoKV4x2PXss88wNt9tpokVmZzD6xCXVig71tMYOcJ4mPs3uiJMAD2AD6hXqigKKKKAooooCiiigKwyA9Rn6fdvXqig1pbqpJCgFt2IABJ9pPnXrQM5xv0z516ooNUVqigBVVQMkYAGCepGPbQ1qh1ZVTqzq2G+QAc+3IAH0AVtooNRtlKaCq6MY04GnHsx0x7qw1mhIYopK5KkqMgnqQfLNbqKDnHDosk92mSdR8K7tv4jtudzv7zXoWaDoi9CvzR0OMj6Dgbe4eyt1FBoaxjIIKIQc5BUEHJ1HIxvkgE+8CvRtlK6Cq6MAacDTgdBjpgVtooNDWMZOoohbBXJUZ0nORnHTc7e81saEHqAfLceXXFe6KDTHZIpJVFBJ1EhQCW33JA3O5395o9ETxeBfHs/hHiGMYb8Lbbet1FBpFmnh8C+AYTwjwgjBC/gjG21YeyjZdJRCuANJUEYHQYxjArfRQYVQBgbCs4oooDFGKKKAooooP/9k="/>
          <p:cNvSpPr>
            <a:spLocks noChangeAspect="1" noChangeArrowheads="1"/>
          </p:cNvSpPr>
          <p:nvPr/>
        </p:nvSpPr>
        <p:spPr bwMode="auto">
          <a:xfrm>
            <a:off x="63500" y="-158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12302" name="Picture 15" descr="http://bibliotecadigital.ilce.edu.mx/sites/ciencia/volumen3/ciencia3/159/img/159_89.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836613"/>
            <a:ext cx="3008699" cy="4968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2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22" grpId="0" autoUpdateAnimBg="0"/>
      <p:bldP spid="4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3317" name="Text Box 10"/>
          <p:cNvSpPr txBox="1">
            <a:spLocks noChangeArrowheads="1"/>
          </p:cNvSpPr>
          <p:nvPr/>
        </p:nvSpPr>
        <p:spPr bwMode="auto">
          <a:xfrm>
            <a:off x="1527175" y="301334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2060848"/>
            <a:ext cx="185737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Dosado estequimetrico</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3561036"/>
            <a:ext cx="5643562" cy="1571625"/>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es la relación entre la cantidad de aire y la de combustible necesario para que se produzca la combustión completa y sin que falte ni sobre comburente. la mezcla ideal es de 14,7 partes de aire en peso por 1 parte de combustible en peso </a:t>
            </a:r>
          </a:p>
        </p:txBody>
      </p:sp>
      <p:cxnSp>
        <p:nvCxnSpPr>
          <p:cNvPr id="56" name="55 Conector recto de flecha"/>
          <p:cNvCxnSpPr>
            <a:stCxn id="16" idx="2"/>
            <a:endCxn id="48" idx="0"/>
          </p:cNvCxnSpPr>
          <p:nvPr/>
        </p:nvCxnSpPr>
        <p:spPr>
          <a:xfrm rot="16200000" flipH="1">
            <a:off x="1696244" y="2221980"/>
            <a:ext cx="857250" cy="1820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2"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3323"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grpSp>
        <p:nvGrpSpPr>
          <p:cNvPr id="13324" name="Group 14"/>
          <p:cNvGrpSpPr>
            <a:grpSpLocks/>
          </p:cNvGrpSpPr>
          <p:nvPr/>
        </p:nvGrpSpPr>
        <p:grpSpPr bwMode="auto">
          <a:xfrm>
            <a:off x="5795963" y="1341438"/>
            <a:ext cx="3348037" cy="4679950"/>
            <a:chOff x="3618" y="616"/>
            <a:chExt cx="2387" cy="3422"/>
          </a:xfrm>
        </p:grpSpPr>
        <p:pic>
          <p:nvPicPr>
            <p:cNvPr id="13325" name="Picture 6" descr="C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645"/>
              <a:ext cx="2387" cy="2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9"/>
            <p:cNvSpPr txBox="1">
              <a:spLocks noChangeArrowheads="1"/>
            </p:cNvSpPr>
            <p:nvPr/>
          </p:nvSpPr>
          <p:spPr bwMode="auto">
            <a:xfrm>
              <a:off x="4666" y="616"/>
              <a:ext cx="27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800"/>
                <a:t>Rico</a:t>
              </a:r>
            </a:p>
          </p:txBody>
        </p:sp>
        <p:sp>
          <p:nvSpPr>
            <p:cNvPr id="13327" name="Text Box 10"/>
            <p:cNvSpPr txBox="1">
              <a:spLocks noChangeArrowheads="1"/>
            </p:cNvSpPr>
            <p:nvPr/>
          </p:nvSpPr>
          <p:spPr bwMode="auto">
            <a:xfrm>
              <a:off x="4881" y="616"/>
              <a:ext cx="3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800"/>
                <a:t>Pobre</a:t>
              </a:r>
            </a:p>
          </p:txBody>
        </p:sp>
        <p:sp>
          <p:nvSpPr>
            <p:cNvPr id="18" name="AutoShape 11"/>
            <p:cNvSpPr>
              <a:spLocks noChangeArrowheads="1"/>
            </p:cNvSpPr>
            <p:nvPr/>
          </p:nvSpPr>
          <p:spPr bwMode="auto">
            <a:xfrm>
              <a:off x="4583" y="642"/>
              <a:ext cx="126" cy="100"/>
            </a:xfrm>
            <a:prstGeom prst="leftArrow">
              <a:avLst>
                <a:gd name="adj1" fmla="val 50000"/>
                <a:gd name="adj2" fmla="val 30914"/>
              </a:avLst>
            </a:prstGeom>
            <a:gradFill rotWithShape="1">
              <a:gsLst>
                <a:gs pos="0">
                  <a:schemeClr val="bg1"/>
                </a:gs>
                <a:gs pos="50000">
                  <a:srgbClr val="FF0000"/>
                </a:gs>
                <a:gs pos="100000">
                  <a:schemeClr val="bg1"/>
                </a:gs>
              </a:gsLst>
              <a:lin ang="5400000" scaled="1"/>
            </a:gradFill>
            <a:ln w="9525">
              <a:solidFill>
                <a:schemeClr val="tx1"/>
              </a:solidFill>
              <a:miter lim="800000"/>
              <a:headEnd/>
              <a:tailEnd/>
            </a:ln>
            <a:effectLst/>
          </p:spPr>
          <p:txBody>
            <a:bodyPr wrap="none" anchor="ctr"/>
            <a:lstStyle/>
            <a:p>
              <a:pPr>
                <a:defRPr/>
              </a:pPr>
              <a:endParaRPr lang="es-CL" dirty="0">
                <a:ea typeface="ＭＳ Ｐゴシック" charset="-128"/>
                <a:cs typeface="+mn-cs"/>
              </a:endParaRPr>
            </a:p>
          </p:txBody>
        </p:sp>
        <p:sp>
          <p:nvSpPr>
            <p:cNvPr id="19" name="AutoShape 12"/>
            <p:cNvSpPr>
              <a:spLocks noChangeArrowheads="1"/>
            </p:cNvSpPr>
            <p:nvPr/>
          </p:nvSpPr>
          <p:spPr bwMode="auto">
            <a:xfrm flipH="1">
              <a:off x="5155" y="645"/>
              <a:ext cx="113" cy="95"/>
            </a:xfrm>
            <a:prstGeom prst="leftArrow">
              <a:avLst>
                <a:gd name="adj1" fmla="val 50000"/>
                <a:gd name="adj2" fmla="val 30914"/>
              </a:avLst>
            </a:prstGeom>
            <a:gradFill rotWithShape="1">
              <a:gsLst>
                <a:gs pos="0">
                  <a:schemeClr val="bg1"/>
                </a:gs>
                <a:gs pos="50000">
                  <a:srgbClr val="3333CC"/>
                </a:gs>
                <a:gs pos="100000">
                  <a:schemeClr val="bg1"/>
                </a:gs>
              </a:gsLst>
              <a:lin ang="5400000" scaled="1"/>
            </a:gradFill>
            <a:ln w="9525">
              <a:solidFill>
                <a:schemeClr val="tx1"/>
              </a:solidFill>
              <a:miter lim="800000"/>
              <a:headEnd/>
              <a:tailEnd/>
            </a:ln>
            <a:effectLst/>
          </p:spPr>
          <p:txBody>
            <a:bodyPr wrap="none" anchor="ctr"/>
            <a:lstStyle/>
            <a:p>
              <a:pPr>
                <a:defRPr/>
              </a:pPr>
              <a:endParaRPr lang="es-CL" dirty="0">
                <a:ea typeface="ＭＳ Ｐゴシック" charset="-128"/>
                <a:cs typeface="+mn-cs"/>
              </a:endParaRPr>
            </a:p>
          </p:txBody>
        </p:sp>
        <p:sp>
          <p:nvSpPr>
            <p:cNvPr id="13330" name="Rectangle 13"/>
            <p:cNvSpPr>
              <a:spLocks noChangeArrowheads="1"/>
            </p:cNvSpPr>
            <p:nvPr/>
          </p:nvSpPr>
          <p:spPr bwMode="auto">
            <a:xfrm>
              <a:off x="4879" y="744"/>
              <a:ext cx="56" cy="3294"/>
            </a:xfrm>
            <a:prstGeom prst="rect">
              <a:avLst/>
            </a:prstGeom>
            <a:gradFill rotWithShape="1">
              <a:gsLst>
                <a:gs pos="0">
                  <a:srgbClr val="18185E"/>
                </a:gs>
                <a:gs pos="50000">
                  <a:srgbClr val="3333CC"/>
                </a:gs>
                <a:gs pos="100000">
                  <a:srgbClr val="18185E"/>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grpSp>
    </p:spTree>
    <p:extLst>
      <p:ext uri="{BB962C8B-B14F-4D97-AF65-F5344CB8AC3E}">
        <p14:creationId xmlns:p14="http://schemas.microsoft.com/office/powerpoint/2010/main" val="2844635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4341"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0" y="2357438"/>
            <a:ext cx="1857375"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Limite de inflamabilidad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5572125" cy="142875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lgn="just">
              <a:defRPr/>
            </a:pPr>
            <a:r>
              <a:rPr lang="es-ES" dirty="0"/>
              <a:t>Se definen los límites de inflamabilidad como los límites extremos de concentración de un combustible dentro de un medio oxidante en cuyo seno puede producirse una combustión	</a:t>
            </a:r>
          </a:p>
          <a:p>
            <a:pPr algn="just">
              <a:defRPr/>
            </a:pPr>
            <a:endParaRPr lang="es-ES" dirty="0"/>
          </a:p>
        </p:txBody>
      </p:sp>
      <p:cxnSp>
        <p:nvCxnSpPr>
          <p:cNvPr id="56" name="55 Conector recto de flecha"/>
          <p:cNvCxnSpPr>
            <a:stCxn id="16" idx="2"/>
            <a:endCxn id="48" idx="0"/>
          </p:cNvCxnSpPr>
          <p:nvPr/>
        </p:nvCxnSpPr>
        <p:spPr>
          <a:xfrm rot="16200000" flipH="1">
            <a:off x="1214438" y="2714625"/>
            <a:ext cx="1500188" cy="2071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6"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4347"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5" name="14 Rectángulo redondeado"/>
          <p:cNvSpPr/>
          <p:nvPr/>
        </p:nvSpPr>
        <p:spPr>
          <a:xfrm>
            <a:off x="2357438" y="2928938"/>
            <a:ext cx="2071687" cy="9286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Limite de inflamabilidad inferior </a:t>
            </a:r>
          </a:p>
        </p:txBody>
      </p:sp>
      <p:sp>
        <p:nvSpPr>
          <p:cNvPr id="17" name="16 Rectángulo redondeado"/>
          <p:cNvSpPr/>
          <p:nvPr/>
        </p:nvSpPr>
        <p:spPr>
          <a:xfrm>
            <a:off x="2357438" y="1285875"/>
            <a:ext cx="2071687" cy="7858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Limite de inflamabilidad</a:t>
            </a:r>
          </a:p>
          <a:p>
            <a:pPr algn="ctr">
              <a:defRPr/>
            </a:pPr>
            <a:r>
              <a:rPr lang="es-ES" dirty="0"/>
              <a:t>superior </a:t>
            </a:r>
          </a:p>
        </p:txBody>
      </p:sp>
      <p:cxnSp>
        <p:nvCxnSpPr>
          <p:cNvPr id="21" name="20 Conector recto de flecha"/>
          <p:cNvCxnSpPr>
            <a:stCxn id="16" idx="3"/>
            <a:endCxn id="15" idx="1"/>
          </p:cNvCxnSpPr>
          <p:nvPr/>
        </p:nvCxnSpPr>
        <p:spPr>
          <a:xfrm>
            <a:off x="1857375" y="2678113"/>
            <a:ext cx="500063"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6" idx="3"/>
            <a:endCxn id="17" idx="1"/>
          </p:cNvCxnSpPr>
          <p:nvPr/>
        </p:nvCxnSpPr>
        <p:spPr>
          <a:xfrm flipV="1">
            <a:off x="1857375" y="1677988"/>
            <a:ext cx="500063" cy="1000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02" name="Picture 2" descr="http://t1.gstatic.com/images?q=tbn:ANd9GcSlVqjzGFZrUBffq5CWNNZJaWklO5CpJhnc5wBjsgNyCM_TSN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71563"/>
            <a:ext cx="4572000" cy="3297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807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bg/>
                                          </p:spTgt>
                                        </p:tgtEl>
                                        <p:attrNameLst>
                                          <p:attrName>style.visibility</p:attrName>
                                        </p:attrNameLst>
                                      </p:cBhvr>
                                      <p:to>
                                        <p:strVal val="visible"/>
                                      </p:to>
                                    </p:set>
                                    <p:anim calcmode="lin" valueType="num">
                                      <p:cBhvr additive="base">
                                        <p:cTn id="5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anim calcmode="lin" valueType="num">
                                      <p:cBhvr additive="base">
                                        <p:cTn id="6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1202"/>
                                        </p:tgtEl>
                                        <p:attrNameLst>
                                          <p:attrName>style.visibility</p:attrName>
                                        </p:attrNameLst>
                                      </p:cBhvr>
                                      <p:to>
                                        <p:strVal val="visible"/>
                                      </p:to>
                                    </p:set>
                                    <p:anim calcmode="lin" valueType="num">
                                      <p:cBhvr additive="base">
                                        <p:cTn id="69" dur="500" fill="hold"/>
                                        <p:tgtEl>
                                          <p:spTgt spid="51202"/>
                                        </p:tgtEl>
                                        <p:attrNameLst>
                                          <p:attrName>ppt_x</p:attrName>
                                        </p:attrNameLst>
                                      </p:cBhvr>
                                      <p:tavLst>
                                        <p:tav tm="0">
                                          <p:val>
                                            <p:strVal val="#ppt_x"/>
                                          </p:val>
                                        </p:tav>
                                        <p:tav tm="100000">
                                          <p:val>
                                            <p:strVal val="#ppt_x"/>
                                          </p:val>
                                        </p:tav>
                                      </p:tavLst>
                                    </p:anim>
                                    <p:anim calcmode="lin" valueType="num">
                                      <p:cBhvr additive="base">
                                        <p:cTn id="70"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15" grpId="0" build="allAtOnce" animBg="1"/>
      <p:bldP spid="17"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5365" name="Text Box 10"/>
          <p:cNvSpPr txBox="1">
            <a:spLocks noChangeArrowheads="1"/>
          </p:cNvSpPr>
          <p:nvPr/>
        </p:nvSpPr>
        <p:spPr bwMode="auto">
          <a:xfrm>
            <a:off x="1527175" y="348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0" y="1887438"/>
            <a:ext cx="1857375"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Contenido de azufre</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030563"/>
            <a:ext cx="5786437" cy="17145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lgn="just">
              <a:defRPr/>
            </a:pPr>
            <a:r>
              <a:rPr lang="es-ES" dirty="0"/>
              <a:t>Regulaciones alrededor del mundo limitan la cantidad de azufre que pueden tener una variedad de combustibles, con atención particular en la gasolina diesel. Por muchos años, la gasolina diesel de carretera ha sido limitada a tener una máxima concentración de azufre de 10-15 ppm 	</a:t>
            </a:r>
          </a:p>
          <a:p>
            <a:pPr algn="just">
              <a:defRPr/>
            </a:pPr>
            <a:endParaRPr lang="es-ES" dirty="0"/>
          </a:p>
        </p:txBody>
      </p:sp>
      <p:cxnSp>
        <p:nvCxnSpPr>
          <p:cNvPr id="56" name="55 Conector recto de flecha"/>
          <p:cNvCxnSpPr>
            <a:stCxn id="16" idx="2"/>
            <a:endCxn id="48" idx="0"/>
          </p:cNvCxnSpPr>
          <p:nvPr/>
        </p:nvCxnSpPr>
        <p:spPr>
          <a:xfrm rot="16200000" flipH="1">
            <a:off x="1267619" y="2191444"/>
            <a:ext cx="1500188" cy="2178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0"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5371"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5" name="14 Rectángulo redondeado"/>
          <p:cNvSpPr/>
          <p:nvPr/>
        </p:nvSpPr>
        <p:spPr>
          <a:xfrm>
            <a:off x="2500313" y="887313"/>
            <a:ext cx="4714875" cy="25717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s-ES" dirty="0"/>
              <a:t>Desventajas: </a:t>
            </a:r>
          </a:p>
          <a:p>
            <a:pPr algn="just">
              <a:buFont typeface="Wingdings" pitchFamily="2" charset="2"/>
              <a:buChar char="ü"/>
              <a:defRPr/>
            </a:pPr>
            <a:r>
              <a:rPr lang="es-ES" dirty="0"/>
              <a:t>Deposición de lacas negras en las zonas internas de las camisas de cilindros</a:t>
            </a:r>
          </a:p>
          <a:p>
            <a:pPr algn="just">
              <a:buFont typeface="Wingdings" pitchFamily="2" charset="2"/>
              <a:buChar char="ü"/>
              <a:defRPr/>
            </a:pPr>
            <a:r>
              <a:rPr lang="es-ES" dirty="0"/>
              <a:t>Desgaste corrosivo por alta temperatura en las válvulas de escape, asientos de válvulas y zonas del pistón directamente expuestas a la combustión</a:t>
            </a:r>
          </a:p>
        </p:txBody>
      </p:sp>
      <p:cxnSp>
        <p:nvCxnSpPr>
          <p:cNvPr id="21" name="20 Conector recto de flecha"/>
          <p:cNvCxnSpPr>
            <a:stCxn id="16" idx="3"/>
            <a:endCxn id="15" idx="1"/>
          </p:cNvCxnSpPr>
          <p:nvPr/>
        </p:nvCxnSpPr>
        <p:spPr>
          <a:xfrm flipV="1">
            <a:off x="1857375" y="2173188"/>
            <a:ext cx="642938" cy="34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4" name="AutoShape 2" descr="data:image/jpeg;base64,/9j/4AAQSkZJRgABAQAAAQABAAD/2wCEAAkGBhQSEBUUExQUFBQVGBQUFBQUFBYQFBcVFBUWFRUUFBQXHCYfFxkjHBUYHy8gJCcpLCwsFR4xNTAqNSYrLSkBCQoKDgwOGg8PGiwkHCUpKSksLCopKiwsLCwtNSwpLCwsKSwpLCwpLCwsKSksLCwsLCkpLCwpLCkpLCksLCwsLP/AABEIAMsArAMBIgACEQEDEQH/xAAcAAABBQEBAQAAAAAAAAAAAAAHAAEEBQYIAwL/xABKEAABAgMEBAcLCQgCAwEAAAABAhEAAyEEEjFBBQciUQYTMlJhcdEWFzVyc4GRoaKywRQjNEJUkpPS0zNisbPC4ePwZKMVJYJD/8QAGgEAAQUBAAAAAAAAAAAAAAAAAAEDBAUGAv/EADQRAAIBAgIFCwQDAAMAAAAAAAABAgMRBAUSITEzURUyNEFScYGhscHRBhRhchMi8CMkkf/aAAwDAQACEQMRAD8AfXLoiRKnyEypEmWDLUTclS0Ob7VYVwgd/J081H3E9kE3Xj9KkeSV75gaxVV2/wCRm+yuEXhIXXH1Z8Gzo5qPuJ7IbiE8xH3E9kekKGbssdCPA8/k6eaj7ieyF8nTzUfdT2R9woW7E0IcD4+Tp5qPup7Ib5Onmo+6nsj7hQXYmhDgiZoWzINoluiWQ5d0JUKAmoIr/aN/wnsUpFkJlyZKXF0lEqXLJBFQSlLlNASDSkYHQ5+fRnU/wMb3hgCNHk7h0DEepon4W+jIzGdRiqkbLqAbaCLx66BgzduGW+CXqysctdFypSz+/Llr6PrJgYTTtHrgo6sZzN56GnmD7ujf5okPqKCD1sstZNgko4sIkyUM73JUtGQxuprgYw4kpD7CC4aqEnzimMEHWVKZKFPVRFGwoT/vVA/ivrtqbNllUIvDLV1s+BZ081H3U9kP8nTzUfdT2R9QoYuy10IcEfPydPNR91PZDGzp5qPup7I9IUF2GhDgjz+Tp5qPup7IXydPNT91PZHpCMF2J/HDgjz+Tp5qfup7I6T1eSUp0bZwlKUi4kslIQHIqWAxO+OcI6S4AeDbP5NP8Il4V62Z3PopU4WXX7A414/SpHkj/MMDSCZrx+k2fySvfMDSGK+8Za5V0SHc/VjQoTQmhosBQ0PCgEGhQoTQCEvRKmnIO5zv+qWjXaRt9+xzC7pUAFAjBkCoUznZYEeqMhov9sjrPumNrpxI+Rk3bpOKyGqGAc9u6J+FepmYzpf8kO4C9sQ0xQoa5VEFTVglLDZBLYkuRR8hhTPecYFc9PzhGFT/AKwgsaq7HRJoQbzMxYuxwqFMc29TmS+oz8NrLHWXOJRLAFASSc6AD+of68D+CFrPFENg4+OPTTHpgexX4jeM2mUdGXexQ8NDkRHLUaHhoUADwoaFAA8dI6v/AAbZ/Jpjm2OkdX3gyzeTETMJtZnc/wB1Dv8AYHWvH6VI8kr+YYGsErXj9KkeSP8AMMDWGK+8ZZ5V0SHj6sUM8PDQ0WDFDQ8KA5GhQoUAErRiCZyQMS4HSbpYefDzxutP7VjDDEAuCzghwUs2INd24xh9Dlp8vr+BjZ6ZUU2QAg4MN7ilX6h0H1xOw3NZmM7v/JDuAxa1PMJ3kn0l4K2qzkv0DEPRyQeqp9MCm18s9ZejZwUNWKqA45NjSuY6YlPqM/Day41oCkrpUvHHLt9UD+N7rKmOJY3N1Zu3+5xgor8Rz2bPKejLvYoUKFEcs7ihQoUAooeGhQCjx0hq9P8A6yzeII5vjo/V54Ms3iD+MTMJzmZ36g3UO/2B3rx+lSPJH+YYGrwS9eP0mR5JXvmBrDFfeMs8q6JDufqxoZ4eGMNFgxGFCaFAcjQoTQ8AEvRCmnyz+98DGy4RF7Oc3CsCOnE7qRi9Hj55HjAekthGm4R2sS5XFksSDdBDONrknJjl6jE7C81mazrVOHcwT2pO2rrgoaq5RxfcKu1H9fZAttJ2z1n+ME7VfNYFh27qdGHriS+ozsHrZbaxiAQKvgnAYEEuKlmPRluaMLGv1gg8Ygl2IUN2Yx/3dGQiBiOezZ5V0Zd7FDw0KI5aChQoTQAKHhoeAUUdHauj/wCss3ifExzi0dHaufBdm8T4mJmE2szv1Buod/sD7Xj9Js/kle+YGbwTNeX0mz+TV78DOGa+8ZZZV0SHj6sUMYeGIhksRGFCaFAIKGh4UAFjwekX7TLGIBUo9SUqLmLrhvPCSJZQU7JBJFHJUUXclBwX6fPHnwF0cpcydMSLxlyZl0MS61JVdSwxcA0jZcMNAJmynUGUak55llDMsW88WOGi9BsyWczUsQorqRz3aEMs5QVNWFmJS9MnaqhUu/X0hqegeWmRdnMEAl8Go9FEEZNuyeDFqukX9pgHSKJBAYFRT1teNanI5Q89diljG1zz1lWA8WhYwBr5xA7aDjw/0YVWOYlno4YGhFR64B0QsVG07msyWd6DjwfqM0KFCiKXVhQ8NCaAB4aHaE0Ath46N1c+C7N4nxMc4iOjtXPguzeJ8TEvCc5me+oNzD9vZg/14/SLP5NfvwMngna8x8/Z/Jr98QMIar7xljlT/wCnDx9WPChoaGSxuO8NCUWD4CIM7SowQL3ScI6jBy2EetiKdFXm/wDdxbWGWkrAWQE1qSUh2N0KUASEksCd0edqUgTFBBvJvEIZy9aDpiukWaZNO0cfqinmaCJwF4IAzkzFpNHUAQ6QxF1R3mpp1Q7GjeVrldUx+inUSsvz8G21b8HuJkpvBlqF9fWahL5sGHpi74VWZpKnwuqDZ4H04+uLTQ8mj5UZsegnrFf/AKjz4UD5k9R7H9cWkForRRka9Z1Kjm9rOadNy0pnrJUtKuVLukXQsG6bzNiGqHwY0MFnVJJDDAghJpi+0CnHAXRhugXcJUvPIGLszvgrAE4YCCfqlmsgA9Bx3MPiD54ZT/sDX9QlaWsQmSyGyjm/hfYhZbUtBokl0lizHJ46bmGhwdt8CXWlwdTM20sGYlTEgAvQjJznk/nBWgpx1kjL8XPDz/r1gpRMBwIPUY+orbbYrilB2UnEYedJzEeadJKTneH71PXEJ0H1GlhmsFvFb8rX/vMtod4jWbSCF4FjuPwMSIZlFrUy1pVoVI6UHdDkwoaFHI7ceOjtXPguzeJ8THOIjo7Vz4Ls3ifExLwnOZnfqDcw/b2YP9ef0iz+TX74gYwT9eY+fs/k1++IGENV94ywyrokPH1Yo8584IDmr4DfEyRIF0rVgGupqStRLBKW68TFHpVV+aoAvdLBsDVqDAB/hBSp6b17DjHY9UE4x1yPKdNVMqSQMAB6wPNE3Rui3NWTVnLH+8edm0TMKxLSCpTgkIBVdoKnIbvN0xseD+gqgKDVAINSP3WoQekkY4YRN0epGXlXblpyd2WPBTg8VLligJLORRyCQC5D9IygpaH0UmWluUS7lLl8GA9J+MU3BnRqUupSXvFCA6CVC8FEKBdg+4DLFsdbJqnNJNSkjfUgAM3m3Q9TgoEavWlVetlgCEJDBnYUGFKE+jGMjwy02RJJTXlgbNDcBUoY4sggV+t5o0VrtN0EknZAd6pDhy5B3Vc4ZPA04ZaXVeUlCSCSkMaBKgSw6yECrmqc3MdSdkMwjdg40wozJwKRUqKQkzEu4ODA7mqaVDRseA+mOISlSgQCSkFtkLFVIJHJUEh26Ri9MzOsqpdrClha7wJCkAVKkkkO7YEZuaZkxoeDlilpmPxZSo3gsbJvJIvPLNVM4d2ZyEkMVQx+R69gtWPScuciXMQsbQ2TmQQQ6WqQGVuGMVmnUrWhdFZJa8k3gkO4FCCXPW26kZ/QVvVLlIUpQWqWlcpZZTJTLulRGBqooZO9QFSoiNAm3mbLCQKkJUQsKQyVOAGL1oHSRnjiziY2lou4KOEvB67QpuhryCQ5zutQEJ3eKc4wGkdHLQah86DIYnq6YOXCWXIKAFElaAkXGUqqlXiFGl0m8GSKgAqAwfNcJuCaOLF1mIlLBVUL4wbaXBepANQklyzMRHFrO6HtO6sB4mJ9k0upNFVEfOmrFxU1QZkublSoFLkAhRSkkUxIB3iIAjtxjNazilXqUJ6VN2NTZ7QFhxHrGYsdqKFOPRv6I0kicFJChgf9IiurUtB/g2OXZgsVGz5y2/J6COjdXHguzeJ/UY5yEdG6uPBdm8T+ow5hOcyH9QbmH7ezMDrz/b2bycz3xAxActvpBQ16D56zeJN95MDOzjbTVtpNfOKw1X3jJ+VdDh4+rLXRujb8ySGa8QQQSkMOt6t1VIaKI6NuBT3uMBAJJc3gTeDDMKBzyEFDg5oQCVLWQMVMMGFLoqHGHpir4WcEJkucuYgumbtjFTKNVA4Z+o4RNULR1GRq1XKd3tM3wctxS4XRKmcJXdJXdF182CWoA7giue60NMCgSyqqBY9KaYGgPTWuMDsIKFAEOlVOS4AVuq9H/wBamjsGlCkBSnyF0JUpKQa7aOoppiathVyLsNNXCPKtCikALNAkYJyADKBFcM3Z4ljTdxaRiVkg3lAC6ElRKiT1elqO8ZHR+mQoOWDlhiem6S25q9Ue1ot15coMFHaKSWuk3k3go02WGdKEYqTDraaG7arF0bcmWWMxZNxClFZJVccplBdGSoFarwAGN6rOcrpezpZRoUrugmqixWXCsGQQDjQ3S7sRFlaJ6nvKZqhwSSSE3kJKjklTtUirkb4k61IvMtSVSiszFAJCANkypaCVCiUMkgnJx0HhvqEWoptGWj5hab4TNTxqHS6yeSEqAvVCgCzkBDZYRBm6HmrUlCFTEpJlqAVNE1KjNCUqmhYAF5ycQCKEYxLkWVSeLnS030usXBsVJUZlwLIBdV3ZKQGAJrWJqbZMvFcwFCbxIlVSu8lM13N4glkhxndDAPDTO9pHs9sMmeUqdIUpSVJKEKcXVLQUJBZCVLfZDABBehQRb2HSgMyYEqCk3itABuqvqXeBJNUgApBDYqFTdDZyTptM6ehSieSUCgCQCUllOq8QoMCnIhLR6FUuUiYJQ4xQUpRIBC2cbFwLICQyDvDpbpRMLX2min2tKpnzqVh67KgCpRUEfOEAlKWLhqmo8ar0pLlJCpdoPGSkKXNSDek1OykTEhRIDhTsLyR1uauz6buOVXTeDLSXYqwvXc6FqvjRmaK7Ss/jb4CgzBlEkZcneKDN8KNmaR1o2KHhjaZcxYUhalMlA2gB9UOUEFy5dRBAY+aMusjKLa0yVKvHEA1rgBl0RWqklwGZ8AaUOD+aHIbBqaPOUKjfRvTGhsZWCUKSBdSlmSEu1CSw2j0xC0Xoy9OSkm6HcqUCwaqcN5HrEXlrU84uRsykA3Xa+pd4iprga9ENV2nFoscrbhiI9/szzjo7Vx4Ls3iH3jHOMdHat/Bdm8Q+8qGcLzmW+f7mH7ezMJr0/a2XxJvvIgXAwUtev7Wy+JN95EC2Ga+8ZYZT0SHj6sLHAnhFLmy5UlYVfVeSCA4JRXaLuCQbwObKGKS1/pWyqUCk1lnLApU9CFZDp3mApozTKrMoLTViCU4BVQ4JFU4AhQcghmIUoE5aC0wi0pCk4EAuQGch1IKQSyg4LHJQIcVifQqKUbGYx+HdCtJPZtQJuE2gpkioZSXYLGZrR32FZtXChLRm5M2YmaVgkrUFPiCbxZXQUkAO9DTfHRMzQyDeKUghQAUk1SoPhtUI6DGG4Qau0LLyVKkqo6VFZRTBlDaTj0jqhz+PrRBU1sMFZdNXUsKkbJxd8AWepB9N1s4tpXCEsnaTR8wsvdrhkK5RTab4LzZVZks3Rs33voOH1h/UxxitKFDMkJJUBdGLZbVMumgjjWhXHrNgnS7pSpwXJCk5ukcpOPNJrXDLGJpC1Kulb7OGJF+6KBiXUAXp+69cYy6reuiWICQp/rl7pSFVLmjVJLdMTJ2kVqltdCiOVlfYEBYpRi+Jq+ByLhYs5dpvL4zjFoKHTLUEJ2byjRKialy2eBBjV/8Ak5YlqUSVGWhUy4oOQAVByQLqr6gQSHqp6sIGkrSCnKrgJDFmqSAAHTmcanpcbvS0aTWpypKypwEKBQkYAMwAAoMa40ArCAfZtYQAUKVxgBAYXSlmAUSMSpJPJID1fAR9zuEahLEtASlIoUhID1BvXmcGg8yU7mil0jarxOAc1KgL1S+Fen++J8jb0pBSBeSS+0Qw3EBnfpd2EIkFyYm2qLmoSM2OLAkO1MyPNHtZdMoCSFOk/VFVF2IKWHJDt6DFTP0ktdAAEvRKQwTuAfoYVJwiws+hSUmZNN0FhdTdcliQ5JDYVI39MK0usE7nlNtJUslIJAUDdJvB6OpQyy9GbRPGg1C6CBxkxVAApWxQ3wkVALu2PVhGm0dox0oQmVxcokKVMVdKnfFIUxJBcAqBpnWLyzSbNZ0gKbjDtFOK13gohPFgvtVp9alQ4jlaxbFAjRNnkIBJUlYLuAo8YUC/cSljWqWFOUOUxMVVukXSSpisqKV9ExDX0Cr3EOhA6RMxi6ts5SVgzeLlTrylIQkOLOVFzMXQ/OAJYJbZIBNQBGenzEkgIF1CRdQKPdGaiBVRLkneTDFaVlYuMpw7nW/k6l6nlHR2rfwXZvEPvKjnER0dq38F2bxT76oTC859xLz/AHMf29mYbXqPnLL4s73pcCt4KmvX9pZfFne9LgVw1iN4yflPQ4ePqxPFtwf4WTbIeUSgMEgsQkV2S7hnN6oIdOWIqDCMcQlou5IxWGjiIaMvBhw0Rw7krQLygHZiqiC4wKiSUGuC8H5RZ4uTaUK2SBg4TvBzD5PuLVjnqx2tck/NkMeVLUHQobt6fNF9ovhtxSCgEyGDhKyZ0pRGIDuHO44tjWLGnXTMhicBVobVq49QVp9k+sHTlTa9DVAPwjN6TsEpSnXKQSXBKQAoNuwriYy8rWiuWkcZKUEg8uRMBlEfvSpgUQCXLBaHc4RKVrSs0zlhJ6FJVLVhQE7YNaO7ViTpqSILvsI2mNESJZcInIBS7EkAMeUHpmA1OSOmMzMs6DtJWsCoCWQa7ryVcl90X1r4SWNctOySsXSu4tCg7C8EkqBIyFIq5pssxKhxs1DkAhab2DBwsOA/nw6IZklc6iUs5RCRcmXsSQE3VCgxFX9UQbTbi+ZGb4kj+75PEqfIs5SLs52d72yaNldp0YxA4lOPGJCSQDTarXkgOw3xzoitkaZMc0xOIb4xMkjZAMtAJcXlkAmuLYgjCkMuRKH1yquATdpvN4gRNkmW4LIKmDX5gIo77KAd+JLdEK2craStG6OULpI2Sx2FYhnvD15HzYxrJCJKGWsXQggJXOmBdXqL2AYEYDACKqxFRuqBTKcts3JTY1E6cVlJJ3S/Q0fcq3S5M1IJloSlQUVJvWiYSCVNfn5Eh2QkA4uIbuOLgjX6NsE6eu/LCbhvELmuhJIJcoSBemAECoF3Ha2Y+bb8lsf/AO3HWkAAT1qqlIdZCUpe47sAHJ3kYZ3SnDiZMK+KTxYXy1KJVMVgASX6IoJs0qLkud5hmdZLYW2FyyrVd56l5knSOkDMUTk5IpdJfeAThkMohwoURG76zUUqUaUVCGweOjdW/guzeKffVHOQjozVt4Ls3iq99USsJzn3FHn+5h+3szDa9f2ll8Wd70uBZBV16DbsvizvelwKzDWI3jLDKOhw8fVjQjChQyWVhoREfUNAI0RZuj0KybxS3nbCIk/QxNQv7w7ItWhQ7GtOOxkGtl2Hq86C8NXoZ5ehJg3HqPbHkdFzR9Q+ZjGmaGh1YqRXyyGg9ja8V8GY/wDHzOYr0GHGjpnMVGmaHaF+7lwOOQKXbfkZ2XoqZzQOsiJSNDqzKR1bUXENHLxM2PwyXDx23fj8WI6bHQAqJCQwA2B7OJ6Y9pUoJLpAB3gV9MfUPDLnJ7WWNLC0aXMil6/+jQ7wmhRwSRQmhQ8B1YUdF6t/Bdm8VXvqjnUR0Xq48F2bxT76ol4TnPuM79QbmH7ezMTr1G1ZOqf/ABkwKTHQPD3gGdImSRNErihMFUX3v3OkM1z1xkjqKV9rT+CfzwtajOU20tQmXZjhqOGjCpKzV+p8X+AVwoKo1FK+1j8E/nh+8UftY/BP54Z+3qcCfyxg+35P4BTCgr94k/ax+Af1IXeJ/wCX/wBH+SF+3qcBOWMH2/J/AKIUFjvE/wDL/wCj/JD94r/l/wDR/kg+3qcA5Ywfb8n8AmaHaCx3iv8Amf8AR/khxqKH2s/gD9SD7epwDljB9vyfwCVoTQW+8Un7WfwB+pD94tP2tX4A/Ug+3qcA5Ywfb8n8AjaGaC73ik/a1fgj9SF3ik/a1fgj9SD7epwDljB9ryfwCJoeC53ik/a1fgj9SF3ik/a1fgj9SD7epwE5Ywfa8n8AjhNBd7xaftSvwR+eF3i0falfgj88H21TgLyzg+15P4BG0JoLveMR9qX+CPzwu8Yj7Uv8Ifng+2qcA5Zwfa8n8AijovVx4Ls3in31Rke8Yj7Ur8EfnjfcGNF/JrMiQFXhKdF4i6TV3bLGJGHpSg25FNnGPoYmlGNJ3ad9j4Ma32ScZt6WWF2WxvsAUmbfF1i7hSPR0RHlWW2AOVpvKG1gQFAMCARyWGAIqRVnib3PyOZ7S+2F3PyOZ7S+2JhmzynS7Ts3SBspC6pd3N8glOLXWyFXBpHjxVsdVUMy7oJSWPFpukm7XbByFDmzGX3PyOZ7S+2F3PyOZ7S+2ACKqRbLtFpKrxZ7rBLruuyQ9Ch64gt0uiRagrlC7ediUElN5NCQmha9UdAG+JPc/I5ntL7YXc/I5ntL7YAI8+ValX7igkOsIcILGoSrk8lssXarOIkcTP8AlD3hxIFBgSboG0c63uio3Qu5+RzPaX2wu5+RzPaX2wAR7Ki1ttlJIIDOliDiqiaEOB0saVDNZbLakC6VpUBLYEsTfCSAVFg9bpfxok9z8jme0vthdz8jme0vtgAi2eyWp6rDAzCm8QcQu5eugOxIcM1A2FfQyLSSGXdGb8WpWX7jPynpzWzj27n5HM9pfbC7n5HM9pfbABEkSLWkEFSS7sSUliSTeGyKM1DmTlHwqw2ohW3UhQ5QoVf/ADgwDNUEmrRO7n5HM9pfbC7n5HM9pfbAB66NTNCGnEFTmoAAbJgMvXEuK/ufkcz2l9sLufkcz2l9sAFhCiv7n5HM9pfbC7n5HM9pfbABYQor+5+RzPaX2wu5+RzPaX2wAWEeNl+t46vhEXufkcz2l9sS7LZEy03UBg5LOTU44wAf/9k="/>
          <p:cNvSpPr>
            <a:spLocks noChangeAspect="1" noChangeArrowheads="1"/>
          </p:cNvSpPr>
          <p:nvPr/>
        </p:nvSpPr>
        <p:spPr bwMode="auto">
          <a:xfrm>
            <a:off x="0" y="-16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53252" name="Picture 4" descr="http://www.egedos.com/images/corrosion.PNG"/>
          <p:cNvPicPr>
            <a:picLocks noChangeAspect="1" noChangeArrowheads="1"/>
          </p:cNvPicPr>
          <p:nvPr/>
        </p:nvPicPr>
        <p:blipFill rotWithShape="1">
          <a:blip r:embed="rId6">
            <a:extLst>
              <a:ext uri="{28A0092B-C50C-407E-A947-70E740481C1C}">
                <a14:useLocalDpi xmlns:a14="http://schemas.microsoft.com/office/drawing/2010/main" val="0"/>
              </a:ext>
            </a:extLst>
          </a:blip>
          <a:srcRect l="5320" b="10448"/>
          <a:stretch/>
        </p:blipFill>
        <p:spPr bwMode="auto">
          <a:xfrm>
            <a:off x="6300192" y="3710688"/>
            <a:ext cx="1938933" cy="216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7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anim calcmode="lin" valueType="num">
                                      <p:cBhvr additive="base">
                                        <p:cTn id="5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53252"/>
                                        </p:tgtEl>
                                        <p:attrNameLst>
                                          <p:attrName>style.visibility</p:attrName>
                                        </p:attrNameLst>
                                      </p:cBhvr>
                                      <p:to>
                                        <p:strVal val="visible"/>
                                      </p:to>
                                    </p:set>
                                    <p:anim calcmode="lin" valueType="num">
                                      <p:cBhvr additive="base">
                                        <p:cTn id="61" dur="500" fill="hold"/>
                                        <p:tgtEl>
                                          <p:spTgt spid="53252"/>
                                        </p:tgtEl>
                                        <p:attrNameLst>
                                          <p:attrName>ppt_x</p:attrName>
                                        </p:attrNameLst>
                                      </p:cBhvr>
                                      <p:tavLst>
                                        <p:tav tm="0">
                                          <p:val>
                                            <p:strVal val="#ppt_x"/>
                                          </p:val>
                                        </p:tav>
                                        <p:tav tm="100000">
                                          <p:val>
                                            <p:strVal val="#ppt_x"/>
                                          </p:val>
                                        </p:tav>
                                      </p:tavLst>
                                    </p:anim>
                                    <p:anim calcmode="lin" valueType="num">
                                      <p:cBhvr additive="base">
                                        <p:cTn id="62"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15"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389" name="Text Box 10"/>
          <p:cNvSpPr txBox="1">
            <a:spLocks noChangeArrowheads="1"/>
          </p:cNvSpPr>
          <p:nvPr/>
        </p:nvSpPr>
        <p:spPr bwMode="auto">
          <a:xfrm>
            <a:off x="1527175" y="365628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0" y="2060848"/>
            <a:ext cx="1857375"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Consumo especifico</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357188" y="4203973"/>
            <a:ext cx="6643687" cy="1643062"/>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lgn="just">
              <a:defRPr/>
            </a:pPr>
            <a:r>
              <a:rPr lang="es-ES" dirty="0"/>
              <a:t>Es la cantidad de combustible que necesita un motor para suministrar una determinada unidad de potencia por unidad de tiempo. El consumo específico es una forma de expresar el rendimiento del motor, en el sentido que relaciona consumo con prestaciones. Cuanto menor sea el consumo específico de un motor, mejor es su rendimiento 	</a:t>
            </a:r>
          </a:p>
          <a:p>
            <a:pPr algn="just">
              <a:defRPr/>
            </a:pPr>
            <a:endParaRPr lang="es-ES" dirty="0"/>
          </a:p>
        </p:txBody>
      </p:sp>
      <p:cxnSp>
        <p:nvCxnSpPr>
          <p:cNvPr id="56" name="55 Conector recto de flecha"/>
          <p:cNvCxnSpPr>
            <a:stCxn id="16" idx="2"/>
            <a:endCxn id="48" idx="0"/>
          </p:cNvCxnSpPr>
          <p:nvPr/>
        </p:nvCxnSpPr>
        <p:spPr>
          <a:xfrm rot="16200000" flipH="1">
            <a:off x="1553369" y="2079104"/>
            <a:ext cx="1500188" cy="2749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4"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395"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396" name="AutoShape 2" descr="data:image/jpeg;base64,/9j/4AAQSkZJRgABAQAAAQABAAD/2wCEAAkGBhQSEBUUExQUFBQVGBQUFBQUFBYQFBcVFBUWFRUUFBQXHCYfFxkjHBUYHy8gJCcpLCwsFR4xNTAqNSYrLSkBCQoKDgwOGg8PGiwkHCUpKSksLCopKiwsLCwtNSwpLCwsKSwpLCwpLCwsKSksLCwsLCkpLCwpLCkpLCksLCwsLP/AABEIAMsArAMBIgACEQEDEQH/xAAcAAABBQEBAQAAAAAAAAAAAAAHAAEEBQYIAwL/xABKEAABAgMEBAcLCQgCAwEAAAABAhEAAyEEEjFBBQciUQYTMlJhcdEWFzVyc4GRoaKywRQjNEJUkpPS0zNisbPC4ePwZKMVJYJD/8QAGgEAAQUBAAAAAAAAAAAAAAAAAAEDBAUGAv/EADQRAAIBAgIFCwQDAAMAAAAAAAABAgMRBAUSITEzURUyNEFScYGhscHRBhRhchMi8CMkkf/aAAwDAQACEQMRAD8AfXLoiRKnyEypEmWDLUTclS0Ob7VYVwgd/J081H3E9kE3Xj9KkeSV75gaxVV2/wCRm+yuEXhIXXH1Z8Gzo5qPuJ7IbiE8xH3E9kekKGbssdCPA8/k6eaj7ieyF8nTzUfdT2R9woW7E0IcD4+Tp5qPup7Ib5Onmo+6nsj7hQXYmhDgiZoWzINoluiWQ5d0JUKAmoIr/aN/wnsUpFkJlyZKXF0lEqXLJBFQSlLlNASDSkYHQ5+fRnU/wMb3hgCNHk7h0DEepon4W+jIzGdRiqkbLqAbaCLx66BgzduGW+CXqysctdFypSz+/Llr6PrJgYTTtHrgo6sZzN56GnmD7ujf5okPqKCD1sstZNgko4sIkyUM73JUtGQxuprgYw4kpD7CC4aqEnzimMEHWVKZKFPVRFGwoT/vVA/ivrtqbNllUIvDLV1s+BZ081H3U9kP8nTzUfdT2R9QoYuy10IcEfPydPNR91PZDGzp5qPup7I9IUF2GhDgjz+Tp5qPup7IXydPNT91PZHpCMF2J/HDgjz+Tp5qfup7I6T1eSUp0bZwlKUi4kslIQHIqWAxO+OcI6S4AeDbP5NP8Il4V62Z3PopU4WXX7A414/SpHkj/MMDSCZrx+k2fySvfMDSGK+8Za5V0SHc/VjQoTQmhosBQ0PCgEGhQoTQCEvRKmnIO5zv+qWjXaRt9+xzC7pUAFAjBkCoUznZYEeqMhov9sjrPumNrpxI+Rk3bpOKyGqGAc9u6J+FepmYzpf8kO4C9sQ0xQoa5VEFTVglLDZBLYkuRR8hhTPecYFc9PzhGFT/AKwgsaq7HRJoQbzMxYuxwqFMc29TmS+oz8NrLHWXOJRLAFASSc6AD+of68D+CFrPFENg4+OPTTHpgexX4jeM2mUdGXexQ8NDkRHLUaHhoUADwoaFAA8dI6v/AAbZ/Jpjm2OkdX3gyzeTETMJtZnc/wB1Dv8AYHWvH6VI8kr+YYGsErXj9KkeSP8AMMDWGK+8ZZ5V0SHj6sUM8PDQ0WDFDQ8KA5GhQoUAErRiCZyQMS4HSbpYefDzxutP7VjDDEAuCzghwUs2INd24xh9Dlp8vr+BjZ6ZUU2QAg4MN7ilX6h0H1xOw3NZmM7v/JDuAxa1PMJ3kn0l4K2qzkv0DEPRyQeqp9MCm18s9ZejZwUNWKqA45NjSuY6YlPqM/Day41oCkrpUvHHLt9UD+N7rKmOJY3N1Zu3+5xgor8Rz2bPKejLvYoUKFEcs7ihQoUAooeGhQCjx0hq9P8A6yzeII5vjo/V54Ms3iD+MTMJzmZ36g3UO/2B3rx+lSPJH+YYGrwS9eP0mR5JXvmBrDFfeMs8q6JDufqxoZ4eGMNFgxGFCaFAcjQoTQ8AEvRCmnyz+98DGy4RF7Oc3CsCOnE7qRi9Hj55HjAekthGm4R2sS5XFksSDdBDONrknJjl6jE7C81mazrVOHcwT2pO2rrgoaq5RxfcKu1H9fZAttJ2z1n+ME7VfNYFh27qdGHriS+ozsHrZbaxiAQKvgnAYEEuKlmPRluaMLGv1gg8Ygl2IUN2Yx/3dGQiBiOezZ5V0Zd7FDw0KI5aChQoTQAKHhoeAUUdHauj/wCss3ifExzi0dHaufBdm8T4mJmE2szv1Buod/sD7Xj9Js/kle+YGbwTNeX0mz+TV78DOGa+8ZZZV0SHj6sUMYeGIhksRGFCaFAIKGh4UAFjwekX7TLGIBUo9SUqLmLrhvPCSJZQU7JBJFHJUUXclBwX6fPHnwF0cpcydMSLxlyZl0MS61JVdSwxcA0jZcMNAJmynUGUak55llDMsW88WOGi9BsyWczUsQorqRz3aEMs5QVNWFmJS9MnaqhUu/X0hqegeWmRdnMEAl8Go9FEEZNuyeDFqukX9pgHSKJBAYFRT1teNanI5Q89diljG1zz1lWA8WhYwBr5xA7aDjw/0YVWOYlno4YGhFR64B0QsVG07msyWd6DjwfqM0KFCiKXVhQ8NCaAB4aHaE0Ath46N1c+C7N4nxMc4iOjtXPguzeJ8TEvCc5me+oNzD9vZg/14/SLP5NfvwMngna8x8/Z/Jr98QMIar7xljlT/wCnDx9WPChoaGSxuO8NCUWD4CIM7SowQL3ScI6jBy2EetiKdFXm/wDdxbWGWkrAWQE1qSUh2N0KUASEksCd0edqUgTFBBvJvEIZy9aDpiukWaZNO0cfqinmaCJwF4IAzkzFpNHUAQ6QxF1R3mpp1Q7GjeVrldUx+inUSsvz8G21b8HuJkpvBlqF9fWahL5sGHpi74VWZpKnwuqDZ4H04+uLTQ8mj5UZsegnrFf/AKjz4UD5k9R7H9cWkForRRka9Z1Kjm9rOadNy0pnrJUtKuVLukXQsG6bzNiGqHwY0MFnVJJDDAghJpi+0CnHAXRhugXcJUvPIGLszvgrAE4YCCfqlmsgA9Bx3MPiD54ZT/sDX9QlaWsQmSyGyjm/hfYhZbUtBokl0lizHJ46bmGhwdt8CXWlwdTM20sGYlTEgAvQjJznk/nBWgpx1kjL8XPDz/r1gpRMBwIPUY+orbbYrilB2UnEYedJzEeadJKTneH71PXEJ0H1GlhmsFvFb8rX/vMtod4jWbSCF4FjuPwMSIZlFrUy1pVoVI6UHdDkwoaFHI7ceOjtXPguzeJ8THOIjo7Vz4Ls3ifExLwnOZnfqDcw/b2YP9ef0iz+TX74gYwT9eY+fs/k1++IGENV94ywyrokPH1Yo8584IDmr4DfEyRIF0rVgGupqStRLBKW68TFHpVV+aoAvdLBsDVqDAB/hBSp6b17DjHY9UE4x1yPKdNVMqSQMAB6wPNE3Rui3NWTVnLH+8edm0TMKxLSCpTgkIBVdoKnIbvN0xseD+gqgKDVAINSP3WoQekkY4YRN0epGXlXblpyd2WPBTg8VLligJLORRyCQC5D9IygpaH0UmWluUS7lLl8GA9J+MU3BnRqUupSXvFCA6CVC8FEKBdg+4DLFsdbJqnNJNSkjfUgAM3m3Q9TgoEavWlVetlgCEJDBnYUGFKE+jGMjwy02RJJTXlgbNDcBUoY4sggV+t5o0VrtN0EknZAd6pDhy5B3Vc4ZPA04ZaXVeUlCSCSkMaBKgSw6yECrmqc3MdSdkMwjdg40wozJwKRUqKQkzEu4ODA7mqaVDRseA+mOISlSgQCSkFtkLFVIJHJUEh26Ri9MzOsqpdrClha7wJCkAVKkkkO7YEZuaZkxoeDlilpmPxZSo3gsbJvJIvPLNVM4d2ZyEkMVQx+R69gtWPScuciXMQsbQ2TmQQQ6WqQGVuGMVmnUrWhdFZJa8k3gkO4FCCXPW26kZ/QVvVLlIUpQWqWlcpZZTJTLulRGBqooZO9QFSoiNAm3mbLCQKkJUQsKQyVOAGL1oHSRnjiziY2lou4KOEvB67QpuhryCQ5zutQEJ3eKc4wGkdHLQah86DIYnq6YOXCWXIKAFElaAkXGUqqlXiFGl0m8GSKgAqAwfNcJuCaOLF1mIlLBVUL4wbaXBepANQklyzMRHFrO6HtO6sB4mJ9k0upNFVEfOmrFxU1QZkublSoFLkAhRSkkUxIB3iIAjtxjNazilXqUJ6VN2NTZ7QFhxHrGYsdqKFOPRv6I0kicFJChgf9IiurUtB/g2OXZgsVGz5y2/J6COjdXHguzeJ/UY5yEdG6uPBdm8T+ow5hOcyH9QbmH7ezMDrz/b2bycz3xAxActvpBQ16D56zeJN95MDOzjbTVtpNfOKw1X3jJ+VdDh4+rLXRujb8ySGa8QQQSkMOt6t1VIaKI6NuBT3uMBAJJc3gTeDDMKBzyEFDg5oQCVLWQMVMMGFLoqHGHpir4WcEJkucuYgumbtjFTKNVA4Z+o4RNULR1GRq1XKd3tM3wctxS4XRKmcJXdJXdF182CWoA7giue60NMCgSyqqBY9KaYGgPTWuMDsIKFAEOlVOS4AVuq9H/wBamjsGlCkBSnyF0JUpKQa7aOoppiathVyLsNNXCPKtCikALNAkYJyADKBFcM3Z4ljTdxaRiVkg3lAC6ElRKiT1elqO8ZHR+mQoOWDlhiem6S25q9Ue1ot15coMFHaKSWuk3k3go02WGdKEYqTDraaG7arF0bcmWWMxZNxClFZJVccplBdGSoFarwAGN6rOcrpezpZRoUrugmqixWXCsGQQDjQ3S7sRFlaJ6nvKZqhwSSSE3kJKjklTtUirkb4k61IvMtSVSiszFAJCANkypaCVCiUMkgnJx0HhvqEWoptGWj5hab4TNTxqHS6yeSEqAvVCgCzkBDZYRBm6HmrUlCFTEpJlqAVNE1KjNCUqmhYAF5ycQCKEYxLkWVSeLnS030usXBsVJUZlwLIBdV3ZKQGAJrWJqbZMvFcwFCbxIlVSu8lM13N4glkhxndDAPDTO9pHs9sMmeUqdIUpSVJKEKcXVLQUJBZCVLfZDABBehQRb2HSgMyYEqCk3itABuqvqXeBJNUgApBDYqFTdDZyTptM6ehSieSUCgCQCUllOq8QoMCnIhLR6FUuUiYJQ4xQUpRIBC2cbFwLICQyDvDpbpRMLX2min2tKpnzqVh67KgCpRUEfOEAlKWLhqmo8ar0pLlJCpdoPGSkKXNSDek1OykTEhRIDhTsLyR1uauz6buOVXTeDLSXYqwvXc6FqvjRmaK7Ss/jb4CgzBlEkZcneKDN8KNmaR1o2KHhjaZcxYUhalMlA2gB9UOUEFy5dRBAY+aMusjKLa0yVKvHEA1rgBl0RWqklwGZ8AaUOD+aHIbBqaPOUKjfRvTGhsZWCUKSBdSlmSEu1CSw2j0xC0Xoy9OSkm6HcqUCwaqcN5HrEXlrU84uRsykA3Xa+pd4iprga9ENV2nFoscrbhiI9/szzjo7Vx4Ls3iH3jHOMdHat/Bdm8Q+8qGcLzmW+f7mH7ezMJr0/a2XxJvvIgXAwUtev7Wy+JN95EC2Ga+8ZYZT0SHj6sLHAnhFLmy5UlYVfVeSCA4JRXaLuCQbwObKGKS1/pWyqUCk1lnLApU9CFZDp3mApozTKrMoLTViCU4BVQ4JFU4AhQcghmIUoE5aC0wi0pCk4EAuQGch1IKQSyg4LHJQIcVifQqKUbGYx+HdCtJPZtQJuE2gpkioZSXYLGZrR32FZtXChLRm5M2YmaVgkrUFPiCbxZXQUkAO9DTfHRMzQyDeKUghQAUk1SoPhtUI6DGG4Qau0LLyVKkqo6VFZRTBlDaTj0jqhz+PrRBU1sMFZdNXUsKkbJxd8AWepB9N1s4tpXCEsnaTR8wsvdrhkK5RTab4LzZVZks3Rs33voOH1h/UxxitKFDMkJJUBdGLZbVMumgjjWhXHrNgnS7pSpwXJCk5ukcpOPNJrXDLGJpC1Kulb7OGJF+6KBiXUAXp+69cYy6reuiWICQp/rl7pSFVLmjVJLdMTJ2kVqltdCiOVlfYEBYpRi+Jq+ByLhYs5dpvL4zjFoKHTLUEJ2byjRKialy2eBBjV/8Ak5YlqUSVGWhUy4oOQAVByQLqr6gQSHqp6sIGkrSCnKrgJDFmqSAAHTmcanpcbvS0aTWpypKypwEKBQkYAMwAAoMa40ArCAfZtYQAUKVxgBAYXSlmAUSMSpJPJID1fAR9zuEahLEtASlIoUhID1BvXmcGg8yU7mil0jarxOAc1KgL1S+Fen++J8jb0pBSBeSS+0Qw3EBnfpd2EIkFyYm2qLmoSM2OLAkO1MyPNHtZdMoCSFOk/VFVF2IKWHJDt6DFTP0ktdAAEvRKQwTuAfoYVJwiws+hSUmZNN0FhdTdcliQ5JDYVI39MK0usE7nlNtJUslIJAUDdJvB6OpQyy9GbRPGg1C6CBxkxVAApWxQ3wkVALu2PVhGm0dox0oQmVxcokKVMVdKnfFIUxJBcAqBpnWLyzSbNZ0gKbjDtFOK13gohPFgvtVp9alQ4jlaxbFAjRNnkIBJUlYLuAo8YUC/cSljWqWFOUOUxMVVukXSSpisqKV9ExDX0Cr3EOhA6RMxi6ts5SVgzeLlTrylIQkOLOVFzMXQ/OAJYJbZIBNQBGenzEkgIF1CRdQKPdGaiBVRLkneTDFaVlYuMpw7nW/k6l6nlHR2rfwXZvEPvKjnER0dq38F2bxT76oTC859xLz/AHMf29mYbXqPnLL4s73pcCt4KmvX9pZfFne9LgVw1iN4yflPQ4ePqxPFtwf4WTbIeUSgMEgsQkV2S7hnN6oIdOWIqDCMcQlou5IxWGjiIaMvBhw0Rw7krQLygHZiqiC4wKiSUGuC8H5RZ4uTaUK2SBg4TvBzD5PuLVjnqx2tck/NkMeVLUHQobt6fNF9ovhtxSCgEyGDhKyZ0pRGIDuHO44tjWLGnXTMhicBVobVq49QVp9k+sHTlTa9DVAPwjN6TsEpSnXKQSXBKQAoNuwriYy8rWiuWkcZKUEg8uRMBlEfvSpgUQCXLBaHc4RKVrSs0zlhJ6FJVLVhQE7YNaO7ViTpqSILvsI2mNESJZcInIBS7EkAMeUHpmA1OSOmMzMs6DtJWsCoCWQa7ryVcl90X1r4SWNctOySsXSu4tCg7C8EkqBIyFIq5pssxKhxs1DkAhab2DBwsOA/nw6IZklc6iUs5RCRcmXsSQE3VCgxFX9UQbTbi+ZGb4kj+75PEqfIs5SLs52d72yaNldp0YxA4lOPGJCSQDTarXkgOw3xzoitkaZMc0xOIb4xMkjZAMtAJcXlkAmuLYgjCkMuRKH1yquATdpvN4gRNkmW4LIKmDX5gIo77KAd+JLdEK2craStG6OULpI2Sx2FYhnvD15HzYxrJCJKGWsXQggJXOmBdXqL2AYEYDACKqxFRuqBTKcts3JTY1E6cVlJJ3S/Q0fcq3S5M1IJloSlQUVJvWiYSCVNfn5Eh2QkA4uIbuOLgjX6NsE6eu/LCbhvELmuhJIJcoSBemAECoF3Ha2Y+bb8lsf/AO3HWkAAT1qqlIdZCUpe47sAHJ3kYZ3SnDiZMK+KTxYXy1KJVMVgASX6IoJs0qLkud5hmdZLYW2FyyrVd56l5knSOkDMUTk5IpdJfeAThkMohwoURG76zUUqUaUVCGweOjdW/guzeKffVHOQjozVt4Ls3iq99USsJzn3FHn+5h+3szDa9f2ll8Wd70uBZBV16DbsvizvelwKzDWI3jLDKOhw8fVjQjChQyWVhoREfUNAI0RZuj0KybxS3nbCIk/QxNQv7w7ItWhQ7GtOOxkGtl2Hq86C8NXoZ5ehJg3HqPbHkdFzR9Q+ZjGmaGh1YqRXyyGg9ja8V8GY/wDHzOYr0GHGjpnMVGmaHaF+7lwOOQKXbfkZ2XoqZzQOsiJSNDqzKR1bUXENHLxM2PwyXDx23fj8WI6bHQAqJCQwA2B7OJ6Y9pUoJLpAB3gV9MfUPDLnJ7WWNLC0aXMil6/+jQ7wmhRwSRQmhQ8B1YUdF6t/Bdm8VXvqjnUR0Xq48F2bxT76ol4TnPuM79QbmH7ezMTr1G1ZOqf/ABkwKTHQPD3gGdImSRNErihMFUX3v3OkM1z1xkjqKV9rT+CfzwtajOU20tQmXZjhqOGjCpKzV+p8X+AVwoKo1FK+1j8E/nh+8UftY/BP54Z+3qcCfyxg+35P4BTCgr94k/ax+Af1IXeJ/wCX/wBH+SF+3qcBOWMH2/J/AKIUFjvE/wDL/wCj/JD94r/l/wDR/kg+3qcA5Ywfb8n8AmaHaCx3iv8Amf8AR/khxqKH2s/gD9SD7epwDljB9vyfwCVoTQW+8Un7WfwB+pD94tP2tX4A/Ug+3qcA5Ywfb8n8AjaGaC73ik/a1fgj9SF3ik/a1fgj9SD7epwDljB9ryfwCJoeC53ik/a1fgj9SF3ik/a1fgj9SD7epwE5Ywfa8n8AjhNBd7xaftSvwR+eF3i0falfgj88H21TgLyzg+15P4BG0JoLveMR9qX+CPzwu8Yj7Uv8Ifng+2qcA5Zwfa8n8AijovVx4Ls3in31Rke8Yj7Ur8EfnjfcGNF/JrMiQFXhKdF4i6TV3bLGJGHpSg25FNnGPoYmlGNJ3ad9j4Ma32ScZt6WWF2WxvsAUmbfF1i7hSPR0RHlWW2AOVpvKG1gQFAMCARyWGAIqRVnib3PyOZ7S+2F3PyOZ7S+2JhmzynS7Ts3SBspC6pd3N8glOLXWyFXBpHjxVsdVUMy7oJSWPFpukm7XbByFDmzGX3PyOZ7S+2F3PyOZ7S+2ACKqRbLtFpKrxZ7rBLruuyQ9Ch64gt0uiRagrlC7ediUElN5NCQmha9UdAG+JPc/I5ntL7YXc/I5ntL7YAI8+ValX7igkOsIcILGoSrk8lssXarOIkcTP8AlD3hxIFBgSboG0c63uio3Qu5+RzPaX2wu5+RzPaX2wAR7Ki1ttlJIIDOliDiqiaEOB0saVDNZbLakC6VpUBLYEsTfCSAVFg9bpfxok9z8jme0vthdz8jme0vtgAi2eyWp6rDAzCm8QcQu5eugOxIcM1A2FfQyLSSGXdGb8WpWX7jPynpzWzj27n5HM9pfbC7n5HM9pfbABEkSLWkEFSS7sSUliSTeGyKM1DmTlHwqw2ohW3UhQ5QoVf/ADgwDNUEmrRO7n5HM9pfbC7n5HM9pfbAB66NTNCGnEFTmoAAbJgMvXEuK/ufkcz2l9sLufkcz2l9sAFhCiv7n5HM9pfbC7n5HM9pfbABYQor+5+RzPaX2wu5+RzPaX2wAWEeNl+t46vhEXufkcz2l9sS7LZEy03UBg5LOTU44wAf/9k="/>
          <p:cNvSpPr>
            <a:spLocks noChangeAspect="1" noChangeArrowheads="1"/>
          </p:cNvSpPr>
          <p:nvPr/>
        </p:nvSpPr>
        <p:spPr bwMode="auto">
          <a:xfrm>
            <a:off x="0" y="-16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542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2467" y="862916"/>
            <a:ext cx="4815978" cy="3198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32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274"/>
                                        </p:tgtEl>
                                        <p:attrNameLst>
                                          <p:attrName>style.visibility</p:attrName>
                                        </p:attrNameLst>
                                      </p:cBhvr>
                                      <p:to>
                                        <p:strVal val="visible"/>
                                      </p:to>
                                    </p:set>
                                    <p:anim calcmode="lin" valueType="num">
                                      <p:cBhvr additive="base">
                                        <p:cTn id="37" dur="500" fill="hold"/>
                                        <p:tgtEl>
                                          <p:spTgt spid="54274"/>
                                        </p:tgtEl>
                                        <p:attrNameLst>
                                          <p:attrName>ppt_x</p:attrName>
                                        </p:attrNameLst>
                                      </p:cBhvr>
                                      <p:tavLst>
                                        <p:tav tm="0">
                                          <p:val>
                                            <p:strVal val="#ppt_x"/>
                                          </p:val>
                                        </p:tav>
                                        <p:tav tm="100000">
                                          <p:val>
                                            <p:strVal val="#ppt_x"/>
                                          </p:val>
                                        </p:tav>
                                      </p:tavLst>
                                    </p:anim>
                                    <p:anim calcmode="lin" valueType="num">
                                      <p:cBhvr additive="base">
                                        <p:cTn id="3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7413"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357188" y="2428875"/>
            <a:ext cx="185737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octano</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357188" y="4500563"/>
            <a:ext cx="5857875" cy="1071562"/>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lgn="just">
              <a:defRPr/>
            </a:pPr>
            <a:r>
              <a:rPr lang="es-ES" dirty="0"/>
              <a:t>número normalizado para caracterizar la resistencia de un combustible (bencina) para llegar a producir detonación o autoencendido en un motor de referencia. 	</a:t>
            </a:r>
          </a:p>
          <a:p>
            <a:pPr algn="just">
              <a:defRPr/>
            </a:pPr>
            <a:endParaRPr lang="es-ES" dirty="0"/>
          </a:p>
        </p:txBody>
      </p:sp>
      <p:cxnSp>
        <p:nvCxnSpPr>
          <p:cNvPr id="56" name="55 Conector recto de flecha"/>
          <p:cNvCxnSpPr>
            <a:stCxn id="16" idx="2"/>
            <a:endCxn id="48" idx="0"/>
          </p:cNvCxnSpPr>
          <p:nvPr/>
        </p:nvCxnSpPr>
        <p:spPr>
          <a:xfrm rot="16200000" flipH="1">
            <a:off x="1571625" y="2786063"/>
            <a:ext cx="1428750" cy="2000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8"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7419"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7420" name="AutoShape 2" descr="data:image/jpeg;base64,/9j/4AAQSkZJRgABAQAAAQABAAD/2wCEAAkGBhQSEBUUExQUFBQVGBQUFBQUFBYQFBcVFBUWFRUUFBQXHCYfFxkjHBUYHy8gJCcpLCwsFR4xNTAqNSYrLSkBCQoKDgwOGg8PGiwkHCUpKSksLCopKiwsLCwtNSwpLCwsKSwpLCwpLCwsKSksLCwsLCkpLCwpLCkpLCksLCwsLP/AABEIAMsArAMBIgACEQEDEQH/xAAcAAABBQEBAQAAAAAAAAAAAAAHAAEEBQYIAwL/xABKEAABAgMEBAcLCQgCAwEAAAABAhEAAyEEEjFBBQciUQYTMlJhcdEWFzVyc4GRoaKywRQjNEJUkpPS0zNisbPC4ePwZKMVJYJD/8QAGgEAAQUBAAAAAAAAAAAAAAAAAAEDBAUGAv/EADQRAAIBAgIFCwQDAAMAAAAAAAABAgMRBAUSITEzURUyNEFScYGhscHRBhRhchMi8CMkkf/aAAwDAQACEQMRAD8AfXLoiRKnyEypEmWDLUTclS0Ob7VYVwgd/J081H3E9kE3Xj9KkeSV75gaxVV2/wCRm+yuEXhIXXH1Z8Gzo5qPuJ7IbiE8xH3E9kekKGbssdCPA8/k6eaj7ieyF8nTzUfdT2R9woW7E0IcD4+Tp5qPup7Ib5Onmo+6nsj7hQXYmhDgiZoWzINoluiWQ5d0JUKAmoIr/aN/wnsUpFkJlyZKXF0lEqXLJBFQSlLlNASDSkYHQ5+fRnU/wMb3hgCNHk7h0DEepon4W+jIzGdRiqkbLqAbaCLx66BgzduGW+CXqysctdFypSz+/Llr6PrJgYTTtHrgo6sZzN56GnmD7ujf5okPqKCD1sstZNgko4sIkyUM73JUtGQxuprgYw4kpD7CC4aqEnzimMEHWVKZKFPVRFGwoT/vVA/ivrtqbNllUIvDLV1s+BZ081H3U9kP8nTzUfdT2R9QoYuy10IcEfPydPNR91PZDGzp5qPup7I9IUF2GhDgjz+Tp5qPup7IXydPNT91PZHpCMF2J/HDgjz+Tp5qfup7I6T1eSUp0bZwlKUi4kslIQHIqWAxO+OcI6S4AeDbP5NP8Il4V62Z3PopU4WXX7A414/SpHkj/MMDSCZrx+k2fySvfMDSGK+8Za5V0SHc/VjQoTQmhosBQ0PCgEGhQoTQCEvRKmnIO5zv+qWjXaRt9+xzC7pUAFAjBkCoUznZYEeqMhov9sjrPumNrpxI+Rk3bpOKyGqGAc9u6J+FepmYzpf8kO4C9sQ0xQoa5VEFTVglLDZBLYkuRR8hhTPecYFc9PzhGFT/AKwgsaq7HRJoQbzMxYuxwqFMc29TmS+oz8NrLHWXOJRLAFASSc6AD+of68D+CFrPFENg4+OPTTHpgexX4jeM2mUdGXexQ8NDkRHLUaHhoUADwoaFAA8dI6v/AAbZ/Jpjm2OkdX3gyzeTETMJtZnc/wB1Dv8AYHWvH6VI8kr+YYGsErXj9KkeSP8AMMDWGK+8ZZ5V0SHj6sUM8PDQ0WDFDQ8KA5GhQoUAErRiCZyQMS4HSbpYefDzxutP7VjDDEAuCzghwUs2INd24xh9Dlp8vr+BjZ6ZUU2QAg4MN7ilX6h0H1xOw3NZmM7v/JDuAxa1PMJ3kn0l4K2qzkv0DEPRyQeqp9MCm18s9ZejZwUNWKqA45NjSuY6YlPqM/Day41oCkrpUvHHLt9UD+N7rKmOJY3N1Zu3+5xgor8Rz2bPKejLvYoUKFEcs7ihQoUAooeGhQCjx0hq9P8A6yzeII5vjo/V54Ms3iD+MTMJzmZ36g3UO/2B3rx+lSPJH+YYGrwS9eP0mR5JXvmBrDFfeMs8q6JDufqxoZ4eGMNFgxGFCaFAcjQoTQ8AEvRCmnyz+98DGy4RF7Oc3CsCOnE7qRi9Hj55HjAekthGm4R2sS5XFksSDdBDONrknJjl6jE7C81mazrVOHcwT2pO2rrgoaq5RxfcKu1H9fZAttJ2z1n+ME7VfNYFh27qdGHriS+ozsHrZbaxiAQKvgnAYEEuKlmPRluaMLGv1gg8Ygl2IUN2Yx/3dGQiBiOezZ5V0Zd7FDw0KI5aChQoTQAKHhoeAUUdHauj/wCss3ifExzi0dHaufBdm8T4mJmE2szv1Buod/sD7Xj9Js/kle+YGbwTNeX0mz+TV78DOGa+8ZZZV0SHj6sUMYeGIhksRGFCaFAIKGh4UAFjwekX7TLGIBUo9SUqLmLrhvPCSJZQU7JBJFHJUUXclBwX6fPHnwF0cpcydMSLxlyZl0MS61JVdSwxcA0jZcMNAJmynUGUak55llDMsW88WOGi9BsyWczUsQorqRz3aEMs5QVNWFmJS9MnaqhUu/X0hqegeWmRdnMEAl8Go9FEEZNuyeDFqukX9pgHSKJBAYFRT1teNanI5Q89diljG1zz1lWA8WhYwBr5xA7aDjw/0YVWOYlno4YGhFR64B0QsVG07msyWd6DjwfqM0KFCiKXVhQ8NCaAB4aHaE0Ath46N1c+C7N4nxMc4iOjtXPguzeJ8TEvCc5me+oNzD9vZg/14/SLP5NfvwMngna8x8/Z/Jr98QMIar7xljlT/wCnDx9WPChoaGSxuO8NCUWD4CIM7SowQL3ScI6jBy2EetiKdFXm/wDdxbWGWkrAWQE1qSUh2N0KUASEksCd0edqUgTFBBvJvEIZy9aDpiukWaZNO0cfqinmaCJwF4IAzkzFpNHUAQ6QxF1R3mpp1Q7GjeVrldUx+inUSsvz8G21b8HuJkpvBlqF9fWahL5sGHpi74VWZpKnwuqDZ4H04+uLTQ8mj5UZsegnrFf/AKjz4UD5k9R7H9cWkForRRka9Z1Kjm9rOadNy0pnrJUtKuVLukXQsG6bzNiGqHwY0MFnVJJDDAghJpi+0CnHAXRhugXcJUvPIGLszvgrAE4YCCfqlmsgA9Bx3MPiD54ZT/sDX9QlaWsQmSyGyjm/hfYhZbUtBokl0lizHJ46bmGhwdt8CXWlwdTM20sGYlTEgAvQjJznk/nBWgpx1kjL8XPDz/r1gpRMBwIPUY+orbbYrilB2UnEYedJzEeadJKTneH71PXEJ0H1GlhmsFvFb8rX/vMtod4jWbSCF4FjuPwMSIZlFrUy1pVoVI6UHdDkwoaFHI7ceOjtXPguzeJ8THOIjo7Vz4Ls3ifExLwnOZnfqDcw/b2YP9ef0iz+TX74gYwT9eY+fs/k1++IGENV94ywyrokPH1Yo8584IDmr4DfEyRIF0rVgGupqStRLBKW68TFHpVV+aoAvdLBsDVqDAB/hBSp6b17DjHY9UE4x1yPKdNVMqSQMAB6wPNE3Rui3NWTVnLH+8edm0TMKxLSCpTgkIBVdoKnIbvN0xseD+gqgKDVAINSP3WoQekkY4YRN0epGXlXblpyd2WPBTg8VLligJLORRyCQC5D9IygpaH0UmWluUS7lLl8GA9J+MU3BnRqUupSXvFCA6CVC8FEKBdg+4DLFsdbJqnNJNSkjfUgAM3m3Q9TgoEavWlVetlgCEJDBnYUGFKE+jGMjwy02RJJTXlgbNDcBUoY4sggV+t5o0VrtN0EknZAd6pDhy5B3Vc4ZPA04ZaXVeUlCSCSkMaBKgSw6yECrmqc3MdSdkMwjdg40wozJwKRUqKQkzEu4ODA7mqaVDRseA+mOISlSgQCSkFtkLFVIJHJUEh26Ri9MzOsqpdrClha7wJCkAVKkkkO7YEZuaZkxoeDlilpmPxZSo3gsbJvJIvPLNVM4d2ZyEkMVQx+R69gtWPScuciXMQsbQ2TmQQQ6WqQGVuGMVmnUrWhdFZJa8k3gkO4FCCXPW26kZ/QVvVLlIUpQWqWlcpZZTJTLulRGBqooZO9QFSoiNAm3mbLCQKkJUQsKQyVOAGL1oHSRnjiziY2lou4KOEvB67QpuhryCQ5zutQEJ3eKc4wGkdHLQah86DIYnq6YOXCWXIKAFElaAkXGUqqlXiFGl0m8GSKgAqAwfNcJuCaOLF1mIlLBVUL4wbaXBepANQklyzMRHFrO6HtO6sB4mJ9k0upNFVEfOmrFxU1QZkublSoFLkAhRSkkUxIB3iIAjtxjNazilXqUJ6VN2NTZ7QFhxHrGYsdqKFOPRv6I0kicFJChgf9IiurUtB/g2OXZgsVGz5y2/J6COjdXHguzeJ/UY5yEdG6uPBdm8T+ow5hOcyH9QbmH7ezMDrz/b2bycz3xAxActvpBQ16D56zeJN95MDOzjbTVtpNfOKw1X3jJ+VdDh4+rLXRujb8ySGa8QQQSkMOt6t1VIaKI6NuBT3uMBAJJc3gTeDDMKBzyEFDg5oQCVLWQMVMMGFLoqHGHpir4WcEJkucuYgumbtjFTKNVA4Z+o4RNULR1GRq1XKd3tM3wctxS4XRKmcJXdJXdF182CWoA7giue60NMCgSyqqBY9KaYGgPTWuMDsIKFAEOlVOS4AVuq9H/wBamjsGlCkBSnyF0JUpKQa7aOoppiathVyLsNNXCPKtCikALNAkYJyADKBFcM3Z4ljTdxaRiVkg3lAC6ElRKiT1elqO8ZHR+mQoOWDlhiem6S25q9Ue1ot15coMFHaKSWuk3k3go02WGdKEYqTDraaG7arF0bcmWWMxZNxClFZJVccplBdGSoFarwAGN6rOcrpezpZRoUrugmqixWXCsGQQDjQ3S7sRFlaJ6nvKZqhwSSSE3kJKjklTtUirkb4k61IvMtSVSiszFAJCANkypaCVCiUMkgnJx0HhvqEWoptGWj5hab4TNTxqHS6yeSEqAvVCgCzkBDZYRBm6HmrUlCFTEpJlqAVNE1KjNCUqmhYAF5ycQCKEYxLkWVSeLnS030usXBsVJUZlwLIBdV3ZKQGAJrWJqbZMvFcwFCbxIlVSu8lM13N4glkhxndDAPDTO9pHs9sMmeUqdIUpSVJKEKcXVLQUJBZCVLfZDABBehQRb2HSgMyYEqCk3itABuqvqXeBJNUgApBDYqFTdDZyTptM6ehSieSUCgCQCUllOq8QoMCnIhLR6FUuUiYJQ4xQUpRIBC2cbFwLICQyDvDpbpRMLX2min2tKpnzqVh67KgCpRUEfOEAlKWLhqmo8ar0pLlJCpdoPGSkKXNSDek1OykTEhRIDhTsLyR1uauz6buOVXTeDLSXYqwvXc6FqvjRmaK7Ss/jb4CgzBlEkZcneKDN8KNmaR1o2KHhjaZcxYUhalMlA2gB9UOUEFy5dRBAY+aMusjKLa0yVKvHEA1rgBl0RWqklwGZ8AaUOD+aHIbBqaPOUKjfRvTGhsZWCUKSBdSlmSEu1CSw2j0xC0Xoy9OSkm6HcqUCwaqcN5HrEXlrU84uRsykA3Xa+pd4iprga9ENV2nFoscrbhiI9/szzjo7Vx4Ls3iH3jHOMdHat/Bdm8Q+8qGcLzmW+f7mH7ezMJr0/a2XxJvvIgXAwUtev7Wy+JN95EC2Ga+8ZYZT0SHj6sLHAnhFLmy5UlYVfVeSCA4JRXaLuCQbwObKGKS1/pWyqUCk1lnLApU9CFZDp3mApozTKrMoLTViCU4BVQ4JFU4AhQcghmIUoE5aC0wi0pCk4EAuQGch1IKQSyg4LHJQIcVifQqKUbGYx+HdCtJPZtQJuE2gpkioZSXYLGZrR32FZtXChLRm5M2YmaVgkrUFPiCbxZXQUkAO9DTfHRMzQyDeKUghQAUk1SoPhtUI6DGG4Qau0LLyVKkqo6VFZRTBlDaTj0jqhz+PrRBU1sMFZdNXUsKkbJxd8AWepB9N1s4tpXCEsnaTR8wsvdrhkK5RTab4LzZVZks3Rs33voOH1h/UxxitKFDMkJJUBdGLZbVMumgjjWhXHrNgnS7pSpwXJCk5ukcpOPNJrXDLGJpC1Kulb7OGJF+6KBiXUAXp+69cYy6reuiWICQp/rl7pSFVLmjVJLdMTJ2kVqltdCiOVlfYEBYpRi+Jq+ByLhYs5dpvL4zjFoKHTLUEJ2byjRKialy2eBBjV/8Ak5YlqUSVGWhUy4oOQAVByQLqr6gQSHqp6sIGkrSCnKrgJDFmqSAAHTmcanpcbvS0aTWpypKypwEKBQkYAMwAAoMa40ArCAfZtYQAUKVxgBAYXSlmAUSMSpJPJID1fAR9zuEahLEtASlIoUhID1BvXmcGg8yU7mil0jarxOAc1KgL1S+Fen++J8jb0pBSBeSS+0Qw3EBnfpd2EIkFyYm2qLmoSM2OLAkO1MyPNHtZdMoCSFOk/VFVF2IKWHJDt6DFTP0ktdAAEvRKQwTuAfoYVJwiws+hSUmZNN0FhdTdcliQ5JDYVI39MK0usE7nlNtJUslIJAUDdJvB6OpQyy9GbRPGg1C6CBxkxVAApWxQ3wkVALu2PVhGm0dox0oQmVxcokKVMVdKnfFIUxJBcAqBpnWLyzSbNZ0gKbjDtFOK13gohPFgvtVp9alQ4jlaxbFAjRNnkIBJUlYLuAo8YUC/cSljWqWFOUOUxMVVukXSSpisqKV9ExDX0Cr3EOhA6RMxi6ts5SVgzeLlTrylIQkOLOVFzMXQ/OAJYJbZIBNQBGenzEkgIF1CRdQKPdGaiBVRLkneTDFaVlYuMpw7nW/k6l6nlHR2rfwXZvEPvKjnER0dq38F2bxT76oTC859xLz/AHMf29mYbXqPnLL4s73pcCt4KmvX9pZfFne9LgVw1iN4yflPQ4ePqxPFtwf4WTbIeUSgMEgsQkV2S7hnN6oIdOWIqDCMcQlou5IxWGjiIaMvBhw0Rw7krQLygHZiqiC4wKiSUGuC8H5RZ4uTaUK2SBg4TvBzD5PuLVjnqx2tck/NkMeVLUHQobt6fNF9ovhtxSCgEyGDhKyZ0pRGIDuHO44tjWLGnXTMhicBVobVq49QVp9k+sHTlTa9DVAPwjN6TsEpSnXKQSXBKQAoNuwriYy8rWiuWkcZKUEg8uRMBlEfvSpgUQCXLBaHc4RKVrSs0zlhJ6FJVLVhQE7YNaO7ViTpqSILvsI2mNESJZcInIBS7EkAMeUHpmA1OSOmMzMs6DtJWsCoCWQa7ryVcl90X1r4SWNctOySsXSu4tCg7C8EkqBIyFIq5pssxKhxs1DkAhab2DBwsOA/nw6IZklc6iUs5RCRcmXsSQE3VCgxFX9UQbTbi+ZGb4kj+75PEqfIs5SLs52d72yaNldp0YxA4lOPGJCSQDTarXkgOw3xzoitkaZMc0xOIb4xMkjZAMtAJcXlkAmuLYgjCkMuRKH1yquATdpvN4gRNkmW4LIKmDX5gIo77KAd+JLdEK2craStG6OULpI2Sx2FYhnvD15HzYxrJCJKGWsXQggJXOmBdXqL2AYEYDACKqxFRuqBTKcts3JTY1E6cVlJJ3S/Q0fcq3S5M1IJloSlQUVJvWiYSCVNfn5Eh2QkA4uIbuOLgjX6NsE6eu/LCbhvELmuhJIJcoSBemAECoF3Ha2Y+bb8lsf/AO3HWkAAT1qqlIdZCUpe47sAHJ3kYZ3SnDiZMK+KTxYXy1KJVMVgASX6IoJs0qLkud5hmdZLYW2FyyrVd56l5knSOkDMUTk5IpdJfeAThkMohwoURG76zUUqUaUVCGweOjdW/guzeKffVHOQjozVt4Ls3iq99USsJzn3FHn+5h+3szDa9f2ll8Wd70uBZBV16DbsvizvelwKzDWI3jLDKOhw8fVjQjChQyWVhoREfUNAI0RZuj0KybxS3nbCIk/QxNQv7w7ItWhQ7GtOOxkGtl2Hq86C8NXoZ5ehJg3HqPbHkdFzR9Q+ZjGmaGh1YqRXyyGg9ja8V8GY/wDHzOYr0GHGjpnMVGmaHaF+7lwOOQKXbfkZ2XoqZzQOsiJSNDqzKR1bUXENHLxM2PwyXDx23fj8WI6bHQAqJCQwA2B7OJ6Y9pUoJLpAB3gV9MfUPDLnJ7WWNLC0aXMil6/+jQ7wmhRwSRQmhQ8B1YUdF6t/Bdm8VXvqjnUR0Xq48F2bxT76ol4TnPuM79QbmH7ezMTr1G1ZOqf/ABkwKTHQPD3gGdImSRNErihMFUX3v3OkM1z1xkjqKV9rT+CfzwtajOU20tQmXZjhqOGjCpKzV+p8X+AVwoKo1FK+1j8E/nh+8UftY/BP54Z+3qcCfyxg+35P4BTCgr94k/ax+Af1IXeJ/wCX/wBH+SF+3qcBOWMH2/J/AKIUFjvE/wDL/wCj/JD94r/l/wDR/kg+3qcA5Ywfb8n8AmaHaCx3iv8Amf8AR/khxqKH2s/gD9SD7epwDljB9vyfwCVoTQW+8Un7WfwB+pD94tP2tX4A/Ug+3qcA5Ywfb8n8AjaGaC73ik/a1fgj9SF3ik/a1fgj9SD7epwDljB9ryfwCJoeC53ik/a1fgj9SF3ik/a1fgj9SD7epwE5Ywfa8n8AjhNBd7xaftSvwR+eF3i0falfgj88H21TgLyzg+15P4BG0JoLveMR9qX+CPzwu8Yj7Uv8Ifng+2qcA5Zwfa8n8AijovVx4Ls3in31Rke8Yj7Ur8EfnjfcGNF/JrMiQFXhKdF4i6TV3bLGJGHpSg25FNnGPoYmlGNJ3ad9j4Ma32ScZt6WWF2WxvsAUmbfF1i7hSPR0RHlWW2AOVpvKG1gQFAMCARyWGAIqRVnib3PyOZ7S+2F3PyOZ7S+2JhmzynS7Ts3SBspC6pd3N8glOLXWyFXBpHjxVsdVUMy7oJSWPFpukm7XbByFDmzGX3PyOZ7S+2F3PyOZ7S+2ACKqRbLtFpKrxZ7rBLruuyQ9Ch64gt0uiRagrlC7ediUElN5NCQmha9UdAG+JPc/I5ntL7YXc/I5ntL7YAI8+ValX7igkOsIcILGoSrk8lssXarOIkcTP8AlD3hxIFBgSboG0c63uio3Qu5+RzPaX2wu5+RzPaX2wAR7Ki1ttlJIIDOliDiqiaEOB0saVDNZbLakC6VpUBLYEsTfCSAVFg9bpfxok9z8jme0vthdz8jme0vtgAi2eyWp6rDAzCm8QcQu5eugOxIcM1A2FfQyLSSGXdGb8WpWX7jPynpzWzj27n5HM9pfbC7n5HM9pfbABEkSLWkEFSS7sSUliSTeGyKM1DmTlHwqw2ohW3UhQ5QoVf/ADgwDNUEmrRO7n5HM9pfbC7n5HM9pfbAB66NTNCGnEFTmoAAbJgMvXEuK/ufkcz2l9sLufkcz2l9sAFhCiv7n5HM9pfbC7n5HM9pfbABYQor+5+RzPaX2wu5+RzPaX2wAWEeNl+t46vhEXufkcz2l9sS7LZEy03UBg5LOTU44wAf/9k="/>
          <p:cNvSpPr>
            <a:spLocks noChangeAspect="1" noChangeArrowheads="1"/>
          </p:cNvSpPr>
          <p:nvPr/>
        </p:nvSpPr>
        <p:spPr bwMode="auto">
          <a:xfrm>
            <a:off x="0" y="-16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 name="17 Rectángulo redondeado"/>
          <p:cNvSpPr/>
          <p:nvPr/>
        </p:nvSpPr>
        <p:spPr>
          <a:xfrm>
            <a:off x="3000375" y="3071813"/>
            <a:ext cx="3500438"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mayor Nº de octano menor violencia a la explosión </a:t>
            </a:r>
          </a:p>
        </p:txBody>
      </p:sp>
      <p:sp>
        <p:nvSpPr>
          <p:cNvPr id="19" name="18 Rectángulo redondeado"/>
          <p:cNvSpPr/>
          <p:nvPr/>
        </p:nvSpPr>
        <p:spPr>
          <a:xfrm>
            <a:off x="3071813" y="1643063"/>
            <a:ext cx="3357562"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menor  Nº de octano  mayor violencia en la explosión</a:t>
            </a:r>
          </a:p>
        </p:txBody>
      </p:sp>
      <p:cxnSp>
        <p:nvCxnSpPr>
          <p:cNvPr id="20" name="19 Conector recto de flecha"/>
          <p:cNvCxnSpPr>
            <a:stCxn id="16" idx="3"/>
            <a:endCxn id="18" idx="1"/>
          </p:cNvCxnSpPr>
          <p:nvPr/>
        </p:nvCxnSpPr>
        <p:spPr>
          <a:xfrm>
            <a:off x="2214563" y="2749550"/>
            <a:ext cx="785812" cy="679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6" idx="3"/>
            <a:endCxn id="19" idx="1"/>
          </p:cNvCxnSpPr>
          <p:nvPr/>
        </p:nvCxnSpPr>
        <p:spPr>
          <a:xfrm flipV="1">
            <a:off x="2214563" y="2000250"/>
            <a:ext cx="857250" cy="74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7346" name="Picture 2" descr="http://www.eluniverso.com/data/recursos/fotos/gasolinaoctanaje_0404201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000125"/>
            <a:ext cx="8429625"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07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bg/>
                                          </p:spTgt>
                                        </p:tgtEl>
                                        <p:attrNameLst>
                                          <p:attrName>style.visibility</p:attrName>
                                        </p:attrNameLst>
                                      </p:cBhvr>
                                      <p:to>
                                        <p:strVal val="visible"/>
                                      </p:to>
                                    </p:set>
                                    <p:anim calcmode="lin" valueType="num">
                                      <p:cBhvr additive="base">
                                        <p:cTn id="43"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additive="base">
                                        <p:cTn id="4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 calcmode="lin" valueType="num">
                                      <p:cBhvr additive="base">
                                        <p:cTn id="6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7346"/>
                                        </p:tgtEl>
                                        <p:attrNameLst>
                                          <p:attrName>style.visibility</p:attrName>
                                        </p:attrNameLst>
                                      </p:cBhvr>
                                      <p:to>
                                        <p:strVal val="visible"/>
                                      </p:to>
                                    </p:set>
                                    <p:anim calcmode="lin" valueType="num">
                                      <p:cBhvr additive="base">
                                        <p:cTn id="69" dur="500" fill="hold"/>
                                        <p:tgtEl>
                                          <p:spTgt spid="57346"/>
                                        </p:tgtEl>
                                        <p:attrNameLst>
                                          <p:attrName>ppt_x</p:attrName>
                                        </p:attrNameLst>
                                      </p:cBhvr>
                                      <p:tavLst>
                                        <p:tav tm="0">
                                          <p:val>
                                            <p:strVal val="#ppt_x"/>
                                          </p:val>
                                        </p:tav>
                                        <p:tav tm="100000">
                                          <p:val>
                                            <p:strVal val="#ppt_x"/>
                                          </p:val>
                                        </p:tav>
                                      </p:tavLst>
                                    </p:anim>
                                    <p:anim calcmode="lin" valueType="num">
                                      <p:cBhvr additive="base">
                                        <p:cTn id="7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18" grpId="0" build="allAtOnce" animBg="1"/>
      <p:bldP spid="19"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437"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357188" y="2428875"/>
            <a:ext cx="185737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Cetano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357188" y="4500563"/>
            <a:ext cx="6000750" cy="11430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lgn="just">
              <a:defRPr/>
            </a:pPr>
            <a:r>
              <a:rPr lang="es-ES" dirty="0"/>
              <a:t>es la medida de la capacidad de auto ignición (temperatura mínima para comenzar arder) del combustible (diesel), redundando en la calidad de ignición y posterior combustión. 	</a:t>
            </a:r>
          </a:p>
          <a:p>
            <a:pPr algn="just">
              <a:defRPr/>
            </a:pPr>
            <a:endParaRPr lang="es-ES" dirty="0"/>
          </a:p>
        </p:txBody>
      </p:sp>
      <p:cxnSp>
        <p:nvCxnSpPr>
          <p:cNvPr id="56" name="55 Conector recto de flecha"/>
          <p:cNvCxnSpPr>
            <a:stCxn id="16" idx="2"/>
            <a:endCxn id="48" idx="0"/>
          </p:cNvCxnSpPr>
          <p:nvPr/>
        </p:nvCxnSpPr>
        <p:spPr>
          <a:xfrm rot="16200000" flipH="1">
            <a:off x="1607344" y="2750344"/>
            <a:ext cx="1428750" cy="2071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2"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443"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444" name="AutoShape 2" descr="data:image/jpeg;base64,/9j/4AAQSkZJRgABAQAAAQABAAD/2wCEAAkGBhQSEBUUExQUFBQVGBQUFBQUFBYQFBcVFBUWFRUUFBQXHCYfFxkjHBUYHy8gJCcpLCwsFR4xNTAqNSYrLSkBCQoKDgwOGg8PGiwkHCUpKSksLCopKiwsLCwtNSwpLCwsKSwpLCwpLCwsKSksLCwsLCkpLCwpLCkpLCksLCwsLP/AABEIAMsArAMBIgACEQEDEQH/xAAcAAABBQEBAQAAAAAAAAAAAAAHAAEEBQYIAwL/xABKEAABAgMEBAcLCQgCAwEAAAABAhEAAyEEEjFBBQciUQYTMlJhcdEWFzVyc4GRoaKywRQjNEJUkpPS0zNisbPC4ePwZKMVJYJD/8QAGgEAAQUBAAAAAAAAAAAAAAAAAAEDBAUGAv/EADQRAAIBAgIFCwQDAAMAAAAAAAABAgMRBAUSITEzURUyNEFScYGhscHRBhRhchMi8CMkkf/aAAwDAQACEQMRAD8AfXLoiRKnyEypEmWDLUTclS0Ob7VYVwgd/J081H3E9kE3Xj9KkeSV75gaxVV2/wCRm+yuEXhIXXH1Z8Gzo5qPuJ7IbiE8xH3E9kekKGbssdCPA8/k6eaj7ieyF8nTzUfdT2R9woW7E0IcD4+Tp5qPup7Ib5Onmo+6nsj7hQXYmhDgiZoWzINoluiWQ5d0JUKAmoIr/aN/wnsUpFkJlyZKXF0lEqXLJBFQSlLlNASDSkYHQ5+fRnU/wMb3hgCNHk7h0DEepon4W+jIzGdRiqkbLqAbaCLx66BgzduGW+CXqysctdFypSz+/Llr6PrJgYTTtHrgo6sZzN56GnmD7ujf5okPqKCD1sstZNgko4sIkyUM73JUtGQxuprgYw4kpD7CC4aqEnzimMEHWVKZKFPVRFGwoT/vVA/ivrtqbNllUIvDLV1s+BZ081H3U9kP8nTzUfdT2R9QoYuy10IcEfPydPNR91PZDGzp5qPup7I9IUF2GhDgjz+Tp5qPup7IXydPNT91PZHpCMF2J/HDgjz+Tp5qfup7I6T1eSUp0bZwlKUi4kslIQHIqWAxO+OcI6S4AeDbP5NP8Il4V62Z3PopU4WXX7A414/SpHkj/MMDSCZrx+k2fySvfMDSGK+8Za5V0SHc/VjQoTQmhosBQ0PCgEGhQoTQCEvRKmnIO5zv+qWjXaRt9+xzC7pUAFAjBkCoUznZYEeqMhov9sjrPumNrpxI+Rk3bpOKyGqGAc9u6J+FepmYzpf8kO4C9sQ0xQoa5VEFTVglLDZBLYkuRR8hhTPecYFc9PzhGFT/AKwgsaq7HRJoQbzMxYuxwqFMc29TmS+oz8NrLHWXOJRLAFASSc6AD+of68D+CFrPFENg4+OPTTHpgexX4jeM2mUdGXexQ8NDkRHLUaHhoUADwoaFAA8dI6v/AAbZ/Jpjm2OkdX3gyzeTETMJtZnc/wB1Dv8AYHWvH6VI8kr+YYGsErXj9KkeSP8AMMDWGK+8ZZ5V0SHj6sUM8PDQ0WDFDQ8KA5GhQoUAErRiCZyQMS4HSbpYefDzxutP7VjDDEAuCzghwUs2INd24xh9Dlp8vr+BjZ6ZUU2QAg4MN7ilX6h0H1xOw3NZmM7v/JDuAxa1PMJ3kn0l4K2qzkv0DEPRyQeqp9MCm18s9ZejZwUNWKqA45NjSuY6YlPqM/Day41oCkrpUvHHLt9UD+N7rKmOJY3N1Zu3+5xgor8Rz2bPKejLvYoUKFEcs7ihQoUAooeGhQCjx0hq9P8A6yzeII5vjo/V54Ms3iD+MTMJzmZ36g3UO/2B3rx+lSPJH+YYGrwS9eP0mR5JXvmBrDFfeMs8q6JDufqxoZ4eGMNFgxGFCaFAcjQoTQ8AEvRCmnyz+98DGy4RF7Oc3CsCOnE7qRi9Hj55HjAekthGm4R2sS5XFksSDdBDONrknJjl6jE7C81mazrVOHcwT2pO2rrgoaq5RxfcKu1H9fZAttJ2z1n+ME7VfNYFh27qdGHriS+ozsHrZbaxiAQKvgnAYEEuKlmPRluaMLGv1gg8Ygl2IUN2Yx/3dGQiBiOezZ5V0Zd7FDw0KI5aChQoTQAKHhoeAUUdHauj/wCss3ifExzi0dHaufBdm8T4mJmE2szv1Buod/sD7Xj9Js/kle+YGbwTNeX0mz+TV78DOGa+8ZZZV0SHj6sUMYeGIhksRGFCaFAIKGh4UAFjwekX7TLGIBUo9SUqLmLrhvPCSJZQU7JBJFHJUUXclBwX6fPHnwF0cpcydMSLxlyZl0MS61JVdSwxcA0jZcMNAJmynUGUak55llDMsW88WOGi9BsyWczUsQorqRz3aEMs5QVNWFmJS9MnaqhUu/X0hqegeWmRdnMEAl8Go9FEEZNuyeDFqukX9pgHSKJBAYFRT1teNanI5Q89diljG1zz1lWA8WhYwBr5xA7aDjw/0YVWOYlno4YGhFR64B0QsVG07msyWd6DjwfqM0KFCiKXVhQ8NCaAB4aHaE0Ath46N1c+C7N4nxMc4iOjtXPguzeJ8TEvCc5me+oNzD9vZg/14/SLP5NfvwMngna8x8/Z/Jr98QMIar7xljlT/wCnDx9WPChoaGSxuO8NCUWD4CIM7SowQL3ScI6jBy2EetiKdFXm/wDdxbWGWkrAWQE1qSUh2N0KUASEksCd0edqUgTFBBvJvEIZy9aDpiukWaZNO0cfqinmaCJwF4IAzkzFpNHUAQ6QxF1R3mpp1Q7GjeVrldUx+inUSsvz8G21b8HuJkpvBlqF9fWahL5sGHpi74VWZpKnwuqDZ4H04+uLTQ8mj5UZsegnrFf/AKjz4UD5k9R7H9cWkForRRka9Z1Kjm9rOadNy0pnrJUtKuVLukXQsG6bzNiGqHwY0MFnVJJDDAghJpi+0CnHAXRhugXcJUvPIGLszvgrAE4YCCfqlmsgA9Bx3MPiD54ZT/sDX9QlaWsQmSyGyjm/hfYhZbUtBokl0lizHJ46bmGhwdt8CXWlwdTM20sGYlTEgAvQjJznk/nBWgpx1kjL8XPDz/r1gpRMBwIPUY+orbbYrilB2UnEYedJzEeadJKTneH71PXEJ0H1GlhmsFvFb8rX/vMtod4jWbSCF4FjuPwMSIZlFrUy1pVoVI6UHdDkwoaFHI7ceOjtXPguzeJ8THOIjo7Vz4Ls3ifExLwnOZnfqDcw/b2YP9ef0iz+TX74gYwT9eY+fs/k1++IGENV94ywyrokPH1Yo8584IDmr4DfEyRIF0rVgGupqStRLBKW68TFHpVV+aoAvdLBsDVqDAB/hBSp6b17DjHY9UE4x1yPKdNVMqSQMAB6wPNE3Rui3NWTVnLH+8edm0TMKxLSCpTgkIBVdoKnIbvN0xseD+gqgKDVAINSP3WoQekkY4YRN0epGXlXblpyd2WPBTg8VLligJLORRyCQC5D9IygpaH0UmWluUS7lLl8GA9J+MU3BnRqUupSXvFCA6CVC8FEKBdg+4DLFsdbJqnNJNSkjfUgAM3m3Q9TgoEavWlVetlgCEJDBnYUGFKE+jGMjwy02RJJTXlgbNDcBUoY4sggV+t5o0VrtN0EknZAd6pDhy5B3Vc4ZPA04ZaXVeUlCSCSkMaBKgSw6yECrmqc3MdSdkMwjdg40wozJwKRUqKQkzEu4ODA7mqaVDRseA+mOISlSgQCSkFtkLFVIJHJUEh26Ri9MzOsqpdrClha7wJCkAVKkkkO7YEZuaZkxoeDlilpmPxZSo3gsbJvJIvPLNVM4d2ZyEkMVQx+R69gtWPScuciXMQsbQ2TmQQQ6WqQGVuGMVmnUrWhdFZJa8k3gkO4FCCXPW26kZ/QVvVLlIUpQWqWlcpZZTJTLulRGBqooZO9QFSoiNAm3mbLCQKkJUQsKQyVOAGL1oHSRnjiziY2lou4KOEvB67QpuhryCQ5zutQEJ3eKc4wGkdHLQah86DIYnq6YOXCWXIKAFElaAkXGUqqlXiFGl0m8GSKgAqAwfNcJuCaOLF1mIlLBVUL4wbaXBepANQklyzMRHFrO6HtO6sB4mJ9k0upNFVEfOmrFxU1QZkublSoFLkAhRSkkUxIB3iIAjtxjNazilXqUJ6VN2NTZ7QFhxHrGYsdqKFOPRv6I0kicFJChgf9IiurUtB/g2OXZgsVGz5y2/J6COjdXHguzeJ/UY5yEdG6uPBdm8T+ow5hOcyH9QbmH7ezMDrz/b2bycz3xAxActvpBQ16D56zeJN95MDOzjbTVtpNfOKw1X3jJ+VdDh4+rLXRujb8ySGa8QQQSkMOt6t1VIaKI6NuBT3uMBAJJc3gTeDDMKBzyEFDg5oQCVLWQMVMMGFLoqHGHpir4WcEJkucuYgumbtjFTKNVA4Z+o4RNULR1GRq1XKd3tM3wctxS4XRKmcJXdJXdF182CWoA7giue60NMCgSyqqBY9KaYGgPTWuMDsIKFAEOlVOS4AVuq9H/wBamjsGlCkBSnyF0JUpKQa7aOoppiathVyLsNNXCPKtCikALNAkYJyADKBFcM3Z4ljTdxaRiVkg3lAC6ElRKiT1elqO8ZHR+mQoOWDlhiem6S25q9Ue1ot15coMFHaKSWuk3k3go02WGdKEYqTDraaG7arF0bcmWWMxZNxClFZJVccplBdGSoFarwAGN6rOcrpezpZRoUrugmqixWXCsGQQDjQ3S7sRFlaJ6nvKZqhwSSSE3kJKjklTtUirkb4k61IvMtSVSiszFAJCANkypaCVCiUMkgnJx0HhvqEWoptGWj5hab4TNTxqHS6yeSEqAvVCgCzkBDZYRBm6HmrUlCFTEpJlqAVNE1KjNCUqmhYAF5ycQCKEYxLkWVSeLnS030usXBsVJUZlwLIBdV3ZKQGAJrWJqbZMvFcwFCbxIlVSu8lM13N4glkhxndDAPDTO9pHs9sMmeUqdIUpSVJKEKcXVLQUJBZCVLfZDABBehQRb2HSgMyYEqCk3itABuqvqXeBJNUgApBDYqFTdDZyTptM6ehSieSUCgCQCUllOq8QoMCnIhLR6FUuUiYJQ4xQUpRIBC2cbFwLICQyDvDpbpRMLX2min2tKpnzqVh67KgCpRUEfOEAlKWLhqmo8ar0pLlJCpdoPGSkKXNSDek1OykTEhRIDhTsLyR1uauz6buOVXTeDLSXYqwvXc6FqvjRmaK7Ss/jb4CgzBlEkZcneKDN8KNmaR1o2KHhjaZcxYUhalMlA2gB9UOUEFy5dRBAY+aMusjKLa0yVKvHEA1rgBl0RWqklwGZ8AaUOD+aHIbBqaPOUKjfRvTGhsZWCUKSBdSlmSEu1CSw2j0xC0Xoy9OSkm6HcqUCwaqcN5HrEXlrU84uRsykA3Xa+pd4iprga9ENV2nFoscrbhiI9/szzjo7Vx4Ls3iH3jHOMdHat/Bdm8Q+8qGcLzmW+f7mH7ezMJr0/a2XxJvvIgXAwUtev7Wy+JN95EC2Ga+8ZYZT0SHj6sLHAnhFLmy5UlYVfVeSCA4JRXaLuCQbwObKGKS1/pWyqUCk1lnLApU9CFZDp3mApozTKrMoLTViCU4BVQ4JFU4AhQcghmIUoE5aC0wi0pCk4EAuQGch1IKQSyg4LHJQIcVifQqKUbGYx+HdCtJPZtQJuE2gpkioZSXYLGZrR32FZtXChLRm5M2YmaVgkrUFPiCbxZXQUkAO9DTfHRMzQyDeKUghQAUk1SoPhtUI6DGG4Qau0LLyVKkqo6VFZRTBlDaTj0jqhz+PrRBU1sMFZdNXUsKkbJxd8AWepB9N1s4tpXCEsnaTR8wsvdrhkK5RTab4LzZVZks3Rs33voOH1h/UxxitKFDMkJJUBdGLZbVMumgjjWhXHrNgnS7pSpwXJCk5ukcpOPNJrXDLGJpC1Kulb7OGJF+6KBiXUAXp+69cYy6reuiWICQp/rl7pSFVLmjVJLdMTJ2kVqltdCiOVlfYEBYpRi+Jq+ByLhYs5dpvL4zjFoKHTLUEJ2byjRKialy2eBBjV/8Ak5YlqUSVGWhUy4oOQAVByQLqr6gQSHqp6sIGkrSCnKrgJDFmqSAAHTmcanpcbvS0aTWpypKypwEKBQkYAMwAAoMa40ArCAfZtYQAUKVxgBAYXSlmAUSMSpJPJID1fAR9zuEahLEtASlIoUhID1BvXmcGg8yU7mil0jarxOAc1KgL1S+Fen++J8jb0pBSBeSS+0Qw3EBnfpd2EIkFyYm2qLmoSM2OLAkO1MyPNHtZdMoCSFOk/VFVF2IKWHJDt6DFTP0ktdAAEvRKQwTuAfoYVJwiws+hSUmZNN0FhdTdcliQ5JDYVI39MK0usE7nlNtJUslIJAUDdJvB6OpQyy9GbRPGg1C6CBxkxVAApWxQ3wkVALu2PVhGm0dox0oQmVxcokKVMVdKnfFIUxJBcAqBpnWLyzSbNZ0gKbjDtFOK13gohPFgvtVp9alQ4jlaxbFAjRNnkIBJUlYLuAo8YUC/cSljWqWFOUOUxMVVukXSSpisqKV9ExDX0Cr3EOhA6RMxi6ts5SVgzeLlTrylIQkOLOVFzMXQ/OAJYJbZIBNQBGenzEkgIF1CRdQKPdGaiBVRLkneTDFaVlYuMpw7nW/k6l6nlHR2rfwXZvEPvKjnER0dq38F2bxT76oTC859xLz/AHMf29mYbXqPnLL4s73pcCt4KmvX9pZfFne9LgVw1iN4yflPQ4ePqxPFtwf4WTbIeUSgMEgsQkV2S7hnN6oIdOWIqDCMcQlou5IxWGjiIaMvBhw0Rw7krQLygHZiqiC4wKiSUGuC8H5RZ4uTaUK2SBg4TvBzD5PuLVjnqx2tck/NkMeVLUHQobt6fNF9ovhtxSCgEyGDhKyZ0pRGIDuHO44tjWLGnXTMhicBVobVq49QVp9k+sHTlTa9DVAPwjN6TsEpSnXKQSXBKQAoNuwriYy8rWiuWkcZKUEg8uRMBlEfvSpgUQCXLBaHc4RKVrSs0zlhJ6FJVLVhQE7YNaO7ViTpqSILvsI2mNESJZcInIBS7EkAMeUHpmA1OSOmMzMs6DtJWsCoCWQa7ryVcl90X1r4SWNctOySsXSu4tCg7C8EkqBIyFIq5pssxKhxs1DkAhab2DBwsOA/nw6IZklc6iUs5RCRcmXsSQE3VCgxFX9UQbTbi+ZGb4kj+75PEqfIs5SLs52d72yaNldp0YxA4lOPGJCSQDTarXkgOw3xzoitkaZMc0xOIb4xMkjZAMtAJcXlkAmuLYgjCkMuRKH1yquATdpvN4gRNkmW4LIKmDX5gIo77KAd+JLdEK2craStG6OULpI2Sx2FYhnvD15HzYxrJCJKGWsXQggJXOmBdXqL2AYEYDACKqxFRuqBTKcts3JTY1E6cVlJJ3S/Q0fcq3S5M1IJloSlQUVJvWiYSCVNfn5Eh2QkA4uIbuOLgjX6NsE6eu/LCbhvELmuhJIJcoSBemAECoF3Ha2Y+bb8lsf/AO3HWkAAT1qqlIdZCUpe47sAHJ3kYZ3SnDiZMK+KTxYXy1KJVMVgASX6IoJs0qLkud5hmdZLYW2FyyrVd56l5knSOkDMUTk5IpdJfeAThkMohwoURG76zUUqUaUVCGweOjdW/guzeKffVHOQjozVt4Ls3iq99USsJzn3FHn+5h+3szDa9f2ll8Wd70uBZBV16DbsvizvelwKzDWI3jLDKOhw8fVjQjChQyWVhoREfUNAI0RZuj0KybxS3nbCIk/QxNQv7w7ItWhQ7GtOOxkGtl2Hq86C8NXoZ5ehJg3HqPbHkdFzR9Q+ZjGmaGh1YqRXyyGg9ja8V8GY/wDHzOYr0GHGjpnMVGmaHaF+7lwOOQKXbfkZ2XoqZzQOsiJSNDqzKR1bUXENHLxM2PwyXDx23fj8WI6bHQAqJCQwA2B7OJ6Y9pUoJLpAB3gV9MfUPDLnJ7WWNLC0aXMil6/+jQ7wmhRwSRQmhQ8B1YUdF6t/Bdm8VXvqjnUR0Xq48F2bxT76ol4TnPuM79QbmH7ezMTr1G1ZOqf/ABkwKTHQPD3gGdImSRNErihMFUX3v3OkM1z1xkjqKV9rT+CfzwtajOU20tQmXZjhqOGjCpKzV+p8X+AVwoKo1FK+1j8E/nh+8UftY/BP54Z+3qcCfyxg+35P4BTCgr94k/ax+Af1IXeJ/wCX/wBH+SF+3qcBOWMH2/J/AKIUFjvE/wDL/wCj/JD94r/l/wDR/kg+3qcA5Ywfb8n8AmaHaCx3iv8Amf8AR/khxqKH2s/gD9SD7epwDljB9vyfwCVoTQW+8Un7WfwB+pD94tP2tX4A/Ug+3qcA5Ywfb8n8AjaGaC73ik/a1fgj9SF3ik/a1fgj9SD7epwDljB9ryfwCJoeC53ik/a1fgj9SF3ik/a1fgj9SD7epwE5Ywfa8n8AjhNBd7xaftSvwR+eF3i0falfgj88H21TgLyzg+15P4BG0JoLveMR9qX+CPzwu8Yj7Uv8Ifng+2qcA5Zwfa8n8AijovVx4Ls3in31Rke8Yj7Ur8EfnjfcGNF/JrMiQFXhKdF4i6TV3bLGJGHpSg25FNnGPoYmlGNJ3ad9j4Ma32ScZt6WWF2WxvsAUmbfF1i7hSPR0RHlWW2AOVpvKG1gQFAMCARyWGAIqRVnib3PyOZ7S+2F3PyOZ7S+2JhmzynS7Ts3SBspC6pd3N8glOLXWyFXBpHjxVsdVUMy7oJSWPFpukm7XbByFDmzGX3PyOZ7S+2F3PyOZ7S+2ACKqRbLtFpKrxZ7rBLruuyQ9Ch64gt0uiRagrlC7ediUElN5NCQmha9UdAG+JPc/I5ntL7YXc/I5ntL7YAI8+ValX7igkOsIcILGoSrk8lssXarOIkcTP8AlD3hxIFBgSboG0c63uio3Qu5+RzPaX2wu5+RzPaX2wAR7Ki1ttlJIIDOliDiqiaEOB0saVDNZbLakC6VpUBLYEsTfCSAVFg9bpfxok9z8jme0vthdz8jme0vtgAi2eyWp6rDAzCm8QcQu5eugOxIcM1A2FfQyLSSGXdGb8WpWX7jPynpzWzj27n5HM9pfbC7n5HM9pfbABEkSLWkEFSS7sSUliSTeGyKM1DmTlHwqw2ohW3UhQ5QoVf/ADgwDNUEmrRO7n5HM9pfbC7n5HM9pfbAB66NTNCGnEFTmoAAbJgMvXEuK/ufkcz2l9sLufkcz2l9sAFhCiv7n5HM9pfbC7n5HM9pfbABYQor+5+RzPaX2wu5+RzPaX2wAWEeNl+t46vhEXufkcz2l9sS7LZEy03UBg5LOTU44wAf/9k="/>
          <p:cNvSpPr>
            <a:spLocks noChangeAspect="1" noChangeArrowheads="1"/>
          </p:cNvSpPr>
          <p:nvPr/>
        </p:nvSpPr>
        <p:spPr bwMode="auto">
          <a:xfrm>
            <a:off x="0" y="-16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 name="17 Rectángulo redondeado"/>
          <p:cNvSpPr/>
          <p:nvPr/>
        </p:nvSpPr>
        <p:spPr>
          <a:xfrm>
            <a:off x="3143250" y="3143250"/>
            <a:ext cx="3500438"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mayor Nº de Cetano menor  esfuerzo del motor</a:t>
            </a:r>
          </a:p>
        </p:txBody>
      </p:sp>
      <p:sp>
        <p:nvSpPr>
          <p:cNvPr id="19" name="18 Rectángulo redondeado"/>
          <p:cNvSpPr/>
          <p:nvPr/>
        </p:nvSpPr>
        <p:spPr>
          <a:xfrm>
            <a:off x="3143250" y="1714500"/>
            <a:ext cx="3357563"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menor  Nº de Cetano  mayor  esfuerzo del motor</a:t>
            </a:r>
          </a:p>
        </p:txBody>
      </p:sp>
      <p:cxnSp>
        <p:nvCxnSpPr>
          <p:cNvPr id="20" name="19 Conector recto de flecha"/>
          <p:cNvCxnSpPr>
            <a:stCxn id="16" idx="3"/>
            <a:endCxn id="18" idx="1"/>
          </p:cNvCxnSpPr>
          <p:nvPr/>
        </p:nvCxnSpPr>
        <p:spPr>
          <a:xfrm>
            <a:off x="2214563" y="2749550"/>
            <a:ext cx="928687" cy="750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6" idx="3"/>
            <a:endCxn id="19" idx="1"/>
          </p:cNvCxnSpPr>
          <p:nvPr/>
        </p:nvCxnSpPr>
        <p:spPr>
          <a:xfrm flipV="1">
            <a:off x="2214563" y="2071688"/>
            <a:ext cx="928687" cy="677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9396" name="Picture 4" descr="http://t1.gstatic.com/images?q=tbn:ANd9GcQUr4UPa5k-wf_4gJdERScqNovQsPUAg8Z1BArtKlnJxTfkBHJ5XxZiDgzQ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1000125"/>
            <a:ext cx="5072063" cy="325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32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bg/>
                                          </p:spTgt>
                                        </p:tgtEl>
                                        <p:attrNameLst>
                                          <p:attrName>style.visibility</p:attrName>
                                        </p:attrNameLst>
                                      </p:cBhvr>
                                      <p:to>
                                        <p:strVal val="visible"/>
                                      </p:to>
                                    </p:set>
                                    <p:anim calcmode="lin" valueType="num">
                                      <p:cBhvr additive="base">
                                        <p:cTn id="43"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additive="base">
                                        <p:cTn id="4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 calcmode="lin" valueType="num">
                                      <p:cBhvr additive="base">
                                        <p:cTn id="6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9396"/>
                                        </p:tgtEl>
                                        <p:attrNameLst>
                                          <p:attrName>style.visibility</p:attrName>
                                        </p:attrNameLst>
                                      </p:cBhvr>
                                      <p:to>
                                        <p:strVal val="visible"/>
                                      </p:to>
                                    </p:set>
                                    <p:anim calcmode="lin" valueType="num">
                                      <p:cBhvr additive="base">
                                        <p:cTn id="69" dur="500" fill="hold"/>
                                        <p:tgtEl>
                                          <p:spTgt spid="59396"/>
                                        </p:tgtEl>
                                        <p:attrNameLst>
                                          <p:attrName>ppt_x</p:attrName>
                                        </p:attrNameLst>
                                      </p:cBhvr>
                                      <p:tavLst>
                                        <p:tav tm="0">
                                          <p:val>
                                            <p:strVal val="#ppt_x"/>
                                          </p:val>
                                        </p:tav>
                                        <p:tav tm="100000">
                                          <p:val>
                                            <p:strVal val="#ppt_x"/>
                                          </p:val>
                                        </p:tav>
                                      </p:tavLst>
                                    </p:anim>
                                    <p:anim calcmode="lin" valueType="num">
                                      <p:cBhvr additive="base">
                                        <p:cTn id="70"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18" grpId="0" build="allAtOnce" animBg="1"/>
      <p:bldP spid="1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9461"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357188" y="2428875"/>
            <a:ext cx="185737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Metano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357188" y="4500563"/>
            <a:ext cx="5786437" cy="1000125"/>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endParaRPr lang="es-ES" dirty="0"/>
          </a:p>
          <a:p>
            <a:pPr>
              <a:defRPr/>
            </a:pPr>
            <a:r>
              <a:rPr lang="es-ES" dirty="0"/>
              <a:t>número normalizado para caracterizar la capacidad del gas natural para no llegar a producir detonación en los motores. 	</a:t>
            </a:r>
          </a:p>
          <a:p>
            <a:pPr algn="just">
              <a:defRPr/>
            </a:pPr>
            <a:endParaRPr lang="es-ES" dirty="0"/>
          </a:p>
        </p:txBody>
      </p:sp>
      <p:cxnSp>
        <p:nvCxnSpPr>
          <p:cNvPr id="56" name="55 Conector recto de flecha"/>
          <p:cNvCxnSpPr>
            <a:stCxn id="16" idx="2"/>
            <a:endCxn id="48" idx="0"/>
          </p:cNvCxnSpPr>
          <p:nvPr/>
        </p:nvCxnSpPr>
        <p:spPr>
          <a:xfrm rot="16200000" flipH="1">
            <a:off x="1553369" y="2804319"/>
            <a:ext cx="1428750" cy="1963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6"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9467" name="AutoShape 5" descr="data:image/jpeg;base64,/9j/4AAQSkZJRgABAQAAAQABAAD/2wCEAAkGBhQSEBQUEBQUFRUUFxgWFxQUFRUUFRUUFRcVFBQVFRQYHSYeFxkjGhUVHy8gJCcpLCwsFR4xNTAqNSYrLCkBCQoKDgwOFw8PGSkcHxwpLCksKSwpLCwpLCwsKSkpLCktLSkpKSkpKSkpKSkpLCkpKSkpKSwpKSkpLikpLCkpLP/AABEIAJ8BPAMBIgACEQEDEQH/xAAbAAABBQEBAAAAAAAAAAAAAAADAAIEBQYBB//EAEwQAAIAAwQDCQwIBQMEAwEAAAECAAMRBBIhMQZBYQUTIjJRU3GT0RUWIzRSc4GRoaKy0hQkQlRicpKxM7PB0/BDdJREY4KDwsPxJf/EABkBAQEBAQEBAAAAAAAAAAAAAAABAgMEBf/EACoRAQACAQMEAQMDBQAAAAAAAAABAhESMVEDEyEyQQRh0SJC8BQjcYGx/9oADAMBAAIRAxEAPwD1rcjciSbPJrJlfw0/018kbIl9x5HMyurTshbj+LSfNp8IiZAQ+48jmZXVp2Qu48jmZXVp2RMik0p3SeTKDS3CNewBl398oK3ByE6hm2QIJrAT+48jmZXVp2Qu48jmZXVp2Rj52lVp8LiFuzGAYJfVEH0gykYXQRMYy5YINab4KGLa2bvTfpElUpRrgZLtbzl7k5a5qZa8L0xcC67jyOZldWnZC7jyOZldWnZEXdnd3eGlqJTzTMvUCFBS6ATW+RyxC77X+6TuskfPFilp2hMrfuPI5mV1adkLuPI5mV1adkU/fc/3Sd1kj+5COlz/AHSd1kj54127cGYXHceRzMrq07IXceRzMrq07Ip++5/uk7rLP/cjo0uf7pO/XZ/7kO3bgzC37jyOZldWnZC7jyOZldWnZFM2mDD/AKSd+uRrw5yHDS5/uk79cj+5E7duDK37jyOZldWnZC7jyOZldWnZFR32v90nfrs/9yOHS5xnZJ/65H9yL27cGYXHceRzMrq07IXceRzMrq07Ip++5/uk79cj+5C77X+6TuskfPDt24XK47jyOZldWnZC7jyOZldWnZFONLn+6TuskfPHF0wcgEWSdjjx5GvHy4du3CZXPceRzMrq07IXceRzMrq07Ipu+9/uc7rJHzw7vtf7pO6yz/3Idu3BmFv3HkczK6tOyF3HkczK6tOyKddL3P8A0k7WOPZ9WHOR3vuf7pO/XI/uRO3bgzC37jyOZldWnZC7jyOZldWnZFP33P8AdJ365Hzwhpe33Sdh+OR88O3bgzC47jyOZldWnZC7jyOZldWnZFONMG+6T/1yP7kd772+6T/1SP7kO3bgzC37jyOZldWnZC7jyOZldWnZFONMGrT6JP8A1yNf/shd97fdJ/6pH9yHbtwZXHceRzMrq07IXceRzMrq07Ip+/Bvuk/9Uj+5EzcrSHfpplmVMlkJf4ZlkEAhcLjHWREmlo3hUzuPI5mV1adkLuPI5mV1adkTIUZEPuPI5mV1adkLuPI5mV1adkTIUBD7jyOZldWnZC7jyOZldWnZEyFAQ+48jmZXVp2RiNN9zZQtC0lSx4MZIvlPsj0OMJp14ynmx8TwGv3H8Wk+bT4REyK2xzrliRqgXZKmrAkCksGpAxI6IqtFtJplqmTL29b2oBS7fWa2NCzS2rcXkqamuQgNPHCIV8RSaUbrNIlqyTFQlqAMpbfPwLjxjqGZyGMBd3YVIwdo0wtAMyjoArEE72TvbUtJSQ2PGbepI5fCfiWLe1aQzPpUmWhW6wQFaVLuXdJ6g1wMoKCfzRUO0n8Ys3RO/ZIixI0nb6xZsCeDOypyS9sRN82H3e2Pd9P6MzufDH1dMcLGvFPs7Yaz5YHPZt2x3SRoUDL/AIT7O2Oh9h9nbAcn5Y8q/EILWI858MjmvJ5Q2wS/+Fvd7YoIM4ZO4rdB/aOX/wAJ93ths2abrYHI+TydMEFpHawIPsb3e2Oh9jete2Ip4MDs3EX8o/YQr+xvZ2wyQ/BXBuKPJ5BtgDR2Bh9h9nbHb+w+ztgFKbPpP7mHEwGW+xsz5PKdsP3zYfd7YIeIYh43T/QQ0ueQ+72w2W/GwOZ8nkG2CjAwjAw58lvd7YRmHkb3e2KjqHhHoH9YfAEmcI4HIcm3bDzNwyPL9ntgogg+4Z+u/wDoP8xYiLM/C3u9sSdwG+unAjwGumuYOQ7I4df0lY3auFChR89soUKFAKFChVgFGE068ZTzY+J43cYTTrxlPNj4ngNBPr3MNGKn6LgyhiVO9YMAvCJGeGPJFTofug06azmZeUK1ABOAq0wNQ74BiowpnF0ik7ngKxQmzgBwwQqd7FGDkG7TloaRQ6G2JJVpmAlXmtLDNMEyXPZlDEDfJoRWrU4A1HqiolbhbmF3RgwCyJs41MtkmzDMvVVySQV4YJIzKDIgiNTdigXSBpjybqvKlzZjKkwhHEy4rtdKhryXgjEGn2aGhMO0p3YaQJVybLls8y6BMFb+FboYsAgwqWxwFACSIKvbkK5GCnaZzwJvDlgrMIBCBkC0tDS5VQ2MxjKRSDQguMMRFvaNJH+mypSFbhCVWl5pju86XNVWrwTK3oFsDx4YD9Jx9Ys35Z37S4iGJGkzfWbNgeJO5P8AtCI188h93tj3/T+jnbd2sDfV0/0MOvbD617YbMc4cE58o5DtjsZEpHaQO/8AhPu9sOvHyT7vbFQ2Z/VfiEEWBTG2HMcnKNsPV9h9nbEysOw2ZxT0H9o6XPkn3e2GTH4J4JyPJydMEFhLDQ55D7O2EGPkn3e2CugwyRxF/KP2jpfYfd7YHZ34C4Hijk5Btgg0KkMEw8h9a9sDnWwKOECK5DAknkABqTFBE19J/eAT90ArBQCzE5LjdwJ4RwAyyNIDLvvmCi1bBSL5xObV4Hox2iJUpAooqUGygx164jPmdjN+mapf6nUfDehib4a8RcT5T6h0RIvHkPu9sREtwBZQGZrxwWh1DM1oPSYTMNaZk+bZ5jCgmUy4qAZEHWTBPo51zH9FwfssVW7VpYSwXcyAWFLnCc50BIIw6K4gYxJdSRW45FKlp0yi/or/AEEY1TM4hrtxEZmT3SWGN6Y2r/VYHXyERD3Rt0lEbBnNOLWZkcKlmrQbYLIlE1uKSNgEmX6gbzD00PLEpdz5ar4el3WguonpQHH/AMiYze+iPM/6jdK4mf0xn/gtgmhpSMBdDAEDOgOqsTtwPHm/2/8A9sRJbCguA3fs4g4atcStHz9eb/bj+aYx1Zz01iMS08/L0j2kCEZI5W/U3bCtGXpX4hBDHhbVcvdWS1oezh231FDlavSh5DkTl6xArbu1KlOVczailSodlHFJqRyBlJ6RFoJChi91bxABagvECtAWzIxOG2AzdzZTMWaWhZlulioJK1Buk61qBhsEVD7NddVZSxDCo4R7Y7Ol0AILZr9onNgNcOs0hUUKihVGSgUA14D0x2fkOlfiERRYwmnXjKebHxPG7jCadeMJ5sfG8BpZc65YA9EN2zhqTGuyzSXWjtQ3VwxNDQajFZo1ug820OWSVKVZa+DRplWJY0mFHlS+DQUBx15RPeUrbnXXu3WswBvsUShl0N5xio26orNEZ5mTJjTDOd1VV317jSSlSbsmaiIHxxJIrlWKIe4sq7a5b70Q0x5odTZ5ktJQImPelu3BJJVQSM79Y2xQHOMTuEqm335bzpuDgmfLYmWjFmWYk6t0ISCqigNKxeaSbrtIEq5MlIzzAoWYOPrK1vAIAKksa01Ak0gi63se2vpjtwf5tjB2jTWeA9DKwNa3DRSFnkWVuF/EJlIK4HwnFyrbz9Jn+nS5KXLhVKjNnZ2npMCtWg3reReGJ4eNMKsKWk3jVm83P/eTEaDaTt9bs2B/hT+TlkRHvbD7O2Pf0PRidziYbMzHT/QxwzNh9nbHHfLA57PJbbHZkTXCMN3zYfZ2whM2H2dsVXH/AKj9xBAcIBNmbDmuoco2wS9sPsiB9Y5M4p6D+0ND7D7O2GzptFNQRgc6cnTAErjDgYiPuhLGbCvICD7AYad0qm6iTGNK8W6OTjNQUis5S4jrPVJaXiBwVzzOAyGZ9EDKzG4xKDyUpX0uf6AQ6yyFVRdUg0FTmxw8ompgZMa0TWZRLS6prV3zAw4qZ16aa/SeRZQpJxZjgXbFjsrkBsAAh++bD7O2O39h9nbCTHJkrL0n9zES3W51dElIHLYtjS6uQY0yFa+qCNarqjAkkkKvlNU4f1rqEVU9A10u5UVqzio31hgUFGHAGQ5fXXE5nxDpXFfNtlhMpWkxmdualig9IGNPzECOy1YK1SslAchdvDLAnir0AHph0pzSkpCi53iKekJgT0mnph9nsgFWepIJ4b0HJiBkvoELaaebSzqm3pCHNkEjwCCpNS80VvYHU1WOrOg9ET5VgBoWqxGRbJehQKA+j0wpm6SriqPM6Aaa9euOsjPx71D9hRQdBOZ9kcu9a0zWsYjlr+mxGvqTv/NnfpQDMJYLNhU9pyHtMR7aihGa0MAgzFSqjpOZP+UifLkBK3sKUoi0LCg1jJYHbLsxGltL4DChU416Tn+0K4z4jP3b16fXwbIpcW5itBQjEEUwoeiJOj/jz/7df5jRGSgACqQBgABgByRI0cP16Zn4un8x4vX9HOJzOWotGXpX4hHZqVFASu0Ur7RHLRl/5L8Qghj57amlbhMs95m/TKN9nDDLlw1ckB3S0cM2YX3y7wAoIvK15WVg5IYA0o1BQcbGLvfMaUMUm6e69oSc6y5QZFVWBIerVYBlBGF7hCgxyatKY5p1Ivs3e023W+58hklorkMyqASBQGmzVD7ScB+ZPiEM3PtO+S0ehF5QaMCpB11U5Q+05D8yfEI0wNGE068YTzY+N43cYTTvxlPND43gNE08pucHRb7LZwwS6WvESwQt1cWrlQRH0f3fe0O6tLdAgal6VNSvhZiy6M6gEmWqMQMi1Ik/RWm7niXLa6z2cKrGvBLSwAcMfVEfcLcUyJkw3ZEtWRBvci8AWUtw2U0FaGlddMcooqdwJZ3+WVs9whqTHCsBQSphYE3yAd8K0wyJjZmWDmAenGMdo9JazWhUZXRZ1VFVkkO0tXcElHLBiLxLEY3cYvt3bfMlbyZYS606VLctWt2ZMROABrxOJOFNcEWe9LyDOuQz5emFvY5B/wDucYKZpvOusayqh2pwaqQFmNLkhg5rNYqFoaEUyxEXU/SRvp0uQhQowXDN2JM8TCpBoBLMpQ2fHxphVhTNJ/G7N5qf8VniOYLpRM+t2fA/wp+VPKs+WMRt92N7vbHv+n9HO24jZwK02hVpeYLjrNNRiMLMaUczX15hQMSclIwh6S1W7dl0x1Ba5HXWsd2fJ/00HiK7dC0H6moDDZU2aQfBquJpefV/4g1g2+HyW9nbHd8/C3s7YJiUecszykGK5KzHMY4sP2gi2dtcxvQFH9KiFNmZcE8ZeTyhtgu+/hb2dsRcAS9zlDMaub3K7UwHJWOzLDLAPAStDjdBOXKYMsz8Lezths2ZgcGy2dsXJgRVplh0YQ6B77+FvZ2x3fT5LeztgsQcdcNljgjoH7Q1p/4W9nbHEnYDgnIcnJ0xFEEMmzgqliaACp9ENWb+FvZ2xUWi3ma4ChroYAUpVmpUUGtuTUOMdUSZx4WIjedilzC5LNUCpU041Cf4SfjP2iMstVRMaWt5d+uhv9OXXBTXghdRagPC2UGGb9zbGQoYilKipoVlivETHhtynZjyQ62WGVMKEy2JltfVieEW5WIPRhsEeabWv+npzjm34a0xv1I/xX8pq2eacgF25t+psB6oYm54xLla1zZr7auStD0Rxp5OYY9ND/WBy5uDcFszydsbr0pjyvcn48G7r74qL9Guu94VDcEXNdCf8pXXhE1rRhRRdGulanpbMxGE3Y3s7Y7vmxvZ2x10R8+XPMkhxb0ftD4DLm4twW1cnJ0wS/hk3s7Y3hHYNo749N/28v8AmTYj75sPs7YNoy1bfOwys8n+ZP7I4df0la7tTach+ZPjWCEwK1HAfmT41h8yUGFGAI5CKiPnugS21C5QMpYVqtcRSmY9I9cR7XuxJlsVdwCKEjEkBr10mn5WPQpMdTcSSHLiWt5sCaZjCgplTAf4Y5bNxJU3jrXALgSuAvCmGx2HQY1OPhiur9w1ht6TQTLYMBrAO0axsP8AhgtoGA/MvxCAWXcuXLmO6CjPxsTjQkjDLXT0CJE7V0j94y2JGE068ZTzY+J43cYTTrxlPNj4ngL+0Whk3MvS2CMtmBViVAUiWKEluCKbcIiaI7qb8GDkO6V8KWkuzyyzGWrb0cwNlIlWo/8A8w0Kj6sMXTfVxljjSyRfGzXFToRYd6ecu+X6jG6JiIDLmTZTXZJa4nCRuKBUUxOEX4R3R+RdnyiJAR6TBObeZaLU8Jd6mjFxqFK1XE4xsKCMNorJvT0ub8VlgML6SlQKZRlymvqxJvKTwaVGZphGk3c3SmSd5KBLrzpUty1ahZjqnAA146zhTXAWm9LyDOuWvl6Y7cHIPVy5xhZmnE+hpvPl1umnFZvoxF/+Nwc+Q8WLmfpIwt0uSm9lGugjEuS4n3mUg0AQyaEUOZyoKsKBpOPrlm8zaPis0Aguk8z65ZsD/BtHJ5dmiPvmw+ztj39D0c7HkQyZmvT/AEMdL7D7O2GvMxXBs9nIdsd0g+O+uBl9jeodsdD7G9nbFCm6vzL+4h8BmzcsDxl1bRBL+xvVEDqw2YeCeiG75sb1Rx5mBwbI6oSgtYdA98zwb1R0TNh9nbBp05QxG4I2AftrMRbfuokpeHWpBooFWPo/qYgyrNOtIBmeDlalxq1NdPtHLZ0xzv1YosV5A3Q3YMyaJMmhVxQkcY1JqFJ1UA6cYvLBuasocPFqcXkBxpygE56210yEeTYFRlMsEBeVVLFsQCGrVRicByxMvHkP+emOOi3U9vEcNTbGPsSTSyiu0ACgAFTgAMBDhAZDcHI6+TlO2H39jeodseiIisYhznyeBDJYoD0mFvmxvUO2GpMwOBzOqKolI7DL2xvVCMzY3qioSHFukfCIIYBLm4tgcxq/CIeX2N6oKfBdGh9en/7eT/MtER992N6oPow1bdPwp4CRmKf6lojh1/SSN2mtnFH50+NYJOUkcE0PKRX2VgdqGA/MnxCHz510VoTsUFj6hHz3RVWewWkT3Zp4Msjgpd4pwqabcdcM3U3MtDsTKmYES8CxQBkLl8FFaGqVFcaEVEPkaTK06ZK3qcN7AJbe2oa8gGI9IgG6WlolTLly8aKeOAReDMAykVBIUhRjU0Bu1BNW33TNybJOls4muHQ8QkkuMTg2AGVDXbTUIsJ2Q6R+8Qdyt2ROZ1KlHl8ZSanWK1ApSopnmDEt5YUYa3BxJOJNTnEQeMJp14ynmx8Txu4wmnXjKebHxPAX1ps7PuZcRQ7NZ1UIwBViUAowOBEO3B3G3kud4ssq8AK2e9VqFjRqqMMcOkxP3HH1aT5tPgETICvsmj9nlPflSJSPjwkRVbHPECsTmSuYB148uow6OEwDPo6+Sudchny9O2OrJANaCuONBrxMYwabzSOLLBqzUpUFFCsiKwchpjBsOS6eDiItZ+kbC2y5C3CjXVONXqyz2LCmF1TJuna2YpjRF0n8ds3mLR8dmgIh+k0369Z8/wCBaNWfhLLAd92H9Jj39D0YtuI0MmZr0/8AxaG/SBnj00NNuMRbVuxKUqGcDHLM5EaukR11QYlOhRXjdkN/Dlzn6JbAfqagiPudurPmBjvKihpwnKeihBJPREm9YnC6JlaTjgPzL+4g0VbzJxpUSlxHOucxT7IgwlzTnOA/LZzX1sx/aMz1I+Ik0/dMpA7TMCqbxphrNP3ipsW5bB5m+zJzKTgFJSuOZpWnQKZdESm3Os4FRIvHlmb5MPvEiM9y0/tS0RHydO3ekKT4QEg5LVj7IgndqbNmmVZ0C8jzMKAAEmnpGG2LqVNC4It0ciywv7CE0ypJIYk7D/ldsP7k8QRMQgWHcVJZLsTNmnN3xFfwg/1ixrWhOOEDabngfUYSTcBgcuQx0rSK+UmT46VgYmbD6jHd+5QfVGw2RxR/mswSsBkTeCMD6tsEM0cjfpMEEAhsvI9J/eG79sP6TDEn4HBszqPLEUaEYaJ2xv0t2Rxpuxv0t2QyhS826R8Ih9IDKm8J8GzH2T5Kw/ftjfpPZFysiLBdGfHrR5iz/wAy1RGE0cjfpMSdFmrbbQcf4FnzFPt2mOHX9Cu7S2nIfmX4hBoDachnxlyx1iGzwrijXqbL49oxj57oNeGXJEedapSnhsgPBHCKg1Y0XPlIw6IjLuZKvMfCY0HGm6q7a64j7obgyprVJdcEBujNUExaEkEmqzGFcxhTGKiwk2+UTwHlknDgspJoSKYbajprBp+r8w/eKGVorKUoVeYGRr18ABjS6FUkLioRbvQSTU4xeO9aUrxhqPZEUeMJp14ynmx8Txu4wmnXjKebHxPAa/cfxaT5tPhETIh7j+LSfNp8IiZAKEYUKAjiwS9SJxr3FXjeVlxtsOWyqDUKtRUAhQCATUgHacYqdI93Hs5lhAhvK7m/XFZZlgolPtnfMPynCB2jSNltsuQApR2CEg8O80udNvjVcG83TtbZAQ9JfHrP/t7R/MssR7RLvIy5XgRXpFIPpQrfTJDiXNdVkzlJly2ehZ7OwBoORDET6S3MWjqJvZHu6NqxTEyxMznMK+w6NykW64v41xLXacl2tPTE5bIiFd7RVxPFUD7Lckd+ktzFp6iZ2Q17Q1V8DaMz/ozPJOyOkTSPmGpvaUpjjCpSAG0nmLT1EzshfSzzNp6iZ2RvXXljyfNGX5h+4gwEQ5lsOHgbRxh/oTOXoh/0s8zaP+PN7ImuvJA4EcncU/5yQEWs8zaOom/LA59rwNZVoy1yJ3KPww115MJgjsRvph5m0dRN7I6LS3MWjqJnZDXXkxIjZGEmQ6IC1oah8BacuZeOLaGoPAWnLmX7IncryYlIEJYBvz/d7T1TQhOf7vaeqMO5XkwfJ4o/zXBCYiybQ90eAtHUtDvpDcxaeofsh3K8pMJFcIbLGfSf3MCFofmLT1Lw1LU1D4C05nKRM5eiLrryuJSyYVYim1HmbT/x5vyx36WeZtP/AB5vyw115MSNKzbpHwrDzEOVa2q3gbRnzEzkGeEPNsPM2j/jzeyGuvJiUmsG0YH120+Ys/x2mK8Wz/tWj/jzvliw0UDG1WhykxVMqQo3xGQkq9oLUDAV4yxx61omviSI8tVChQo8LoUKFCgFChQoBRhNOvGU82PieN3GE068ZTzY+J4DX7j+LSfNp8IiZEPcfxaT5tPhETIBQoUKAFOsyvS+qtdNRUA0IyIrkdsNSwywwYIoYAgEKKgE1IBprJJ9MHhQDbuNYhWndqTLmCW8xVc3cD+MlUxyFWBAxxIifFPaNG5cy0mfMqxuy1VKsFDSmmOHIBo5q4IvA3SgIxigln0hkOyqs1SXu3aVobyh1ANKVKmoFcosisZbc7Qcypkpt9BEvej/AAyHJlShJ41+gVgKkXScc41cJES27oy5IBmsFDG6K62oTQAZmgPqhtn3VluaI4Y1ZaCtapS96BUY7REXSHcE2lFUOEKsSGK3iKqVJWjAq4DGjVwOowE6NETxNlzLlGqyqtA60qwahALM1SWpiLuFVBh4F4ViNaN0Jct0R3VWmEhFLAM5ClzdGuiqT6IlRW7p7kCc8pyQDKZjWlSytLmSyobVx66+LEDJek1nYArOQg3iDXDgLfb3cdoxiyU1AOo4/wBYzMjQukq600M5YEzN7AYKkpZSKgqafw5ZJJNeEMKil/ubZ2lykWY99lFC5rifSSfWdUUct26cuTTfZipeNFvGlTmfV7Ij98MitBNSt8S6V+2agD1qRXKohm7+5T2hUVJioFa84aWXEwD7Bo6kLrIrjShwqDAlaIjwl91e9dVL0sVly1eY+GJrM8NMF8UpUYYYkX1nnrMUMpqrCoPKOUV1Qy3WxJKXpjBVqBU1zJoo9JIEB3GsDSJVx5hmUJIY1wU5KKkmg6acgAoAPd/cn6RKuBgpvBgWTfFqK5reWudQaihAOqkAyZpFZ1LAzVqlLwxqK3dVNV5a8l4VpWJtntKuCVNQCVrqqpKt00II9EUcnREKztvl+qsEExA9x33stMap4ZvSkIGFMcccLDcXck2cOu+M6k1QMSbi04uJPsoMK0rUmiZabSkpC8xgqrmTliQAOkkgU11iGdIJGHhV4t+gJJu7BrOzPZBt1bBv8l5dQLwFCRWhBDK1Kg4EDIgjUQYp7Doastlq4dAKtLda35pVpZcsW4tGPBIOOuAvrLbEm1MtgwFASMsVDD2MPXBJ04IpZiFVQSScAAMSSeSKzcPcNrOz+FLKwWiUuqr4l2AqQLzEmgApljQUsLbZBMluhpR1ZTUXhRgRkc84ioo0hkEKd9ThXiMcwmDHZQ4GsHse6Mub/DYNgDhqBLKK8mKthsigsWhBRpRM29cJLkq5ZqsWKq7TCQhrRg16oGqLDcrcBpM4uHAQhqylW6tb3AIFaCiBVy1E6zBFxSkVaaUWYgFZyEG7Slam8GKkClSCFYg5cExbGMxZtA5SS5CVJMooXYs5M0S5c2WqAlqylBmlgFwGIpjBVvL3cktMEtZilyaXcQa3b9MRndxpnFgBGck6Jstr3/fRd3zfAgRr1TLEq6XLlStMeJXbGjAgOwoUKIFChQoBQoUKAUYTTrxlPNj4njdxhNOvGU82PieA1+4/i0nzafCImRndyNKrMLPJG+f6afYmeSPwxL77LNzvuTPlgLeFFR32WbnfcmfLC77LNzvuTPlgLeFFR312bnfcmfLC767NzvuTPlgLeOExU99dl533Jnywu+uzc77kz5YC3EKKjvrs3O+5M+WF32WbnfcmfLAW8KKjvss3O+5M+WF32WbnfcmfLAd0gts2UivJCEK43wNmUyupiOGTQDaREGZpPSxi01UrLdRPN0qFSoWay1yC3g1ccFMS5mlFlIoZgORxR8xiDxYauklkAoHABrUCW9McThd1xRU9888ULtKRrsp1ksjb5NE5zRFN7MLRagHhAk4RJlaWAy5DGZJq08y52IoiVnKpPC4BLIgqdZ2xObSayEgmYKjI729R0G7DO+Cx4i8tDn4Jseng4wGV3R09tKA72JTX0rJN00vhpkxi3CxUyJbMMuKTXHCbN0unEWgS2lF0YpLU73QnfklLUCYZmTZlQPZW/Oklk5wdW/ywhpLZPLHVv8sXMCqmaVzWskyai0cWqXIVGUXhfmSpTIQWAL3nYAkgVpESyaYzWaSJjS0v3ww8ErKUnmXce/MAExVFGVL2INMKRoe+ey857kz5Y53yWTnB1b/LEFMNKnClzNlVVk32VcINnUz1ltvj3qCiE1vUOF4YQl0itM2aoswWYpaZRlVClxJ5lhmYuDduhhVAxqMouu+iy877kz5YQ0msvO+5M+WGRnLPpdPeWSjI8zfFS4m8lqGYymi74CDRft3YNZdNJhNnvBSDjaCqMbgmTDKlKxBIluCKsCaC6QIve+ay857kz5Y4NJrLzgxz8G+PuwyjPyNM5txPCSHDqhdwtFspaasvwoDmtQxpWmKGuEabR/dNpyTLxVwk1pazEFFmKtDeAqciSpoc0MBGktlx8IMc/Bvj08GHppRZQABMAA1BHAHQLsFXEKKjvss3O+5M+WF32WbnfcmfLEFvCio77LNzvuTPlhd9lm533JnywFvCio77LNzvuTPlhd9lm533JnywFvCio77LNzvuTPlhd9lm533JnywFvCio77LNzvuTPlhd9lm533JnywFvCio77LNzvuTPlhd9dm533JnywFvGE068ZTzY+J40nfXZud9yZ8sYrTXSGQ1oUrM/0x9l/KfZAf/Z"/>
          <p:cNvSpPr>
            <a:spLocks noChangeAspect="1" noChangeArrowheads="1"/>
          </p:cNvSpPr>
          <p:nvPr/>
        </p:nvSpPr>
        <p:spPr bwMode="auto">
          <a:xfrm>
            <a:off x="0" y="-7239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9468" name="AutoShape 2" descr="data:image/jpeg;base64,/9j/4AAQSkZJRgABAQAAAQABAAD/2wCEAAkGBhQSEBUUExQUFBQVGBQUFBQUFBYQFBcVFBUWFRUUFBQXHCYfFxkjHBUYHy8gJCcpLCwsFR4xNTAqNSYrLSkBCQoKDgwOGg8PGiwkHCUpKSksLCopKiwsLCwtNSwpLCwsKSwpLCwpLCwsKSksLCwsLCkpLCwpLCkpLCksLCwsLP/AABEIAMsArAMBIgACEQEDEQH/xAAcAAABBQEBAQAAAAAAAAAAAAAHAAEEBQYIAwL/xABKEAABAgMEBAcLCQgCAwEAAAABAhEAAyEEEjFBBQciUQYTMlJhcdEWFzVyc4GRoaKywRQjNEJUkpPS0zNisbPC4ePwZKMVJYJD/8QAGgEAAQUBAAAAAAAAAAAAAAAAAAEDBAUGAv/EADQRAAIBAgIFCwQDAAMAAAAAAAABAgMRBAUSITEzURUyNEFScYGhscHRBhRhchMi8CMkkf/aAAwDAQACEQMRAD8AfXLoiRKnyEypEmWDLUTclS0Ob7VYVwgd/J081H3E9kE3Xj9KkeSV75gaxVV2/wCRm+yuEXhIXXH1Z8Gzo5qPuJ7IbiE8xH3E9kekKGbssdCPA8/k6eaj7ieyF8nTzUfdT2R9woW7E0IcD4+Tp5qPup7Ib5Onmo+6nsj7hQXYmhDgiZoWzINoluiWQ5d0JUKAmoIr/aN/wnsUpFkJlyZKXF0lEqXLJBFQSlLlNASDSkYHQ5+fRnU/wMb3hgCNHk7h0DEepon4W+jIzGdRiqkbLqAbaCLx66BgzduGW+CXqysctdFypSz+/Llr6PrJgYTTtHrgo6sZzN56GnmD7ujf5okPqKCD1sstZNgko4sIkyUM73JUtGQxuprgYw4kpD7CC4aqEnzimMEHWVKZKFPVRFGwoT/vVA/ivrtqbNllUIvDLV1s+BZ081H3U9kP8nTzUfdT2R9QoYuy10IcEfPydPNR91PZDGzp5qPup7I9IUF2GhDgjz+Tp5qPup7IXydPNT91PZHpCMF2J/HDgjz+Tp5qfup7I6T1eSUp0bZwlKUi4kslIQHIqWAxO+OcI6S4AeDbP5NP8Il4V62Z3PopU4WXX7A414/SpHkj/MMDSCZrx+k2fySvfMDSGK+8Za5V0SHc/VjQoTQmhosBQ0PCgEGhQoTQCEvRKmnIO5zv+qWjXaRt9+xzC7pUAFAjBkCoUznZYEeqMhov9sjrPumNrpxI+Rk3bpOKyGqGAc9u6J+FepmYzpf8kO4C9sQ0xQoa5VEFTVglLDZBLYkuRR8hhTPecYFc9PzhGFT/AKwgsaq7HRJoQbzMxYuxwqFMc29TmS+oz8NrLHWXOJRLAFASSc6AD+of68D+CFrPFENg4+OPTTHpgexX4jeM2mUdGXexQ8NDkRHLUaHhoUADwoaFAA8dI6v/AAbZ/Jpjm2OkdX3gyzeTETMJtZnc/wB1Dv8AYHWvH6VI8kr+YYGsErXj9KkeSP8AMMDWGK+8ZZ5V0SHj6sUM8PDQ0WDFDQ8KA5GhQoUAErRiCZyQMS4HSbpYefDzxutP7VjDDEAuCzghwUs2INd24xh9Dlp8vr+BjZ6ZUU2QAg4MN7ilX6h0H1xOw3NZmM7v/JDuAxa1PMJ3kn0l4K2qzkv0DEPRyQeqp9MCm18s9ZejZwUNWKqA45NjSuY6YlPqM/Day41oCkrpUvHHLt9UD+N7rKmOJY3N1Zu3+5xgor8Rz2bPKejLvYoUKFEcs7ihQoUAooeGhQCjx0hq9P8A6yzeII5vjo/V54Ms3iD+MTMJzmZ36g3UO/2B3rx+lSPJH+YYGrwS9eP0mR5JXvmBrDFfeMs8q6JDufqxoZ4eGMNFgxGFCaFAcjQoTQ8AEvRCmnyz+98DGy4RF7Oc3CsCOnE7qRi9Hj55HjAekthGm4R2sS5XFksSDdBDONrknJjl6jE7C81mazrVOHcwT2pO2rrgoaq5RxfcKu1H9fZAttJ2z1n+ME7VfNYFh27qdGHriS+ozsHrZbaxiAQKvgnAYEEuKlmPRluaMLGv1gg8Ygl2IUN2Yx/3dGQiBiOezZ5V0Zd7FDw0KI5aChQoTQAKHhoeAUUdHauj/wCss3ifExzi0dHaufBdm8T4mJmE2szv1Buod/sD7Xj9Js/kle+YGbwTNeX0mz+TV78DOGa+8ZZZV0SHj6sUMYeGIhksRGFCaFAIKGh4UAFjwekX7TLGIBUo9SUqLmLrhvPCSJZQU7JBJFHJUUXclBwX6fPHnwF0cpcydMSLxlyZl0MS61JVdSwxcA0jZcMNAJmynUGUak55llDMsW88WOGi9BsyWczUsQorqRz3aEMs5QVNWFmJS9MnaqhUu/X0hqegeWmRdnMEAl8Go9FEEZNuyeDFqukX9pgHSKJBAYFRT1teNanI5Q89diljG1zz1lWA8WhYwBr5xA7aDjw/0YVWOYlno4YGhFR64B0QsVG07msyWd6DjwfqM0KFCiKXVhQ8NCaAB4aHaE0Ath46N1c+C7N4nxMc4iOjtXPguzeJ8TEvCc5me+oNzD9vZg/14/SLP5NfvwMngna8x8/Z/Jr98QMIar7xljlT/wCnDx9WPChoaGSxuO8NCUWD4CIM7SowQL3ScI6jBy2EetiKdFXm/wDdxbWGWkrAWQE1qSUh2N0KUASEksCd0edqUgTFBBvJvEIZy9aDpiukWaZNO0cfqinmaCJwF4IAzkzFpNHUAQ6QxF1R3mpp1Q7GjeVrldUx+inUSsvz8G21b8HuJkpvBlqF9fWahL5sGHpi74VWZpKnwuqDZ4H04+uLTQ8mj5UZsegnrFf/AKjz4UD5k9R7H9cWkForRRka9Z1Kjm9rOadNy0pnrJUtKuVLukXQsG6bzNiGqHwY0MFnVJJDDAghJpi+0CnHAXRhugXcJUvPIGLszvgrAE4YCCfqlmsgA9Bx3MPiD54ZT/sDX9QlaWsQmSyGyjm/hfYhZbUtBokl0lizHJ46bmGhwdt8CXWlwdTM20sGYlTEgAvQjJznk/nBWgpx1kjL8XPDz/r1gpRMBwIPUY+orbbYrilB2UnEYedJzEeadJKTneH71PXEJ0H1GlhmsFvFb8rX/vMtod4jWbSCF4FjuPwMSIZlFrUy1pVoVI6UHdDkwoaFHI7ceOjtXPguzeJ8THOIjo7Vz4Ls3ifExLwnOZnfqDcw/b2YP9ef0iz+TX74gYwT9eY+fs/k1++IGENV94ywyrokPH1Yo8584IDmr4DfEyRIF0rVgGupqStRLBKW68TFHpVV+aoAvdLBsDVqDAB/hBSp6b17DjHY9UE4x1yPKdNVMqSQMAB6wPNE3Rui3NWTVnLH+8edm0TMKxLSCpTgkIBVdoKnIbvN0xseD+gqgKDVAINSP3WoQekkY4YRN0epGXlXblpyd2WPBTg8VLligJLORRyCQC5D9IygpaH0UmWluUS7lLl8GA9J+MU3BnRqUupSXvFCA6CVC8FEKBdg+4DLFsdbJqnNJNSkjfUgAM3m3Q9TgoEavWlVetlgCEJDBnYUGFKE+jGMjwy02RJJTXlgbNDcBUoY4sggV+t5o0VrtN0EknZAd6pDhy5B3Vc4ZPA04ZaXVeUlCSCSkMaBKgSw6yECrmqc3MdSdkMwjdg40wozJwKRUqKQkzEu4ODA7mqaVDRseA+mOISlSgQCSkFtkLFVIJHJUEh26Ri9MzOsqpdrClha7wJCkAVKkkkO7YEZuaZkxoeDlilpmPxZSo3gsbJvJIvPLNVM4d2ZyEkMVQx+R69gtWPScuciXMQsbQ2TmQQQ6WqQGVuGMVmnUrWhdFZJa8k3gkO4FCCXPW26kZ/QVvVLlIUpQWqWlcpZZTJTLulRGBqooZO9QFSoiNAm3mbLCQKkJUQsKQyVOAGL1oHSRnjiziY2lou4KOEvB67QpuhryCQ5zutQEJ3eKc4wGkdHLQah86DIYnq6YOXCWXIKAFElaAkXGUqqlXiFGl0m8GSKgAqAwfNcJuCaOLF1mIlLBVUL4wbaXBepANQklyzMRHFrO6HtO6sB4mJ9k0upNFVEfOmrFxU1QZkublSoFLkAhRSkkUxIB3iIAjtxjNazilXqUJ6VN2NTZ7QFhxHrGYsdqKFOPRv6I0kicFJChgf9IiurUtB/g2OXZgsVGz5y2/J6COjdXHguzeJ/UY5yEdG6uPBdm8T+ow5hOcyH9QbmH7ezMDrz/b2bycz3xAxActvpBQ16D56zeJN95MDOzjbTVtpNfOKw1X3jJ+VdDh4+rLXRujb8ySGa8QQQSkMOt6t1VIaKI6NuBT3uMBAJJc3gTeDDMKBzyEFDg5oQCVLWQMVMMGFLoqHGHpir4WcEJkucuYgumbtjFTKNVA4Z+o4RNULR1GRq1XKd3tM3wctxS4XRKmcJXdJXdF182CWoA7giue60NMCgSyqqBY9KaYGgPTWuMDsIKFAEOlVOS4AVuq9H/wBamjsGlCkBSnyF0JUpKQa7aOoppiathVyLsNNXCPKtCikALNAkYJyADKBFcM3Z4ljTdxaRiVkg3lAC6ElRKiT1elqO8ZHR+mQoOWDlhiem6S25q9Ue1ot15coMFHaKSWuk3k3go02WGdKEYqTDraaG7arF0bcmWWMxZNxClFZJVccplBdGSoFarwAGN6rOcrpezpZRoUrugmqixWXCsGQQDjQ3S7sRFlaJ6nvKZqhwSSSE3kJKjklTtUirkb4k61IvMtSVSiszFAJCANkypaCVCiUMkgnJx0HhvqEWoptGWj5hab4TNTxqHS6yeSEqAvVCgCzkBDZYRBm6HmrUlCFTEpJlqAVNE1KjNCUqmhYAF5ycQCKEYxLkWVSeLnS030usXBsVJUZlwLIBdV3ZKQGAJrWJqbZMvFcwFCbxIlVSu8lM13N4glkhxndDAPDTO9pHs9sMmeUqdIUpSVJKEKcXVLQUJBZCVLfZDABBehQRb2HSgMyYEqCk3itABuqvqXeBJNUgApBDYqFTdDZyTptM6ehSieSUCgCQCUllOq8QoMCnIhLR6FUuUiYJQ4xQUpRIBC2cbFwLICQyDvDpbpRMLX2min2tKpnzqVh67KgCpRUEfOEAlKWLhqmo8ar0pLlJCpdoPGSkKXNSDek1OykTEhRIDhTsLyR1uauz6buOVXTeDLSXYqwvXc6FqvjRmaK7Ss/jb4CgzBlEkZcneKDN8KNmaR1o2KHhjaZcxYUhalMlA2gB9UOUEFy5dRBAY+aMusjKLa0yVKvHEA1rgBl0RWqklwGZ8AaUOD+aHIbBqaPOUKjfRvTGhsZWCUKSBdSlmSEu1CSw2j0xC0Xoy9OSkm6HcqUCwaqcN5HrEXlrU84uRsykA3Xa+pd4iprga9ENV2nFoscrbhiI9/szzjo7Vx4Ls3iH3jHOMdHat/Bdm8Q+8qGcLzmW+f7mH7ezMJr0/a2XxJvvIgXAwUtev7Wy+JN95EC2Ga+8ZYZT0SHj6sLHAnhFLmy5UlYVfVeSCA4JRXaLuCQbwObKGKS1/pWyqUCk1lnLApU9CFZDp3mApozTKrMoLTViCU4BVQ4JFU4AhQcghmIUoE5aC0wi0pCk4EAuQGch1IKQSyg4LHJQIcVifQqKUbGYx+HdCtJPZtQJuE2gpkioZSXYLGZrR32FZtXChLRm5M2YmaVgkrUFPiCbxZXQUkAO9DTfHRMzQyDeKUghQAUk1SoPhtUI6DGG4Qau0LLyVKkqo6VFZRTBlDaTj0jqhz+PrRBU1sMFZdNXUsKkbJxd8AWepB9N1s4tpXCEsnaTR8wsvdrhkK5RTab4LzZVZks3Rs33voOH1h/UxxitKFDMkJJUBdGLZbVMumgjjWhXHrNgnS7pSpwXJCk5ukcpOPNJrXDLGJpC1Kulb7OGJF+6KBiXUAXp+69cYy6reuiWICQp/rl7pSFVLmjVJLdMTJ2kVqltdCiOVlfYEBYpRi+Jq+ByLhYs5dpvL4zjFoKHTLUEJ2byjRKialy2eBBjV/8Ak5YlqUSVGWhUy4oOQAVByQLqr6gQSHqp6sIGkrSCnKrgJDFmqSAAHTmcanpcbvS0aTWpypKypwEKBQkYAMwAAoMa40ArCAfZtYQAUKVxgBAYXSlmAUSMSpJPJID1fAR9zuEahLEtASlIoUhID1BvXmcGg8yU7mil0jarxOAc1KgL1S+Fen++J8jb0pBSBeSS+0Qw3EBnfpd2EIkFyYm2qLmoSM2OLAkO1MyPNHtZdMoCSFOk/VFVF2IKWHJDt6DFTP0ktdAAEvRKQwTuAfoYVJwiws+hSUmZNN0FhdTdcliQ5JDYVI39MK0usE7nlNtJUslIJAUDdJvB6OpQyy9GbRPGg1C6CBxkxVAApWxQ3wkVALu2PVhGm0dox0oQmVxcokKVMVdKnfFIUxJBcAqBpnWLyzSbNZ0gKbjDtFOK13gohPFgvtVp9alQ4jlaxbFAjRNnkIBJUlYLuAo8YUC/cSljWqWFOUOUxMVVukXSSpisqKV9ExDX0Cr3EOhA6RMxi6ts5SVgzeLlTrylIQkOLOVFzMXQ/OAJYJbZIBNQBGenzEkgIF1CRdQKPdGaiBVRLkneTDFaVlYuMpw7nW/k6l6nlHR2rfwXZvEPvKjnER0dq38F2bxT76oTC859xLz/AHMf29mYbXqPnLL4s73pcCt4KmvX9pZfFne9LgVw1iN4yflPQ4ePqxPFtwf4WTbIeUSgMEgsQkV2S7hnN6oIdOWIqDCMcQlou5IxWGjiIaMvBhw0Rw7krQLygHZiqiC4wKiSUGuC8H5RZ4uTaUK2SBg4TvBzD5PuLVjnqx2tck/NkMeVLUHQobt6fNF9ovhtxSCgEyGDhKyZ0pRGIDuHO44tjWLGnXTMhicBVobVq49QVp9k+sHTlTa9DVAPwjN6TsEpSnXKQSXBKQAoNuwriYy8rWiuWkcZKUEg8uRMBlEfvSpgUQCXLBaHc4RKVrSs0zlhJ6FJVLVhQE7YNaO7ViTpqSILvsI2mNESJZcInIBS7EkAMeUHpmA1OSOmMzMs6DtJWsCoCWQa7ryVcl90X1r4SWNctOySsXSu4tCg7C8EkqBIyFIq5pssxKhxs1DkAhab2DBwsOA/nw6IZklc6iUs5RCRcmXsSQE3VCgxFX9UQbTbi+ZGb4kj+75PEqfIs5SLs52d72yaNldp0YxA4lOPGJCSQDTarXkgOw3xzoitkaZMc0xOIb4xMkjZAMtAJcXlkAmuLYgjCkMuRKH1yquATdpvN4gRNkmW4LIKmDX5gIo77KAd+JLdEK2craStG6OULpI2Sx2FYhnvD15HzYxrJCJKGWsXQggJXOmBdXqL2AYEYDACKqxFRuqBTKcts3JTY1E6cVlJJ3S/Q0fcq3S5M1IJloSlQUVJvWiYSCVNfn5Eh2QkA4uIbuOLgjX6NsE6eu/LCbhvELmuhJIJcoSBemAECoF3Ha2Y+bb8lsf/AO3HWkAAT1qqlIdZCUpe47sAHJ3kYZ3SnDiZMK+KTxYXy1KJVMVgASX6IoJs0qLkud5hmdZLYW2FyyrVd56l5knSOkDMUTk5IpdJfeAThkMohwoURG76zUUqUaUVCGweOjdW/guzeKffVHOQjozVt4Ls3iq99USsJzn3FHn+5h+3szDa9f2ll8Wd70uBZBV16DbsvizvelwKzDWI3jLDKOhw8fVjQjChQyWVhoREfUNAI0RZuj0KybxS3nbCIk/QxNQv7w7ItWhQ7GtOOxkGtl2Hq86C8NXoZ5ehJg3HqPbHkdFzR9Q+ZjGmaGh1YqRXyyGg9ja8V8GY/wDHzOYr0GHGjpnMVGmaHaF+7lwOOQKXbfkZ2XoqZzQOsiJSNDqzKR1bUXENHLxM2PwyXDx23fj8WI6bHQAqJCQwA2B7OJ6Y9pUoJLpAB3gV9MfUPDLnJ7WWNLC0aXMil6/+jQ7wmhRwSRQmhQ8B1YUdF6t/Bdm8VXvqjnUR0Xq48F2bxT76ol4TnPuM79QbmH7ezMTr1G1ZOqf/ABkwKTHQPD3gGdImSRNErihMFUX3v3OkM1z1xkjqKV9rT+CfzwtajOU20tQmXZjhqOGjCpKzV+p8X+AVwoKo1FK+1j8E/nh+8UftY/BP54Z+3qcCfyxg+35P4BTCgr94k/ax+Af1IXeJ/wCX/wBH+SF+3qcBOWMH2/J/AKIUFjvE/wDL/wCj/JD94r/l/wDR/kg+3qcA5Ywfb8n8AmaHaCx3iv8Amf8AR/khxqKH2s/gD9SD7epwDljB9vyfwCVoTQW+8Un7WfwB+pD94tP2tX4A/Ug+3qcA5Ywfb8n8AjaGaC73ik/a1fgj9SF3ik/a1fgj9SD7epwDljB9ryfwCJoeC53ik/a1fgj9SF3ik/a1fgj9SD7epwE5Ywfa8n8AjhNBd7xaftSvwR+eF3i0falfgj88H21TgLyzg+15P4BG0JoLveMR9qX+CPzwu8Yj7Uv8Ifng+2qcA5Zwfa8n8AijovVx4Ls3in31Rke8Yj7Ur8EfnjfcGNF/JrMiQFXhKdF4i6TV3bLGJGHpSg25FNnGPoYmlGNJ3ad9j4Ma32ScZt6WWF2WxvsAUmbfF1i7hSPR0RHlWW2AOVpvKG1gQFAMCARyWGAIqRVnib3PyOZ7S+2F3PyOZ7S+2JhmzynS7Ts3SBspC6pd3N8glOLXWyFXBpHjxVsdVUMy7oJSWPFpukm7XbByFDmzGX3PyOZ7S+2F3PyOZ7S+2ACKqRbLtFpKrxZ7rBLruuyQ9Ch64gt0uiRagrlC7ediUElN5NCQmha9UdAG+JPc/I5ntL7YXc/I5ntL7YAI8+ValX7igkOsIcILGoSrk8lssXarOIkcTP8AlD3hxIFBgSboG0c63uio3Qu5+RzPaX2wu5+RzPaX2wAR7Ki1ttlJIIDOliDiqiaEOB0saVDNZbLakC6VpUBLYEsTfCSAVFg9bpfxok9z8jme0vthdz8jme0vtgAi2eyWp6rDAzCm8QcQu5eugOxIcM1A2FfQyLSSGXdGb8WpWX7jPynpzWzj27n5HM9pfbC7n5HM9pfbABEkSLWkEFSS7sSUliSTeGyKM1DmTlHwqw2ohW3UhQ5QoVf/ADgwDNUEmrRO7n5HM9pfbC7n5HM9pfbAB66NTNCGnEFTmoAAbJgMvXEuK/ufkcz2l9sLufkcz2l9sAFhCiv7n5HM9pfbC7n5HM9pfbABYQor+5+RzPaX2wu5+RzPaX2wAWEeNl+t46vhEXufkcz2l9sS7LZEy03UBg5LOTU44wAf/9k="/>
          <p:cNvSpPr>
            <a:spLocks noChangeAspect="1" noChangeArrowheads="1"/>
          </p:cNvSpPr>
          <p:nvPr/>
        </p:nvSpPr>
        <p:spPr bwMode="auto">
          <a:xfrm>
            <a:off x="0" y="-161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8" name="17 Rectángulo redondeado"/>
          <p:cNvSpPr/>
          <p:nvPr/>
        </p:nvSpPr>
        <p:spPr>
          <a:xfrm>
            <a:off x="3000375" y="3071813"/>
            <a:ext cx="3500438"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mayor Nº de metano menor  violencia a la explosión </a:t>
            </a:r>
          </a:p>
        </p:txBody>
      </p:sp>
      <p:sp>
        <p:nvSpPr>
          <p:cNvPr id="19" name="18 Rectángulo redondeado"/>
          <p:cNvSpPr/>
          <p:nvPr/>
        </p:nvSpPr>
        <p:spPr>
          <a:xfrm>
            <a:off x="3071813" y="1643063"/>
            <a:ext cx="3571875" cy="7143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A menor  Nº de metano  mayor  violencia  a la explosión</a:t>
            </a:r>
          </a:p>
        </p:txBody>
      </p:sp>
      <p:cxnSp>
        <p:nvCxnSpPr>
          <p:cNvPr id="20" name="19 Conector recto de flecha"/>
          <p:cNvCxnSpPr>
            <a:stCxn id="16" idx="3"/>
            <a:endCxn id="18" idx="1"/>
          </p:cNvCxnSpPr>
          <p:nvPr/>
        </p:nvCxnSpPr>
        <p:spPr>
          <a:xfrm>
            <a:off x="2214563" y="2749550"/>
            <a:ext cx="785812" cy="679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6" idx="3"/>
            <a:endCxn id="19" idx="1"/>
          </p:cNvCxnSpPr>
          <p:nvPr/>
        </p:nvCxnSpPr>
        <p:spPr>
          <a:xfrm flipV="1">
            <a:off x="2214563" y="2000250"/>
            <a:ext cx="857250" cy="74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42" name="Picture 2" descr="http://t3.gstatic.com/images?q=tbn:ANd9GcROz5Z4eadCoJEN7IZWfe0c9vGResqxFLFrSx2iKugfLe0VoND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1285875"/>
            <a:ext cx="3786188" cy="283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34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1" end="1"/>
                                            </p:txEl>
                                          </p:spTgt>
                                        </p:tgtEl>
                                        <p:attrNameLst>
                                          <p:attrName>style.visibility</p:attrName>
                                        </p:attrNameLst>
                                      </p:cBhvr>
                                      <p:to>
                                        <p:strVal val="visible"/>
                                      </p:to>
                                    </p:set>
                                    <p:anim calcmode="lin" valueType="num">
                                      <p:cBhvr additive="base">
                                        <p:cTn id="3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bg/>
                                          </p:spTgt>
                                        </p:tgtEl>
                                        <p:attrNameLst>
                                          <p:attrName>style.visibility</p:attrName>
                                        </p:attrNameLst>
                                      </p:cBhvr>
                                      <p:to>
                                        <p:strVal val="visible"/>
                                      </p:to>
                                    </p:set>
                                    <p:anim calcmode="lin" valueType="num">
                                      <p:cBhvr additive="base">
                                        <p:cTn id="43"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additive="base">
                                        <p:cTn id="4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 calcmode="lin" valueType="num">
                                      <p:cBhvr additive="base">
                                        <p:cTn id="6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61442"/>
                                        </p:tgtEl>
                                        <p:attrNameLst>
                                          <p:attrName>style.visibility</p:attrName>
                                        </p:attrNameLst>
                                      </p:cBhvr>
                                      <p:to>
                                        <p:strVal val="visible"/>
                                      </p:to>
                                    </p:set>
                                    <p:anim calcmode="lin" valueType="num">
                                      <p:cBhvr additive="base">
                                        <p:cTn id="69" dur="500" fill="hold"/>
                                        <p:tgtEl>
                                          <p:spTgt spid="61442"/>
                                        </p:tgtEl>
                                        <p:attrNameLst>
                                          <p:attrName>ppt_x</p:attrName>
                                        </p:attrNameLst>
                                      </p:cBhvr>
                                      <p:tavLst>
                                        <p:tav tm="0">
                                          <p:val>
                                            <p:strVal val="#ppt_x"/>
                                          </p:val>
                                        </p:tav>
                                        <p:tav tm="100000">
                                          <p:val>
                                            <p:strVal val="#ppt_x"/>
                                          </p:val>
                                        </p:tav>
                                      </p:tavLst>
                                    </p:anim>
                                    <p:anim calcmode="lin" valueType="num">
                                      <p:cBhvr additive="base">
                                        <p:cTn id="70"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18" grpId="0" build="allAtOnce" animBg="1"/>
      <p:bldP spid="1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500063" y="500063"/>
            <a:ext cx="347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000" b="1"/>
              <a:t>Unidad Uno: Combustibles</a:t>
            </a:r>
          </a:p>
        </p:txBody>
      </p:sp>
      <p:sp>
        <p:nvSpPr>
          <p:cNvPr id="3076" name="Text Box 8"/>
          <p:cNvSpPr txBox="1">
            <a:spLocks noChangeArrowheads="1"/>
          </p:cNvSpPr>
          <p:nvPr/>
        </p:nvSpPr>
        <p:spPr bwMode="auto">
          <a:xfrm>
            <a:off x="447675"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7177" name="Text Box 9"/>
          <p:cNvSpPr txBox="1">
            <a:spLocks noChangeArrowheads="1"/>
          </p:cNvSpPr>
          <p:nvPr/>
        </p:nvSpPr>
        <p:spPr bwMode="auto">
          <a:xfrm>
            <a:off x="285750" y="1428750"/>
            <a:ext cx="815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CL"/>
              <a:t>Relacionar el principio de funcionamiento de los motores de combustión interna, con la función de los combustibles convencionales y alternativos, de acuerdo su ciclo de trabajo</a:t>
            </a:r>
          </a:p>
        </p:txBody>
      </p:sp>
      <p:sp>
        <p:nvSpPr>
          <p:cNvPr id="7178" name="Text Box 10"/>
          <p:cNvSpPr txBox="1">
            <a:spLocks noChangeArrowheads="1"/>
          </p:cNvSpPr>
          <p:nvPr/>
        </p:nvSpPr>
        <p:spPr bwMode="auto">
          <a:xfrm>
            <a:off x="428625" y="1000125"/>
            <a:ext cx="266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a:t>Aprendizajes Esperados</a:t>
            </a:r>
          </a:p>
        </p:txBody>
      </p:sp>
      <p:sp>
        <p:nvSpPr>
          <p:cNvPr id="3079" name="Text Box 12"/>
          <p:cNvSpPr txBox="1">
            <a:spLocks noChangeArrowheads="1"/>
          </p:cNvSpPr>
          <p:nvPr/>
        </p:nvSpPr>
        <p:spPr bwMode="auto">
          <a:xfrm>
            <a:off x="250825" y="3500438"/>
            <a:ext cx="815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ja-JP">
                <a:ea typeface="MS PGothic" panose="020B0600070205080204" pitchFamily="34" charset="-128"/>
              </a:rPr>
              <a:t> </a:t>
            </a:r>
            <a:endParaRPr lang="es-ES" altLang="es-CL"/>
          </a:p>
        </p:txBody>
      </p:sp>
      <p:sp>
        <p:nvSpPr>
          <p:cNvPr id="7187" name="Text Box 19"/>
          <p:cNvSpPr txBox="1">
            <a:spLocks noChangeArrowheads="1"/>
          </p:cNvSpPr>
          <p:nvPr/>
        </p:nvSpPr>
        <p:spPr bwMode="auto">
          <a:xfrm>
            <a:off x="357188" y="2428875"/>
            <a:ext cx="808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CL" b="1">
                <a:solidFill>
                  <a:srgbClr val="000000"/>
                </a:solidFill>
              </a:rPr>
              <a:t>Objetivo de la clase: </a:t>
            </a:r>
            <a:r>
              <a:rPr lang="es-ES" altLang="es-CL">
                <a:solidFill>
                  <a:srgbClr val="000000"/>
                </a:solidFill>
              </a:rPr>
              <a:t>Describe  el proceso de destilado y define las propiedades fisicoquímicos de los combustibles.</a:t>
            </a:r>
            <a:r>
              <a:rPr lang="es-ES" altLang="es-CL" b="1">
                <a:solidFill>
                  <a:srgbClr val="000000"/>
                </a:solidFill>
              </a:rPr>
              <a:t> </a:t>
            </a:r>
          </a:p>
        </p:txBody>
      </p:sp>
      <p:pic>
        <p:nvPicPr>
          <p:cNvPr id="3085" name="Picture 13" descr="http://www.noticiassin.com/wp-content/uploads/2013/02/Petrol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56992"/>
            <a:ext cx="3810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3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ppt_x"/>
                                          </p:val>
                                        </p:tav>
                                        <p:tav tm="100000">
                                          <p:val>
                                            <p:strVal val="#ppt_x"/>
                                          </p:val>
                                        </p:tav>
                                      </p:tavLst>
                                    </p:anim>
                                    <p:anim calcmode="lin" valueType="num">
                                      <p:cBhvr additive="base">
                                        <p:cTn id="1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anim calcmode="lin" valueType="num">
                                      <p:cBhvr additive="base">
                                        <p:cTn id="19" dur="500" fill="hold"/>
                                        <p:tgtEl>
                                          <p:spTgt spid="7177"/>
                                        </p:tgtEl>
                                        <p:attrNameLst>
                                          <p:attrName>ppt_x</p:attrName>
                                        </p:attrNameLst>
                                      </p:cBhvr>
                                      <p:tavLst>
                                        <p:tav tm="0">
                                          <p:val>
                                            <p:strVal val="#ppt_x"/>
                                          </p:val>
                                        </p:tav>
                                        <p:tav tm="100000">
                                          <p:val>
                                            <p:strVal val="#ppt_x"/>
                                          </p:val>
                                        </p:tav>
                                      </p:tavLst>
                                    </p:anim>
                                    <p:anim calcmode="lin" valueType="num">
                                      <p:cBhvr additive="base">
                                        <p:cTn id="20"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87"/>
                                        </p:tgtEl>
                                        <p:attrNameLst>
                                          <p:attrName>style.visibility</p:attrName>
                                        </p:attrNameLst>
                                      </p:cBhvr>
                                      <p:to>
                                        <p:strVal val="visible"/>
                                      </p:to>
                                    </p:set>
                                    <p:anim calcmode="lin" valueType="num">
                                      <p:cBhvr additive="base">
                                        <p:cTn id="25" dur="500" fill="hold"/>
                                        <p:tgtEl>
                                          <p:spTgt spid="7187"/>
                                        </p:tgtEl>
                                        <p:attrNameLst>
                                          <p:attrName>ppt_x</p:attrName>
                                        </p:attrNameLst>
                                      </p:cBhvr>
                                      <p:tavLst>
                                        <p:tav tm="0">
                                          <p:val>
                                            <p:strVal val="#ppt_x"/>
                                          </p:val>
                                        </p:tav>
                                        <p:tav tm="100000">
                                          <p:val>
                                            <p:strVal val="#ppt_x"/>
                                          </p:val>
                                        </p:tav>
                                      </p:tavLst>
                                    </p:anim>
                                    <p:anim calcmode="lin" valueType="num">
                                      <p:cBhvr additive="base">
                                        <p:cTn id="26" dur="500" fill="hold"/>
                                        <p:tgtEl>
                                          <p:spTgt spid="718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85"/>
                                        </p:tgtEl>
                                        <p:attrNameLst>
                                          <p:attrName>style.visibility</p:attrName>
                                        </p:attrNameLst>
                                      </p:cBhvr>
                                      <p:to>
                                        <p:strVal val="visible"/>
                                      </p:to>
                                    </p:set>
                                    <p:anim calcmode="lin" valueType="num">
                                      <p:cBhvr additive="base">
                                        <p:cTn id="31" dur="500" fill="hold"/>
                                        <p:tgtEl>
                                          <p:spTgt spid="3085"/>
                                        </p:tgtEl>
                                        <p:attrNameLst>
                                          <p:attrName>ppt_x</p:attrName>
                                        </p:attrNameLst>
                                      </p:cBhvr>
                                      <p:tavLst>
                                        <p:tav tm="0">
                                          <p:val>
                                            <p:strVal val="#ppt_x"/>
                                          </p:val>
                                        </p:tav>
                                        <p:tav tm="100000">
                                          <p:val>
                                            <p:strVal val="#ppt_x"/>
                                          </p:val>
                                        </p:tav>
                                      </p:tavLst>
                                    </p:anim>
                                    <p:anim calcmode="lin" valueType="num">
                                      <p:cBhvr additive="base">
                                        <p:cTn id="32"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P spid="7177" grpId="0" autoUpdateAnimBg="0"/>
      <p:bldP spid="7178" grpId="0" autoUpdateAnimBg="0"/>
      <p:bldP spid="718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magnify-clip">
            <a:hlinkClick r:id="rId3" tooltip="Aumenta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20488"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102"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14313" y="3357563"/>
            <a:ext cx="1785937" cy="5000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¿Qué es? </a:t>
            </a:r>
          </a:p>
        </p:txBody>
      </p:sp>
      <p:sp>
        <p:nvSpPr>
          <p:cNvPr id="27" name="26 Rectángulo redondeado"/>
          <p:cNvSpPr/>
          <p:nvPr/>
        </p:nvSpPr>
        <p:spPr>
          <a:xfrm>
            <a:off x="2916238" y="2781300"/>
            <a:ext cx="5927725" cy="1662113"/>
          </a:xfrm>
          <a:prstGeom prst="roundRect">
            <a:avLst>
              <a:gd name="adj" fmla="val 20163"/>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defRPr/>
            </a:pPr>
            <a:r>
              <a:rPr lang="es-ES" dirty="0"/>
              <a:t>Es un proceso de seccionamiento del petróleo  realiza mediante las llamadas en torres de fraccionamiento. En esta, el petróleo asciende por la torre   su temperatura disminuye, y se divide en distintos combustibles.</a:t>
            </a:r>
          </a:p>
        </p:txBody>
      </p:sp>
      <p:cxnSp>
        <p:nvCxnSpPr>
          <p:cNvPr id="25" name="24 Conector recto de flecha"/>
          <p:cNvCxnSpPr>
            <a:stCxn id="16" idx="3"/>
            <a:endCxn id="27" idx="1"/>
          </p:cNvCxnSpPr>
          <p:nvPr/>
        </p:nvCxnSpPr>
        <p:spPr>
          <a:xfrm>
            <a:off x="2000250" y="3608388"/>
            <a:ext cx="9159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10" name="Picture 14" descr="http://1.bp.blogspot.com/--U4awNk66SE/Tee_11QpkpI/AAAAAAAAADU/pgptfTatGJg/s1600/petroleo.jp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1" y="1299358"/>
            <a:ext cx="6179304" cy="4773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13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110"/>
                                        </p:tgtEl>
                                        <p:attrNameLst>
                                          <p:attrName>style.visibility</p:attrName>
                                        </p:attrNameLst>
                                      </p:cBhvr>
                                      <p:to>
                                        <p:strVal val="visible"/>
                                      </p:to>
                                    </p:set>
                                    <p:anim calcmode="lin" valueType="num">
                                      <p:cBhvr additive="base">
                                        <p:cTn id="29" dur="500" fill="hold"/>
                                        <p:tgtEl>
                                          <p:spTgt spid="4110"/>
                                        </p:tgtEl>
                                        <p:attrNameLst>
                                          <p:attrName>ppt_x</p:attrName>
                                        </p:attrNameLst>
                                      </p:cBhvr>
                                      <p:tavLst>
                                        <p:tav tm="0">
                                          <p:val>
                                            <p:strVal val="#ppt_x"/>
                                          </p:val>
                                        </p:tav>
                                        <p:tav tm="100000">
                                          <p:val>
                                            <p:strVal val="#ppt_x"/>
                                          </p:val>
                                        </p:tav>
                                      </p:tavLst>
                                    </p:anim>
                                    <p:anim calcmode="lin" valueType="num">
                                      <p:cBhvr additive="base">
                                        <p:cTn id="30"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utoUpdateAnimBg="0"/>
      <p:bldP spid="16" grpId="0" animBg="1" autoUpdateAnimBg="0"/>
      <p:bldP spid="2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303213" y="61681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5125" name="Text Box 10"/>
          <p:cNvSpPr txBox="1">
            <a:spLocks noChangeArrowheads="1"/>
          </p:cNvSpPr>
          <p:nvPr/>
        </p:nvSpPr>
        <p:spPr bwMode="auto">
          <a:xfrm>
            <a:off x="1527175" y="378546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1143000" y="2118593"/>
            <a:ext cx="1571625" cy="5000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Combustible </a:t>
            </a:r>
          </a:p>
        </p:txBody>
      </p:sp>
      <p:sp>
        <p:nvSpPr>
          <p:cNvPr id="17" name="16 Rectángulo redondeado"/>
          <p:cNvSpPr/>
          <p:nvPr/>
        </p:nvSpPr>
        <p:spPr>
          <a:xfrm>
            <a:off x="3500438" y="904156"/>
            <a:ext cx="1571625" cy="5000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Gas  </a:t>
            </a:r>
          </a:p>
        </p:txBody>
      </p:sp>
      <p:sp>
        <p:nvSpPr>
          <p:cNvPr id="18" name="17 Rectángulo redondeado"/>
          <p:cNvSpPr/>
          <p:nvPr/>
        </p:nvSpPr>
        <p:spPr>
          <a:xfrm>
            <a:off x="3429000" y="1689968"/>
            <a:ext cx="1571625" cy="5000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Bencinas </a:t>
            </a:r>
          </a:p>
        </p:txBody>
      </p:sp>
      <p:cxnSp>
        <p:nvCxnSpPr>
          <p:cNvPr id="20" name="19 Conector recto de flecha"/>
          <p:cNvCxnSpPr>
            <a:stCxn id="16" idx="3"/>
            <a:endCxn id="17" idx="1"/>
          </p:cNvCxnSpPr>
          <p:nvPr/>
        </p:nvCxnSpPr>
        <p:spPr>
          <a:xfrm flipV="1">
            <a:off x="2714625" y="1153393"/>
            <a:ext cx="785813" cy="1214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6" idx="3"/>
            <a:endCxn id="18" idx="1"/>
          </p:cNvCxnSpPr>
          <p:nvPr/>
        </p:nvCxnSpPr>
        <p:spPr>
          <a:xfrm flipV="1">
            <a:off x="2714625" y="1939206"/>
            <a:ext cx="714375"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8"/>
          <p:cNvSpPr txBox="1">
            <a:spLocks noChangeArrowheads="1"/>
          </p:cNvSpPr>
          <p:nvPr/>
        </p:nvSpPr>
        <p:spPr bwMode="auto">
          <a:xfrm>
            <a:off x="642938" y="332656"/>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23" name="22 Rectángulo redondeado"/>
          <p:cNvSpPr/>
          <p:nvPr/>
        </p:nvSpPr>
        <p:spPr>
          <a:xfrm>
            <a:off x="0" y="3261593"/>
            <a:ext cx="2428875" cy="2576513"/>
          </a:xfrm>
          <a:prstGeom prst="roundRect">
            <a:avLst>
              <a:gd name="adj" fmla="val 20163"/>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defRPr/>
            </a:pPr>
            <a:r>
              <a:rPr lang="es-ES" dirty="0"/>
              <a:t>Se define como cualquier compuesto que es capaz de liberar energía calórica cuando esta en un proceso de  combustión.</a:t>
            </a:r>
          </a:p>
        </p:txBody>
      </p:sp>
      <p:cxnSp>
        <p:nvCxnSpPr>
          <p:cNvPr id="25" name="24 Conector recto de flecha"/>
          <p:cNvCxnSpPr>
            <a:stCxn id="16" idx="2"/>
            <a:endCxn id="23" idx="0"/>
          </p:cNvCxnSpPr>
          <p:nvPr/>
        </p:nvCxnSpPr>
        <p:spPr>
          <a:xfrm flipH="1">
            <a:off x="1214438" y="2618656"/>
            <a:ext cx="714375" cy="642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46 Rectángulo redondeado"/>
          <p:cNvSpPr/>
          <p:nvPr/>
        </p:nvSpPr>
        <p:spPr>
          <a:xfrm>
            <a:off x="3429000" y="2475781"/>
            <a:ext cx="1571625" cy="5000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Queroseno  </a:t>
            </a:r>
          </a:p>
        </p:txBody>
      </p:sp>
      <p:sp>
        <p:nvSpPr>
          <p:cNvPr id="48" name="47 Rectángulo redondeado"/>
          <p:cNvSpPr/>
          <p:nvPr/>
        </p:nvSpPr>
        <p:spPr>
          <a:xfrm>
            <a:off x="3429000" y="3261593"/>
            <a:ext cx="1643063"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Aceites ligeros </a:t>
            </a:r>
          </a:p>
        </p:txBody>
      </p:sp>
      <p:sp>
        <p:nvSpPr>
          <p:cNvPr id="49" name="48 Rectángulo redondeado"/>
          <p:cNvSpPr/>
          <p:nvPr/>
        </p:nvSpPr>
        <p:spPr>
          <a:xfrm>
            <a:off x="3500438" y="4047406"/>
            <a:ext cx="1571625"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Aceites pesados  </a:t>
            </a:r>
          </a:p>
        </p:txBody>
      </p:sp>
      <p:sp>
        <p:nvSpPr>
          <p:cNvPr id="50" name="49 Rectángulo redondeado"/>
          <p:cNvSpPr/>
          <p:nvPr/>
        </p:nvSpPr>
        <p:spPr>
          <a:xfrm>
            <a:off x="3500438" y="4833218"/>
            <a:ext cx="1714500"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Alquitrán y asfalto </a:t>
            </a:r>
          </a:p>
        </p:txBody>
      </p:sp>
      <p:cxnSp>
        <p:nvCxnSpPr>
          <p:cNvPr id="54" name="53 Conector recto de flecha"/>
          <p:cNvCxnSpPr>
            <a:stCxn id="16" idx="3"/>
            <a:endCxn id="50" idx="1"/>
          </p:cNvCxnSpPr>
          <p:nvPr/>
        </p:nvCxnSpPr>
        <p:spPr>
          <a:xfrm>
            <a:off x="2714625" y="2369418"/>
            <a:ext cx="785813" cy="2786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a:stCxn id="16" idx="3"/>
            <a:endCxn id="49" idx="1"/>
          </p:cNvCxnSpPr>
          <p:nvPr/>
        </p:nvCxnSpPr>
        <p:spPr>
          <a:xfrm>
            <a:off x="2714625" y="2367831"/>
            <a:ext cx="785813" cy="1965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16" idx="3"/>
            <a:endCxn id="48" idx="1"/>
          </p:cNvCxnSpPr>
          <p:nvPr/>
        </p:nvCxnSpPr>
        <p:spPr>
          <a:xfrm>
            <a:off x="2714625" y="2367831"/>
            <a:ext cx="714375" cy="1179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16" idx="3"/>
            <a:endCxn id="47" idx="1"/>
          </p:cNvCxnSpPr>
          <p:nvPr/>
        </p:nvCxnSpPr>
        <p:spPr>
          <a:xfrm>
            <a:off x="2714625" y="2367831"/>
            <a:ext cx="714375"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45" name="Picture 25" descr="http://t0.gstatic.com/images?q=tbn:ANd9GcTv4a9lhHRGcvn_1dwq9h4M5BfqcPNe0ddxi-3Ssv3kiokD0C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1475656"/>
            <a:ext cx="3309938" cy="3476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7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bg/>
                                          </p:spTgt>
                                        </p:tgtEl>
                                        <p:attrNameLst>
                                          <p:attrName>style.visibility</p:attrName>
                                        </p:attrNameLst>
                                      </p:cBhvr>
                                      <p:to>
                                        <p:strVal val="visible"/>
                                      </p:to>
                                    </p:set>
                                    <p:anim calcmode="lin" valueType="num">
                                      <p:cBhvr additive="base">
                                        <p:cTn id="27"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bg/>
                                          </p:spTgt>
                                        </p:tgtEl>
                                        <p:attrNameLst>
                                          <p:attrName>style.visibility</p:attrName>
                                        </p:attrNameLst>
                                      </p:cBhvr>
                                      <p:to>
                                        <p:strVal val="visible"/>
                                      </p:to>
                                    </p:set>
                                    <p:anim calcmode="lin" valueType="num">
                                      <p:cBhvr additive="base">
                                        <p:cTn id="7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bg/>
                                          </p:spTgt>
                                        </p:tgtEl>
                                        <p:attrNameLst>
                                          <p:attrName>style.visibility</p:attrName>
                                        </p:attrNameLst>
                                      </p:cBhvr>
                                      <p:to>
                                        <p:strVal val="visible"/>
                                      </p:to>
                                    </p:set>
                                    <p:anim calcmode="lin" valueType="num">
                                      <p:cBhvr additive="base">
                                        <p:cTn id="79"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 calcmode="lin" valueType="num">
                                      <p:cBhvr additive="base">
                                        <p:cTn id="8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8">
                                            <p:bg/>
                                          </p:spTgt>
                                        </p:tgtEl>
                                        <p:attrNameLst>
                                          <p:attrName>style.visibility</p:attrName>
                                        </p:attrNameLst>
                                      </p:cBhvr>
                                      <p:to>
                                        <p:strVal val="visible"/>
                                      </p:to>
                                    </p:set>
                                    <p:anim calcmode="lin" valueType="num">
                                      <p:cBhvr additive="base">
                                        <p:cTn id="8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48">
                                            <p:bg/>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xEl>
                                              <p:pRg st="0" end="0"/>
                                            </p:txEl>
                                          </p:spTgt>
                                        </p:tgtEl>
                                        <p:attrNameLst>
                                          <p:attrName>style.visibility</p:attrName>
                                        </p:attrNameLst>
                                      </p:cBhvr>
                                      <p:to>
                                        <p:strVal val="visible"/>
                                      </p:to>
                                    </p:set>
                                    <p:anim calcmode="lin" valueType="num">
                                      <p:cBhvr additive="base">
                                        <p:cTn id="9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9">
                                            <p:bg/>
                                          </p:spTgt>
                                        </p:tgtEl>
                                        <p:attrNameLst>
                                          <p:attrName>style.visibility</p:attrName>
                                        </p:attrNameLst>
                                      </p:cBhvr>
                                      <p:to>
                                        <p:strVal val="visible"/>
                                      </p:to>
                                    </p:set>
                                    <p:anim calcmode="lin" valueType="num">
                                      <p:cBhvr additive="base">
                                        <p:cTn id="95" dur="500" fill="hold"/>
                                        <p:tgtEl>
                                          <p:spTgt spid="49">
                                            <p:bg/>
                                          </p:spTgt>
                                        </p:tgtEl>
                                        <p:attrNameLst>
                                          <p:attrName>ppt_x</p:attrName>
                                        </p:attrNameLst>
                                      </p:cBhvr>
                                      <p:tavLst>
                                        <p:tav tm="0">
                                          <p:val>
                                            <p:strVal val="#ppt_x"/>
                                          </p:val>
                                        </p:tav>
                                        <p:tav tm="100000">
                                          <p:val>
                                            <p:strVal val="#ppt_x"/>
                                          </p:val>
                                        </p:tav>
                                      </p:tavLst>
                                    </p:anim>
                                    <p:anim calcmode="lin" valueType="num">
                                      <p:cBhvr additive="base">
                                        <p:cTn id="96" dur="500" fill="hold"/>
                                        <p:tgtEl>
                                          <p:spTgt spid="49">
                                            <p:bg/>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9">
                                            <p:txEl>
                                              <p:pRg st="0" end="0"/>
                                            </p:txEl>
                                          </p:spTgt>
                                        </p:tgtEl>
                                        <p:attrNameLst>
                                          <p:attrName>style.visibility</p:attrName>
                                        </p:attrNameLst>
                                      </p:cBhvr>
                                      <p:to>
                                        <p:strVal val="visible"/>
                                      </p:to>
                                    </p:set>
                                    <p:anim calcmode="lin" valueType="num">
                                      <p:cBhvr additive="base">
                                        <p:cTn id="99"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0">
                                            <p:bg/>
                                          </p:spTgt>
                                        </p:tgtEl>
                                        <p:attrNameLst>
                                          <p:attrName>style.visibility</p:attrName>
                                        </p:attrNameLst>
                                      </p:cBhvr>
                                      <p:to>
                                        <p:strVal val="visible"/>
                                      </p:to>
                                    </p:set>
                                    <p:anim calcmode="lin" valueType="num">
                                      <p:cBhvr additive="base">
                                        <p:cTn id="103" dur="500" fill="hold"/>
                                        <p:tgtEl>
                                          <p:spTgt spid="50">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50">
                                            <p:bg/>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0">
                                            <p:txEl>
                                              <p:pRg st="0" end="0"/>
                                            </p:txEl>
                                          </p:spTgt>
                                        </p:tgtEl>
                                        <p:attrNameLst>
                                          <p:attrName>style.visibility</p:attrName>
                                        </p:attrNameLst>
                                      </p:cBhvr>
                                      <p:to>
                                        <p:strVal val="visible"/>
                                      </p:to>
                                    </p:set>
                                    <p:anim calcmode="lin" valueType="num">
                                      <p:cBhvr additive="base">
                                        <p:cTn id="10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5145"/>
                                        </p:tgtEl>
                                        <p:attrNameLst>
                                          <p:attrName>style.visibility</p:attrName>
                                        </p:attrNameLst>
                                      </p:cBhvr>
                                      <p:to>
                                        <p:strVal val="visible"/>
                                      </p:to>
                                    </p:set>
                                    <p:anim calcmode="lin" valueType="num">
                                      <p:cBhvr additive="base">
                                        <p:cTn id="113" dur="500" fill="hold"/>
                                        <p:tgtEl>
                                          <p:spTgt spid="5145"/>
                                        </p:tgtEl>
                                        <p:attrNameLst>
                                          <p:attrName>ppt_x</p:attrName>
                                        </p:attrNameLst>
                                      </p:cBhvr>
                                      <p:tavLst>
                                        <p:tav tm="0">
                                          <p:val>
                                            <p:strVal val="#ppt_x"/>
                                          </p:val>
                                        </p:tav>
                                        <p:tav tm="100000">
                                          <p:val>
                                            <p:strVal val="#ppt_x"/>
                                          </p:val>
                                        </p:tav>
                                      </p:tavLst>
                                    </p:anim>
                                    <p:anim calcmode="lin" valueType="num">
                                      <p:cBhvr additive="base">
                                        <p:cTn id="114" dur="500" fill="hold"/>
                                        <p:tgtEl>
                                          <p:spTgt spid="5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build="allAtOnce" animBg="1"/>
      <p:bldP spid="18" grpId="0" build="allAtOnce" animBg="1"/>
      <p:bldP spid="22" grpId="0" autoUpdateAnimBg="0"/>
      <p:bldP spid="23" grpId="0" build="allAtOnce" animBg="1"/>
      <p:bldP spid="47" grpId="0" build="allAtOnce" animBg="1"/>
      <p:bldP spid="48" grpId="0" build="allAtOnce" animBg="1"/>
      <p:bldP spid="49" grpId="0" build="allAtOnce" animBg="1"/>
      <p:bldP spid="50"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6149"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428625" y="2714625"/>
            <a:ext cx="2000250" cy="1571625"/>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Propiedades fisicoquímicas de los combustibles </a:t>
            </a:r>
          </a:p>
        </p:txBody>
      </p:sp>
      <p:sp>
        <p:nvSpPr>
          <p:cNvPr id="17" name="16 Rectángulo redondeado"/>
          <p:cNvSpPr/>
          <p:nvPr/>
        </p:nvSpPr>
        <p:spPr>
          <a:xfrm>
            <a:off x="1285875" y="1143000"/>
            <a:ext cx="1571625" cy="5000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Poder calorífico   </a:t>
            </a:r>
          </a:p>
        </p:txBody>
      </p:sp>
      <p:sp>
        <p:nvSpPr>
          <p:cNvPr id="18" name="17 Rectángulo redondeado"/>
          <p:cNvSpPr/>
          <p:nvPr/>
        </p:nvSpPr>
        <p:spPr>
          <a:xfrm>
            <a:off x="2286000" y="1857375"/>
            <a:ext cx="1714500"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Peso especifico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7" name="46 Rectángulo redondeado"/>
          <p:cNvSpPr/>
          <p:nvPr/>
        </p:nvSpPr>
        <p:spPr>
          <a:xfrm>
            <a:off x="3714750" y="2714625"/>
            <a:ext cx="1643063"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Gravedad especifica</a:t>
            </a:r>
          </a:p>
        </p:txBody>
      </p:sp>
      <p:sp>
        <p:nvSpPr>
          <p:cNvPr id="48" name="47 Rectángulo redondeado"/>
          <p:cNvSpPr/>
          <p:nvPr/>
        </p:nvSpPr>
        <p:spPr>
          <a:xfrm>
            <a:off x="2643188" y="3571875"/>
            <a:ext cx="1643062"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Punto de inflamación </a:t>
            </a:r>
          </a:p>
        </p:txBody>
      </p:sp>
      <p:sp>
        <p:nvSpPr>
          <p:cNvPr id="49" name="48 Rectángulo redondeado"/>
          <p:cNvSpPr/>
          <p:nvPr/>
        </p:nvSpPr>
        <p:spPr>
          <a:xfrm>
            <a:off x="5429250" y="3500438"/>
            <a:ext cx="1571625"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Volatilidad </a:t>
            </a:r>
          </a:p>
        </p:txBody>
      </p:sp>
      <p:sp>
        <p:nvSpPr>
          <p:cNvPr id="50" name="49 Rectángulo redondeado"/>
          <p:cNvSpPr/>
          <p:nvPr/>
        </p:nvSpPr>
        <p:spPr>
          <a:xfrm>
            <a:off x="3786188" y="4357688"/>
            <a:ext cx="1714500"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Curva de destilación </a:t>
            </a:r>
          </a:p>
        </p:txBody>
      </p:sp>
      <p:sp>
        <p:nvSpPr>
          <p:cNvPr id="79" name="78 Rectángulo redondeado"/>
          <p:cNvSpPr/>
          <p:nvPr/>
        </p:nvSpPr>
        <p:spPr>
          <a:xfrm>
            <a:off x="5357813" y="1928813"/>
            <a:ext cx="1714500"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Limite de inflamabilidad</a:t>
            </a:r>
          </a:p>
        </p:txBody>
      </p:sp>
      <p:sp>
        <p:nvSpPr>
          <p:cNvPr id="80" name="79 Rectángulo redondeado"/>
          <p:cNvSpPr/>
          <p:nvPr/>
        </p:nvSpPr>
        <p:spPr>
          <a:xfrm>
            <a:off x="4000500" y="1143000"/>
            <a:ext cx="1857375"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Dosado estequiometrico</a:t>
            </a:r>
          </a:p>
        </p:txBody>
      </p:sp>
      <p:sp>
        <p:nvSpPr>
          <p:cNvPr id="81" name="80 Rectángulo redondeado"/>
          <p:cNvSpPr/>
          <p:nvPr/>
        </p:nvSpPr>
        <p:spPr>
          <a:xfrm>
            <a:off x="6858000" y="1071563"/>
            <a:ext cx="1714500"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Contenido de azufre</a:t>
            </a:r>
          </a:p>
        </p:txBody>
      </p:sp>
      <p:sp>
        <p:nvSpPr>
          <p:cNvPr id="82" name="81 Rectángulo redondeado"/>
          <p:cNvSpPr/>
          <p:nvPr/>
        </p:nvSpPr>
        <p:spPr>
          <a:xfrm>
            <a:off x="5786438" y="5143500"/>
            <a:ext cx="1928812"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Cetano o hexadecano</a:t>
            </a:r>
          </a:p>
        </p:txBody>
      </p:sp>
      <p:sp>
        <p:nvSpPr>
          <p:cNvPr id="83" name="82 Rectángulo redondeado"/>
          <p:cNvSpPr/>
          <p:nvPr/>
        </p:nvSpPr>
        <p:spPr>
          <a:xfrm>
            <a:off x="7072313" y="4143375"/>
            <a:ext cx="1714500"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octano</a:t>
            </a:r>
          </a:p>
        </p:txBody>
      </p:sp>
      <p:sp>
        <p:nvSpPr>
          <p:cNvPr id="84" name="83 Rectángulo redondeado"/>
          <p:cNvSpPr/>
          <p:nvPr/>
        </p:nvSpPr>
        <p:spPr>
          <a:xfrm>
            <a:off x="7072313" y="2714625"/>
            <a:ext cx="1714500"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Consumo especifico </a:t>
            </a:r>
          </a:p>
        </p:txBody>
      </p:sp>
      <p:sp>
        <p:nvSpPr>
          <p:cNvPr id="86" name="85 Rectángulo redondeado"/>
          <p:cNvSpPr/>
          <p:nvPr/>
        </p:nvSpPr>
        <p:spPr>
          <a:xfrm>
            <a:off x="1357313" y="5072063"/>
            <a:ext cx="1928812"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Nº  de metano </a:t>
            </a:r>
          </a:p>
        </p:txBody>
      </p:sp>
    </p:spTree>
    <p:extLst>
      <p:ext uri="{BB962C8B-B14F-4D97-AF65-F5344CB8AC3E}">
        <p14:creationId xmlns:p14="http://schemas.microsoft.com/office/powerpoint/2010/main" val="1189001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bg/>
                                          </p:spTgt>
                                        </p:tgtEl>
                                        <p:attrNameLst>
                                          <p:attrName>style.visibility</p:attrName>
                                        </p:attrNameLst>
                                      </p:cBhvr>
                                      <p:to>
                                        <p:strVal val="visible"/>
                                      </p:to>
                                    </p:set>
                                    <p:anim calcmode="lin" valueType="num">
                                      <p:cBhvr additive="base">
                                        <p:cTn id="2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
                                            <p:bg/>
                                          </p:spTgt>
                                        </p:tgtEl>
                                        <p:attrNameLst>
                                          <p:attrName>style.visibility</p:attrName>
                                        </p:attrNameLst>
                                      </p:cBhvr>
                                      <p:to>
                                        <p:strVal val="visible"/>
                                      </p:to>
                                    </p:set>
                                    <p:anim calcmode="lin" valueType="num">
                                      <p:cBhvr additive="base">
                                        <p:cTn id="31" dur="500" fill="hold"/>
                                        <p:tgtEl>
                                          <p:spTgt spid="8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80">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0">
                                            <p:txEl>
                                              <p:pRg st="0" end="0"/>
                                            </p:txEl>
                                          </p:spTgt>
                                        </p:tgtEl>
                                        <p:attrNameLst>
                                          <p:attrName>style.visibility</p:attrName>
                                        </p:attrNameLst>
                                      </p:cBhvr>
                                      <p:to>
                                        <p:strVal val="visible"/>
                                      </p:to>
                                    </p:set>
                                    <p:anim calcmode="lin" valueType="num">
                                      <p:cBhvr additive="base">
                                        <p:cTn id="35"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bg/>
                                          </p:spTgt>
                                        </p:tgtEl>
                                        <p:attrNameLst>
                                          <p:attrName>style.visibility</p:attrName>
                                        </p:attrNameLst>
                                      </p:cBhvr>
                                      <p:to>
                                        <p:strVal val="visible"/>
                                      </p:to>
                                    </p:set>
                                    <p:anim calcmode="lin" valueType="num">
                                      <p:cBhvr additive="base">
                                        <p:cTn id="4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9">
                                            <p:bg/>
                                          </p:spTgt>
                                        </p:tgtEl>
                                        <p:attrNameLst>
                                          <p:attrName>style.visibility</p:attrName>
                                        </p:attrNameLst>
                                      </p:cBhvr>
                                      <p:to>
                                        <p:strVal val="visible"/>
                                      </p:to>
                                    </p:set>
                                    <p:anim calcmode="lin" valueType="num">
                                      <p:cBhvr additive="base">
                                        <p:cTn id="51" dur="500" fill="hold"/>
                                        <p:tgtEl>
                                          <p:spTgt spid="79">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79">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9">
                                            <p:txEl>
                                              <p:pRg st="0" end="0"/>
                                            </p:txEl>
                                          </p:spTgt>
                                        </p:tgtEl>
                                        <p:attrNameLst>
                                          <p:attrName>style.visibility</p:attrName>
                                        </p:attrNameLst>
                                      </p:cBhvr>
                                      <p:to>
                                        <p:strVal val="visible"/>
                                      </p:to>
                                    </p:set>
                                    <p:anim calcmode="lin" valueType="num">
                                      <p:cBhvr additive="base">
                                        <p:cTn id="5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1">
                                            <p:bg/>
                                          </p:spTgt>
                                        </p:tgtEl>
                                        <p:attrNameLst>
                                          <p:attrName>style.visibility</p:attrName>
                                        </p:attrNameLst>
                                      </p:cBhvr>
                                      <p:to>
                                        <p:strVal val="visible"/>
                                      </p:to>
                                    </p:set>
                                    <p:anim calcmode="lin" valueType="num">
                                      <p:cBhvr additive="base">
                                        <p:cTn id="61" dur="500" fill="hold"/>
                                        <p:tgtEl>
                                          <p:spTgt spid="81">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81">
                                            <p:bg/>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1">
                                            <p:txEl>
                                              <p:pRg st="0" end="0"/>
                                            </p:txEl>
                                          </p:spTgt>
                                        </p:tgtEl>
                                        <p:attrNameLst>
                                          <p:attrName>style.visibility</p:attrName>
                                        </p:attrNameLst>
                                      </p:cBhvr>
                                      <p:to>
                                        <p:strVal val="visible"/>
                                      </p:to>
                                    </p:set>
                                    <p:anim calcmode="lin" valueType="num">
                                      <p:cBhvr additive="base">
                                        <p:cTn id="65"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7">
                                            <p:bg/>
                                          </p:spTgt>
                                        </p:tgtEl>
                                        <p:attrNameLst>
                                          <p:attrName>style.visibility</p:attrName>
                                        </p:attrNameLst>
                                      </p:cBhvr>
                                      <p:to>
                                        <p:strVal val="visible"/>
                                      </p:to>
                                    </p:set>
                                    <p:anim calcmode="lin" valueType="num">
                                      <p:cBhvr additive="base">
                                        <p:cTn id="71"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47">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 calcmode="lin" valueType="num">
                                      <p:cBhvr additive="base">
                                        <p:cTn id="7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4">
                                            <p:bg/>
                                          </p:spTgt>
                                        </p:tgtEl>
                                        <p:attrNameLst>
                                          <p:attrName>style.visibility</p:attrName>
                                        </p:attrNameLst>
                                      </p:cBhvr>
                                      <p:to>
                                        <p:strVal val="visible"/>
                                      </p:to>
                                    </p:set>
                                    <p:anim calcmode="lin" valueType="num">
                                      <p:cBhvr additive="base">
                                        <p:cTn id="81" dur="500" fill="hold"/>
                                        <p:tgtEl>
                                          <p:spTgt spid="84">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84">
                                            <p:bg/>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84">
                                            <p:txEl>
                                              <p:pRg st="0" end="0"/>
                                            </p:txEl>
                                          </p:spTgt>
                                        </p:tgtEl>
                                        <p:attrNameLst>
                                          <p:attrName>style.visibility</p:attrName>
                                        </p:attrNameLst>
                                      </p:cBhvr>
                                      <p:to>
                                        <p:strVal val="visible"/>
                                      </p:to>
                                    </p:set>
                                    <p:anim calcmode="lin" valueType="num">
                                      <p:cBhvr additive="base">
                                        <p:cTn id="8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8">
                                            <p:bg/>
                                          </p:spTgt>
                                        </p:tgtEl>
                                        <p:attrNameLst>
                                          <p:attrName>style.visibility</p:attrName>
                                        </p:attrNameLst>
                                      </p:cBhvr>
                                      <p:to>
                                        <p:strVal val="visible"/>
                                      </p:to>
                                    </p:set>
                                    <p:anim calcmode="lin" valueType="num">
                                      <p:cBhvr additive="base">
                                        <p:cTn id="91"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48">
                                            <p:bg/>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8">
                                            <p:txEl>
                                              <p:pRg st="0" end="0"/>
                                            </p:txEl>
                                          </p:spTgt>
                                        </p:tgtEl>
                                        <p:attrNameLst>
                                          <p:attrName>style.visibility</p:attrName>
                                        </p:attrNameLst>
                                      </p:cBhvr>
                                      <p:to>
                                        <p:strVal val="visible"/>
                                      </p:to>
                                    </p:set>
                                    <p:anim calcmode="lin" valueType="num">
                                      <p:cBhvr additive="base">
                                        <p:cTn id="9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9">
                                            <p:bg/>
                                          </p:spTgt>
                                        </p:tgtEl>
                                        <p:attrNameLst>
                                          <p:attrName>style.visibility</p:attrName>
                                        </p:attrNameLst>
                                      </p:cBhvr>
                                      <p:to>
                                        <p:strVal val="visible"/>
                                      </p:to>
                                    </p:set>
                                    <p:anim calcmode="lin" valueType="num">
                                      <p:cBhvr additive="base">
                                        <p:cTn id="101" dur="500" fill="hold"/>
                                        <p:tgtEl>
                                          <p:spTgt spid="49">
                                            <p:bg/>
                                          </p:spTgt>
                                        </p:tgtEl>
                                        <p:attrNameLst>
                                          <p:attrName>ppt_x</p:attrName>
                                        </p:attrNameLst>
                                      </p:cBhvr>
                                      <p:tavLst>
                                        <p:tav tm="0">
                                          <p:val>
                                            <p:strVal val="#ppt_x"/>
                                          </p:val>
                                        </p:tav>
                                        <p:tav tm="100000">
                                          <p:val>
                                            <p:strVal val="#ppt_x"/>
                                          </p:val>
                                        </p:tav>
                                      </p:tavLst>
                                    </p:anim>
                                    <p:anim calcmode="lin" valueType="num">
                                      <p:cBhvr additive="base">
                                        <p:cTn id="102" dur="500" fill="hold"/>
                                        <p:tgtEl>
                                          <p:spTgt spid="49">
                                            <p:bg/>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9">
                                            <p:txEl>
                                              <p:pRg st="0" end="0"/>
                                            </p:txEl>
                                          </p:spTgt>
                                        </p:tgtEl>
                                        <p:attrNameLst>
                                          <p:attrName>style.visibility</p:attrName>
                                        </p:attrNameLst>
                                      </p:cBhvr>
                                      <p:to>
                                        <p:strVal val="visible"/>
                                      </p:to>
                                    </p:set>
                                    <p:anim calcmode="lin" valueType="num">
                                      <p:cBhvr additive="base">
                                        <p:cTn id="10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0">
                                            <p:bg/>
                                          </p:spTgt>
                                        </p:tgtEl>
                                        <p:attrNameLst>
                                          <p:attrName>style.visibility</p:attrName>
                                        </p:attrNameLst>
                                      </p:cBhvr>
                                      <p:to>
                                        <p:strVal val="visible"/>
                                      </p:to>
                                    </p:set>
                                    <p:anim calcmode="lin" valueType="num">
                                      <p:cBhvr additive="base">
                                        <p:cTn id="111" dur="500" fill="hold"/>
                                        <p:tgtEl>
                                          <p:spTgt spid="50">
                                            <p:bg/>
                                          </p:spTgt>
                                        </p:tgtEl>
                                        <p:attrNameLst>
                                          <p:attrName>ppt_x</p:attrName>
                                        </p:attrNameLst>
                                      </p:cBhvr>
                                      <p:tavLst>
                                        <p:tav tm="0">
                                          <p:val>
                                            <p:strVal val="#ppt_x"/>
                                          </p:val>
                                        </p:tav>
                                        <p:tav tm="100000">
                                          <p:val>
                                            <p:strVal val="#ppt_x"/>
                                          </p:val>
                                        </p:tav>
                                      </p:tavLst>
                                    </p:anim>
                                    <p:anim calcmode="lin" valueType="num">
                                      <p:cBhvr additive="base">
                                        <p:cTn id="112" dur="500" fill="hold"/>
                                        <p:tgtEl>
                                          <p:spTgt spid="50">
                                            <p:bg/>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additive="base">
                                        <p:cTn id="1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3">
                                            <p:bg/>
                                          </p:spTgt>
                                        </p:tgtEl>
                                        <p:attrNameLst>
                                          <p:attrName>style.visibility</p:attrName>
                                        </p:attrNameLst>
                                      </p:cBhvr>
                                      <p:to>
                                        <p:strVal val="visible"/>
                                      </p:to>
                                    </p:set>
                                    <p:anim calcmode="lin" valueType="num">
                                      <p:cBhvr additive="base">
                                        <p:cTn id="121" dur="500" fill="hold"/>
                                        <p:tgtEl>
                                          <p:spTgt spid="83">
                                            <p:bg/>
                                          </p:spTgt>
                                        </p:tgtEl>
                                        <p:attrNameLst>
                                          <p:attrName>ppt_x</p:attrName>
                                        </p:attrNameLst>
                                      </p:cBhvr>
                                      <p:tavLst>
                                        <p:tav tm="0">
                                          <p:val>
                                            <p:strVal val="#ppt_x"/>
                                          </p:val>
                                        </p:tav>
                                        <p:tav tm="100000">
                                          <p:val>
                                            <p:strVal val="#ppt_x"/>
                                          </p:val>
                                        </p:tav>
                                      </p:tavLst>
                                    </p:anim>
                                    <p:anim calcmode="lin" valueType="num">
                                      <p:cBhvr additive="base">
                                        <p:cTn id="122" dur="500" fill="hold"/>
                                        <p:tgtEl>
                                          <p:spTgt spid="83">
                                            <p:bg/>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83">
                                            <p:txEl>
                                              <p:pRg st="0" end="0"/>
                                            </p:txEl>
                                          </p:spTgt>
                                        </p:tgtEl>
                                        <p:attrNameLst>
                                          <p:attrName>style.visibility</p:attrName>
                                        </p:attrNameLst>
                                      </p:cBhvr>
                                      <p:to>
                                        <p:strVal val="visible"/>
                                      </p:to>
                                    </p:set>
                                    <p:anim calcmode="lin" valueType="num">
                                      <p:cBhvr additive="base">
                                        <p:cTn id="125"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6">
                                            <p:bg/>
                                          </p:spTgt>
                                        </p:tgtEl>
                                        <p:attrNameLst>
                                          <p:attrName>style.visibility</p:attrName>
                                        </p:attrNameLst>
                                      </p:cBhvr>
                                      <p:to>
                                        <p:strVal val="visible"/>
                                      </p:to>
                                    </p:set>
                                    <p:anim calcmode="lin" valueType="num">
                                      <p:cBhvr additive="base">
                                        <p:cTn id="131" dur="500" fill="hold"/>
                                        <p:tgtEl>
                                          <p:spTgt spid="86">
                                            <p:bg/>
                                          </p:spTgt>
                                        </p:tgtEl>
                                        <p:attrNameLst>
                                          <p:attrName>ppt_x</p:attrName>
                                        </p:attrNameLst>
                                      </p:cBhvr>
                                      <p:tavLst>
                                        <p:tav tm="0">
                                          <p:val>
                                            <p:strVal val="#ppt_x"/>
                                          </p:val>
                                        </p:tav>
                                        <p:tav tm="100000">
                                          <p:val>
                                            <p:strVal val="#ppt_x"/>
                                          </p:val>
                                        </p:tav>
                                      </p:tavLst>
                                    </p:anim>
                                    <p:anim calcmode="lin" valueType="num">
                                      <p:cBhvr additive="base">
                                        <p:cTn id="132" dur="500" fill="hold"/>
                                        <p:tgtEl>
                                          <p:spTgt spid="86">
                                            <p:bg/>
                                          </p:spTgt>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6">
                                            <p:txEl>
                                              <p:pRg st="0" end="0"/>
                                            </p:txEl>
                                          </p:spTgt>
                                        </p:tgtEl>
                                        <p:attrNameLst>
                                          <p:attrName>style.visibility</p:attrName>
                                        </p:attrNameLst>
                                      </p:cBhvr>
                                      <p:to>
                                        <p:strVal val="visible"/>
                                      </p:to>
                                    </p:set>
                                    <p:anim calcmode="lin" valueType="num">
                                      <p:cBhvr additive="base">
                                        <p:cTn id="135"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82">
                                            <p:bg/>
                                          </p:spTgt>
                                        </p:tgtEl>
                                        <p:attrNameLst>
                                          <p:attrName>style.visibility</p:attrName>
                                        </p:attrNameLst>
                                      </p:cBhvr>
                                      <p:to>
                                        <p:strVal val="visible"/>
                                      </p:to>
                                    </p:set>
                                    <p:anim calcmode="lin" valueType="num">
                                      <p:cBhvr additive="base">
                                        <p:cTn id="141" dur="500" fill="hold"/>
                                        <p:tgtEl>
                                          <p:spTgt spid="82">
                                            <p:bg/>
                                          </p:spTgt>
                                        </p:tgtEl>
                                        <p:attrNameLst>
                                          <p:attrName>ppt_x</p:attrName>
                                        </p:attrNameLst>
                                      </p:cBhvr>
                                      <p:tavLst>
                                        <p:tav tm="0">
                                          <p:val>
                                            <p:strVal val="#ppt_x"/>
                                          </p:val>
                                        </p:tav>
                                        <p:tav tm="100000">
                                          <p:val>
                                            <p:strVal val="#ppt_x"/>
                                          </p:val>
                                        </p:tav>
                                      </p:tavLst>
                                    </p:anim>
                                    <p:anim calcmode="lin" valueType="num">
                                      <p:cBhvr additive="base">
                                        <p:cTn id="142" dur="500" fill="hold"/>
                                        <p:tgtEl>
                                          <p:spTgt spid="82">
                                            <p:bg/>
                                          </p:spTgt>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82">
                                            <p:txEl>
                                              <p:pRg st="0" end="0"/>
                                            </p:txEl>
                                          </p:spTgt>
                                        </p:tgtEl>
                                        <p:attrNameLst>
                                          <p:attrName>style.visibility</p:attrName>
                                        </p:attrNameLst>
                                      </p:cBhvr>
                                      <p:to>
                                        <p:strVal val="visible"/>
                                      </p:to>
                                    </p:set>
                                    <p:anim calcmode="lin" valueType="num">
                                      <p:cBhvr additive="base">
                                        <p:cTn id="14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build="allAtOnce" animBg="1"/>
      <p:bldP spid="18" grpId="0" build="allAtOnce" animBg="1"/>
      <p:bldP spid="22" grpId="0" autoUpdateAnimBg="0"/>
      <p:bldP spid="47" grpId="0" build="allAtOnce" animBg="1"/>
      <p:bldP spid="48" grpId="0" build="allAtOnce" animBg="1"/>
      <p:bldP spid="49" grpId="0" build="allAtOnce" animBg="1"/>
      <p:bldP spid="50" grpId="0" build="allAtOnce" animBg="1"/>
      <p:bldP spid="79" grpId="0" build="allAtOnce" animBg="1"/>
      <p:bldP spid="80" grpId="0" build="allAtOnce" animBg="1"/>
      <p:bldP spid="81" grpId="0" build="allAtOnce" animBg="1"/>
      <p:bldP spid="82" grpId="0" build="allAtOnce" animBg="1"/>
      <p:bldP spid="83" grpId="0" build="allAtOnce" animBg="1"/>
      <p:bldP spid="84" grpId="0" build="allAtOnce" animBg="1"/>
      <p:bldP spid="8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7173" name="Text Box 10"/>
          <p:cNvSpPr txBox="1">
            <a:spLocks noChangeArrowheads="1"/>
          </p:cNvSpPr>
          <p:nvPr/>
        </p:nvSpPr>
        <p:spPr bwMode="auto">
          <a:xfrm>
            <a:off x="1527175" y="354250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2590006"/>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Poder calorífico </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0" y="4090194"/>
            <a:ext cx="2571750" cy="1643062"/>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Capacidad de un combustible para ceder calor mediante una reacción ideal de oxidación (Combustión).</a:t>
            </a:r>
          </a:p>
        </p:txBody>
      </p:sp>
      <p:cxnSp>
        <p:nvCxnSpPr>
          <p:cNvPr id="56" name="55 Conector recto de flecha"/>
          <p:cNvCxnSpPr>
            <a:stCxn id="16" idx="2"/>
            <a:endCxn id="48" idx="0"/>
          </p:cNvCxnSpPr>
          <p:nvPr/>
        </p:nvCxnSpPr>
        <p:spPr>
          <a:xfrm rot="16200000" flipH="1">
            <a:off x="750094" y="3554413"/>
            <a:ext cx="857250" cy="214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2643188" y="3661569"/>
            <a:ext cx="2143125"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Poder calorífico inferior </a:t>
            </a:r>
          </a:p>
        </p:txBody>
      </p:sp>
      <p:sp>
        <p:nvSpPr>
          <p:cNvPr id="63" name="62 Rectángulo redondeado"/>
          <p:cNvSpPr/>
          <p:nvPr/>
        </p:nvSpPr>
        <p:spPr>
          <a:xfrm>
            <a:off x="2571750" y="1661319"/>
            <a:ext cx="2071688"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Poder calorífico superior </a:t>
            </a:r>
          </a:p>
        </p:txBody>
      </p:sp>
      <p:cxnSp>
        <p:nvCxnSpPr>
          <p:cNvPr id="64" name="63 Conector recto de flecha"/>
          <p:cNvCxnSpPr>
            <a:stCxn id="16" idx="3"/>
            <a:endCxn id="63" idx="1"/>
          </p:cNvCxnSpPr>
          <p:nvPr/>
        </p:nvCxnSpPr>
        <p:spPr>
          <a:xfrm flipV="1">
            <a:off x="1857375" y="1981994"/>
            <a:ext cx="714375" cy="928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16" idx="3"/>
            <a:endCxn id="62" idx="1"/>
          </p:cNvCxnSpPr>
          <p:nvPr/>
        </p:nvCxnSpPr>
        <p:spPr>
          <a:xfrm>
            <a:off x="1857375" y="2910681"/>
            <a:ext cx="785813" cy="10731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75 Rectángulo redondeado"/>
          <p:cNvSpPr/>
          <p:nvPr/>
        </p:nvSpPr>
        <p:spPr>
          <a:xfrm>
            <a:off x="5429250" y="642938"/>
            <a:ext cx="3500438" cy="25717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Es la cantidad de calor producido por la combustión teórica y completa de una unidad de masa o volumen del combustible que condense el vapor de agua que contienen los productos de la combustión.</a:t>
            </a:r>
          </a:p>
        </p:txBody>
      </p:sp>
      <p:sp>
        <p:nvSpPr>
          <p:cNvPr id="77" name="76 Rectángulo redondeado"/>
          <p:cNvSpPr/>
          <p:nvPr/>
        </p:nvSpPr>
        <p:spPr>
          <a:xfrm>
            <a:off x="5500688" y="3500438"/>
            <a:ext cx="3357562" cy="26431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Es la cantidad de calor producido por la combustión teórica y completa de una unidad de masa o volumen de combustible sin que condensa el vapor de agua que contienen los productos de la combustión.</a:t>
            </a:r>
          </a:p>
        </p:txBody>
      </p:sp>
      <p:cxnSp>
        <p:nvCxnSpPr>
          <p:cNvPr id="79" name="78 Conector recto de flecha"/>
          <p:cNvCxnSpPr>
            <a:stCxn id="63" idx="3"/>
          </p:cNvCxnSpPr>
          <p:nvPr/>
        </p:nvCxnSpPr>
        <p:spPr>
          <a:xfrm flipV="1">
            <a:off x="4643438" y="1518444"/>
            <a:ext cx="785812" cy="463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a:stCxn id="62" idx="3"/>
          </p:cNvCxnSpPr>
          <p:nvPr/>
        </p:nvCxnSpPr>
        <p:spPr>
          <a:xfrm>
            <a:off x="4786313" y="3983831"/>
            <a:ext cx="714375"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95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bg/>
                                          </p:spTgt>
                                        </p:tgtEl>
                                        <p:attrNameLst>
                                          <p:attrName>style.visibility</p:attrName>
                                        </p:attrNameLst>
                                      </p:cBhvr>
                                      <p:to>
                                        <p:strVal val="visible"/>
                                      </p:to>
                                    </p:set>
                                    <p:anim calcmode="lin" valueType="num">
                                      <p:cBhvr additive="base">
                                        <p:cTn id="47" dur="500" fill="hold"/>
                                        <p:tgtEl>
                                          <p:spTgt spid="63">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63">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xEl>
                                              <p:pRg st="0" end="0"/>
                                            </p:txEl>
                                          </p:spTgt>
                                        </p:tgtEl>
                                        <p:attrNameLst>
                                          <p:attrName>style.visibility</p:attrName>
                                        </p:attrNameLst>
                                      </p:cBhvr>
                                      <p:to>
                                        <p:strVal val="visible"/>
                                      </p:to>
                                    </p:set>
                                    <p:anim calcmode="lin" valueType="num">
                                      <p:cBhvr additive="base">
                                        <p:cTn id="5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bg/>
                                          </p:spTgt>
                                        </p:tgtEl>
                                        <p:attrNameLst>
                                          <p:attrName>style.visibility</p:attrName>
                                        </p:attrNameLst>
                                      </p:cBhvr>
                                      <p:to>
                                        <p:strVal val="visible"/>
                                      </p:to>
                                    </p:set>
                                    <p:anim calcmode="lin" valueType="num">
                                      <p:cBhvr additive="base">
                                        <p:cTn id="55"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2">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2">
                                            <p:txEl>
                                              <p:pRg st="0" end="0"/>
                                            </p:txEl>
                                          </p:spTgt>
                                        </p:tgtEl>
                                        <p:attrNameLst>
                                          <p:attrName>style.visibility</p:attrName>
                                        </p:attrNameLst>
                                      </p:cBhvr>
                                      <p:to>
                                        <p:strVal val="visible"/>
                                      </p:to>
                                    </p:set>
                                    <p:anim calcmode="lin" valueType="num">
                                      <p:cBhvr additive="base">
                                        <p:cTn id="59"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6">
                                            <p:bg/>
                                          </p:spTgt>
                                        </p:tgtEl>
                                        <p:attrNameLst>
                                          <p:attrName>style.visibility</p:attrName>
                                        </p:attrNameLst>
                                      </p:cBhvr>
                                      <p:to>
                                        <p:strVal val="visible"/>
                                      </p:to>
                                    </p:set>
                                    <p:animEffect transition="in" filter="wipe(down)">
                                      <p:cBhvr>
                                        <p:cTn id="71" dur="500"/>
                                        <p:tgtEl>
                                          <p:spTgt spid="76">
                                            <p:bg/>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6">
                                            <p:txEl>
                                              <p:pRg st="0" end="0"/>
                                            </p:txEl>
                                          </p:spTgt>
                                        </p:tgtEl>
                                        <p:attrNameLst>
                                          <p:attrName>style.visibility</p:attrName>
                                        </p:attrNameLst>
                                      </p:cBhvr>
                                      <p:to>
                                        <p:strVal val="visible"/>
                                      </p:to>
                                    </p:set>
                                    <p:animEffect transition="in" filter="wipe(down)">
                                      <p:cBhvr>
                                        <p:cTn id="74" dur="500"/>
                                        <p:tgtEl>
                                          <p:spTgt spid="76">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7">
                                            <p:bg/>
                                          </p:spTgt>
                                        </p:tgtEl>
                                        <p:attrNameLst>
                                          <p:attrName>style.visibility</p:attrName>
                                        </p:attrNameLst>
                                      </p:cBhvr>
                                      <p:to>
                                        <p:strVal val="visible"/>
                                      </p:to>
                                    </p:set>
                                    <p:anim calcmode="lin" valueType="num">
                                      <p:cBhvr additive="base">
                                        <p:cTn id="85" dur="500" fill="hold"/>
                                        <p:tgtEl>
                                          <p:spTgt spid="77">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77">
                                            <p:bg/>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additive="base">
                                        <p:cTn id="89"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62" grpId="0" build="allAtOnce" animBg="1"/>
      <p:bldP spid="63" grpId="0" build="allAtOnce" animBg="1"/>
      <p:bldP spid="76" grpId="0" build="allAtOnce" animBg="1"/>
      <p:bldP spid="7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8197"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3000375"/>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Peso especifico</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2214562" cy="1214437"/>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Se define como la cantidad de peso en una unidad de volumen</a:t>
            </a:r>
          </a:p>
        </p:txBody>
      </p:sp>
      <p:cxnSp>
        <p:nvCxnSpPr>
          <p:cNvPr id="56" name="55 Conector recto de flecha"/>
          <p:cNvCxnSpPr>
            <a:stCxn id="16" idx="2"/>
            <a:endCxn id="48" idx="0"/>
          </p:cNvCxnSpPr>
          <p:nvPr/>
        </p:nvCxnSpPr>
        <p:spPr>
          <a:xfrm rot="16200000" flipH="1">
            <a:off x="767557" y="3947319"/>
            <a:ext cx="857250" cy="2492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2643188" y="4071938"/>
            <a:ext cx="2143125"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Combustibles pesados </a:t>
            </a:r>
          </a:p>
        </p:txBody>
      </p:sp>
      <p:sp>
        <p:nvSpPr>
          <p:cNvPr id="63" name="62 Rectángulo redondeado"/>
          <p:cNvSpPr/>
          <p:nvPr/>
        </p:nvSpPr>
        <p:spPr>
          <a:xfrm>
            <a:off x="2571750" y="2071688"/>
            <a:ext cx="2071688" cy="6429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Combustibles livianos. </a:t>
            </a:r>
          </a:p>
        </p:txBody>
      </p:sp>
      <p:cxnSp>
        <p:nvCxnSpPr>
          <p:cNvPr id="64" name="63 Conector recto de flecha"/>
          <p:cNvCxnSpPr>
            <a:stCxn id="16" idx="3"/>
            <a:endCxn id="63" idx="1"/>
          </p:cNvCxnSpPr>
          <p:nvPr/>
        </p:nvCxnSpPr>
        <p:spPr>
          <a:xfrm flipV="1">
            <a:off x="1857375" y="2392363"/>
            <a:ext cx="714375" cy="928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16" idx="3"/>
            <a:endCxn id="62" idx="1"/>
          </p:cNvCxnSpPr>
          <p:nvPr/>
        </p:nvCxnSpPr>
        <p:spPr>
          <a:xfrm>
            <a:off x="1857375" y="3321050"/>
            <a:ext cx="785813" cy="10731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stCxn id="63" idx="3"/>
          </p:cNvCxnSpPr>
          <p:nvPr/>
        </p:nvCxnSpPr>
        <p:spPr>
          <a:xfrm flipV="1">
            <a:off x="4643438" y="2016125"/>
            <a:ext cx="857250" cy="377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a:stCxn id="62" idx="3"/>
          </p:cNvCxnSpPr>
          <p:nvPr/>
        </p:nvCxnSpPr>
        <p:spPr>
          <a:xfrm>
            <a:off x="4786313" y="4394200"/>
            <a:ext cx="714375" cy="4635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602" name="Picture 2" descr="http://t1.gstatic.com/images?q=tbn:ANd9GcSLFRtvJOIATHmLTQuLc274y9h0VyrdWD3SenSa7qtK3flMRGBCw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1000125"/>
            <a:ext cx="2714625" cy="2033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25606" name="Picture 6" descr="http://cdn.noticiaaldia.com/wp-content/uploads/2013/02/etanol-gasolin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688" y="3571875"/>
            <a:ext cx="294005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909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bg/>
                                          </p:spTgt>
                                        </p:tgtEl>
                                        <p:attrNameLst>
                                          <p:attrName>style.visibility</p:attrName>
                                        </p:attrNameLst>
                                      </p:cBhvr>
                                      <p:to>
                                        <p:strVal val="visible"/>
                                      </p:to>
                                    </p:set>
                                    <p:anim calcmode="lin" valueType="num">
                                      <p:cBhvr additive="base">
                                        <p:cTn id="47" dur="500" fill="hold"/>
                                        <p:tgtEl>
                                          <p:spTgt spid="63">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63">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xEl>
                                              <p:pRg st="0" end="0"/>
                                            </p:txEl>
                                          </p:spTgt>
                                        </p:tgtEl>
                                        <p:attrNameLst>
                                          <p:attrName>style.visibility</p:attrName>
                                        </p:attrNameLst>
                                      </p:cBhvr>
                                      <p:to>
                                        <p:strVal val="visible"/>
                                      </p:to>
                                    </p:set>
                                    <p:anim calcmode="lin" valueType="num">
                                      <p:cBhvr additive="base">
                                        <p:cTn id="5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ppt_x"/>
                                          </p:val>
                                        </p:tav>
                                        <p:tav tm="100000">
                                          <p:val>
                                            <p:strVal val="#ppt_x"/>
                                          </p:val>
                                        </p:tav>
                                      </p:tavLst>
                                    </p:anim>
                                    <p:anim calcmode="lin" valueType="num">
                                      <p:cBhvr additive="base">
                                        <p:cTn id="5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5602"/>
                                        </p:tgtEl>
                                        <p:attrNameLst>
                                          <p:attrName>style.visibility</p:attrName>
                                        </p:attrNameLst>
                                      </p:cBhvr>
                                      <p:to>
                                        <p:strVal val="visible"/>
                                      </p:to>
                                    </p:set>
                                    <p:anim calcmode="lin" valueType="num">
                                      <p:cBhvr additive="base">
                                        <p:cTn id="63" dur="500" fill="hold"/>
                                        <p:tgtEl>
                                          <p:spTgt spid="25602"/>
                                        </p:tgtEl>
                                        <p:attrNameLst>
                                          <p:attrName>ppt_x</p:attrName>
                                        </p:attrNameLst>
                                      </p:cBhvr>
                                      <p:tavLst>
                                        <p:tav tm="0">
                                          <p:val>
                                            <p:strVal val="#ppt_x"/>
                                          </p:val>
                                        </p:tav>
                                        <p:tav tm="100000">
                                          <p:val>
                                            <p:strVal val="#ppt_x"/>
                                          </p:val>
                                        </p:tav>
                                      </p:tavLst>
                                    </p:anim>
                                    <p:anim calcmode="lin" valueType="num">
                                      <p:cBhvr additive="base">
                                        <p:cTn id="64"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bg/>
                                          </p:spTgt>
                                        </p:tgtEl>
                                        <p:attrNameLst>
                                          <p:attrName>style.visibility</p:attrName>
                                        </p:attrNameLst>
                                      </p:cBhvr>
                                      <p:to>
                                        <p:strVal val="visible"/>
                                      </p:to>
                                    </p:set>
                                    <p:anim calcmode="lin" valueType="num">
                                      <p:cBhvr additive="base">
                                        <p:cTn id="69"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62">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2">
                                            <p:txEl>
                                              <p:pRg st="0" end="0"/>
                                            </p:txEl>
                                          </p:spTgt>
                                        </p:tgtEl>
                                        <p:attrNameLst>
                                          <p:attrName>style.visibility</p:attrName>
                                        </p:attrNameLst>
                                      </p:cBhvr>
                                      <p:to>
                                        <p:strVal val="visible"/>
                                      </p:to>
                                    </p:set>
                                    <p:anim calcmode="lin" valueType="num">
                                      <p:cBhvr additive="base">
                                        <p:cTn id="7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5606"/>
                                        </p:tgtEl>
                                        <p:attrNameLst>
                                          <p:attrName>style.visibility</p:attrName>
                                        </p:attrNameLst>
                                      </p:cBhvr>
                                      <p:to>
                                        <p:strVal val="visible"/>
                                      </p:to>
                                    </p:set>
                                    <p:anim calcmode="lin" valueType="num">
                                      <p:cBhvr additive="base">
                                        <p:cTn id="85" dur="500" fill="hold"/>
                                        <p:tgtEl>
                                          <p:spTgt spid="25606"/>
                                        </p:tgtEl>
                                        <p:attrNameLst>
                                          <p:attrName>ppt_x</p:attrName>
                                        </p:attrNameLst>
                                      </p:cBhvr>
                                      <p:tavLst>
                                        <p:tav tm="0">
                                          <p:val>
                                            <p:strVal val="#ppt_x"/>
                                          </p:val>
                                        </p:tav>
                                        <p:tav tm="100000">
                                          <p:val>
                                            <p:strVal val="#ppt_x"/>
                                          </p:val>
                                        </p:tav>
                                      </p:tavLst>
                                    </p:anim>
                                    <p:anim calcmode="lin" valueType="num">
                                      <p:cBhvr additive="base">
                                        <p:cTn id="86"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62" grpId="0" build="allAtOnce" animBg="1"/>
      <p:bldP spid="63"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9221"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3000375"/>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Gravedad especifica</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3357562" cy="1500187"/>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Es  una relación entre el peso especifico o la densidad  de un fluido con respecto  a el peso especifico o densidad del agua a 4 ªC</a:t>
            </a:r>
          </a:p>
        </p:txBody>
      </p:sp>
      <p:cxnSp>
        <p:nvCxnSpPr>
          <p:cNvPr id="56" name="55 Conector recto de flecha"/>
          <p:cNvCxnSpPr>
            <a:stCxn id="16" idx="2"/>
            <a:endCxn id="48" idx="0"/>
          </p:cNvCxnSpPr>
          <p:nvPr/>
        </p:nvCxnSpPr>
        <p:spPr>
          <a:xfrm rot="16200000" flipH="1">
            <a:off x="1053307" y="3661569"/>
            <a:ext cx="857250" cy="820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2643188" y="3714750"/>
            <a:ext cx="21431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Peso especifico</a:t>
            </a:r>
          </a:p>
        </p:txBody>
      </p:sp>
      <p:sp>
        <p:nvSpPr>
          <p:cNvPr id="63" name="62 Rectángulo redondeado"/>
          <p:cNvSpPr/>
          <p:nvPr/>
        </p:nvSpPr>
        <p:spPr>
          <a:xfrm>
            <a:off x="2786063" y="2143125"/>
            <a:ext cx="2071687"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Densidad </a:t>
            </a:r>
          </a:p>
        </p:txBody>
      </p:sp>
      <p:cxnSp>
        <p:nvCxnSpPr>
          <p:cNvPr id="64" name="63 Conector recto de flecha"/>
          <p:cNvCxnSpPr>
            <a:stCxn id="16" idx="3"/>
            <a:endCxn id="63" idx="1"/>
          </p:cNvCxnSpPr>
          <p:nvPr/>
        </p:nvCxnSpPr>
        <p:spPr>
          <a:xfrm flipV="1">
            <a:off x="1857375" y="2463800"/>
            <a:ext cx="928688" cy="8588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16" idx="3"/>
            <a:endCxn id="62" idx="1"/>
          </p:cNvCxnSpPr>
          <p:nvPr/>
        </p:nvCxnSpPr>
        <p:spPr>
          <a:xfrm>
            <a:off x="1857375" y="3322638"/>
            <a:ext cx="785813"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stCxn id="63" idx="3"/>
          </p:cNvCxnSpPr>
          <p:nvPr/>
        </p:nvCxnSpPr>
        <p:spPr>
          <a:xfrm>
            <a:off x="4857750" y="2463800"/>
            <a:ext cx="1214438" cy="793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a:stCxn id="62" idx="3"/>
          </p:cNvCxnSpPr>
          <p:nvPr/>
        </p:nvCxnSpPr>
        <p:spPr>
          <a:xfrm flipV="1">
            <a:off x="4786313" y="3257550"/>
            <a:ext cx="1285875" cy="779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2"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29" name="Picture 2" descr="http://t1.gstatic.com/images?q=tbn:ANd9GcRwrCdrd9L3ZggdjcztztrV0tAlXJB0wsvHCDnmqZ1iXH0GXPNM">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188" y="1643063"/>
            <a:ext cx="2357437" cy="32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296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bg/>
                                          </p:spTgt>
                                        </p:tgtEl>
                                        <p:attrNameLst>
                                          <p:attrName>style.visibility</p:attrName>
                                        </p:attrNameLst>
                                      </p:cBhvr>
                                      <p:to>
                                        <p:strVal val="visible"/>
                                      </p:to>
                                    </p:set>
                                    <p:anim calcmode="lin" valueType="num">
                                      <p:cBhvr additive="base">
                                        <p:cTn id="47" dur="500" fill="hold"/>
                                        <p:tgtEl>
                                          <p:spTgt spid="63">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63">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xEl>
                                              <p:pRg st="0" end="0"/>
                                            </p:txEl>
                                          </p:spTgt>
                                        </p:tgtEl>
                                        <p:attrNameLst>
                                          <p:attrName>style.visibility</p:attrName>
                                        </p:attrNameLst>
                                      </p:cBhvr>
                                      <p:to>
                                        <p:strVal val="visible"/>
                                      </p:to>
                                    </p:set>
                                    <p:anim calcmode="lin" valueType="num">
                                      <p:cBhvr additive="base">
                                        <p:cTn id="5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bg/>
                                          </p:spTgt>
                                        </p:tgtEl>
                                        <p:attrNameLst>
                                          <p:attrName>style.visibility</p:attrName>
                                        </p:attrNameLst>
                                      </p:cBhvr>
                                      <p:to>
                                        <p:strVal val="visible"/>
                                      </p:to>
                                    </p:set>
                                    <p:anim calcmode="lin" valueType="num">
                                      <p:cBhvr additive="base">
                                        <p:cTn id="55"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2">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2">
                                            <p:txEl>
                                              <p:pRg st="0" end="0"/>
                                            </p:txEl>
                                          </p:spTgt>
                                        </p:tgtEl>
                                        <p:attrNameLst>
                                          <p:attrName>style.visibility</p:attrName>
                                        </p:attrNameLst>
                                      </p:cBhvr>
                                      <p:to>
                                        <p:strVal val="visible"/>
                                      </p:to>
                                    </p:set>
                                    <p:anim calcmode="lin" valueType="num">
                                      <p:cBhvr additive="base">
                                        <p:cTn id="59"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anim calcmode="lin" valueType="num">
                                      <p:cBhvr additive="base">
                                        <p:cTn id="69" dur="500" fill="hold"/>
                                        <p:tgtEl>
                                          <p:spTgt spid="86"/>
                                        </p:tgtEl>
                                        <p:attrNameLst>
                                          <p:attrName>ppt_x</p:attrName>
                                        </p:attrNameLst>
                                      </p:cBhvr>
                                      <p:tavLst>
                                        <p:tav tm="0">
                                          <p:val>
                                            <p:strVal val="#ppt_x"/>
                                          </p:val>
                                        </p:tav>
                                        <p:tav tm="100000">
                                          <p:val>
                                            <p:strVal val="#ppt_x"/>
                                          </p:val>
                                        </p:tav>
                                      </p:tavLst>
                                    </p:anim>
                                    <p:anim calcmode="lin" valueType="num">
                                      <p:cBhvr additive="base">
                                        <p:cTn id="7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62" grpId="0" build="allAtOnce" animBg="1"/>
      <p:bldP spid="63"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0350"/>
            <a:ext cx="3276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magnify-clip">
            <a:hlinkClick r:id="rId4" tooltip="Aumenta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8" y="3686175"/>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303213" y="784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0245" name="Text Box 10"/>
          <p:cNvSpPr txBox="1">
            <a:spLocks noChangeArrowheads="1"/>
          </p:cNvSpPr>
          <p:nvPr/>
        </p:nvSpPr>
        <p:spPr bwMode="auto">
          <a:xfrm>
            <a:off x="1527175" y="39528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
        <p:nvSpPr>
          <p:cNvPr id="16" name="15 Rectángulo redondeado"/>
          <p:cNvSpPr/>
          <p:nvPr/>
        </p:nvSpPr>
        <p:spPr>
          <a:xfrm>
            <a:off x="285750" y="3000375"/>
            <a:ext cx="1571625" cy="642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dirty="0"/>
              <a:t>Punto de inflamación</a:t>
            </a:r>
          </a:p>
        </p:txBody>
      </p:sp>
      <p:sp>
        <p:nvSpPr>
          <p:cNvPr id="22" name="Text Box 8"/>
          <p:cNvSpPr txBox="1">
            <a:spLocks noChangeArrowheads="1"/>
          </p:cNvSpPr>
          <p:nvPr/>
        </p:nvSpPr>
        <p:spPr bwMode="auto">
          <a:xfrm>
            <a:off x="642938" y="500063"/>
            <a:ext cx="358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CL" sz="2400" b="1"/>
              <a:t>Destilados del Petróleo</a:t>
            </a:r>
          </a:p>
        </p:txBody>
      </p:sp>
      <p:sp>
        <p:nvSpPr>
          <p:cNvPr id="48" name="47 Rectángulo redondeado"/>
          <p:cNvSpPr/>
          <p:nvPr/>
        </p:nvSpPr>
        <p:spPr>
          <a:xfrm>
            <a:off x="214313" y="4500563"/>
            <a:ext cx="3214687" cy="11430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es-ES" dirty="0"/>
              <a:t>temperatura a partir de la cual una mezcla de combustible y aire es capaz de iniciar la reacción.</a:t>
            </a:r>
          </a:p>
        </p:txBody>
      </p:sp>
      <p:cxnSp>
        <p:nvCxnSpPr>
          <p:cNvPr id="56" name="55 Conector recto de flecha"/>
          <p:cNvCxnSpPr>
            <a:stCxn id="16" idx="2"/>
            <a:endCxn id="48" idx="0"/>
          </p:cNvCxnSpPr>
          <p:nvPr/>
        </p:nvCxnSpPr>
        <p:spPr>
          <a:xfrm rot="16200000" flipH="1">
            <a:off x="1017588" y="3697288"/>
            <a:ext cx="857250" cy="74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a:xfrm>
            <a:off x="2643188" y="1571625"/>
            <a:ext cx="5500687" cy="25003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just">
              <a:defRPr/>
            </a:pPr>
            <a:r>
              <a:rPr lang="es-ES" dirty="0"/>
              <a:t>Importancia:</a:t>
            </a:r>
          </a:p>
          <a:p>
            <a:pPr algn="just">
              <a:defRPr/>
            </a:pPr>
            <a:endParaRPr lang="es-ES" dirty="0"/>
          </a:p>
          <a:p>
            <a:pPr algn="just">
              <a:buFont typeface="Wingdings" pitchFamily="2" charset="2"/>
              <a:buChar char="ü"/>
              <a:defRPr/>
            </a:pPr>
            <a:r>
              <a:rPr lang="es-ES" dirty="0"/>
              <a:t>Si la  temperaturas es demasiado elevadas pueden perjudicar el funcionamiento de los componentes del motor.</a:t>
            </a:r>
          </a:p>
          <a:p>
            <a:pPr algn="just">
              <a:buFont typeface="Wingdings" pitchFamily="2" charset="2"/>
              <a:buChar char="ü"/>
              <a:defRPr/>
            </a:pPr>
            <a:r>
              <a:rPr lang="es-ES" dirty="0"/>
              <a:t>Si  la temperatura  es demasiado baja puede disminuir la potencia del motor, puesto que  el recorrido de trabajo disminuye.</a:t>
            </a:r>
          </a:p>
        </p:txBody>
      </p:sp>
      <p:cxnSp>
        <p:nvCxnSpPr>
          <p:cNvPr id="65" name="64 Conector recto de flecha"/>
          <p:cNvCxnSpPr>
            <a:stCxn id="16" idx="3"/>
            <a:endCxn id="62" idx="1"/>
          </p:cNvCxnSpPr>
          <p:nvPr/>
        </p:nvCxnSpPr>
        <p:spPr>
          <a:xfrm flipV="1">
            <a:off x="1857375" y="2820988"/>
            <a:ext cx="785813" cy="501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2" name="AutoShape 4" descr="data:image/jpeg;base64,/9j/4AAQSkZJRgABAQAAAQABAAD/2wCEAAkGBhARERUUExMVFBUWFxcaGRUXGBYXGhYTFBgXGBUZFRUXGyYfFxkjGRgVIi8gIycpLCwtFh4xNTArNSctLSkBCQoKDgwOGg8PGi4kHyUqLDUsNCksKSwvLyksKSwvKi8vKSwsLCwsLDIsKiwsLCkpKSkuLDEsLCksLDIsLCksLP/AABEIANIA8AMBIgACEQEDEQH/xAAcAAEAAwEAAwEAAAAAAAAAAAAABQYHBAEDCAL/xABJEAACAQIDBQYCBgcFBQkBAAABAgMAEQQSIQUGMUFhBxMiUXGBMpEUI0JSYqEzcoKSscHwQ1OywtEVJGOi4SU0RHODk6Oz0gj/xAAbAQEAAgMBAQAAAAAAAAAAAAAAAQIDBAUGB//EAC4RAAIBAgQDBwQDAQAAAAAAAAABAgMRBBIhMQUTQSJRYYGRsfChwdHxMjOyBv/aAAwDAQACEQMRAD8A3GlKUApSlAKUpQEdvBtyPBwNM4Jtoqji7n4VHqefIAnlWXDtG2gTma36qsFA6D6sn5k1P9pmMzyxQDgimRh+J7pGfZRL+8Kphw1adWu4yyo4+Mxk4VMkOhdMF2soABLBIPMqyP8AySrRsffDB4ohY5RnP9m3gb2DfF7XrHnw1c0uF/rrSOIfUw0+I1E+1qfQYNeazHsw3lnbEvhpWLqYi6MdWUxsqsGa+oIdbX18J14Vp1bcXdXR2qVRVIqSFKUqTIKUpQClKUApelZ9tLa8080wzWiDmNVGlxEbMWPH4w2nCwF78tXFYqGGp55GehQlWlliW3F7yYeM2zZz5IM35/CD0JqIx+9cjD6lCp5FmUfkFaoeLD10pBXla3H61+wkvr89DqrAUYrtNs9eF3p2hHIplRZYb+MLYuqn7SjKt7cbaki9he1XuGZXUMpBVgCCOBBFwR7VTlhqc3Ym+qaM/wBk5UfqEB0t0AbL+wa6PCOKzxVSVKpa9rr7mlisPCmk4ExSlK9GaApSlAKUpQClQu9O8QwcWYDNI2iLyvzLfhH8wKyra23dpYk5fpEovxEZMYAPAAJa/vesbqJSyrc1p4mMZqmtWbW+IRTYsoJ5EgH5Vy7Q27hcP+mnii/XdV/ImvlPaqqZnFs5VipdvEzMps2rXJ1BHtX5YsdSuvmza++orIbJ9GY/tZ2TFp9I7w+UaSOD+2Fyj3NV7F9veF17nDTOfxlFB/cLn8qxKx81HoLn52/nX5bqzH5D+N6A1eHbr7QzYp0EZkNggJbKsfgAzEC9yGPAfFX7MNRu4euCQfdaQH98n+BFWAxV52vUtVkvFnFrUbzb8SNeKvUIcwuOHI+fp0rzh/8AeXYj9EjBVHJ5CbAt5qONvQ1MYjDW0pKpksnua6w2ZORA4DHyYSdJ49SvFfvofiU+oHsQDyra9m7RjxESSxm6OLg/xBHIg3BHIisbxmHqQ7P970ws/cSSL3UzAA5haOY6DnoG0B628ya6eGq30M+BrOnLly2NdpSlb52xSlKAUpXrnnVFLMQqqCSTyA4mgOPbW1BBHm4udEXzY+fQcT6VTsLhjxJuSSSTzZjdibcyST715mx/0mUyXHkq3ByJyGnAnievoKkMPFXg+M8R508kf4r6+P4O7h6SoQu938selVAIB0vw6+nXpXUsVfrF4YNGQRfS9vSuHZ+LKydy5vcXjc8WHHKfM2ub88p8teDlc45luS6mZXRICKq/vBvwNlToxhMq4hCDZspUwNcEDKb3Ep8vhFWfLWWdt8ozYNb2/TNy4fVAfn/CupwJSWNh5/5ZpVpXg7lvwHbns1/0izw9WRXHt3TM35VYsF2i7KltlxkQvwDkxH92QKa+Yxf7xt1Fx/E/wryM34D6HL/+a+jHOPrmHFI4zI6sPNSCPmK9iuDwIPpXyJnYBhlcBh4gDdSPxCxuPU1K7pTyCQrC7xPYsO7ZkzBbZgcpGttfQHyqHfoTp1PqelZnu5t/HqA3eNKo0ZJNT7PbMD1N60bCYoSIrjgRwPEHmD1Fa1HFU6snBfyW6Mk6Tgr9Csb2YLvJlvwCC3uTf+XyqK2VsS7SEDVXH+BCKtm8OAd0DJqy30+8OnWs8xG8UsLMyE3tldRx8N7EDzFzp5HpWolKlinKWzObVlTpzUpGPwYRsozA5rDNfjm5363r2fR1HE/mB+Vr1NbZ2hB37P8ACrsS1hfK5uW8PGxNz0vUxhN0mxGGWfCuHexvG91B105XQgc7WP511TdvcqC4cclJ9ifzbSvYuHbktvcD/DepeDdrbErFY8C1xx1j/wARkAqawfZBtua3eNBh1PEF8zD2jUgn9r3oDq7OMKfo0jfeme3kMoVTb3U1Nbefu8PIwNjlsD5M/hX8yK7N2t2WwMH0dnEjI73cAqCWYtoCTbjb2qO301WGIHWR7/spYf4nT5V5uos+Jd+/2NOv2YykeN38OI48OOGZsx/aVsv+QVN46IAEngNagNsYgoqhLZgyFL3teIhxe3KyVYdkbRhxqK6HmM6H4kddcjjzvboRqLg1inGU+33srRUXHlroVraeGsFMilmc2jgHEnlmHM6i/EC4A8z0S7i40oGZ4wxF+6jQPlHLOzG38R5E12Sy/wDaErHjEiLGOr3ubeelr+TGrZgNoBFJLWABZmPkOJP+noBWanVipcp7/NjZo4GEo8ySutdH4aFa3M3gnwLdxjSqwW8ElyREwIsp08KEX6LbrWlo4IBBBB1BGoIPkazzeXE4ptY4At7EAiMtl83aRXVb/dC3H3jwHLuhvPisPIsOIVBG75fDlOQv8JBSNBbNoQV53zcRXWw85qLU9bdUn89DYcIRsomnUpXqxWJWNGdzZUUsT5BRc1uN21KHjF4uOJC8jKiKLlmIAA6k1lW8O0sdtGYiNSMMCQgP2gDo7JcFieIvw053u2vvPi8XID9GV4wbqh7s5RyJz3DPbjYLbgC3E2fd/aeULnhEec5VkAIXOeCOrE92x4A3IJ08JIB5+JlOdorReN/nqzYotQu+pTcVuzisOgleNJYhxaO4kjtxYxngB0Nx0qxbv7TPhDNnRrZXPEE8Ax5g8LnW/G99JbaWPtdhxHHqBxv1FVvYGHUSzxC2S+ZQPshwLgeQuTYcgBXmeI8mcHbp88mdGEpSXbLooqrbTYrh4Jx8SBG6mwD297MP2qk9vbW7qIRqQZ5lKovkSLM7fdVb8fOw4mvw+WXDaDTKCB5WsbEefEVyrcnlyezf0+exFFa3exMqL8OH8qyjthwzfTMOw1DQOAL2sUcFracw4+VaZu6+bDRjmgyH/wBMlLn1AB96rfaNuPiNoth/o7xpJEJW+sLKCCYhYMoNj7V2uFUuXiYtePszTq7NMxtsOeae9lP/AFr8NCvPT1zD/FpVsxfZxt6H/wAMkw843jb8mZG/Ko2DY+0mfIcFIrXsc31YX1LcvS/vXsjTIT6KOWvyP5i1TG5WCJ2jhgOJdh6gxyBv+XNUlt7d9MDGjTyWd2N1CsQBYcLC9hpqdTm9h+tytpLHL3qAmQgqnmAdC3QkaDoT51DaSuxvojVcDs7unYeagn5m386suxxZSOv8qq2Bxrsbsc0j20GvDgo9NfmauGBw5RADx4n1NeSwKliOJzxEF2VfXv0svyb9eDp01GR0VwYzYWFmbNLBE7ebIpPzIrvr8q4N7EGxsbcjYGx8jYj5161q+5z2k9GYf274TDxPg4IYYoi5d2KIqkjwIoJUXI8TH2rN9oYLEwzGRVkiN/C6kqbAACzKb8AKvnatjO+28kQsRHHEp4+E2klNuQuHS/oK9G2iWOVdSdB/1PIdalIbaI0XsdxuImwk02IlMl5iqs1h4IkVWOgGmfP8qn8TvepNsOnej+8LZIz+owBL+oGXrWX7N2g0eFjw5YGOPMbC4QszFyzAn6w5jxbTQEKK7cNtV5GCxhpHPAC5+QFBcsGPmcyM7Sdy0jXCo2ZTZAOEi8bKTp161C4jD3k7ySQyMBYXAAHsNKmNp7vzrhTPMQGVkIXQnxMENyNB4WPCqbj2LHKNSTYDzJrj4ijaq7OyfxnJxslCSVt/F+2w2hii4dl1HwAj1BkPUfCL+YauDY2KkhxCSRGzXAIvZZEvcq/S17HitzbmDYMNgsqgcgLDr5n3Nz8q/ezt3TNOBEAHIa19FGmrGwNtNNBxYVWnUjrBGouYpqUdzr22gmkXF4ZgcoHfxE2cKoNjl5216EXIJ0v7320ggjYnwtISevchSo/ecN6oKuG626Ywsb97lkkkIzG11CrfKq3GoF2N7faqG3o7OFkhlXDnIGYuE4hJCLEoL/CbL4dOGnGlbBaKp1X39z02Fqy5ajPRsk9m7SjdAr631J53P8q5tsbuKwzLYg8xVWP0jCpGZgVJspNmA7wAkgFgLjQkdKn9j7yW0vcHiDwNdmDTinHYwSTvqevZ+9U+DOSYNLEOB+2voT8Q9Tfryr0Yrb020DZfBDe2QHVv/MP+Xh61YMdsyLEIWTjzHMf6iqPiMPPgpe9hNiOKkXVx5MOfrxFWIuy6bM2Eka5n0H8fSuTeLakQQi1kIysPMHgfW+l+vSoR99xiFufA4+JD9n08161GY/ZmKxqIkXB2Uk6kiMa3AHMnLblxN/PBiHHlSzOxkpp5lYlNobWGSNyczSIPVpAShIHmzLf9qvG7mBlw0DNLZsTIL5L3CnLYKT5eH3N7cas2yNxYkdJJvrDGgSOM2KJa5LEW8Tkk68Bpbhc92P2CcxMQUBgLqLCzrwYeoAB/V6mvNYzhtaVFygr3abXV/N2up0IV43ysoeGwbFi7sXdrXc8TbhbyUcgNBU1gJsjFTwa7r7/pB1Ie59HFez6JZjpbp5dPY6e1eMXhDbhw8Q9viHysfY152tWVV5Zfo6TyuyR24HDlCcj2DG5Fr68L687AfKvI2vJHJmRUmAUqWaQoQ1wSFVY2BGg1vyrmhnspbyBPyF64cZsTF4eFCgMq5FzFQb3sLkrx9xeu1/z9OVSrKc2+xa3nf8HOxt46d5bdm7zRSsEa8Uh4I9vFx/RuNH4E2+IDiBWYdtu1MdhsQohnaOOaDggUHPE9pLPbMCVkTUEHw14fbKsLE8fstqD86jt6sZLiooULZzAxK5zdyrLZlEh+IXCnxa+H4jwr2ZzbmeYXBTssrursGQku1zdl1W7HjzraexfZeCxOzFZoImlSSSN3yjMSGzLmYanwOgueQqoYU54WXzH8OlT/AP8AzttAd3jMPoDG8bWF9SVMbHU8bxiocU1ZkqTWxq+B2VBD+ijVL8SBqfU8a668XrzRJRVkS23qzm2njlghklbhGjMf2QTash2Bs2V8BiMa+MkwjpI87yx3OaUqXkDD7agMiBdR4RoatfbFt0YfBBL6zNlt5oou3+X51nW1d6ok2dhsKAHSONMViFuCJMROxkgwzftsHYcljA6VJBVtg7SnxGOM87li4lkYkr8ShVJyLotlsBoNBpUpj8bJmdkTMAxW9xplsSLXudTfTpUJulEXncHi+HxF9Lalc2gGg4HQV+NjaRQxDQzSkehkMcYNCDV9yuzd8XFHiMVIyI4DJEosxQ6qWY/DccgL2tqOFahsvYuHwy5YY1QcyOJ/WY6t71z7V3kwOCUCeeKEWsqswBIHJU+JvYVQN4O3bDqrLg4nla3hlkBSMN5lDZ2sNbWF/McaEkz2lb1Rx5MGtmlls76/o4kOYE9WZbAeWY8hep7EwBcmQ87hei8Gb1PAe9VfdCCTHYqaSRy8hsXYkZnznWw5CygX4KBYcq1XCYAIth+XDTgB0ArjY+raWVbnPqUXVr5nskRr4WwqzbmbIyKZ2HikFlB5R34/tGx9AtcGE2d9Il7v7C2Mh6ck9W5+Q9RV0AtU8Ow7/tl5GaFNOV+73PNKVXt9d7FwEFwA00l1iTza2rN+FdCfUDia7BtEL2l7ewwEeHK97NnSTKDbu0B1LHkWXMAOt6re0cLqZcMj92BdkI1XzI1Olc27WwZJ5C7kySSNdmPFmPEn+rC1aFiJY8HFkWxa3ib+Q6VJjvcqWwd5SCNats0EeLTSwe3D73/WqPsrd1cZPP3UojdQHVLXBvcECxFlBC+mav1u/vCyNla6spsVPEEcQaE2IzeXd9o2JW4YVpO4O8MGJwqRxjI8CKjxE6plGVSPNDbQ+o4g14xeGTGxXFu8A/eH+tZxiUnwGJXEQ/EtwVOgdDbMjdDYehAPKhCdjbqVH7B21Hi8Ok8fwuNRpdWGjI1vtKbg+lSFQZCE2lgcr5uTH5NzHvx+degxXFv6BqexEIdSp5/keRqICEEqeI/oEdDXh+McN5eI5sV2ZfSXX139Tdp1W427iEnw9rrwDAj0J4j+uVSu429EePwiuBlkSySxXuY5VAuD05g15xeDzD+uXAjqPzrGMdtefY21pmgI8RDtGfhljk8ZDcwc5ex4r5EXB3eA3p1ZwfVJ+n7LYqWeMZdUbVt7cvCYsEumVz/aJ4W9+Te4NZNvvujidmhXDd9C7ZQQpBViCQrLra4BsQbEjgNL3rYnbPsycASu2Fc/ZlByjy+tW6D3IqT35mixGycU8bJMohaRGQhwTEO8UqVuOKivVmgY5snGNns6lcy3152IW4PPj+VQOxdu4rBY1jHOYFleSBpTlYJEZrlsrXy5WINyOBa1elpO+nwZ/wCME/8AliI/xmuXHTRpjJXkjEiCeUOh+1GXdHt5NYkqeTAHlQg1nask2yto4OSad5gAEklY/HBiCEfMST8EojbjwrYa+dN5dujE7Miidw82EcQl/wC+weIjYwTC/G+SIHU2PHjW09nu2Ti9m4WVjmcxhXPnLH4JCepZSfehJmnb9iC2Kwsd9EikYjrI6gf/AFmspxdyFjUeEeI9ZGGp9hYfveda/wBuuyHEsWKys0fdiM5baMGdhmJ4XDaaHgffIf8AaAJsFUE8B8TE9AePsKA6Nn4iSGRZIviW/EXBBBVgw5ggkH15HWv2hk8OXLHl+HJcFdb+FyS41/FyFTOyNxNq4q2TCy5T9qUd0o/9wg29Aau2x+wvFGxxGIjjHNYlaQkdHbKFP7JoDNYtnXJZmJJ4niT6sdT71KYDZiswVIy7eQBc+y6/kK2vZPZNs2C2ZHnYc5Wvf1Rcq/lVrwez4oVyxRpGvkihR8gKAxbBdm2NnKt3Hd24SO3dsvoV8a+wrQd2tzMVACMRjDMtrBcozIekx1ccfiBPWrhSqThGeklcHowWCSJcqCw49STxJPM176UqySSsiErHrxE6xqzuQqqCWJ4BQLkn2rGsTi32li2nYEJ8Man7MQOlxyY8T625CrR2mbcLFcFGfis0xH3PsJ7nU9APOvbufsIAZmFgBc+gqSsnfQlNnYZcJBmPxsNOg86ou8m3Gdsq3ZmIAA4kk2AHUmpze/b172NhyHTlVR3XwGIxOLjeLikikHyCkZ2PQDTqTUhGn7l7org48z2bEOBnbjl55F6Dz5/KovtE3TzocXAtpYxdwP7SMcTYfbA+YFvKrzXFtrCPLh5Y42yO8bKreTEEA35VBczjdLeLUa1Y95tkrPH3qjjxHk1ZjJh5MFiO7YZT5eR5j05g8wRWl7qbWV1yMfCwt78jUlLFU3R202z8Xkc2w8xsw5JIbBZOnAA9NeVa/WY737v/ABC1WDs63hM8BhkP1sFl14vFwRup5HqL86gRfQt1emfCq9jwI5j+Fe6lY6lONSLhNXRkTa2KJvVuzteZm7nFosOto4wYZCD96Y5iT+qUrONo7mYjDg95hXAOrOV7y582kGa56k19BUqadOFNWirENt7nyxPs6M8NPQ3HyNckcEkJJikZMwIbIzJmB4hgpswPka+ntp7r4LE/psPG5+9lAb98WYfOqhtbsVwclzDLLCeQNpE+TeL/AJquQYbhcQ8TIyxxkxvnW6kAOMpBKxsoNiq6Ech78M6M2YkksSWJPEsxuSfUk1pO1+xbacdzEYcQoH2WMbn9h/CP36pO19j43Cf94w8sQHORCU14fWap8jQkjoWzIFYeKPRSecbEnLf8LX9mreOwfGZtnyR/3WIcD0dUk/xM1YOuPTmunmp/kbg/MVvHYXs2SPBSysrKs8uePMMpKKipmtc6EqbG+o1oDQ8Zg45kaORFdGBDKwBBB4gg8a49k7tYPCj/AHfDxQ34lEVSfUgXNSVKAUpSgFKUoBSlKAVwbd2wmEw7zPwUaDmzHRVHUkgV31lm/u2/pWKGHQ3jgPi8mmtr+6Db1LeVCG7HDsDByTytLJq8jFmPU+XQCwHQCr7tWYYeAIOJFz6eVcm6WzQi52Gii/vULvXtMsWNSURUdsSyYiZYo9XkYKo6sba9BxPQGtj3c3dhwUIiiH6zn4nbmWP8BwFUTst2H3s0mMcXCEpFf75H1jD0By36tWn1BdClKUJKv2gbsDF4ZmRQZ4xmjbmbasl/JgCNeZBrOt1dqcNa22sb3t2N9Cx7ZRaKe8ieQYn6xfZjf0ceVCGaJMgxOHzfaA169azySd8DikxCA+E2dR9qNvjX5ajqBVs3V2nYi/A6H0r0b5bHGthodR6VJRl5wuKSVFkQhldQykc1YXBr21nnZjt4qzYKQ8LvET9293T2JzDoT5VodQXTuKUpQkUpSgFeCL15pQFe2j2fbLxD55cHAzXBLZApJH3its3vep9ECgAAAAWAGgAHAAchX6pQClKUApSlAKUpQClKUBXN/t6PoGDZ1I75/q4QdbysDY25hQCx/VtzrOdx9ivIwLEsSbkniSdST1Jro3u25DtDGARgyJCCisfgL5vrGQX1BsozW1y6aG5mNmrjcColESvHz52Ht4h62IqSj1ZadrYlIIxEvlc+v9fyrOdtu8rrHHq8rBEH4mNrnoBcnoDUltbeISqX4E8R/ofKvf2W7IM0smLf4UJSK/3z+kcegst+rUC1ZoGxdlJhYI4U+GNQL+Z+0x6k3PvXbSlQXFKUoBVc393fOLwhCC8sR7yPqyg3X0ZSR6kHlVjpQGQ7vbSFlN+I0HOtAgK4qAqbZgNPT+v5VnO+eyjgccWUEQzkuvkrk3kTpqcwH4ulSeA3lkjsIlzOfMX49OdSY9mVrebBTYWdZojlkicMp6jkehFwehNbJu5tyPG4aPER8HW5XQlHGjobc1YEe1UTa272MdO+nZTm1yix+YACj2vXr7O950w+IODkTIJmvGw+HvbaqR9ksALHmR5kXEx00NRpSlQXFKUoBSlKAUpSgFKUoBSlKAUpSgFU3tQ3lOFwvdRm02IuikHVIxbvZPYEAH7zrVyqj9qu5j4/DBormWK9lBtnRipZfXwj11HOgZSdxvoaMqvLHHwHiOUdBc6VpG8m0VVQinQAHT8vy/jWXbp7Av4WTnYqw4HmCDwPSurau9OEgxhwJ+rjCqDNc5Yp3GazKeEdityDoT5XIkpbuPzO3f4hYFHilOUep5n2ufati2LspMLBHCnwxqBfmTzY9Sbk+tZ32Y7uO2KmxMoH1JaJOYMh+NlPMBbAEcc5rUagmKFKUoWFKUoBSlKAh969gLjMOYyPEpDofKRNR7HVT0Y1lOwNq3c6WN7WPEWPA1t1Y/vpsaLB7S713EWHmVpS3/ES3eRoANXYlSB+Jj9k0KyRd4NvYdcMwxEioo4Fud+QHEnoKyPefH4d3vE5UhgUcjJZgbqwzagggEacqnNzt5Ex8s8TxKhUBoRxbux4WBJ4tfKSR963KuDa25s2Lm7mFMzHj5Ip+055D8zyvRO5Va6mu7m7eOMwccrACS2WQDgJV0fL+EnUdCKm6it2NgpgsNHApvlGrfec/Ef65WqVoZBSlKAUpSgFKUoBSlKAUpSgFKUoBSlKAjcfsCGVs+qSf3iWDHowIIcfrA9K+ZN9cMY9o4tCSxWZhmPEjQgkehFfVtYB26btmLHLOnDFrY+QnjCp8ihT900BoHYdG42RHmFgZZimlvB3h/zZqv8AXJsrZyYeCKGMWSJFRR+FFAGvPhxrroBSlKAUpSgFKUoBWXdu2yZXggnU3jhZldfLvsgR/Yrl/b9a1Gone3BCbA4mM/ahkHochyn2Nj7VWSuis1eLRjXZXghitogt4QmGcMIg0dsrxKl2B1LAtwt8Nbpg8DHCuWNAo8hzPMk8SeprOuw/ZSrh557eN5Al/JI1VgPm5/KtMqKatEx0dYJilKVczClKUApSlAKUpQClKUApSlAKUpQClKUArE+3va6yTQYeMjPCGkY/deQARj1sCSOq+da/traa4bDyzMLiNGaw4sQNAOpNh71814+OaV3ml8TyMWdvNjxt5AcAOQAFWjG5jnPKfR+7e3I8bhYsRGfDIoJHNW4OjW+0rAg+lSVY52M7TMEnctNGUxDPlgzfWRyxLcvktojoDrfjGOZNbHUNWLxd1cUpSoJFKUoBSlKAVW9/triDByKD45lMaDn4xZiPRST62qyVn29oWbENm7zNEVjXh3eUorvrxz3ZfYCsFeoqcHJmviZuMLR3ehxdlu0DA7QOLLKQynykAAI9wB+71rTqzSDZTWuBw4HyI4VoOy8UZIUY8SNf1ho35g1rYPE828WimFjKEMkjqpSldA2xSlKAUpSgFKUoBSlKAUpSgFKUoBSlKAht8cMZMFMACbKGIGpKxsrsABxJCnTnVM2xu3AuFEgZTmF9K0yqbtXs1jkJEWIlgQ/2QCsi6knuwdUGvw3yi2gFWTsUlG5m/Z5hGfa0KpbLGzytoLgJHJGDmtcC8oFr2N9QbC29VA7qbmYbZ6MIgWd7Z5XsXe3AaAAKLnQADU1PUk7sQjlVhSlKqXFKUoBSlKAVR96cAY8SZLeGSxv+NQAR62APz8qvFeufDo6lXUMp4hgCD7GtfEUedTcDHUhnRDYDaWHSC7EeVrXZieAUcSTwAFSezMOUiVW0bUkcbM5LEA8wCSPavXhdiYeJsyRIrfetcgHiATqB6V3VajTcIpStddxMU+opSlZi4pSlAKUpQClKUApSlAKUpQClKUApSlAKxze/tcxnfyR4IIkUTMpkZS7SMpsxANgq5gQNDe17i9q2Os6/2AmDXERPhmmEjO0UiIXBVySA2UHKwvbXja46WVupSV+h0dmnaDNjgYsTGElszJIgKpMkZVZMoJNnQulxf7QPmBfazDsu3GngxMmKmTuwUZY1IAc5ypYtpmCgIoAJ4sxtzOn1D3Ji21qKUpUFhSlKAUpSgFVzfjaksMFoWCO5Iz2JIAFyFsCAxNgCbAX48KsdR23diJio8jGxBDKw+yw6cxYkEdarO+V23MdVScGo7mfbKjxsAE6yyuAfFndnVvMMGJ+fEVp8UmZQfMA/OoDB7tShe7klBivcqoPi6G/D86sIFauFjVjfmfbz26GOhS5a6+Z5pSlbhsClKUApSlAKUpQClKUApSlAKUpQClKUApSlAKUpQClKUApSlAKUpQClKUApSlAKUpQClKUApSlAKUpQH//Z"/>
          <p:cNvSpPr>
            <a:spLocks noChangeAspect="1" noChangeArrowheads="1"/>
          </p:cNvSpPr>
          <p:nvPr/>
        </p:nvSpPr>
        <p:spPr bwMode="auto">
          <a:xfrm>
            <a:off x="0" y="-960438"/>
            <a:ext cx="2286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spTree>
    <p:extLst>
      <p:ext uri="{BB962C8B-B14F-4D97-AF65-F5344CB8AC3E}">
        <p14:creationId xmlns:p14="http://schemas.microsoft.com/office/powerpoint/2010/main" val="2330990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bg/>
                                          </p:spTgt>
                                        </p:tgtEl>
                                        <p:attrNameLst>
                                          <p:attrName>style.visibility</p:attrName>
                                        </p:attrNameLst>
                                      </p:cBhvr>
                                      <p:to>
                                        <p:strVal val="visible"/>
                                      </p:to>
                                    </p:set>
                                    <p:anim calcmode="lin" valueType="num">
                                      <p:cBhvr additive="base">
                                        <p:cTn id="27" dur="500" fill="hold"/>
                                        <p:tgtEl>
                                          <p:spTgt spid="48">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 calcmode="lin" valueType="num">
                                      <p:cBhvr additive="base">
                                        <p:cTn id="3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
                                            <p:bg/>
                                          </p:spTgt>
                                        </p:tgtEl>
                                        <p:attrNameLst>
                                          <p:attrName>style.visibility</p:attrName>
                                        </p:attrNameLst>
                                      </p:cBhvr>
                                      <p:to>
                                        <p:strVal val="visible"/>
                                      </p:to>
                                    </p:set>
                                    <p:anim calcmode="lin" valueType="num">
                                      <p:cBhvr additive="base">
                                        <p:cTn id="43" dur="500" fill="hold"/>
                                        <p:tgtEl>
                                          <p:spTgt spid="62">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2">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 calcmode="lin" valueType="num">
                                      <p:cBhvr additive="base">
                                        <p:cTn id="47"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2">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2">
                                            <p:txEl>
                                              <p:pRg st="2" end="2"/>
                                            </p:txEl>
                                          </p:spTgt>
                                        </p:tgtEl>
                                        <p:attrNameLst>
                                          <p:attrName>style.visibility</p:attrName>
                                        </p:attrNameLst>
                                      </p:cBhvr>
                                      <p:to>
                                        <p:strVal val="visible"/>
                                      </p:to>
                                    </p:set>
                                    <p:anim calcmode="lin" valueType="num">
                                      <p:cBhvr additive="base">
                                        <p:cTn id="5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2">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xEl>
                                              <p:pRg st="3" end="3"/>
                                            </p:txEl>
                                          </p:spTgt>
                                        </p:tgtEl>
                                        <p:attrNameLst>
                                          <p:attrName>style.visibility</p:attrName>
                                        </p:attrNameLst>
                                      </p:cBhvr>
                                      <p:to>
                                        <p:strVal val="visible"/>
                                      </p:to>
                                    </p:set>
                                    <p:anim calcmode="lin" valueType="num">
                                      <p:cBhvr additive="base">
                                        <p:cTn id="55"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22" grpId="0" autoUpdateAnimBg="0"/>
      <p:bldP spid="48" grpId="0" build="allAtOnce" animBg="1"/>
      <p:bldP spid="62" grpId="0" build="allAtOnce"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evo Template  IMAGEN  INACAP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3482061FEC3A4AB308AC9386657A56" ma:contentTypeVersion="10" ma:contentTypeDescription="Crear nuevo documento." ma:contentTypeScope="" ma:versionID="3e685daca58487cc668bda8c5191438c">
  <xsd:schema xmlns:xsd="http://www.w3.org/2001/XMLSchema" xmlns:xs="http://www.w3.org/2001/XMLSchema" xmlns:p="http://schemas.microsoft.com/office/2006/metadata/properties" xmlns:ns2="abe219db-0d57-434e-92c6-4bec4c6dd03d" xmlns:ns3="57966055-bb81-4d96-af7b-b5a7b76bd6ae" targetNamespace="http://schemas.microsoft.com/office/2006/metadata/properties" ma:root="true" ma:fieldsID="68105ee019b4ec564d3c73152220de64" ns2:_="" ns3:_="">
    <xsd:import namespace="abe219db-0d57-434e-92c6-4bec4c6dd03d"/>
    <xsd:import namespace="57966055-bb81-4d96-af7b-b5a7b76bd6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219db-0d57-434e-92c6-4bec4c6dd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66055-bb81-4d96-af7b-b5a7b76bd6a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76C3D2-0B22-489D-B4E8-06111D7A6AD9}"/>
</file>

<file path=customXml/itemProps2.xml><?xml version="1.0" encoding="utf-8"?>
<ds:datastoreItem xmlns:ds="http://schemas.openxmlformats.org/officeDocument/2006/customXml" ds:itemID="{4247157A-1AF0-4D25-B44B-41C385127B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B0B09D-0084-4343-A00E-810BB6100F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8107</TotalTime>
  <Words>999</Words>
  <Application>Microsoft Office PowerPoint</Application>
  <PresentationFormat>Presentación en pantalla (4:3)</PresentationFormat>
  <Paragraphs>136</Paragraphs>
  <Slides>18</Slides>
  <Notes>17</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18</vt:i4>
      </vt:variant>
    </vt:vector>
  </HeadingPairs>
  <TitlesOfParts>
    <vt:vector size="29" baseType="lpstr">
      <vt:lpstr>ＭＳ Ｐゴシック</vt:lpstr>
      <vt:lpstr>ＭＳ Ｐゴシック</vt:lpstr>
      <vt:lpstr>Arial</vt:lpstr>
      <vt:lpstr>Arial Black</vt:lpstr>
      <vt:lpstr>Calibri</vt:lpstr>
      <vt:lpstr>Century Gothic</vt:lpstr>
      <vt:lpstr>Tahoma</vt:lpstr>
      <vt:lpstr>Times New Roman</vt:lpstr>
      <vt:lpstr>Wingdings</vt:lpstr>
      <vt:lpstr>Diseño personalizado</vt:lpstr>
      <vt:lpstr>Nuevo Template  IMAGEN  INACAP 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Rodrigo Brito Alvarez</cp:lastModifiedBy>
  <cp:revision>237</cp:revision>
  <dcterms:created xsi:type="dcterms:W3CDTF">2013-08-08T15:19:03Z</dcterms:created>
  <dcterms:modified xsi:type="dcterms:W3CDTF">2020-01-30T19:55:26Z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0x0101003D3482061FEC3A4AB308AC9386657A56</vt:lpwstr>
  </property>
</Properties>
</file>