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 id="2147483672" r:id="rId5"/>
  </p:sldMasterIdLst>
  <p:notesMasterIdLst>
    <p:notesMasterId r:id="rId22"/>
  </p:notesMasterIdLst>
  <p:sldIdLst>
    <p:sldId id="318" r:id="rId6"/>
    <p:sldId id="319" r:id="rId7"/>
    <p:sldId id="320" r:id="rId8"/>
    <p:sldId id="321" r:id="rId9"/>
    <p:sldId id="322" r:id="rId10"/>
    <p:sldId id="323" r:id="rId11"/>
    <p:sldId id="324" r:id="rId12"/>
    <p:sldId id="325" r:id="rId13"/>
    <p:sldId id="326" r:id="rId14"/>
    <p:sldId id="327" r:id="rId15"/>
    <p:sldId id="328" r:id="rId16"/>
    <p:sldId id="329" r:id="rId17"/>
    <p:sldId id="330" r:id="rId18"/>
    <p:sldId id="331" r:id="rId19"/>
    <p:sldId id="332" r:id="rId20"/>
    <p:sldId id="333" r:id="rId21"/>
  </p:sldIdLst>
  <p:sldSz cx="9144000" cy="6858000" type="screen4x3"/>
  <p:notesSz cx="6858000" cy="9144000"/>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Sección predeterminada" id="{FE64CA7A-80A3-402E-BBC3-CB55E86AD91A}">
          <p14:sldIdLst>
            <p14:sldId id="318"/>
            <p14:sldId id="319"/>
            <p14:sldId id="320"/>
            <p14:sldId id="321"/>
            <p14:sldId id="322"/>
            <p14:sldId id="323"/>
            <p14:sldId id="324"/>
            <p14:sldId id="325"/>
            <p14:sldId id="326"/>
            <p14:sldId id="327"/>
            <p14:sldId id="328"/>
            <p14:sldId id="329"/>
            <p14:sldId id="330"/>
            <p14:sldId id="331"/>
            <p14:sldId id="332"/>
            <p14:sldId id="333"/>
          </p14:sldIdLst>
        </p14:section>
      </p14:sectionLst>
    </p:ex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Estilo medio 2 - Énfasis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1139" autoAdjust="0"/>
    <p:restoredTop sz="87379" autoAdjust="0"/>
  </p:normalViewPr>
  <p:slideViewPr>
    <p:cSldViewPr>
      <p:cViewPr varScale="1">
        <p:scale>
          <a:sx n="60" d="100"/>
          <a:sy n="60" d="100"/>
        </p:scale>
        <p:origin x="1380" y="54"/>
      </p:cViewPr>
      <p:guideLst>
        <p:guide orient="horz" pos="2160"/>
        <p:guide pos="2880"/>
      </p:guideLst>
    </p:cSldViewPr>
  </p:slideViewPr>
  <p:notesTextViewPr>
    <p:cViewPr>
      <p:scale>
        <a:sx n="1" d="1"/>
        <a:sy n="1" d="1"/>
      </p:scale>
      <p:origin x="0" y="0"/>
    </p:cViewPr>
  </p:notesTextViewPr>
  <p:sorterViewPr>
    <p:cViewPr>
      <p:scale>
        <a:sx n="40" d="100"/>
        <a:sy n="40" d="100"/>
      </p:scale>
      <p:origin x="0" y="1206"/>
    </p:cViewPr>
  </p:sorterViewPr>
  <p:notesViewPr>
    <p:cSldViewPr>
      <p:cViewPr varScale="1">
        <p:scale>
          <a:sx n="53" d="100"/>
          <a:sy n="53" d="100"/>
        </p:scale>
        <p:origin x="-2868" y="-90"/>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tableStyles" Target="tableStyles.xml"/><Relationship Id="rId3" Type="http://schemas.openxmlformats.org/officeDocument/2006/relationships/customXml" Target="../customXml/item3.xml"/><Relationship Id="rId21" Type="http://schemas.openxmlformats.org/officeDocument/2006/relationships/slide" Target="slides/slide16.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viewProps" Target="viewProps.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presProps" Target="presProps.xml"/><Relationship Id="rId10" Type="http://schemas.openxmlformats.org/officeDocument/2006/relationships/slide" Target="slides/slide5.xml"/><Relationship Id="rId19" Type="http://schemas.openxmlformats.org/officeDocument/2006/relationships/slide" Target="slides/slide14.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notesMaster" Target="notesMasters/notesMaster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7.wmf"/></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21.wmf"/></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22.wmf"/></Relationships>
</file>

<file path=ppt/drawings/_rels/vmlDrawing2.vml.rels><?xml version="1.0" encoding="UTF-8" standalone="yes"?>
<Relationships xmlns="http://schemas.openxmlformats.org/package/2006/relationships"><Relationship Id="rId2" Type="http://schemas.openxmlformats.org/officeDocument/2006/relationships/image" Target="../media/image9.wmf"/><Relationship Id="rId1" Type="http://schemas.openxmlformats.org/officeDocument/2006/relationships/image" Target="../media/image8.wmf"/></Relationships>
</file>

<file path=ppt/drawings/_rels/vmlDrawing3.vml.rels><?xml version="1.0" encoding="UTF-8" standalone="yes"?>
<Relationships xmlns="http://schemas.openxmlformats.org/package/2006/relationships"><Relationship Id="rId2" Type="http://schemas.openxmlformats.org/officeDocument/2006/relationships/image" Target="../media/image11.wmf"/><Relationship Id="rId1" Type="http://schemas.openxmlformats.org/officeDocument/2006/relationships/image" Target="../media/image10.w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2.wmf"/></Relationships>
</file>

<file path=ppt/drawings/_rels/vmlDrawing5.vml.rels><?xml version="1.0" encoding="UTF-8" standalone="yes"?>
<Relationships xmlns="http://schemas.openxmlformats.org/package/2006/relationships"><Relationship Id="rId2" Type="http://schemas.openxmlformats.org/officeDocument/2006/relationships/image" Target="../media/image13.wmf"/><Relationship Id="rId1" Type="http://schemas.openxmlformats.org/officeDocument/2006/relationships/image" Target="../media/image12.wmf"/></Relationships>
</file>

<file path=ppt/drawings/_rels/vmlDrawing6.vml.rels><?xml version="1.0" encoding="UTF-8" standalone="yes"?>
<Relationships xmlns="http://schemas.openxmlformats.org/package/2006/relationships"><Relationship Id="rId2" Type="http://schemas.openxmlformats.org/officeDocument/2006/relationships/image" Target="../media/image15.wmf"/><Relationship Id="rId1" Type="http://schemas.openxmlformats.org/officeDocument/2006/relationships/image" Target="../media/image14.w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16.w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18.wmf"/></Relationships>
</file>

<file path=ppt/drawings/_rels/vmlDrawing9.vml.rels><?xml version="1.0" encoding="UTF-8" standalone="yes"?>
<Relationships xmlns="http://schemas.openxmlformats.org/package/2006/relationships"><Relationship Id="rId2" Type="http://schemas.openxmlformats.org/officeDocument/2006/relationships/image" Target="../media/image19.wmf"/><Relationship Id="rId1" Type="http://schemas.openxmlformats.org/officeDocument/2006/relationships/image" Target="../media/image18.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s-ES" dirty="0"/>
          </a:p>
        </p:txBody>
      </p:sp>
      <p:sp>
        <p:nvSpPr>
          <p:cNvPr id="3" name="2 Marcador de fecha"/>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856B58B-2FC5-4CD0-9385-E19C929476EF}" type="datetimeFigureOut">
              <a:rPr lang="es-ES" smtClean="0"/>
              <a:t>30/01/2020</a:t>
            </a:fld>
            <a:endParaRPr lang="es-ES" dirty="0"/>
          </a:p>
        </p:txBody>
      </p:sp>
      <p:sp>
        <p:nvSpPr>
          <p:cNvPr id="4" name="3 Marcador de imagen de diapositiva"/>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s-ES" dirty="0"/>
          </a:p>
        </p:txBody>
      </p:sp>
      <p:sp>
        <p:nvSpPr>
          <p:cNvPr id="5" name="4 Marcador de notas"/>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6" name="5 Marcador de pie de página"/>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s-ES" dirty="0"/>
          </a:p>
        </p:txBody>
      </p:sp>
      <p:sp>
        <p:nvSpPr>
          <p:cNvPr id="7" name="6 Marcador de número de diapositiva"/>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7C217D4-4DAE-453B-9C17-1AD7D6B475CE}" type="slidenum">
              <a:rPr lang="es-ES" smtClean="0"/>
              <a:t>‹Nº›</a:t>
            </a:fld>
            <a:endParaRPr lang="es-ES" dirty="0"/>
          </a:p>
        </p:txBody>
      </p:sp>
    </p:spTree>
    <p:extLst>
      <p:ext uri="{BB962C8B-B14F-4D97-AF65-F5344CB8AC3E}">
        <p14:creationId xmlns:p14="http://schemas.microsoft.com/office/powerpoint/2010/main" val="420435615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9CBA850E-6C32-497E-9D22-A9EC58ABE447}" type="slidenum">
              <a:rPr lang="es-CL" sz="1200" smtClean="0">
                <a:solidFill>
                  <a:prstClr val="black"/>
                </a:solidFill>
              </a:rPr>
              <a:pPr eaLnBrk="1" hangingPunct="1"/>
              <a:t>1</a:t>
            </a:fld>
            <a:endParaRPr lang="es-CL" sz="1200" dirty="0" smtClean="0">
              <a:solidFill>
                <a:prstClr val="black"/>
              </a:solidFill>
            </a:endParaRPr>
          </a:p>
        </p:txBody>
      </p:sp>
      <p:sp>
        <p:nvSpPr>
          <p:cNvPr id="83971" name="Rectangle 2"/>
          <p:cNvSpPr>
            <a:spLocks noGrp="1" noRot="1" noChangeAspect="1" noChangeArrowheads="1" noTextEdit="1"/>
          </p:cNvSpPr>
          <p:nvPr>
            <p:ph type="sldImg"/>
          </p:nvPr>
        </p:nvSpPr>
        <p:spPr>
          <a:ln/>
        </p:spPr>
      </p:sp>
      <p:sp>
        <p:nvSpPr>
          <p:cNvPr id="8397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s-CL" dirty="0" smtClean="0"/>
          </a:p>
        </p:txBody>
      </p:sp>
    </p:spTree>
    <p:extLst>
      <p:ext uri="{BB962C8B-B14F-4D97-AF65-F5344CB8AC3E}">
        <p14:creationId xmlns:p14="http://schemas.microsoft.com/office/powerpoint/2010/main" val="82516794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smtClean="0"/>
              <a:t>Haga clic para modificar el estilo de título del patrón</a:t>
            </a:r>
            <a:endParaRPr lang="es-ES"/>
          </a:p>
        </p:txBody>
      </p:sp>
      <p:sp>
        <p:nvSpPr>
          <p:cNvPr id="3" name="2 Subtítulo"/>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s-ES"/>
          </a:p>
        </p:txBody>
      </p:sp>
      <p:sp>
        <p:nvSpPr>
          <p:cNvPr id="4" name="3 Marcador de fecha"/>
          <p:cNvSpPr>
            <a:spLocks noGrp="1"/>
          </p:cNvSpPr>
          <p:nvPr>
            <p:ph type="dt" sz="half" idx="10"/>
          </p:nvPr>
        </p:nvSpPr>
        <p:spPr/>
        <p:txBody>
          <a:bodyPr/>
          <a:lstStyle/>
          <a:p>
            <a:fld id="{7379246B-D5B9-4B17-A69C-0E04DF4C3431}" type="datetimeFigureOut">
              <a:rPr lang="es-ES" smtClean="0"/>
              <a:t>30/01/2020</a:t>
            </a:fld>
            <a:endParaRPr lang="es-ES" dirty="0"/>
          </a:p>
        </p:txBody>
      </p:sp>
      <p:sp>
        <p:nvSpPr>
          <p:cNvPr id="5" name="4 Marcador de pie de página"/>
          <p:cNvSpPr>
            <a:spLocks noGrp="1"/>
          </p:cNvSpPr>
          <p:nvPr>
            <p:ph type="ftr" sz="quarter" idx="11"/>
          </p:nvPr>
        </p:nvSpPr>
        <p:spPr/>
        <p:txBody>
          <a:bodyPr/>
          <a:lstStyle/>
          <a:p>
            <a:endParaRPr lang="es-ES" dirty="0"/>
          </a:p>
        </p:txBody>
      </p:sp>
      <p:sp>
        <p:nvSpPr>
          <p:cNvPr id="6" name="5 Marcador de número de diapositiva"/>
          <p:cNvSpPr>
            <a:spLocks noGrp="1"/>
          </p:cNvSpPr>
          <p:nvPr>
            <p:ph type="sldNum" sz="quarter" idx="12"/>
          </p:nvPr>
        </p:nvSpPr>
        <p:spPr/>
        <p:txBody>
          <a:bodyPr/>
          <a:lstStyle/>
          <a:p>
            <a:fld id="{AC68C9DC-9B50-4566-90CC-00F2D4C24DC3}" type="slidenum">
              <a:rPr lang="es-ES" smtClean="0"/>
              <a:t>‹Nº›</a:t>
            </a:fld>
            <a:endParaRPr lang="es-ES" dirty="0"/>
          </a:p>
        </p:txBody>
      </p:sp>
    </p:spTree>
    <p:extLst>
      <p:ext uri="{BB962C8B-B14F-4D97-AF65-F5344CB8AC3E}">
        <p14:creationId xmlns:p14="http://schemas.microsoft.com/office/powerpoint/2010/main" val="44874352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p>
            <a:fld id="{7379246B-D5B9-4B17-A69C-0E04DF4C3431}" type="datetimeFigureOut">
              <a:rPr lang="es-ES" smtClean="0"/>
              <a:t>30/01/2020</a:t>
            </a:fld>
            <a:endParaRPr lang="es-ES" dirty="0"/>
          </a:p>
        </p:txBody>
      </p:sp>
      <p:sp>
        <p:nvSpPr>
          <p:cNvPr id="5" name="4 Marcador de pie de página"/>
          <p:cNvSpPr>
            <a:spLocks noGrp="1"/>
          </p:cNvSpPr>
          <p:nvPr>
            <p:ph type="ftr" sz="quarter" idx="11"/>
          </p:nvPr>
        </p:nvSpPr>
        <p:spPr/>
        <p:txBody>
          <a:bodyPr/>
          <a:lstStyle/>
          <a:p>
            <a:endParaRPr lang="es-ES" dirty="0"/>
          </a:p>
        </p:txBody>
      </p:sp>
      <p:sp>
        <p:nvSpPr>
          <p:cNvPr id="6" name="5 Marcador de número de diapositiva"/>
          <p:cNvSpPr>
            <a:spLocks noGrp="1"/>
          </p:cNvSpPr>
          <p:nvPr>
            <p:ph type="sldNum" sz="quarter" idx="12"/>
          </p:nvPr>
        </p:nvSpPr>
        <p:spPr/>
        <p:txBody>
          <a:bodyPr/>
          <a:lstStyle/>
          <a:p>
            <a:fld id="{AC68C9DC-9B50-4566-90CC-00F2D4C24DC3}" type="slidenum">
              <a:rPr lang="es-ES" smtClean="0"/>
              <a:t>‹Nº›</a:t>
            </a:fld>
            <a:endParaRPr lang="es-ES" dirty="0"/>
          </a:p>
        </p:txBody>
      </p:sp>
    </p:spTree>
    <p:extLst>
      <p:ext uri="{BB962C8B-B14F-4D97-AF65-F5344CB8AC3E}">
        <p14:creationId xmlns:p14="http://schemas.microsoft.com/office/powerpoint/2010/main" val="140217770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p:spPr>
        <p:txBody>
          <a:bodyPr vert="eaVert"/>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a:xfrm>
            <a:off x="457200" y="274638"/>
            <a:ext cx="6019800" cy="5851525"/>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p>
            <a:fld id="{7379246B-D5B9-4B17-A69C-0E04DF4C3431}" type="datetimeFigureOut">
              <a:rPr lang="es-ES" smtClean="0"/>
              <a:t>30/01/2020</a:t>
            </a:fld>
            <a:endParaRPr lang="es-ES" dirty="0"/>
          </a:p>
        </p:txBody>
      </p:sp>
      <p:sp>
        <p:nvSpPr>
          <p:cNvPr id="5" name="4 Marcador de pie de página"/>
          <p:cNvSpPr>
            <a:spLocks noGrp="1"/>
          </p:cNvSpPr>
          <p:nvPr>
            <p:ph type="ftr" sz="quarter" idx="11"/>
          </p:nvPr>
        </p:nvSpPr>
        <p:spPr/>
        <p:txBody>
          <a:bodyPr/>
          <a:lstStyle/>
          <a:p>
            <a:endParaRPr lang="es-ES" dirty="0"/>
          </a:p>
        </p:txBody>
      </p:sp>
      <p:sp>
        <p:nvSpPr>
          <p:cNvPr id="6" name="5 Marcador de número de diapositiva"/>
          <p:cNvSpPr>
            <a:spLocks noGrp="1"/>
          </p:cNvSpPr>
          <p:nvPr>
            <p:ph type="sldNum" sz="quarter" idx="12"/>
          </p:nvPr>
        </p:nvSpPr>
        <p:spPr/>
        <p:txBody>
          <a:bodyPr/>
          <a:lstStyle/>
          <a:p>
            <a:fld id="{AC68C9DC-9B50-4566-90CC-00F2D4C24DC3}" type="slidenum">
              <a:rPr lang="es-ES" smtClean="0"/>
              <a:t>‹Nº›</a:t>
            </a:fld>
            <a:endParaRPr lang="es-ES" dirty="0"/>
          </a:p>
        </p:txBody>
      </p:sp>
    </p:spTree>
    <p:extLst>
      <p:ext uri="{BB962C8B-B14F-4D97-AF65-F5344CB8AC3E}">
        <p14:creationId xmlns:p14="http://schemas.microsoft.com/office/powerpoint/2010/main" val="262353427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smtClean="0"/>
              <a:t>Haga clic para modificar el estilo de título del patrón</a:t>
            </a:r>
            <a:endParaRPr lang="es-CL"/>
          </a:p>
        </p:txBody>
      </p:sp>
      <p:sp>
        <p:nvSpPr>
          <p:cNvPr id="3" name="2 Subtítulo"/>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s-CL"/>
          </a:p>
        </p:txBody>
      </p:sp>
      <p:sp>
        <p:nvSpPr>
          <p:cNvPr id="4" name="3 Marcador de fecha"/>
          <p:cNvSpPr>
            <a:spLocks noGrp="1"/>
          </p:cNvSpPr>
          <p:nvPr>
            <p:ph type="dt" sz="half" idx="10"/>
          </p:nvPr>
        </p:nvSpPr>
        <p:spPr/>
        <p:txBody>
          <a:bodyPr/>
          <a:lstStyle>
            <a:lvl1pPr>
              <a:defRPr/>
            </a:lvl1pPr>
          </a:lstStyle>
          <a:p>
            <a:pPr>
              <a:defRPr/>
            </a:pPr>
            <a:endParaRPr lang="es-ES" dirty="0">
              <a:solidFill>
                <a:prstClr val="black">
                  <a:tint val="75000"/>
                </a:prstClr>
              </a:solidFill>
            </a:endParaRPr>
          </a:p>
        </p:txBody>
      </p:sp>
      <p:sp>
        <p:nvSpPr>
          <p:cNvPr id="5" name="4 Marcador de pie de página"/>
          <p:cNvSpPr>
            <a:spLocks noGrp="1"/>
          </p:cNvSpPr>
          <p:nvPr>
            <p:ph type="ftr" sz="quarter" idx="11"/>
          </p:nvPr>
        </p:nvSpPr>
        <p:spPr/>
        <p:txBody>
          <a:bodyPr/>
          <a:lstStyle>
            <a:lvl1pPr>
              <a:defRPr/>
            </a:lvl1pPr>
          </a:lstStyle>
          <a:p>
            <a:pPr>
              <a:defRPr/>
            </a:pPr>
            <a:endParaRPr lang="es-ES" dirty="0">
              <a:solidFill>
                <a:prstClr val="black">
                  <a:tint val="75000"/>
                </a:prstClr>
              </a:solidFill>
            </a:endParaRPr>
          </a:p>
        </p:txBody>
      </p:sp>
      <p:sp>
        <p:nvSpPr>
          <p:cNvPr id="6" name="5 Marcador de número de diapositiva"/>
          <p:cNvSpPr>
            <a:spLocks noGrp="1"/>
          </p:cNvSpPr>
          <p:nvPr>
            <p:ph type="sldNum" sz="quarter" idx="12"/>
          </p:nvPr>
        </p:nvSpPr>
        <p:spPr/>
        <p:txBody>
          <a:bodyPr/>
          <a:lstStyle>
            <a:lvl1pPr>
              <a:defRPr/>
            </a:lvl1pPr>
          </a:lstStyle>
          <a:p>
            <a:pPr>
              <a:defRPr/>
            </a:pPr>
            <a:fld id="{50AD84C7-ECF9-4B80-A086-9B6EB76AD1D1}" type="slidenum">
              <a:rPr lang="es-ES">
                <a:solidFill>
                  <a:prstClr val="black">
                    <a:tint val="75000"/>
                  </a:prstClr>
                </a:solidFill>
              </a:rPr>
              <a:pPr>
                <a:defRPr/>
              </a:pPr>
              <a:t>‹Nº›</a:t>
            </a:fld>
            <a:endParaRPr lang="es-ES" dirty="0">
              <a:solidFill>
                <a:prstClr val="black">
                  <a:tint val="75000"/>
                </a:prstClr>
              </a:solidFill>
            </a:endParaRPr>
          </a:p>
        </p:txBody>
      </p:sp>
    </p:spTree>
    <p:extLst>
      <p:ext uri="{BB962C8B-B14F-4D97-AF65-F5344CB8AC3E}">
        <p14:creationId xmlns:p14="http://schemas.microsoft.com/office/powerpoint/2010/main" val="329389173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207500" cy="692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1 Título"/>
          <p:cNvSpPr>
            <a:spLocks noGrp="1"/>
          </p:cNvSpPr>
          <p:nvPr>
            <p:ph type="title"/>
          </p:nvPr>
        </p:nvSpPr>
        <p:spPr/>
        <p:txBody>
          <a:bodyPr>
            <a:noAutofit/>
          </a:bodyPr>
          <a:lstStyle>
            <a:lvl1pPr algn="l">
              <a:defRPr sz="3200">
                <a:solidFill>
                  <a:srgbClr val="FF0000"/>
                </a:solidFill>
                <a:latin typeface="Arial Black" pitchFamily="34" charset="0"/>
              </a:defRPr>
            </a:lvl1pPr>
          </a:lstStyle>
          <a:p>
            <a:r>
              <a:rPr lang="es-ES" smtClean="0"/>
              <a:t>Haga clic para modificar el estilo de título del patrón</a:t>
            </a:r>
            <a:endParaRPr lang="es-CL" dirty="0"/>
          </a:p>
        </p:txBody>
      </p:sp>
      <p:sp>
        <p:nvSpPr>
          <p:cNvPr id="3" name="2 Marcador de contenido"/>
          <p:cNvSpPr>
            <a:spLocks noGrp="1"/>
          </p:cNvSpPr>
          <p:nvPr>
            <p:ph idx="1"/>
          </p:nvPr>
        </p:nvSpPr>
        <p:spPr/>
        <p:txBody>
          <a:bodyPr>
            <a:normAutofit/>
          </a:bodyPr>
          <a:lstStyle>
            <a:lvl1pPr>
              <a:defRPr sz="2800">
                <a:solidFill>
                  <a:schemeClr val="tx1">
                    <a:lumMod val="75000"/>
                    <a:lumOff val="25000"/>
                  </a:schemeClr>
                </a:solidFill>
                <a:latin typeface="Arial Black" pitchFamily="34" charset="0"/>
                <a:cs typeface="Arial" pitchFamily="34" charset="0"/>
              </a:defRPr>
            </a:lvl1pPr>
            <a:lvl2pPr>
              <a:defRPr sz="2400">
                <a:solidFill>
                  <a:schemeClr val="tx1">
                    <a:lumMod val="75000"/>
                    <a:lumOff val="25000"/>
                  </a:schemeClr>
                </a:solidFill>
                <a:latin typeface="Arial Black" pitchFamily="34" charset="0"/>
              </a:defRPr>
            </a:lvl2pPr>
            <a:lvl3pPr>
              <a:defRPr sz="2000">
                <a:solidFill>
                  <a:schemeClr val="tx1">
                    <a:lumMod val="75000"/>
                    <a:lumOff val="25000"/>
                  </a:schemeClr>
                </a:solidFill>
                <a:latin typeface="Arial Black" pitchFamily="34" charset="0"/>
              </a:defRPr>
            </a:lvl3pPr>
            <a:lvl4pPr>
              <a:defRPr sz="1800">
                <a:solidFill>
                  <a:schemeClr val="tx1">
                    <a:lumMod val="75000"/>
                    <a:lumOff val="25000"/>
                  </a:schemeClr>
                </a:solidFill>
                <a:latin typeface="Arial Black" pitchFamily="34" charset="0"/>
              </a:defRPr>
            </a:lvl4pPr>
            <a:lvl5pPr>
              <a:defRPr sz="1800">
                <a:solidFill>
                  <a:schemeClr val="tx1">
                    <a:lumMod val="75000"/>
                    <a:lumOff val="25000"/>
                  </a:schemeClr>
                </a:solidFill>
                <a:latin typeface="Arial Black" pitchFamily="34" charset="0"/>
              </a:defRPr>
            </a:lvl5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L" dirty="0"/>
          </a:p>
        </p:txBody>
      </p:sp>
      <p:sp>
        <p:nvSpPr>
          <p:cNvPr id="5" name="3 Marcador de fecha"/>
          <p:cNvSpPr>
            <a:spLocks noGrp="1"/>
          </p:cNvSpPr>
          <p:nvPr>
            <p:ph type="dt" sz="half" idx="10"/>
          </p:nvPr>
        </p:nvSpPr>
        <p:spPr/>
        <p:txBody>
          <a:bodyPr/>
          <a:lstStyle>
            <a:lvl1pPr>
              <a:defRPr/>
            </a:lvl1pPr>
          </a:lstStyle>
          <a:p>
            <a:pPr>
              <a:defRPr/>
            </a:pPr>
            <a:endParaRPr lang="es-ES" dirty="0">
              <a:solidFill>
                <a:prstClr val="black">
                  <a:tint val="75000"/>
                </a:prstClr>
              </a:solidFill>
            </a:endParaRPr>
          </a:p>
        </p:txBody>
      </p:sp>
      <p:sp>
        <p:nvSpPr>
          <p:cNvPr id="6" name="4 Marcador de pie de página"/>
          <p:cNvSpPr>
            <a:spLocks noGrp="1"/>
          </p:cNvSpPr>
          <p:nvPr>
            <p:ph type="ftr" sz="quarter" idx="11"/>
          </p:nvPr>
        </p:nvSpPr>
        <p:spPr/>
        <p:txBody>
          <a:bodyPr/>
          <a:lstStyle>
            <a:lvl1pPr>
              <a:defRPr/>
            </a:lvl1pPr>
          </a:lstStyle>
          <a:p>
            <a:pPr>
              <a:defRPr/>
            </a:pPr>
            <a:endParaRPr lang="es-ES" dirty="0">
              <a:solidFill>
                <a:prstClr val="black">
                  <a:tint val="75000"/>
                </a:prstClr>
              </a:solidFill>
            </a:endParaRPr>
          </a:p>
        </p:txBody>
      </p:sp>
      <p:sp>
        <p:nvSpPr>
          <p:cNvPr id="7" name="5 Marcador de número de diapositiva"/>
          <p:cNvSpPr>
            <a:spLocks noGrp="1"/>
          </p:cNvSpPr>
          <p:nvPr>
            <p:ph type="sldNum" sz="quarter" idx="12"/>
          </p:nvPr>
        </p:nvSpPr>
        <p:spPr/>
        <p:txBody>
          <a:bodyPr/>
          <a:lstStyle>
            <a:lvl1pPr>
              <a:defRPr/>
            </a:lvl1pPr>
          </a:lstStyle>
          <a:p>
            <a:pPr>
              <a:defRPr/>
            </a:pPr>
            <a:fld id="{1EAA9BA2-D18D-4631-9F5B-691FEEB0E1DA}" type="slidenum">
              <a:rPr lang="es-ES">
                <a:solidFill>
                  <a:prstClr val="black">
                    <a:tint val="75000"/>
                  </a:prstClr>
                </a:solidFill>
              </a:rPr>
              <a:pPr>
                <a:defRPr/>
              </a:pPr>
              <a:t>‹Nº›</a:t>
            </a:fld>
            <a:endParaRPr lang="es-ES" dirty="0">
              <a:solidFill>
                <a:prstClr val="black">
                  <a:tint val="75000"/>
                </a:prstClr>
              </a:solidFill>
            </a:endParaRPr>
          </a:p>
        </p:txBody>
      </p:sp>
    </p:spTree>
    <p:extLst>
      <p:ext uri="{BB962C8B-B14F-4D97-AF65-F5344CB8AC3E}">
        <p14:creationId xmlns:p14="http://schemas.microsoft.com/office/powerpoint/2010/main" val="163933653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207500" cy="692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1 Título"/>
          <p:cNvSpPr>
            <a:spLocks noGrp="1"/>
          </p:cNvSpPr>
          <p:nvPr>
            <p:ph type="title"/>
          </p:nvPr>
        </p:nvSpPr>
        <p:spPr>
          <a:xfrm>
            <a:off x="467544" y="3356992"/>
            <a:ext cx="7772400" cy="1362075"/>
          </a:xfrm>
        </p:spPr>
        <p:txBody>
          <a:bodyPr anchor="t">
            <a:noAutofit/>
          </a:bodyPr>
          <a:lstStyle>
            <a:lvl1pPr algn="l">
              <a:defRPr sz="3600" b="0" cap="none">
                <a:solidFill>
                  <a:srgbClr val="FFFF00"/>
                </a:solidFill>
                <a:latin typeface="Arial Black" pitchFamily="34" charset="0"/>
              </a:defRPr>
            </a:lvl1pPr>
          </a:lstStyle>
          <a:p>
            <a:r>
              <a:rPr lang="es-ES" smtClean="0"/>
              <a:t>Haga clic para modificar el estilo de título del patrón</a:t>
            </a:r>
            <a:endParaRPr lang="es-CL" dirty="0"/>
          </a:p>
        </p:txBody>
      </p:sp>
      <p:sp>
        <p:nvSpPr>
          <p:cNvPr id="3" name="2 Marcador de texto"/>
          <p:cNvSpPr>
            <a:spLocks noGrp="1"/>
          </p:cNvSpPr>
          <p:nvPr>
            <p:ph type="body" idx="1"/>
          </p:nvPr>
        </p:nvSpPr>
        <p:spPr>
          <a:xfrm>
            <a:off x="467544" y="1844824"/>
            <a:ext cx="7772400" cy="1500187"/>
          </a:xfrm>
        </p:spPr>
        <p:txBody>
          <a:bodyPr anchor="b">
            <a:normAutofit/>
          </a:bodyPr>
          <a:lstStyle>
            <a:lvl1pPr marL="0" indent="0">
              <a:buNone/>
              <a:defRPr sz="3200">
                <a:solidFill>
                  <a:schemeClr val="bg1"/>
                </a:solidFill>
                <a:latin typeface="Arial Black" pitchFamily="34" charset="0"/>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Tree>
    <p:extLst>
      <p:ext uri="{BB962C8B-B14F-4D97-AF65-F5344CB8AC3E}">
        <p14:creationId xmlns:p14="http://schemas.microsoft.com/office/powerpoint/2010/main" val="362046091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CL"/>
          </a:p>
        </p:txBody>
      </p:sp>
      <p:sp>
        <p:nvSpPr>
          <p:cNvPr id="3" name="2 Marcador de contenido"/>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L"/>
          </a:p>
        </p:txBody>
      </p:sp>
      <p:sp>
        <p:nvSpPr>
          <p:cNvPr id="4" name="3 Marcador de contenido"/>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L"/>
          </a:p>
        </p:txBody>
      </p:sp>
      <p:sp>
        <p:nvSpPr>
          <p:cNvPr id="5" name="3 Marcador de fecha"/>
          <p:cNvSpPr>
            <a:spLocks noGrp="1"/>
          </p:cNvSpPr>
          <p:nvPr>
            <p:ph type="dt" sz="half" idx="10"/>
          </p:nvPr>
        </p:nvSpPr>
        <p:spPr/>
        <p:txBody>
          <a:bodyPr/>
          <a:lstStyle>
            <a:lvl1pPr>
              <a:defRPr/>
            </a:lvl1pPr>
          </a:lstStyle>
          <a:p>
            <a:pPr>
              <a:defRPr/>
            </a:pPr>
            <a:endParaRPr lang="es-ES" dirty="0">
              <a:solidFill>
                <a:prstClr val="black">
                  <a:tint val="75000"/>
                </a:prstClr>
              </a:solidFill>
            </a:endParaRPr>
          </a:p>
        </p:txBody>
      </p:sp>
      <p:sp>
        <p:nvSpPr>
          <p:cNvPr id="6" name="4 Marcador de pie de página"/>
          <p:cNvSpPr>
            <a:spLocks noGrp="1"/>
          </p:cNvSpPr>
          <p:nvPr>
            <p:ph type="ftr" sz="quarter" idx="11"/>
          </p:nvPr>
        </p:nvSpPr>
        <p:spPr/>
        <p:txBody>
          <a:bodyPr/>
          <a:lstStyle>
            <a:lvl1pPr>
              <a:defRPr/>
            </a:lvl1pPr>
          </a:lstStyle>
          <a:p>
            <a:pPr>
              <a:defRPr/>
            </a:pPr>
            <a:endParaRPr lang="es-ES" dirty="0">
              <a:solidFill>
                <a:prstClr val="black">
                  <a:tint val="75000"/>
                </a:prstClr>
              </a:solidFill>
            </a:endParaRPr>
          </a:p>
        </p:txBody>
      </p:sp>
      <p:sp>
        <p:nvSpPr>
          <p:cNvPr id="7" name="5 Marcador de número de diapositiva"/>
          <p:cNvSpPr>
            <a:spLocks noGrp="1"/>
          </p:cNvSpPr>
          <p:nvPr>
            <p:ph type="sldNum" sz="quarter" idx="12"/>
          </p:nvPr>
        </p:nvSpPr>
        <p:spPr/>
        <p:txBody>
          <a:bodyPr/>
          <a:lstStyle>
            <a:lvl1pPr>
              <a:defRPr/>
            </a:lvl1pPr>
          </a:lstStyle>
          <a:p>
            <a:pPr>
              <a:defRPr/>
            </a:pPr>
            <a:fld id="{97FD939E-EB9F-4216-B413-381B669288AF}" type="slidenum">
              <a:rPr lang="es-ES">
                <a:solidFill>
                  <a:prstClr val="black">
                    <a:tint val="75000"/>
                  </a:prstClr>
                </a:solidFill>
              </a:rPr>
              <a:pPr>
                <a:defRPr/>
              </a:pPr>
              <a:t>‹Nº›</a:t>
            </a:fld>
            <a:endParaRPr lang="es-ES" dirty="0">
              <a:solidFill>
                <a:prstClr val="black">
                  <a:tint val="75000"/>
                </a:prstClr>
              </a:solidFill>
            </a:endParaRPr>
          </a:p>
        </p:txBody>
      </p:sp>
    </p:spTree>
    <p:extLst>
      <p:ext uri="{BB962C8B-B14F-4D97-AF65-F5344CB8AC3E}">
        <p14:creationId xmlns:p14="http://schemas.microsoft.com/office/powerpoint/2010/main" val="277375823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smtClean="0"/>
              <a:t>Haga clic para modificar el estilo de título del patrón</a:t>
            </a:r>
            <a:endParaRPr lang="es-CL"/>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L"/>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L"/>
          </a:p>
        </p:txBody>
      </p:sp>
      <p:sp>
        <p:nvSpPr>
          <p:cNvPr id="7" name="3 Marcador de fecha"/>
          <p:cNvSpPr>
            <a:spLocks noGrp="1"/>
          </p:cNvSpPr>
          <p:nvPr>
            <p:ph type="dt" sz="half" idx="10"/>
          </p:nvPr>
        </p:nvSpPr>
        <p:spPr/>
        <p:txBody>
          <a:bodyPr/>
          <a:lstStyle>
            <a:lvl1pPr>
              <a:defRPr/>
            </a:lvl1pPr>
          </a:lstStyle>
          <a:p>
            <a:pPr>
              <a:defRPr/>
            </a:pPr>
            <a:endParaRPr lang="es-ES" dirty="0">
              <a:solidFill>
                <a:prstClr val="black">
                  <a:tint val="75000"/>
                </a:prstClr>
              </a:solidFill>
            </a:endParaRPr>
          </a:p>
        </p:txBody>
      </p:sp>
      <p:sp>
        <p:nvSpPr>
          <p:cNvPr id="8" name="4 Marcador de pie de página"/>
          <p:cNvSpPr>
            <a:spLocks noGrp="1"/>
          </p:cNvSpPr>
          <p:nvPr>
            <p:ph type="ftr" sz="quarter" idx="11"/>
          </p:nvPr>
        </p:nvSpPr>
        <p:spPr/>
        <p:txBody>
          <a:bodyPr/>
          <a:lstStyle>
            <a:lvl1pPr>
              <a:defRPr/>
            </a:lvl1pPr>
          </a:lstStyle>
          <a:p>
            <a:pPr>
              <a:defRPr/>
            </a:pPr>
            <a:endParaRPr lang="es-ES" dirty="0">
              <a:solidFill>
                <a:prstClr val="black">
                  <a:tint val="75000"/>
                </a:prstClr>
              </a:solidFill>
            </a:endParaRPr>
          </a:p>
        </p:txBody>
      </p:sp>
      <p:sp>
        <p:nvSpPr>
          <p:cNvPr id="9" name="5 Marcador de número de diapositiva"/>
          <p:cNvSpPr>
            <a:spLocks noGrp="1"/>
          </p:cNvSpPr>
          <p:nvPr>
            <p:ph type="sldNum" sz="quarter" idx="12"/>
          </p:nvPr>
        </p:nvSpPr>
        <p:spPr/>
        <p:txBody>
          <a:bodyPr/>
          <a:lstStyle>
            <a:lvl1pPr>
              <a:defRPr/>
            </a:lvl1pPr>
          </a:lstStyle>
          <a:p>
            <a:pPr>
              <a:defRPr/>
            </a:pPr>
            <a:fld id="{51373427-497E-445A-8E0B-42C5EC83B9E7}" type="slidenum">
              <a:rPr lang="es-ES">
                <a:solidFill>
                  <a:prstClr val="black">
                    <a:tint val="75000"/>
                  </a:prstClr>
                </a:solidFill>
              </a:rPr>
              <a:pPr>
                <a:defRPr/>
              </a:pPr>
              <a:t>‹Nº›</a:t>
            </a:fld>
            <a:endParaRPr lang="es-ES" dirty="0">
              <a:solidFill>
                <a:prstClr val="black">
                  <a:tint val="75000"/>
                </a:prstClr>
              </a:solidFill>
            </a:endParaRPr>
          </a:p>
        </p:txBody>
      </p:sp>
    </p:spTree>
    <p:extLst>
      <p:ext uri="{BB962C8B-B14F-4D97-AF65-F5344CB8AC3E}">
        <p14:creationId xmlns:p14="http://schemas.microsoft.com/office/powerpoint/2010/main" val="9713637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CL"/>
          </a:p>
        </p:txBody>
      </p:sp>
      <p:sp>
        <p:nvSpPr>
          <p:cNvPr id="3" name="3 Marcador de fecha"/>
          <p:cNvSpPr>
            <a:spLocks noGrp="1"/>
          </p:cNvSpPr>
          <p:nvPr>
            <p:ph type="dt" sz="half" idx="10"/>
          </p:nvPr>
        </p:nvSpPr>
        <p:spPr/>
        <p:txBody>
          <a:bodyPr/>
          <a:lstStyle>
            <a:lvl1pPr>
              <a:defRPr/>
            </a:lvl1pPr>
          </a:lstStyle>
          <a:p>
            <a:pPr>
              <a:defRPr/>
            </a:pPr>
            <a:endParaRPr lang="es-ES" dirty="0">
              <a:solidFill>
                <a:prstClr val="black">
                  <a:tint val="75000"/>
                </a:prstClr>
              </a:solidFill>
            </a:endParaRPr>
          </a:p>
        </p:txBody>
      </p:sp>
      <p:sp>
        <p:nvSpPr>
          <p:cNvPr id="4" name="4 Marcador de pie de página"/>
          <p:cNvSpPr>
            <a:spLocks noGrp="1"/>
          </p:cNvSpPr>
          <p:nvPr>
            <p:ph type="ftr" sz="quarter" idx="11"/>
          </p:nvPr>
        </p:nvSpPr>
        <p:spPr/>
        <p:txBody>
          <a:bodyPr/>
          <a:lstStyle>
            <a:lvl1pPr>
              <a:defRPr/>
            </a:lvl1pPr>
          </a:lstStyle>
          <a:p>
            <a:pPr>
              <a:defRPr/>
            </a:pPr>
            <a:endParaRPr lang="es-ES" dirty="0">
              <a:solidFill>
                <a:prstClr val="black">
                  <a:tint val="75000"/>
                </a:prstClr>
              </a:solidFill>
            </a:endParaRPr>
          </a:p>
        </p:txBody>
      </p:sp>
      <p:sp>
        <p:nvSpPr>
          <p:cNvPr id="5" name="5 Marcador de número de diapositiva"/>
          <p:cNvSpPr>
            <a:spLocks noGrp="1"/>
          </p:cNvSpPr>
          <p:nvPr>
            <p:ph type="sldNum" sz="quarter" idx="12"/>
          </p:nvPr>
        </p:nvSpPr>
        <p:spPr/>
        <p:txBody>
          <a:bodyPr/>
          <a:lstStyle>
            <a:lvl1pPr>
              <a:defRPr/>
            </a:lvl1pPr>
          </a:lstStyle>
          <a:p>
            <a:pPr>
              <a:defRPr/>
            </a:pPr>
            <a:fld id="{9C5F99B9-FD17-4D80-B1EE-7A9BA9FED4CD}" type="slidenum">
              <a:rPr lang="es-ES">
                <a:solidFill>
                  <a:prstClr val="black">
                    <a:tint val="75000"/>
                  </a:prstClr>
                </a:solidFill>
              </a:rPr>
              <a:pPr>
                <a:defRPr/>
              </a:pPr>
              <a:t>‹Nº›</a:t>
            </a:fld>
            <a:endParaRPr lang="es-ES" dirty="0">
              <a:solidFill>
                <a:prstClr val="black">
                  <a:tint val="75000"/>
                </a:prstClr>
              </a:solidFill>
            </a:endParaRPr>
          </a:p>
        </p:txBody>
      </p:sp>
    </p:spTree>
    <p:extLst>
      <p:ext uri="{BB962C8B-B14F-4D97-AF65-F5344CB8AC3E}">
        <p14:creationId xmlns:p14="http://schemas.microsoft.com/office/powerpoint/2010/main" val="67681450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pic>
        <p:nvPicPr>
          <p:cNvPr id="2" name="Picture 2" descr="C:\Users\v_segala\Desktop\casita y fondo.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513" y="-26988"/>
            <a:ext cx="9251951" cy="69469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1 Marcador de fecha"/>
          <p:cNvSpPr>
            <a:spLocks noGrp="1"/>
          </p:cNvSpPr>
          <p:nvPr>
            <p:ph type="dt" sz="half" idx="10"/>
          </p:nvPr>
        </p:nvSpPr>
        <p:spPr/>
        <p:txBody>
          <a:bodyPr/>
          <a:lstStyle>
            <a:lvl1pPr>
              <a:defRPr/>
            </a:lvl1pPr>
          </a:lstStyle>
          <a:p>
            <a:pPr>
              <a:defRPr/>
            </a:pPr>
            <a:endParaRPr lang="es-ES" dirty="0">
              <a:solidFill>
                <a:prstClr val="black">
                  <a:tint val="75000"/>
                </a:prstClr>
              </a:solidFill>
            </a:endParaRPr>
          </a:p>
        </p:txBody>
      </p:sp>
      <p:sp>
        <p:nvSpPr>
          <p:cNvPr id="4" name="2 Marcador de pie de página"/>
          <p:cNvSpPr>
            <a:spLocks noGrp="1"/>
          </p:cNvSpPr>
          <p:nvPr>
            <p:ph type="ftr" sz="quarter" idx="11"/>
          </p:nvPr>
        </p:nvSpPr>
        <p:spPr/>
        <p:txBody>
          <a:bodyPr/>
          <a:lstStyle>
            <a:lvl1pPr>
              <a:defRPr/>
            </a:lvl1pPr>
          </a:lstStyle>
          <a:p>
            <a:pPr>
              <a:defRPr/>
            </a:pPr>
            <a:endParaRPr lang="es-ES" dirty="0">
              <a:solidFill>
                <a:prstClr val="black">
                  <a:tint val="75000"/>
                </a:prstClr>
              </a:solidFill>
            </a:endParaRPr>
          </a:p>
        </p:txBody>
      </p:sp>
      <p:sp>
        <p:nvSpPr>
          <p:cNvPr id="5" name="3 Marcador de número de diapositiva"/>
          <p:cNvSpPr>
            <a:spLocks noGrp="1"/>
          </p:cNvSpPr>
          <p:nvPr>
            <p:ph type="sldNum" sz="quarter" idx="12"/>
          </p:nvPr>
        </p:nvSpPr>
        <p:spPr/>
        <p:txBody>
          <a:bodyPr/>
          <a:lstStyle>
            <a:lvl1pPr>
              <a:defRPr/>
            </a:lvl1pPr>
          </a:lstStyle>
          <a:p>
            <a:pPr>
              <a:defRPr/>
            </a:pPr>
            <a:fld id="{C73CE3E8-5FA6-467A-9F53-831C2B436B86}" type="slidenum">
              <a:rPr lang="es-ES">
                <a:solidFill>
                  <a:prstClr val="black">
                    <a:tint val="75000"/>
                  </a:prstClr>
                </a:solidFill>
              </a:rPr>
              <a:pPr>
                <a:defRPr/>
              </a:pPr>
              <a:t>‹Nº›</a:t>
            </a:fld>
            <a:endParaRPr lang="es-ES" dirty="0">
              <a:solidFill>
                <a:prstClr val="black">
                  <a:tint val="75000"/>
                </a:prstClr>
              </a:solidFill>
            </a:endParaRPr>
          </a:p>
        </p:txBody>
      </p:sp>
    </p:spTree>
    <p:extLst>
      <p:ext uri="{BB962C8B-B14F-4D97-AF65-F5344CB8AC3E}">
        <p14:creationId xmlns:p14="http://schemas.microsoft.com/office/powerpoint/2010/main" val="407200200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smtClean="0"/>
              <a:t>Haga clic para modificar el estilo de título del patrón</a:t>
            </a:r>
            <a:endParaRPr lang="es-CL"/>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L"/>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3 Marcador de fecha"/>
          <p:cNvSpPr>
            <a:spLocks noGrp="1"/>
          </p:cNvSpPr>
          <p:nvPr>
            <p:ph type="dt" sz="half" idx="10"/>
          </p:nvPr>
        </p:nvSpPr>
        <p:spPr/>
        <p:txBody>
          <a:bodyPr/>
          <a:lstStyle>
            <a:lvl1pPr>
              <a:defRPr/>
            </a:lvl1pPr>
          </a:lstStyle>
          <a:p>
            <a:pPr>
              <a:defRPr/>
            </a:pPr>
            <a:endParaRPr lang="es-ES" dirty="0">
              <a:solidFill>
                <a:prstClr val="black">
                  <a:tint val="75000"/>
                </a:prstClr>
              </a:solidFill>
            </a:endParaRPr>
          </a:p>
        </p:txBody>
      </p:sp>
      <p:sp>
        <p:nvSpPr>
          <p:cNvPr id="6" name="4 Marcador de pie de página"/>
          <p:cNvSpPr>
            <a:spLocks noGrp="1"/>
          </p:cNvSpPr>
          <p:nvPr>
            <p:ph type="ftr" sz="quarter" idx="11"/>
          </p:nvPr>
        </p:nvSpPr>
        <p:spPr/>
        <p:txBody>
          <a:bodyPr/>
          <a:lstStyle>
            <a:lvl1pPr>
              <a:defRPr/>
            </a:lvl1pPr>
          </a:lstStyle>
          <a:p>
            <a:pPr>
              <a:defRPr/>
            </a:pPr>
            <a:endParaRPr lang="es-ES" dirty="0">
              <a:solidFill>
                <a:prstClr val="black">
                  <a:tint val="75000"/>
                </a:prstClr>
              </a:solidFill>
            </a:endParaRPr>
          </a:p>
        </p:txBody>
      </p:sp>
      <p:sp>
        <p:nvSpPr>
          <p:cNvPr id="7" name="5 Marcador de número de diapositiva"/>
          <p:cNvSpPr>
            <a:spLocks noGrp="1"/>
          </p:cNvSpPr>
          <p:nvPr>
            <p:ph type="sldNum" sz="quarter" idx="12"/>
          </p:nvPr>
        </p:nvSpPr>
        <p:spPr/>
        <p:txBody>
          <a:bodyPr/>
          <a:lstStyle>
            <a:lvl1pPr>
              <a:defRPr/>
            </a:lvl1pPr>
          </a:lstStyle>
          <a:p>
            <a:pPr>
              <a:defRPr/>
            </a:pPr>
            <a:fld id="{C0F179C9-A717-4563-BED0-C527C6508654}" type="slidenum">
              <a:rPr lang="es-ES">
                <a:solidFill>
                  <a:prstClr val="black">
                    <a:tint val="75000"/>
                  </a:prstClr>
                </a:solidFill>
              </a:rPr>
              <a:pPr>
                <a:defRPr/>
              </a:pPr>
              <a:t>‹Nº›</a:t>
            </a:fld>
            <a:endParaRPr lang="es-ES" dirty="0">
              <a:solidFill>
                <a:prstClr val="black">
                  <a:tint val="75000"/>
                </a:prstClr>
              </a:solidFill>
            </a:endParaRPr>
          </a:p>
        </p:txBody>
      </p:sp>
    </p:spTree>
    <p:extLst>
      <p:ext uri="{BB962C8B-B14F-4D97-AF65-F5344CB8AC3E}">
        <p14:creationId xmlns:p14="http://schemas.microsoft.com/office/powerpoint/2010/main" val="115811328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p>
            <a:fld id="{7379246B-D5B9-4B17-A69C-0E04DF4C3431}" type="datetimeFigureOut">
              <a:rPr lang="es-ES" smtClean="0"/>
              <a:t>30/01/2020</a:t>
            </a:fld>
            <a:endParaRPr lang="es-ES" dirty="0"/>
          </a:p>
        </p:txBody>
      </p:sp>
      <p:sp>
        <p:nvSpPr>
          <p:cNvPr id="5" name="4 Marcador de pie de página"/>
          <p:cNvSpPr>
            <a:spLocks noGrp="1"/>
          </p:cNvSpPr>
          <p:nvPr>
            <p:ph type="ftr" sz="quarter" idx="11"/>
          </p:nvPr>
        </p:nvSpPr>
        <p:spPr/>
        <p:txBody>
          <a:bodyPr/>
          <a:lstStyle/>
          <a:p>
            <a:endParaRPr lang="es-ES" dirty="0"/>
          </a:p>
        </p:txBody>
      </p:sp>
      <p:sp>
        <p:nvSpPr>
          <p:cNvPr id="6" name="5 Marcador de número de diapositiva"/>
          <p:cNvSpPr>
            <a:spLocks noGrp="1"/>
          </p:cNvSpPr>
          <p:nvPr>
            <p:ph type="sldNum" sz="quarter" idx="12"/>
          </p:nvPr>
        </p:nvSpPr>
        <p:spPr/>
        <p:txBody>
          <a:bodyPr/>
          <a:lstStyle/>
          <a:p>
            <a:fld id="{AC68C9DC-9B50-4566-90CC-00F2D4C24DC3}" type="slidenum">
              <a:rPr lang="es-ES" smtClean="0"/>
              <a:t>‹Nº›</a:t>
            </a:fld>
            <a:endParaRPr lang="es-ES" dirty="0"/>
          </a:p>
        </p:txBody>
      </p:sp>
    </p:spTree>
    <p:extLst>
      <p:ext uri="{BB962C8B-B14F-4D97-AF65-F5344CB8AC3E}">
        <p14:creationId xmlns:p14="http://schemas.microsoft.com/office/powerpoint/2010/main" val="88971229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smtClean="0"/>
              <a:t>Haga clic para modificar el estilo de título del patrón</a:t>
            </a:r>
            <a:endParaRPr lang="es-CL"/>
          </a:p>
        </p:txBody>
      </p:sp>
      <p:sp>
        <p:nvSpPr>
          <p:cNvPr id="3" name="2 Marcador de posición de imagen"/>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s-ES" noProof="0" dirty="0" smtClean="0"/>
              <a:t>Haga clic en el icono para agregar una imagen</a:t>
            </a:r>
            <a:endParaRPr lang="es-CL" noProof="0" dirty="0"/>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3 Marcador de fecha"/>
          <p:cNvSpPr>
            <a:spLocks noGrp="1"/>
          </p:cNvSpPr>
          <p:nvPr>
            <p:ph type="dt" sz="half" idx="10"/>
          </p:nvPr>
        </p:nvSpPr>
        <p:spPr/>
        <p:txBody>
          <a:bodyPr/>
          <a:lstStyle>
            <a:lvl1pPr>
              <a:defRPr/>
            </a:lvl1pPr>
          </a:lstStyle>
          <a:p>
            <a:pPr>
              <a:defRPr/>
            </a:pPr>
            <a:endParaRPr lang="es-ES" dirty="0">
              <a:solidFill>
                <a:prstClr val="black">
                  <a:tint val="75000"/>
                </a:prstClr>
              </a:solidFill>
            </a:endParaRPr>
          </a:p>
        </p:txBody>
      </p:sp>
      <p:sp>
        <p:nvSpPr>
          <p:cNvPr id="6" name="4 Marcador de pie de página"/>
          <p:cNvSpPr>
            <a:spLocks noGrp="1"/>
          </p:cNvSpPr>
          <p:nvPr>
            <p:ph type="ftr" sz="quarter" idx="11"/>
          </p:nvPr>
        </p:nvSpPr>
        <p:spPr/>
        <p:txBody>
          <a:bodyPr/>
          <a:lstStyle>
            <a:lvl1pPr>
              <a:defRPr/>
            </a:lvl1pPr>
          </a:lstStyle>
          <a:p>
            <a:pPr>
              <a:defRPr/>
            </a:pPr>
            <a:endParaRPr lang="es-ES" dirty="0">
              <a:solidFill>
                <a:prstClr val="black">
                  <a:tint val="75000"/>
                </a:prstClr>
              </a:solidFill>
            </a:endParaRPr>
          </a:p>
        </p:txBody>
      </p:sp>
      <p:sp>
        <p:nvSpPr>
          <p:cNvPr id="7" name="5 Marcador de número de diapositiva"/>
          <p:cNvSpPr>
            <a:spLocks noGrp="1"/>
          </p:cNvSpPr>
          <p:nvPr>
            <p:ph type="sldNum" sz="quarter" idx="12"/>
          </p:nvPr>
        </p:nvSpPr>
        <p:spPr/>
        <p:txBody>
          <a:bodyPr/>
          <a:lstStyle>
            <a:lvl1pPr>
              <a:defRPr/>
            </a:lvl1pPr>
          </a:lstStyle>
          <a:p>
            <a:pPr>
              <a:defRPr/>
            </a:pPr>
            <a:fld id="{E9EFB037-50CF-47B5-811B-AF9EB218E77D}" type="slidenum">
              <a:rPr lang="es-ES">
                <a:solidFill>
                  <a:prstClr val="black">
                    <a:tint val="75000"/>
                  </a:prstClr>
                </a:solidFill>
              </a:rPr>
              <a:pPr>
                <a:defRPr/>
              </a:pPr>
              <a:t>‹Nº›</a:t>
            </a:fld>
            <a:endParaRPr lang="es-ES" dirty="0">
              <a:solidFill>
                <a:prstClr val="black">
                  <a:tint val="75000"/>
                </a:prstClr>
              </a:solidFill>
            </a:endParaRPr>
          </a:p>
        </p:txBody>
      </p:sp>
    </p:spTree>
    <p:extLst>
      <p:ext uri="{BB962C8B-B14F-4D97-AF65-F5344CB8AC3E}">
        <p14:creationId xmlns:p14="http://schemas.microsoft.com/office/powerpoint/2010/main" val="220870430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CL"/>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L"/>
          </a:p>
        </p:txBody>
      </p:sp>
      <p:sp>
        <p:nvSpPr>
          <p:cNvPr id="4" name="3 Marcador de fecha"/>
          <p:cNvSpPr>
            <a:spLocks noGrp="1"/>
          </p:cNvSpPr>
          <p:nvPr>
            <p:ph type="dt" sz="half" idx="10"/>
          </p:nvPr>
        </p:nvSpPr>
        <p:spPr/>
        <p:txBody>
          <a:bodyPr/>
          <a:lstStyle>
            <a:lvl1pPr>
              <a:defRPr/>
            </a:lvl1pPr>
          </a:lstStyle>
          <a:p>
            <a:pPr>
              <a:defRPr/>
            </a:pPr>
            <a:endParaRPr lang="es-ES" dirty="0">
              <a:solidFill>
                <a:prstClr val="black">
                  <a:tint val="75000"/>
                </a:prstClr>
              </a:solidFill>
            </a:endParaRPr>
          </a:p>
        </p:txBody>
      </p:sp>
      <p:sp>
        <p:nvSpPr>
          <p:cNvPr id="5" name="4 Marcador de pie de página"/>
          <p:cNvSpPr>
            <a:spLocks noGrp="1"/>
          </p:cNvSpPr>
          <p:nvPr>
            <p:ph type="ftr" sz="quarter" idx="11"/>
          </p:nvPr>
        </p:nvSpPr>
        <p:spPr/>
        <p:txBody>
          <a:bodyPr/>
          <a:lstStyle>
            <a:lvl1pPr>
              <a:defRPr/>
            </a:lvl1pPr>
          </a:lstStyle>
          <a:p>
            <a:pPr>
              <a:defRPr/>
            </a:pPr>
            <a:endParaRPr lang="es-ES" dirty="0">
              <a:solidFill>
                <a:prstClr val="black">
                  <a:tint val="75000"/>
                </a:prstClr>
              </a:solidFill>
            </a:endParaRPr>
          </a:p>
        </p:txBody>
      </p:sp>
      <p:sp>
        <p:nvSpPr>
          <p:cNvPr id="6" name="5 Marcador de número de diapositiva"/>
          <p:cNvSpPr>
            <a:spLocks noGrp="1"/>
          </p:cNvSpPr>
          <p:nvPr>
            <p:ph type="sldNum" sz="quarter" idx="12"/>
          </p:nvPr>
        </p:nvSpPr>
        <p:spPr/>
        <p:txBody>
          <a:bodyPr/>
          <a:lstStyle>
            <a:lvl1pPr>
              <a:defRPr/>
            </a:lvl1pPr>
          </a:lstStyle>
          <a:p>
            <a:pPr>
              <a:defRPr/>
            </a:pPr>
            <a:fld id="{A91BE208-BAA3-4A18-BD67-5FE450119F3B}" type="slidenum">
              <a:rPr lang="es-ES">
                <a:solidFill>
                  <a:prstClr val="black">
                    <a:tint val="75000"/>
                  </a:prstClr>
                </a:solidFill>
              </a:rPr>
              <a:pPr>
                <a:defRPr/>
              </a:pPr>
              <a:t>‹Nº›</a:t>
            </a:fld>
            <a:endParaRPr lang="es-ES" dirty="0">
              <a:solidFill>
                <a:prstClr val="black">
                  <a:tint val="75000"/>
                </a:prstClr>
              </a:solidFill>
            </a:endParaRPr>
          </a:p>
        </p:txBody>
      </p:sp>
    </p:spTree>
    <p:extLst>
      <p:ext uri="{BB962C8B-B14F-4D97-AF65-F5344CB8AC3E}">
        <p14:creationId xmlns:p14="http://schemas.microsoft.com/office/powerpoint/2010/main" val="56255003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p:spPr>
        <p:txBody>
          <a:bodyPr vert="eaVert"/>
          <a:lstStyle/>
          <a:p>
            <a:r>
              <a:rPr lang="es-ES" smtClean="0"/>
              <a:t>Haga clic para modificar el estilo de título del patrón</a:t>
            </a:r>
            <a:endParaRPr lang="es-CL"/>
          </a:p>
        </p:txBody>
      </p:sp>
      <p:sp>
        <p:nvSpPr>
          <p:cNvPr id="3" name="2 Marcador de texto vertical"/>
          <p:cNvSpPr>
            <a:spLocks noGrp="1"/>
          </p:cNvSpPr>
          <p:nvPr>
            <p:ph type="body" orient="vert" idx="1"/>
          </p:nvPr>
        </p:nvSpPr>
        <p:spPr>
          <a:xfrm>
            <a:off x="457200" y="274638"/>
            <a:ext cx="6019800" cy="5851525"/>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L"/>
          </a:p>
        </p:txBody>
      </p:sp>
      <p:sp>
        <p:nvSpPr>
          <p:cNvPr id="4" name="3 Marcador de fecha"/>
          <p:cNvSpPr>
            <a:spLocks noGrp="1"/>
          </p:cNvSpPr>
          <p:nvPr>
            <p:ph type="dt" sz="half" idx="10"/>
          </p:nvPr>
        </p:nvSpPr>
        <p:spPr/>
        <p:txBody>
          <a:bodyPr/>
          <a:lstStyle>
            <a:lvl1pPr>
              <a:defRPr/>
            </a:lvl1pPr>
          </a:lstStyle>
          <a:p>
            <a:pPr>
              <a:defRPr/>
            </a:pPr>
            <a:endParaRPr lang="es-ES" dirty="0">
              <a:solidFill>
                <a:prstClr val="black">
                  <a:tint val="75000"/>
                </a:prstClr>
              </a:solidFill>
            </a:endParaRPr>
          </a:p>
        </p:txBody>
      </p:sp>
      <p:sp>
        <p:nvSpPr>
          <p:cNvPr id="5" name="4 Marcador de pie de página"/>
          <p:cNvSpPr>
            <a:spLocks noGrp="1"/>
          </p:cNvSpPr>
          <p:nvPr>
            <p:ph type="ftr" sz="quarter" idx="11"/>
          </p:nvPr>
        </p:nvSpPr>
        <p:spPr/>
        <p:txBody>
          <a:bodyPr/>
          <a:lstStyle>
            <a:lvl1pPr>
              <a:defRPr/>
            </a:lvl1pPr>
          </a:lstStyle>
          <a:p>
            <a:pPr>
              <a:defRPr/>
            </a:pPr>
            <a:endParaRPr lang="es-ES" dirty="0">
              <a:solidFill>
                <a:prstClr val="black">
                  <a:tint val="75000"/>
                </a:prstClr>
              </a:solidFill>
            </a:endParaRPr>
          </a:p>
        </p:txBody>
      </p:sp>
      <p:sp>
        <p:nvSpPr>
          <p:cNvPr id="6" name="5 Marcador de número de diapositiva"/>
          <p:cNvSpPr>
            <a:spLocks noGrp="1"/>
          </p:cNvSpPr>
          <p:nvPr>
            <p:ph type="sldNum" sz="quarter" idx="12"/>
          </p:nvPr>
        </p:nvSpPr>
        <p:spPr/>
        <p:txBody>
          <a:bodyPr/>
          <a:lstStyle>
            <a:lvl1pPr>
              <a:defRPr/>
            </a:lvl1pPr>
          </a:lstStyle>
          <a:p>
            <a:pPr>
              <a:defRPr/>
            </a:pPr>
            <a:fld id="{94F64FDD-D57F-4CE1-9608-6E80A501B6F6}" type="slidenum">
              <a:rPr lang="es-ES">
                <a:solidFill>
                  <a:prstClr val="black">
                    <a:tint val="75000"/>
                  </a:prstClr>
                </a:solidFill>
              </a:rPr>
              <a:pPr>
                <a:defRPr/>
              </a:pPr>
              <a:t>‹Nº›</a:t>
            </a:fld>
            <a:endParaRPr lang="es-ES" dirty="0">
              <a:solidFill>
                <a:prstClr val="black">
                  <a:tint val="75000"/>
                </a:prstClr>
              </a:solidFill>
            </a:endParaRPr>
          </a:p>
        </p:txBody>
      </p:sp>
    </p:spTree>
    <p:extLst>
      <p:ext uri="{BB962C8B-B14F-4D97-AF65-F5344CB8AC3E}">
        <p14:creationId xmlns:p14="http://schemas.microsoft.com/office/powerpoint/2010/main" val="347292649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3 Marcador de fecha"/>
          <p:cNvSpPr>
            <a:spLocks noGrp="1"/>
          </p:cNvSpPr>
          <p:nvPr>
            <p:ph type="dt" sz="half" idx="10"/>
          </p:nvPr>
        </p:nvSpPr>
        <p:spPr/>
        <p:txBody>
          <a:bodyPr/>
          <a:lstStyle/>
          <a:p>
            <a:fld id="{7379246B-D5B9-4B17-A69C-0E04DF4C3431}" type="datetimeFigureOut">
              <a:rPr lang="es-ES" smtClean="0"/>
              <a:t>30/01/2020</a:t>
            </a:fld>
            <a:endParaRPr lang="es-ES" dirty="0"/>
          </a:p>
        </p:txBody>
      </p:sp>
      <p:sp>
        <p:nvSpPr>
          <p:cNvPr id="5" name="4 Marcador de pie de página"/>
          <p:cNvSpPr>
            <a:spLocks noGrp="1"/>
          </p:cNvSpPr>
          <p:nvPr>
            <p:ph type="ftr" sz="quarter" idx="11"/>
          </p:nvPr>
        </p:nvSpPr>
        <p:spPr/>
        <p:txBody>
          <a:bodyPr/>
          <a:lstStyle/>
          <a:p>
            <a:endParaRPr lang="es-ES" dirty="0"/>
          </a:p>
        </p:txBody>
      </p:sp>
      <p:sp>
        <p:nvSpPr>
          <p:cNvPr id="6" name="5 Marcador de número de diapositiva"/>
          <p:cNvSpPr>
            <a:spLocks noGrp="1"/>
          </p:cNvSpPr>
          <p:nvPr>
            <p:ph type="sldNum" sz="quarter" idx="12"/>
          </p:nvPr>
        </p:nvSpPr>
        <p:spPr/>
        <p:txBody>
          <a:bodyPr/>
          <a:lstStyle/>
          <a:p>
            <a:fld id="{AC68C9DC-9B50-4566-90CC-00F2D4C24DC3}" type="slidenum">
              <a:rPr lang="es-ES" smtClean="0"/>
              <a:t>‹Nº›</a:t>
            </a:fld>
            <a:endParaRPr lang="es-ES" dirty="0"/>
          </a:p>
        </p:txBody>
      </p:sp>
    </p:spTree>
    <p:extLst>
      <p:ext uri="{BB962C8B-B14F-4D97-AF65-F5344CB8AC3E}">
        <p14:creationId xmlns:p14="http://schemas.microsoft.com/office/powerpoint/2010/main" val="58234041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contenido"/>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4 Marcador de fecha"/>
          <p:cNvSpPr>
            <a:spLocks noGrp="1"/>
          </p:cNvSpPr>
          <p:nvPr>
            <p:ph type="dt" sz="half" idx="10"/>
          </p:nvPr>
        </p:nvSpPr>
        <p:spPr/>
        <p:txBody>
          <a:bodyPr/>
          <a:lstStyle/>
          <a:p>
            <a:fld id="{7379246B-D5B9-4B17-A69C-0E04DF4C3431}" type="datetimeFigureOut">
              <a:rPr lang="es-ES" smtClean="0"/>
              <a:t>30/01/2020</a:t>
            </a:fld>
            <a:endParaRPr lang="es-ES" dirty="0"/>
          </a:p>
        </p:txBody>
      </p:sp>
      <p:sp>
        <p:nvSpPr>
          <p:cNvPr id="6" name="5 Marcador de pie de página"/>
          <p:cNvSpPr>
            <a:spLocks noGrp="1"/>
          </p:cNvSpPr>
          <p:nvPr>
            <p:ph type="ftr" sz="quarter" idx="11"/>
          </p:nvPr>
        </p:nvSpPr>
        <p:spPr/>
        <p:txBody>
          <a:bodyPr/>
          <a:lstStyle/>
          <a:p>
            <a:endParaRPr lang="es-ES" dirty="0"/>
          </a:p>
        </p:txBody>
      </p:sp>
      <p:sp>
        <p:nvSpPr>
          <p:cNvPr id="7" name="6 Marcador de número de diapositiva"/>
          <p:cNvSpPr>
            <a:spLocks noGrp="1"/>
          </p:cNvSpPr>
          <p:nvPr>
            <p:ph type="sldNum" sz="quarter" idx="12"/>
          </p:nvPr>
        </p:nvSpPr>
        <p:spPr/>
        <p:txBody>
          <a:bodyPr/>
          <a:lstStyle/>
          <a:p>
            <a:fld id="{AC68C9DC-9B50-4566-90CC-00F2D4C24DC3}" type="slidenum">
              <a:rPr lang="es-ES" smtClean="0"/>
              <a:t>‹Nº›</a:t>
            </a:fld>
            <a:endParaRPr lang="es-ES" dirty="0"/>
          </a:p>
        </p:txBody>
      </p:sp>
    </p:spTree>
    <p:extLst>
      <p:ext uri="{BB962C8B-B14F-4D97-AF65-F5344CB8AC3E}">
        <p14:creationId xmlns:p14="http://schemas.microsoft.com/office/powerpoint/2010/main" val="34112779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7" name="6 Marcador de fecha"/>
          <p:cNvSpPr>
            <a:spLocks noGrp="1"/>
          </p:cNvSpPr>
          <p:nvPr>
            <p:ph type="dt" sz="half" idx="10"/>
          </p:nvPr>
        </p:nvSpPr>
        <p:spPr/>
        <p:txBody>
          <a:bodyPr/>
          <a:lstStyle/>
          <a:p>
            <a:fld id="{7379246B-D5B9-4B17-A69C-0E04DF4C3431}" type="datetimeFigureOut">
              <a:rPr lang="es-ES" smtClean="0"/>
              <a:t>30/01/2020</a:t>
            </a:fld>
            <a:endParaRPr lang="es-ES" dirty="0"/>
          </a:p>
        </p:txBody>
      </p:sp>
      <p:sp>
        <p:nvSpPr>
          <p:cNvPr id="8" name="7 Marcador de pie de página"/>
          <p:cNvSpPr>
            <a:spLocks noGrp="1"/>
          </p:cNvSpPr>
          <p:nvPr>
            <p:ph type="ftr" sz="quarter" idx="11"/>
          </p:nvPr>
        </p:nvSpPr>
        <p:spPr/>
        <p:txBody>
          <a:bodyPr/>
          <a:lstStyle/>
          <a:p>
            <a:endParaRPr lang="es-ES" dirty="0"/>
          </a:p>
        </p:txBody>
      </p:sp>
      <p:sp>
        <p:nvSpPr>
          <p:cNvPr id="9" name="8 Marcador de número de diapositiva"/>
          <p:cNvSpPr>
            <a:spLocks noGrp="1"/>
          </p:cNvSpPr>
          <p:nvPr>
            <p:ph type="sldNum" sz="quarter" idx="12"/>
          </p:nvPr>
        </p:nvSpPr>
        <p:spPr/>
        <p:txBody>
          <a:bodyPr/>
          <a:lstStyle/>
          <a:p>
            <a:fld id="{AC68C9DC-9B50-4566-90CC-00F2D4C24DC3}" type="slidenum">
              <a:rPr lang="es-ES" smtClean="0"/>
              <a:t>‹Nº›</a:t>
            </a:fld>
            <a:endParaRPr lang="es-ES" dirty="0"/>
          </a:p>
        </p:txBody>
      </p:sp>
    </p:spTree>
    <p:extLst>
      <p:ext uri="{BB962C8B-B14F-4D97-AF65-F5344CB8AC3E}">
        <p14:creationId xmlns:p14="http://schemas.microsoft.com/office/powerpoint/2010/main" val="119902398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fecha"/>
          <p:cNvSpPr>
            <a:spLocks noGrp="1"/>
          </p:cNvSpPr>
          <p:nvPr>
            <p:ph type="dt" sz="half" idx="10"/>
          </p:nvPr>
        </p:nvSpPr>
        <p:spPr/>
        <p:txBody>
          <a:bodyPr/>
          <a:lstStyle/>
          <a:p>
            <a:fld id="{7379246B-D5B9-4B17-A69C-0E04DF4C3431}" type="datetimeFigureOut">
              <a:rPr lang="es-ES" smtClean="0"/>
              <a:t>30/01/2020</a:t>
            </a:fld>
            <a:endParaRPr lang="es-ES" dirty="0"/>
          </a:p>
        </p:txBody>
      </p:sp>
      <p:sp>
        <p:nvSpPr>
          <p:cNvPr id="4" name="3 Marcador de pie de página"/>
          <p:cNvSpPr>
            <a:spLocks noGrp="1"/>
          </p:cNvSpPr>
          <p:nvPr>
            <p:ph type="ftr" sz="quarter" idx="11"/>
          </p:nvPr>
        </p:nvSpPr>
        <p:spPr/>
        <p:txBody>
          <a:bodyPr/>
          <a:lstStyle/>
          <a:p>
            <a:endParaRPr lang="es-ES" dirty="0"/>
          </a:p>
        </p:txBody>
      </p:sp>
      <p:sp>
        <p:nvSpPr>
          <p:cNvPr id="5" name="4 Marcador de número de diapositiva"/>
          <p:cNvSpPr>
            <a:spLocks noGrp="1"/>
          </p:cNvSpPr>
          <p:nvPr>
            <p:ph type="sldNum" sz="quarter" idx="12"/>
          </p:nvPr>
        </p:nvSpPr>
        <p:spPr/>
        <p:txBody>
          <a:bodyPr/>
          <a:lstStyle/>
          <a:p>
            <a:fld id="{AC68C9DC-9B50-4566-90CC-00F2D4C24DC3}" type="slidenum">
              <a:rPr lang="es-ES" smtClean="0"/>
              <a:t>‹Nº›</a:t>
            </a:fld>
            <a:endParaRPr lang="es-ES" dirty="0"/>
          </a:p>
        </p:txBody>
      </p:sp>
    </p:spTree>
    <p:extLst>
      <p:ext uri="{BB962C8B-B14F-4D97-AF65-F5344CB8AC3E}">
        <p14:creationId xmlns:p14="http://schemas.microsoft.com/office/powerpoint/2010/main" val="415637923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7379246B-D5B9-4B17-A69C-0E04DF4C3431}" type="datetimeFigureOut">
              <a:rPr lang="es-ES" smtClean="0"/>
              <a:t>30/01/2020</a:t>
            </a:fld>
            <a:endParaRPr lang="es-ES" dirty="0"/>
          </a:p>
        </p:txBody>
      </p:sp>
      <p:sp>
        <p:nvSpPr>
          <p:cNvPr id="3" name="2 Marcador de pie de página"/>
          <p:cNvSpPr>
            <a:spLocks noGrp="1"/>
          </p:cNvSpPr>
          <p:nvPr>
            <p:ph type="ftr" sz="quarter" idx="11"/>
          </p:nvPr>
        </p:nvSpPr>
        <p:spPr/>
        <p:txBody>
          <a:bodyPr/>
          <a:lstStyle/>
          <a:p>
            <a:endParaRPr lang="es-ES" dirty="0"/>
          </a:p>
        </p:txBody>
      </p:sp>
      <p:sp>
        <p:nvSpPr>
          <p:cNvPr id="4" name="3 Marcador de número de diapositiva"/>
          <p:cNvSpPr>
            <a:spLocks noGrp="1"/>
          </p:cNvSpPr>
          <p:nvPr>
            <p:ph type="sldNum" sz="quarter" idx="12"/>
          </p:nvPr>
        </p:nvSpPr>
        <p:spPr/>
        <p:txBody>
          <a:bodyPr/>
          <a:lstStyle/>
          <a:p>
            <a:fld id="{AC68C9DC-9B50-4566-90CC-00F2D4C24DC3}" type="slidenum">
              <a:rPr lang="es-ES" smtClean="0"/>
              <a:t>‹Nº›</a:t>
            </a:fld>
            <a:endParaRPr lang="es-ES" dirty="0"/>
          </a:p>
        </p:txBody>
      </p:sp>
    </p:spTree>
    <p:extLst>
      <p:ext uri="{BB962C8B-B14F-4D97-AF65-F5344CB8AC3E}">
        <p14:creationId xmlns:p14="http://schemas.microsoft.com/office/powerpoint/2010/main" val="212602098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smtClean="0"/>
              <a:t>Haga clic para modificar el estilo de título del patrón</a:t>
            </a:r>
            <a:endParaRPr lang="es-ES"/>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7379246B-D5B9-4B17-A69C-0E04DF4C3431}" type="datetimeFigureOut">
              <a:rPr lang="es-ES" smtClean="0"/>
              <a:t>30/01/2020</a:t>
            </a:fld>
            <a:endParaRPr lang="es-ES" dirty="0"/>
          </a:p>
        </p:txBody>
      </p:sp>
      <p:sp>
        <p:nvSpPr>
          <p:cNvPr id="6" name="5 Marcador de pie de página"/>
          <p:cNvSpPr>
            <a:spLocks noGrp="1"/>
          </p:cNvSpPr>
          <p:nvPr>
            <p:ph type="ftr" sz="quarter" idx="11"/>
          </p:nvPr>
        </p:nvSpPr>
        <p:spPr/>
        <p:txBody>
          <a:bodyPr/>
          <a:lstStyle/>
          <a:p>
            <a:endParaRPr lang="es-ES" dirty="0"/>
          </a:p>
        </p:txBody>
      </p:sp>
      <p:sp>
        <p:nvSpPr>
          <p:cNvPr id="7" name="6 Marcador de número de diapositiva"/>
          <p:cNvSpPr>
            <a:spLocks noGrp="1"/>
          </p:cNvSpPr>
          <p:nvPr>
            <p:ph type="sldNum" sz="quarter" idx="12"/>
          </p:nvPr>
        </p:nvSpPr>
        <p:spPr/>
        <p:txBody>
          <a:bodyPr/>
          <a:lstStyle/>
          <a:p>
            <a:fld id="{AC68C9DC-9B50-4566-90CC-00F2D4C24DC3}" type="slidenum">
              <a:rPr lang="es-ES" smtClean="0"/>
              <a:t>‹Nº›</a:t>
            </a:fld>
            <a:endParaRPr lang="es-ES" dirty="0"/>
          </a:p>
        </p:txBody>
      </p:sp>
    </p:spTree>
    <p:extLst>
      <p:ext uri="{BB962C8B-B14F-4D97-AF65-F5344CB8AC3E}">
        <p14:creationId xmlns:p14="http://schemas.microsoft.com/office/powerpoint/2010/main" val="127692536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smtClean="0"/>
              <a:t>Haga clic para modificar el estilo de título del patrón</a:t>
            </a:r>
            <a:endParaRPr lang="es-ES"/>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dirty="0"/>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7379246B-D5B9-4B17-A69C-0E04DF4C3431}" type="datetimeFigureOut">
              <a:rPr lang="es-ES" smtClean="0"/>
              <a:t>30/01/2020</a:t>
            </a:fld>
            <a:endParaRPr lang="es-ES" dirty="0"/>
          </a:p>
        </p:txBody>
      </p:sp>
      <p:sp>
        <p:nvSpPr>
          <p:cNvPr id="6" name="5 Marcador de pie de página"/>
          <p:cNvSpPr>
            <a:spLocks noGrp="1"/>
          </p:cNvSpPr>
          <p:nvPr>
            <p:ph type="ftr" sz="quarter" idx="11"/>
          </p:nvPr>
        </p:nvSpPr>
        <p:spPr/>
        <p:txBody>
          <a:bodyPr/>
          <a:lstStyle/>
          <a:p>
            <a:endParaRPr lang="es-ES" dirty="0"/>
          </a:p>
        </p:txBody>
      </p:sp>
      <p:sp>
        <p:nvSpPr>
          <p:cNvPr id="7" name="6 Marcador de número de diapositiva"/>
          <p:cNvSpPr>
            <a:spLocks noGrp="1"/>
          </p:cNvSpPr>
          <p:nvPr>
            <p:ph type="sldNum" sz="quarter" idx="12"/>
          </p:nvPr>
        </p:nvSpPr>
        <p:spPr/>
        <p:txBody>
          <a:bodyPr/>
          <a:lstStyle/>
          <a:p>
            <a:fld id="{AC68C9DC-9B50-4566-90CC-00F2D4C24DC3}" type="slidenum">
              <a:rPr lang="es-ES" smtClean="0"/>
              <a:t>‹Nº›</a:t>
            </a:fld>
            <a:endParaRPr lang="es-ES" dirty="0"/>
          </a:p>
        </p:txBody>
      </p:sp>
    </p:spTree>
    <p:extLst>
      <p:ext uri="{BB962C8B-B14F-4D97-AF65-F5344CB8AC3E}">
        <p14:creationId xmlns:p14="http://schemas.microsoft.com/office/powerpoint/2010/main" val="109898310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jpe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1 Marcador de título"/>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379246B-D5B9-4B17-A69C-0E04DF4C3431}" type="datetimeFigureOut">
              <a:rPr lang="es-ES" smtClean="0"/>
              <a:t>30/01/2020</a:t>
            </a:fld>
            <a:endParaRPr lang="es-ES" dirty="0"/>
          </a:p>
        </p:txBody>
      </p:sp>
      <p:sp>
        <p:nvSpPr>
          <p:cNvPr id="5" name="4 Marcador de pie de página"/>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ES" dirty="0"/>
          </a:p>
        </p:txBody>
      </p:sp>
      <p:sp>
        <p:nvSpPr>
          <p:cNvPr id="6" name="5 Marcador de número de diapositiva"/>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C68C9DC-9B50-4566-90CC-00F2D4C24DC3}" type="slidenum">
              <a:rPr lang="es-ES" smtClean="0"/>
              <a:t>‹Nº›</a:t>
            </a:fld>
            <a:endParaRPr lang="es-ES" dirty="0"/>
          </a:p>
        </p:txBody>
      </p:sp>
    </p:spTree>
    <p:extLst>
      <p:ext uri="{BB962C8B-B14F-4D97-AF65-F5344CB8AC3E}">
        <p14:creationId xmlns:p14="http://schemas.microsoft.com/office/powerpoint/2010/main" val="116852497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0" y="0"/>
            <a:ext cx="9207500" cy="692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7" name="1 Marcador de título"/>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s-ES" smtClean="0"/>
              <a:t>Haga clic para modificar el estilo de título del patrón</a:t>
            </a:r>
            <a:endParaRPr lang="es-CL" smtClean="0"/>
          </a:p>
        </p:txBody>
      </p:sp>
      <p:sp>
        <p:nvSpPr>
          <p:cNvPr id="1028" name="2 Marcador de texto"/>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L" smtClean="0"/>
          </a:p>
        </p:txBody>
      </p:sp>
      <p:sp>
        <p:nvSpPr>
          <p:cNvPr id="4" name="3 Marcador de fecha"/>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fontAlgn="base">
              <a:spcBef>
                <a:spcPct val="0"/>
              </a:spcBef>
              <a:spcAft>
                <a:spcPct val="0"/>
              </a:spcAft>
              <a:defRPr/>
            </a:pPr>
            <a:endParaRPr lang="es-ES" dirty="0">
              <a:solidFill>
                <a:prstClr val="black">
                  <a:tint val="75000"/>
                </a:prstClr>
              </a:solidFill>
              <a:latin typeface="Times New Roman" pitchFamily="18" charset="0"/>
            </a:endParaRPr>
          </a:p>
        </p:txBody>
      </p:sp>
      <p:sp>
        <p:nvSpPr>
          <p:cNvPr id="5" name="4 Marcador de pie de página"/>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fontAlgn="base">
              <a:spcBef>
                <a:spcPct val="0"/>
              </a:spcBef>
              <a:spcAft>
                <a:spcPct val="0"/>
              </a:spcAft>
              <a:defRPr/>
            </a:pPr>
            <a:endParaRPr lang="es-ES" dirty="0">
              <a:solidFill>
                <a:prstClr val="black">
                  <a:tint val="75000"/>
                </a:prstClr>
              </a:solidFill>
              <a:latin typeface="Times New Roman" pitchFamily="18" charset="0"/>
            </a:endParaRPr>
          </a:p>
        </p:txBody>
      </p:sp>
      <p:sp>
        <p:nvSpPr>
          <p:cNvPr id="6" name="5 Marcador de número de diapositiva"/>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fontAlgn="base">
              <a:spcBef>
                <a:spcPct val="0"/>
              </a:spcBef>
              <a:spcAft>
                <a:spcPct val="0"/>
              </a:spcAft>
              <a:defRPr/>
            </a:pPr>
            <a:fld id="{735113BF-29E9-4F8E-92D3-0013F500C313}" type="slidenum">
              <a:rPr lang="es-ES">
                <a:solidFill>
                  <a:prstClr val="black">
                    <a:tint val="75000"/>
                  </a:prstClr>
                </a:solidFill>
                <a:latin typeface="Times New Roman" pitchFamily="18" charset="0"/>
              </a:rPr>
              <a:pPr fontAlgn="base">
                <a:spcBef>
                  <a:spcPct val="0"/>
                </a:spcBef>
                <a:spcAft>
                  <a:spcPct val="0"/>
                </a:spcAft>
                <a:defRPr/>
              </a:pPr>
              <a:t>‹Nº›</a:t>
            </a:fld>
            <a:endParaRPr lang="es-ES" dirty="0">
              <a:solidFill>
                <a:prstClr val="black">
                  <a:tint val="75000"/>
                </a:prstClr>
              </a:solidFill>
              <a:latin typeface="Times New Roman" pitchFamily="18" charset="0"/>
            </a:endParaRPr>
          </a:p>
        </p:txBody>
      </p:sp>
    </p:spTree>
    <p:extLst>
      <p:ext uri="{BB962C8B-B14F-4D97-AF65-F5344CB8AC3E}">
        <p14:creationId xmlns:p14="http://schemas.microsoft.com/office/powerpoint/2010/main" val="207618420"/>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rtl="0" eaLnBrk="0" fontAlgn="base" hangingPunct="0">
        <a:spcBef>
          <a:spcPct val="0"/>
        </a:spcBef>
        <a:spcAft>
          <a:spcPct val="0"/>
        </a:spcAft>
        <a:defRPr sz="3200" kern="1200">
          <a:solidFill>
            <a:srgbClr val="FF0000"/>
          </a:solidFill>
          <a:latin typeface="Arial Black" pitchFamily="34" charset="0"/>
          <a:ea typeface="+mj-ea"/>
          <a:cs typeface="+mj-cs"/>
        </a:defRPr>
      </a:lvl1pPr>
      <a:lvl2pPr algn="l" rtl="0" eaLnBrk="0" fontAlgn="base" hangingPunct="0">
        <a:spcBef>
          <a:spcPct val="0"/>
        </a:spcBef>
        <a:spcAft>
          <a:spcPct val="0"/>
        </a:spcAft>
        <a:defRPr sz="3200">
          <a:solidFill>
            <a:srgbClr val="FF0000"/>
          </a:solidFill>
          <a:latin typeface="Arial Black" pitchFamily="34" charset="0"/>
        </a:defRPr>
      </a:lvl2pPr>
      <a:lvl3pPr algn="l" rtl="0" eaLnBrk="0" fontAlgn="base" hangingPunct="0">
        <a:spcBef>
          <a:spcPct val="0"/>
        </a:spcBef>
        <a:spcAft>
          <a:spcPct val="0"/>
        </a:spcAft>
        <a:defRPr sz="3200">
          <a:solidFill>
            <a:srgbClr val="FF0000"/>
          </a:solidFill>
          <a:latin typeface="Arial Black" pitchFamily="34" charset="0"/>
        </a:defRPr>
      </a:lvl3pPr>
      <a:lvl4pPr algn="l" rtl="0" eaLnBrk="0" fontAlgn="base" hangingPunct="0">
        <a:spcBef>
          <a:spcPct val="0"/>
        </a:spcBef>
        <a:spcAft>
          <a:spcPct val="0"/>
        </a:spcAft>
        <a:defRPr sz="3200">
          <a:solidFill>
            <a:srgbClr val="FF0000"/>
          </a:solidFill>
          <a:latin typeface="Arial Black" pitchFamily="34" charset="0"/>
        </a:defRPr>
      </a:lvl4pPr>
      <a:lvl5pPr algn="l" rtl="0" eaLnBrk="0" fontAlgn="base" hangingPunct="0">
        <a:spcBef>
          <a:spcPct val="0"/>
        </a:spcBef>
        <a:spcAft>
          <a:spcPct val="0"/>
        </a:spcAft>
        <a:defRPr sz="3200">
          <a:solidFill>
            <a:srgbClr val="FF0000"/>
          </a:solidFill>
          <a:latin typeface="Arial Black" pitchFamily="34" charset="0"/>
        </a:defRPr>
      </a:lvl5pPr>
      <a:lvl6pPr marL="457200" algn="l" rtl="0" fontAlgn="base">
        <a:spcBef>
          <a:spcPct val="0"/>
        </a:spcBef>
        <a:spcAft>
          <a:spcPct val="0"/>
        </a:spcAft>
        <a:defRPr sz="3200">
          <a:solidFill>
            <a:srgbClr val="FF0000"/>
          </a:solidFill>
          <a:latin typeface="Arial Black" pitchFamily="34" charset="0"/>
        </a:defRPr>
      </a:lvl6pPr>
      <a:lvl7pPr marL="914400" algn="l" rtl="0" fontAlgn="base">
        <a:spcBef>
          <a:spcPct val="0"/>
        </a:spcBef>
        <a:spcAft>
          <a:spcPct val="0"/>
        </a:spcAft>
        <a:defRPr sz="3200">
          <a:solidFill>
            <a:srgbClr val="FF0000"/>
          </a:solidFill>
          <a:latin typeface="Arial Black" pitchFamily="34" charset="0"/>
        </a:defRPr>
      </a:lvl7pPr>
      <a:lvl8pPr marL="1371600" algn="l" rtl="0" fontAlgn="base">
        <a:spcBef>
          <a:spcPct val="0"/>
        </a:spcBef>
        <a:spcAft>
          <a:spcPct val="0"/>
        </a:spcAft>
        <a:defRPr sz="3200">
          <a:solidFill>
            <a:srgbClr val="FF0000"/>
          </a:solidFill>
          <a:latin typeface="Arial Black" pitchFamily="34" charset="0"/>
        </a:defRPr>
      </a:lvl8pPr>
      <a:lvl9pPr marL="1828800" algn="l" rtl="0" fontAlgn="base">
        <a:spcBef>
          <a:spcPct val="0"/>
        </a:spcBef>
        <a:spcAft>
          <a:spcPct val="0"/>
        </a:spcAft>
        <a:defRPr sz="3200">
          <a:solidFill>
            <a:srgbClr val="FF0000"/>
          </a:solidFill>
          <a:latin typeface="Arial Black" pitchFamily="34" charset="0"/>
        </a:defRPr>
      </a:lvl9pPr>
    </p:titleStyle>
    <p:bodyStyle>
      <a:lvl1pPr marL="342900" indent="-342900" algn="l" rtl="0" eaLnBrk="0" fontAlgn="base" hangingPunct="0">
        <a:spcBef>
          <a:spcPct val="20000"/>
        </a:spcBef>
        <a:spcAft>
          <a:spcPct val="0"/>
        </a:spcAft>
        <a:buFont typeface="Arial" charset="0"/>
        <a:buChar char="•"/>
        <a:defRPr sz="2800" kern="1200">
          <a:solidFill>
            <a:srgbClr val="404040"/>
          </a:solidFill>
          <a:latin typeface="Arial Black" pitchFamily="34" charset="0"/>
          <a:ea typeface="+mn-ea"/>
          <a:cs typeface="+mn-cs"/>
        </a:defRPr>
      </a:lvl1pPr>
      <a:lvl2pPr marL="742950" indent="-285750" algn="l" rtl="0" eaLnBrk="0" fontAlgn="base" hangingPunct="0">
        <a:spcBef>
          <a:spcPct val="20000"/>
        </a:spcBef>
        <a:spcAft>
          <a:spcPct val="0"/>
        </a:spcAft>
        <a:buFont typeface="Arial" charset="0"/>
        <a:buChar char="–"/>
        <a:defRPr sz="2400" kern="1200">
          <a:solidFill>
            <a:srgbClr val="404040"/>
          </a:solidFill>
          <a:latin typeface="Arial Black" pitchFamily="34" charset="0"/>
          <a:ea typeface="+mn-ea"/>
          <a:cs typeface="+mn-cs"/>
        </a:defRPr>
      </a:lvl2pPr>
      <a:lvl3pPr marL="1143000" indent="-228600" algn="l" rtl="0" eaLnBrk="0" fontAlgn="base" hangingPunct="0">
        <a:spcBef>
          <a:spcPct val="20000"/>
        </a:spcBef>
        <a:spcAft>
          <a:spcPct val="0"/>
        </a:spcAft>
        <a:buFont typeface="Arial" charset="0"/>
        <a:buChar char="•"/>
        <a:defRPr sz="2000" kern="1200">
          <a:solidFill>
            <a:srgbClr val="404040"/>
          </a:solidFill>
          <a:latin typeface="Arial Black" pitchFamily="34" charset="0"/>
          <a:ea typeface="+mn-ea"/>
          <a:cs typeface="+mn-cs"/>
        </a:defRPr>
      </a:lvl3pPr>
      <a:lvl4pPr marL="1600200" indent="-228600" algn="l" rtl="0" eaLnBrk="0" fontAlgn="base" hangingPunct="0">
        <a:spcBef>
          <a:spcPct val="20000"/>
        </a:spcBef>
        <a:spcAft>
          <a:spcPct val="0"/>
        </a:spcAft>
        <a:buFont typeface="Arial" charset="0"/>
        <a:buChar char="–"/>
        <a:defRPr kern="1200">
          <a:solidFill>
            <a:srgbClr val="404040"/>
          </a:solidFill>
          <a:latin typeface="Arial Black" pitchFamily="34" charset="0"/>
          <a:ea typeface="+mn-ea"/>
          <a:cs typeface="+mn-cs"/>
        </a:defRPr>
      </a:lvl4pPr>
      <a:lvl5pPr marL="2057400" indent="-228600" algn="l" rtl="0" eaLnBrk="0" fontAlgn="base" hangingPunct="0">
        <a:spcBef>
          <a:spcPct val="20000"/>
        </a:spcBef>
        <a:spcAft>
          <a:spcPct val="0"/>
        </a:spcAft>
        <a:buFont typeface="Arial" charset="0"/>
        <a:buChar char="»"/>
        <a:defRPr kern="1200">
          <a:solidFill>
            <a:srgbClr val="404040"/>
          </a:solidFill>
          <a:latin typeface="Arial Black"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s-C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8.xml"/></Relationships>
</file>

<file path=ppt/slides/_rels/slide10.xml.rels><?xml version="1.0" encoding="UTF-8" standalone="yes"?>
<Relationships xmlns="http://schemas.openxmlformats.org/package/2006/relationships"><Relationship Id="rId3" Type="http://schemas.openxmlformats.org/officeDocument/2006/relationships/oleObject" Target="../embeddings/oleObject11.bin"/><Relationship Id="rId2" Type="http://schemas.openxmlformats.org/officeDocument/2006/relationships/slideLayout" Target="../slideLayouts/slideLayout13.xml"/><Relationship Id="rId1" Type="http://schemas.openxmlformats.org/officeDocument/2006/relationships/vmlDrawing" Target="../drawings/vmlDrawing7.vml"/><Relationship Id="rId5" Type="http://schemas.openxmlformats.org/officeDocument/2006/relationships/image" Target="../media/image17.png"/><Relationship Id="rId4" Type="http://schemas.openxmlformats.org/officeDocument/2006/relationships/image" Target="../media/image16.wmf"/></Relationships>
</file>

<file path=ppt/slides/_rels/slide11.xml.rels><?xml version="1.0" encoding="UTF-8" standalone="yes"?>
<Relationships xmlns="http://schemas.openxmlformats.org/package/2006/relationships"><Relationship Id="rId3" Type="http://schemas.openxmlformats.org/officeDocument/2006/relationships/oleObject" Target="../embeddings/oleObject12.bin"/><Relationship Id="rId2" Type="http://schemas.openxmlformats.org/officeDocument/2006/relationships/slideLayout" Target="../slideLayouts/slideLayout13.xml"/><Relationship Id="rId1" Type="http://schemas.openxmlformats.org/officeDocument/2006/relationships/vmlDrawing" Target="../drawings/vmlDrawing8.vml"/><Relationship Id="rId4" Type="http://schemas.openxmlformats.org/officeDocument/2006/relationships/image" Target="../media/image18.wmf"/></Relationships>
</file>

<file path=ppt/slides/_rels/slide12.xml.rels><?xml version="1.0" encoding="UTF-8" standalone="yes"?>
<Relationships xmlns="http://schemas.openxmlformats.org/package/2006/relationships"><Relationship Id="rId3" Type="http://schemas.openxmlformats.org/officeDocument/2006/relationships/oleObject" Target="../embeddings/oleObject13.bin"/><Relationship Id="rId2" Type="http://schemas.openxmlformats.org/officeDocument/2006/relationships/slideLayout" Target="../slideLayouts/slideLayout13.xml"/><Relationship Id="rId1" Type="http://schemas.openxmlformats.org/officeDocument/2006/relationships/vmlDrawing" Target="../drawings/vmlDrawing9.vml"/><Relationship Id="rId6" Type="http://schemas.openxmlformats.org/officeDocument/2006/relationships/image" Target="../media/image19.wmf"/><Relationship Id="rId5" Type="http://schemas.openxmlformats.org/officeDocument/2006/relationships/oleObject" Target="../embeddings/oleObject14.bin"/><Relationship Id="rId4" Type="http://schemas.openxmlformats.org/officeDocument/2006/relationships/image" Target="../media/image18.wmf"/></Relationships>
</file>

<file path=ppt/slides/_rels/slide13.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3" Type="http://schemas.openxmlformats.org/officeDocument/2006/relationships/oleObject" Target="../embeddings/oleObject15.bin"/><Relationship Id="rId2" Type="http://schemas.openxmlformats.org/officeDocument/2006/relationships/slideLayout" Target="../slideLayouts/slideLayout13.xml"/><Relationship Id="rId1" Type="http://schemas.openxmlformats.org/officeDocument/2006/relationships/vmlDrawing" Target="../drawings/vmlDrawing10.vml"/><Relationship Id="rId4" Type="http://schemas.openxmlformats.org/officeDocument/2006/relationships/image" Target="../media/image21.wmf"/></Relationships>
</file>

<file path=ppt/slides/_rels/slide15.xml.rels><?xml version="1.0" encoding="UTF-8" standalone="yes"?>
<Relationships xmlns="http://schemas.openxmlformats.org/package/2006/relationships"><Relationship Id="rId3" Type="http://schemas.openxmlformats.org/officeDocument/2006/relationships/oleObject" Target="../embeddings/oleObject16.bin"/><Relationship Id="rId2" Type="http://schemas.openxmlformats.org/officeDocument/2006/relationships/slideLayout" Target="../slideLayouts/slideLayout13.xml"/><Relationship Id="rId1" Type="http://schemas.openxmlformats.org/officeDocument/2006/relationships/vmlDrawing" Target="../drawings/vmlDrawing11.vml"/><Relationship Id="rId4" Type="http://schemas.openxmlformats.org/officeDocument/2006/relationships/image" Target="../media/image22.wmf"/></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13.xml"/><Relationship Id="rId1" Type="http://schemas.openxmlformats.org/officeDocument/2006/relationships/vmlDrawing" Target="../drawings/vmlDrawing1.vml"/><Relationship Id="rId4" Type="http://schemas.openxmlformats.org/officeDocument/2006/relationships/image" Target="../media/image7.wmf"/></Relationships>
</file>

<file path=ppt/slides/_rels/slide5.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13.xml"/><Relationship Id="rId1" Type="http://schemas.openxmlformats.org/officeDocument/2006/relationships/vmlDrawing" Target="../drawings/vmlDrawing2.vml"/><Relationship Id="rId6" Type="http://schemas.openxmlformats.org/officeDocument/2006/relationships/image" Target="../media/image9.wmf"/><Relationship Id="rId5" Type="http://schemas.openxmlformats.org/officeDocument/2006/relationships/oleObject" Target="../embeddings/oleObject3.bin"/><Relationship Id="rId4" Type="http://schemas.openxmlformats.org/officeDocument/2006/relationships/image" Target="../media/image8.wmf"/></Relationships>
</file>

<file path=ppt/slides/_rels/slide6.xml.rels><?xml version="1.0" encoding="UTF-8" standalone="yes"?>
<Relationships xmlns="http://schemas.openxmlformats.org/package/2006/relationships"><Relationship Id="rId3" Type="http://schemas.openxmlformats.org/officeDocument/2006/relationships/oleObject" Target="../embeddings/oleObject4.bin"/><Relationship Id="rId2" Type="http://schemas.openxmlformats.org/officeDocument/2006/relationships/slideLayout" Target="../slideLayouts/slideLayout13.xml"/><Relationship Id="rId1" Type="http://schemas.openxmlformats.org/officeDocument/2006/relationships/vmlDrawing" Target="../drawings/vmlDrawing3.vml"/><Relationship Id="rId6" Type="http://schemas.openxmlformats.org/officeDocument/2006/relationships/image" Target="../media/image11.wmf"/><Relationship Id="rId5" Type="http://schemas.openxmlformats.org/officeDocument/2006/relationships/oleObject" Target="../embeddings/oleObject5.bin"/><Relationship Id="rId4" Type="http://schemas.openxmlformats.org/officeDocument/2006/relationships/image" Target="../media/image10.wmf"/></Relationships>
</file>

<file path=ppt/slides/_rels/slide7.xml.rels><?xml version="1.0" encoding="UTF-8" standalone="yes"?>
<Relationships xmlns="http://schemas.openxmlformats.org/package/2006/relationships"><Relationship Id="rId3" Type="http://schemas.openxmlformats.org/officeDocument/2006/relationships/oleObject" Target="../embeddings/oleObject6.bin"/><Relationship Id="rId2" Type="http://schemas.openxmlformats.org/officeDocument/2006/relationships/slideLayout" Target="../slideLayouts/slideLayout13.xml"/><Relationship Id="rId1" Type="http://schemas.openxmlformats.org/officeDocument/2006/relationships/vmlDrawing" Target="../drawings/vmlDrawing4.vml"/><Relationship Id="rId4" Type="http://schemas.openxmlformats.org/officeDocument/2006/relationships/image" Target="../media/image12.wmf"/></Relationships>
</file>

<file path=ppt/slides/_rels/slide8.xml.rels><?xml version="1.0" encoding="UTF-8" standalone="yes"?>
<Relationships xmlns="http://schemas.openxmlformats.org/package/2006/relationships"><Relationship Id="rId3" Type="http://schemas.openxmlformats.org/officeDocument/2006/relationships/oleObject" Target="../embeddings/oleObject7.bin"/><Relationship Id="rId7" Type="http://schemas.openxmlformats.org/officeDocument/2006/relationships/image" Target="../media/image13.wmf"/><Relationship Id="rId2" Type="http://schemas.openxmlformats.org/officeDocument/2006/relationships/slideLayout" Target="../slideLayouts/slideLayout13.xml"/><Relationship Id="rId1" Type="http://schemas.openxmlformats.org/officeDocument/2006/relationships/vmlDrawing" Target="../drawings/vmlDrawing5.vml"/><Relationship Id="rId6" Type="http://schemas.openxmlformats.org/officeDocument/2006/relationships/oleObject" Target="../embeddings/oleObject8.bin"/><Relationship Id="rId5" Type="http://schemas.openxmlformats.org/officeDocument/2006/relationships/hyperlink" Target="../Clase%20N&#176;%205/animaciones/motor_4_tiempos_diesel.exe" TargetMode="External"/><Relationship Id="rId4" Type="http://schemas.openxmlformats.org/officeDocument/2006/relationships/image" Target="../media/image12.wmf"/></Relationships>
</file>

<file path=ppt/slides/_rels/slide9.xml.rels><?xml version="1.0" encoding="UTF-8" standalone="yes"?>
<Relationships xmlns="http://schemas.openxmlformats.org/package/2006/relationships"><Relationship Id="rId3" Type="http://schemas.openxmlformats.org/officeDocument/2006/relationships/oleObject" Target="../embeddings/oleObject9.bin"/><Relationship Id="rId2" Type="http://schemas.openxmlformats.org/officeDocument/2006/relationships/slideLayout" Target="../slideLayouts/slideLayout13.xml"/><Relationship Id="rId1" Type="http://schemas.openxmlformats.org/officeDocument/2006/relationships/vmlDrawing" Target="../drawings/vmlDrawing6.vml"/><Relationship Id="rId6" Type="http://schemas.openxmlformats.org/officeDocument/2006/relationships/image" Target="../media/image15.wmf"/><Relationship Id="rId5" Type="http://schemas.openxmlformats.org/officeDocument/2006/relationships/oleObject" Target="../embeddings/oleObject10.bin"/><Relationship Id="rId4" Type="http://schemas.openxmlformats.org/officeDocument/2006/relationships/image" Target="../media/image14.w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Rectangle 3"/>
          <p:cNvSpPr>
            <a:spLocks noChangeArrowheads="1"/>
          </p:cNvSpPr>
          <p:nvPr/>
        </p:nvSpPr>
        <p:spPr bwMode="auto">
          <a:xfrm>
            <a:off x="755650" y="2781300"/>
            <a:ext cx="7772400" cy="480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342900" indent="-342900" fontAlgn="base">
              <a:spcBef>
                <a:spcPct val="20000"/>
              </a:spcBef>
              <a:spcAft>
                <a:spcPct val="0"/>
              </a:spcAft>
              <a:buFontTx/>
              <a:buChar char="•"/>
            </a:pPr>
            <a:endParaRPr lang="es-CL" sz="1000" b="1" dirty="0">
              <a:solidFill>
                <a:prstClr val="black"/>
              </a:solidFill>
              <a:latin typeface="Tahoma" pitchFamily="34" charset="0"/>
              <a:cs typeface="Arial" charset="0"/>
            </a:endParaRPr>
          </a:p>
        </p:txBody>
      </p:sp>
      <p:sp>
        <p:nvSpPr>
          <p:cNvPr id="5124" name="Rectangle 4"/>
          <p:cNvSpPr>
            <a:spLocks noChangeArrowheads="1"/>
          </p:cNvSpPr>
          <p:nvPr/>
        </p:nvSpPr>
        <p:spPr bwMode="auto">
          <a:xfrm>
            <a:off x="0" y="0"/>
            <a:ext cx="9144000" cy="6858000"/>
          </a:xfrm>
          <a:prstGeom prst="rect">
            <a:avLst/>
          </a:prstGeom>
          <a:noFill/>
          <a:ln w="9525">
            <a:solidFill>
              <a:schemeClr val="bg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fontAlgn="base">
              <a:spcBef>
                <a:spcPct val="0"/>
              </a:spcBef>
              <a:spcAft>
                <a:spcPct val="0"/>
              </a:spcAft>
            </a:pPr>
            <a:endParaRPr lang="es-CL" sz="2400" dirty="0">
              <a:solidFill>
                <a:prstClr val="black"/>
              </a:solidFill>
              <a:latin typeface="Times New Roman" pitchFamily="18" charset="0"/>
            </a:endParaRPr>
          </a:p>
        </p:txBody>
      </p:sp>
      <p:sp>
        <p:nvSpPr>
          <p:cNvPr id="2" name="1 Rectángulo"/>
          <p:cNvSpPr/>
          <p:nvPr/>
        </p:nvSpPr>
        <p:spPr>
          <a:xfrm>
            <a:off x="1475656" y="2227302"/>
            <a:ext cx="5976664" cy="553998"/>
          </a:xfrm>
          <a:prstGeom prst="rect">
            <a:avLst/>
          </a:prstGeom>
        </p:spPr>
        <p:txBody>
          <a:bodyPr wrap="square">
            <a:spAutoFit/>
          </a:bodyPr>
          <a:lstStyle/>
          <a:p>
            <a:pPr lvl="0" algn="ctr" fontAlgn="base">
              <a:spcBef>
                <a:spcPct val="0"/>
              </a:spcBef>
              <a:spcAft>
                <a:spcPct val="0"/>
              </a:spcAft>
            </a:pPr>
            <a:r>
              <a:rPr lang="es-CL" sz="3000" b="1" dirty="0" smtClean="0">
                <a:solidFill>
                  <a:prstClr val="white"/>
                </a:solidFill>
                <a:latin typeface="Century Gothic" pitchFamily="34" charset="0"/>
              </a:rPr>
              <a:t>Ciclo Teórico Otto y Diésel</a:t>
            </a:r>
          </a:p>
        </p:txBody>
      </p:sp>
    </p:spTree>
    <p:extLst>
      <p:ext uri="{BB962C8B-B14F-4D97-AF65-F5344CB8AC3E}">
        <p14:creationId xmlns:p14="http://schemas.microsoft.com/office/powerpoint/2010/main" val="41755485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1 Título"/>
          <p:cNvSpPr>
            <a:spLocks noGrp="1"/>
          </p:cNvSpPr>
          <p:nvPr>
            <p:ph type="title"/>
          </p:nvPr>
        </p:nvSpPr>
        <p:spPr>
          <a:xfrm>
            <a:off x="457200" y="140866"/>
            <a:ext cx="8229600" cy="1143000"/>
          </a:xfrm>
        </p:spPr>
        <p:txBody>
          <a:bodyPr/>
          <a:lstStyle/>
          <a:p>
            <a:pPr algn="just" eaLnBrk="1" hangingPunct="1"/>
            <a:r>
              <a:rPr lang="es-CL" altLang="es-CL" sz="2400" smtClean="0">
                <a:latin typeface="Arial Narrow" panose="020B0606020202030204" pitchFamily="34" charset="0"/>
                <a:ea typeface="Calibri" panose="020F0502020204030204" pitchFamily="34" charset="0"/>
                <a:cs typeface="Calibri" panose="020F0502020204030204" pitchFamily="34" charset="0"/>
              </a:rPr>
              <a:t>Ciclo Diesel Ideal</a:t>
            </a:r>
            <a:endParaRPr lang="es-ES" altLang="es-CL" sz="2400" smtClean="0">
              <a:latin typeface="Arial Narrow" panose="020B0606020202030204" pitchFamily="34" charset="0"/>
              <a:ea typeface="Calibri" panose="020F0502020204030204" pitchFamily="34" charset="0"/>
              <a:cs typeface="Calibri" panose="020F0502020204030204" pitchFamily="34" charset="0"/>
            </a:endParaRPr>
          </a:p>
        </p:txBody>
      </p:sp>
      <p:graphicFrame>
        <p:nvGraphicFramePr>
          <p:cNvPr id="11267" name="Object 4"/>
          <p:cNvGraphicFramePr>
            <a:graphicFrameLocks noChangeAspect="1"/>
          </p:cNvGraphicFramePr>
          <p:nvPr>
            <p:extLst>
              <p:ext uri="{D42A27DB-BD31-4B8C-83A1-F6EECF244321}">
                <p14:modId xmlns:p14="http://schemas.microsoft.com/office/powerpoint/2010/main" val="3033965864"/>
              </p:ext>
            </p:extLst>
          </p:nvPr>
        </p:nvGraphicFramePr>
        <p:xfrm>
          <a:off x="538163" y="930622"/>
          <a:ext cx="2247900" cy="2354263"/>
        </p:xfrm>
        <a:graphic>
          <a:graphicData uri="http://schemas.openxmlformats.org/presentationml/2006/ole">
            <mc:AlternateContent xmlns:mc="http://schemas.openxmlformats.org/markup-compatibility/2006">
              <mc:Choice xmlns:v="urn:schemas-microsoft-com:vml" Requires="v">
                <p:oleObj spid="_x0000_s7172" r:id="rId3" imgW="1450848" imgH="2660904" progId="Word.Picture.8">
                  <p:embed/>
                </p:oleObj>
              </mc:Choice>
              <mc:Fallback>
                <p:oleObj r:id="rId3" imgW="1450848" imgH="2660904" progId="Word.Picture.8">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8163" y="930622"/>
                        <a:ext cx="2247900" cy="2354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9" name="Rectangle 6"/>
          <p:cNvSpPr>
            <a:spLocks noChangeArrowheads="1"/>
          </p:cNvSpPr>
          <p:nvPr/>
        </p:nvSpPr>
        <p:spPr bwMode="auto">
          <a:xfrm>
            <a:off x="2709863" y="803622"/>
            <a:ext cx="5921375" cy="2678113"/>
          </a:xfrm>
          <a:prstGeom prst="rect">
            <a:avLst/>
          </a:prstGeom>
          <a:ln>
            <a:headEnd/>
            <a:tailEnd/>
          </a:ln>
        </p:spPr>
        <p:style>
          <a:lnRef idx="2">
            <a:schemeClr val="accent6"/>
          </a:lnRef>
          <a:fillRef idx="1">
            <a:schemeClr val="lt1"/>
          </a:fillRef>
          <a:effectRef idx="0">
            <a:schemeClr val="accent6"/>
          </a:effectRef>
          <a:fontRef idx="minor">
            <a:schemeClr val="dk1"/>
          </a:fontRef>
        </p:style>
        <p:txBody>
          <a:bodyPr>
            <a:spAutoFit/>
          </a:bodyPr>
          <a:lstStyle/>
          <a:p>
            <a:pPr algn="just">
              <a:defRPr/>
            </a:pPr>
            <a:r>
              <a:rPr lang="es-ES_tradnl" sz="1200" b="1" dirty="0">
                <a:latin typeface="Arial Narrow" pitchFamily="34" charset="0"/>
                <a:cs typeface="Arial" charset="0"/>
              </a:rPr>
              <a:t>Tercer tiempo: Trabajo</a:t>
            </a:r>
          </a:p>
          <a:p>
            <a:pPr algn="just">
              <a:defRPr/>
            </a:pPr>
            <a:r>
              <a:rPr lang="es-ES_tradnl" sz="1200" b="1" dirty="0">
                <a:latin typeface="Arial Narrow" pitchFamily="34" charset="0"/>
                <a:cs typeface="Arial" charset="0"/>
              </a:rPr>
              <a:t> </a:t>
            </a:r>
          </a:p>
          <a:p>
            <a:pPr algn="just">
              <a:defRPr/>
            </a:pPr>
            <a:r>
              <a:rPr lang="es-ES_tradnl" sz="1200" b="1" dirty="0">
                <a:latin typeface="Arial Narrow" pitchFamily="34" charset="0"/>
                <a:cs typeface="Arial" charset="0"/>
              </a:rPr>
              <a:t>Al final de la compresión con el pistón en el PMS se inyecta el combustible en el interior del cilindro, en una cantidad que es regulada por la bomba de inyección. Como la presión en el interior del cilindro es muy elevada, para que el combustible pueda entrar la inyección debe realizarse a una presión muy superior, entre 150 y 300 atmósferas.</a:t>
            </a:r>
          </a:p>
          <a:p>
            <a:pPr algn="just">
              <a:defRPr/>
            </a:pPr>
            <a:r>
              <a:rPr lang="es-ES_tradnl" sz="1200" b="1" dirty="0">
                <a:latin typeface="Arial Narrow" pitchFamily="34" charset="0"/>
                <a:cs typeface="Arial" charset="0"/>
              </a:rPr>
              <a:t>El combustible, que debido a la alta presión de inyección sale finalmente pulverizado, se inflama en contacto con el aire caliente, produciéndose la combustión del mismo. Se eleva entonces la temperatura interna, la presión mientras dura la inyección o aportación de calor se supone constante y, a continuación, se realiza la expansión y desplazamiento del pistón hacia el PMI. </a:t>
            </a:r>
          </a:p>
          <a:p>
            <a:pPr algn="just">
              <a:defRPr/>
            </a:pPr>
            <a:r>
              <a:rPr lang="es-ES_tradnl" sz="1200" b="1" dirty="0">
                <a:latin typeface="Arial Narrow" pitchFamily="34" charset="0"/>
                <a:cs typeface="Arial" charset="0"/>
              </a:rPr>
              <a:t> </a:t>
            </a:r>
          </a:p>
          <a:p>
            <a:pPr algn="just">
              <a:defRPr/>
            </a:pPr>
            <a:r>
              <a:rPr lang="es-ES_tradnl" sz="1200" b="1" dirty="0">
                <a:latin typeface="Arial Narrow" pitchFamily="34" charset="0"/>
                <a:cs typeface="Arial" charset="0"/>
              </a:rPr>
              <a:t>Durante este tiempo, o carrera de trabajo, el pistón efectúa su tercer recorrido y la muñequilla del cigüeñal gira otros 180º.</a:t>
            </a:r>
          </a:p>
        </p:txBody>
      </p:sp>
      <p:pic>
        <p:nvPicPr>
          <p:cNvPr id="11269" name="Picture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69900" y="3486497"/>
            <a:ext cx="2179638" cy="2390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Rectangle 7"/>
          <p:cNvSpPr>
            <a:spLocks noChangeArrowheads="1"/>
          </p:cNvSpPr>
          <p:nvPr/>
        </p:nvSpPr>
        <p:spPr bwMode="auto">
          <a:xfrm>
            <a:off x="2708275" y="3813522"/>
            <a:ext cx="5915025" cy="1754188"/>
          </a:xfrm>
          <a:prstGeom prst="rect">
            <a:avLst/>
          </a:prstGeom>
          <a:ln>
            <a:headEnd/>
            <a:tailEnd/>
          </a:ln>
        </p:spPr>
        <p:style>
          <a:lnRef idx="2">
            <a:schemeClr val="accent6"/>
          </a:lnRef>
          <a:fillRef idx="1">
            <a:schemeClr val="lt1"/>
          </a:fillRef>
          <a:effectRef idx="0">
            <a:schemeClr val="accent6"/>
          </a:effectRef>
          <a:fontRef idx="minor">
            <a:schemeClr val="dk1"/>
          </a:fontRef>
        </p:style>
        <p:txBody>
          <a:bodyPr>
            <a:spAutoFit/>
          </a:bodyPr>
          <a:lstStyle/>
          <a:p>
            <a:pPr algn="just">
              <a:defRPr/>
            </a:pPr>
            <a:r>
              <a:rPr lang="es-ES_tradnl" sz="1200" b="1" dirty="0">
                <a:latin typeface="Arial Narrow" pitchFamily="34" charset="0"/>
                <a:cs typeface="Arial" charset="0"/>
              </a:rPr>
              <a:t>Cuarto tiempo: Escape</a:t>
            </a:r>
          </a:p>
          <a:p>
            <a:pPr algn="just">
              <a:defRPr/>
            </a:pPr>
            <a:r>
              <a:rPr lang="es-ES_tradnl" sz="1200" b="1" dirty="0">
                <a:latin typeface="Arial Narrow" pitchFamily="34" charset="0"/>
                <a:cs typeface="Arial" charset="0"/>
              </a:rPr>
              <a:t> </a:t>
            </a:r>
          </a:p>
          <a:p>
            <a:pPr algn="just">
              <a:defRPr/>
            </a:pPr>
            <a:r>
              <a:rPr lang="es-ES_tradnl" sz="1200" b="1" dirty="0">
                <a:latin typeface="Arial Narrow" pitchFamily="34" charset="0"/>
                <a:cs typeface="Arial" charset="0"/>
              </a:rPr>
              <a:t>Durante este cuarto tiempo se supone que la válvula de escape se abre instantáneamente y permanece abierta. El pistón, durante su recorrido ascendente, expulsa a la atmósfera los gases remanentes que no han salido, efectuando el barrido de gases quemados lanzándolos al exterior.</a:t>
            </a:r>
          </a:p>
          <a:p>
            <a:pPr algn="just">
              <a:defRPr/>
            </a:pPr>
            <a:r>
              <a:rPr lang="es-ES_tradnl" sz="1200" b="1" dirty="0">
                <a:latin typeface="Arial Narrow" pitchFamily="34" charset="0"/>
                <a:cs typeface="Arial" charset="0"/>
              </a:rPr>
              <a:t> </a:t>
            </a:r>
          </a:p>
          <a:p>
            <a:pPr algn="just">
              <a:defRPr/>
            </a:pPr>
            <a:r>
              <a:rPr lang="es-ES_tradnl" sz="1200" b="1" dirty="0">
                <a:latin typeface="Arial Narrow" pitchFamily="34" charset="0"/>
                <a:cs typeface="Times New Roman" pitchFamily="18" charset="0"/>
              </a:rPr>
              <a:t>La muñequilla del cigüeñal efectúa otro giro de 180º, completando las dos vueltas del árbol motor que corresponde al ciclo completo de trabajo.</a:t>
            </a:r>
            <a:r>
              <a:rPr lang="es-ES" sz="1200" b="1" dirty="0">
                <a:latin typeface="Arial Narrow" pitchFamily="34" charset="0"/>
                <a:cs typeface="Times New Roman" pitchFamily="18" charset="0"/>
              </a:rPr>
              <a:t> </a:t>
            </a:r>
            <a:endParaRPr lang="he-IL" sz="1200" b="1" dirty="0">
              <a:latin typeface="Arial Narrow" pitchFamily="34" charset="0"/>
              <a:cs typeface="Times New Roman" pitchFamily="18" charset="0"/>
            </a:endParaRPr>
          </a:p>
        </p:txBody>
      </p:sp>
    </p:spTree>
    <p:extLst>
      <p:ext uri="{BB962C8B-B14F-4D97-AF65-F5344CB8AC3E}">
        <p14:creationId xmlns:p14="http://schemas.microsoft.com/office/powerpoint/2010/main" val="59321260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1 Título"/>
          <p:cNvSpPr>
            <a:spLocks noGrp="1"/>
          </p:cNvSpPr>
          <p:nvPr>
            <p:ph type="title"/>
          </p:nvPr>
        </p:nvSpPr>
        <p:spPr/>
        <p:txBody>
          <a:bodyPr/>
          <a:lstStyle/>
          <a:p>
            <a:pPr algn="just" eaLnBrk="1" hangingPunct="1"/>
            <a:r>
              <a:rPr lang="es-CL" altLang="es-CL" sz="2400" smtClean="0">
                <a:latin typeface="Arial Narrow" panose="020B0606020202030204" pitchFamily="34" charset="0"/>
                <a:ea typeface="Calibri" panose="020F0502020204030204" pitchFamily="34" charset="0"/>
                <a:cs typeface="Calibri" panose="020F0502020204030204" pitchFamily="34" charset="0"/>
              </a:rPr>
              <a:t>Ciclo Diesel Ideal</a:t>
            </a:r>
            <a:endParaRPr lang="es-ES" altLang="es-CL" sz="2400" smtClean="0">
              <a:latin typeface="Arial Narrow" panose="020B0606020202030204" pitchFamily="34" charset="0"/>
              <a:ea typeface="Calibri" panose="020F0502020204030204" pitchFamily="34" charset="0"/>
              <a:cs typeface="Calibri" panose="020F0502020204030204" pitchFamily="34" charset="0"/>
            </a:endParaRPr>
          </a:p>
        </p:txBody>
      </p:sp>
      <p:sp>
        <p:nvSpPr>
          <p:cNvPr id="12291" name="5 CuadroTexto"/>
          <p:cNvSpPr txBox="1">
            <a:spLocks noChangeArrowheads="1"/>
          </p:cNvSpPr>
          <p:nvPr/>
        </p:nvSpPr>
        <p:spPr bwMode="auto">
          <a:xfrm>
            <a:off x="3516313" y="6392863"/>
            <a:ext cx="231140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s-CL" altLang="es-CL" sz="1200">
                <a:latin typeface="Arial Narrow" panose="020B0606020202030204" pitchFamily="34" charset="0"/>
              </a:rPr>
              <a:t>Profesor: Ing. Francisco Jerez Salazar</a:t>
            </a:r>
            <a:endParaRPr lang="es-ES" altLang="es-CL" sz="1200">
              <a:latin typeface="Arial Narrow" panose="020B0606020202030204" pitchFamily="34" charset="0"/>
            </a:endParaRPr>
          </a:p>
        </p:txBody>
      </p:sp>
      <p:graphicFrame>
        <p:nvGraphicFramePr>
          <p:cNvPr id="12292" name="Object 3"/>
          <p:cNvGraphicFramePr>
            <a:graphicFrameLocks noChangeAspect="1"/>
          </p:cNvGraphicFramePr>
          <p:nvPr/>
        </p:nvGraphicFramePr>
        <p:xfrm>
          <a:off x="569913" y="1543050"/>
          <a:ext cx="3429000" cy="3962400"/>
        </p:xfrm>
        <a:graphic>
          <a:graphicData uri="http://schemas.openxmlformats.org/presentationml/2006/ole">
            <mc:AlternateContent xmlns:mc="http://schemas.openxmlformats.org/markup-compatibility/2006">
              <mc:Choice xmlns:v="urn:schemas-microsoft-com:vml" Requires="v">
                <p:oleObj spid="_x0000_s8196" name="Microsoft Drawing" r:id="rId3" imgW="3244850" imgH="2733675" progId="MSDraw">
                  <p:embed/>
                </p:oleObj>
              </mc:Choice>
              <mc:Fallback>
                <p:oleObj name="Microsoft Drawing" r:id="rId3" imgW="3244850" imgH="2733675" progId="MSDraw">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l="-2896" t="-2299" b="-1137"/>
                      <a:stretch>
                        <a:fillRect/>
                      </a:stretch>
                    </p:blipFill>
                    <p:spPr bwMode="auto">
                      <a:xfrm>
                        <a:off x="569913" y="1543050"/>
                        <a:ext cx="3429000" cy="396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2293" name="Rectangle 5"/>
          <p:cNvSpPr>
            <a:spLocks noChangeArrowheads="1"/>
          </p:cNvSpPr>
          <p:nvPr/>
        </p:nvSpPr>
        <p:spPr bwMode="auto">
          <a:xfrm>
            <a:off x="1012825" y="5588000"/>
            <a:ext cx="2124075"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s-ES_tradnl" altLang="es-CL" sz="1400" b="1" i="1">
                <a:latin typeface="Arial Narrow" panose="020B0606020202030204" pitchFamily="34" charset="0"/>
                <a:cs typeface="Arial" panose="020B0604020202020204" pitchFamily="34" charset="0"/>
              </a:rPr>
              <a:t>Diagrama P-V del ciclo </a:t>
            </a:r>
          </a:p>
          <a:p>
            <a:pPr algn="ctr" eaLnBrk="1" hangingPunct="1"/>
            <a:r>
              <a:rPr lang="es-ES_tradnl" altLang="es-CL" sz="1400" b="1" i="1">
                <a:latin typeface="Arial Narrow" panose="020B0606020202030204" pitchFamily="34" charset="0"/>
                <a:cs typeface="Arial" panose="020B0604020202020204" pitchFamily="34" charset="0"/>
              </a:rPr>
              <a:t>Diesel Teórico.</a:t>
            </a:r>
          </a:p>
        </p:txBody>
      </p:sp>
      <p:sp>
        <p:nvSpPr>
          <p:cNvPr id="12" name="Rectangle 4"/>
          <p:cNvSpPr>
            <a:spLocks noChangeArrowheads="1"/>
          </p:cNvSpPr>
          <p:nvPr/>
        </p:nvSpPr>
        <p:spPr bwMode="auto">
          <a:xfrm>
            <a:off x="4357688" y="1576388"/>
            <a:ext cx="4162425" cy="4340225"/>
          </a:xfrm>
          <a:prstGeom prst="rect">
            <a:avLst/>
          </a:prstGeom>
          <a:ln>
            <a:headEnd/>
            <a:tailEnd/>
          </a:ln>
        </p:spPr>
        <p:style>
          <a:lnRef idx="2">
            <a:schemeClr val="accent6"/>
          </a:lnRef>
          <a:fillRef idx="1">
            <a:schemeClr val="lt1"/>
          </a:fillRef>
          <a:effectRef idx="0">
            <a:schemeClr val="accent6"/>
          </a:effectRef>
          <a:fontRef idx="minor">
            <a:schemeClr val="dk1"/>
          </a:fontRef>
        </p:style>
        <p:txBody>
          <a:bodyPr>
            <a:spAutoFit/>
          </a:bodyPr>
          <a:lstStyle/>
          <a:p>
            <a:pPr algn="just">
              <a:defRPr/>
            </a:pPr>
            <a:r>
              <a:rPr lang="es-ES_tradnl" sz="1200" b="1" dirty="0">
                <a:solidFill>
                  <a:schemeClr val="tx1"/>
                </a:solidFill>
                <a:latin typeface="Arial Narrow" pitchFamily="34" charset="0"/>
                <a:cs typeface="Arial" charset="0"/>
              </a:rPr>
              <a:t>Representando en un sistema de ejes coordenados P-V el funcionamiento teórico de estos motores queda determinado por el diagrama de la siguiente figura:</a:t>
            </a:r>
          </a:p>
          <a:p>
            <a:pPr algn="just">
              <a:defRPr/>
            </a:pPr>
            <a:r>
              <a:rPr lang="es-ES_tradnl" sz="1200" b="1" dirty="0">
                <a:solidFill>
                  <a:schemeClr val="tx1"/>
                </a:solidFill>
                <a:latin typeface="Arial Narrow" pitchFamily="34" charset="0"/>
                <a:cs typeface="Arial" charset="0"/>
              </a:rPr>
              <a:t> </a:t>
            </a:r>
          </a:p>
          <a:p>
            <a:pPr algn="just">
              <a:defRPr/>
            </a:pPr>
            <a:r>
              <a:rPr lang="es-ES_tradnl" sz="1200" b="1" dirty="0">
                <a:solidFill>
                  <a:schemeClr val="tx1"/>
                </a:solidFill>
                <a:latin typeface="Arial Narrow" pitchFamily="34" charset="0"/>
                <a:cs typeface="Arial" charset="0"/>
              </a:rPr>
              <a:t>0-1.- Admisión (Isóbara): Durante la admisión se supone que el cilindro se llena totalmente de aire que circula sin rozamiento por los conductos de admisión, por lo que se puede considerar que la presión se mantiene constante e igual a la presión atmosférica. </a:t>
            </a:r>
          </a:p>
          <a:p>
            <a:pPr algn="just">
              <a:defRPr/>
            </a:pPr>
            <a:r>
              <a:rPr lang="es-ES_tradnl" sz="1200" b="1" dirty="0">
                <a:solidFill>
                  <a:schemeClr val="tx1"/>
                </a:solidFill>
                <a:latin typeface="Arial Narrow" pitchFamily="34" charset="0"/>
                <a:cs typeface="Arial" charset="0"/>
              </a:rPr>
              <a:t> </a:t>
            </a:r>
          </a:p>
          <a:p>
            <a:pPr algn="just">
              <a:defRPr/>
            </a:pPr>
            <a:r>
              <a:rPr lang="es-ES_tradnl" sz="1200" b="1" dirty="0">
                <a:solidFill>
                  <a:schemeClr val="tx1"/>
                </a:solidFill>
                <a:latin typeface="Arial Narrow" pitchFamily="34" charset="0"/>
                <a:cs typeface="Arial" charset="0"/>
              </a:rPr>
              <a:t>1-2.- Compresión (Adiabática): Durante esta carrera el aire es comprimido hasta ocupar el volumen correspondiente a la cámara de combustión y alcanza en el punto (2) presiones del orden de 50 [kp/cm2]. Se supone que por hacerse muy rápidamente no hay que considerar pérdidas de calor, por lo que esta transformación puede considerarse adiabática. </a:t>
            </a:r>
          </a:p>
          <a:p>
            <a:pPr algn="just">
              <a:defRPr/>
            </a:pPr>
            <a:r>
              <a:rPr lang="es-ES_tradnl" sz="1200" b="1" dirty="0">
                <a:solidFill>
                  <a:schemeClr val="tx1"/>
                </a:solidFill>
                <a:latin typeface="Arial Narrow" pitchFamily="34" charset="0"/>
                <a:cs typeface="Arial" charset="0"/>
              </a:rPr>
              <a:t> </a:t>
            </a:r>
          </a:p>
          <a:p>
            <a:pPr algn="just">
              <a:defRPr/>
            </a:pPr>
            <a:r>
              <a:rPr lang="es-ES_tradnl" sz="1200" b="1" dirty="0">
                <a:solidFill>
                  <a:schemeClr val="tx1"/>
                </a:solidFill>
                <a:latin typeface="Arial Narrow" pitchFamily="34" charset="0"/>
                <a:cs typeface="Arial" charset="0"/>
              </a:rPr>
              <a:t>2-3.- Inyección y combustión (Isóbara): Durante el tiempo que dura la inyección, el pistón inicia su descenso, pero la presión del interior del cilindro se supone que se mantiene constante, transformación isóbara, debido a que el combustible que entra se quema progresivamente a medida que entra en el cilindro, compensando el aumento de volumen que genera el desplazamiento del pistón. </a:t>
            </a:r>
            <a:endParaRPr lang="es-ES_tradnl" sz="1200" b="1" dirty="0">
              <a:solidFill>
                <a:schemeClr val="tx1"/>
              </a:solidFill>
              <a:latin typeface="Arial Narrow" pitchFamily="34" charset="0"/>
            </a:endParaRPr>
          </a:p>
        </p:txBody>
      </p:sp>
    </p:spTree>
    <p:extLst>
      <p:ext uri="{BB962C8B-B14F-4D97-AF65-F5344CB8AC3E}">
        <p14:creationId xmlns:p14="http://schemas.microsoft.com/office/powerpoint/2010/main" val="378856107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1 Título"/>
          <p:cNvSpPr>
            <a:spLocks noGrp="1"/>
          </p:cNvSpPr>
          <p:nvPr>
            <p:ph type="title"/>
          </p:nvPr>
        </p:nvSpPr>
        <p:spPr/>
        <p:txBody>
          <a:bodyPr/>
          <a:lstStyle/>
          <a:p>
            <a:pPr algn="just" eaLnBrk="1" hangingPunct="1"/>
            <a:r>
              <a:rPr lang="es-CL" altLang="es-CL" sz="2400" smtClean="0">
                <a:latin typeface="Arial Narrow" panose="020B0606020202030204" pitchFamily="34" charset="0"/>
                <a:ea typeface="Calibri" panose="020F0502020204030204" pitchFamily="34" charset="0"/>
                <a:cs typeface="Calibri" panose="020F0502020204030204" pitchFamily="34" charset="0"/>
              </a:rPr>
              <a:t>Ciclo Diesel Ideal</a:t>
            </a:r>
            <a:endParaRPr lang="es-ES" altLang="es-CL" sz="2400" smtClean="0">
              <a:latin typeface="Arial Narrow" panose="020B0606020202030204" pitchFamily="34" charset="0"/>
              <a:ea typeface="Calibri" panose="020F0502020204030204" pitchFamily="34" charset="0"/>
              <a:cs typeface="Calibri" panose="020F0502020204030204" pitchFamily="34" charset="0"/>
            </a:endParaRPr>
          </a:p>
        </p:txBody>
      </p:sp>
      <p:graphicFrame>
        <p:nvGraphicFramePr>
          <p:cNvPr id="13315" name="Object 3"/>
          <p:cNvGraphicFramePr>
            <a:graphicFrameLocks noChangeAspect="1"/>
          </p:cNvGraphicFramePr>
          <p:nvPr/>
        </p:nvGraphicFramePr>
        <p:xfrm>
          <a:off x="569913" y="1543050"/>
          <a:ext cx="3429000" cy="3962400"/>
        </p:xfrm>
        <a:graphic>
          <a:graphicData uri="http://schemas.openxmlformats.org/presentationml/2006/ole">
            <mc:AlternateContent xmlns:mc="http://schemas.openxmlformats.org/markup-compatibility/2006">
              <mc:Choice xmlns:v="urn:schemas-microsoft-com:vml" Requires="v">
                <p:oleObj spid="_x0000_s9222" name="Microsoft Drawing" r:id="rId3" imgW="3244850" imgH="2733675" progId="MSDraw">
                  <p:embed/>
                </p:oleObj>
              </mc:Choice>
              <mc:Fallback>
                <p:oleObj name="Microsoft Drawing" r:id="rId3" imgW="3244850" imgH="2733675" progId="MSDraw">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l="-2896" t="-2299" b="-1137"/>
                      <a:stretch>
                        <a:fillRect/>
                      </a:stretch>
                    </p:blipFill>
                    <p:spPr bwMode="auto">
                      <a:xfrm>
                        <a:off x="569913" y="1543050"/>
                        <a:ext cx="3429000" cy="396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7" name="Rectangle 2"/>
          <p:cNvSpPr>
            <a:spLocks noChangeArrowheads="1"/>
          </p:cNvSpPr>
          <p:nvPr/>
        </p:nvSpPr>
        <p:spPr bwMode="auto">
          <a:xfrm>
            <a:off x="4364038" y="1577975"/>
            <a:ext cx="4206875" cy="4248150"/>
          </a:xfrm>
          <a:prstGeom prst="rect">
            <a:avLst/>
          </a:prstGeom>
          <a:ln>
            <a:headEnd/>
            <a:tailEnd/>
          </a:ln>
        </p:spPr>
        <p:style>
          <a:lnRef idx="2">
            <a:schemeClr val="accent6"/>
          </a:lnRef>
          <a:fillRef idx="1">
            <a:schemeClr val="lt1"/>
          </a:fillRef>
          <a:effectRef idx="0">
            <a:schemeClr val="accent6"/>
          </a:effectRef>
          <a:fontRef idx="minor">
            <a:schemeClr val="dk1"/>
          </a:fontRef>
        </p:style>
        <p:txBody>
          <a:bodyPr>
            <a:spAutoFit/>
          </a:bodyPr>
          <a:lstStyle/>
          <a:p>
            <a:pPr algn="just">
              <a:spcBef>
                <a:spcPct val="50000"/>
              </a:spcBef>
              <a:defRPr/>
            </a:pPr>
            <a:r>
              <a:rPr lang="es-ES_tradnl" sz="1200" b="1" dirty="0">
                <a:solidFill>
                  <a:schemeClr val="tx1"/>
                </a:solidFill>
                <a:latin typeface="Arial Narrow" pitchFamily="34" charset="0"/>
                <a:cs typeface="Arial" charset="0"/>
              </a:rPr>
              <a:t>3-4.- Terminada la inyección se produce una expansión (3-4), la cual como la compresión se supone que se realiza sin intercambio de calor con el medio exterior, por lo que se considera una transformación adiabática. La presión interna desciende a medida que el cilindro aumenta de volumen.</a:t>
            </a:r>
          </a:p>
          <a:p>
            <a:pPr algn="just">
              <a:spcBef>
                <a:spcPct val="50000"/>
              </a:spcBef>
              <a:defRPr/>
            </a:pPr>
            <a:r>
              <a:rPr lang="es-ES_tradnl" sz="1200" b="1" dirty="0">
                <a:solidFill>
                  <a:schemeClr val="tx1"/>
                </a:solidFill>
                <a:latin typeface="Arial Narrow" pitchFamily="34" charset="0"/>
                <a:cs typeface="Arial" charset="0"/>
              </a:rPr>
              <a:t> 4-1.- Primera fase del escape (Isócora): En el punto (4) se supone que se abre instantáneamente la válvula de escape y se supone que los gases quemados salen tan rápidamente al exterior, que el pistón no se mueve, por lo que se puede considerar que la transformación que experimentan es una isócora</a:t>
            </a:r>
          </a:p>
          <a:p>
            <a:pPr algn="just">
              <a:spcBef>
                <a:spcPct val="50000"/>
              </a:spcBef>
              <a:defRPr/>
            </a:pPr>
            <a:r>
              <a:rPr lang="es-ES_tradnl" sz="1200" b="1" dirty="0">
                <a:solidFill>
                  <a:schemeClr val="tx1"/>
                </a:solidFill>
                <a:latin typeface="Arial Narrow" pitchFamily="34" charset="0"/>
                <a:cs typeface="Arial" charset="0"/>
              </a:rPr>
              <a:t> 1-0.- Segunda fase del escape (Isóbara): Los gases residuales que quedan en el interior del cilindro son expulsados al exterior por el pistón durante su recorrido (1-0) hasta el PMS. Al llegar a él se supone que de forma instantánea se cierra la válvula de escape y se abre la de admisión para iniciar un nuevo ciclo. Como se supone que no hay pérdida de carga debida al rozamiento de los gases quemados al circular por los conductos de escape, la transformación (1-0) puede ser considerada como isóbara.</a:t>
            </a:r>
          </a:p>
          <a:p>
            <a:pPr algn="just">
              <a:spcBef>
                <a:spcPct val="50000"/>
              </a:spcBef>
              <a:defRPr/>
            </a:pPr>
            <a:r>
              <a:rPr lang="es-ES_tradnl" sz="1200" b="1" dirty="0">
                <a:solidFill>
                  <a:schemeClr val="tx1"/>
                </a:solidFill>
                <a:latin typeface="Arial Narrow" pitchFamily="34" charset="0"/>
                <a:cs typeface="Arial" charset="0"/>
              </a:rPr>
              <a:t> Como se puede observar, este ciclo difiere del ciclo Otto en que la aportación de calor se realiza a presión constante, con una carrera de trabajo menos efectiva debido al retraso de la combustión.</a:t>
            </a:r>
          </a:p>
        </p:txBody>
      </p:sp>
      <p:graphicFrame>
        <p:nvGraphicFramePr>
          <p:cNvPr id="13317" name="Object 3"/>
          <p:cNvGraphicFramePr>
            <a:graphicFrameLocks noChangeAspect="1"/>
          </p:cNvGraphicFramePr>
          <p:nvPr/>
        </p:nvGraphicFramePr>
        <p:xfrm>
          <a:off x="965200" y="5708650"/>
          <a:ext cx="2290763" cy="584200"/>
        </p:xfrm>
        <a:graphic>
          <a:graphicData uri="http://schemas.openxmlformats.org/presentationml/2006/ole">
            <mc:AlternateContent xmlns:mc="http://schemas.openxmlformats.org/markup-compatibility/2006">
              <mc:Choice xmlns:v="urn:schemas-microsoft-com:vml" Requires="v">
                <p:oleObj spid="_x0000_s9223" name="Packager Shell Object" showAsIcon="1" r:id="rId5" imgW="2806700" imgH="673100" progId="Package">
                  <p:embed/>
                </p:oleObj>
              </mc:Choice>
              <mc:Fallback>
                <p:oleObj name="Packager Shell Object" showAsIcon="1" r:id="rId5" imgW="2806700" imgH="673100" progId="Package">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965200" y="5708650"/>
                        <a:ext cx="2290763" cy="584200"/>
                      </a:xfrm>
                      <a:prstGeom prst="rect">
                        <a:avLst/>
                      </a:prstGeom>
                      <a:noFill/>
                      <a:ln w="19050">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Tree>
    <p:extLst>
      <p:ext uri="{BB962C8B-B14F-4D97-AF65-F5344CB8AC3E}">
        <p14:creationId xmlns:p14="http://schemas.microsoft.com/office/powerpoint/2010/main" val="169212929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1 Título"/>
          <p:cNvSpPr>
            <a:spLocks noGrp="1"/>
          </p:cNvSpPr>
          <p:nvPr>
            <p:ph type="title"/>
          </p:nvPr>
        </p:nvSpPr>
        <p:spPr>
          <a:xfrm>
            <a:off x="457200" y="116632"/>
            <a:ext cx="8229600" cy="1143000"/>
          </a:xfrm>
        </p:spPr>
        <p:txBody>
          <a:bodyPr/>
          <a:lstStyle/>
          <a:p>
            <a:pPr algn="just" eaLnBrk="1" hangingPunct="1"/>
            <a:r>
              <a:rPr lang="es-CL" altLang="es-CL" sz="2400" smtClean="0">
                <a:latin typeface="Arial Narrow" panose="020B0606020202030204" pitchFamily="34" charset="0"/>
                <a:ea typeface="Calibri" panose="020F0502020204030204" pitchFamily="34" charset="0"/>
                <a:cs typeface="Calibri" panose="020F0502020204030204" pitchFamily="34" charset="0"/>
              </a:rPr>
              <a:t>Ventajas y Desventajas</a:t>
            </a:r>
            <a:endParaRPr lang="es-ES" altLang="es-CL" sz="2400" smtClean="0">
              <a:latin typeface="Arial Narrow" panose="020B0606020202030204" pitchFamily="34" charset="0"/>
              <a:ea typeface="Calibri" panose="020F0502020204030204" pitchFamily="34" charset="0"/>
              <a:cs typeface="Calibri" panose="020F0502020204030204" pitchFamily="34" charset="0"/>
            </a:endParaRPr>
          </a:p>
        </p:txBody>
      </p:sp>
      <p:sp>
        <p:nvSpPr>
          <p:cNvPr id="14339" name="Rectangle 2"/>
          <p:cNvSpPr>
            <a:spLocks noChangeArrowheads="1"/>
          </p:cNvSpPr>
          <p:nvPr/>
        </p:nvSpPr>
        <p:spPr bwMode="auto">
          <a:xfrm>
            <a:off x="512763" y="1226294"/>
            <a:ext cx="7939087" cy="4832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just" eaLnBrk="1" hangingPunct="1"/>
            <a:r>
              <a:rPr lang="es-ES_tradnl" altLang="es-CL" sz="1400" b="1">
                <a:latin typeface="Arial Narrow" panose="020B0606020202030204" pitchFamily="34" charset="0"/>
                <a:cs typeface="Arial" panose="020B0604020202020204" pitchFamily="34" charset="0"/>
              </a:rPr>
              <a:t>Ventajas e inconvenientes de los motores Diesel con respecto a los de ciclo Otto:</a:t>
            </a:r>
          </a:p>
          <a:p>
            <a:pPr algn="just" eaLnBrk="1" hangingPunct="1"/>
            <a:r>
              <a:rPr lang="es-ES_tradnl" altLang="es-CL" sz="1400" b="1" i="1">
                <a:solidFill>
                  <a:schemeClr val="accent2"/>
                </a:solidFill>
                <a:latin typeface="Arial Narrow" panose="020B0606020202030204" pitchFamily="34" charset="0"/>
                <a:cs typeface="Arial" panose="020B0604020202020204" pitchFamily="34" charset="0"/>
              </a:rPr>
              <a:t> </a:t>
            </a:r>
          </a:p>
          <a:p>
            <a:pPr algn="just" eaLnBrk="1" hangingPunct="1"/>
            <a:r>
              <a:rPr lang="es-ES_tradnl" altLang="es-CL" sz="1400" b="1" i="1">
                <a:solidFill>
                  <a:schemeClr val="accent2"/>
                </a:solidFill>
                <a:latin typeface="Arial Narrow" panose="020B0606020202030204" pitchFamily="34" charset="0"/>
                <a:cs typeface="Arial" panose="020B0604020202020204" pitchFamily="34" charset="0"/>
              </a:rPr>
              <a:t>Ventajas:</a:t>
            </a:r>
          </a:p>
          <a:p>
            <a:pPr algn="just" eaLnBrk="1" hangingPunct="1">
              <a:buFont typeface="Wingdings" panose="05000000000000000000" pitchFamily="2" charset="2"/>
              <a:buChar char="ü"/>
            </a:pPr>
            <a:r>
              <a:rPr lang="es-ES_tradnl" altLang="es-CL" sz="1400" i="1">
                <a:solidFill>
                  <a:schemeClr val="accent2"/>
                </a:solidFill>
                <a:latin typeface="Arial Narrow" panose="020B0606020202030204" pitchFamily="34" charset="0"/>
                <a:cs typeface="Arial" panose="020B0604020202020204" pitchFamily="34" charset="0"/>
              </a:rPr>
              <a:t>  Mayor rendimiento térmico con mayor potencia útil.</a:t>
            </a:r>
          </a:p>
          <a:p>
            <a:pPr algn="just" eaLnBrk="1" hangingPunct="1">
              <a:buFont typeface="Wingdings" panose="05000000000000000000" pitchFamily="2" charset="2"/>
              <a:buChar char="ü"/>
            </a:pPr>
            <a:r>
              <a:rPr lang="es-ES_tradnl" altLang="es-CL" sz="1400" i="1">
                <a:solidFill>
                  <a:schemeClr val="accent2"/>
                </a:solidFill>
                <a:latin typeface="Arial Narrow" panose="020B0606020202030204" pitchFamily="34" charset="0"/>
                <a:cs typeface="Arial" panose="020B0604020202020204" pitchFamily="34" charset="0"/>
              </a:rPr>
              <a:t>  Menor consumo de combustible (aproximadamente el 30% menos).</a:t>
            </a:r>
          </a:p>
          <a:p>
            <a:pPr algn="just" eaLnBrk="1" hangingPunct="1">
              <a:buFont typeface="Wingdings" panose="05000000000000000000" pitchFamily="2" charset="2"/>
              <a:buChar char="ü"/>
            </a:pPr>
            <a:r>
              <a:rPr lang="es-ES_tradnl" altLang="es-CL" sz="1400" i="1">
                <a:solidFill>
                  <a:schemeClr val="accent2"/>
                </a:solidFill>
                <a:latin typeface="Arial Narrow" panose="020B0606020202030204" pitchFamily="34" charset="0"/>
                <a:cs typeface="Arial" panose="020B0604020202020204" pitchFamily="34" charset="0"/>
              </a:rPr>
              <a:t>  Empleo de combustible más económico.</a:t>
            </a:r>
          </a:p>
          <a:p>
            <a:pPr algn="just" eaLnBrk="1" hangingPunct="1">
              <a:buFont typeface="Wingdings" panose="05000000000000000000" pitchFamily="2" charset="2"/>
              <a:buChar char="ü"/>
            </a:pPr>
            <a:r>
              <a:rPr lang="es-ES_tradnl" altLang="es-CL" sz="1400" i="1">
                <a:solidFill>
                  <a:schemeClr val="accent2"/>
                </a:solidFill>
                <a:latin typeface="Arial Narrow" panose="020B0606020202030204" pitchFamily="34" charset="0"/>
                <a:cs typeface="Arial" panose="020B0604020202020204" pitchFamily="34" charset="0"/>
              </a:rPr>
              <a:t>  Menor contaminación atmosférica.</a:t>
            </a:r>
          </a:p>
          <a:p>
            <a:pPr algn="just" eaLnBrk="1" hangingPunct="1">
              <a:buFont typeface="Wingdings" panose="05000000000000000000" pitchFamily="2" charset="2"/>
              <a:buChar char="ü"/>
            </a:pPr>
            <a:r>
              <a:rPr lang="es-ES_tradnl" altLang="es-CL" sz="1400" i="1">
                <a:solidFill>
                  <a:schemeClr val="accent2"/>
                </a:solidFill>
                <a:latin typeface="Arial Narrow" panose="020B0606020202030204" pitchFamily="34" charset="0"/>
                <a:cs typeface="Arial" panose="020B0604020202020204" pitchFamily="34" charset="0"/>
              </a:rPr>
              <a:t>  No existe peligro de incendio.</a:t>
            </a:r>
          </a:p>
          <a:p>
            <a:pPr algn="just" eaLnBrk="1" hangingPunct="1">
              <a:buFont typeface="Wingdings" panose="05000000000000000000" pitchFamily="2" charset="2"/>
              <a:buChar char="ü"/>
            </a:pPr>
            <a:r>
              <a:rPr lang="es-ES_tradnl" altLang="es-CL" sz="1400" i="1">
                <a:solidFill>
                  <a:schemeClr val="accent2"/>
                </a:solidFill>
                <a:latin typeface="Arial Narrow" panose="020B0606020202030204" pitchFamily="34" charset="0"/>
                <a:cs typeface="Arial" panose="020B0604020202020204" pitchFamily="34" charset="0"/>
              </a:rPr>
              <a:t>  Motor más robusto y apto para trabajos duros, con una mayor duración de uso.</a:t>
            </a:r>
          </a:p>
          <a:p>
            <a:pPr algn="just" eaLnBrk="1" hangingPunct="1">
              <a:buFont typeface="Wingdings" panose="05000000000000000000" pitchFamily="2" charset="2"/>
              <a:buChar char="ü"/>
            </a:pPr>
            <a:r>
              <a:rPr lang="es-ES_tradnl" altLang="es-CL" sz="1400" i="1">
                <a:solidFill>
                  <a:schemeClr val="accent2"/>
                </a:solidFill>
                <a:latin typeface="Arial Narrow" panose="020B0606020202030204" pitchFamily="34" charset="0"/>
                <a:cs typeface="Arial" panose="020B0604020202020204" pitchFamily="34" charset="0"/>
              </a:rPr>
              <a:t>  Mayor rentabilidad.</a:t>
            </a:r>
          </a:p>
          <a:p>
            <a:pPr algn="just" eaLnBrk="1" hangingPunct="1"/>
            <a:r>
              <a:rPr lang="es-ES_tradnl" altLang="es-CL" sz="1400" i="1">
                <a:solidFill>
                  <a:schemeClr val="accent2"/>
                </a:solidFill>
                <a:latin typeface="Arial Narrow" panose="020B0606020202030204" pitchFamily="34" charset="0"/>
                <a:cs typeface="Arial" panose="020B0604020202020204" pitchFamily="34" charset="0"/>
              </a:rPr>
              <a:t> </a:t>
            </a:r>
          </a:p>
          <a:p>
            <a:pPr algn="just" eaLnBrk="1" hangingPunct="1"/>
            <a:r>
              <a:rPr lang="es-ES_tradnl" altLang="es-CL" sz="1400" i="1">
                <a:solidFill>
                  <a:srgbClr val="FF0000"/>
                </a:solidFill>
                <a:latin typeface="Arial Narrow" panose="020B0606020202030204" pitchFamily="34" charset="0"/>
                <a:cs typeface="Arial" panose="020B0604020202020204" pitchFamily="34" charset="0"/>
              </a:rPr>
              <a:t>Inconvenientes:</a:t>
            </a:r>
          </a:p>
          <a:p>
            <a:pPr algn="just" eaLnBrk="1" hangingPunct="1">
              <a:buFont typeface="Arial" panose="020B0604020202020204" pitchFamily="34" charset="0"/>
              <a:buChar char="•"/>
            </a:pPr>
            <a:r>
              <a:rPr lang="es-ES_tradnl" altLang="es-CL" sz="1400" i="1">
                <a:solidFill>
                  <a:srgbClr val="FF0000"/>
                </a:solidFill>
                <a:latin typeface="Arial Narrow" panose="020B0606020202030204" pitchFamily="34" charset="0"/>
                <a:cs typeface="Arial" panose="020B0604020202020204" pitchFamily="34" charset="0"/>
              </a:rPr>
              <a:t>   Mayor peso del motor.</a:t>
            </a:r>
          </a:p>
          <a:p>
            <a:pPr algn="just" eaLnBrk="1" hangingPunct="1">
              <a:buFontTx/>
              <a:buChar char="•"/>
            </a:pPr>
            <a:r>
              <a:rPr lang="es-ES_tradnl" altLang="es-CL" sz="1400" i="1">
                <a:solidFill>
                  <a:srgbClr val="FF0000"/>
                </a:solidFill>
                <a:latin typeface="Arial Narrow" panose="020B0606020202030204" pitchFamily="34" charset="0"/>
                <a:cs typeface="Arial" panose="020B0604020202020204" pitchFamily="34" charset="0"/>
              </a:rPr>
              <a:t>   Necesitan soportes más fuertes.</a:t>
            </a:r>
          </a:p>
          <a:p>
            <a:pPr algn="just" eaLnBrk="1" hangingPunct="1">
              <a:buFontTx/>
              <a:buChar char="•"/>
            </a:pPr>
            <a:r>
              <a:rPr lang="es-ES_tradnl" altLang="es-CL" sz="1400" i="1">
                <a:solidFill>
                  <a:srgbClr val="FF0000"/>
                </a:solidFill>
                <a:latin typeface="Arial Narrow" panose="020B0606020202030204" pitchFamily="34" charset="0"/>
                <a:cs typeface="Arial" panose="020B0604020202020204" pitchFamily="34" charset="0"/>
              </a:rPr>
              <a:t>   Elementos de suspensión de mayor capacidad.</a:t>
            </a:r>
          </a:p>
          <a:p>
            <a:pPr algn="just" eaLnBrk="1" hangingPunct="1">
              <a:buFontTx/>
              <a:buChar char="•"/>
            </a:pPr>
            <a:r>
              <a:rPr lang="es-ES_tradnl" altLang="es-CL" sz="1400" i="1">
                <a:solidFill>
                  <a:srgbClr val="FF0000"/>
                </a:solidFill>
                <a:latin typeface="Arial Narrow" panose="020B0606020202030204" pitchFamily="34" charset="0"/>
                <a:cs typeface="Arial" panose="020B0604020202020204" pitchFamily="34" charset="0"/>
              </a:rPr>
              <a:t>   Costo más elevado del motor.</a:t>
            </a:r>
          </a:p>
          <a:p>
            <a:pPr algn="just" eaLnBrk="1" hangingPunct="1">
              <a:buFontTx/>
              <a:buChar char="•"/>
            </a:pPr>
            <a:r>
              <a:rPr lang="es-ES_tradnl" altLang="es-CL" sz="1400" i="1">
                <a:solidFill>
                  <a:srgbClr val="FF0000"/>
                </a:solidFill>
                <a:latin typeface="Arial Narrow" panose="020B0606020202030204" pitchFamily="34" charset="0"/>
                <a:cs typeface="Arial" panose="020B0604020202020204" pitchFamily="34" charset="0"/>
              </a:rPr>
              <a:t>   Menor régimen de revoluciones.</a:t>
            </a:r>
          </a:p>
          <a:p>
            <a:pPr algn="just" eaLnBrk="1" hangingPunct="1">
              <a:buFontTx/>
              <a:buChar char="•"/>
            </a:pPr>
            <a:r>
              <a:rPr lang="es-ES_tradnl" altLang="es-CL" sz="1400" i="1">
                <a:solidFill>
                  <a:srgbClr val="FF0000"/>
                </a:solidFill>
                <a:latin typeface="Arial Narrow" panose="020B0606020202030204" pitchFamily="34" charset="0"/>
                <a:cs typeface="Arial" panose="020B0604020202020204" pitchFamily="34" charset="0"/>
              </a:rPr>
              <a:t>   Motor más ruidoso y con mayores vibraciones.</a:t>
            </a:r>
          </a:p>
          <a:p>
            <a:pPr algn="just" eaLnBrk="1" hangingPunct="1">
              <a:buFontTx/>
              <a:buChar char="•"/>
            </a:pPr>
            <a:r>
              <a:rPr lang="es-ES_tradnl" altLang="es-CL" sz="1400" i="1">
                <a:solidFill>
                  <a:srgbClr val="FF0000"/>
                </a:solidFill>
                <a:latin typeface="Arial Narrow" panose="020B0606020202030204" pitchFamily="34" charset="0"/>
                <a:cs typeface="Arial" panose="020B0604020202020204" pitchFamily="34" charset="0"/>
              </a:rPr>
              <a:t>   Reparaciones más costosas.</a:t>
            </a:r>
          </a:p>
          <a:p>
            <a:pPr algn="just" eaLnBrk="1" hangingPunct="1">
              <a:buFontTx/>
              <a:buChar char="•"/>
            </a:pPr>
            <a:r>
              <a:rPr lang="es-ES_tradnl" altLang="es-CL" sz="1400" i="1">
                <a:solidFill>
                  <a:srgbClr val="FF0000"/>
                </a:solidFill>
                <a:latin typeface="Arial Narrow" panose="020B0606020202030204" pitchFamily="34" charset="0"/>
                <a:cs typeface="Arial" panose="020B0604020202020204" pitchFamily="34" charset="0"/>
              </a:rPr>
              <a:t>   Arranque más difícil.</a:t>
            </a:r>
          </a:p>
          <a:p>
            <a:pPr algn="just" eaLnBrk="1" hangingPunct="1">
              <a:buFontTx/>
              <a:buChar char="•"/>
            </a:pPr>
            <a:r>
              <a:rPr lang="es-ES_tradnl" altLang="es-CL" sz="1400" i="1">
                <a:solidFill>
                  <a:srgbClr val="FF0000"/>
                </a:solidFill>
                <a:latin typeface="Arial Narrow" panose="020B0606020202030204" pitchFamily="34" charset="0"/>
                <a:cs typeface="Arial" panose="020B0604020202020204" pitchFamily="34" charset="0"/>
              </a:rPr>
              <a:t>   Requieren mayor calidad en los aceites de engrase.</a:t>
            </a:r>
          </a:p>
          <a:p>
            <a:pPr eaLnBrk="1" hangingPunct="1"/>
            <a:endParaRPr lang="es-ES_tradnl" altLang="es-CL" sz="1400" b="1" i="1">
              <a:solidFill>
                <a:srgbClr val="FF0000"/>
              </a:solidFill>
              <a:latin typeface="Arial Narrow" panose="020B0606020202030204" pitchFamily="34" charset="0"/>
            </a:endParaRPr>
          </a:p>
        </p:txBody>
      </p:sp>
      <p:pic>
        <p:nvPicPr>
          <p:cNvPr id="48131" name="Picture 3"/>
          <p:cNvPicPr>
            <a:picLocks noChangeAspect="1" noChangeArrowheads="1"/>
          </p:cNvPicPr>
          <p:nvPr/>
        </p:nvPicPr>
        <p:blipFill>
          <a:blip r:embed="rId2"/>
          <a:srcRect/>
          <a:stretch>
            <a:fillRect/>
          </a:stretch>
        </p:blipFill>
        <p:spPr bwMode="auto">
          <a:xfrm>
            <a:off x="6111875" y="3663107"/>
            <a:ext cx="2193925" cy="23749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345121099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1 Título"/>
          <p:cNvSpPr>
            <a:spLocks noGrp="1"/>
          </p:cNvSpPr>
          <p:nvPr>
            <p:ph type="title"/>
          </p:nvPr>
        </p:nvSpPr>
        <p:spPr/>
        <p:txBody>
          <a:bodyPr/>
          <a:lstStyle/>
          <a:p>
            <a:pPr algn="just" eaLnBrk="1" hangingPunct="1"/>
            <a:r>
              <a:rPr lang="es-CL" altLang="es-CL" sz="2400" smtClean="0">
                <a:latin typeface="Arial Narrow" panose="020B0606020202030204" pitchFamily="34" charset="0"/>
                <a:ea typeface="Calibri" panose="020F0502020204030204" pitchFamily="34" charset="0"/>
                <a:cs typeface="Calibri" panose="020F0502020204030204" pitchFamily="34" charset="0"/>
              </a:rPr>
              <a:t>Ciclo Otto y Diesel Reales</a:t>
            </a:r>
            <a:endParaRPr lang="es-ES" altLang="es-CL" sz="2400" smtClean="0">
              <a:latin typeface="Arial Narrow" panose="020B0606020202030204" pitchFamily="34" charset="0"/>
              <a:ea typeface="Calibri" panose="020F0502020204030204" pitchFamily="34" charset="0"/>
              <a:cs typeface="Calibri" panose="020F0502020204030204" pitchFamily="34" charset="0"/>
            </a:endParaRPr>
          </a:p>
        </p:txBody>
      </p:sp>
      <p:graphicFrame>
        <p:nvGraphicFramePr>
          <p:cNvPr id="15363" name="Object 2"/>
          <p:cNvGraphicFramePr>
            <a:graphicFrameLocks noChangeAspect="1"/>
          </p:cNvGraphicFramePr>
          <p:nvPr/>
        </p:nvGraphicFramePr>
        <p:xfrm>
          <a:off x="623888" y="1647825"/>
          <a:ext cx="3168650" cy="3949700"/>
        </p:xfrm>
        <a:graphic>
          <a:graphicData uri="http://schemas.openxmlformats.org/presentationml/2006/ole">
            <mc:AlternateContent xmlns:mc="http://schemas.openxmlformats.org/markup-compatibility/2006">
              <mc:Choice xmlns:v="urn:schemas-microsoft-com:vml" Requires="v">
                <p:oleObj spid="_x0000_s10244" name="Imagen" r:id="rId3" imgW="2584704" imgH="3221736" progId="Word.Picture.8">
                  <p:embed/>
                </p:oleObj>
              </mc:Choice>
              <mc:Fallback>
                <p:oleObj name="Imagen" r:id="rId3" imgW="2584704" imgH="3221736" progId="Word.Picture.8">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23888" y="1647825"/>
                        <a:ext cx="3168650" cy="3949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5364" name="Rectangle 10"/>
          <p:cNvSpPr>
            <a:spLocks noChangeArrowheads="1"/>
          </p:cNvSpPr>
          <p:nvPr/>
        </p:nvSpPr>
        <p:spPr bwMode="auto">
          <a:xfrm>
            <a:off x="815975" y="5824538"/>
            <a:ext cx="2738438"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s-ES" altLang="es-CL" sz="1400" b="1" i="1">
                <a:latin typeface="Arial Narrow" panose="020B0606020202030204" pitchFamily="34" charset="0"/>
                <a:cs typeface="Arial" panose="020B0604020202020204" pitchFamily="34" charset="0"/>
              </a:rPr>
              <a:t>Ciclos Otto Teórico e Indicado.</a:t>
            </a:r>
            <a:endParaRPr lang="ar-SA" altLang="es-CL" sz="1400">
              <a:latin typeface="Arial Narrow" panose="020B0606020202030204" pitchFamily="34" charset="0"/>
            </a:endParaRPr>
          </a:p>
        </p:txBody>
      </p:sp>
      <p:sp>
        <p:nvSpPr>
          <p:cNvPr id="9" name="Rectangle 8"/>
          <p:cNvSpPr>
            <a:spLocks noChangeArrowheads="1"/>
          </p:cNvSpPr>
          <p:nvPr/>
        </p:nvSpPr>
        <p:spPr bwMode="auto">
          <a:xfrm>
            <a:off x="4384675" y="1312863"/>
            <a:ext cx="4238625" cy="646112"/>
          </a:xfrm>
          <a:prstGeom prst="rect">
            <a:avLst/>
          </a:prstGeom>
          <a:ln>
            <a:headEnd/>
            <a:tailEnd/>
          </a:ln>
        </p:spPr>
        <p:style>
          <a:lnRef idx="2">
            <a:schemeClr val="accent6"/>
          </a:lnRef>
          <a:fillRef idx="1">
            <a:schemeClr val="lt1"/>
          </a:fillRef>
          <a:effectRef idx="0">
            <a:schemeClr val="accent6"/>
          </a:effectRef>
          <a:fontRef idx="minor">
            <a:schemeClr val="dk1"/>
          </a:fontRef>
        </p:style>
        <p:txBody>
          <a:bodyPr>
            <a:spAutoFit/>
          </a:bodyPr>
          <a:lstStyle/>
          <a:p>
            <a:pPr algn="just">
              <a:defRPr/>
            </a:pPr>
            <a:r>
              <a:rPr lang="es-ES_tradnl" sz="1200" b="1" dirty="0">
                <a:latin typeface="Arial Narrow" pitchFamily="34" charset="0"/>
                <a:cs typeface="Arial" charset="0"/>
              </a:rPr>
              <a:t>Ciclo real es el que refleja las condiciones efectivas de funcionamiento de un motor y, cuando se representa en un diagrama P-V, se denomina diagrama indicado.</a:t>
            </a:r>
            <a:endParaRPr lang="es-ES_tradnl" sz="1200" b="1" dirty="0">
              <a:latin typeface="Arial Narrow" pitchFamily="34" charset="0"/>
            </a:endParaRPr>
          </a:p>
        </p:txBody>
      </p:sp>
      <p:sp>
        <p:nvSpPr>
          <p:cNvPr id="12" name="Rectangle 11"/>
          <p:cNvSpPr>
            <a:spLocks noChangeArrowheads="1"/>
          </p:cNvSpPr>
          <p:nvPr/>
        </p:nvSpPr>
        <p:spPr bwMode="auto">
          <a:xfrm>
            <a:off x="4392613" y="2119313"/>
            <a:ext cx="4230687" cy="4154487"/>
          </a:xfrm>
          <a:prstGeom prst="rect">
            <a:avLst/>
          </a:prstGeom>
          <a:ln>
            <a:headEnd/>
            <a:tailEnd/>
          </a:ln>
        </p:spPr>
        <p:style>
          <a:lnRef idx="2">
            <a:schemeClr val="accent6"/>
          </a:lnRef>
          <a:fillRef idx="1">
            <a:schemeClr val="lt1"/>
          </a:fillRef>
          <a:effectRef idx="0">
            <a:schemeClr val="accent6"/>
          </a:effectRef>
          <a:fontRef idx="minor">
            <a:schemeClr val="dk1"/>
          </a:fontRef>
        </p:style>
        <p:txBody>
          <a:bodyPr>
            <a:spAutoFit/>
          </a:bodyPr>
          <a:lstStyle/>
          <a:p>
            <a:pPr algn="just">
              <a:defRPr/>
            </a:pPr>
            <a:r>
              <a:rPr lang="es-ES_tradnl" sz="1200" b="1" dirty="0">
                <a:solidFill>
                  <a:schemeClr val="tx1"/>
                </a:solidFill>
                <a:latin typeface="Arial Narrow" pitchFamily="34" charset="0"/>
                <a:cs typeface="Arial" charset="0"/>
              </a:rPr>
              <a:t>Las diferencias que surgen entre el ciclo indicado y el ciclo teórico, tanto en los motores de ciclo Otto, como en los de ciclo Diesel, están causadas por:</a:t>
            </a:r>
          </a:p>
          <a:p>
            <a:pPr algn="just">
              <a:defRPr/>
            </a:pPr>
            <a:r>
              <a:rPr lang="es-ES_tradnl" sz="1200" b="1" dirty="0">
                <a:solidFill>
                  <a:schemeClr val="tx1"/>
                </a:solidFill>
                <a:latin typeface="Arial Narrow" pitchFamily="34" charset="0"/>
                <a:cs typeface="Arial" charset="0"/>
              </a:rPr>
              <a:t> </a:t>
            </a:r>
          </a:p>
          <a:p>
            <a:pPr algn="just">
              <a:buFont typeface="Symbol" pitchFamily="18" charset="2"/>
              <a:buChar char="·"/>
              <a:defRPr/>
            </a:pPr>
            <a:r>
              <a:rPr lang="es-ES_tradnl" sz="1200" b="1" dirty="0">
                <a:solidFill>
                  <a:schemeClr val="tx1"/>
                </a:solidFill>
                <a:latin typeface="Arial Narrow" pitchFamily="34" charset="0"/>
                <a:cs typeface="Arial" charset="0"/>
                <a:sym typeface="Symbol" pitchFamily="18" charset="2"/>
              </a:rPr>
              <a:t> Pérdidas de calor, las cuales son bastante importantes en el ciclo real, ya que al estar el cilindro refrigerado, para asegurar el buen funcionamiento del pistón, una cierta parte de calor del fluido se transmite a las paredes, y las líneas de compresión y expansión no son adiabáticas sino politrópicas</a:t>
            </a:r>
          </a:p>
          <a:p>
            <a:pPr algn="just">
              <a:defRPr/>
            </a:pPr>
            <a:endParaRPr lang="es-ES_tradnl" sz="1200" b="1" dirty="0">
              <a:solidFill>
                <a:schemeClr val="tx1"/>
              </a:solidFill>
              <a:latin typeface="Arial Narrow" pitchFamily="34" charset="0"/>
              <a:cs typeface="Arial" charset="0"/>
              <a:sym typeface="Symbol" pitchFamily="18" charset="2"/>
            </a:endParaRPr>
          </a:p>
          <a:p>
            <a:pPr algn="just">
              <a:defRPr/>
            </a:pPr>
            <a:r>
              <a:rPr lang="es-ES_tradnl" sz="1200" b="1" dirty="0">
                <a:solidFill>
                  <a:schemeClr val="tx1"/>
                </a:solidFill>
                <a:latin typeface="Arial Narrow" pitchFamily="34" charset="0"/>
                <a:cs typeface="Arial" charset="0"/>
                <a:sym typeface="Symbol" pitchFamily="18" charset="2"/>
              </a:rPr>
              <a:t>Tiempo de apertura y cierre de la válvula de admisión y de escape, aunque en el ciclo teórico se supuso que la apertura y cierre de válvulas ocurría instantáneamente, al ser físicamente imposible, esta acción tiene lugar en un tiempo relativamente largo, por lo que, para mejorar el llenado y vaciado del cilindro, las válvulas de admisión y de escape se abren con anticipación lo que provoca una pérdida de trabajo útil.</a:t>
            </a:r>
          </a:p>
          <a:p>
            <a:pPr algn="just">
              <a:defRPr/>
            </a:pPr>
            <a:r>
              <a:rPr lang="es-ES_tradnl" sz="1200" b="1" dirty="0">
                <a:solidFill>
                  <a:schemeClr val="tx1"/>
                </a:solidFill>
                <a:latin typeface="Arial Narrow" pitchFamily="34" charset="0"/>
                <a:cs typeface="Arial" charset="0"/>
                <a:sym typeface="Symbol" pitchFamily="18" charset="2"/>
              </a:rPr>
              <a:t> </a:t>
            </a:r>
          </a:p>
          <a:p>
            <a:pPr algn="just">
              <a:buFont typeface="Symbol" pitchFamily="18" charset="2"/>
              <a:buChar char="·"/>
              <a:defRPr/>
            </a:pPr>
            <a:r>
              <a:rPr lang="es-ES_tradnl" sz="1200" b="1" dirty="0">
                <a:solidFill>
                  <a:schemeClr val="tx1"/>
                </a:solidFill>
                <a:latin typeface="Arial Narrow" pitchFamily="34" charset="0"/>
                <a:cs typeface="Arial" charset="0"/>
                <a:sym typeface="Symbol" pitchFamily="18" charset="2"/>
              </a:rPr>
              <a:t> Combustión no instantánea, ya que aunque en el ciclo teórico se supone que la combustión se realiza según una transformación isocora instantánea, en el ciclo real la combustión dura un cierto tiempo. </a:t>
            </a:r>
          </a:p>
        </p:txBody>
      </p:sp>
    </p:spTree>
    <p:extLst>
      <p:ext uri="{BB962C8B-B14F-4D97-AF65-F5344CB8AC3E}">
        <p14:creationId xmlns:p14="http://schemas.microsoft.com/office/powerpoint/2010/main" val="163199922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1 Título"/>
          <p:cNvSpPr>
            <a:spLocks noGrp="1"/>
          </p:cNvSpPr>
          <p:nvPr>
            <p:ph type="title"/>
          </p:nvPr>
        </p:nvSpPr>
        <p:spPr/>
        <p:txBody>
          <a:bodyPr/>
          <a:lstStyle/>
          <a:p>
            <a:pPr algn="just" eaLnBrk="1" hangingPunct="1"/>
            <a:r>
              <a:rPr lang="es-CL" altLang="es-CL" sz="2400" smtClean="0">
                <a:latin typeface="Arial Narrow" panose="020B0606020202030204" pitchFamily="34" charset="0"/>
                <a:ea typeface="Calibri" panose="020F0502020204030204" pitchFamily="34" charset="0"/>
                <a:cs typeface="Calibri" panose="020F0502020204030204" pitchFamily="34" charset="0"/>
              </a:rPr>
              <a:t>Ciclo Otto y Diesel Reales</a:t>
            </a:r>
            <a:endParaRPr lang="es-ES" altLang="es-CL" sz="2400" smtClean="0">
              <a:latin typeface="Arial Narrow" panose="020B0606020202030204" pitchFamily="34" charset="0"/>
              <a:ea typeface="Calibri" panose="020F0502020204030204" pitchFamily="34" charset="0"/>
              <a:cs typeface="Calibri" panose="020F0502020204030204" pitchFamily="34" charset="0"/>
            </a:endParaRPr>
          </a:p>
        </p:txBody>
      </p:sp>
      <p:graphicFrame>
        <p:nvGraphicFramePr>
          <p:cNvPr id="16387" name="Object 3"/>
          <p:cNvGraphicFramePr>
            <a:graphicFrameLocks noChangeAspect="1"/>
          </p:cNvGraphicFramePr>
          <p:nvPr/>
        </p:nvGraphicFramePr>
        <p:xfrm>
          <a:off x="635000" y="1717675"/>
          <a:ext cx="3248025" cy="3897313"/>
        </p:xfrm>
        <a:graphic>
          <a:graphicData uri="http://schemas.openxmlformats.org/presentationml/2006/ole">
            <mc:AlternateContent xmlns:mc="http://schemas.openxmlformats.org/markup-compatibility/2006">
              <mc:Choice xmlns:v="urn:schemas-microsoft-com:vml" Requires="v">
                <p:oleObj spid="_x0000_s11268" name="Imagen" r:id="rId3" imgW="2685288" imgH="3221736" progId="Word.Picture.8">
                  <p:embed/>
                </p:oleObj>
              </mc:Choice>
              <mc:Fallback>
                <p:oleObj name="Imagen" r:id="rId3" imgW="2685288" imgH="3221736" progId="Word.Picture.8">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35000" y="1717675"/>
                        <a:ext cx="3248025" cy="38973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6388" name="Rectangle 8"/>
          <p:cNvSpPr>
            <a:spLocks noChangeArrowheads="1"/>
          </p:cNvSpPr>
          <p:nvPr/>
        </p:nvSpPr>
        <p:spPr bwMode="auto">
          <a:xfrm>
            <a:off x="844550" y="5846763"/>
            <a:ext cx="2709863" cy="306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s-ES_tradnl" altLang="es-CL" sz="1400" b="1" i="1">
                <a:latin typeface="Arial Narrow" panose="020B0606020202030204" pitchFamily="34" charset="0"/>
                <a:cs typeface="Arial" panose="020B0604020202020204" pitchFamily="34" charset="0"/>
              </a:rPr>
              <a:t>Ciclos Diesel Teórico e Indicado.</a:t>
            </a:r>
          </a:p>
        </p:txBody>
      </p:sp>
      <p:sp>
        <p:nvSpPr>
          <p:cNvPr id="11" name="Rectangle 6"/>
          <p:cNvSpPr>
            <a:spLocks noChangeArrowheads="1"/>
          </p:cNvSpPr>
          <p:nvPr/>
        </p:nvSpPr>
        <p:spPr bwMode="auto">
          <a:xfrm>
            <a:off x="4398963" y="1790700"/>
            <a:ext cx="4017962" cy="3157538"/>
          </a:xfrm>
          <a:prstGeom prst="rect">
            <a:avLst/>
          </a:prstGeom>
          <a:ln>
            <a:headEnd/>
            <a:tailEnd/>
          </a:ln>
        </p:spPr>
        <p:style>
          <a:lnRef idx="2">
            <a:schemeClr val="accent6"/>
          </a:lnRef>
          <a:fillRef idx="1">
            <a:schemeClr val="lt1"/>
          </a:fillRef>
          <a:effectRef idx="0">
            <a:schemeClr val="accent6"/>
          </a:effectRef>
          <a:fontRef idx="minor">
            <a:schemeClr val="dk1"/>
          </a:fontRef>
        </p:style>
        <p:txBody>
          <a:bodyPr>
            <a:spAutoFit/>
          </a:bodyPr>
          <a:lstStyle/>
          <a:p>
            <a:pPr algn="just">
              <a:spcBef>
                <a:spcPct val="50000"/>
              </a:spcBef>
              <a:buFont typeface="Symbol" pitchFamily="18" charset="2"/>
              <a:buChar char="·"/>
              <a:defRPr/>
            </a:pPr>
            <a:r>
              <a:rPr lang="es-ES_tradnl" sz="1200" b="1" dirty="0">
                <a:solidFill>
                  <a:schemeClr val="tx1"/>
                </a:solidFill>
                <a:latin typeface="Arial Narrow" pitchFamily="34" charset="0"/>
                <a:cs typeface="Arial" charset="0"/>
                <a:sym typeface="Symbol" pitchFamily="18" charset="2"/>
              </a:rPr>
              <a:t> Pérdidas por bombeo, las cuales aunque en el ciclo teórico se supone que tanto la admisión como el escape se realizan a presión constante, considerando que el fluido activo circula por los conductos de admisión y escape sin rozamiento, en el ciclo aparece una pérdida de carga debida al rozamiento, que causa una notable pérdida energética.</a:t>
            </a:r>
          </a:p>
          <a:p>
            <a:pPr algn="just">
              <a:spcBef>
                <a:spcPct val="50000"/>
              </a:spcBef>
              <a:buFont typeface="Symbol" pitchFamily="18" charset="2"/>
              <a:buChar char="·"/>
              <a:defRPr/>
            </a:pPr>
            <a:r>
              <a:rPr lang="es-ES" sz="1200" b="1" dirty="0">
                <a:solidFill>
                  <a:schemeClr val="tx1"/>
                </a:solidFill>
                <a:latin typeface="Arial Narrow" pitchFamily="34" charset="0"/>
                <a:cs typeface="Times New Roman" pitchFamily="18" charset="0"/>
                <a:sym typeface="Symbol" pitchFamily="18" charset="2"/>
              </a:rPr>
              <a:t> Cabe destacar que en los motores Diesel las pérdidas por bombeo son inferiores a las que se producen en los de ciclo Otto, pues no hay estrangulamiento al paso del aire durante la admisión ya que estos motores no utilizan carburador.</a:t>
            </a:r>
          </a:p>
          <a:p>
            <a:pPr algn="just">
              <a:spcBef>
                <a:spcPct val="50000"/>
              </a:spcBef>
              <a:buFont typeface="Symbol" pitchFamily="18" charset="2"/>
              <a:buChar char="·"/>
              <a:defRPr/>
            </a:pPr>
            <a:r>
              <a:rPr lang="es-ES" sz="1200" b="1" dirty="0">
                <a:solidFill>
                  <a:schemeClr val="tx1"/>
                </a:solidFill>
                <a:latin typeface="Arial Narrow" pitchFamily="34" charset="0"/>
                <a:cs typeface="Times New Roman" pitchFamily="18" charset="0"/>
                <a:sym typeface="Symbol" pitchFamily="18" charset="2"/>
              </a:rPr>
              <a:t> Para cuantificar la relación entre el ciclo teórico y el ciclo indicado, se calcula el cociente entre las superficies correspondientes, y dividiendo la superficie del ciclo indicado por la respectiva del ciclo teórico, se obtiene el denominado rendimiento indicado.</a:t>
            </a:r>
            <a:endParaRPr lang="es-ES_tradnl" sz="1200" b="1" dirty="0">
              <a:solidFill>
                <a:schemeClr val="tx1"/>
              </a:solidFill>
              <a:latin typeface="Arial Narrow" pitchFamily="34" charset="0"/>
              <a:cs typeface="Arial" charset="0"/>
              <a:sym typeface="Symbol" pitchFamily="18" charset="2"/>
            </a:endParaRPr>
          </a:p>
        </p:txBody>
      </p:sp>
    </p:spTree>
    <p:extLst>
      <p:ext uri="{BB962C8B-B14F-4D97-AF65-F5344CB8AC3E}">
        <p14:creationId xmlns:p14="http://schemas.microsoft.com/office/powerpoint/2010/main" val="293692526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1 Título"/>
          <p:cNvSpPr>
            <a:spLocks noGrp="1"/>
          </p:cNvSpPr>
          <p:nvPr>
            <p:ph type="title"/>
          </p:nvPr>
        </p:nvSpPr>
        <p:spPr/>
        <p:txBody>
          <a:bodyPr/>
          <a:lstStyle/>
          <a:p>
            <a:pPr algn="l" eaLnBrk="1" hangingPunct="1"/>
            <a:r>
              <a:rPr lang="es-CL" altLang="es-CL" sz="2400" smtClean="0">
                <a:latin typeface="Arial Narrow" panose="020B0606020202030204" pitchFamily="34" charset="0"/>
                <a:ea typeface="Calibri" panose="020F0502020204030204" pitchFamily="34" charset="0"/>
                <a:cs typeface="Calibri" panose="020F0502020204030204" pitchFamily="34" charset="0"/>
              </a:rPr>
              <a:t>Fuentes de Apoyo</a:t>
            </a:r>
            <a:endParaRPr lang="es-ES" altLang="es-CL" sz="2400" smtClean="0">
              <a:latin typeface="Arial Narrow" panose="020B0606020202030204" pitchFamily="34" charset="0"/>
              <a:ea typeface="Calibri" panose="020F0502020204030204" pitchFamily="34" charset="0"/>
              <a:cs typeface="Calibri" panose="020F0502020204030204" pitchFamily="34" charset="0"/>
            </a:endParaRPr>
          </a:p>
        </p:txBody>
      </p:sp>
      <p:sp>
        <p:nvSpPr>
          <p:cNvPr id="3075" name="2 Marcador de contenido"/>
          <p:cNvSpPr>
            <a:spLocks noGrp="1"/>
          </p:cNvSpPr>
          <p:nvPr>
            <p:ph idx="1"/>
          </p:nvPr>
        </p:nvSpPr>
        <p:spPr>
          <a:xfrm>
            <a:off x="495300" y="1314450"/>
            <a:ext cx="8170863" cy="4316413"/>
          </a:xfrm>
        </p:spPr>
        <p:txBody>
          <a:bodyPr/>
          <a:lstStyle/>
          <a:p>
            <a:pPr marL="514350" indent="-514350" algn="just" eaLnBrk="1" hangingPunct="1">
              <a:lnSpc>
                <a:spcPct val="200000"/>
              </a:lnSpc>
              <a:buFontTx/>
              <a:buAutoNum type="arabicPeriod"/>
              <a:defRPr/>
            </a:pPr>
            <a:r>
              <a:rPr lang="es-CL" sz="1400" dirty="0" smtClean="0">
                <a:solidFill>
                  <a:schemeClr val="tx2"/>
                </a:solidFill>
                <a:latin typeface="Arial Narrow" pitchFamily="34" charset="0"/>
                <a:ea typeface="+mj-ea"/>
                <a:cs typeface="Calibri" pitchFamily="34" charset="0"/>
              </a:rPr>
              <a:t>García San José, Ricardo – Teoría de la Combustión - Universidad Nacional Autónoma de México - 2011.</a:t>
            </a:r>
          </a:p>
          <a:p>
            <a:pPr marL="514350" indent="-514350" algn="just" eaLnBrk="1" hangingPunct="1">
              <a:lnSpc>
                <a:spcPct val="200000"/>
              </a:lnSpc>
              <a:buFontTx/>
              <a:buAutoNum type="arabicPeriod"/>
              <a:defRPr/>
            </a:pPr>
            <a:r>
              <a:rPr lang="es-CL" sz="1400" dirty="0" smtClean="0">
                <a:solidFill>
                  <a:schemeClr val="tx2"/>
                </a:solidFill>
                <a:latin typeface="Arial Narrow" pitchFamily="34" charset="0"/>
                <a:ea typeface="+mj-ea"/>
                <a:cs typeface="Calibri" pitchFamily="34" charset="0"/>
              </a:rPr>
              <a:t>Leiva Illanes, Roberto – Termodinámica y Máquinas Térmicas – Universidad Técnica Federico Santa María – 2011.</a:t>
            </a:r>
          </a:p>
          <a:p>
            <a:pPr marL="514350" indent="-514350" algn="just" eaLnBrk="1" hangingPunct="1">
              <a:lnSpc>
                <a:spcPct val="200000"/>
              </a:lnSpc>
              <a:buFontTx/>
              <a:buAutoNum type="arabicPeriod"/>
              <a:defRPr/>
            </a:pPr>
            <a:r>
              <a:rPr lang="es-CL" sz="1400" dirty="0" smtClean="0">
                <a:solidFill>
                  <a:schemeClr val="tx2"/>
                </a:solidFill>
                <a:latin typeface="Arial Narrow" pitchFamily="34" charset="0"/>
                <a:cs typeface="Calibri" pitchFamily="34" charset="0"/>
              </a:rPr>
              <a:t>Leiva Illanes, Roberto – Motores de Combustión Interna – Universidad Técnica Federico Santa María – 2011.</a:t>
            </a:r>
          </a:p>
          <a:p>
            <a:pPr marL="514350" indent="-514350" algn="just" eaLnBrk="1" hangingPunct="1">
              <a:lnSpc>
                <a:spcPct val="200000"/>
              </a:lnSpc>
              <a:buFontTx/>
              <a:buAutoNum type="arabicPeriod"/>
              <a:defRPr/>
            </a:pPr>
            <a:endParaRPr lang="es-CL" sz="1400" dirty="0" smtClean="0">
              <a:solidFill>
                <a:schemeClr val="tx2"/>
              </a:solidFill>
              <a:latin typeface="Arial Narrow" pitchFamily="34" charset="0"/>
              <a:ea typeface="+mj-ea"/>
              <a:cs typeface="Calibri" pitchFamily="34" charset="0"/>
            </a:endParaRPr>
          </a:p>
          <a:p>
            <a:pPr marL="514350" indent="-514350" algn="just" eaLnBrk="1" hangingPunct="1">
              <a:lnSpc>
                <a:spcPct val="200000"/>
              </a:lnSpc>
              <a:buFontTx/>
              <a:buAutoNum type="arabicPeriod"/>
              <a:defRPr/>
            </a:pPr>
            <a:endParaRPr lang="es-CL" sz="1400" dirty="0" smtClean="0">
              <a:solidFill>
                <a:schemeClr val="tx2"/>
              </a:solidFill>
              <a:latin typeface="Arial Narrow" pitchFamily="34" charset="0"/>
              <a:ea typeface="+mj-ea"/>
              <a:cs typeface="Calibri" pitchFamily="34" charset="0"/>
            </a:endParaRPr>
          </a:p>
          <a:p>
            <a:pPr marL="514350" indent="-514350" algn="just" eaLnBrk="1" hangingPunct="1">
              <a:buFontTx/>
              <a:buNone/>
              <a:defRPr/>
            </a:pPr>
            <a:endParaRPr lang="es-CL" sz="1800" dirty="0" smtClean="0">
              <a:solidFill>
                <a:schemeClr val="tx2"/>
              </a:solidFill>
              <a:latin typeface="Arial Narrow" pitchFamily="34" charset="0"/>
              <a:ea typeface="+mj-ea"/>
              <a:cs typeface="Calibri" pitchFamily="34" charset="0"/>
            </a:endParaRPr>
          </a:p>
          <a:p>
            <a:pPr marL="514350" indent="-514350" algn="just" eaLnBrk="1" hangingPunct="1">
              <a:buFontTx/>
              <a:buNone/>
              <a:defRPr/>
            </a:pPr>
            <a:endParaRPr lang="es-CL" sz="1800" dirty="0" smtClean="0">
              <a:solidFill>
                <a:schemeClr val="tx2"/>
              </a:solidFill>
              <a:latin typeface="Arial Narrow" pitchFamily="34" charset="0"/>
              <a:ea typeface="+mj-ea"/>
              <a:cs typeface="Calibri" pitchFamily="34" charset="0"/>
            </a:endParaRPr>
          </a:p>
        </p:txBody>
      </p:sp>
    </p:spTree>
    <p:extLst>
      <p:ext uri="{BB962C8B-B14F-4D97-AF65-F5344CB8AC3E}">
        <p14:creationId xmlns:p14="http://schemas.microsoft.com/office/powerpoint/2010/main" val="336983294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1 Título"/>
          <p:cNvSpPr>
            <a:spLocks noGrp="1"/>
          </p:cNvSpPr>
          <p:nvPr>
            <p:ph type="title"/>
          </p:nvPr>
        </p:nvSpPr>
        <p:spPr/>
        <p:txBody>
          <a:bodyPr/>
          <a:lstStyle/>
          <a:p>
            <a:pPr algn="l" eaLnBrk="1" hangingPunct="1"/>
            <a:r>
              <a:rPr lang="es-CL" altLang="es-CL" sz="2400" smtClean="0">
                <a:latin typeface="Arial Narrow" panose="020B0606020202030204" pitchFamily="34" charset="0"/>
                <a:ea typeface="Calibri" panose="020F0502020204030204" pitchFamily="34" charset="0"/>
                <a:cs typeface="Calibri" panose="020F0502020204030204" pitchFamily="34" charset="0"/>
              </a:rPr>
              <a:t>Contenidos</a:t>
            </a:r>
            <a:endParaRPr lang="es-ES" altLang="es-CL" sz="2400" smtClean="0">
              <a:latin typeface="Arial Narrow" panose="020B0606020202030204" pitchFamily="34" charset="0"/>
              <a:ea typeface="Calibri" panose="020F0502020204030204" pitchFamily="34" charset="0"/>
              <a:cs typeface="Calibri" panose="020F0502020204030204" pitchFamily="34" charset="0"/>
            </a:endParaRPr>
          </a:p>
        </p:txBody>
      </p:sp>
      <p:sp>
        <p:nvSpPr>
          <p:cNvPr id="3075" name="2 Marcador de contenido"/>
          <p:cNvSpPr>
            <a:spLocks noGrp="1"/>
          </p:cNvSpPr>
          <p:nvPr>
            <p:ph idx="1"/>
          </p:nvPr>
        </p:nvSpPr>
        <p:spPr>
          <a:xfrm>
            <a:off x="457200" y="1600200"/>
            <a:ext cx="4457700" cy="4316413"/>
          </a:xfrm>
        </p:spPr>
        <p:txBody>
          <a:bodyPr/>
          <a:lstStyle/>
          <a:p>
            <a:pPr marL="514350" indent="-514350" eaLnBrk="1" hangingPunct="1">
              <a:buFontTx/>
              <a:buAutoNum type="arabicPeriod"/>
              <a:defRPr/>
            </a:pPr>
            <a:r>
              <a:rPr lang="es-CL" sz="1800" dirty="0" smtClean="0">
                <a:solidFill>
                  <a:schemeClr val="tx2"/>
                </a:solidFill>
                <a:latin typeface="Arial Narrow" pitchFamily="34" charset="0"/>
                <a:ea typeface="+mj-ea"/>
                <a:cs typeface="Calibri" pitchFamily="34" charset="0"/>
              </a:rPr>
              <a:t>Objetivos de la Clase.</a:t>
            </a:r>
          </a:p>
          <a:p>
            <a:pPr marL="514350" indent="-514350" eaLnBrk="1" hangingPunct="1">
              <a:buFontTx/>
              <a:buAutoNum type="arabicPeriod"/>
              <a:defRPr/>
            </a:pPr>
            <a:r>
              <a:rPr lang="es-CL" sz="1800" dirty="0" smtClean="0">
                <a:solidFill>
                  <a:schemeClr val="tx2"/>
                </a:solidFill>
                <a:latin typeface="Arial Narrow" pitchFamily="34" charset="0"/>
                <a:ea typeface="+mj-ea"/>
                <a:cs typeface="Calibri" pitchFamily="34" charset="0"/>
              </a:rPr>
              <a:t>Ciclo Otto Ideal.</a:t>
            </a:r>
          </a:p>
          <a:p>
            <a:pPr marL="514350" indent="-514350" eaLnBrk="1" hangingPunct="1">
              <a:buFontTx/>
              <a:buAutoNum type="arabicPeriod"/>
              <a:defRPr/>
            </a:pPr>
            <a:r>
              <a:rPr lang="es-CL" sz="1800" dirty="0" smtClean="0">
                <a:solidFill>
                  <a:schemeClr val="tx2"/>
                </a:solidFill>
                <a:latin typeface="Arial Narrow" pitchFamily="34" charset="0"/>
                <a:ea typeface="+mj-ea"/>
                <a:cs typeface="Calibri" pitchFamily="34" charset="0"/>
              </a:rPr>
              <a:t>Ciclo Diesel Ideal.</a:t>
            </a:r>
          </a:p>
          <a:p>
            <a:pPr marL="514350" indent="-514350" eaLnBrk="1" hangingPunct="1">
              <a:buFontTx/>
              <a:buAutoNum type="arabicPeriod"/>
              <a:defRPr/>
            </a:pPr>
            <a:r>
              <a:rPr lang="es-CL" sz="1800" dirty="0" smtClean="0">
                <a:solidFill>
                  <a:schemeClr val="tx2"/>
                </a:solidFill>
                <a:latin typeface="Arial Narrow" pitchFamily="34" charset="0"/>
                <a:ea typeface="+mj-ea"/>
                <a:cs typeface="Calibri" pitchFamily="34" charset="0"/>
              </a:rPr>
              <a:t>Ventajas y Desventajas.</a:t>
            </a:r>
          </a:p>
          <a:p>
            <a:pPr marL="514350" indent="-514350" eaLnBrk="1" hangingPunct="1">
              <a:buFontTx/>
              <a:buAutoNum type="arabicPeriod"/>
              <a:defRPr/>
            </a:pPr>
            <a:r>
              <a:rPr lang="es-CL" sz="1800" dirty="0" smtClean="0">
                <a:solidFill>
                  <a:schemeClr val="tx2"/>
                </a:solidFill>
                <a:latin typeface="Arial Narrow" pitchFamily="34" charset="0"/>
                <a:ea typeface="+mj-ea"/>
                <a:cs typeface="Calibri" pitchFamily="34" charset="0"/>
              </a:rPr>
              <a:t>Ciclo Otto y Diesel Reales.</a:t>
            </a:r>
          </a:p>
          <a:p>
            <a:pPr marL="514350" indent="-514350" eaLnBrk="1" hangingPunct="1">
              <a:buFontTx/>
              <a:buNone/>
              <a:defRPr/>
            </a:pPr>
            <a:endParaRPr lang="es-CL" sz="1800" dirty="0" smtClean="0">
              <a:solidFill>
                <a:schemeClr val="tx2"/>
              </a:solidFill>
              <a:latin typeface="Arial Narrow" pitchFamily="34" charset="0"/>
              <a:ea typeface="+mj-ea"/>
              <a:cs typeface="Calibri" pitchFamily="34" charset="0"/>
            </a:endParaRPr>
          </a:p>
          <a:p>
            <a:pPr marL="514350" indent="-514350" eaLnBrk="1" hangingPunct="1">
              <a:buFontTx/>
              <a:buNone/>
              <a:defRPr/>
            </a:pPr>
            <a:endParaRPr lang="es-CL" sz="1800" dirty="0" smtClean="0">
              <a:solidFill>
                <a:schemeClr val="tx2"/>
              </a:solidFill>
              <a:latin typeface="Arial Narrow" pitchFamily="34" charset="0"/>
              <a:ea typeface="+mj-ea"/>
              <a:cs typeface="Calibri" pitchFamily="34" charset="0"/>
            </a:endParaRPr>
          </a:p>
          <a:p>
            <a:pPr marL="514350" indent="-514350" eaLnBrk="1" hangingPunct="1">
              <a:buFontTx/>
              <a:buAutoNum type="arabicPeriod"/>
              <a:defRPr/>
            </a:pPr>
            <a:endParaRPr lang="es-CL" sz="2000" dirty="0" smtClean="0">
              <a:solidFill>
                <a:schemeClr val="tx2"/>
              </a:solidFill>
              <a:latin typeface="Arial Narrow" pitchFamily="34" charset="0"/>
              <a:ea typeface="+mj-ea"/>
              <a:cs typeface="Calibri" pitchFamily="34" charset="0"/>
            </a:endParaRPr>
          </a:p>
          <a:p>
            <a:pPr marL="514350" indent="-514350" eaLnBrk="1" hangingPunct="1">
              <a:buFontTx/>
              <a:buAutoNum type="arabicPeriod"/>
              <a:defRPr/>
            </a:pPr>
            <a:endParaRPr lang="es-CL" sz="2000" dirty="0" smtClean="0">
              <a:solidFill>
                <a:schemeClr val="tx2"/>
              </a:solidFill>
              <a:latin typeface="Arial Narrow" pitchFamily="34" charset="0"/>
              <a:ea typeface="+mj-ea"/>
              <a:cs typeface="Calibri" pitchFamily="34" charset="0"/>
            </a:endParaRPr>
          </a:p>
          <a:p>
            <a:pPr marL="514350" indent="-514350" eaLnBrk="1" hangingPunct="1">
              <a:buFontTx/>
              <a:buAutoNum type="arabicPeriod"/>
              <a:defRPr/>
            </a:pPr>
            <a:endParaRPr lang="es-CL" sz="2000" dirty="0" smtClean="0">
              <a:solidFill>
                <a:schemeClr val="tx2"/>
              </a:solidFill>
              <a:latin typeface="Arial Narrow" pitchFamily="34" charset="0"/>
              <a:ea typeface="+mj-ea"/>
              <a:cs typeface="Calibri" pitchFamily="34" charset="0"/>
            </a:endParaRPr>
          </a:p>
          <a:p>
            <a:pPr marL="514350" indent="-514350" eaLnBrk="1" hangingPunct="1">
              <a:buFontTx/>
              <a:buAutoNum type="arabicPeriod"/>
              <a:defRPr/>
            </a:pPr>
            <a:endParaRPr lang="es-CL" sz="2000" dirty="0" smtClean="0">
              <a:solidFill>
                <a:schemeClr val="tx2"/>
              </a:solidFill>
              <a:latin typeface="Arial Narrow" pitchFamily="34" charset="0"/>
              <a:ea typeface="+mj-ea"/>
              <a:cs typeface="Calibri" pitchFamily="34" charset="0"/>
            </a:endParaRPr>
          </a:p>
          <a:p>
            <a:pPr marL="514350" indent="-514350" eaLnBrk="1" hangingPunct="1">
              <a:buFontTx/>
              <a:buAutoNum type="arabicPeriod"/>
              <a:defRPr/>
            </a:pPr>
            <a:endParaRPr lang="es-CL" sz="2000" dirty="0" smtClean="0">
              <a:solidFill>
                <a:schemeClr val="tx2"/>
              </a:solidFill>
              <a:latin typeface="Arial Narrow" pitchFamily="34" charset="0"/>
              <a:ea typeface="+mj-ea"/>
              <a:cs typeface="Calibri" pitchFamily="34" charset="0"/>
            </a:endParaRPr>
          </a:p>
          <a:p>
            <a:pPr marL="514350" indent="-514350" eaLnBrk="1" hangingPunct="1">
              <a:buFontTx/>
              <a:buAutoNum type="arabicPeriod"/>
              <a:defRPr/>
            </a:pPr>
            <a:endParaRPr lang="es-CL" sz="2000" dirty="0" smtClean="0">
              <a:solidFill>
                <a:schemeClr val="tx2"/>
              </a:solidFill>
              <a:latin typeface="Arial Narrow" pitchFamily="34" charset="0"/>
              <a:ea typeface="+mj-ea"/>
              <a:cs typeface="Calibri" pitchFamily="34" charset="0"/>
            </a:endParaRPr>
          </a:p>
          <a:p>
            <a:pPr marL="514350" indent="-514350" eaLnBrk="1" hangingPunct="1">
              <a:buFontTx/>
              <a:buAutoNum type="arabicPeriod"/>
              <a:defRPr/>
            </a:pPr>
            <a:endParaRPr lang="es-CL" sz="2000" dirty="0" smtClean="0">
              <a:solidFill>
                <a:schemeClr val="tx2"/>
              </a:solidFill>
              <a:latin typeface="Arial Narrow" pitchFamily="34" charset="0"/>
              <a:ea typeface="+mj-ea"/>
              <a:cs typeface="Calibri" pitchFamily="34" charset="0"/>
            </a:endParaRPr>
          </a:p>
          <a:p>
            <a:pPr marL="514350" indent="-514350" eaLnBrk="1" hangingPunct="1">
              <a:buFontTx/>
              <a:buAutoNum type="arabicPeriod"/>
              <a:defRPr/>
            </a:pPr>
            <a:endParaRPr lang="es-CL" sz="2000" dirty="0" smtClean="0">
              <a:solidFill>
                <a:schemeClr val="tx2"/>
              </a:solidFill>
              <a:latin typeface="Arial Narrow" pitchFamily="34" charset="0"/>
              <a:ea typeface="+mj-ea"/>
              <a:cs typeface="Calibri" pitchFamily="34" charset="0"/>
            </a:endParaRPr>
          </a:p>
          <a:p>
            <a:pPr marL="514350" indent="-514350" eaLnBrk="1" hangingPunct="1">
              <a:buFontTx/>
              <a:buAutoNum type="arabicPeriod"/>
              <a:defRPr/>
            </a:pPr>
            <a:endParaRPr lang="es-ES" sz="2800" dirty="0" smtClean="0">
              <a:solidFill>
                <a:schemeClr val="tx2"/>
              </a:solidFill>
              <a:latin typeface="Arial Narrow" pitchFamily="34" charset="0"/>
              <a:ea typeface="+mj-ea"/>
              <a:cs typeface="Calibri" pitchFamily="34" charset="0"/>
            </a:endParaRPr>
          </a:p>
        </p:txBody>
      </p:sp>
      <p:pic>
        <p:nvPicPr>
          <p:cNvPr id="3079" name="Picture 7"/>
          <p:cNvPicPr>
            <a:picLocks noChangeAspect="1" noChangeArrowheads="1"/>
          </p:cNvPicPr>
          <p:nvPr/>
        </p:nvPicPr>
        <p:blipFill>
          <a:blip r:embed="rId2"/>
          <a:srcRect/>
          <a:stretch>
            <a:fillRect/>
          </a:stretch>
        </p:blipFill>
        <p:spPr bwMode="auto">
          <a:xfrm>
            <a:off x="5362575" y="1660525"/>
            <a:ext cx="2747963" cy="2090738"/>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3080" name="Picture 8"/>
          <p:cNvPicPr>
            <a:picLocks noChangeAspect="1" noChangeArrowheads="1"/>
          </p:cNvPicPr>
          <p:nvPr/>
        </p:nvPicPr>
        <p:blipFill>
          <a:blip r:embed="rId3"/>
          <a:srcRect/>
          <a:stretch>
            <a:fillRect/>
          </a:stretch>
        </p:blipFill>
        <p:spPr bwMode="auto">
          <a:xfrm>
            <a:off x="5362575" y="4264025"/>
            <a:ext cx="2773363" cy="150812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343695033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1 Título"/>
          <p:cNvSpPr>
            <a:spLocks noGrp="1"/>
          </p:cNvSpPr>
          <p:nvPr>
            <p:ph type="title"/>
          </p:nvPr>
        </p:nvSpPr>
        <p:spPr/>
        <p:txBody>
          <a:bodyPr/>
          <a:lstStyle/>
          <a:p>
            <a:pPr algn="l" eaLnBrk="1" hangingPunct="1"/>
            <a:r>
              <a:rPr lang="es-CL" altLang="es-CL" sz="2400" smtClean="0">
                <a:latin typeface="Arial Narrow" panose="020B0606020202030204" pitchFamily="34" charset="0"/>
                <a:ea typeface="Calibri" panose="020F0502020204030204" pitchFamily="34" charset="0"/>
                <a:cs typeface="Calibri" panose="020F0502020204030204" pitchFamily="34" charset="0"/>
              </a:rPr>
              <a:t>Aprendizajes esperados</a:t>
            </a:r>
            <a:endParaRPr lang="es-ES" altLang="es-CL" sz="2400" smtClean="0">
              <a:latin typeface="Arial Narrow" panose="020B0606020202030204" pitchFamily="34" charset="0"/>
              <a:ea typeface="Calibri" panose="020F0502020204030204" pitchFamily="34" charset="0"/>
              <a:cs typeface="Calibri" panose="020F0502020204030204" pitchFamily="34" charset="0"/>
            </a:endParaRPr>
          </a:p>
        </p:txBody>
      </p:sp>
      <p:sp>
        <p:nvSpPr>
          <p:cNvPr id="3075" name="2 Marcador de contenido"/>
          <p:cNvSpPr>
            <a:spLocks noGrp="1"/>
          </p:cNvSpPr>
          <p:nvPr>
            <p:ph idx="1"/>
          </p:nvPr>
        </p:nvSpPr>
        <p:spPr>
          <a:xfrm>
            <a:off x="495300" y="1314450"/>
            <a:ext cx="8135938" cy="4316413"/>
          </a:xfrm>
        </p:spPr>
        <p:txBody>
          <a:bodyPr/>
          <a:lstStyle/>
          <a:p>
            <a:pPr algn="just" eaLnBrk="1" hangingPunct="1">
              <a:buFontTx/>
              <a:buAutoNum type="arabicPeriod"/>
              <a:defRPr/>
            </a:pPr>
            <a:r>
              <a:rPr lang="es-CL" sz="1600" dirty="0" smtClean="0">
                <a:solidFill>
                  <a:schemeClr val="tx2"/>
                </a:solidFill>
                <a:latin typeface="Arial Narrow" pitchFamily="34" charset="0"/>
                <a:ea typeface="+mj-ea"/>
                <a:cs typeface="Calibri" pitchFamily="34" charset="0"/>
              </a:rPr>
              <a:t>Reconocer los ciclos teóricos de Diesel y Otto, además de identificar cada uno de los pasos asociados a sus procesos de combustión y funcionamiento en una máquina térmica.</a:t>
            </a:r>
          </a:p>
          <a:p>
            <a:pPr algn="just" eaLnBrk="1" hangingPunct="1">
              <a:buFontTx/>
              <a:buAutoNum type="arabicPeriod"/>
              <a:defRPr/>
            </a:pPr>
            <a:r>
              <a:rPr lang="es-CL" sz="1600" dirty="0" smtClean="0">
                <a:solidFill>
                  <a:schemeClr val="tx2"/>
                </a:solidFill>
                <a:latin typeface="Arial Narrow" pitchFamily="34" charset="0"/>
                <a:ea typeface="+mj-ea"/>
                <a:cs typeface="Calibri" pitchFamily="34" charset="0"/>
              </a:rPr>
              <a:t>Identificar las ventajas e inconvenientes que posee un motor tipo Diesel contra un motor del tipo Otto.</a:t>
            </a:r>
          </a:p>
          <a:p>
            <a:pPr algn="just" eaLnBrk="1" hangingPunct="1">
              <a:buFontTx/>
              <a:buAutoNum type="arabicPeriod"/>
              <a:defRPr/>
            </a:pPr>
            <a:r>
              <a:rPr lang="es-CL" sz="1600" dirty="0" smtClean="0">
                <a:solidFill>
                  <a:schemeClr val="tx2"/>
                </a:solidFill>
                <a:latin typeface="Arial Narrow" pitchFamily="34" charset="0"/>
                <a:ea typeface="+mj-ea"/>
                <a:cs typeface="Calibri" pitchFamily="34" charset="0"/>
              </a:rPr>
              <a:t>Reconocer los ciclos reales o indicados en procesos de combustión Diesel y Otto.</a:t>
            </a:r>
          </a:p>
          <a:p>
            <a:pPr algn="just" eaLnBrk="1" hangingPunct="1">
              <a:buFontTx/>
              <a:buAutoNum type="arabicPeriod"/>
              <a:defRPr/>
            </a:pPr>
            <a:r>
              <a:rPr lang="es-CL" sz="1600" dirty="0" smtClean="0">
                <a:solidFill>
                  <a:schemeClr val="tx2"/>
                </a:solidFill>
                <a:latin typeface="Arial Narrow" pitchFamily="34" charset="0"/>
                <a:ea typeface="+mj-ea"/>
                <a:cs typeface="Calibri" pitchFamily="34" charset="0"/>
              </a:rPr>
              <a:t>Reconocer las diferentes condiciones que provocan que los ciclos reales no tengan la eficiencia de los ciclos de combustión ideales.</a:t>
            </a:r>
          </a:p>
          <a:p>
            <a:pPr algn="just" eaLnBrk="1" hangingPunct="1">
              <a:buFontTx/>
              <a:buAutoNum type="arabicPeriod"/>
              <a:defRPr/>
            </a:pPr>
            <a:endParaRPr lang="es-CL" sz="1600" dirty="0" smtClean="0">
              <a:solidFill>
                <a:schemeClr val="tx2"/>
              </a:solidFill>
              <a:latin typeface="Arial Narrow" pitchFamily="34" charset="0"/>
              <a:ea typeface="+mj-ea"/>
              <a:cs typeface="Calibri" pitchFamily="34" charset="0"/>
            </a:endParaRPr>
          </a:p>
          <a:p>
            <a:pPr marL="514350" indent="-514350" algn="just" eaLnBrk="1" hangingPunct="1">
              <a:buFontTx/>
              <a:buAutoNum type="arabicPeriod"/>
              <a:defRPr/>
            </a:pPr>
            <a:endParaRPr lang="es-CL" sz="2000" dirty="0" smtClean="0">
              <a:solidFill>
                <a:schemeClr val="tx2"/>
              </a:solidFill>
              <a:latin typeface="Arial Narrow" pitchFamily="34" charset="0"/>
              <a:ea typeface="+mj-ea"/>
              <a:cs typeface="Calibri" pitchFamily="34" charset="0"/>
            </a:endParaRPr>
          </a:p>
          <a:p>
            <a:pPr marL="514350" indent="-514350" algn="just" eaLnBrk="1" hangingPunct="1">
              <a:buFontTx/>
              <a:buAutoNum type="arabicPeriod"/>
              <a:defRPr/>
            </a:pPr>
            <a:endParaRPr lang="es-CL" sz="2000" dirty="0" smtClean="0">
              <a:solidFill>
                <a:schemeClr val="tx2"/>
              </a:solidFill>
              <a:latin typeface="Arial Narrow" pitchFamily="34" charset="0"/>
              <a:ea typeface="+mj-ea"/>
              <a:cs typeface="Calibri" pitchFamily="34" charset="0"/>
            </a:endParaRPr>
          </a:p>
          <a:p>
            <a:pPr marL="514350" indent="-514350" algn="just" eaLnBrk="1" hangingPunct="1">
              <a:buFontTx/>
              <a:buAutoNum type="arabicPeriod"/>
              <a:defRPr/>
            </a:pPr>
            <a:endParaRPr lang="es-CL" sz="2000" dirty="0" smtClean="0">
              <a:solidFill>
                <a:schemeClr val="tx2"/>
              </a:solidFill>
              <a:latin typeface="Arial Narrow" pitchFamily="34" charset="0"/>
              <a:ea typeface="+mj-ea"/>
              <a:cs typeface="Calibri" pitchFamily="34" charset="0"/>
            </a:endParaRPr>
          </a:p>
          <a:p>
            <a:pPr marL="514350" indent="-514350" algn="just" eaLnBrk="1" hangingPunct="1">
              <a:buFontTx/>
              <a:buAutoNum type="arabicPeriod"/>
              <a:defRPr/>
            </a:pPr>
            <a:endParaRPr lang="es-CL" sz="2000" dirty="0" smtClean="0">
              <a:solidFill>
                <a:schemeClr val="tx2"/>
              </a:solidFill>
              <a:latin typeface="Arial Narrow" pitchFamily="34" charset="0"/>
              <a:ea typeface="+mj-ea"/>
              <a:cs typeface="Calibri" pitchFamily="34" charset="0"/>
            </a:endParaRPr>
          </a:p>
          <a:p>
            <a:pPr marL="514350" indent="-514350" algn="just" eaLnBrk="1" hangingPunct="1">
              <a:buFontTx/>
              <a:buAutoNum type="arabicPeriod"/>
              <a:defRPr/>
            </a:pPr>
            <a:endParaRPr lang="es-CL" sz="2000" dirty="0" smtClean="0">
              <a:solidFill>
                <a:schemeClr val="tx2"/>
              </a:solidFill>
              <a:latin typeface="Arial Narrow" pitchFamily="34" charset="0"/>
              <a:ea typeface="+mj-ea"/>
              <a:cs typeface="Calibri" pitchFamily="34" charset="0"/>
            </a:endParaRPr>
          </a:p>
          <a:p>
            <a:pPr marL="514350" indent="-514350" algn="just" eaLnBrk="1" hangingPunct="1">
              <a:buFontTx/>
              <a:buAutoNum type="arabicPeriod"/>
              <a:defRPr/>
            </a:pPr>
            <a:endParaRPr lang="es-CL" sz="2000" dirty="0" smtClean="0">
              <a:solidFill>
                <a:schemeClr val="tx2"/>
              </a:solidFill>
              <a:latin typeface="Arial Narrow" pitchFamily="34" charset="0"/>
              <a:ea typeface="+mj-ea"/>
              <a:cs typeface="Calibri" pitchFamily="34" charset="0"/>
            </a:endParaRPr>
          </a:p>
          <a:p>
            <a:pPr marL="514350" indent="-514350" algn="just" eaLnBrk="1" hangingPunct="1">
              <a:buFontTx/>
              <a:buAutoNum type="arabicPeriod"/>
              <a:defRPr/>
            </a:pPr>
            <a:endParaRPr lang="es-CL" sz="2000" dirty="0" smtClean="0">
              <a:solidFill>
                <a:schemeClr val="tx2"/>
              </a:solidFill>
              <a:latin typeface="Arial Narrow" pitchFamily="34" charset="0"/>
              <a:ea typeface="+mj-ea"/>
              <a:cs typeface="Calibri" pitchFamily="34" charset="0"/>
            </a:endParaRPr>
          </a:p>
          <a:p>
            <a:pPr marL="514350" indent="-514350" algn="just" eaLnBrk="1" hangingPunct="1">
              <a:buFontTx/>
              <a:buAutoNum type="arabicPeriod"/>
              <a:defRPr/>
            </a:pPr>
            <a:endParaRPr lang="es-CL" sz="2000" dirty="0" smtClean="0">
              <a:solidFill>
                <a:schemeClr val="tx2"/>
              </a:solidFill>
              <a:latin typeface="Arial Narrow" pitchFamily="34" charset="0"/>
              <a:ea typeface="+mj-ea"/>
              <a:cs typeface="Calibri" pitchFamily="34" charset="0"/>
            </a:endParaRPr>
          </a:p>
          <a:p>
            <a:pPr marL="514350" indent="-514350" algn="just" eaLnBrk="1" hangingPunct="1">
              <a:buFontTx/>
              <a:buAutoNum type="arabicPeriod"/>
              <a:defRPr/>
            </a:pPr>
            <a:endParaRPr lang="es-ES" sz="2800" dirty="0" smtClean="0">
              <a:solidFill>
                <a:schemeClr val="tx2"/>
              </a:solidFill>
              <a:latin typeface="Arial Narrow" pitchFamily="34" charset="0"/>
              <a:ea typeface="+mj-ea"/>
              <a:cs typeface="Calibri" pitchFamily="34" charset="0"/>
            </a:endParaRPr>
          </a:p>
        </p:txBody>
      </p:sp>
      <p:pic>
        <p:nvPicPr>
          <p:cNvPr id="4102" name="Picture 6"/>
          <p:cNvPicPr>
            <a:picLocks noChangeAspect="1" noChangeArrowheads="1"/>
          </p:cNvPicPr>
          <p:nvPr/>
        </p:nvPicPr>
        <p:blipFill>
          <a:blip r:embed="rId2"/>
          <a:srcRect/>
          <a:stretch>
            <a:fillRect/>
          </a:stretch>
        </p:blipFill>
        <p:spPr bwMode="auto">
          <a:xfrm>
            <a:off x="3358356" y="3212976"/>
            <a:ext cx="2409825" cy="260985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50581929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1 Título"/>
          <p:cNvSpPr>
            <a:spLocks noGrp="1"/>
          </p:cNvSpPr>
          <p:nvPr>
            <p:ph type="title"/>
          </p:nvPr>
        </p:nvSpPr>
        <p:spPr/>
        <p:txBody>
          <a:bodyPr/>
          <a:lstStyle/>
          <a:p>
            <a:pPr algn="l" eaLnBrk="1" hangingPunct="1"/>
            <a:r>
              <a:rPr lang="es-CL" altLang="es-CL" sz="2400" smtClean="0">
                <a:latin typeface="Arial Narrow" panose="020B0606020202030204" pitchFamily="34" charset="0"/>
                <a:ea typeface="Calibri" panose="020F0502020204030204" pitchFamily="34" charset="0"/>
                <a:cs typeface="Calibri" panose="020F0502020204030204" pitchFamily="34" charset="0"/>
              </a:rPr>
              <a:t>Ciclo Otto Ideal</a:t>
            </a:r>
            <a:endParaRPr lang="es-ES" altLang="es-CL" sz="2400" smtClean="0">
              <a:latin typeface="Arial Narrow" panose="020B0606020202030204" pitchFamily="34" charset="0"/>
              <a:ea typeface="Calibri" panose="020F0502020204030204" pitchFamily="34" charset="0"/>
              <a:cs typeface="Calibri" panose="020F0502020204030204" pitchFamily="34" charset="0"/>
            </a:endParaRPr>
          </a:p>
        </p:txBody>
      </p:sp>
      <p:graphicFrame>
        <p:nvGraphicFramePr>
          <p:cNvPr id="5123" name="Object 6"/>
          <p:cNvGraphicFramePr>
            <a:graphicFrameLocks noChangeAspect="1"/>
          </p:cNvGraphicFramePr>
          <p:nvPr/>
        </p:nvGraphicFramePr>
        <p:xfrm>
          <a:off x="792163" y="1501775"/>
          <a:ext cx="3890962" cy="2173288"/>
        </p:xfrm>
        <a:graphic>
          <a:graphicData uri="http://schemas.openxmlformats.org/presentationml/2006/ole">
            <mc:AlternateContent xmlns:mc="http://schemas.openxmlformats.org/markup-compatibility/2006">
              <mc:Choice xmlns:v="urn:schemas-microsoft-com:vml" Requires="v">
                <p:oleObj spid="_x0000_s1028" r:id="rId3" imgW="2362200" imgH="1999488" progId="Word.Picture.8">
                  <p:embed/>
                </p:oleObj>
              </mc:Choice>
              <mc:Fallback>
                <p:oleObj r:id="rId3" imgW="2362200" imgH="1999488" progId="Word.Picture.8">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92163" y="1501775"/>
                        <a:ext cx="3890962" cy="2173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5124" name="Text Box 6"/>
          <p:cNvSpPr txBox="1">
            <a:spLocks noChangeArrowheads="1"/>
          </p:cNvSpPr>
          <p:nvPr/>
        </p:nvSpPr>
        <p:spPr bwMode="auto">
          <a:xfrm>
            <a:off x="5041900" y="1497013"/>
            <a:ext cx="3263900" cy="172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just" eaLnBrk="1" hangingPunct="1"/>
            <a:r>
              <a:rPr lang="es-ES_tradnl" altLang="es-CL" sz="1400" b="1" i="1">
                <a:solidFill>
                  <a:schemeClr val="accent2"/>
                </a:solidFill>
                <a:latin typeface="Arial Narrow" panose="020B0606020202030204" pitchFamily="34" charset="0"/>
                <a:cs typeface="Arial" panose="020B0604020202020204" pitchFamily="34" charset="0"/>
                <a:sym typeface="Symbol" panose="05050102010706020507" pitchFamily="18" charset="2"/>
              </a:rPr>
              <a:t>Punto muerto superior </a:t>
            </a:r>
            <a:r>
              <a:rPr lang="es-ES_tradnl" altLang="es-CL" sz="1400" b="1">
                <a:solidFill>
                  <a:schemeClr val="accent2"/>
                </a:solidFill>
                <a:latin typeface="Arial Narrow" panose="020B0606020202030204" pitchFamily="34" charset="0"/>
                <a:cs typeface="Arial" panose="020B0604020202020204" pitchFamily="34" charset="0"/>
                <a:sym typeface="Symbol" panose="05050102010706020507" pitchFamily="18" charset="2"/>
              </a:rPr>
              <a:t>(P.M.S.): </a:t>
            </a:r>
            <a:r>
              <a:rPr lang="es-ES_tradnl" altLang="es-CL" sz="1400">
                <a:solidFill>
                  <a:schemeClr val="accent2"/>
                </a:solidFill>
                <a:latin typeface="Arial Narrow" panose="020B0606020202030204" pitchFamily="34" charset="0"/>
                <a:cs typeface="Arial" panose="020B0604020202020204" pitchFamily="34" charset="0"/>
                <a:sym typeface="Symbol" panose="05050102010706020507" pitchFamily="18" charset="2"/>
              </a:rPr>
              <a:t>Posición del pistón más próxima a la culata.</a:t>
            </a:r>
          </a:p>
          <a:p>
            <a:pPr algn="just" eaLnBrk="1" hangingPunct="1"/>
            <a:r>
              <a:rPr lang="es-ES_tradnl" altLang="es-CL" sz="1400" b="1">
                <a:solidFill>
                  <a:schemeClr val="accent2"/>
                </a:solidFill>
                <a:latin typeface="Arial Narrow" panose="020B0606020202030204" pitchFamily="34" charset="0"/>
                <a:cs typeface="Arial" panose="020B0604020202020204" pitchFamily="34" charset="0"/>
                <a:sym typeface="Symbol" panose="05050102010706020507" pitchFamily="18" charset="2"/>
              </a:rPr>
              <a:t> </a:t>
            </a:r>
          </a:p>
          <a:p>
            <a:pPr algn="just" eaLnBrk="1" hangingPunct="1"/>
            <a:r>
              <a:rPr lang="es-ES_tradnl" altLang="es-CL" sz="1400" b="1" i="1">
                <a:solidFill>
                  <a:schemeClr val="accent2"/>
                </a:solidFill>
                <a:latin typeface="Arial Narrow" panose="020B0606020202030204" pitchFamily="34" charset="0"/>
                <a:cs typeface="Arial" panose="020B0604020202020204" pitchFamily="34" charset="0"/>
                <a:sym typeface="Symbol" panose="05050102010706020507" pitchFamily="18" charset="2"/>
              </a:rPr>
              <a:t>Punto muerto inferior </a:t>
            </a:r>
            <a:r>
              <a:rPr lang="es-ES_tradnl" altLang="es-CL" sz="1400" b="1">
                <a:solidFill>
                  <a:schemeClr val="accent2"/>
                </a:solidFill>
                <a:latin typeface="Arial Narrow" panose="020B0606020202030204" pitchFamily="34" charset="0"/>
                <a:cs typeface="Arial" panose="020B0604020202020204" pitchFamily="34" charset="0"/>
                <a:sym typeface="Symbol" panose="05050102010706020507" pitchFamily="18" charset="2"/>
              </a:rPr>
              <a:t>(P.M.I.): </a:t>
            </a:r>
            <a:r>
              <a:rPr lang="es-ES_tradnl" altLang="es-CL" sz="1400">
                <a:solidFill>
                  <a:schemeClr val="accent2"/>
                </a:solidFill>
                <a:latin typeface="Arial Narrow" panose="020B0606020202030204" pitchFamily="34" charset="0"/>
                <a:cs typeface="Arial" panose="020B0604020202020204" pitchFamily="34" charset="0"/>
                <a:sym typeface="Symbol" panose="05050102010706020507" pitchFamily="18" charset="2"/>
              </a:rPr>
              <a:t>Posición del pistón más alejada de la culata.</a:t>
            </a:r>
          </a:p>
          <a:p>
            <a:pPr algn="just" eaLnBrk="1" hangingPunct="1">
              <a:buFont typeface="Symbol" panose="05050102010706020507" pitchFamily="18" charset="2"/>
              <a:buChar char="·"/>
            </a:pPr>
            <a:endParaRPr lang="es-ES_tradnl" altLang="es-CL" sz="800" b="1">
              <a:solidFill>
                <a:schemeClr val="accent2"/>
              </a:solidFill>
              <a:latin typeface="Arial Narrow" panose="020B0606020202030204" pitchFamily="34" charset="0"/>
              <a:cs typeface="Arial" panose="020B0604020202020204" pitchFamily="34" charset="0"/>
              <a:sym typeface="Symbol" panose="05050102010706020507" pitchFamily="18" charset="2"/>
            </a:endParaRPr>
          </a:p>
          <a:p>
            <a:pPr algn="just" eaLnBrk="1" hangingPunct="1"/>
            <a:r>
              <a:rPr lang="es-ES_tradnl" altLang="es-CL" sz="1400" b="1" i="1">
                <a:solidFill>
                  <a:schemeClr val="accent2"/>
                </a:solidFill>
                <a:latin typeface="Arial Narrow" panose="020B0606020202030204" pitchFamily="34" charset="0"/>
                <a:cs typeface="Arial" panose="020B0604020202020204" pitchFamily="34" charset="0"/>
                <a:sym typeface="Symbol" panose="05050102010706020507" pitchFamily="18" charset="2"/>
              </a:rPr>
              <a:t>Calibre</a:t>
            </a:r>
            <a:r>
              <a:rPr lang="es-ES_tradnl" altLang="es-CL" sz="1400" b="1">
                <a:solidFill>
                  <a:schemeClr val="accent2"/>
                </a:solidFill>
                <a:latin typeface="Arial Narrow" panose="020B0606020202030204" pitchFamily="34" charset="0"/>
                <a:cs typeface="Arial" panose="020B0604020202020204" pitchFamily="34" charset="0"/>
                <a:sym typeface="Symbol" panose="05050102010706020507" pitchFamily="18" charset="2"/>
              </a:rPr>
              <a:t>: </a:t>
            </a:r>
            <a:r>
              <a:rPr lang="es-ES_tradnl" altLang="es-CL" sz="1400">
                <a:solidFill>
                  <a:schemeClr val="accent2"/>
                </a:solidFill>
                <a:latin typeface="Arial Narrow" panose="020B0606020202030204" pitchFamily="34" charset="0"/>
                <a:cs typeface="Arial" panose="020B0604020202020204" pitchFamily="34" charset="0"/>
                <a:sym typeface="Symbol" panose="05050102010706020507" pitchFamily="18" charset="2"/>
              </a:rPr>
              <a:t>Diámetro interior del cilindro. Expresado generalmente en milímetros [mm].</a:t>
            </a:r>
            <a:endParaRPr lang="es-ES" altLang="es-CL" sz="1400">
              <a:solidFill>
                <a:schemeClr val="accent2"/>
              </a:solidFill>
              <a:latin typeface="Arial Narrow" panose="020B0606020202030204" pitchFamily="34" charset="0"/>
            </a:endParaRPr>
          </a:p>
        </p:txBody>
      </p:sp>
      <p:sp>
        <p:nvSpPr>
          <p:cNvPr id="5125" name="Rectangle 4"/>
          <p:cNvSpPr>
            <a:spLocks noChangeArrowheads="1"/>
          </p:cNvSpPr>
          <p:nvPr/>
        </p:nvSpPr>
        <p:spPr bwMode="auto">
          <a:xfrm>
            <a:off x="450850" y="3940175"/>
            <a:ext cx="7897813" cy="2246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179388" indent="-179388"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just" eaLnBrk="1" hangingPunct="1">
              <a:buFont typeface="Arial" panose="020B0604020202020204" pitchFamily="34" charset="0"/>
              <a:buChar char="•"/>
            </a:pPr>
            <a:r>
              <a:rPr lang="es-ES_tradnl" altLang="es-CL" sz="1400" b="1" i="1">
                <a:latin typeface="Arial Narrow" panose="020B0606020202030204" pitchFamily="34" charset="0"/>
                <a:cs typeface="Arial" panose="020B0604020202020204" pitchFamily="34" charset="0"/>
                <a:sym typeface="Symbol" panose="05050102010706020507" pitchFamily="18" charset="2"/>
              </a:rPr>
              <a:t>Carrera</a:t>
            </a:r>
            <a:r>
              <a:rPr lang="es-ES_tradnl" altLang="es-CL" sz="1400" b="1">
                <a:latin typeface="Arial Narrow" panose="020B0606020202030204" pitchFamily="34" charset="0"/>
                <a:cs typeface="Arial" panose="020B0604020202020204" pitchFamily="34" charset="0"/>
                <a:sym typeface="Symbol" panose="05050102010706020507" pitchFamily="18" charset="2"/>
              </a:rPr>
              <a:t>: </a:t>
            </a:r>
            <a:r>
              <a:rPr lang="es-ES_tradnl" altLang="es-CL" sz="1400">
                <a:latin typeface="Arial Narrow" panose="020B0606020202030204" pitchFamily="34" charset="0"/>
                <a:cs typeface="Arial" panose="020B0604020202020204" pitchFamily="34" charset="0"/>
                <a:sym typeface="Symbol" panose="05050102010706020507" pitchFamily="18" charset="2"/>
              </a:rPr>
              <a:t>Distancia entre el P.M.S. y P.M.I., es igual, salvo raras excepciones, al doble del radio de la manivela del  eje de cigüeñales. Se expresa generalmente en [mm].</a:t>
            </a:r>
          </a:p>
          <a:p>
            <a:pPr algn="just" eaLnBrk="1" hangingPunct="1">
              <a:buFont typeface="Arial" panose="020B0604020202020204" pitchFamily="34" charset="0"/>
              <a:buChar char="•"/>
            </a:pPr>
            <a:r>
              <a:rPr lang="es-ES_tradnl" altLang="es-CL" sz="1400" b="1" i="1">
                <a:latin typeface="Arial Narrow" panose="020B0606020202030204" pitchFamily="34" charset="0"/>
                <a:cs typeface="Arial" panose="020B0604020202020204" pitchFamily="34" charset="0"/>
                <a:sym typeface="Symbol" panose="05050102010706020507" pitchFamily="18" charset="2"/>
              </a:rPr>
              <a:t>Volumen total del cilindro </a:t>
            </a:r>
            <a:r>
              <a:rPr lang="es-ES_tradnl" altLang="es-CL" sz="1400" b="1">
                <a:latin typeface="Arial Narrow" panose="020B0606020202030204" pitchFamily="34" charset="0"/>
                <a:cs typeface="Arial" panose="020B0604020202020204" pitchFamily="34" charset="0"/>
                <a:sym typeface="Symbol" panose="05050102010706020507" pitchFamily="18" charset="2"/>
              </a:rPr>
              <a:t>(V</a:t>
            </a:r>
            <a:r>
              <a:rPr lang="es-ES_tradnl" altLang="es-CL" sz="1400" b="1" baseline="-30000">
                <a:latin typeface="Arial Narrow" panose="020B0606020202030204" pitchFamily="34" charset="0"/>
                <a:cs typeface="Arial" panose="020B0604020202020204" pitchFamily="34" charset="0"/>
                <a:sym typeface="Symbol" panose="05050102010706020507" pitchFamily="18" charset="2"/>
              </a:rPr>
              <a:t>1</a:t>
            </a:r>
            <a:r>
              <a:rPr lang="es-ES_tradnl" altLang="es-CL" sz="1400" b="1">
                <a:latin typeface="Arial Narrow" panose="020B0606020202030204" pitchFamily="34" charset="0"/>
                <a:cs typeface="Arial" panose="020B0604020202020204" pitchFamily="34" charset="0"/>
                <a:sym typeface="Symbol" panose="05050102010706020507" pitchFamily="18" charset="2"/>
              </a:rPr>
              <a:t>): </a:t>
            </a:r>
            <a:r>
              <a:rPr lang="es-ES_tradnl" altLang="es-CL" sz="1400">
                <a:latin typeface="Arial Narrow" panose="020B0606020202030204" pitchFamily="34" charset="0"/>
                <a:cs typeface="Arial" panose="020B0604020202020204" pitchFamily="34" charset="0"/>
                <a:sym typeface="Symbol" panose="05050102010706020507" pitchFamily="18" charset="2"/>
              </a:rPr>
              <a:t>Es el espacio comprendido entre la culata y el pistón cuando éste se halla en el P.M.I. Viene expresado, por lo general, en [cm3].</a:t>
            </a:r>
          </a:p>
          <a:p>
            <a:pPr algn="just" eaLnBrk="1" hangingPunct="1">
              <a:buFont typeface="Arial" panose="020B0604020202020204" pitchFamily="34" charset="0"/>
              <a:buChar char="•"/>
            </a:pPr>
            <a:r>
              <a:rPr lang="es-ES" altLang="es-CL" sz="1400" b="1" i="1">
                <a:latin typeface="Arial Narrow" panose="020B0606020202030204" pitchFamily="34" charset="0"/>
                <a:cs typeface="Times New Roman" panose="02020603050405020304" pitchFamily="18" charset="0"/>
                <a:sym typeface="Symbol" panose="05050102010706020507" pitchFamily="18" charset="2"/>
              </a:rPr>
              <a:t>Volumen de la cámara de compresión</a:t>
            </a:r>
            <a:r>
              <a:rPr lang="es-ES" altLang="es-CL" sz="1400" b="1">
                <a:latin typeface="Arial Narrow" panose="020B0606020202030204" pitchFamily="34" charset="0"/>
                <a:cs typeface="Times New Roman" panose="02020603050405020304" pitchFamily="18" charset="0"/>
                <a:sym typeface="Symbol" panose="05050102010706020507" pitchFamily="18" charset="2"/>
              </a:rPr>
              <a:t> (V</a:t>
            </a:r>
            <a:r>
              <a:rPr lang="es-ES" altLang="es-CL" sz="1400" b="1" baseline="-30000">
                <a:latin typeface="Arial Narrow" panose="020B0606020202030204" pitchFamily="34" charset="0"/>
                <a:cs typeface="Times New Roman" panose="02020603050405020304" pitchFamily="18" charset="0"/>
                <a:sym typeface="Symbol" panose="05050102010706020507" pitchFamily="18" charset="2"/>
              </a:rPr>
              <a:t>2</a:t>
            </a:r>
            <a:r>
              <a:rPr lang="es-ES" altLang="es-CL" sz="1400" b="1">
                <a:latin typeface="Arial Narrow" panose="020B0606020202030204" pitchFamily="34" charset="0"/>
                <a:cs typeface="Times New Roman" panose="02020603050405020304" pitchFamily="18" charset="0"/>
                <a:sym typeface="Symbol" panose="05050102010706020507" pitchFamily="18" charset="2"/>
              </a:rPr>
              <a:t>): </a:t>
            </a:r>
            <a:r>
              <a:rPr lang="es-ES" altLang="es-CL" sz="1400">
                <a:latin typeface="Arial Narrow" panose="020B0606020202030204" pitchFamily="34" charset="0"/>
                <a:cs typeface="Times New Roman" panose="02020603050405020304" pitchFamily="18" charset="0"/>
                <a:sym typeface="Symbol" panose="05050102010706020507" pitchFamily="18" charset="2"/>
              </a:rPr>
              <a:t>Es el volumen comprendido entre la culata y el pistón cuando éste se halla en el P.M.S. Suele expresarse en [cm3].</a:t>
            </a:r>
          </a:p>
          <a:p>
            <a:pPr algn="just" eaLnBrk="1" hangingPunct="1">
              <a:buFont typeface="Arial" panose="020B0604020202020204" pitchFamily="34" charset="0"/>
              <a:buChar char="•"/>
            </a:pPr>
            <a:r>
              <a:rPr lang="es-ES" altLang="es-CL" sz="1400" b="1" i="1">
                <a:latin typeface="Arial Narrow" panose="020B0606020202030204" pitchFamily="34" charset="0"/>
                <a:cs typeface="Times New Roman" panose="02020603050405020304" pitchFamily="18" charset="0"/>
                <a:sym typeface="Symbol" panose="05050102010706020507" pitchFamily="18" charset="2"/>
              </a:rPr>
              <a:t>Cilindrada </a:t>
            </a:r>
            <a:r>
              <a:rPr lang="es-ES" altLang="es-CL" sz="1400" b="1">
                <a:latin typeface="Arial Narrow" panose="020B0606020202030204" pitchFamily="34" charset="0"/>
                <a:cs typeface="Times New Roman" panose="02020603050405020304" pitchFamily="18" charset="0"/>
                <a:sym typeface="Symbol" panose="05050102010706020507" pitchFamily="18" charset="2"/>
              </a:rPr>
              <a:t>(V</a:t>
            </a:r>
            <a:r>
              <a:rPr lang="es-ES" altLang="es-CL" sz="1400" b="1" baseline="-30000">
                <a:latin typeface="Arial Narrow" panose="020B0606020202030204" pitchFamily="34" charset="0"/>
                <a:cs typeface="Times New Roman" panose="02020603050405020304" pitchFamily="18" charset="0"/>
                <a:sym typeface="Symbol" panose="05050102010706020507" pitchFamily="18" charset="2"/>
              </a:rPr>
              <a:t>1</a:t>
            </a:r>
            <a:r>
              <a:rPr lang="es-ES" altLang="es-CL" sz="1400" b="1">
                <a:latin typeface="Arial Narrow" panose="020B0606020202030204" pitchFamily="34" charset="0"/>
                <a:cs typeface="Times New Roman" panose="02020603050405020304" pitchFamily="18" charset="0"/>
                <a:sym typeface="Symbol" panose="05050102010706020507" pitchFamily="18" charset="2"/>
              </a:rPr>
              <a:t>-V</a:t>
            </a:r>
            <a:r>
              <a:rPr lang="es-ES" altLang="es-CL" sz="1400" b="1" baseline="-30000">
                <a:latin typeface="Arial Narrow" panose="020B0606020202030204" pitchFamily="34" charset="0"/>
                <a:cs typeface="Times New Roman" panose="02020603050405020304" pitchFamily="18" charset="0"/>
                <a:sym typeface="Symbol" panose="05050102010706020507" pitchFamily="18" charset="2"/>
              </a:rPr>
              <a:t>2</a:t>
            </a:r>
            <a:r>
              <a:rPr lang="es-ES" altLang="es-CL" sz="1400" b="1">
                <a:latin typeface="Arial Narrow" panose="020B0606020202030204" pitchFamily="34" charset="0"/>
                <a:cs typeface="Times New Roman" panose="02020603050405020304" pitchFamily="18" charset="0"/>
                <a:sym typeface="Symbol" panose="05050102010706020507" pitchFamily="18" charset="2"/>
              </a:rPr>
              <a:t>): </a:t>
            </a:r>
            <a:r>
              <a:rPr lang="es-ES" altLang="es-CL" sz="1400">
                <a:latin typeface="Arial Narrow" panose="020B0606020202030204" pitchFamily="34" charset="0"/>
                <a:cs typeface="Times New Roman" panose="02020603050405020304" pitchFamily="18" charset="0"/>
                <a:sym typeface="Symbol" panose="05050102010706020507" pitchFamily="18" charset="2"/>
              </a:rPr>
              <a:t>Es el generado por el pistón en su movimiento alternativo desde el P.M.S. hasta el P.M.I. Se expresa, por lo común, en [cm3].</a:t>
            </a:r>
          </a:p>
          <a:p>
            <a:pPr algn="just" eaLnBrk="1" hangingPunct="1">
              <a:buFont typeface="Arial" panose="020B0604020202020204" pitchFamily="34" charset="0"/>
              <a:buChar char="•"/>
            </a:pPr>
            <a:r>
              <a:rPr lang="es-ES" altLang="es-CL" sz="1400" b="1" i="1">
                <a:latin typeface="Arial Narrow" panose="020B0606020202030204" pitchFamily="34" charset="0"/>
                <a:cs typeface="Times New Roman" panose="02020603050405020304" pitchFamily="18" charset="0"/>
                <a:sym typeface="Symbol" panose="05050102010706020507" pitchFamily="18" charset="2"/>
              </a:rPr>
              <a:t>Relación de compresión</a:t>
            </a:r>
            <a:r>
              <a:rPr lang="es-ES" altLang="es-CL" sz="1400" b="1">
                <a:latin typeface="Arial Narrow" panose="020B0606020202030204" pitchFamily="34" charset="0"/>
                <a:cs typeface="Times New Roman" panose="02020603050405020304" pitchFamily="18" charset="0"/>
                <a:sym typeface="Symbol" panose="05050102010706020507" pitchFamily="18" charset="2"/>
              </a:rPr>
              <a:t>: </a:t>
            </a:r>
            <a:r>
              <a:rPr lang="es-ES" altLang="es-CL" sz="1400">
                <a:latin typeface="Arial Narrow" panose="020B0606020202030204" pitchFamily="34" charset="0"/>
                <a:cs typeface="Times New Roman" panose="02020603050405020304" pitchFamily="18" charset="0"/>
                <a:sym typeface="Symbol" panose="05050102010706020507" pitchFamily="18" charset="2"/>
              </a:rPr>
              <a:t>Se entiende por tal la relación que hay entre el volumen total del cilindro V</a:t>
            </a:r>
            <a:r>
              <a:rPr lang="es-ES" altLang="es-CL" sz="1400" baseline="-30000">
                <a:latin typeface="Arial Narrow" panose="020B0606020202030204" pitchFamily="34" charset="0"/>
                <a:cs typeface="Times New Roman" panose="02020603050405020304" pitchFamily="18" charset="0"/>
                <a:sym typeface="Symbol" panose="05050102010706020507" pitchFamily="18" charset="2"/>
              </a:rPr>
              <a:t>1</a:t>
            </a:r>
            <a:r>
              <a:rPr lang="es-ES" altLang="es-CL" sz="1400">
                <a:latin typeface="Arial Narrow" panose="020B0606020202030204" pitchFamily="34" charset="0"/>
                <a:cs typeface="Times New Roman" panose="02020603050405020304" pitchFamily="18" charset="0"/>
                <a:sym typeface="Symbol" panose="05050102010706020507" pitchFamily="18" charset="2"/>
              </a:rPr>
              <a:t> y el volumen de la cámara de combustión V</a:t>
            </a:r>
            <a:r>
              <a:rPr lang="es-ES" altLang="es-CL" sz="1400" baseline="-30000">
                <a:latin typeface="Arial Narrow" panose="020B0606020202030204" pitchFamily="34" charset="0"/>
                <a:cs typeface="Times New Roman" panose="02020603050405020304" pitchFamily="18" charset="0"/>
                <a:sym typeface="Symbol" panose="05050102010706020507" pitchFamily="18" charset="2"/>
              </a:rPr>
              <a:t>2</a:t>
            </a:r>
            <a:r>
              <a:rPr lang="es-ES" altLang="es-CL" sz="1400">
                <a:latin typeface="Arial Narrow" panose="020B0606020202030204" pitchFamily="34" charset="0"/>
                <a:cs typeface="Times New Roman" panose="02020603050405020304" pitchFamily="18" charset="0"/>
                <a:sym typeface="Symbol" panose="05050102010706020507" pitchFamily="18" charset="2"/>
              </a:rPr>
              <a:t>. </a:t>
            </a:r>
            <a:endParaRPr lang="es-ES_tradnl" altLang="es-CL" sz="1400">
              <a:latin typeface="Arial Narrow" panose="020B0606020202030204" pitchFamily="34" charset="0"/>
              <a:cs typeface="Times New Roman" panose="02020603050405020304" pitchFamily="18" charset="0"/>
              <a:sym typeface="Symbol" panose="05050102010706020507" pitchFamily="18" charset="2"/>
            </a:endParaRPr>
          </a:p>
        </p:txBody>
      </p:sp>
    </p:spTree>
    <p:extLst>
      <p:ext uri="{BB962C8B-B14F-4D97-AF65-F5344CB8AC3E}">
        <p14:creationId xmlns:p14="http://schemas.microsoft.com/office/powerpoint/2010/main" val="366827206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1 Título"/>
          <p:cNvSpPr>
            <a:spLocks noGrp="1"/>
          </p:cNvSpPr>
          <p:nvPr>
            <p:ph type="title"/>
          </p:nvPr>
        </p:nvSpPr>
        <p:spPr/>
        <p:txBody>
          <a:bodyPr/>
          <a:lstStyle/>
          <a:p>
            <a:pPr algn="l" eaLnBrk="1" hangingPunct="1"/>
            <a:r>
              <a:rPr lang="es-CL" altLang="es-CL" sz="2400" smtClean="0">
                <a:latin typeface="Arial Narrow" panose="020B0606020202030204" pitchFamily="34" charset="0"/>
                <a:ea typeface="Calibri" panose="020F0502020204030204" pitchFamily="34" charset="0"/>
                <a:cs typeface="Calibri" panose="020F0502020204030204" pitchFamily="34" charset="0"/>
              </a:rPr>
              <a:t>Ciclo Otto Ideal</a:t>
            </a:r>
            <a:endParaRPr lang="es-ES" altLang="es-CL" sz="2400" smtClean="0">
              <a:latin typeface="Arial Narrow" panose="020B0606020202030204" pitchFamily="34" charset="0"/>
              <a:ea typeface="Calibri" panose="020F0502020204030204" pitchFamily="34" charset="0"/>
              <a:cs typeface="Calibri" panose="020F0502020204030204" pitchFamily="34" charset="0"/>
            </a:endParaRPr>
          </a:p>
        </p:txBody>
      </p:sp>
      <p:graphicFrame>
        <p:nvGraphicFramePr>
          <p:cNvPr id="6147" name="Object 3"/>
          <p:cNvGraphicFramePr>
            <a:graphicFrameLocks noChangeAspect="1"/>
          </p:cNvGraphicFramePr>
          <p:nvPr>
            <p:extLst>
              <p:ext uri="{D42A27DB-BD31-4B8C-83A1-F6EECF244321}">
                <p14:modId xmlns:p14="http://schemas.microsoft.com/office/powerpoint/2010/main" val="1747743641"/>
              </p:ext>
            </p:extLst>
          </p:nvPr>
        </p:nvGraphicFramePr>
        <p:xfrm>
          <a:off x="581025" y="1169641"/>
          <a:ext cx="2430463" cy="1987550"/>
        </p:xfrm>
        <a:graphic>
          <a:graphicData uri="http://schemas.openxmlformats.org/presentationml/2006/ole">
            <mc:AlternateContent xmlns:mc="http://schemas.openxmlformats.org/markup-compatibility/2006">
              <mc:Choice xmlns:v="urn:schemas-microsoft-com:vml" Requires="v">
                <p:oleObj spid="_x0000_s2054" r:id="rId3" imgW="2767584" imgH="2682240" progId="Word.Picture.8">
                  <p:embed/>
                </p:oleObj>
              </mc:Choice>
              <mc:Fallback>
                <p:oleObj r:id="rId3" imgW="2767584" imgH="2682240" progId="Word.Picture.8">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81025" y="1169641"/>
                        <a:ext cx="2430463" cy="1987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9" name="Rectangle 19"/>
          <p:cNvSpPr>
            <a:spLocks noChangeArrowheads="1"/>
          </p:cNvSpPr>
          <p:nvPr/>
        </p:nvSpPr>
        <p:spPr bwMode="auto">
          <a:xfrm>
            <a:off x="3349625" y="980728"/>
            <a:ext cx="5257800" cy="2309813"/>
          </a:xfrm>
          <a:prstGeom prst="rect">
            <a:avLst/>
          </a:prstGeom>
          <a:ln>
            <a:headEnd/>
            <a:tailEnd/>
          </a:ln>
        </p:spPr>
        <p:style>
          <a:lnRef idx="2">
            <a:schemeClr val="accent6"/>
          </a:lnRef>
          <a:fillRef idx="1">
            <a:schemeClr val="lt1"/>
          </a:fillRef>
          <a:effectRef idx="0">
            <a:schemeClr val="accent6"/>
          </a:effectRef>
          <a:fontRef idx="minor">
            <a:schemeClr val="dk1"/>
          </a:fontRef>
        </p:style>
        <p:txBody>
          <a:bodyPr>
            <a:spAutoFit/>
          </a:bodyPr>
          <a:lstStyle/>
          <a:p>
            <a:pPr algn="just">
              <a:defRPr/>
            </a:pPr>
            <a:r>
              <a:rPr lang="es-ES_tradnl" sz="1200" b="1" dirty="0">
                <a:latin typeface="Arial Narrow" pitchFamily="34" charset="0"/>
                <a:cs typeface="Arial" charset="0"/>
              </a:rPr>
              <a:t>Primer tiempo: Admisión</a:t>
            </a:r>
          </a:p>
          <a:p>
            <a:pPr algn="just">
              <a:defRPr/>
            </a:pPr>
            <a:endParaRPr lang="es-ES_tradnl" sz="1200" b="1" dirty="0">
              <a:latin typeface="Arial Narrow" pitchFamily="34" charset="0"/>
              <a:cs typeface="Arial" charset="0"/>
            </a:endParaRPr>
          </a:p>
          <a:p>
            <a:pPr algn="just">
              <a:defRPr/>
            </a:pPr>
            <a:r>
              <a:rPr lang="es-ES_tradnl" sz="1200" b="1" dirty="0">
                <a:latin typeface="Arial Narrow" pitchFamily="34" charset="0"/>
                <a:cs typeface="Arial" charset="0"/>
              </a:rPr>
              <a:t>Durante este tiempo el pistón se desplaza desde el punto muerto superior (PMS) al punto muerto inferior (PMI) y efectúa su primera carrera o desplazamiento lineal. Durante este desplazamiento el cigüeñal realiza un giro de 180º.</a:t>
            </a:r>
          </a:p>
          <a:p>
            <a:pPr algn="just">
              <a:defRPr/>
            </a:pPr>
            <a:endParaRPr lang="es-ES_tradnl" sz="1200" b="1" dirty="0">
              <a:latin typeface="Arial Narrow" pitchFamily="34" charset="0"/>
              <a:cs typeface="Arial" charset="0"/>
            </a:endParaRPr>
          </a:p>
          <a:p>
            <a:pPr algn="just">
              <a:defRPr/>
            </a:pPr>
            <a:r>
              <a:rPr lang="es-ES" sz="1200" b="1" dirty="0">
                <a:latin typeface="Arial Narrow" pitchFamily="34" charset="0"/>
                <a:cs typeface="Times New Roman" pitchFamily="18" charset="0"/>
              </a:rPr>
              <a:t>Cuando comienza esta fase se supone que instantáneamente se abre la válvula de admisión y mientras se realiza este recorrido, la válvula de admisión permanece abierta y, debido a la depresión o vacío interno que crea el pistón en su desplazamiento, se aspira una mezcla de aire y combustible, que pasa a través del espacio libre que deja la válvula de aspiración  para llenar, en teoría, la totalidad del cilindro.</a:t>
            </a:r>
            <a:endParaRPr lang="es-ES_tradnl" sz="1200" b="1" dirty="0">
              <a:latin typeface="Arial Narrow" pitchFamily="34" charset="0"/>
            </a:endParaRPr>
          </a:p>
        </p:txBody>
      </p:sp>
      <p:graphicFrame>
        <p:nvGraphicFramePr>
          <p:cNvPr id="6149" name="Object 4"/>
          <p:cNvGraphicFramePr>
            <a:graphicFrameLocks noChangeAspect="1"/>
          </p:cNvGraphicFramePr>
          <p:nvPr>
            <p:extLst>
              <p:ext uri="{D42A27DB-BD31-4B8C-83A1-F6EECF244321}">
                <p14:modId xmlns:p14="http://schemas.microsoft.com/office/powerpoint/2010/main" val="397448798"/>
              </p:ext>
            </p:extLst>
          </p:nvPr>
        </p:nvGraphicFramePr>
        <p:xfrm>
          <a:off x="555625" y="3689003"/>
          <a:ext cx="2501900" cy="2108200"/>
        </p:xfrm>
        <a:graphic>
          <a:graphicData uri="http://schemas.openxmlformats.org/presentationml/2006/ole">
            <mc:AlternateContent xmlns:mc="http://schemas.openxmlformats.org/markup-compatibility/2006">
              <mc:Choice xmlns:v="urn:schemas-microsoft-com:vml" Requires="v">
                <p:oleObj spid="_x0000_s2055" r:id="rId5" imgW="2770632" imgH="2694432" progId="Word.Picture.8">
                  <p:embed/>
                </p:oleObj>
              </mc:Choice>
              <mc:Fallback>
                <p:oleObj r:id="rId5" imgW="2770632" imgH="2694432" progId="Word.Picture.8">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55625" y="3689003"/>
                        <a:ext cx="2501900" cy="210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0" name="Text Box 17"/>
          <p:cNvSpPr txBox="1">
            <a:spLocks noChangeArrowheads="1"/>
          </p:cNvSpPr>
          <p:nvPr/>
        </p:nvSpPr>
        <p:spPr bwMode="auto">
          <a:xfrm>
            <a:off x="3359150" y="3693766"/>
            <a:ext cx="5246688" cy="2124075"/>
          </a:xfrm>
          <a:prstGeom prst="rect">
            <a:avLst/>
          </a:prstGeom>
          <a:ln>
            <a:headEnd/>
            <a:tailEnd/>
          </a:ln>
        </p:spPr>
        <p:style>
          <a:lnRef idx="2">
            <a:schemeClr val="accent6"/>
          </a:lnRef>
          <a:fillRef idx="1">
            <a:schemeClr val="lt1"/>
          </a:fillRef>
          <a:effectRef idx="0">
            <a:schemeClr val="accent6"/>
          </a:effectRef>
          <a:fontRef idx="minor">
            <a:schemeClr val="dk1"/>
          </a:fontRef>
        </p:style>
        <p:txBody>
          <a:bodyPr>
            <a:spAutoFit/>
          </a:bodyPr>
          <a:lstStyle/>
          <a:p>
            <a:pPr algn="just">
              <a:defRPr/>
            </a:pPr>
            <a:r>
              <a:rPr lang="es-ES_tradnl" sz="1200" b="1" dirty="0">
                <a:latin typeface="Arial Narrow" pitchFamily="34" charset="0"/>
                <a:cs typeface="Arial" charset="0"/>
              </a:rPr>
              <a:t>Segundo tiempo: Compresión</a:t>
            </a:r>
          </a:p>
          <a:p>
            <a:pPr algn="just">
              <a:defRPr/>
            </a:pPr>
            <a:endParaRPr lang="es-ES_tradnl" sz="1200" b="1" dirty="0">
              <a:latin typeface="Arial Narrow" pitchFamily="34" charset="0"/>
              <a:cs typeface="Arial" charset="0"/>
            </a:endParaRPr>
          </a:p>
          <a:p>
            <a:pPr algn="just">
              <a:defRPr/>
            </a:pPr>
            <a:r>
              <a:rPr lang="es-ES" sz="1200" b="1" dirty="0">
                <a:latin typeface="Arial Narrow" pitchFamily="34" charset="0"/>
                <a:cs typeface="Arial" charset="0"/>
              </a:rPr>
              <a:t>En este tiempo el pistón efectúa su segunda carrera y se desplaza desde el punto muerto inferior PMI al punto muerto superior PMS. Durante este recorrido la muñequilla </a:t>
            </a:r>
            <a:r>
              <a:rPr lang="es-MX" sz="1200" b="1" dirty="0">
                <a:latin typeface="Arial Narrow" pitchFamily="34" charset="0"/>
                <a:cs typeface="Arial" charset="0"/>
              </a:rPr>
              <a:t> </a:t>
            </a:r>
            <a:r>
              <a:rPr lang="es-ES" sz="1200" b="1" dirty="0">
                <a:latin typeface="Arial Narrow" pitchFamily="34" charset="0"/>
                <a:cs typeface="Arial" charset="0"/>
              </a:rPr>
              <a:t>del cigüeñal efectúa otro giro de 180º.</a:t>
            </a:r>
          </a:p>
          <a:p>
            <a:pPr algn="just">
              <a:defRPr/>
            </a:pPr>
            <a:r>
              <a:rPr lang="es-ES" sz="1200" b="1" dirty="0">
                <a:latin typeface="Arial Narrow" pitchFamily="34" charset="0"/>
                <a:cs typeface="Arial" charset="0"/>
              </a:rPr>
              <a:t> </a:t>
            </a:r>
          </a:p>
          <a:p>
            <a:pPr algn="just">
              <a:defRPr/>
            </a:pPr>
            <a:r>
              <a:rPr lang="es-ES" sz="1200" b="1" dirty="0">
                <a:latin typeface="Arial Narrow" pitchFamily="34" charset="0"/>
                <a:cs typeface="Arial" charset="0"/>
              </a:rPr>
              <a:t>Total girado por el cigüeñal 360º.</a:t>
            </a:r>
            <a:endParaRPr lang="es-MX" sz="1200" b="1" dirty="0">
              <a:latin typeface="Arial Narrow" pitchFamily="34" charset="0"/>
              <a:cs typeface="Arial" charset="0"/>
            </a:endParaRPr>
          </a:p>
          <a:p>
            <a:pPr algn="just">
              <a:defRPr/>
            </a:pPr>
            <a:endParaRPr lang="es-MX" sz="1200" b="1" dirty="0">
              <a:latin typeface="Arial Narrow" pitchFamily="34" charset="0"/>
              <a:cs typeface="Arial" charset="0"/>
            </a:endParaRPr>
          </a:p>
          <a:p>
            <a:pPr algn="just">
              <a:defRPr/>
            </a:pPr>
            <a:r>
              <a:rPr lang="en-US" sz="1200" b="1" dirty="0">
                <a:latin typeface="Arial Narrow" pitchFamily="34" charset="0"/>
                <a:cs typeface="Times New Roman" pitchFamily="18" charset="0"/>
              </a:rPr>
              <a:t>Durante esta fase las válvulas permanecen cerradas. El pistón comprime la mezcla, la cual queda alojada en el volumen de la cámara de combustión, también llamada de compresión, situada por encima del PMS</a:t>
            </a:r>
            <a:r>
              <a:rPr lang="es-MX" sz="1200" b="1" dirty="0">
                <a:latin typeface="Arial Narrow" pitchFamily="34" charset="0"/>
                <a:cs typeface="Times New Roman" pitchFamily="18" charset="0"/>
              </a:rPr>
              <a:t>.</a:t>
            </a:r>
            <a:r>
              <a:rPr lang="es-ES" sz="1200" b="1" dirty="0">
                <a:latin typeface="Arial Narrow" pitchFamily="34" charset="0"/>
                <a:cs typeface="Arial" charset="0"/>
              </a:rPr>
              <a:t> </a:t>
            </a:r>
            <a:endParaRPr lang="es-ES" sz="1200" b="1" dirty="0">
              <a:latin typeface="Arial Narrow" pitchFamily="34" charset="0"/>
            </a:endParaRPr>
          </a:p>
        </p:txBody>
      </p:sp>
    </p:spTree>
    <p:extLst>
      <p:ext uri="{BB962C8B-B14F-4D97-AF65-F5344CB8AC3E}">
        <p14:creationId xmlns:p14="http://schemas.microsoft.com/office/powerpoint/2010/main" val="262055456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1 Título"/>
          <p:cNvSpPr>
            <a:spLocks noGrp="1"/>
          </p:cNvSpPr>
          <p:nvPr>
            <p:ph type="title"/>
          </p:nvPr>
        </p:nvSpPr>
        <p:spPr/>
        <p:txBody>
          <a:bodyPr/>
          <a:lstStyle/>
          <a:p>
            <a:pPr algn="l" eaLnBrk="1" hangingPunct="1"/>
            <a:r>
              <a:rPr lang="es-CL" altLang="es-CL" sz="2400" dirty="0" smtClean="0">
                <a:latin typeface="Arial Narrow" panose="020B0606020202030204" pitchFamily="34" charset="0"/>
                <a:ea typeface="Calibri" panose="020F0502020204030204" pitchFamily="34" charset="0"/>
                <a:cs typeface="Calibri" panose="020F0502020204030204" pitchFamily="34" charset="0"/>
              </a:rPr>
              <a:t>Ciclo Otto Ideal</a:t>
            </a:r>
            <a:endParaRPr lang="es-ES" altLang="es-CL" sz="2400" dirty="0" smtClean="0">
              <a:latin typeface="Arial Narrow" panose="020B0606020202030204" pitchFamily="34" charset="0"/>
              <a:ea typeface="Calibri" panose="020F0502020204030204" pitchFamily="34" charset="0"/>
              <a:cs typeface="Calibri" panose="020F0502020204030204" pitchFamily="34" charset="0"/>
            </a:endParaRPr>
          </a:p>
        </p:txBody>
      </p:sp>
      <p:graphicFrame>
        <p:nvGraphicFramePr>
          <p:cNvPr id="7171" name="Object 4"/>
          <p:cNvGraphicFramePr>
            <a:graphicFrameLocks noChangeAspect="1"/>
          </p:cNvGraphicFramePr>
          <p:nvPr>
            <p:extLst>
              <p:ext uri="{D42A27DB-BD31-4B8C-83A1-F6EECF244321}">
                <p14:modId xmlns:p14="http://schemas.microsoft.com/office/powerpoint/2010/main" val="1667048028"/>
              </p:ext>
            </p:extLst>
          </p:nvPr>
        </p:nvGraphicFramePr>
        <p:xfrm>
          <a:off x="581025" y="1058516"/>
          <a:ext cx="2286000" cy="2173287"/>
        </p:xfrm>
        <a:graphic>
          <a:graphicData uri="http://schemas.openxmlformats.org/presentationml/2006/ole">
            <mc:AlternateContent xmlns:mc="http://schemas.openxmlformats.org/markup-compatibility/2006">
              <mc:Choice xmlns:v="urn:schemas-microsoft-com:vml" Requires="v">
                <p:oleObj spid="_x0000_s3078" r:id="rId3" imgW="2767584" imgH="2682240" progId="Word.Picture.8">
                  <p:embed/>
                </p:oleObj>
              </mc:Choice>
              <mc:Fallback>
                <p:oleObj r:id="rId3" imgW="2767584" imgH="2682240" progId="Word.Picture.8">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81025" y="1058516"/>
                        <a:ext cx="2286000" cy="2173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1" name="Text Box 3"/>
          <p:cNvSpPr txBox="1">
            <a:spLocks noChangeArrowheads="1"/>
          </p:cNvSpPr>
          <p:nvPr/>
        </p:nvSpPr>
        <p:spPr bwMode="auto">
          <a:xfrm>
            <a:off x="3251200" y="980728"/>
            <a:ext cx="5414963" cy="2308225"/>
          </a:xfrm>
          <a:prstGeom prst="rect">
            <a:avLst/>
          </a:prstGeom>
          <a:ln>
            <a:headEnd/>
            <a:tailEnd/>
          </a:ln>
        </p:spPr>
        <p:style>
          <a:lnRef idx="2">
            <a:schemeClr val="accent6"/>
          </a:lnRef>
          <a:fillRef idx="1">
            <a:schemeClr val="lt1"/>
          </a:fillRef>
          <a:effectRef idx="0">
            <a:schemeClr val="accent6"/>
          </a:effectRef>
          <a:fontRef idx="minor">
            <a:schemeClr val="dk1"/>
          </a:fontRef>
        </p:style>
        <p:txBody>
          <a:bodyPr>
            <a:spAutoFit/>
          </a:bodyPr>
          <a:lstStyle/>
          <a:p>
            <a:pPr algn="just">
              <a:defRPr/>
            </a:pPr>
            <a:r>
              <a:rPr lang="es-ES_tradnl" sz="1200" b="1" dirty="0">
                <a:latin typeface="Arial Narrow" pitchFamily="34" charset="0"/>
                <a:cs typeface="Arial" charset="0"/>
              </a:rPr>
              <a:t>Tercer tiempo: Trabajo, Expansión</a:t>
            </a:r>
          </a:p>
          <a:p>
            <a:pPr algn="just">
              <a:defRPr/>
            </a:pPr>
            <a:endParaRPr lang="es-MX" sz="1200" dirty="0">
              <a:latin typeface="Arial Narrow" pitchFamily="34" charset="0"/>
              <a:cs typeface="Arial" charset="0"/>
            </a:endParaRPr>
          </a:p>
          <a:p>
            <a:pPr algn="just">
              <a:defRPr/>
            </a:pPr>
            <a:r>
              <a:rPr lang="es-ES" sz="1200" b="1" dirty="0">
                <a:latin typeface="Arial Narrow" pitchFamily="34" charset="0"/>
                <a:cs typeface="Arial" charset="0"/>
              </a:rPr>
              <a:t>Cuando el pistón llega al final de la compresión, entre los electrodos de una bujía, salta una chispa eléctrica en el interior de la cámara de combustión que produce la ignición de la mezcla, con lo cual se origina la inflamación y combustión de la misma. Durante este proceso se libera la energía calorífica del combustible, lo que produce una elevada temperatura en el interior del cilindro, con lo que la energía cinética de las moléculas aumenta considerablemente y, al chocar éstas contra la cabeza del pistón, generan la fuerza de empuje que hace que el pistón se desplace hacia el P.M.I</a:t>
            </a:r>
            <a:r>
              <a:rPr lang="es-MX" sz="1200" b="1" dirty="0">
                <a:latin typeface="Arial Narrow" pitchFamily="34" charset="0"/>
                <a:cs typeface="Arial" charset="0"/>
              </a:rPr>
              <a:t>. y</a:t>
            </a:r>
            <a:r>
              <a:rPr lang="es-ES" sz="1200" b="1" dirty="0">
                <a:latin typeface="Arial Narrow" pitchFamily="34" charset="0"/>
                <a:cs typeface="Times New Roman" pitchFamily="18" charset="0"/>
              </a:rPr>
              <a:t> </a:t>
            </a:r>
            <a:r>
              <a:rPr lang="es-MX" sz="1200" b="1" dirty="0">
                <a:latin typeface="Arial Narrow" pitchFamily="34" charset="0"/>
                <a:cs typeface="Times New Roman" pitchFamily="18" charset="0"/>
              </a:rPr>
              <a:t> </a:t>
            </a:r>
            <a:r>
              <a:rPr lang="es-ES" sz="1200" b="1" dirty="0">
                <a:latin typeface="Arial Narrow" pitchFamily="34" charset="0"/>
                <a:cs typeface="Times New Roman" pitchFamily="18" charset="0"/>
              </a:rPr>
              <a:t>se supone que instantáneamente se abre la válvula de escape.</a:t>
            </a:r>
          </a:p>
          <a:p>
            <a:pPr algn="just">
              <a:defRPr/>
            </a:pPr>
            <a:r>
              <a:rPr lang="es-ES" sz="1200" b="1" dirty="0">
                <a:latin typeface="Arial Narrow" pitchFamily="34" charset="0"/>
                <a:cs typeface="Times New Roman" pitchFamily="18" charset="0"/>
              </a:rPr>
              <a:t> </a:t>
            </a:r>
          </a:p>
          <a:p>
            <a:pPr algn="just">
              <a:defRPr/>
            </a:pPr>
            <a:r>
              <a:rPr lang="es-ES" sz="1200" b="1" dirty="0">
                <a:latin typeface="Arial Narrow" pitchFamily="34" charset="0"/>
                <a:cs typeface="Times New Roman" pitchFamily="18" charset="0"/>
              </a:rPr>
              <a:t>Total girado por el cigüeñal 540º.</a:t>
            </a:r>
            <a:endParaRPr lang="es-ES" sz="1200" b="1" dirty="0">
              <a:latin typeface="Arial Narrow" pitchFamily="34" charset="0"/>
            </a:endParaRPr>
          </a:p>
        </p:txBody>
      </p:sp>
      <p:graphicFrame>
        <p:nvGraphicFramePr>
          <p:cNvPr id="7173" name="Object 5"/>
          <p:cNvGraphicFramePr>
            <a:graphicFrameLocks noChangeAspect="1"/>
          </p:cNvGraphicFramePr>
          <p:nvPr>
            <p:extLst>
              <p:ext uri="{D42A27DB-BD31-4B8C-83A1-F6EECF244321}">
                <p14:modId xmlns:p14="http://schemas.microsoft.com/office/powerpoint/2010/main" val="2383087557"/>
              </p:ext>
            </p:extLst>
          </p:nvPr>
        </p:nvGraphicFramePr>
        <p:xfrm>
          <a:off x="673100" y="3752503"/>
          <a:ext cx="2127250" cy="2127250"/>
        </p:xfrm>
        <a:graphic>
          <a:graphicData uri="http://schemas.openxmlformats.org/presentationml/2006/ole">
            <mc:AlternateContent xmlns:mc="http://schemas.openxmlformats.org/markup-compatibility/2006">
              <mc:Choice xmlns:v="urn:schemas-microsoft-com:vml" Requires="v">
                <p:oleObj spid="_x0000_s3079" r:id="rId5" imgW="2767584" imgH="2682240" progId="Word.Picture.8">
                  <p:embed/>
                </p:oleObj>
              </mc:Choice>
              <mc:Fallback>
                <p:oleObj r:id="rId5" imgW="2767584" imgH="2682240" progId="Word.Picture.8">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73100" y="3752503"/>
                        <a:ext cx="2127250" cy="2127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2" name="Text Box 5"/>
          <p:cNvSpPr txBox="1">
            <a:spLocks noChangeArrowheads="1"/>
          </p:cNvSpPr>
          <p:nvPr/>
        </p:nvSpPr>
        <p:spPr bwMode="auto">
          <a:xfrm>
            <a:off x="3259138" y="3454053"/>
            <a:ext cx="5407025" cy="2493963"/>
          </a:xfrm>
          <a:prstGeom prst="rect">
            <a:avLst/>
          </a:prstGeom>
          <a:ln>
            <a:headEnd/>
            <a:tailEnd/>
          </a:ln>
        </p:spPr>
        <p:style>
          <a:lnRef idx="2">
            <a:schemeClr val="accent6"/>
          </a:lnRef>
          <a:fillRef idx="1">
            <a:schemeClr val="lt1"/>
          </a:fillRef>
          <a:effectRef idx="0">
            <a:schemeClr val="accent6"/>
          </a:effectRef>
          <a:fontRef idx="minor">
            <a:schemeClr val="dk1"/>
          </a:fontRef>
        </p:style>
        <p:txBody>
          <a:bodyPr>
            <a:spAutoFit/>
          </a:bodyPr>
          <a:lstStyle/>
          <a:p>
            <a:pPr algn="just">
              <a:defRPr/>
            </a:pPr>
            <a:r>
              <a:rPr lang="es-ES_tradnl" sz="1200" b="1" dirty="0">
                <a:latin typeface="Arial Narrow" pitchFamily="34" charset="0"/>
                <a:cs typeface="Arial" charset="0"/>
              </a:rPr>
              <a:t>Cuarto tiempo: Escape</a:t>
            </a:r>
          </a:p>
          <a:p>
            <a:pPr algn="just">
              <a:defRPr/>
            </a:pPr>
            <a:endParaRPr lang="es-ES_tradnl" sz="1200" b="1" dirty="0">
              <a:latin typeface="Arial Narrow" pitchFamily="34" charset="0"/>
              <a:cs typeface="Arial" charset="0"/>
            </a:endParaRPr>
          </a:p>
          <a:p>
            <a:pPr algn="just">
              <a:defRPr/>
            </a:pPr>
            <a:r>
              <a:rPr lang="es-ES" sz="1200" b="1" dirty="0">
                <a:latin typeface="Arial Narrow" pitchFamily="34" charset="0"/>
                <a:cs typeface="Arial" charset="0"/>
              </a:rPr>
              <a:t>En este tiempo el pistón realiza su cuarta carrera o desplazamiento desde el PMI al PMS, y el cigüeñal gira otros 180º.</a:t>
            </a:r>
          </a:p>
          <a:p>
            <a:pPr algn="just">
              <a:defRPr/>
            </a:pPr>
            <a:r>
              <a:rPr lang="es-ES" sz="1200" b="1" dirty="0">
                <a:latin typeface="Arial Narrow" pitchFamily="34" charset="0"/>
                <a:cs typeface="Arial" charset="0"/>
              </a:rPr>
              <a:t>Durante este recorrido del pistón, la válvula de escape permanece abierta. A través de ella, los gases quemados procedentes de la combustión salen a la atmósfera, al principio en "estampida" por estar a elevada presión en el interior del cilindro, y el resto empujado por el pistón en su desplazamiento hacia el PMS.</a:t>
            </a:r>
          </a:p>
          <a:p>
            <a:pPr algn="just">
              <a:defRPr/>
            </a:pPr>
            <a:r>
              <a:rPr lang="es-ES" sz="1200" b="1" dirty="0">
                <a:latin typeface="Arial Narrow" pitchFamily="34" charset="0"/>
                <a:cs typeface="Arial" charset="0"/>
              </a:rPr>
              <a:t> </a:t>
            </a:r>
          </a:p>
          <a:p>
            <a:pPr algn="just">
              <a:defRPr/>
            </a:pPr>
            <a:r>
              <a:rPr lang="es-ES" sz="1200" b="1" dirty="0">
                <a:latin typeface="Arial Narrow" pitchFamily="34" charset="0"/>
                <a:cs typeface="Arial" charset="0"/>
              </a:rPr>
              <a:t>Cuando el pistón llega al PMS se supone que instantáneamente se cierra la válvula de escape y simultáneamente se abre la válvula de admisión.</a:t>
            </a:r>
          </a:p>
          <a:p>
            <a:pPr algn="just">
              <a:defRPr/>
            </a:pPr>
            <a:r>
              <a:rPr lang="es-ES" sz="1200" b="1" dirty="0">
                <a:latin typeface="Arial Narrow" pitchFamily="34" charset="0"/>
                <a:cs typeface="Arial" charset="0"/>
              </a:rPr>
              <a:t> </a:t>
            </a:r>
          </a:p>
          <a:p>
            <a:pPr algn="just">
              <a:defRPr/>
            </a:pPr>
            <a:r>
              <a:rPr lang="es-ES" sz="1200" b="1" dirty="0">
                <a:latin typeface="Arial Narrow" pitchFamily="34" charset="0"/>
                <a:cs typeface="Arial" charset="0"/>
              </a:rPr>
              <a:t>Total girado por el cigüeñal 720º.</a:t>
            </a:r>
            <a:endParaRPr lang="es-ES" sz="1200" b="1" dirty="0">
              <a:latin typeface="Arial Narrow" pitchFamily="34" charset="0"/>
            </a:endParaRPr>
          </a:p>
        </p:txBody>
      </p:sp>
    </p:spTree>
    <p:extLst>
      <p:ext uri="{BB962C8B-B14F-4D97-AF65-F5344CB8AC3E}">
        <p14:creationId xmlns:p14="http://schemas.microsoft.com/office/powerpoint/2010/main" val="190845509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1 Título"/>
          <p:cNvSpPr>
            <a:spLocks noGrp="1"/>
          </p:cNvSpPr>
          <p:nvPr>
            <p:ph type="title"/>
          </p:nvPr>
        </p:nvSpPr>
        <p:spPr/>
        <p:txBody>
          <a:bodyPr/>
          <a:lstStyle/>
          <a:p>
            <a:pPr algn="l" eaLnBrk="1" hangingPunct="1"/>
            <a:r>
              <a:rPr lang="es-CL" altLang="es-CL" sz="2400" smtClean="0">
                <a:latin typeface="Arial Narrow" panose="020B0606020202030204" pitchFamily="34" charset="0"/>
                <a:ea typeface="Calibri" panose="020F0502020204030204" pitchFamily="34" charset="0"/>
                <a:cs typeface="Calibri" panose="020F0502020204030204" pitchFamily="34" charset="0"/>
              </a:rPr>
              <a:t>Ciclo Otto Ideal</a:t>
            </a:r>
            <a:endParaRPr lang="es-ES" altLang="es-CL" sz="2400" smtClean="0">
              <a:latin typeface="Arial Narrow" panose="020B0606020202030204" pitchFamily="34" charset="0"/>
              <a:ea typeface="Calibri" panose="020F0502020204030204" pitchFamily="34" charset="0"/>
              <a:cs typeface="Calibri" panose="020F0502020204030204" pitchFamily="34" charset="0"/>
            </a:endParaRPr>
          </a:p>
        </p:txBody>
      </p:sp>
      <p:graphicFrame>
        <p:nvGraphicFramePr>
          <p:cNvPr id="8195" name="Object 4"/>
          <p:cNvGraphicFramePr>
            <a:graphicFrameLocks noChangeAspect="1"/>
          </p:cNvGraphicFramePr>
          <p:nvPr/>
        </p:nvGraphicFramePr>
        <p:xfrm>
          <a:off x="561975" y="1512888"/>
          <a:ext cx="3343275" cy="3794125"/>
        </p:xfrm>
        <a:graphic>
          <a:graphicData uri="http://schemas.openxmlformats.org/presentationml/2006/ole">
            <mc:AlternateContent xmlns:mc="http://schemas.openxmlformats.org/markup-compatibility/2006">
              <mc:Choice xmlns:v="urn:schemas-microsoft-com:vml" Requires="v">
                <p:oleObj spid="_x0000_s4100" name="Microsoft Drawing" r:id="rId3" imgW="4100513" imgH="3530600" progId="MSDraw">
                  <p:embed/>
                </p:oleObj>
              </mc:Choice>
              <mc:Fallback>
                <p:oleObj name="Microsoft Drawing" r:id="rId3" imgW="4100513" imgH="3530600" progId="MSDraw">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61975" y="1512888"/>
                        <a:ext cx="3343275" cy="3794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8196" name="Rectangle 5"/>
          <p:cNvSpPr>
            <a:spLocks noChangeArrowheads="1"/>
          </p:cNvSpPr>
          <p:nvPr/>
        </p:nvSpPr>
        <p:spPr bwMode="auto">
          <a:xfrm>
            <a:off x="717550" y="5632450"/>
            <a:ext cx="3101975"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s-ES_tradnl" altLang="es-CL" sz="1400" b="1" i="1">
                <a:latin typeface="Arial Narrow" panose="020B0606020202030204" pitchFamily="34" charset="0"/>
                <a:cs typeface="Arial" panose="020B0604020202020204" pitchFamily="34" charset="0"/>
              </a:rPr>
              <a:t>Diagrama P-V de un ciclo Otto teórico</a:t>
            </a:r>
            <a:r>
              <a:rPr lang="es-ES_tradnl" altLang="es-CL" sz="1400">
                <a:latin typeface="Arial Narrow" panose="020B0606020202030204" pitchFamily="34" charset="0"/>
                <a:cs typeface="Arial" panose="020B0604020202020204" pitchFamily="34" charset="0"/>
              </a:rPr>
              <a:t>.</a:t>
            </a:r>
            <a:endParaRPr lang="es-ES_tradnl" altLang="es-CL" sz="1400">
              <a:latin typeface="Arial Narrow" panose="020B0606020202030204" pitchFamily="34" charset="0"/>
            </a:endParaRPr>
          </a:p>
        </p:txBody>
      </p:sp>
      <p:sp>
        <p:nvSpPr>
          <p:cNvPr id="10" name="Rectangle 2"/>
          <p:cNvSpPr>
            <a:spLocks noChangeArrowheads="1"/>
          </p:cNvSpPr>
          <p:nvPr/>
        </p:nvSpPr>
        <p:spPr bwMode="auto">
          <a:xfrm>
            <a:off x="4543425" y="1585913"/>
            <a:ext cx="3962400" cy="3970337"/>
          </a:xfrm>
          <a:prstGeom prst="rect">
            <a:avLst/>
          </a:prstGeom>
          <a:ln>
            <a:headEnd/>
            <a:tailEnd/>
          </a:ln>
        </p:spPr>
        <p:style>
          <a:lnRef idx="2">
            <a:schemeClr val="accent6"/>
          </a:lnRef>
          <a:fillRef idx="1">
            <a:schemeClr val="lt1"/>
          </a:fillRef>
          <a:effectRef idx="0">
            <a:schemeClr val="accent6"/>
          </a:effectRef>
          <a:fontRef idx="minor">
            <a:schemeClr val="dk1"/>
          </a:fontRef>
        </p:style>
        <p:txBody>
          <a:bodyPr>
            <a:spAutoFit/>
          </a:bodyPr>
          <a:lstStyle/>
          <a:p>
            <a:pPr indent="-269875" algn="just">
              <a:defRPr/>
            </a:pPr>
            <a:r>
              <a:rPr lang="es-ES_tradnl" sz="1200" b="1" dirty="0">
                <a:solidFill>
                  <a:schemeClr val="tx1"/>
                </a:solidFill>
                <a:latin typeface="Arial Narrow" pitchFamily="34" charset="0"/>
                <a:cs typeface="Arial" charset="0"/>
              </a:rPr>
              <a:t>El ciclo Otto teórico representado gráficamente en un diagrama P-V, se puede considerar ejecutado según las transformaciones termodinámicas que se presentan a continuación:</a:t>
            </a:r>
          </a:p>
          <a:p>
            <a:pPr indent="-269875" algn="just">
              <a:defRPr/>
            </a:pPr>
            <a:r>
              <a:rPr lang="es-ES_tradnl" sz="1200" b="1" dirty="0">
                <a:solidFill>
                  <a:schemeClr val="tx1"/>
                </a:solidFill>
                <a:latin typeface="Arial Narrow" pitchFamily="34" charset="0"/>
                <a:cs typeface="Arial" charset="0"/>
              </a:rPr>
              <a:t> </a:t>
            </a:r>
          </a:p>
          <a:p>
            <a:pPr indent="-269875" algn="just">
              <a:defRPr/>
            </a:pPr>
            <a:r>
              <a:rPr lang="es-ES_tradnl" sz="1200" b="1" dirty="0">
                <a:solidFill>
                  <a:schemeClr val="tx1"/>
                </a:solidFill>
                <a:latin typeface="Arial Narrow" pitchFamily="34" charset="0"/>
                <a:cs typeface="Arial" charset="0"/>
              </a:rPr>
              <a:t>0-1.- Admisión (</a:t>
            </a:r>
            <a:r>
              <a:rPr lang="es-ES_tradnl" sz="1200" b="1" i="1" dirty="0">
                <a:solidFill>
                  <a:schemeClr val="tx1"/>
                </a:solidFill>
                <a:latin typeface="Arial Narrow" pitchFamily="34" charset="0"/>
                <a:cs typeface="Arial" charset="0"/>
              </a:rPr>
              <a:t>Isobara</a:t>
            </a:r>
            <a:r>
              <a:rPr lang="es-ES_tradnl" sz="1200" b="1" dirty="0">
                <a:solidFill>
                  <a:schemeClr val="tx1"/>
                </a:solidFill>
                <a:latin typeface="Arial Narrow" pitchFamily="34" charset="0"/>
                <a:cs typeface="Arial" charset="0"/>
              </a:rPr>
              <a:t>): Se supone que la circulación de los gases desde la atmósfera al interior del cilindro se realiza sin rozamiento, con lo que no hay pérdida de carga y, por tanto, la presión en el interior del cilindro durante toda esta carrera se mantiene constante e igual a la atmosférica.</a:t>
            </a:r>
          </a:p>
          <a:p>
            <a:pPr indent="-269875" algn="just">
              <a:defRPr/>
            </a:pPr>
            <a:r>
              <a:rPr lang="es-ES_tradnl" sz="1200" b="1" dirty="0">
                <a:solidFill>
                  <a:schemeClr val="tx1"/>
                </a:solidFill>
                <a:latin typeface="Arial Narrow" pitchFamily="34" charset="0"/>
                <a:cs typeface="Arial" charset="0"/>
              </a:rPr>
              <a:t> </a:t>
            </a:r>
          </a:p>
          <a:p>
            <a:pPr indent="-269875" algn="just">
              <a:defRPr/>
            </a:pPr>
            <a:r>
              <a:rPr lang="es-ES_tradnl" sz="1200" b="1" dirty="0">
                <a:solidFill>
                  <a:schemeClr val="tx1"/>
                </a:solidFill>
                <a:latin typeface="Arial Narrow" pitchFamily="34" charset="0"/>
                <a:cs typeface="Arial" charset="0"/>
              </a:rPr>
              <a:t>1-2.- Compresión (</a:t>
            </a:r>
            <a:r>
              <a:rPr lang="es-ES_tradnl" sz="1200" b="1" i="1" dirty="0">
                <a:solidFill>
                  <a:schemeClr val="tx1"/>
                </a:solidFill>
                <a:latin typeface="Arial Narrow" pitchFamily="34" charset="0"/>
                <a:cs typeface="Arial" charset="0"/>
              </a:rPr>
              <a:t>Adiabática</a:t>
            </a:r>
            <a:r>
              <a:rPr lang="es-ES_tradnl" sz="1200" b="1" dirty="0">
                <a:solidFill>
                  <a:schemeClr val="tx1"/>
                </a:solidFill>
                <a:latin typeface="Arial Narrow" pitchFamily="34" charset="0"/>
                <a:cs typeface="Arial" charset="0"/>
              </a:rPr>
              <a:t>): Se supone que, como se realiza muy rápidamente, el fluido operante no intercambia calor con el medio exterior, por lo que la transformación puede ser considerada a calor constante.</a:t>
            </a:r>
          </a:p>
          <a:p>
            <a:pPr indent="-269875" algn="just">
              <a:defRPr/>
            </a:pPr>
            <a:r>
              <a:rPr lang="es-ES_tradnl" sz="1200" b="1" dirty="0">
                <a:solidFill>
                  <a:schemeClr val="tx1"/>
                </a:solidFill>
                <a:latin typeface="Arial Narrow" pitchFamily="34" charset="0"/>
                <a:cs typeface="Arial" charset="0"/>
              </a:rPr>
              <a:t> </a:t>
            </a:r>
          </a:p>
          <a:p>
            <a:pPr indent="-269875" algn="just">
              <a:defRPr/>
            </a:pPr>
            <a:r>
              <a:rPr lang="es-ES_tradnl" sz="1200" b="1" dirty="0">
                <a:solidFill>
                  <a:schemeClr val="tx1"/>
                </a:solidFill>
                <a:latin typeface="Arial Narrow" pitchFamily="34" charset="0"/>
                <a:cs typeface="Arial" charset="0"/>
              </a:rPr>
              <a:t>2-3.- Combustión (</a:t>
            </a:r>
            <a:r>
              <a:rPr lang="es-ES_tradnl" sz="1200" b="1" i="1" dirty="0">
                <a:solidFill>
                  <a:schemeClr val="tx1"/>
                </a:solidFill>
                <a:latin typeface="Arial Narrow" pitchFamily="34" charset="0"/>
                <a:cs typeface="Arial" charset="0"/>
              </a:rPr>
              <a:t>Isócora</a:t>
            </a:r>
            <a:r>
              <a:rPr lang="es-ES_tradnl" sz="1200" b="1" dirty="0">
                <a:solidFill>
                  <a:schemeClr val="tx1"/>
                </a:solidFill>
                <a:latin typeface="Arial Narrow" pitchFamily="34" charset="0"/>
                <a:cs typeface="Arial" charset="0"/>
              </a:rPr>
              <a:t>): Se supone que salta la chispa y se produce una combustión instantánea del combustible, produciendo una cantidad de calor Q</a:t>
            </a:r>
            <a:r>
              <a:rPr lang="es-ES_tradnl" sz="1200" b="1" baseline="-30000" dirty="0">
                <a:solidFill>
                  <a:schemeClr val="tx1"/>
                </a:solidFill>
                <a:latin typeface="Arial Narrow" pitchFamily="34" charset="0"/>
                <a:cs typeface="Arial" charset="0"/>
              </a:rPr>
              <a:t>1</a:t>
            </a:r>
            <a:r>
              <a:rPr lang="es-ES_tradnl" sz="1200" b="1" dirty="0">
                <a:solidFill>
                  <a:schemeClr val="tx1"/>
                </a:solidFill>
                <a:latin typeface="Arial Narrow" pitchFamily="34" charset="0"/>
                <a:cs typeface="Arial" charset="0"/>
              </a:rPr>
              <a:t>. Al ser tan rápida se puede suponer que el pistón no se ha desplazado, por lo que el volumen durante la transformación se mantiene constante.</a:t>
            </a:r>
            <a:endParaRPr lang="es-ES_tradnl" sz="1200" b="1" dirty="0">
              <a:solidFill>
                <a:schemeClr val="tx1"/>
              </a:solidFill>
              <a:latin typeface="Arial Narrow" pitchFamily="34" charset="0"/>
            </a:endParaRPr>
          </a:p>
        </p:txBody>
      </p:sp>
    </p:spTree>
    <p:extLst>
      <p:ext uri="{BB962C8B-B14F-4D97-AF65-F5344CB8AC3E}">
        <p14:creationId xmlns:p14="http://schemas.microsoft.com/office/powerpoint/2010/main" val="32340957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1 Título"/>
          <p:cNvSpPr>
            <a:spLocks noGrp="1"/>
          </p:cNvSpPr>
          <p:nvPr>
            <p:ph type="title"/>
          </p:nvPr>
        </p:nvSpPr>
        <p:spPr/>
        <p:txBody>
          <a:bodyPr/>
          <a:lstStyle/>
          <a:p>
            <a:pPr algn="l" eaLnBrk="1" hangingPunct="1"/>
            <a:r>
              <a:rPr lang="es-CL" altLang="es-CL" sz="2400" smtClean="0">
                <a:latin typeface="Arial Narrow" panose="020B0606020202030204" pitchFamily="34" charset="0"/>
                <a:ea typeface="Calibri" panose="020F0502020204030204" pitchFamily="34" charset="0"/>
                <a:cs typeface="Calibri" panose="020F0502020204030204" pitchFamily="34" charset="0"/>
              </a:rPr>
              <a:t>Ciclo Otto Ideal</a:t>
            </a:r>
            <a:endParaRPr lang="es-ES" altLang="es-CL" sz="2400" smtClean="0">
              <a:latin typeface="Arial Narrow" panose="020B0606020202030204" pitchFamily="34" charset="0"/>
              <a:ea typeface="Calibri" panose="020F0502020204030204" pitchFamily="34" charset="0"/>
              <a:cs typeface="Calibri" panose="020F0502020204030204" pitchFamily="34" charset="0"/>
            </a:endParaRPr>
          </a:p>
        </p:txBody>
      </p:sp>
      <p:graphicFrame>
        <p:nvGraphicFramePr>
          <p:cNvPr id="9219" name="Object 4"/>
          <p:cNvGraphicFramePr>
            <a:graphicFrameLocks noChangeAspect="1"/>
          </p:cNvGraphicFramePr>
          <p:nvPr>
            <p:extLst>
              <p:ext uri="{D42A27DB-BD31-4B8C-83A1-F6EECF244321}">
                <p14:modId xmlns:p14="http://schemas.microsoft.com/office/powerpoint/2010/main" val="3045938336"/>
              </p:ext>
            </p:extLst>
          </p:nvPr>
        </p:nvGraphicFramePr>
        <p:xfrm>
          <a:off x="561975" y="1268760"/>
          <a:ext cx="3343275" cy="3794125"/>
        </p:xfrm>
        <a:graphic>
          <a:graphicData uri="http://schemas.openxmlformats.org/presentationml/2006/ole">
            <mc:AlternateContent xmlns:mc="http://schemas.openxmlformats.org/markup-compatibility/2006">
              <mc:Choice xmlns:v="urn:schemas-microsoft-com:vml" Requires="v">
                <p:oleObj spid="_x0000_s5126" name="Microsoft Drawing" r:id="rId3" imgW="4100513" imgH="3530600" progId="MSDraw">
                  <p:embed/>
                </p:oleObj>
              </mc:Choice>
              <mc:Fallback>
                <p:oleObj name="Microsoft Drawing" r:id="rId3" imgW="4100513" imgH="3530600" progId="MSDraw">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61975" y="1268760"/>
                        <a:ext cx="3343275" cy="3794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7" name="Rectangle 2"/>
          <p:cNvSpPr>
            <a:spLocks noChangeArrowheads="1"/>
          </p:cNvSpPr>
          <p:nvPr/>
        </p:nvSpPr>
        <p:spPr bwMode="auto">
          <a:xfrm>
            <a:off x="4510088" y="1305272"/>
            <a:ext cx="3906837" cy="3324225"/>
          </a:xfrm>
          <a:prstGeom prst="rect">
            <a:avLst/>
          </a:prstGeom>
          <a:ln>
            <a:headEnd/>
            <a:tailEnd/>
          </a:ln>
        </p:spPr>
        <p:style>
          <a:lnRef idx="2">
            <a:schemeClr val="accent6"/>
          </a:lnRef>
          <a:fillRef idx="1">
            <a:schemeClr val="lt1"/>
          </a:fillRef>
          <a:effectRef idx="0">
            <a:schemeClr val="accent6"/>
          </a:effectRef>
          <a:fontRef idx="minor">
            <a:schemeClr val="dk1"/>
          </a:fontRef>
        </p:style>
        <p:txBody>
          <a:bodyPr>
            <a:spAutoFit/>
          </a:bodyPr>
          <a:lstStyle/>
          <a:p>
            <a:pPr algn="just">
              <a:spcBef>
                <a:spcPct val="50000"/>
              </a:spcBef>
              <a:defRPr/>
            </a:pPr>
            <a:r>
              <a:rPr lang="es-MX" sz="1200" b="1" dirty="0">
                <a:solidFill>
                  <a:schemeClr val="tx1"/>
                </a:solidFill>
                <a:latin typeface="Arial Narrow" pitchFamily="34" charset="0"/>
                <a:cs typeface="Arial" charset="0"/>
              </a:rPr>
              <a:t>3.4.- </a:t>
            </a:r>
            <a:r>
              <a:rPr lang="es-ES" sz="1200" b="1" dirty="0">
                <a:solidFill>
                  <a:schemeClr val="tx1"/>
                </a:solidFill>
                <a:latin typeface="Arial Narrow" pitchFamily="34" charset="0"/>
                <a:cs typeface="Arial" charset="0"/>
              </a:rPr>
              <a:t>Trabajo (</a:t>
            </a:r>
            <a:r>
              <a:rPr lang="es-ES" sz="1200" b="1" i="1" dirty="0">
                <a:solidFill>
                  <a:schemeClr val="tx1"/>
                </a:solidFill>
                <a:latin typeface="Arial Narrow" pitchFamily="34" charset="0"/>
                <a:cs typeface="Arial" charset="0"/>
              </a:rPr>
              <a:t>Adiabática</a:t>
            </a:r>
            <a:r>
              <a:rPr lang="es-ES" sz="1200" b="1" dirty="0">
                <a:solidFill>
                  <a:schemeClr val="tx1"/>
                </a:solidFill>
                <a:latin typeface="Arial Narrow" pitchFamily="34" charset="0"/>
                <a:cs typeface="Arial" charset="0"/>
              </a:rPr>
              <a:t>): Se supone que debido a la rapidez de giro del motor los gases quemados no tienen tiempo para intercambiar calor con el medio exterior, por lo que se puede considerar que sufren una  transformación a calor constante.</a:t>
            </a:r>
          </a:p>
          <a:p>
            <a:pPr algn="just">
              <a:spcBef>
                <a:spcPct val="50000"/>
              </a:spcBef>
              <a:defRPr/>
            </a:pPr>
            <a:r>
              <a:rPr lang="es-ES" sz="1200" b="1" dirty="0">
                <a:solidFill>
                  <a:schemeClr val="tx1"/>
                </a:solidFill>
                <a:latin typeface="Arial Narrow" pitchFamily="34" charset="0"/>
                <a:cs typeface="Arial" charset="0"/>
              </a:rPr>
              <a:t>4-1.- Primera fase del escape (</a:t>
            </a:r>
            <a:r>
              <a:rPr lang="es-ES" sz="1200" b="1" i="1" dirty="0">
                <a:solidFill>
                  <a:schemeClr val="tx1"/>
                </a:solidFill>
                <a:latin typeface="Arial Narrow" pitchFamily="34" charset="0"/>
                <a:cs typeface="Arial" charset="0"/>
              </a:rPr>
              <a:t>Isócora): </a:t>
            </a:r>
            <a:r>
              <a:rPr lang="es-ES" sz="1200" b="1" dirty="0">
                <a:solidFill>
                  <a:schemeClr val="tx1"/>
                </a:solidFill>
                <a:latin typeface="Arial Narrow" pitchFamily="34" charset="0"/>
                <a:cs typeface="Arial" charset="0"/>
              </a:rPr>
              <a:t>Se supone una apertura instantánea de la válvula de escape, lo que genera una salida tan súbita de gases del interior del cilindro y una pérdida de calor Q</a:t>
            </a:r>
            <a:r>
              <a:rPr lang="es-ES" sz="1200" b="1" baseline="-30000" dirty="0">
                <a:solidFill>
                  <a:schemeClr val="tx1"/>
                </a:solidFill>
                <a:latin typeface="Arial Narrow" pitchFamily="34" charset="0"/>
                <a:cs typeface="Arial" charset="0"/>
              </a:rPr>
              <a:t>2</a:t>
            </a:r>
            <a:r>
              <a:rPr lang="es-ES" sz="1200" b="1" dirty="0">
                <a:solidFill>
                  <a:schemeClr val="tx1"/>
                </a:solidFill>
                <a:latin typeface="Arial Narrow" pitchFamily="34" charset="0"/>
                <a:cs typeface="Arial" charset="0"/>
              </a:rPr>
              <a:t> que permite considerar una transformación a volumen constante.</a:t>
            </a:r>
          </a:p>
          <a:p>
            <a:pPr algn="just">
              <a:spcBef>
                <a:spcPct val="50000"/>
              </a:spcBef>
              <a:defRPr/>
            </a:pPr>
            <a:r>
              <a:rPr lang="es-ES" sz="1200" b="1" dirty="0">
                <a:solidFill>
                  <a:schemeClr val="tx1"/>
                </a:solidFill>
                <a:latin typeface="Arial Narrow" pitchFamily="34" charset="0"/>
                <a:cs typeface="Arial" charset="0"/>
              </a:rPr>
              <a:t>1-0.- Segunda fase del escape (</a:t>
            </a:r>
            <a:r>
              <a:rPr lang="es-ES" sz="1200" b="1" i="1" dirty="0">
                <a:solidFill>
                  <a:schemeClr val="tx1"/>
                </a:solidFill>
                <a:latin typeface="Arial Narrow" pitchFamily="34" charset="0"/>
                <a:cs typeface="Arial" charset="0"/>
              </a:rPr>
              <a:t>Isobara</a:t>
            </a:r>
            <a:r>
              <a:rPr lang="es-ES" sz="1200" b="1" dirty="0">
                <a:solidFill>
                  <a:schemeClr val="tx1"/>
                </a:solidFill>
                <a:latin typeface="Arial Narrow" pitchFamily="34" charset="0"/>
                <a:cs typeface="Arial" charset="0"/>
              </a:rPr>
              <a:t>): El pistón al desplazarse hacia el PMS provoca la expulsión de gases remanentes en el interior del cilindro, y se supone que los gases quemados no ofrecen resistencia alguna para salir a la atmósfera, por lo que la presión en el interior del cilindro se mantiene constante e igual a la atmosférica.</a:t>
            </a:r>
          </a:p>
          <a:p>
            <a:pPr algn="just">
              <a:spcBef>
                <a:spcPct val="50000"/>
              </a:spcBef>
              <a:defRPr/>
            </a:pPr>
            <a:endParaRPr lang="es-ES_tradnl" sz="1200" b="1" dirty="0">
              <a:solidFill>
                <a:schemeClr val="tx1"/>
              </a:solidFill>
              <a:latin typeface="Arial Narrow" pitchFamily="34" charset="0"/>
            </a:endParaRPr>
          </a:p>
        </p:txBody>
      </p:sp>
      <p:graphicFrame>
        <p:nvGraphicFramePr>
          <p:cNvPr id="9221" name="Object 5">
            <a:hlinkClick r:id="rId5" action="ppaction://hlinkfile"/>
          </p:cNvPr>
          <p:cNvGraphicFramePr>
            <a:graphicFrameLocks noChangeAspect="1"/>
          </p:cNvGraphicFramePr>
          <p:nvPr>
            <p:extLst>
              <p:ext uri="{D42A27DB-BD31-4B8C-83A1-F6EECF244321}">
                <p14:modId xmlns:p14="http://schemas.microsoft.com/office/powerpoint/2010/main" val="1841830808"/>
              </p:ext>
            </p:extLst>
          </p:nvPr>
        </p:nvGraphicFramePr>
        <p:xfrm>
          <a:off x="1085850" y="5345460"/>
          <a:ext cx="2238375" cy="566737"/>
        </p:xfrm>
        <a:graphic>
          <a:graphicData uri="http://schemas.openxmlformats.org/presentationml/2006/ole">
            <mc:AlternateContent xmlns:mc="http://schemas.openxmlformats.org/markup-compatibility/2006">
              <mc:Choice xmlns:v="urn:schemas-microsoft-com:vml" Requires="v">
                <p:oleObj spid="_x0000_s5127" name="Packager Shell Object" showAsIcon="1" r:id="rId6" imgW="2730321" imgH="682580" progId="Package">
                  <p:embed/>
                </p:oleObj>
              </mc:Choice>
              <mc:Fallback>
                <p:oleObj name="Packager Shell Object" showAsIcon="1" r:id="rId6" imgW="2730321" imgH="682580" progId="Package">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085850" y="5345460"/>
                        <a:ext cx="2238375" cy="566737"/>
                      </a:xfrm>
                      <a:prstGeom prst="rect">
                        <a:avLst/>
                      </a:prstGeom>
                      <a:noFill/>
                      <a:ln w="2857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Tree>
    <p:extLst>
      <p:ext uri="{BB962C8B-B14F-4D97-AF65-F5344CB8AC3E}">
        <p14:creationId xmlns:p14="http://schemas.microsoft.com/office/powerpoint/2010/main" val="8541289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1 Título"/>
          <p:cNvSpPr>
            <a:spLocks noGrp="1"/>
          </p:cNvSpPr>
          <p:nvPr>
            <p:ph type="title"/>
          </p:nvPr>
        </p:nvSpPr>
        <p:spPr/>
        <p:txBody>
          <a:bodyPr/>
          <a:lstStyle/>
          <a:p>
            <a:pPr algn="l" eaLnBrk="1" hangingPunct="1"/>
            <a:r>
              <a:rPr lang="es-CL" altLang="es-CL" sz="2400" smtClean="0">
                <a:latin typeface="Arial Narrow" panose="020B0606020202030204" pitchFamily="34" charset="0"/>
                <a:ea typeface="Calibri" panose="020F0502020204030204" pitchFamily="34" charset="0"/>
                <a:cs typeface="Calibri" panose="020F0502020204030204" pitchFamily="34" charset="0"/>
              </a:rPr>
              <a:t>Ciclo Diesel Ideal</a:t>
            </a:r>
            <a:endParaRPr lang="es-ES" altLang="es-CL" sz="2400" smtClean="0">
              <a:latin typeface="Arial Narrow" panose="020B0606020202030204" pitchFamily="34" charset="0"/>
              <a:ea typeface="Calibri" panose="020F0502020204030204" pitchFamily="34" charset="0"/>
              <a:cs typeface="Calibri" panose="020F0502020204030204" pitchFamily="34" charset="0"/>
            </a:endParaRPr>
          </a:p>
        </p:txBody>
      </p:sp>
      <p:graphicFrame>
        <p:nvGraphicFramePr>
          <p:cNvPr id="10243" name="Object 3"/>
          <p:cNvGraphicFramePr>
            <a:graphicFrameLocks noChangeAspect="1"/>
          </p:cNvGraphicFramePr>
          <p:nvPr/>
        </p:nvGraphicFramePr>
        <p:xfrm>
          <a:off x="512763" y="1568450"/>
          <a:ext cx="2298700" cy="2274888"/>
        </p:xfrm>
        <a:graphic>
          <a:graphicData uri="http://schemas.openxmlformats.org/presentationml/2006/ole">
            <mc:AlternateContent xmlns:mc="http://schemas.openxmlformats.org/markup-compatibility/2006">
              <mc:Choice xmlns:v="urn:schemas-microsoft-com:vml" Requires="v">
                <p:oleObj spid="_x0000_s6150" r:id="rId3" imgW="1420368" imgH="2606040" progId="Word.Picture.8">
                  <p:embed/>
                </p:oleObj>
              </mc:Choice>
              <mc:Fallback>
                <p:oleObj r:id="rId3" imgW="1420368" imgH="2606040" progId="Word.Picture.8">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2763" y="1568450"/>
                        <a:ext cx="2298700" cy="2274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8" name="Rectangle 7"/>
          <p:cNvSpPr>
            <a:spLocks noChangeArrowheads="1"/>
          </p:cNvSpPr>
          <p:nvPr/>
        </p:nvSpPr>
        <p:spPr bwMode="auto">
          <a:xfrm>
            <a:off x="2963863" y="1712913"/>
            <a:ext cx="5548312" cy="1754187"/>
          </a:xfrm>
          <a:prstGeom prst="rect">
            <a:avLst/>
          </a:prstGeom>
          <a:ln>
            <a:headEnd/>
            <a:tailEnd/>
          </a:ln>
        </p:spPr>
        <p:style>
          <a:lnRef idx="2">
            <a:schemeClr val="accent6"/>
          </a:lnRef>
          <a:fillRef idx="1">
            <a:schemeClr val="lt1"/>
          </a:fillRef>
          <a:effectRef idx="0">
            <a:schemeClr val="accent6"/>
          </a:effectRef>
          <a:fontRef idx="minor">
            <a:schemeClr val="dk1"/>
          </a:fontRef>
        </p:style>
        <p:txBody>
          <a:bodyPr>
            <a:spAutoFit/>
          </a:bodyPr>
          <a:lstStyle/>
          <a:p>
            <a:pPr algn="just">
              <a:defRPr/>
            </a:pPr>
            <a:r>
              <a:rPr lang="es-ES_tradnl" sz="1200" b="1" dirty="0">
                <a:latin typeface="Arial Narrow" pitchFamily="34" charset="0"/>
                <a:cs typeface="Arial" charset="0"/>
              </a:rPr>
              <a:t>Primer tiempo: Admisión</a:t>
            </a:r>
          </a:p>
          <a:p>
            <a:pPr algn="just">
              <a:defRPr/>
            </a:pPr>
            <a:r>
              <a:rPr lang="es-ES_tradnl" sz="1200" dirty="0">
                <a:latin typeface="Arial Narrow" pitchFamily="34" charset="0"/>
                <a:cs typeface="Arial" charset="0"/>
              </a:rPr>
              <a:t> </a:t>
            </a:r>
          </a:p>
          <a:p>
            <a:pPr algn="just">
              <a:defRPr/>
            </a:pPr>
            <a:r>
              <a:rPr lang="es-ES_tradnl" sz="1200" b="1" dirty="0">
                <a:latin typeface="Arial Narrow" pitchFamily="34" charset="0"/>
                <a:cs typeface="Arial" charset="0"/>
              </a:rPr>
              <a:t>En este primer tiempo el pistón efectúa su primera carrera o desplazamiento desde el PMS al PMI, aspirando sólo aire de la atmósfera, debidamente purificado a través del filtro. El aire pasa por el colector y la válvula de admisión, que se supone se abre instantáneamente y permanece abierta, con el objeto de llenar todo el volumen del cilindro. Durante este tiempo, la muñequilla del cigüeñal gira 180º.</a:t>
            </a:r>
          </a:p>
          <a:p>
            <a:pPr algn="just">
              <a:defRPr/>
            </a:pPr>
            <a:r>
              <a:rPr lang="es-ES_tradnl" sz="1200" b="1" dirty="0">
                <a:latin typeface="Arial Narrow" pitchFamily="34" charset="0"/>
                <a:cs typeface="Arial" charset="0"/>
              </a:rPr>
              <a:t> </a:t>
            </a:r>
          </a:p>
          <a:p>
            <a:pPr algn="just">
              <a:defRPr/>
            </a:pPr>
            <a:r>
              <a:rPr lang="es-ES_tradnl" sz="1200" b="1" dirty="0">
                <a:latin typeface="Arial Narrow" pitchFamily="34" charset="0"/>
                <a:cs typeface="Arial" charset="0"/>
              </a:rPr>
              <a:t>Al llegar al PMI se supone que la válvula de admisión se cierra instantáneamente.</a:t>
            </a:r>
            <a:endParaRPr lang="es-ES_tradnl" sz="1200" b="1" dirty="0">
              <a:latin typeface="Arial Narrow" pitchFamily="34" charset="0"/>
            </a:endParaRPr>
          </a:p>
        </p:txBody>
      </p:sp>
      <p:graphicFrame>
        <p:nvGraphicFramePr>
          <p:cNvPr id="10245" name="Object 4"/>
          <p:cNvGraphicFramePr>
            <a:graphicFrameLocks noChangeAspect="1"/>
          </p:cNvGraphicFramePr>
          <p:nvPr/>
        </p:nvGraphicFramePr>
        <p:xfrm>
          <a:off x="520700" y="4079875"/>
          <a:ext cx="2260600" cy="2260600"/>
        </p:xfrm>
        <a:graphic>
          <a:graphicData uri="http://schemas.openxmlformats.org/presentationml/2006/ole">
            <mc:AlternateContent xmlns:mc="http://schemas.openxmlformats.org/markup-compatibility/2006">
              <mc:Choice xmlns:v="urn:schemas-microsoft-com:vml" Requires="v">
                <p:oleObj spid="_x0000_s6151" r:id="rId5" imgW="1292352" imgH="2334768" progId="Word.Picture.8">
                  <p:embed/>
                </p:oleObj>
              </mc:Choice>
              <mc:Fallback>
                <p:oleObj r:id="rId5" imgW="1292352" imgH="2334768" progId="Word.Picture.8">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20700" y="4079875"/>
                        <a:ext cx="2260600" cy="226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0" name="Rectangle 8"/>
          <p:cNvSpPr>
            <a:spLocks noChangeArrowheads="1"/>
          </p:cNvSpPr>
          <p:nvPr/>
        </p:nvSpPr>
        <p:spPr bwMode="auto">
          <a:xfrm>
            <a:off x="2971800" y="4191000"/>
            <a:ext cx="5556250" cy="1755775"/>
          </a:xfrm>
          <a:prstGeom prst="rect">
            <a:avLst/>
          </a:prstGeom>
          <a:ln>
            <a:headEnd/>
            <a:tailEnd/>
          </a:ln>
        </p:spPr>
        <p:style>
          <a:lnRef idx="2">
            <a:schemeClr val="accent6"/>
          </a:lnRef>
          <a:fillRef idx="1">
            <a:schemeClr val="lt1"/>
          </a:fillRef>
          <a:effectRef idx="0">
            <a:schemeClr val="accent6"/>
          </a:effectRef>
          <a:fontRef idx="minor">
            <a:schemeClr val="dk1"/>
          </a:fontRef>
        </p:style>
        <p:txBody>
          <a:bodyPr>
            <a:spAutoFit/>
          </a:bodyPr>
          <a:lstStyle/>
          <a:p>
            <a:pPr algn="just">
              <a:defRPr/>
            </a:pPr>
            <a:r>
              <a:rPr lang="es-ES_tradnl" sz="1200" b="1" dirty="0">
                <a:latin typeface="Arial Narrow" pitchFamily="34" charset="0"/>
                <a:cs typeface="Arial" charset="0"/>
              </a:rPr>
              <a:t>Segundo tiempo: Compresión</a:t>
            </a:r>
          </a:p>
          <a:p>
            <a:pPr algn="just">
              <a:defRPr/>
            </a:pPr>
            <a:r>
              <a:rPr lang="es-ES_tradnl" sz="1200" dirty="0">
                <a:latin typeface="Arial Narrow" pitchFamily="34" charset="0"/>
                <a:cs typeface="Arial" charset="0"/>
              </a:rPr>
              <a:t> </a:t>
            </a:r>
          </a:p>
          <a:p>
            <a:pPr algn="just">
              <a:defRPr/>
            </a:pPr>
            <a:r>
              <a:rPr lang="es-ES_tradnl" sz="1200" b="1" dirty="0">
                <a:latin typeface="Arial Narrow" pitchFamily="34" charset="0"/>
                <a:cs typeface="Arial" charset="0"/>
              </a:rPr>
              <a:t>En este segundo tiempo y con las dos válvulas completamente cerradas, el pistón comprime el aire a gran presión, quedando sólo aire alojado en la cámara de combustión. La muñequilla del cigüeñal gira otros 180º y completa la primera vuelta del árbol motor.</a:t>
            </a:r>
          </a:p>
          <a:p>
            <a:pPr algn="just">
              <a:defRPr/>
            </a:pPr>
            <a:r>
              <a:rPr lang="es-ES_tradnl" sz="1200" b="1" dirty="0">
                <a:latin typeface="Arial Narrow" pitchFamily="34" charset="0"/>
                <a:cs typeface="Arial" charset="0"/>
              </a:rPr>
              <a:t> </a:t>
            </a:r>
          </a:p>
          <a:p>
            <a:pPr algn="just">
              <a:defRPr/>
            </a:pPr>
            <a:r>
              <a:rPr lang="es-ES_tradnl" sz="1200" b="1" dirty="0">
                <a:latin typeface="Arial Narrow" pitchFamily="34" charset="0"/>
                <a:cs typeface="Arial" charset="0"/>
              </a:rPr>
              <a:t>La presión alcanzada en el interior de la cámara de combustión mantiene la temperatura del aire por encima de los 600 ºC, superior al punto de inflamación del combustible, para lo cual la relación de compresión tiene que ser del orden de 22.</a:t>
            </a:r>
            <a:endParaRPr lang="es-ES_tradnl" sz="1200" b="1" dirty="0">
              <a:latin typeface="Arial Narrow" pitchFamily="34" charset="0"/>
            </a:endParaRPr>
          </a:p>
        </p:txBody>
      </p:sp>
    </p:spTree>
    <p:extLst>
      <p:ext uri="{BB962C8B-B14F-4D97-AF65-F5344CB8AC3E}">
        <p14:creationId xmlns:p14="http://schemas.microsoft.com/office/powerpoint/2010/main" val="1415222435"/>
      </p:ext>
    </p:extLst>
  </p:cSld>
  <p:clrMapOvr>
    <a:masterClrMapping/>
  </p:clrMapOvr>
  <p:timing>
    <p:tnLst>
      <p:par>
        <p:cTn id="1" dur="indefinite" restart="never" nodeType="tmRoot"/>
      </p:par>
    </p:tnLst>
  </p:timing>
</p:sld>
</file>

<file path=ppt/theme/theme1.xml><?xml version="1.0" encoding="utf-8"?>
<a:theme xmlns:a="http://schemas.openxmlformats.org/drawingml/2006/main" name="Diseño personalizado">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Nuevo Template  IMAGEN  INACAP 2011">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o" ma:contentTypeID="0x0101003D3482061FEC3A4AB308AC9386657A56" ma:contentTypeVersion="10" ma:contentTypeDescription="Crear nuevo documento." ma:contentTypeScope="" ma:versionID="3e685daca58487cc668bda8c5191438c">
  <xsd:schema xmlns:xsd="http://www.w3.org/2001/XMLSchema" xmlns:xs="http://www.w3.org/2001/XMLSchema" xmlns:p="http://schemas.microsoft.com/office/2006/metadata/properties" xmlns:ns2="abe219db-0d57-434e-92c6-4bec4c6dd03d" xmlns:ns3="57966055-bb81-4d96-af7b-b5a7b76bd6ae" targetNamespace="http://schemas.microsoft.com/office/2006/metadata/properties" ma:root="true" ma:fieldsID="68105ee019b4ec564d3c73152220de64" ns2:_="" ns3:_="">
    <xsd:import namespace="abe219db-0d57-434e-92c6-4bec4c6dd03d"/>
    <xsd:import namespace="57966055-bb81-4d96-af7b-b5a7b76bd6ae"/>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AutoTags" minOccurs="0"/>
                <xsd:element ref="ns2:MediaServiceOCR" minOccurs="0"/>
                <xsd:element ref="ns2:MediaServiceGenerationTime" minOccurs="0"/>
                <xsd:element ref="ns2:MediaServiceEventHashCode" minOccurs="0"/>
                <xsd:element ref="ns2:MediaServiceDateTaken" minOccurs="0"/>
                <xsd:element ref="ns2: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be219db-0d57-434e-92c6-4bec4c6dd03d"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2" nillable="true" ma:displayName="Tags" ma:internalName="MediaServiceAutoTags"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DateTaken" ma:index="16" nillable="true" ma:displayName="MediaServiceDateTaken" ma:hidden="true" ma:internalName="MediaServiceDateTaken" ma:readOnly="true">
      <xsd:simpleType>
        <xsd:restriction base="dms:Text"/>
      </xsd:simpleType>
    </xsd:element>
    <xsd:element name="MediaServiceLocation" ma:index="17" nillable="true" ma:displayName="Location"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57966055-bb81-4d96-af7b-b5a7b76bd6ae" elementFormDefault="qualified">
    <xsd:import namespace="http://schemas.microsoft.com/office/2006/documentManagement/types"/>
    <xsd:import namespace="http://schemas.microsoft.com/office/infopath/2007/PartnerControls"/>
    <xsd:element name="SharedWithUsers" ma:index="10" nillable="true" ma:displayName="Compartido c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Detalles de uso compartido"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ipo de contenido"/>
        <xsd:element ref="dc:title" minOccurs="0" maxOccurs="1" ma:index="4" ma:displayName="Título"/>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8EE2FB68-7DF5-44F9-8CB0-90D9533C550B}">
  <ds:schemaRefs>
    <ds:schemaRef ds:uri="http://schemas.microsoft.com/office/2006/metadata/properties"/>
    <ds:schemaRef ds:uri="http://schemas.microsoft.com/office/infopath/2007/PartnerControls"/>
  </ds:schemaRefs>
</ds:datastoreItem>
</file>

<file path=customXml/itemProps2.xml><?xml version="1.0" encoding="utf-8"?>
<ds:datastoreItem xmlns:ds="http://schemas.openxmlformats.org/officeDocument/2006/customXml" ds:itemID="{B023611D-7437-40A7-B5F3-1907020E9067}">
  <ds:schemaRefs>
    <ds:schemaRef ds:uri="http://schemas.microsoft.com/sharepoint/v3/contenttype/forms"/>
  </ds:schemaRefs>
</ds:datastoreItem>
</file>

<file path=customXml/itemProps3.xml><?xml version="1.0" encoding="utf-8"?>
<ds:datastoreItem xmlns:ds="http://schemas.openxmlformats.org/officeDocument/2006/customXml" ds:itemID="{098CFF14-7006-42C5-86ED-FBEFB6D80F7B}"/>
</file>

<file path=docProps/app.xml><?xml version="1.0" encoding="utf-8"?>
<Properties xmlns="http://schemas.openxmlformats.org/officeDocument/2006/extended-properties" xmlns:vt="http://schemas.openxmlformats.org/officeDocument/2006/docPropsVTypes">
  <TotalTime>8082</TotalTime>
  <Words>1312</Words>
  <Application>Microsoft Office PowerPoint</Application>
  <PresentationFormat>Presentación en pantalla (4:3)</PresentationFormat>
  <Paragraphs>163</Paragraphs>
  <Slides>16</Slides>
  <Notes>1</Notes>
  <HiddenSlides>0</HiddenSlides>
  <MMClips>0</MMClips>
  <ScaleCrop>false</ScaleCrop>
  <HeadingPairs>
    <vt:vector size="8" baseType="variant">
      <vt:variant>
        <vt:lpstr>Fuentes usadas</vt:lpstr>
      </vt:variant>
      <vt:variant>
        <vt:i4>9</vt:i4>
      </vt:variant>
      <vt:variant>
        <vt:lpstr>Tema</vt:lpstr>
      </vt:variant>
      <vt:variant>
        <vt:i4>2</vt:i4>
      </vt:variant>
      <vt:variant>
        <vt:lpstr>Servidores OLE incrustados</vt:lpstr>
      </vt:variant>
      <vt:variant>
        <vt:i4>4</vt:i4>
      </vt:variant>
      <vt:variant>
        <vt:lpstr>Títulos de diapositiva</vt:lpstr>
      </vt:variant>
      <vt:variant>
        <vt:i4>16</vt:i4>
      </vt:variant>
    </vt:vector>
  </HeadingPairs>
  <TitlesOfParts>
    <vt:vector size="31" baseType="lpstr">
      <vt:lpstr>Arial</vt:lpstr>
      <vt:lpstr>Arial Black</vt:lpstr>
      <vt:lpstr>Arial Narrow</vt:lpstr>
      <vt:lpstr>Calibri</vt:lpstr>
      <vt:lpstr>Century Gothic</vt:lpstr>
      <vt:lpstr>Symbol</vt:lpstr>
      <vt:lpstr>Tahoma</vt:lpstr>
      <vt:lpstr>Times New Roman</vt:lpstr>
      <vt:lpstr>Wingdings</vt:lpstr>
      <vt:lpstr>Diseño personalizado</vt:lpstr>
      <vt:lpstr>Nuevo Template  IMAGEN  INACAP 2011</vt:lpstr>
      <vt:lpstr>Microsoft Word Picture</vt:lpstr>
      <vt:lpstr>Microsoft Drawing</vt:lpstr>
      <vt:lpstr>Packager Shell Object</vt:lpstr>
      <vt:lpstr>Imagen</vt:lpstr>
      <vt:lpstr>Presentación de PowerPoint</vt:lpstr>
      <vt:lpstr>Contenidos</vt:lpstr>
      <vt:lpstr>Aprendizajes esperados</vt:lpstr>
      <vt:lpstr>Ciclo Otto Ideal</vt:lpstr>
      <vt:lpstr>Ciclo Otto Ideal</vt:lpstr>
      <vt:lpstr>Ciclo Otto Ideal</vt:lpstr>
      <vt:lpstr>Ciclo Otto Ideal</vt:lpstr>
      <vt:lpstr>Ciclo Otto Ideal</vt:lpstr>
      <vt:lpstr>Ciclo Diesel Ideal</vt:lpstr>
      <vt:lpstr>Ciclo Diesel Ideal</vt:lpstr>
      <vt:lpstr>Ciclo Diesel Ideal</vt:lpstr>
      <vt:lpstr>Ciclo Diesel Ideal</vt:lpstr>
      <vt:lpstr>Ventajas y Desventajas</vt:lpstr>
      <vt:lpstr>Ciclo Otto y Diesel Reales</vt:lpstr>
      <vt:lpstr>Ciclo Otto y Diesel Reales</vt:lpstr>
      <vt:lpstr>Fuentes de Apoyo</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Personal</dc:creator>
  <cp:lastModifiedBy>Rodrigo Brito Alvarez</cp:lastModifiedBy>
  <cp:revision>238</cp:revision>
  <dcterms:created xsi:type="dcterms:W3CDTF">2013-08-08T15:19:03Z</dcterms:created>
  <dcterms:modified xsi:type="dcterms:W3CDTF">2020-01-30T19:56:01Z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0x0101003D3482061FEC3A4AB308AC9386657A56</vt:lpwstr>
  </property>
</Properties>
</file>