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38F4D6-F141-47EE-886A-F05B31958E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0466089-C074-4B80-BA67-453EED26B3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F1E22A-4CE1-41D5-8B2E-0F94EBEBD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4B7E-BB56-4611-A0B4-D42F7D5C0269}" type="datetimeFigureOut">
              <a:rPr lang="es-CL" smtClean="0"/>
              <a:t>17-05-2019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AE6F77-B28C-4DCE-8435-C63147424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3E24A1-940C-4CCC-8FC8-D5A23B08C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03EF8-F1EB-414A-8A47-1EAAF61532C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72869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320D88-9C41-43F4-9936-3EFB502B7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4D9E753-0442-42F8-BBF8-BA0702C2D2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017576-C9A2-4563-826E-E631CCCAD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4B7E-BB56-4611-A0B4-D42F7D5C0269}" type="datetimeFigureOut">
              <a:rPr lang="es-CL" smtClean="0"/>
              <a:t>17-05-2019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A61945-5345-4E61-835C-0EE5541C8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091D57-15C2-4D8E-9960-35082A07B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03EF8-F1EB-414A-8A47-1EAAF61532C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52244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DBD860F-535E-4F91-B7BA-0FB1BDFBDB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26862A7-3B68-4CB7-B7A2-94B4816F01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01EC91-C460-40E9-9A67-BC7807A3A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4B7E-BB56-4611-A0B4-D42F7D5C0269}" type="datetimeFigureOut">
              <a:rPr lang="es-CL" smtClean="0"/>
              <a:t>17-05-2019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B36418-9C93-4AEA-8814-5CDA07A52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A8E9F6-76DB-4831-85A3-BF6F530D7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03EF8-F1EB-414A-8A47-1EAAF61532C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24865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97047F-9F65-49A4-9381-BFBC61643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D15924-ABBE-4BB9-B9D8-5C4EFA801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A7EF54-9B21-41F5-BFF4-49C7D3FFB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4B7E-BB56-4611-A0B4-D42F7D5C0269}" type="datetimeFigureOut">
              <a:rPr lang="es-CL" smtClean="0"/>
              <a:t>17-05-2019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40555C-1517-4886-9807-A75F80575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14478A-0ACD-499E-8D4C-B1121FF64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03EF8-F1EB-414A-8A47-1EAAF61532C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24290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2C65B3-0CAD-4441-A0A7-49B2DC2F8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F5DCDD3-650A-4180-87B7-D078866E4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C7C918-2F50-44F5-B95D-541EB0963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4B7E-BB56-4611-A0B4-D42F7D5C0269}" type="datetimeFigureOut">
              <a:rPr lang="es-CL" smtClean="0"/>
              <a:t>17-05-2019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4C2131-DFC7-4643-9F5E-8293617A7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4437CC-4C15-421D-8E98-BDA51F56C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03EF8-F1EB-414A-8A47-1EAAF61532C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1805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92C832-8DBE-4073-91A7-DFDD53D53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86B903-9C1F-4855-873A-A43D173F7C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864CA6D-C05A-4A93-A684-A53D4284A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EB5708C-BFD4-4FDA-9BCD-FCB6AED6F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4B7E-BB56-4611-A0B4-D42F7D5C0269}" type="datetimeFigureOut">
              <a:rPr lang="es-CL" smtClean="0"/>
              <a:t>17-05-2019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137562-8B8E-452D-8EE3-C91C7DCDB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6CFD9ED-55F5-4901-8128-14B0102FA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03EF8-F1EB-414A-8A47-1EAAF61532C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83307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45DAAE-CC79-4247-BCCA-A45C8F0D3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218C78-FCE9-4DEE-A229-5F0FAABBC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32DE5EF-15F8-421B-87B6-52923F7413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2E4941A-C059-45A1-98B3-41178BB662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522B4BB-5E4C-4EA7-9C7F-6FD8E1D743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26818BB-3A81-4C82-8206-E569557D1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4B7E-BB56-4611-A0B4-D42F7D5C0269}" type="datetimeFigureOut">
              <a:rPr lang="es-CL" smtClean="0"/>
              <a:t>17-05-2019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C4ADE08-9383-439B-BAD7-F915EB460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4D3C08E-197A-482D-955B-3B33D0EB1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03EF8-F1EB-414A-8A47-1EAAF61532C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68255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38B2D9-2B84-430B-BA4D-896E51CCF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35C8A61-6334-40ED-A69F-26EEDD494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4B7E-BB56-4611-A0B4-D42F7D5C0269}" type="datetimeFigureOut">
              <a:rPr lang="es-CL" smtClean="0"/>
              <a:t>17-05-2019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76E34B2-1070-421E-A3B4-B2AD2DCDB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FAC4798-786A-4986-AB5B-FF70E96CB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03EF8-F1EB-414A-8A47-1EAAF61532C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84292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6342385-7A1D-4AAE-9545-EB5F8E03E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4B7E-BB56-4611-A0B4-D42F7D5C0269}" type="datetimeFigureOut">
              <a:rPr lang="es-CL" smtClean="0"/>
              <a:t>17-05-2019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0285F25-246D-4572-B8A4-70142052D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644025E-8E42-48EE-81EB-DACCC363C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03EF8-F1EB-414A-8A47-1EAAF61532C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983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C07419-D7AB-4F77-9A76-85ED0C369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44471B-E6DE-4FDB-BA2E-36BD8969D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B35E574-392D-4030-8F39-F1A5D899DF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ED0DE48-86FF-4643-9F8F-AAE137CE3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4B7E-BB56-4611-A0B4-D42F7D5C0269}" type="datetimeFigureOut">
              <a:rPr lang="es-CL" smtClean="0"/>
              <a:t>17-05-2019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653A2C9-44B3-4B0F-8EDF-EE8958228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3459B58-97C2-4B44-8B85-22091934B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03EF8-F1EB-414A-8A47-1EAAF61532C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04098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D93A65-63F5-47A1-A62C-686D4A073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6162D03-8B08-4834-9D0A-E74D81535D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7116986-EEAA-456F-AA5D-079D41AE4C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0ACD578-663D-4069-9A54-38D793971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84B7E-BB56-4611-A0B4-D42F7D5C0269}" type="datetimeFigureOut">
              <a:rPr lang="es-CL" smtClean="0"/>
              <a:t>17-05-2019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1E9E6C1-1800-4B74-BCD3-5FA5911DF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32F3BA2-A5B4-41A8-A8F4-049504397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03EF8-F1EB-414A-8A47-1EAAF61532C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20867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12C5162-9AD0-4750-931A-660DEA8C3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E4F195C-A971-46F9-8B93-8ABD39A77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3FAC17-0FA9-4813-8618-08848B9A9D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84B7E-BB56-4611-A0B4-D42F7D5C0269}" type="datetimeFigureOut">
              <a:rPr lang="es-CL" smtClean="0"/>
              <a:t>17-05-2019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417862-AECC-42E5-8EF9-CBF2A7C0C1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E96ABC-CDC5-4BD7-B067-7FC606486B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03EF8-F1EB-414A-8A47-1EAAF61532C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92555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lrincondesisifo.wordpress.com/2010/06/30/lancet-celecoxib-vs-diclofenacoomeprazol-el-estudio-condor-bajo-la-lupa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-sa/3.0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A040125-BDFC-46B4-A301-B1E8C30E5439}"/>
              </a:ext>
            </a:extLst>
          </p:cNvPr>
          <p:cNvSpPr txBox="1"/>
          <p:nvPr/>
        </p:nvSpPr>
        <p:spPr>
          <a:xfrm>
            <a:off x="354563" y="363894"/>
            <a:ext cx="87427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Historia, Geografía y Ciencias Sociales </a:t>
            </a:r>
          </a:p>
          <a:p>
            <a:r>
              <a:rPr lang="es-CL" dirty="0"/>
              <a:t>Curso: 1° medio</a:t>
            </a:r>
          </a:p>
          <a:p>
            <a:r>
              <a:rPr lang="es-CL" dirty="0"/>
              <a:t>Unidad 1:</a:t>
            </a:r>
          </a:p>
          <a:p>
            <a:r>
              <a:rPr lang="es-CL" dirty="0"/>
              <a:t>OA: 02</a:t>
            </a:r>
          </a:p>
          <a:p>
            <a:endParaRPr lang="es-CL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DC7CED8-B091-4543-A081-00DF2A518738}"/>
              </a:ext>
            </a:extLst>
          </p:cNvPr>
          <p:cNvSpPr txBox="1"/>
          <p:nvPr/>
        </p:nvSpPr>
        <p:spPr>
          <a:xfrm>
            <a:off x="1819469" y="1841222"/>
            <a:ext cx="86028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600" dirty="0">
                <a:latin typeface="+mj-lt"/>
              </a:rPr>
              <a:t>El surgimiento de los totalitarismos </a:t>
            </a:r>
          </a:p>
          <a:p>
            <a:pPr algn="ctr"/>
            <a:r>
              <a:rPr lang="es-CL" sz="3600" dirty="0">
                <a:latin typeface="+mj-lt"/>
              </a:rPr>
              <a:t>Análisis de fotografías</a:t>
            </a:r>
          </a:p>
        </p:txBody>
      </p:sp>
    </p:spTree>
    <p:extLst>
      <p:ext uri="{BB962C8B-B14F-4D97-AF65-F5344CB8AC3E}">
        <p14:creationId xmlns:p14="http://schemas.microsoft.com/office/powerpoint/2010/main" val="3314849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6E13AB-AF3F-4536-87D9-82382A000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6628" y="1783959"/>
            <a:ext cx="4645250" cy="288911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900"/>
              <a:t>A continuación te presentamos 3 fotografías.</a:t>
            </a:r>
            <a:br>
              <a:rPr lang="en-US" sz="2900"/>
            </a:br>
            <a:r>
              <a:rPr lang="en-US" sz="2900"/>
              <a:t>Obsérvalas en silencio y toma nota en tu cuaderno de la información que logres extraer de cada una.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n 4" descr="Imagen que contiene blanco, interior&#10;&#10;Descripción generada automáticamente">
            <a:extLst>
              <a:ext uri="{FF2B5EF4-FFF2-40B4-BE49-F238E27FC236}">
                <a16:creationId xmlns:a16="http://schemas.microsoft.com/office/drawing/2014/main" id="{1B9494C5-046F-47DD-BDA2-378452AA0A9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0854" r="1305"/>
          <a:stretch/>
        </p:blipFill>
        <p:spPr>
          <a:xfrm>
            <a:off x="20" y="10"/>
            <a:ext cx="6024134" cy="685799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8E7B5975-C79B-450E-BDC2-AB6F8FC790EC}"/>
              </a:ext>
            </a:extLst>
          </p:cNvPr>
          <p:cNvSpPr txBox="1"/>
          <p:nvPr/>
        </p:nvSpPr>
        <p:spPr>
          <a:xfrm>
            <a:off x="9724658" y="6657945"/>
            <a:ext cx="2467342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s-CL" sz="700">
                <a:solidFill>
                  <a:srgbClr val="FFFFFF"/>
                </a:solidFill>
                <a:hlinkClick r:id="rId3" tooltip="https://elrincondesisifo.wordpress.com/2010/06/30/lancet-celecoxib-vs-diclofenacoomeprazol-el-estudio-condor-bajo-la-lup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Esta foto</a:t>
            </a:r>
            <a:r>
              <a:rPr lang="es-CL" sz="700">
                <a:solidFill>
                  <a:srgbClr val="FFFFFF"/>
                </a:solidFill>
              </a:rPr>
              <a:t> de Autor desconocido está bajo licencia </a:t>
            </a:r>
            <a:r>
              <a:rPr lang="es-CL" sz="700">
                <a:solidFill>
                  <a:srgbClr val="FFFFFF"/>
                </a:solidFill>
                <a:hlinkClick r:id="rId4" tooltip="https://creativecommons.org/licenses/by-nc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BY-SA-NC</a:t>
            </a:r>
            <a:endParaRPr lang="es-CL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9196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538C3C7-AE13-4368-9B33-E295DF0ED61F}"/>
              </a:ext>
            </a:extLst>
          </p:cNvPr>
          <p:cNvSpPr txBox="1"/>
          <p:nvPr/>
        </p:nvSpPr>
        <p:spPr>
          <a:xfrm>
            <a:off x="339350" y="1381902"/>
            <a:ext cx="4112622" cy="4509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 err="1">
                <a:latin typeface="+mj-lt"/>
              </a:rPr>
              <a:t>Preguntas</a:t>
            </a:r>
            <a:r>
              <a:rPr lang="en-US" sz="2000" b="1" dirty="0">
                <a:latin typeface="+mj-lt"/>
              </a:rPr>
              <a:t> para </a:t>
            </a:r>
            <a:r>
              <a:rPr lang="en-US" sz="2000" b="1" dirty="0" err="1">
                <a:latin typeface="+mj-lt"/>
              </a:rPr>
              <a:t>guiar</a:t>
            </a:r>
            <a:r>
              <a:rPr lang="en-US" sz="2000" b="1" dirty="0">
                <a:latin typeface="+mj-lt"/>
              </a:rPr>
              <a:t> la </a:t>
            </a:r>
            <a:r>
              <a:rPr lang="en-US" sz="2000" b="1" dirty="0" err="1">
                <a:latin typeface="+mj-lt"/>
              </a:rPr>
              <a:t>observación</a:t>
            </a:r>
            <a:r>
              <a:rPr lang="en-US" sz="2000" b="1" dirty="0">
                <a:latin typeface="+mj-lt"/>
              </a:rPr>
              <a:t> de la imagen: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+mj-lt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¿De </a:t>
            </a:r>
            <a:r>
              <a:rPr lang="en-US" sz="2000" dirty="0" err="1">
                <a:latin typeface="+mj-lt"/>
              </a:rPr>
              <a:t>qué</a:t>
            </a:r>
            <a:r>
              <a:rPr lang="en-US" sz="2000" dirty="0">
                <a:latin typeface="+mj-lt"/>
              </a:rPr>
              <a:t> se </a:t>
            </a:r>
            <a:r>
              <a:rPr lang="en-US" sz="2000" dirty="0" err="1">
                <a:latin typeface="+mj-lt"/>
              </a:rPr>
              <a:t>trata</a:t>
            </a:r>
            <a:r>
              <a:rPr lang="en-US" sz="2000" dirty="0">
                <a:latin typeface="+mj-lt"/>
              </a:rPr>
              <a:t>?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+mj-lt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¿</a:t>
            </a:r>
            <a:r>
              <a:rPr lang="en-US" sz="2000" dirty="0" err="1">
                <a:latin typeface="+mj-lt"/>
              </a:rPr>
              <a:t>Qué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elementos</a:t>
            </a:r>
            <a:r>
              <a:rPr lang="en-US" sz="2000" dirty="0">
                <a:latin typeface="+mj-lt"/>
              </a:rPr>
              <a:t> la </a:t>
            </a:r>
            <a:r>
              <a:rPr lang="en-US" sz="2000" dirty="0" err="1">
                <a:latin typeface="+mj-lt"/>
              </a:rPr>
              <a:t>componen</a:t>
            </a:r>
            <a:r>
              <a:rPr lang="en-US" sz="2000" dirty="0">
                <a:latin typeface="+mj-lt"/>
              </a:rPr>
              <a:t>?</a:t>
            </a:r>
          </a:p>
          <a:p>
            <a:pPr marL="571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+mj-lt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¿</a:t>
            </a:r>
            <a:r>
              <a:rPr lang="en-US" sz="2000" dirty="0" err="1">
                <a:latin typeface="+mj-lt"/>
              </a:rPr>
              <a:t>Qué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puedo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concluir</a:t>
            </a:r>
            <a:r>
              <a:rPr lang="en-US" sz="2000" dirty="0">
                <a:latin typeface="+mj-lt"/>
              </a:rPr>
              <a:t> al </a:t>
            </a:r>
            <a:r>
              <a:rPr lang="en-US" sz="2000" dirty="0" err="1">
                <a:latin typeface="+mj-lt"/>
              </a:rPr>
              <a:t>observarla</a:t>
            </a:r>
            <a:r>
              <a:rPr lang="en-US" sz="2000" dirty="0">
                <a:latin typeface="+mj-lt"/>
              </a:rPr>
              <a:t>?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+mj-lt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¿Con que </a:t>
            </a:r>
            <a:r>
              <a:rPr lang="en-US" sz="2000" dirty="0" err="1">
                <a:latin typeface="+mj-lt"/>
              </a:rPr>
              <a:t>información</a:t>
            </a:r>
            <a:r>
              <a:rPr lang="en-US" sz="2000" dirty="0">
                <a:latin typeface="+mj-lt"/>
              </a:rPr>
              <a:t> de </a:t>
            </a:r>
            <a:r>
              <a:rPr lang="en-US" sz="2000" dirty="0" err="1">
                <a:latin typeface="+mj-lt"/>
              </a:rPr>
              <a:t>tus</a:t>
            </a:r>
            <a:r>
              <a:rPr lang="en-US" sz="2000" dirty="0">
                <a:latin typeface="+mj-lt"/>
              </a:rPr>
              <a:t>  </a:t>
            </a:r>
            <a:r>
              <a:rPr lang="en-US" sz="2000" dirty="0" err="1">
                <a:latin typeface="+mj-lt"/>
              </a:rPr>
              <a:t>conocimientos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previos</a:t>
            </a:r>
            <a:r>
              <a:rPr lang="en-US" sz="2000" dirty="0">
                <a:latin typeface="+mj-lt"/>
              </a:rPr>
              <a:t> la </a:t>
            </a:r>
            <a:r>
              <a:rPr lang="en-US" sz="2000" dirty="0" err="1">
                <a:latin typeface="+mj-lt"/>
              </a:rPr>
              <a:t>puedes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relacionar</a:t>
            </a:r>
            <a:r>
              <a:rPr lang="en-US" sz="2000" dirty="0">
                <a:latin typeface="+mj-lt"/>
              </a:rPr>
              <a:t>?</a:t>
            </a:r>
          </a:p>
        </p:txBody>
      </p:sp>
      <p:pic>
        <p:nvPicPr>
          <p:cNvPr id="4" name="Picture 4" descr="Resultado de imagen para fascismo">
            <a:extLst>
              <a:ext uri="{FF2B5EF4-FFF2-40B4-BE49-F238E27FC236}">
                <a16:creationId xmlns:a16="http://schemas.microsoft.com/office/drawing/2014/main" id="{53894D53-67F6-4449-807F-E8F83AC775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68" r="21789" b="-2"/>
          <a:stretch/>
        </p:blipFill>
        <p:spPr bwMode="auto">
          <a:xfrm>
            <a:off x="5441318" y="1231593"/>
            <a:ext cx="6411332" cy="439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EA0B5A41-C7F5-4445-A947-10EFBE22A4C4}"/>
              </a:ext>
            </a:extLst>
          </p:cNvPr>
          <p:cNvSpPr txBox="1"/>
          <p:nvPr/>
        </p:nvSpPr>
        <p:spPr>
          <a:xfrm>
            <a:off x="5441318" y="5891763"/>
            <a:ext cx="6233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Benito Mussolini.</a:t>
            </a:r>
          </a:p>
          <a:p>
            <a:r>
              <a:rPr lang="es-CL" dirty="0"/>
              <a:t>Desfile, Roma 1934.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6D72795-56EF-4687-BCA0-6D97D2B469FA}"/>
              </a:ext>
            </a:extLst>
          </p:cNvPr>
          <p:cNvSpPr txBox="1"/>
          <p:nvPr/>
        </p:nvSpPr>
        <p:spPr>
          <a:xfrm>
            <a:off x="0" y="172278"/>
            <a:ext cx="3511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>
                <a:latin typeface="+mj-lt"/>
              </a:rPr>
              <a:t>Imagen </a:t>
            </a:r>
            <a:r>
              <a:rPr lang="es-CL" b="1" dirty="0" err="1">
                <a:latin typeface="+mj-lt"/>
              </a:rPr>
              <a:t>n°</a:t>
            </a:r>
            <a:r>
              <a:rPr lang="es-CL" b="1" dirty="0">
                <a:latin typeface="+mj-lt"/>
              </a:rPr>
              <a:t> </a:t>
            </a:r>
            <a:r>
              <a:rPr lang="es-CL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605919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Imagen que contiene pared, hombre, persona, interior&#10;&#10;Descripción generada automáticamente">
            <a:extLst>
              <a:ext uri="{FF2B5EF4-FFF2-40B4-BE49-F238E27FC236}">
                <a16:creationId xmlns:a16="http://schemas.microsoft.com/office/drawing/2014/main" id="{43B5A16C-657D-40DB-B5A6-140355F68F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6528" y="434663"/>
            <a:ext cx="3911231" cy="5661507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139B9ABE-6FC3-498D-97D8-EEB32460BBC3}"/>
              </a:ext>
            </a:extLst>
          </p:cNvPr>
          <p:cNvSpPr txBox="1"/>
          <p:nvPr/>
        </p:nvSpPr>
        <p:spPr>
          <a:xfrm>
            <a:off x="2993151" y="5240512"/>
            <a:ext cx="488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Poster de propaganda Nazi, a partir del retrato oficial de Hitler del pintor Heinrich </a:t>
            </a:r>
            <a:r>
              <a:rPr lang="es-CL" dirty="0" err="1"/>
              <a:t>Knirr</a:t>
            </a:r>
            <a:r>
              <a:rPr lang="es-CL" dirty="0"/>
              <a:t>, pintado en 1935.</a:t>
            </a:r>
          </a:p>
          <a:p>
            <a:r>
              <a:rPr lang="es-CL" dirty="0"/>
              <a:t>El texto dice </a:t>
            </a:r>
            <a:r>
              <a:rPr lang="es-CL" i="1" dirty="0"/>
              <a:t>“Un pueblo, un Imperio, un Líder!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959B5C4-B615-4615-9D96-514DF198656C}"/>
              </a:ext>
            </a:extLst>
          </p:cNvPr>
          <p:cNvSpPr txBox="1"/>
          <p:nvPr/>
        </p:nvSpPr>
        <p:spPr>
          <a:xfrm>
            <a:off x="283363" y="1249601"/>
            <a:ext cx="6157193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 err="1">
                <a:latin typeface="+mj-lt"/>
              </a:rPr>
              <a:t>Preguntas</a:t>
            </a:r>
            <a:r>
              <a:rPr lang="en-US" sz="2000" b="1" dirty="0">
                <a:latin typeface="+mj-lt"/>
              </a:rPr>
              <a:t> para </a:t>
            </a:r>
            <a:r>
              <a:rPr lang="en-US" sz="2000" b="1" dirty="0" err="1">
                <a:latin typeface="+mj-lt"/>
              </a:rPr>
              <a:t>guiar</a:t>
            </a:r>
            <a:r>
              <a:rPr lang="en-US" sz="2000" b="1" dirty="0">
                <a:latin typeface="+mj-lt"/>
              </a:rPr>
              <a:t> la </a:t>
            </a:r>
            <a:r>
              <a:rPr lang="en-US" sz="2000" b="1" dirty="0" err="1">
                <a:latin typeface="+mj-lt"/>
              </a:rPr>
              <a:t>observación</a:t>
            </a:r>
            <a:r>
              <a:rPr lang="en-US" sz="2000" b="1" dirty="0">
                <a:latin typeface="+mj-lt"/>
              </a:rPr>
              <a:t> de la imagen: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+mj-lt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¿De </a:t>
            </a:r>
            <a:r>
              <a:rPr lang="en-US" sz="2000" dirty="0" err="1">
                <a:latin typeface="+mj-lt"/>
              </a:rPr>
              <a:t>qué</a:t>
            </a:r>
            <a:r>
              <a:rPr lang="en-US" sz="2000" dirty="0">
                <a:latin typeface="+mj-lt"/>
              </a:rPr>
              <a:t> se </a:t>
            </a:r>
            <a:r>
              <a:rPr lang="en-US" sz="2000" dirty="0" err="1">
                <a:latin typeface="+mj-lt"/>
              </a:rPr>
              <a:t>trata</a:t>
            </a:r>
            <a:r>
              <a:rPr lang="en-US" sz="2000" dirty="0">
                <a:latin typeface="+mj-lt"/>
              </a:rPr>
              <a:t>?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+mj-lt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¿</a:t>
            </a:r>
            <a:r>
              <a:rPr lang="en-US" sz="2000" dirty="0" err="1">
                <a:latin typeface="+mj-lt"/>
              </a:rPr>
              <a:t>Qué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elementos</a:t>
            </a:r>
            <a:r>
              <a:rPr lang="en-US" sz="2000" dirty="0">
                <a:latin typeface="+mj-lt"/>
              </a:rPr>
              <a:t> la </a:t>
            </a:r>
            <a:r>
              <a:rPr lang="en-US" sz="2000" dirty="0" err="1">
                <a:latin typeface="+mj-lt"/>
              </a:rPr>
              <a:t>componen</a:t>
            </a:r>
            <a:r>
              <a:rPr lang="en-US" sz="2000" dirty="0">
                <a:latin typeface="+mj-lt"/>
              </a:rPr>
              <a:t>?</a:t>
            </a:r>
          </a:p>
          <a:p>
            <a:pPr marL="571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+mj-lt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¿</a:t>
            </a:r>
            <a:r>
              <a:rPr lang="en-US" sz="2000" dirty="0" err="1">
                <a:latin typeface="+mj-lt"/>
              </a:rPr>
              <a:t>Qué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puedo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concluir</a:t>
            </a:r>
            <a:r>
              <a:rPr lang="en-US" sz="2000" dirty="0">
                <a:latin typeface="+mj-lt"/>
              </a:rPr>
              <a:t> al </a:t>
            </a:r>
            <a:r>
              <a:rPr lang="en-US" sz="2000" dirty="0" err="1">
                <a:latin typeface="+mj-lt"/>
              </a:rPr>
              <a:t>observarla</a:t>
            </a:r>
            <a:r>
              <a:rPr lang="en-US" sz="2000" dirty="0">
                <a:latin typeface="+mj-lt"/>
              </a:rPr>
              <a:t>?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+mj-lt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¿Con que </a:t>
            </a:r>
            <a:r>
              <a:rPr lang="en-US" sz="2000" dirty="0" err="1">
                <a:latin typeface="+mj-lt"/>
              </a:rPr>
              <a:t>información</a:t>
            </a:r>
            <a:r>
              <a:rPr lang="en-US" sz="2000" dirty="0">
                <a:latin typeface="+mj-lt"/>
              </a:rPr>
              <a:t> de </a:t>
            </a:r>
            <a:r>
              <a:rPr lang="en-US" sz="2000" dirty="0" err="1">
                <a:latin typeface="+mj-lt"/>
              </a:rPr>
              <a:t>tus</a:t>
            </a:r>
            <a:r>
              <a:rPr lang="en-US" sz="2000" dirty="0">
                <a:latin typeface="+mj-lt"/>
              </a:rPr>
              <a:t>  </a:t>
            </a:r>
            <a:r>
              <a:rPr lang="en-US" sz="2000" dirty="0" err="1">
                <a:latin typeface="+mj-lt"/>
              </a:rPr>
              <a:t>conocimientos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previos</a:t>
            </a:r>
            <a:r>
              <a:rPr lang="en-US" sz="2000" dirty="0">
                <a:latin typeface="+mj-lt"/>
              </a:rPr>
              <a:t> la </a:t>
            </a:r>
            <a:r>
              <a:rPr lang="en-US" sz="2000" dirty="0" err="1">
                <a:latin typeface="+mj-lt"/>
              </a:rPr>
              <a:t>puedes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relacionar</a:t>
            </a:r>
            <a:r>
              <a:rPr lang="en-US" sz="2000" dirty="0">
                <a:latin typeface="+mj-lt"/>
              </a:rPr>
              <a:t>?</a:t>
            </a:r>
          </a:p>
          <a:p>
            <a:endParaRPr lang="es-CL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FF19285-FB02-47AC-8CE4-84695781E3C2}"/>
              </a:ext>
            </a:extLst>
          </p:cNvPr>
          <p:cNvSpPr txBox="1"/>
          <p:nvPr/>
        </p:nvSpPr>
        <p:spPr>
          <a:xfrm>
            <a:off x="0" y="172278"/>
            <a:ext cx="3511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>
                <a:latin typeface="+mj-lt"/>
              </a:rPr>
              <a:t>Imagen </a:t>
            </a:r>
            <a:r>
              <a:rPr lang="es-CL" b="1" dirty="0" err="1">
                <a:latin typeface="+mj-lt"/>
              </a:rPr>
              <a:t>n°</a:t>
            </a:r>
            <a:r>
              <a:rPr lang="es-CL" b="1" dirty="0">
                <a:latin typeface="+mj-lt"/>
              </a:rPr>
              <a:t> 2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50221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A6B3F98-0EE4-4593-A0F8-693257104F35}"/>
              </a:ext>
            </a:extLst>
          </p:cNvPr>
          <p:cNvSpPr txBox="1"/>
          <p:nvPr/>
        </p:nvSpPr>
        <p:spPr>
          <a:xfrm>
            <a:off x="246585" y="1208862"/>
            <a:ext cx="4674325" cy="5293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 err="1">
                <a:latin typeface="+mj-lt"/>
              </a:rPr>
              <a:t>Preguntas</a:t>
            </a:r>
            <a:r>
              <a:rPr lang="en-US" sz="2000" b="1" dirty="0">
                <a:latin typeface="+mj-lt"/>
              </a:rPr>
              <a:t> para </a:t>
            </a:r>
            <a:r>
              <a:rPr lang="en-US" sz="2000" b="1" dirty="0" err="1">
                <a:latin typeface="+mj-lt"/>
              </a:rPr>
              <a:t>guiar</a:t>
            </a:r>
            <a:r>
              <a:rPr lang="en-US" sz="2000" b="1" dirty="0">
                <a:latin typeface="+mj-lt"/>
              </a:rPr>
              <a:t> la </a:t>
            </a:r>
            <a:r>
              <a:rPr lang="en-US" sz="2000" b="1" dirty="0" err="1">
                <a:latin typeface="+mj-lt"/>
              </a:rPr>
              <a:t>observación</a:t>
            </a:r>
            <a:r>
              <a:rPr lang="en-US" sz="2000" b="1" dirty="0">
                <a:latin typeface="+mj-lt"/>
              </a:rPr>
              <a:t> de la imagen: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+mj-lt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¿De </a:t>
            </a:r>
            <a:r>
              <a:rPr lang="en-US" sz="2000" dirty="0" err="1">
                <a:latin typeface="+mj-lt"/>
              </a:rPr>
              <a:t>qué</a:t>
            </a:r>
            <a:r>
              <a:rPr lang="en-US" sz="2000" dirty="0">
                <a:latin typeface="+mj-lt"/>
              </a:rPr>
              <a:t> se </a:t>
            </a:r>
            <a:r>
              <a:rPr lang="en-US" sz="2000" dirty="0" err="1">
                <a:latin typeface="+mj-lt"/>
              </a:rPr>
              <a:t>trata</a:t>
            </a:r>
            <a:r>
              <a:rPr lang="en-US" sz="2000" dirty="0">
                <a:latin typeface="+mj-lt"/>
              </a:rPr>
              <a:t>?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+mj-lt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¿</a:t>
            </a:r>
            <a:r>
              <a:rPr lang="en-US" sz="2000" dirty="0" err="1">
                <a:latin typeface="+mj-lt"/>
              </a:rPr>
              <a:t>Qué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elementos</a:t>
            </a:r>
            <a:r>
              <a:rPr lang="en-US" sz="2000" dirty="0">
                <a:latin typeface="+mj-lt"/>
              </a:rPr>
              <a:t> la </a:t>
            </a:r>
            <a:r>
              <a:rPr lang="en-US" sz="2000" dirty="0" err="1">
                <a:latin typeface="+mj-lt"/>
              </a:rPr>
              <a:t>componen</a:t>
            </a:r>
            <a:r>
              <a:rPr lang="en-US" sz="2000" dirty="0">
                <a:latin typeface="+mj-lt"/>
              </a:rPr>
              <a:t>?</a:t>
            </a:r>
          </a:p>
          <a:p>
            <a:pPr marL="571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+mj-lt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¿</a:t>
            </a:r>
            <a:r>
              <a:rPr lang="en-US" sz="2000" dirty="0" err="1">
                <a:latin typeface="+mj-lt"/>
              </a:rPr>
              <a:t>Qué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puedo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concluir</a:t>
            </a:r>
            <a:r>
              <a:rPr lang="en-US" sz="2000" dirty="0">
                <a:latin typeface="+mj-lt"/>
              </a:rPr>
              <a:t> al </a:t>
            </a:r>
            <a:r>
              <a:rPr lang="en-US" sz="2000" dirty="0" err="1">
                <a:latin typeface="+mj-lt"/>
              </a:rPr>
              <a:t>observarla</a:t>
            </a:r>
            <a:r>
              <a:rPr lang="en-US" sz="2000" dirty="0">
                <a:latin typeface="+mj-lt"/>
              </a:rPr>
              <a:t>?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+mj-lt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</a:rPr>
              <a:t>¿Con que </a:t>
            </a:r>
            <a:r>
              <a:rPr lang="en-US" sz="2000" dirty="0" err="1">
                <a:latin typeface="+mj-lt"/>
              </a:rPr>
              <a:t>información</a:t>
            </a:r>
            <a:r>
              <a:rPr lang="en-US" sz="2000" dirty="0">
                <a:latin typeface="+mj-lt"/>
              </a:rPr>
              <a:t> de </a:t>
            </a:r>
            <a:r>
              <a:rPr lang="en-US" sz="2000" dirty="0" err="1">
                <a:latin typeface="+mj-lt"/>
              </a:rPr>
              <a:t>tus</a:t>
            </a:r>
            <a:r>
              <a:rPr lang="en-US" sz="2000" dirty="0">
                <a:latin typeface="+mj-lt"/>
              </a:rPr>
              <a:t>  </a:t>
            </a:r>
            <a:r>
              <a:rPr lang="en-US" sz="2000" dirty="0" err="1">
                <a:latin typeface="+mj-lt"/>
              </a:rPr>
              <a:t>conocimientos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previos</a:t>
            </a:r>
            <a:r>
              <a:rPr lang="en-US" sz="2000" dirty="0">
                <a:latin typeface="+mj-lt"/>
              </a:rPr>
              <a:t> la </a:t>
            </a:r>
            <a:r>
              <a:rPr lang="en-US" sz="2000" dirty="0" err="1">
                <a:latin typeface="+mj-lt"/>
              </a:rPr>
              <a:t>puedes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relacionar</a:t>
            </a:r>
            <a:r>
              <a:rPr lang="en-US" sz="2000" dirty="0">
                <a:latin typeface="+mj-lt"/>
              </a:rPr>
              <a:t>?</a:t>
            </a:r>
          </a:p>
        </p:txBody>
      </p:sp>
      <p:pic>
        <p:nvPicPr>
          <p:cNvPr id="7" name="Imagen 6" descr="Imagen que contiene texto, libro&#10;&#10;Descripción generada automáticamente">
            <a:extLst>
              <a:ext uri="{FF2B5EF4-FFF2-40B4-BE49-F238E27FC236}">
                <a16:creationId xmlns:a16="http://schemas.microsoft.com/office/drawing/2014/main" id="{2B94C703-812F-4884-BF3C-891EE8885B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8539" y="179625"/>
            <a:ext cx="3927850" cy="6454767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E045AF3-7793-4795-AE94-911015750502}"/>
              </a:ext>
            </a:extLst>
          </p:cNvPr>
          <p:cNvSpPr txBox="1"/>
          <p:nvPr/>
        </p:nvSpPr>
        <p:spPr>
          <a:xfrm>
            <a:off x="4333462" y="5711062"/>
            <a:ext cx="32335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Afiche propagandístico bélico.</a:t>
            </a:r>
          </a:p>
          <a:p>
            <a:r>
              <a:rPr lang="es-CL" dirty="0"/>
              <a:t>Texto: “Bajo la bandera de Lenin hacia la victoria”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C5C5594-CE7B-4589-A610-46CB09B36064}"/>
              </a:ext>
            </a:extLst>
          </p:cNvPr>
          <p:cNvSpPr txBox="1"/>
          <p:nvPr/>
        </p:nvSpPr>
        <p:spPr>
          <a:xfrm>
            <a:off x="0" y="172278"/>
            <a:ext cx="3511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>
                <a:latin typeface="+mj-lt"/>
              </a:rPr>
              <a:t>Imagen </a:t>
            </a:r>
            <a:r>
              <a:rPr lang="es-CL" b="1" dirty="0" err="1">
                <a:latin typeface="+mj-lt"/>
              </a:rPr>
              <a:t>n°</a:t>
            </a:r>
            <a:r>
              <a:rPr lang="es-CL" b="1" dirty="0">
                <a:latin typeface="+mj-lt"/>
              </a:rPr>
              <a:t> 3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74318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C5A62AB-28A6-4F17-8CAC-0D59BCC268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557363"/>
              </p:ext>
            </p:extLst>
          </p:nvPr>
        </p:nvGraphicFramePr>
        <p:xfrm>
          <a:off x="1311963" y="742121"/>
          <a:ext cx="10104024" cy="583649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26006">
                  <a:extLst>
                    <a:ext uri="{9D8B030D-6E8A-4147-A177-3AD203B41FA5}">
                      <a16:colId xmlns:a16="http://schemas.microsoft.com/office/drawing/2014/main" val="1966556938"/>
                    </a:ext>
                  </a:extLst>
                </a:gridCol>
                <a:gridCol w="2526006">
                  <a:extLst>
                    <a:ext uri="{9D8B030D-6E8A-4147-A177-3AD203B41FA5}">
                      <a16:colId xmlns:a16="http://schemas.microsoft.com/office/drawing/2014/main" val="62734017"/>
                    </a:ext>
                  </a:extLst>
                </a:gridCol>
                <a:gridCol w="2526006">
                  <a:extLst>
                    <a:ext uri="{9D8B030D-6E8A-4147-A177-3AD203B41FA5}">
                      <a16:colId xmlns:a16="http://schemas.microsoft.com/office/drawing/2014/main" val="2800552978"/>
                    </a:ext>
                  </a:extLst>
                </a:gridCol>
                <a:gridCol w="2526006">
                  <a:extLst>
                    <a:ext uri="{9D8B030D-6E8A-4147-A177-3AD203B41FA5}">
                      <a16:colId xmlns:a16="http://schemas.microsoft.com/office/drawing/2014/main" val="2795865882"/>
                    </a:ext>
                  </a:extLst>
                </a:gridCol>
              </a:tblGrid>
              <a:tr h="622711">
                <a:tc>
                  <a:txBody>
                    <a:bodyPr/>
                    <a:lstStyle/>
                    <a:p>
                      <a:endParaRPr lang="es-CL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>
                          <a:latin typeface="+mj-lt"/>
                        </a:rPr>
                        <a:t>Imagen </a:t>
                      </a:r>
                      <a:r>
                        <a:rPr lang="es-CL" dirty="0" err="1">
                          <a:latin typeface="+mj-lt"/>
                        </a:rPr>
                        <a:t>n°</a:t>
                      </a:r>
                      <a:r>
                        <a:rPr lang="es-CL" dirty="0">
                          <a:latin typeface="+mj-lt"/>
                        </a:rPr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>
                          <a:latin typeface="+mj-lt"/>
                        </a:rPr>
                        <a:t>Imagen </a:t>
                      </a:r>
                      <a:r>
                        <a:rPr lang="es-CL" dirty="0" err="1">
                          <a:latin typeface="+mj-lt"/>
                        </a:rPr>
                        <a:t>n°</a:t>
                      </a:r>
                      <a:r>
                        <a:rPr lang="es-CL" dirty="0">
                          <a:latin typeface="+mj-lt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>
                          <a:latin typeface="+mj-lt"/>
                        </a:rPr>
                        <a:t>Imagen </a:t>
                      </a:r>
                      <a:r>
                        <a:rPr lang="es-CL" dirty="0" err="1">
                          <a:latin typeface="+mj-lt"/>
                        </a:rPr>
                        <a:t>n°</a:t>
                      </a:r>
                      <a:r>
                        <a:rPr lang="es-CL" dirty="0">
                          <a:latin typeface="+mj-lt"/>
                        </a:rPr>
                        <a:t>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5535831"/>
                  </a:ext>
                </a:extLst>
              </a:tr>
              <a:tr h="968214">
                <a:tc>
                  <a:txBody>
                    <a:bodyPr/>
                    <a:lstStyle/>
                    <a:p>
                      <a:r>
                        <a:rPr lang="es-CL" dirty="0">
                          <a:latin typeface="+mj-lt"/>
                        </a:rPr>
                        <a:t>Contexto histórico de las imágenes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s-CL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568376"/>
                  </a:ext>
                </a:extLst>
              </a:tr>
              <a:tr h="622711">
                <a:tc>
                  <a:txBody>
                    <a:bodyPr/>
                    <a:lstStyle/>
                    <a:p>
                      <a:r>
                        <a:rPr lang="es-CL" dirty="0">
                          <a:latin typeface="+mj-lt"/>
                        </a:rPr>
                        <a:t>Tipo de imagen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635410"/>
                  </a:ext>
                </a:extLst>
              </a:tr>
              <a:tr h="1071710">
                <a:tc>
                  <a:txBody>
                    <a:bodyPr/>
                    <a:lstStyle/>
                    <a:p>
                      <a:r>
                        <a:rPr lang="es-CL" dirty="0">
                          <a:latin typeface="+mj-lt"/>
                        </a:rPr>
                        <a:t>Símbolos</a:t>
                      </a:r>
                    </a:p>
                    <a:p>
                      <a:endParaRPr lang="es-CL" dirty="0">
                        <a:latin typeface="+mj-lt"/>
                      </a:endParaRPr>
                    </a:p>
                    <a:p>
                      <a:endParaRPr lang="es-CL" dirty="0">
                        <a:latin typeface="+mj-lt"/>
                      </a:endParaRPr>
                    </a:p>
                    <a:p>
                      <a:endParaRPr lang="es-CL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914247"/>
                  </a:ext>
                </a:extLst>
              </a:tr>
              <a:tr h="1071710">
                <a:tc>
                  <a:txBody>
                    <a:bodyPr/>
                    <a:lstStyle/>
                    <a:p>
                      <a:r>
                        <a:rPr lang="es-CL" dirty="0">
                          <a:latin typeface="+mj-lt"/>
                        </a:rPr>
                        <a:t>Mensaje</a:t>
                      </a:r>
                    </a:p>
                    <a:p>
                      <a:endParaRPr lang="es-CL" dirty="0">
                        <a:latin typeface="+mj-lt"/>
                      </a:endParaRPr>
                    </a:p>
                    <a:p>
                      <a:endParaRPr lang="es-CL" dirty="0">
                        <a:latin typeface="+mj-lt"/>
                      </a:endParaRPr>
                    </a:p>
                    <a:p>
                      <a:endParaRPr lang="es-CL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444368"/>
                  </a:ext>
                </a:extLst>
              </a:tr>
              <a:tr h="622711">
                <a:tc>
                  <a:txBody>
                    <a:bodyPr/>
                    <a:lstStyle/>
                    <a:p>
                      <a:r>
                        <a:rPr lang="es-CL" dirty="0">
                          <a:latin typeface="+mj-lt"/>
                        </a:rPr>
                        <a:t>Personaje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282981"/>
                  </a:ext>
                </a:extLst>
              </a:tr>
              <a:tr h="622711">
                <a:tc>
                  <a:txBody>
                    <a:bodyPr/>
                    <a:lstStyle/>
                    <a:p>
                      <a:r>
                        <a:rPr lang="es-CL" dirty="0">
                          <a:latin typeface="+mj-lt"/>
                        </a:rPr>
                        <a:t>Título para la imagen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754650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4831C863-5759-434A-9126-5A241CB4BA7A}"/>
              </a:ext>
            </a:extLst>
          </p:cNvPr>
          <p:cNvSpPr txBox="1"/>
          <p:nvPr/>
        </p:nvSpPr>
        <p:spPr>
          <a:xfrm>
            <a:off x="106017" y="185530"/>
            <a:ext cx="5592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>
                <a:latin typeface="+mj-lt"/>
              </a:rPr>
              <a:t>Tabla para completar a partir del análisis de las imágenes</a:t>
            </a:r>
          </a:p>
        </p:txBody>
      </p:sp>
    </p:spTree>
    <p:extLst>
      <p:ext uri="{BB962C8B-B14F-4D97-AF65-F5344CB8AC3E}">
        <p14:creationId xmlns:p14="http://schemas.microsoft.com/office/powerpoint/2010/main" val="15406368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269</Words>
  <Application>Microsoft Office PowerPoint</Application>
  <PresentationFormat>Panorámica</PresentationFormat>
  <Paragraphs>56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A continuación te presentamos 3 fotografías. Obsérvalas en silencio y toma nota en tu cuaderno de la información que logres extraer de cada una.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Loreto Urrejola Aguilera</dc:creator>
  <cp:lastModifiedBy>Maria Loreto Urrejola Aguilera</cp:lastModifiedBy>
  <cp:revision>8</cp:revision>
  <dcterms:created xsi:type="dcterms:W3CDTF">2019-05-16T19:10:27Z</dcterms:created>
  <dcterms:modified xsi:type="dcterms:W3CDTF">2019-05-17T16:48:05Z</dcterms:modified>
</cp:coreProperties>
</file>