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7" r:id="rId3"/>
    <p:sldId id="279" r:id="rId4"/>
    <p:sldId id="258" r:id="rId5"/>
    <p:sldId id="259" r:id="rId6"/>
    <p:sldId id="260" r:id="rId7"/>
    <p:sldId id="261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273" r:id="rId19"/>
    <p:sldId id="274" r:id="rId20"/>
    <p:sldId id="281" r:id="rId21"/>
    <p:sldId id="276" r:id="rId22"/>
  </p:sldIdLst>
  <p:sldSz cx="972026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Y5pWMYHGHDWxF7ajhTTfqhk8aX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ison Ahuma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1B47"/>
    <a:srgbClr val="B99F2F"/>
    <a:srgbClr val="C73E32"/>
    <a:srgbClr val="FF0000"/>
    <a:srgbClr val="BA9BA5"/>
    <a:srgbClr val="E9E1E4"/>
    <a:srgbClr val="FEE7DE"/>
    <a:srgbClr val="FFDDDD"/>
    <a:srgbClr val="773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6390" autoAdjust="0"/>
  </p:normalViewPr>
  <p:slideViewPr>
    <p:cSldViewPr snapToGrid="0">
      <p:cViewPr varScale="1">
        <p:scale>
          <a:sx n="107" d="100"/>
          <a:sy n="107" d="100"/>
        </p:scale>
        <p:origin x="-1512" y="-112"/>
      </p:cViewPr>
      <p:guideLst>
        <p:guide orient="horz" pos="2381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35" Type="http://customschemas.google.com/relationships/presentationmetadata" Target="metadata"/><Relationship Id="rId36" Type="http://schemas.openxmlformats.org/officeDocument/2006/relationships/commentAuthors" Target="commentAuthors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5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68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829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333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3870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987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74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46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988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00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3"/>
          <p:cNvSpPr/>
          <p:nvPr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3"/>
          <p:cNvSpPr/>
          <p:nvPr/>
        </p:nvSpPr>
        <p:spPr>
          <a:xfrm>
            <a:off x="436350" y="6464001"/>
            <a:ext cx="7891862" cy="680474"/>
          </a:xfrm>
          <a:prstGeom prst="roundRect">
            <a:avLst>
              <a:gd name="adj" fmla="val 19335"/>
            </a:avLst>
          </a:prstGeom>
          <a:solidFill>
            <a:srgbClr val="BB9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441" y="6464000"/>
            <a:ext cx="690482" cy="6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  <p:pic>
        <p:nvPicPr>
          <p:cNvPr id="18" name="Google Shape;12;p23"/>
          <p:cNvPicPr preferRelativeResize="0">
            <a:picLocks noChangeAspect="1"/>
          </p:cNvPicPr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8521706" y="6387272"/>
            <a:ext cx="830659" cy="7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;p23"/>
          <p:cNvSpPr/>
          <p:nvPr userDrawn="1"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  <p:pic>
        <p:nvPicPr>
          <p:cNvPr id="6" name="Google Shape;11;p23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/>
          <p:nvPr/>
        </p:nvSpPr>
        <p:spPr>
          <a:xfrm rot="10800000" flipH="1">
            <a:off x="180975" y="832250"/>
            <a:ext cx="9358200" cy="1236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sistemas de dirección y suspensión</a:t>
            </a:r>
            <a:endParaRPr lang="es-ES_tradnl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8|</a:t>
            </a:r>
            <a:r>
              <a:rPr lang="en-US" sz="16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sistemas de dirección y suspensión</a:t>
            </a:r>
            <a:endParaRPr lang="es-ES_tradnl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8|</a:t>
            </a:r>
            <a:r>
              <a:rPr lang="en-US" sz="16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BA9BA5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8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8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sistemas de dirección y suspensión</a:t>
            </a:r>
            <a:endParaRPr lang="es-ES_tradnl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8|</a:t>
            </a:r>
            <a:r>
              <a:rPr lang="en-US" sz="16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2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;p30"/>
          <p:cNvSpPr/>
          <p:nvPr userDrawn="1"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62;p30"/>
          <p:cNvSpPr/>
          <p:nvPr userDrawn="1"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63;p30"/>
          <p:cNvSpPr/>
          <p:nvPr userDrawn="1"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1;p6"/>
          <p:cNvSpPr/>
          <p:nvPr userDrawn="1"/>
        </p:nvSpPr>
        <p:spPr>
          <a:xfrm>
            <a:off x="181651" y="180900"/>
            <a:ext cx="7909200" cy="651000"/>
          </a:xfrm>
          <a:prstGeom prst="round2SameRect">
            <a:avLst>
              <a:gd name="adj1" fmla="val 16667"/>
              <a:gd name="adj2" fmla="val 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2;p3"/>
          <p:cNvSpPr txBox="1"/>
          <p:nvPr userDrawn="1"/>
        </p:nvSpPr>
        <p:spPr>
          <a:xfrm>
            <a:off x="8170652" y="288449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b="1" i="0" u="none" strike="noStrike" cap="none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Atención</a:t>
            </a:r>
            <a:r>
              <a:rPr lang="en-US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60" r:id="rId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/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SECTOR METALMECÁNICA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NIVEL </a:t>
            </a:r>
            <a:r>
              <a:rPr lang="en-US" sz="12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4°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endParaRPr sz="12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6;p1"/>
          <p:cNvSpPr txBox="1"/>
          <p:nvPr/>
        </p:nvSpPr>
        <p:spPr>
          <a:xfrm>
            <a:off x="374950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 </a:t>
            </a:r>
            <a:r>
              <a:rPr lang="en-US" sz="15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61;p13"/>
          <p:cNvSpPr txBox="1">
            <a:spLocks/>
          </p:cNvSpPr>
          <p:nvPr/>
        </p:nvSpPr>
        <p:spPr>
          <a:xfrm>
            <a:off x="365424" y="2376001"/>
            <a:ext cx="8740476" cy="1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" sz="36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MANTENIMIENTO DE SISTEMAS DE DIRECCIÓN Y SUSPENSIÓN</a:t>
            </a:r>
            <a:endParaRPr lang="x-none" sz="36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>
              <a:lnSpc>
                <a:spcPct val="90000"/>
              </a:lnSpc>
            </a:pPr>
            <a:endParaRPr lang="x-none" sz="36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89" y="3323175"/>
            <a:ext cx="6179484" cy="3280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3;p6"/>
          <p:cNvSpPr/>
          <p:nvPr/>
        </p:nvSpPr>
        <p:spPr>
          <a:xfrm>
            <a:off x="262391" y="2550505"/>
            <a:ext cx="4869971" cy="4187865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s-ES_tradn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CAMBIO DE BANDEJAS </a:t>
            </a:r>
            <a:r>
              <a:rPr lang="es-ES_tradnl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 BRAZOS OSCILANTES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671721" y="5331923"/>
            <a:ext cx="4198249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_tradnl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s-ES_tradnl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rueda despegada del piso introducir una barreta por la parte baja del neumático y ejercer presión hacia arriba en la rueda para observar juegos en rótulas.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lc="http://schemas.openxmlformats.org/drawingml/2006/lockedCanvas" xmlns:a16="http://schemas.microsoft.com/office/drawing/2014/main" xmlns="" id="{93D72561-C29D-7F46-BAFC-776A97611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65" b="202"/>
          <a:stretch/>
        </p:blipFill>
        <p:spPr>
          <a:xfrm>
            <a:off x="1215129" y="2235629"/>
            <a:ext cx="2962132" cy="2974319"/>
          </a:xfrm>
          <a:prstGeom prst="ellipse">
            <a:avLst/>
          </a:prstGeom>
          <a:ln w="76200" cmpd="sng">
            <a:solidFill>
              <a:schemeClr val="bg1"/>
            </a:solidFill>
          </a:ln>
        </p:spPr>
      </p:pic>
      <p:sp>
        <p:nvSpPr>
          <p:cNvPr id="11" name="Google Shape;174;p6"/>
          <p:cNvSpPr txBox="1"/>
          <p:nvPr/>
        </p:nvSpPr>
        <p:spPr>
          <a:xfrm>
            <a:off x="5541691" y="3444715"/>
            <a:ext cx="3862391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En ambos casos, es importante además 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observar directamente las rótulas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para ver la holgura que registran. </a:t>
            </a:r>
            <a:endParaRPr lang="es-ES_tradnl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En algunas marcas automotrices, se recomienda 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instalar un reloj comparador de carátula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para observar el juego de rótulas.</a:t>
            </a:r>
          </a:p>
          <a:p>
            <a:endParaRPr lang="es-ES_tradnl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Es importante mencionar que, al realizar movimientos de las ruedas, estas también los pueden registrar por desgaste de rodamientos de masas.</a:t>
            </a:r>
          </a:p>
          <a:p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n 11" descr="Document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60" y="1060086"/>
            <a:ext cx="2413972" cy="23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1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1562" y="1567119"/>
            <a:ext cx="2962656" cy="524865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2"/>
          <p:cNvSpPr txBox="1"/>
          <p:nvPr/>
        </p:nvSpPr>
        <p:spPr>
          <a:xfrm>
            <a:off x="506729" y="5822930"/>
            <a:ext cx="4995614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¡Investiga en </a:t>
            </a:r>
            <a:r>
              <a:rPr lang="en-US" sz="2100" b="0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ocupando tu celular!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¡Comparte tus respuestas!</a:t>
            </a:r>
            <a:endParaRPr/>
          </a:p>
        </p:txBody>
      </p:sp>
      <p:sp>
        <p:nvSpPr>
          <p:cNvPr id="319" name="Google Shape;319;p12"/>
          <p:cNvSpPr/>
          <p:nvPr/>
        </p:nvSpPr>
        <p:spPr>
          <a:xfrm>
            <a:off x="371783" y="2258677"/>
            <a:ext cx="5146719" cy="2388053"/>
          </a:xfrm>
          <a:prstGeom prst="roundRect">
            <a:avLst>
              <a:gd name="adj" fmla="val 963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2651" y="2061749"/>
            <a:ext cx="477100" cy="4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2"/>
          <p:cNvSpPr txBox="1"/>
          <p:nvPr/>
        </p:nvSpPr>
        <p:spPr>
          <a:xfrm>
            <a:off x="732228" y="2648993"/>
            <a:ext cx="442582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ES_tradnl" sz="1600" dirty="0">
                <a:latin typeface="Calibri"/>
                <a:ea typeface="Calibri"/>
                <a:cs typeface="Calibri"/>
                <a:sym typeface="Calibri"/>
              </a:rPr>
              <a:t>¿Cómo puedo saber cuándo debo realizar un mantenimiento correctivo de las bandejas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lvl="0">
              <a:buSzPts val="1600"/>
            </a:pPr>
            <a:endParaRPr lang="es-ES_tradnl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endParaRPr lang="es-ES_tradnl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s-ES_tradnl" sz="1600" dirty="0">
                <a:latin typeface="Calibri"/>
                <a:ea typeface="Calibri"/>
                <a:cs typeface="Calibri"/>
                <a:sym typeface="Calibri"/>
              </a:rPr>
              <a:t>¿En qué parte del manual de servicio puedo encontrar esta información?</a:t>
            </a:r>
          </a:p>
        </p:txBody>
      </p:sp>
      <p:pic>
        <p:nvPicPr>
          <p:cNvPr id="322" name="Google Shape;32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9996" y="4056360"/>
            <a:ext cx="3817418" cy="361671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2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REFLEXIONEMOS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2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HAGAMOS UNA PAUSA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4869971" y="3484641"/>
            <a:ext cx="4103790" cy="2193644"/>
          </a:xfrm>
          <a:prstGeom prst="roundRect">
            <a:avLst/>
          </a:prstGeom>
          <a:solidFill>
            <a:srgbClr val="E9E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s-ES_tradn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CAMBIO DE BANDEJAS </a:t>
            </a:r>
            <a:r>
              <a:rPr lang="es-ES_tradnl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 BRAZOS OSCILANTES</a:t>
            </a:r>
          </a:p>
        </p:txBody>
      </p:sp>
      <p:sp>
        <p:nvSpPr>
          <p:cNvPr id="11" name="Google Shape;174;p6"/>
          <p:cNvSpPr txBox="1"/>
          <p:nvPr/>
        </p:nvSpPr>
        <p:spPr>
          <a:xfrm>
            <a:off x="5016910" y="2174711"/>
            <a:ext cx="386239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Al </a:t>
            </a:r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reemplazar la bandeja inferior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en el caso de un Sistema McPherson, se debe levantar el vehículo, desmontar las ruedas y proceder a:</a:t>
            </a:r>
          </a:p>
        </p:txBody>
      </p:sp>
      <p:pic>
        <p:nvPicPr>
          <p:cNvPr id="2" name="Imagen 1" descr="Sin títu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3" y="2213264"/>
            <a:ext cx="3169920" cy="3810000"/>
          </a:xfrm>
          <a:prstGeom prst="rect">
            <a:avLst/>
          </a:prstGeom>
        </p:spPr>
      </p:pic>
      <p:sp>
        <p:nvSpPr>
          <p:cNvPr id="9" name="Google Shape;174;p6"/>
          <p:cNvSpPr txBox="1"/>
          <p:nvPr/>
        </p:nvSpPr>
        <p:spPr>
          <a:xfrm>
            <a:off x="5153353" y="3885544"/>
            <a:ext cx="386239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Desmontar la rótula de la masa de la rueda con un extractor de rótulas.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Soltar el perno delantero.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Posteriormente, retirar el perno que atraviesa el buje </a:t>
            </a:r>
            <a:r>
              <a:rPr lang="es-ES_tradnl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silentblock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6" name="Google Shape;174;p6"/>
          <p:cNvSpPr txBox="1"/>
          <p:nvPr/>
        </p:nvSpPr>
        <p:spPr>
          <a:xfrm>
            <a:off x="5016910" y="5921750"/>
            <a:ext cx="386239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Para montar la  nueva Bandeja o brazo oscilante proceder en el orden opuesto a como se desmonto.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1091545" y="4229849"/>
            <a:ext cx="440817" cy="3568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V="1">
            <a:off x="703207" y="5751757"/>
            <a:ext cx="230904" cy="6087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3001749" y="5751758"/>
            <a:ext cx="115452" cy="7032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s-ES_tradn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CAMBIO DE BANDEJAS </a:t>
            </a:r>
            <a:r>
              <a:rPr lang="es-ES_tradnl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 BRAZOS OSCILANTES</a:t>
            </a:r>
          </a:p>
        </p:txBody>
      </p:sp>
      <p:pic>
        <p:nvPicPr>
          <p:cNvPr id="2" name="Imagen 1" descr="Sin títu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3" y="2213264"/>
            <a:ext cx="3169920" cy="3810000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4021666" y="1916353"/>
            <a:ext cx="3586487" cy="33513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Triángulo isósceles 13"/>
          <p:cNvSpPr/>
          <p:nvPr/>
        </p:nvSpPr>
        <p:spPr>
          <a:xfrm rot="9046404">
            <a:off x="5882469" y="5005881"/>
            <a:ext cx="412623" cy="975290"/>
          </a:xfrm>
          <a:prstGeom prst="triangl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Google Shape;174;p6"/>
          <p:cNvSpPr txBox="1"/>
          <p:nvPr/>
        </p:nvSpPr>
        <p:spPr>
          <a:xfrm>
            <a:off x="4607581" y="2804465"/>
            <a:ext cx="260291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Después de haber reemplazado la bandeja o brazo oscilante dañado por uno nuevo, se debe 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cambiar él o los neumáticos dañados y efectuar un alineamiento</a:t>
            </a:r>
          </a:p>
        </p:txBody>
      </p:sp>
      <p:pic>
        <p:nvPicPr>
          <p:cNvPr id="20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7065" y="3831005"/>
            <a:ext cx="3188118" cy="38201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69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ángulo redondeado 44"/>
          <p:cNvSpPr/>
          <p:nvPr/>
        </p:nvSpPr>
        <p:spPr>
          <a:xfrm>
            <a:off x="4670554" y="3159267"/>
            <a:ext cx="4744023" cy="307529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s-ES_tradn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CAMBIO DE BANDEJAS </a:t>
            </a:r>
            <a:r>
              <a:rPr lang="es-ES_tradnl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 BRAZOS OSCILANTES</a:t>
            </a:r>
          </a:p>
        </p:txBody>
      </p:sp>
      <p:sp>
        <p:nvSpPr>
          <p:cNvPr id="11" name="Google Shape;174;p6"/>
          <p:cNvSpPr txBox="1"/>
          <p:nvPr/>
        </p:nvSpPr>
        <p:spPr>
          <a:xfrm>
            <a:off x="535278" y="1996281"/>
            <a:ext cx="87218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Al reemplazar la bandeja inferior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en el caso de un sistema de brazo oscilante inferior, en donde el resorte de espiral está instalado en el soporte superior y apoyado en la bandeja inferior, se debe tener mucho cuidado al desmontar el resorte de espiral.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lc="http://schemas.openxmlformats.org/drawingml/2006/lockedCanvas" xmlns:a16="http://schemas.microsoft.com/office/drawing/2014/main" xmlns="" id="{D629BCC5-CBDC-8F4B-A782-7D5B750FD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77" y="3211746"/>
            <a:ext cx="2732675" cy="2701503"/>
          </a:xfrm>
          <a:prstGeom prst="roundRect">
            <a:avLst/>
          </a:prstGeom>
          <a:ln w="76200" cmpd="sng">
            <a:solidFill>
              <a:srgbClr val="FFFFFF"/>
            </a:solidFill>
          </a:ln>
        </p:spPr>
      </p:pic>
      <p:cxnSp>
        <p:nvCxnSpPr>
          <p:cNvPr id="10" name="Conector recto 9">
            <a:extLst>
              <a:ext uri="{FF2B5EF4-FFF2-40B4-BE49-F238E27FC236}">
                <a16:creationId xmlns:lc="http://schemas.openxmlformats.org/drawingml/2006/lockedCanvas" xmlns:a16="http://schemas.microsoft.com/office/drawing/2014/main" xmlns="" id="{B47F48A8-D73B-6B4B-863A-6F3F759D4595}"/>
              </a:ext>
            </a:extLst>
          </p:cNvPr>
          <p:cNvCxnSpPr/>
          <p:nvPr/>
        </p:nvCxnSpPr>
        <p:spPr>
          <a:xfrm flipH="1">
            <a:off x="1826238" y="4135386"/>
            <a:ext cx="209914" cy="6822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A65954-7003-B347-8346-8290E0B2B2DD}"/>
              </a:ext>
            </a:extLst>
          </p:cNvPr>
          <p:cNvCxnSpPr/>
          <p:nvPr/>
        </p:nvCxnSpPr>
        <p:spPr>
          <a:xfrm flipH="1">
            <a:off x="1427404" y="4009435"/>
            <a:ext cx="209914" cy="6507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174;p6"/>
          <p:cNvSpPr txBox="1"/>
          <p:nvPr/>
        </p:nvSpPr>
        <p:spPr>
          <a:xfrm>
            <a:off x="4922449" y="3423723"/>
            <a:ext cx="433469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En este caso  se deben utilizar </a:t>
            </a:r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prensas compresoras de resortes de espiral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manuales para instalarlas a una distancia de 180º una con respecto a la otra para lograr comprimir el espiral y soportar la presión que ejerce el resorte. </a:t>
            </a:r>
          </a:p>
        </p:txBody>
      </p:sp>
      <p:sp>
        <p:nvSpPr>
          <p:cNvPr id="16" name="Google Shape;174;p6"/>
          <p:cNvSpPr txBox="1"/>
          <p:nvPr/>
        </p:nvSpPr>
        <p:spPr>
          <a:xfrm>
            <a:off x="4922449" y="5124059"/>
            <a:ext cx="433469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Una vez que se logra controlar el resorte de espiral con seguridad con las prensas, recién se puede pensar en desmontar la bandeja inferior. </a:t>
            </a:r>
          </a:p>
        </p:txBody>
      </p:sp>
      <p:pic>
        <p:nvPicPr>
          <p:cNvPr id="44" name="Imagen 43" descr="NIÑO PENSAND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02" y="4219354"/>
            <a:ext cx="1680164" cy="262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ángulo redondeado 44"/>
          <p:cNvSpPr/>
          <p:nvPr/>
        </p:nvSpPr>
        <p:spPr>
          <a:xfrm>
            <a:off x="4670554" y="2477033"/>
            <a:ext cx="4744023" cy="375753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s-ES_tradn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CAMBIO DE BANDEJAS </a:t>
            </a:r>
            <a:r>
              <a:rPr lang="es-ES_tradnl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 BRAZOS OSCILANTES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lc="http://schemas.openxmlformats.org/drawingml/2006/lockedCanvas" xmlns:a16="http://schemas.microsoft.com/office/drawing/2014/main" xmlns="" id="{D629BCC5-CBDC-8F4B-A782-7D5B750FD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77" y="3211746"/>
            <a:ext cx="2732675" cy="2701503"/>
          </a:xfrm>
          <a:prstGeom prst="roundRect">
            <a:avLst/>
          </a:prstGeom>
          <a:ln w="76200" cmpd="sng">
            <a:solidFill>
              <a:srgbClr val="FFFFFF"/>
            </a:solidFill>
          </a:ln>
        </p:spPr>
      </p:pic>
      <p:cxnSp>
        <p:nvCxnSpPr>
          <p:cNvPr id="13" name="Conector recto 12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A65954-7003-B347-8346-8290E0B2B2DD}"/>
              </a:ext>
            </a:extLst>
          </p:cNvPr>
          <p:cNvCxnSpPr/>
          <p:nvPr/>
        </p:nvCxnSpPr>
        <p:spPr>
          <a:xfrm flipV="1">
            <a:off x="566764" y="4891091"/>
            <a:ext cx="335860" cy="703226"/>
          </a:xfrm>
          <a:prstGeom prst="line">
            <a:avLst/>
          </a:prstGeom>
          <a:ln w="5715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174;p6"/>
          <p:cNvSpPr txBox="1"/>
          <p:nvPr/>
        </p:nvSpPr>
        <p:spPr>
          <a:xfrm>
            <a:off x="4922449" y="2730993"/>
            <a:ext cx="4334694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Soltar el perno de fijación inferior del amortiguador para desprenderlo de la bandeja </a:t>
            </a:r>
            <a:r>
              <a:rPr lang="es-ES_trad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inferior.</a:t>
            </a:r>
          </a:p>
          <a:p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Soltar y desmontar el perno que fija la bandeja o brazo oscilante al muñón o mangueta.</a:t>
            </a:r>
          </a:p>
          <a:p>
            <a:endParaRPr lang="es-ES_tradnl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Soltar el perno que fija la bandeja o brazo oscilante al Chasis a través de un buje </a:t>
            </a:r>
            <a:r>
              <a:rPr lang="es-ES_trad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silentblock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s-ES_tradnl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Bajar con mucho cuidado y lentamente la bandeja o brazo oscilante desde el extremo conectado al muñón o mangueta</a:t>
            </a:r>
            <a:r>
              <a:rPr lang="es-ES_tradnl" sz="1600" b="1" dirty="0" smtClean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_tradnl" sz="1600" b="1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 descr="niña man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11" y="4565719"/>
            <a:ext cx="2050866" cy="2239762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A65954-7003-B347-8346-8290E0B2B2DD}"/>
              </a:ext>
            </a:extLst>
          </p:cNvPr>
          <p:cNvCxnSpPr/>
          <p:nvPr/>
        </p:nvCxnSpPr>
        <p:spPr>
          <a:xfrm flipV="1">
            <a:off x="1060058" y="5184976"/>
            <a:ext cx="629738" cy="524796"/>
          </a:xfrm>
          <a:prstGeom prst="line">
            <a:avLst/>
          </a:prstGeom>
          <a:ln w="5715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A65954-7003-B347-8346-8290E0B2B2DD}"/>
              </a:ext>
            </a:extLst>
          </p:cNvPr>
          <p:cNvCxnSpPr/>
          <p:nvPr/>
        </p:nvCxnSpPr>
        <p:spPr>
          <a:xfrm flipV="1">
            <a:off x="1700292" y="5174480"/>
            <a:ext cx="241399" cy="745210"/>
          </a:xfrm>
          <a:prstGeom prst="line">
            <a:avLst/>
          </a:prstGeom>
          <a:ln w="5715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A65954-7003-B347-8346-8290E0B2B2DD}"/>
              </a:ext>
            </a:extLst>
          </p:cNvPr>
          <p:cNvCxnSpPr/>
          <p:nvPr/>
        </p:nvCxnSpPr>
        <p:spPr>
          <a:xfrm>
            <a:off x="2109621" y="5142993"/>
            <a:ext cx="94461" cy="493308"/>
          </a:xfrm>
          <a:prstGeom prst="line">
            <a:avLst/>
          </a:prstGeom>
          <a:ln w="5715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55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ángulo redondeado 44"/>
          <p:cNvSpPr/>
          <p:nvPr/>
        </p:nvSpPr>
        <p:spPr>
          <a:xfrm>
            <a:off x="4670554" y="2477033"/>
            <a:ext cx="4744023" cy="375753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s-ES_tradn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CAMBIO DE BANDEJAS </a:t>
            </a:r>
            <a:r>
              <a:rPr lang="es-ES_tradnl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 BRAZOS OSCILANTES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lc="http://schemas.openxmlformats.org/drawingml/2006/lockedCanvas" xmlns:a16="http://schemas.microsoft.com/office/drawing/2014/main" xmlns="" id="{D629BCC5-CBDC-8F4B-A782-7D5B750FD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77" y="3211746"/>
            <a:ext cx="2732675" cy="2701503"/>
          </a:xfrm>
          <a:prstGeom prst="roundRect">
            <a:avLst/>
          </a:prstGeom>
          <a:ln w="76200" cmpd="sng">
            <a:solidFill>
              <a:srgbClr val="FFFFFF"/>
            </a:solidFill>
          </a:ln>
        </p:spPr>
      </p:pic>
      <p:cxnSp>
        <p:nvCxnSpPr>
          <p:cNvPr id="13" name="Conector recto 12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A65954-7003-B347-8346-8290E0B2B2DD}"/>
              </a:ext>
            </a:extLst>
          </p:cNvPr>
          <p:cNvCxnSpPr/>
          <p:nvPr/>
        </p:nvCxnSpPr>
        <p:spPr>
          <a:xfrm flipV="1">
            <a:off x="566764" y="4891091"/>
            <a:ext cx="335860" cy="703226"/>
          </a:xfrm>
          <a:prstGeom prst="line">
            <a:avLst/>
          </a:prstGeom>
          <a:ln w="5715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174;p6"/>
          <p:cNvSpPr txBox="1"/>
          <p:nvPr/>
        </p:nvSpPr>
        <p:spPr>
          <a:xfrm>
            <a:off x="4922449" y="2993391"/>
            <a:ext cx="4334694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Retirar con mucha precaución el resorte de espiral que se encuentra comprimido con las prensas manuales.</a:t>
            </a:r>
          </a:p>
          <a:p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Terminar de desmontar los pernos que fijan la bandeja al chasis a través del buje </a:t>
            </a:r>
            <a:r>
              <a:rPr lang="es-ES_trad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silentblock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 y desmontar la bandeja.</a:t>
            </a:r>
          </a:p>
          <a:p>
            <a:endParaRPr lang="es-ES_tradnl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Al momento de montar la bandeja o brazo oscilante nuevo, proceder en forma inversa a como se desmonto</a:t>
            </a:r>
            <a:r>
              <a:rPr lang="es-ES_trad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A65954-7003-B347-8346-8290E0B2B2DD}"/>
              </a:ext>
            </a:extLst>
          </p:cNvPr>
          <p:cNvCxnSpPr/>
          <p:nvPr/>
        </p:nvCxnSpPr>
        <p:spPr>
          <a:xfrm flipV="1">
            <a:off x="1060058" y="4849108"/>
            <a:ext cx="608747" cy="860664"/>
          </a:xfrm>
          <a:prstGeom prst="line">
            <a:avLst/>
          </a:prstGeom>
          <a:ln w="5715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A65954-7003-B347-8346-8290E0B2B2DD}"/>
              </a:ext>
            </a:extLst>
          </p:cNvPr>
          <p:cNvCxnSpPr/>
          <p:nvPr/>
        </p:nvCxnSpPr>
        <p:spPr>
          <a:xfrm flipH="1">
            <a:off x="1836735" y="4061915"/>
            <a:ext cx="157434" cy="797689"/>
          </a:xfrm>
          <a:prstGeom prst="line">
            <a:avLst/>
          </a:prstGeom>
          <a:ln w="5715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A65954-7003-B347-8346-8290E0B2B2DD}"/>
              </a:ext>
            </a:extLst>
          </p:cNvPr>
          <p:cNvCxnSpPr/>
          <p:nvPr/>
        </p:nvCxnSpPr>
        <p:spPr>
          <a:xfrm flipH="1">
            <a:off x="1458893" y="3988443"/>
            <a:ext cx="157434" cy="797689"/>
          </a:xfrm>
          <a:prstGeom prst="line">
            <a:avLst/>
          </a:prstGeom>
          <a:ln w="5715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2382506" y="4555223"/>
            <a:ext cx="2132617" cy="2315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9271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ángulo redondeado 44"/>
          <p:cNvSpPr/>
          <p:nvPr/>
        </p:nvSpPr>
        <p:spPr>
          <a:xfrm>
            <a:off x="4670554" y="2707943"/>
            <a:ext cx="4744023" cy="39569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s-ES_tradn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CAMBIO DE BANDEJAS </a:t>
            </a:r>
            <a:r>
              <a:rPr lang="es-ES_tradnl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 BRAZOS OSCILANTES</a:t>
            </a:r>
          </a:p>
        </p:txBody>
      </p:sp>
      <p:sp>
        <p:nvSpPr>
          <p:cNvPr id="11" name="Google Shape;174;p6"/>
          <p:cNvSpPr txBox="1"/>
          <p:nvPr/>
        </p:nvSpPr>
        <p:spPr>
          <a:xfrm>
            <a:off x="535278" y="1996281"/>
            <a:ext cx="765131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Cabe mencionar que el perno que fija la bandeja al chasis a través del buje </a:t>
            </a:r>
            <a:r>
              <a:rPr lang="es-ES_tradn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silentblock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_tradnl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debe dejar a medio apriete.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lc="http://schemas.openxmlformats.org/drawingml/2006/lockedCanvas" xmlns:a16="http://schemas.microsoft.com/office/drawing/2014/main" xmlns="" id="{D629BCC5-CBDC-8F4B-A782-7D5B750FD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77" y="3211746"/>
            <a:ext cx="2732675" cy="2701503"/>
          </a:xfrm>
          <a:prstGeom prst="round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15" name="Google Shape;174;p6"/>
          <p:cNvSpPr txBox="1"/>
          <p:nvPr/>
        </p:nvSpPr>
        <p:spPr>
          <a:xfrm>
            <a:off x="4922449" y="2888432"/>
            <a:ext cx="4334694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apriete o torque final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se debe realizar,  una vez que se haya terminado la reparación, cuando esté montado el neumático y el vehículo se encuentre apoyado a través de sus neumáticos al piso. </a:t>
            </a:r>
            <a:endParaRPr lang="es-ES_tradnl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En ese momento se debe dar el torque final a este perno, o pernos, ya que de esta forma se protege el buje </a:t>
            </a:r>
            <a:r>
              <a:rPr lang="es-ES_tradnl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silentblock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s-ES_tradnl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Si se da el torque final a este perno, o pernos, cuando el vehículo se encuentra en el aire, la goma del buje </a:t>
            </a:r>
            <a:r>
              <a:rPr lang="es-ES_tradnl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silentblock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 quedará haciendo fuerza todo el tiempo cuando se apoye el vehículo contra el piso y se dañará en un corto tiempo.</a:t>
            </a:r>
          </a:p>
          <a:p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A65954-7003-B347-8346-8290E0B2B2DD}"/>
              </a:ext>
            </a:extLst>
          </p:cNvPr>
          <p:cNvCxnSpPr/>
          <p:nvPr/>
        </p:nvCxnSpPr>
        <p:spPr>
          <a:xfrm flipV="1">
            <a:off x="566764" y="4891091"/>
            <a:ext cx="335860" cy="703226"/>
          </a:xfrm>
          <a:prstGeom prst="line">
            <a:avLst/>
          </a:prstGeom>
          <a:ln w="5715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73219" y="3992983"/>
            <a:ext cx="1688005" cy="27760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939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8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¿CUÁNTO APRENDIMOS?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p18"/>
          <p:cNvGrpSpPr/>
          <p:nvPr/>
        </p:nvGrpSpPr>
        <p:grpSpPr>
          <a:xfrm>
            <a:off x="2035277" y="2911885"/>
            <a:ext cx="6999671" cy="2696553"/>
            <a:chOff x="4461133" y="3098700"/>
            <a:chExt cx="4657800" cy="1525000"/>
          </a:xfrm>
        </p:grpSpPr>
        <p:sp>
          <p:nvSpPr>
            <p:cNvPr id="390" name="Google Shape;390;p18"/>
            <p:cNvSpPr/>
            <p:nvPr/>
          </p:nvSpPr>
          <p:spPr>
            <a:xfrm>
              <a:off x="4461133" y="3098700"/>
              <a:ext cx="4657800" cy="1525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>
              <a:off x="5442536" y="3625505"/>
              <a:ext cx="3323687" cy="43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2000" b="1" i="0" u="none" strike="noStrike" cap="none" dirty="0" smtClean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CAMBIO DE BANDEJAS</a:t>
              </a:r>
              <a:endParaRPr b="1" dirty="0"/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Ahora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realizaremos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actividad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resume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todo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lo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visto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! 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1" i="0" u="none" strike="noStrike" cap="none" dirty="0" err="1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Atentos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!</a:t>
              </a:r>
              <a:endParaRPr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18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REVISEMOS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68;p5"/>
          <p:cNvSpPr txBox="1"/>
          <p:nvPr/>
        </p:nvSpPr>
        <p:spPr>
          <a:xfrm>
            <a:off x="4125175" y="1184197"/>
            <a:ext cx="466492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44" y="5389023"/>
            <a:ext cx="1651873" cy="884514"/>
          </a:xfrm>
          <a:prstGeom prst="rect">
            <a:avLst/>
          </a:prstGeom>
        </p:spPr>
      </p:pic>
      <p:pic>
        <p:nvPicPr>
          <p:cNvPr id="17" name="Google Shape;39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74949"/>
            <a:ext cx="3854921" cy="365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17" y="5029930"/>
            <a:ext cx="1806825" cy="1348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LA ACTIVIDAD: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9"/>
          <p:cNvSpPr txBox="1"/>
          <p:nvPr/>
        </p:nvSpPr>
        <p:spPr>
          <a:xfrm>
            <a:off x="375977" y="1342004"/>
            <a:ext cx="198376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 sz="3100" b="1" i="0" u="none" strike="noStrike" cap="none">
              <a:solidFill>
                <a:srgbClr val="ED42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9"/>
          <p:cNvSpPr txBox="1"/>
          <p:nvPr/>
        </p:nvSpPr>
        <p:spPr>
          <a:xfrm>
            <a:off x="1229039" y="1922016"/>
            <a:ext cx="7934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Materiales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inflamables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Tener</a:t>
            </a:r>
            <a:r>
              <a:rPr lang="en-US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máxima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precaución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momento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 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manipular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combustible de los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vehículo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combustible,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mangueras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inyección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9"/>
          <p:cNvSpPr txBox="1"/>
          <p:nvPr/>
        </p:nvSpPr>
        <p:spPr>
          <a:xfrm>
            <a:off x="1229039" y="2672931"/>
            <a:ext cx="766915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la vista: </a:t>
            </a:r>
            <a:r>
              <a:rPr lang="en-US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utilizarán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antiparras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siempre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proyección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partículas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los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ojos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(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aceites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líquidos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refrigerantes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virutas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disco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circuitos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eléctricos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9"/>
          <p:cNvSpPr txBox="1"/>
          <p:nvPr/>
        </p:nvSpPr>
        <p:spPr>
          <a:xfrm>
            <a:off x="1229039" y="4508604"/>
            <a:ext cx="7865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los pies: </a:t>
            </a:r>
            <a:r>
              <a:rPr lang="en-US" sz="14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obligatorio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zapatos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al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entrar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 taller o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en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exista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riesgo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caídas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pesados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9"/>
          <p:cNvSpPr txBox="1"/>
          <p:nvPr/>
        </p:nvSpPr>
        <p:spPr>
          <a:xfrm>
            <a:off x="1229039" y="5298844"/>
            <a:ext cx="703006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Manipular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herramientas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cuidadosamente</a:t>
            </a:r>
            <a:r>
              <a:rPr lang="en-US" sz="1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es-CL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Asegurar la integridad física </a:t>
            </a:r>
            <a:r>
              <a:rPr lang="es-CL" dirty="0">
                <a:latin typeface="Calibri"/>
                <a:ea typeface="Calibri"/>
                <a:cs typeface="Calibri"/>
                <a:sym typeface="Calibri"/>
              </a:rPr>
              <a:t>propia y del grupo de trabajo</a:t>
            </a:r>
            <a:r>
              <a:rPr lang="es-CL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Circular solo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zonas</a:t>
            </a:r>
            <a:r>
              <a:rPr lang="en-US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latin typeface="Calibri"/>
                <a:ea typeface="Calibri"/>
                <a:cs typeface="Calibri"/>
                <a:sym typeface="Calibri"/>
              </a:rPr>
              <a:t>demarcadas</a:t>
            </a: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s-CL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9"/>
          <p:cNvSpPr txBox="1"/>
          <p:nvPr/>
        </p:nvSpPr>
        <p:spPr>
          <a:xfrm>
            <a:off x="1229039" y="6272147"/>
            <a:ext cx="38837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Toda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desarrollarse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bajo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supervisión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la persona a cargo del taller o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1" name="Google Shape;411;p19"/>
          <p:cNvGrpSpPr/>
          <p:nvPr/>
        </p:nvGrpSpPr>
        <p:grpSpPr>
          <a:xfrm>
            <a:off x="-4655" y="1788831"/>
            <a:ext cx="1135367" cy="783005"/>
            <a:chOff x="-4655" y="1877319"/>
            <a:chExt cx="1135367" cy="783005"/>
          </a:xfrm>
        </p:grpSpPr>
        <p:sp>
          <p:nvSpPr>
            <p:cNvPr id="412" name="Google Shape;412;p19"/>
            <p:cNvSpPr/>
            <p:nvPr/>
          </p:nvSpPr>
          <p:spPr>
            <a:xfrm rot="5400000">
              <a:off x="171526" y="1701138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3" name="Google Shape;413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7197" y="2035280"/>
              <a:ext cx="629465" cy="530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Google Shape;414;p19"/>
          <p:cNvSpPr txBox="1"/>
          <p:nvPr/>
        </p:nvSpPr>
        <p:spPr>
          <a:xfrm>
            <a:off x="1229039" y="3536692"/>
            <a:ext cx="7865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manos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utilizarán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siempre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guantes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cuando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manipulen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cualquier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fluidos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herramientas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motor,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desarme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eléctricos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  <p:grpSp>
        <p:nvGrpSpPr>
          <p:cNvPr id="415" name="Google Shape;415;p19"/>
          <p:cNvGrpSpPr/>
          <p:nvPr/>
        </p:nvGrpSpPr>
        <p:grpSpPr>
          <a:xfrm>
            <a:off x="-4655" y="2661654"/>
            <a:ext cx="1135367" cy="783005"/>
            <a:chOff x="-4655" y="2735448"/>
            <a:chExt cx="1135367" cy="783005"/>
          </a:xfrm>
        </p:grpSpPr>
        <p:sp>
          <p:nvSpPr>
            <p:cNvPr id="416" name="Google Shape;416;p19"/>
            <p:cNvSpPr/>
            <p:nvPr/>
          </p:nvSpPr>
          <p:spPr>
            <a:xfrm rot="5400000">
              <a:off x="171526" y="2559267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7" name="Google Shape;417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947" y="2879412"/>
              <a:ext cx="639965" cy="539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8" name="Google Shape;418;p19"/>
          <p:cNvGrpSpPr/>
          <p:nvPr/>
        </p:nvGrpSpPr>
        <p:grpSpPr>
          <a:xfrm>
            <a:off x="-4655" y="3534477"/>
            <a:ext cx="1135367" cy="783005"/>
            <a:chOff x="-4655" y="3593577"/>
            <a:chExt cx="1135367" cy="783005"/>
          </a:xfrm>
        </p:grpSpPr>
        <p:sp>
          <p:nvSpPr>
            <p:cNvPr id="419" name="Google Shape;419;p19"/>
            <p:cNvSpPr/>
            <p:nvPr/>
          </p:nvSpPr>
          <p:spPr>
            <a:xfrm rot="5400000">
              <a:off x="171526" y="3417396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0" name="Google Shape;42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751" y="3729725"/>
              <a:ext cx="602356" cy="50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1" name="Google Shape;421;p19"/>
          <p:cNvGrpSpPr/>
          <p:nvPr/>
        </p:nvGrpSpPr>
        <p:grpSpPr>
          <a:xfrm>
            <a:off x="-4655" y="4407300"/>
            <a:ext cx="1135367" cy="783005"/>
            <a:chOff x="-4655" y="4451706"/>
            <a:chExt cx="1135367" cy="783005"/>
          </a:xfrm>
        </p:grpSpPr>
        <p:sp>
          <p:nvSpPr>
            <p:cNvPr id="422" name="Google Shape;422;p19"/>
            <p:cNvSpPr/>
            <p:nvPr/>
          </p:nvSpPr>
          <p:spPr>
            <a:xfrm rot="5400000">
              <a:off x="171526" y="4275525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3" name="Google Shape;423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2982" y="4590635"/>
              <a:ext cx="610125" cy="5142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4" name="Google Shape;424;p19"/>
          <p:cNvGrpSpPr/>
          <p:nvPr/>
        </p:nvGrpSpPr>
        <p:grpSpPr>
          <a:xfrm>
            <a:off x="-4655" y="6167965"/>
            <a:ext cx="1135367" cy="783005"/>
            <a:chOff x="-4655" y="6167965"/>
            <a:chExt cx="1135367" cy="783005"/>
          </a:xfrm>
        </p:grpSpPr>
        <p:sp>
          <p:nvSpPr>
            <p:cNvPr id="425" name="Google Shape;425;p19"/>
            <p:cNvSpPr/>
            <p:nvPr/>
          </p:nvSpPr>
          <p:spPr>
            <a:xfrm rot="5400000">
              <a:off x="171526" y="599178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6" name="Google Shape;426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8928" y="6295340"/>
              <a:ext cx="666001" cy="5613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7" name="Google Shape;427;p19"/>
          <p:cNvGrpSpPr/>
          <p:nvPr/>
        </p:nvGrpSpPr>
        <p:grpSpPr>
          <a:xfrm>
            <a:off x="-4655" y="5117148"/>
            <a:ext cx="1193246" cy="1156253"/>
            <a:chOff x="-4655" y="5146860"/>
            <a:chExt cx="1193246" cy="1156253"/>
          </a:xfrm>
        </p:grpSpPr>
        <p:sp>
          <p:nvSpPr>
            <p:cNvPr id="428" name="Google Shape;428;p19"/>
            <p:cNvSpPr/>
            <p:nvPr/>
          </p:nvSpPr>
          <p:spPr>
            <a:xfrm rot="5400000">
              <a:off x="171526" y="513365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9" name="Google Shape;429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2193866">
              <a:off x="141403" y="5342117"/>
              <a:ext cx="908505" cy="7657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3" name="Google Shape;433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105" y="4810371"/>
            <a:ext cx="4327510" cy="3353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;p23"/>
          <p:cNvSpPr txBox="1"/>
          <p:nvPr/>
        </p:nvSpPr>
        <p:spPr>
          <a:xfrm>
            <a:off x="1139100" y="834800"/>
            <a:ext cx="5375372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200"/>
            </a:pPr>
            <a:r>
              <a:rPr lang="en-US" sz="1200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MÓDULO 9 </a:t>
            </a:r>
            <a:r>
              <a:rPr lang="en-US" sz="12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s-ES_tradnl" sz="1200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DE SISTEMAS DE DIRECCIÓN Y SUSPENSIÓN</a:t>
            </a:r>
            <a:endParaRPr lang="es-ES_tradnl" sz="12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83;p2"/>
          <p:cNvSpPr txBox="1"/>
          <p:nvPr/>
        </p:nvSpPr>
        <p:spPr>
          <a:xfrm>
            <a:off x="365425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</a:t>
            </a:r>
            <a:r>
              <a:rPr lang="en-US" sz="1500" b="1" dirty="0">
                <a:latin typeface="Calibri"/>
                <a:ea typeface="Calibri"/>
                <a:cs typeface="Calibri"/>
                <a:sym typeface="Calibri"/>
              </a:rPr>
              <a:t>8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61;p13"/>
          <p:cNvSpPr txBox="1">
            <a:spLocks/>
          </p:cNvSpPr>
          <p:nvPr/>
        </p:nvSpPr>
        <p:spPr>
          <a:xfrm>
            <a:off x="365425" y="2282718"/>
            <a:ext cx="5401671" cy="527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</a:pPr>
            <a:r>
              <a:rPr lang="pt-BR" sz="36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CAMBIO DE BANDEJAS</a:t>
            </a:r>
            <a:endParaRPr lang="es-ES_tradnl" sz="36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 descr="portadilla m9 a8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4" y="1911063"/>
            <a:ext cx="10526101" cy="553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0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8;p20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ACTIVIDAD PRÁCTICA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40;p20"/>
          <p:cNvSpPr/>
          <p:nvPr/>
        </p:nvSpPr>
        <p:spPr>
          <a:xfrm>
            <a:off x="375975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42;p20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43;p20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¡PRACTIQUEMOS!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4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8464" y="2370247"/>
            <a:ext cx="4539997" cy="53369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45;p20"/>
          <p:cNvSpPr txBox="1"/>
          <p:nvPr/>
        </p:nvSpPr>
        <p:spPr>
          <a:xfrm>
            <a:off x="958647" y="3356277"/>
            <a:ext cx="470473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CAMBIO DE BANDEJAS</a:t>
            </a:r>
            <a:endParaRPr b="1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Ahora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realizaremos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práctica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sugerimos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seguir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instrucciones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van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Adjuntas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guía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profesor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entregará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8;p5"/>
          <p:cNvSpPr txBox="1"/>
          <p:nvPr/>
        </p:nvSpPr>
        <p:spPr>
          <a:xfrm>
            <a:off x="3670560" y="1209418"/>
            <a:ext cx="559356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7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1"/>
          <p:cNvSpPr/>
          <p:nvPr/>
        </p:nvSpPr>
        <p:spPr>
          <a:xfrm>
            <a:off x="383456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1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2940" y="2710743"/>
            <a:ext cx="5190655" cy="491775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1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1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TERMINAR: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45;p20"/>
          <p:cNvSpPr txBox="1"/>
          <p:nvPr/>
        </p:nvSpPr>
        <p:spPr>
          <a:xfrm>
            <a:off x="958647" y="3788886"/>
            <a:ext cx="510785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000" b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CAMBIO DE BANDEJAS</a:t>
            </a:r>
            <a:endParaRPr lang="en-US" sz="2000" b="1" dirty="0"/>
          </a:p>
          <a:p>
            <a:pPr lvl="0">
              <a:lnSpc>
                <a:spcPct val="115000"/>
              </a:lnSpc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15000"/>
              </a:lnSpc>
            </a:pPr>
            <a:r>
              <a:rPr lang="es-CL" sz="1600" dirty="0">
                <a:latin typeface="Calibri"/>
                <a:ea typeface="Calibri"/>
                <a:cs typeface="Calibri"/>
                <a:sym typeface="Calibri"/>
              </a:rPr>
              <a:t>¡No olvides contestar la Autoevaluación y entregar el Ticket de Salida!</a:t>
            </a:r>
          </a:p>
          <a:p>
            <a:pPr lvl="0">
              <a:lnSpc>
                <a:spcPct val="115000"/>
              </a:lnSpc>
            </a:pPr>
            <a:endParaRPr lang="es-CL" sz="1600" dirty="0"/>
          </a:p>
          <a:p>
            <a:pPr lvl="0">
              <a:lnSpc>
                <a:spcPct val="115000"/>
              </a:lnSpc>
            </a:pPr>
            <a:r>
              <a:rPr lang="es-CL" sz="21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¡Hasta la próxima! </a:t>
            </a:r>
            <a:endParaRPr lang="es-CL" sz="2100" b="1" dirty="0">
              <a:solidFill>
                <a:srgbClr val="741B47"/>
              </a:solidFill>
            </a:endParaRPr>
          </a:p>
          <a:p>
            <a:r>
              <a:rPr lang="es-CL" sz="1600" dirty="0"/>
              <a:t/>
            </a:r>
            <a:br>
              <a:rPr lang="es-CL" sz="1600" dirty="0"/>
            </a:b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3" y="4159041"/>
            <a:ext cx="673176" cy="603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1;p3"/>
          <p:cNvSpPr/>
          <p:nvPr/>
        </p:nvSpPr>
        <p:spPr>
          <a:xfrm>
            <a:off x="481781" y="1887795"/>
            <a:ext cx="4090219" cy="3116824"/>
          </a:xfrm>
          <a:prstGeom prst="roundRect">
            <a:avLst>
              <a:gd name="adj" fmla="val 8420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99;p3"/>
          <p:cNvSpPr txBox="1"/>
          <p:nvPr/>
        </p:nvSpPr>
        <p:spPr>
          <a:xfrm>
            <a:off x="1095635" y="2880851"/>
            <a:ext cx="2667237" cy="11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sz="1600" dirty="0">
                <a:latin typeface="Calibri"/>
                <a:ea typeface="Calibri"/>
                <a:cs typeface="Calibri"/>
              </a:rPr>
              <a:t>Realizar mantenimiento básico de </a:t>
            </a:r>
            <a:r>
              <a:rPr lang="es-ES" sz="1600" dirty="0" smtClean="0">
                <a:latin typeface="Calibri"/>
                <a:ea typeface="Calibri"/>
                <a:cs typeface="Calibri"/>
              </a:rPr>
              <a:t>diversos sistemas </a:t>
            </a:r>
            <a:r>
              <a:rPr lang="es-ES" sz="1600" dirty="0">
                <a:latin typeface="Calibri"/>
                <a:ea typeface="Calibri"/>
                <a:cs typeface="Calibri"/>
              </a:rPr>
              <a:t>de vehículos automotrices livianos</a:t>
            </a:r>
            <a:r>
              <a:rPr lang="es-ES" sz="1600" dirty="0" smtClean="0">
                <a:latin typeface="Calibri"/>
                <a:ea typeface="Calibri"/>
                <a:cs typeface="Calibri"/>
              </a:rPr>
              <a:t>, semipesados </a:t>
            </a:r>
            <a:r>
              <a:rPr lang="es-ES" sz="1600" dirty="0">
                <a:latin typeface="Calibri"/>
                <a:ea typeface="Calibri"/>
                <a:cs typeface="Calibri"/>
              </a:rPr>
              <a:t>y pesados, de acuerdo a las </a:t>
            </a:r>
            <a:r>
              <a:rPr lang="es-ES" sz="1600" dirty="0" smtClean="0">
                <a:latin typeface="Calibri"/>
                <a:ea typeface="Calibri"/>
                <a:cs typeface="Calibri"/>
              </a:rPr>
              <a:t>pautas de </a:t>
            </a:r>
            <a:r>
              <a:rPr lang="es-ES" sz="1600" dirty="0">
                <a:latin typeface="Calibri"/>
                <a:ea typeface="Calibri"/>
                <a:cs typeface="Calibri"/>
              </a:rPr>
              <a:t>mantenimiento del fabricante, </a:t>
            </a:r>
            <a:r>
              <a:rPr lang="es-ES" sz="1600" dirty="0" smtClean="0">
                <a:latin typeface="Calibri"/>
                <a:ea typeface="Calibri"/>
                <a:cs typeface="Calibri"/>
              </a:rPr>
              <a:t>de inspección y </a:t>
            </a:r>
            <a:r>
              <a:rPr lang="es-ES" sz="1600" dirty="0">
                <a:latin typeface="Calibri"/>
                <a:ea typeface="Calibri"/>
                <a:cs typeface="Calibri"/>
              </a:rPr>
              <a:t>diagnóstico de fallas.</a:t>
            </a:r>
            <a:endParaRPr sz="1600" b="1" i="0" u="none" strike="noStrike" cap="none" dirty="0">
              <a:solidFill>
                <a:srgbClr val="76384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5" y="1796210"/>
            <a:ext cx="719661" cy="686189"/>
          </a:xfrm>
          <a:prstGeom prst="rect">
            <a:avLst/>
          </a:prstGeom>
        </p:spPr>
      </p:pic>
      <p:sp>
        <p:nvSpPr>
          <p:cNvPr id="20" name="Google Shape;95;p3"/>
          <p:cNvSpPr txBox="1"/>
          <p:nvPr/>
        </p:nvSpPr>
        <p:spPr>
          <a:xfrm>
            <a:off x="375975" y="1373700"/>
            <a:ext cx="4864619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n-US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OBJETIVO DE APRENDIZAJE</a:t>
            </a:r>
            <a:endParaRPr lang="en-US" sz="31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85" y="2354963"/>
            <a:ext cx="5849284" cy="447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01;p3"/>
          <p:cNvSpPr/>
          <p:nvPr/>
        </p:nvSpPr>
        <p:spPr>
          <a:xfrm>
            <a:off x="564075" y="2843141"/>
            <a:ext cx="4657800" cy="113977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01;p3"/>
          <p:cNvSpPr/>
          <p:nvPr/>
        </p:nvSpPr>
        <p:spPr>
          <a:xfrm>
            <a:off x="564075" y="5430576"/>
            <a:ext cx="4657800" cy="113977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01;p3"/>
          <p:cNvSpPr/>
          <p:nvPr/>
        </p:nvSpPr>
        <p:spPr>
          <a:xfrm>
            <a:off x="564075" y="4136858"/>
            <a:ext cx="4657800" cy="113977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1"/>
          </p:nvPr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RECORDEMOS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¿QUÉ APRENDIMOS LA ACTIVIDAD ANTERIOR?</a:t>
            </a:r>
            <a:endParaRPr sz="31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xmlns="" id="{97F78E1C-2545-824E-8231-C7C3CD4E3C3F}"/>
              </a:ext>
            </a:extLst>
          </p:cNvPr>
          <p:cNvSpPr/>
          <p:nvPr/>
        </p:nvSpPr>
        <p:spPr>
          <a:xfrm>
            <a:off x="5026616" y="3630160"/>
            <a:ext cx="696535" cy="696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3" name="Google Shape;82;p14"/>
          <p:cNvSpPr txBox="1"/>
          <p:nvPr/>
        </p:nvSpPr>
        <p:spPr>
          <a:xfrm>
            <a:off x="572274" y="2253999"/>
            <a:ext cx="6177378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ES_tradnl" sz="1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INSPECCIÓN DE AMORTIGUADORES</a:t>
            </a:r>
            <a:endParaRPr lang="es-ES_tradnl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386551" y="4509081"/>
            <a:ext cx="391110" cy="395325"/>
            <a:chOff x="386551" y="4502842"/>
            <a:chExt cx="391110" cy="395325"/>
          </a:xfrm>
        </p:grpSpPr>
        <p:sp>
          <p:nvSpPr>
            <p:cNvPr id="160" name="Google Shape;103;p3"/>
            <p:cNvSpPr/>
            <p:nvPr/>
          </p:nvSpPr>
          <p:spPr>
            <a:xfrm>
              <a:off x="386551" y="4512367"/>
              <a:ext cx="39111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ln>
                  <a:solidFill>
                    <a:srgbClr val="741B47"/>
                  </a:solidFill>
                </a:ln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04;p3"/>
            <p:cNvSpPr txBox="1"/>
            <p:nvPr/>
          </p:nvSpPr>
          <p:spPr>
            <a:xfrm>
              <a:off x="396454" y="4502842"/>
              <a:ext cx="312202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375975" y="3215364"/>
            <a:ext cx="376200" cy="395325"/>
            <a:chOff x="375975" y="3087305"/>
            <a:chExt cx="376200" cy="395325"/>
          </a:xfrm>
        </p:grpSpPr>
        <p:sp>
          <p:nvSpPr>
            <p:cNvPr id="166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394672" y="5802799"/>
            <a:ext cx="376200" cy="395325"/>
            <a:chOff x="394672" y="5928212"/>
            <a:chExt cx="376200" cy="395325"/>
          </a:xfrm>
        </p:grpSpPr>
        <p:sp>
          <p:nvSpPr>
            <p:cNvPr id="172" name="Google Shape;103;p3"/>
            <p:cNvSpPr/>
            <p:nvPr/>
          </p:nvSpPr>
          <p:spPr>
            <a:xfrm>
              <a:off x="394672" y="5937737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04;p3"/>
            <p:cNvSpPr txBox="1"/>
            <p:nvPr/>
          </p:nvSpPr>
          <p:spPr>
            <a:xfrm>
              <a:off x="404197" y="5928212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80;p14">
            <a:extLst>
              <a:ext uri="{FF2B5EF4-FFF2-40B4-BE49-F238E27FC236}">
                <a16:creationId xmlns="" xmlns:a16="http://schemas.microsoft.com/office/drawing/2014/main" id="{FD5CCA16-F769-EE46-BB85-A310245CC79B}"/>
              </a:ext>
            </a:extLst>
          </p:cNvPr>
          <p:cNvSpPr txBox="1"/>
          <p:nvPr/>
        </p:nvSpPr>
        <p:spPr>
          <a:xfrm>
            <a:off x="967146" y="3148689"/>
            <a:ext cx="41292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5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Identificaste los diferentes indicios que indican un mantenimiento correctivo de sistema de dirección y suspensión</a:t>
            </a:r>
            <a:r>
              <a:rPr lang="es-ES_tradnl" sz="1500" dirty="0" smtClean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.</a:t>
            </a:r>
            <a:endParaRPr lang="es-ES_tradnl" sz="1500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87" name="Google Shape;81;p14">
            <a:extLst>
              <a:ext uri="{FF2B5EF4-FFF2-40B4-BE49-F238E27FC236}">
                <a16:creationId xmlns="" xmlns:a16="http://schemas.microsoft.com/office/drawing/2014/main" id="{CD10E17F-0C25-684D-B2C5-DB1BC6E95A6B}"/>
              </a:ext>
            </a:extLst>
          </p:cNvPr>
          <p:cNvSpPr txBox="1"/>
          <p:nvPr/>
        </p:nvSpPr>
        <p:spPr>
          <a:xfrm>
            <a:off x="967146" y="4442406"/>
            <a:ext cx="40386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5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Identificaste el proceso de mantenimiento correctivo del sistema, considerando la utilización de diferentes maquinarias.</a:t>
            </a:r>
          </a:p>
        </p:txBody>
      </p:sp>
      <p:sp>
        <p:nvSpPr>
          <p:cNvPr id="188" name="Google Shape;81;p14">
            <a:extLst>
              <a:ext uri="{FF2B5EF4-FFF2-40B4-BE49-F238E27FC236}">
                <a16:creationId xmlns="" xmlns:a16="http://schemas.microsoft.com/office/drawing/2014/main" id="{420E9261-E6B9-1744-ABA7-C04E99E09578}"/>
              </a:ext>
            </a:extLst>
          </p:cNvPr>
          <p:cNvSpPr txBox="1"/>
          <p:nvPr/>
        </p:nvSpPr>
        <p:spPr>
          <a:xfrm>
            <a:off x="967146" y="5716103"/>
            <a:ext cx="40386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5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Aplicaste el mantenimiento correctivo de los amortiguadores, considerando la utilización de diferentes maquinarias. </a:t>
            </a:r>
          </a:p>
        </p:txBody>
      </p:sp>
      <p:pic>
        <p:nvPicPr>
          <p:cNvPr id="190" name="Imagen 1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0" y="2500812"/>
            <a:ext cx="4863918" cy="4608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ANTES DE COMENZAR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" name="Google Shape;125;p4"/>
          <p:cNvGrpSpPr/>
          <p:nvPr/>
        </p:nvGrpSpPr>
        <p:grpSpPr>
          <a:xfrm>
            <a:off x="375767" y="4031841"/>
            <a:ext cx="5650725" cy="794259"/>
            <a:chOff x="466025" y="2540150"/>
            <a:chExt cx="5650725" cy="1370971"/>
          </a:xfrm>
        </p:grpSpPr>
        <p:sp>
          <p:nvSpPr>
            <p:cNvPr id="126" name="Google Shape;126;p4"/>
            <p:cNvSpPr/>
            <p:nvPr/>
          </p:nvSpPr>
          <p:spPr>
            <a:xfrm>
              <a:off x="466025" y="2540150"/>
              <a:ext cx="5650725" cy="1370971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 txBox="1"/>
            <p:nvPr/>
          </p:nvSpPr>
          <p:spPr>
            <a:xfrm>
              <a:off x="806875" y="2973595"/>
              <a:ext cx="4968278" cy="373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800"/>
              </a:pPr>
              <a:r>
                <a:rPr lang="es-ES_tradnl" sz="1800" dirty="0">
                  <a:latin typeface="Calibri"/>
                  <a:ea typeface="Calibri"/>
                  <a:cs typeface="Calibri"/>
                  <a:sym typeface="Calibri"/>
                </a:rPr>
                <a:t>¿Por qué crees que es importante revisar siempre el estado de estos elementos?</a:t>
              </a:r>
            </a:p>
          </p:txBody>
        </p:sp>
      </p:grpSp>
      <p:sp>
        <p:nvSpPr>
          <p:cNvPr id="128" name="Google Shape;128;p4"/>
          <p:cNvSpPr txBox="1"/>
          <p:nvPr/>
        </p:nvSpPr>
        <p:spPr>
          <a:xfrm>
            <a:off x="506729" y="5809977"/>
            <a:ext cx="5388800" cy="19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sz="21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Compartan</a:t>
            </a: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experiencias</a:t>
            </a: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con </a:t>
            </a:r>
            <a:r>
              <a:rPr lang="en-US" sz="2100" b="0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compañeros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sz="2000" b="0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ALGUNAS PREGUNTAS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399486" y="2290624"/>
            <a:ext cx="519250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CAMBIO DE BANDEJAS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5" name="Google Shape;135;p4"/>
          <p:cNvGrpSpPr/>
          <p:nvPr/>
        </p:nvGrpSpPr>
        <p:grpSpPr>
          <a:xfrm>
            <a:off x="375767" y="3020373"/>
            <a:ext cx="5650725" cy="669457"/>
            <a:chOff x="466025" y="2540150"/>
            <a:chExt cx="5650725" cy="1155550"/>
          </a:xfrm>
        </p:grpSpPr>
        <p:sp>
          <p:nvSpPr>
            <p:cNvPr id="136" name="Google Shape;136;p4"/>
            <p:cNvSpPr/>
            <p:nvPr/>
          </p:nvSpPr>
          <p:spPr>
            <a:xfrm>
              <a:off x="466025" y="2540150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 txBox="1"/>
            <p:nvPr/>
          </p:nvSpPr>
          <p:spPr>
            <a:xfrm>
              <a:off x="806875" y="2931840"/>
              <a:ext cx="5004564" cy="4044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es-ES_tradnl" sz="1800" dirty="0">
                  <a:latin typeface="Calibri"/>
                  <a:ea typeface="Calibri"/>
                  <a:cs typeface="Calibri"/>
                  <a:sym typeface="Calibri"/>
                </a:rPr>
                <a:t>¿Qué son las bandejas?</a:t>
              </a:r>
            </a:p>
          </p:txBody>
        </p:sp>
      </p:grpSp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3819852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2798979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9425" y="1315762"/>
            <a:ext cx="2670048" cy="567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/>
          <p:nvPr/>
        </p:nvSpPr>
        <p:spPr>
          <a:xfrm>
            <a:off x="4063481" y="3088868"/>
            <a:ext cx="5095870" cy="3508578"/>
          </a:xfrm>
          <a:prstGeom prst="roundRect">
            <a:avLst>
              <a:gd name="adj" fmla="val 5168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4520235" y="3433669"/>
            <a:ext cx="4446723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s-ES_tradnl" sz="1600" dirty="0">
                <a:latin typeface="Calibri"/>
                <a:cs typeface="Calibri"/>
              </a:rPr>
              <a:t>Identificarás los diferentes indicios que indican un mantenimiento correctivo de sistema de dirección y suspensión..</a:t>
            </a:r>
          </a:p>
          <a:p>
            <a:pPr marL="0" indent="0">
              <a:buNone/>
            </a:pPr>
            <a:endParaRPr lang="es-ES_tradnl" sz="16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s-ES_tradnl" sz="1600" dirty="0">
                <a:latin typeface="Calibri"/>
                <a:cs typeface="Calibri"/>
              </a:rPr>
              <a:t>Identificarás el proceso de mantenimiento correctivo del sistema, considerando la utilización de diferentes herramientas..</a:t>
            </a:r>
          </a:p>
          <a:p>
            <a:pPr marL="0" indent="0">
              <a:buNone/>
            </a:pPr>
            <a:endParaRPr lang="es-ES_tradnl" sz="16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s-ES_tradnl" sz="1600" dirty="0">
                <a:latin typeface="Calibri"/>
                <a:cs typeface="Calibri"/>
              </a:rPr>
              <a:t>Aplicarás el mantenimiento correctivo de los bandejas, considerando la utilización de diferentes herramientas.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3880053" y="3691783"/>
            <a:ext cx="376200" cy="385800"/>
            <a:chOff x="8933845" y="3480600"/>
            <a:chExt cx="376200" cy="385800"/>
          </a:xfrm>
        </p:grpSpPr>
        <p:sp>
          <p:nvSpPr>
            <p:cNvPr id="160" name="Google Shape;160;p5"/>
            <p:cNvSpPr/>
            <p:nvPr/>
          </p:nvSpPr>
          <p:spPr>
            <a:xfrm>
              <a:off x="8933845" y="348060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 txBox="1"/>
            <p:nvPr/>
          </p:nvSpPr>
          <p:spPr>
            <a:xfrm>
              <a:off x="8943370" y="3480600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880053" y="4672974"/>
            <a:ext cx="376200" cy="385800"/>
            <a:chOff x="8933845" y="4794482"/>
            <a:chExt cx="376200" cy="385800"/>
          </a:xfrm>
        </p:grpSpPr>
        <p:sp>
          <p:nvSpPr>
            <p:cNvPr id="162" name="Google Shape;162;p5"/>
            <p:cNvSpPr/>
            <p:nvPr/>
          </p:nvSpPr>
          <p:spPr>
            <a:xfrm>
              <a:off x="8933845" y="4794482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8943370" y="4794482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3880053" y="5620153"/>
            <a:ext cx="376200" cy="385800"/>
            <a:chOff x="8933845" y="6093269"/>
            <a:chExt cx="376200" cy="385800"/>
          </a:xfrm>
        </p:grpSpPr>
        <p:sp>
          <p:nvSpPr>
            <p:cNvPr id="164" name="Google Shape;164;p5"/>
            <p:cNvSpPr/>
            <p:nvPr/>
          </p:nvSpPr>
          <p:spPr>
            <a:xfrm>
              <a:off x="8933845" y="6093269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 txBox="1"/>
            <p:nvPr/>
          </p:nvSpPr>
          <p:spPr>
            <a:xfrm>
              <a:off x="8943370" y="6093269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1" y="2367775"/>
            <a:ext cx="2965718" cy="4328991"/>
          </a:xfrm>
          <a:prstGeom prst="rect">
            <a:avLst/>
          </a:prstGeom>
        </p:spPr>
      </p:pic>
      <p:sp>
        <p:nvSpPr>
          <p:cNvPr id="26" name="Google Shape;154;p5"/>
          <p:cNvSpPr txBox="1"/>
          <p:nvPr/>
        </p:nvSpPr>
        <p:spPr>
          <a:xfrm>
            <a:off x="4063852" y="2576445"/>
            <a:ext cx="49324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C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término de la actividad estarás </a:t>
            </a:r>
            <a:r>
              <a:rPr lang="es-CL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condiciones </a:t>
            </a:r>
            <a:r>
              <a:rPr lang="es-C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de:</a:t>
            </a:r>
            <a:endParaRPr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167;p5"/>
          <p:cNvSpPr txBox="1"/>
          <p:nvPr/>
        </p:nvSpPr>
        <p:spPr>
          <a:xfrm>
            <a:off x="375975" y="1771953"/>
            <a:ext cx="4997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90000"/>
              </a:lnSpc>
              <a:buSzPts val="2000"/>
            </a:pPr>
            <a:r>
              <a:rPr lang="es-ES_tradnl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CAMBIOS DE BANDEJA</a:t>
            </a:r>
            <a:endParaRPr lang="es-ES_tradnl" sz="20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68;p5"/>
          <p:cNvSpPr txBox="1"/>
          <p:nvPr/>
        </p:nvSpPr>
        <p:spPr>
          <a:xfrm>
            <a:off x="4017018" y="1221167"/>
            <a:ext cx="466492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95;p3"/>
          <p:cNvSpPr txBox="1"/>
          <p:nvPr/>
        </p:nvSpPr>
        <p:spPr>
          <a:xfrm>
            <a:off x="375975" y="1373700"/>
            <a:ext cx="410753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n-US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MENÚ DE LA ACTIVIDAD</a:t>
            </a:r>
            <a:endParaRPr lang="en-US" sz="31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lc="http://schemas.openxmlformats.org/drawingml/2006/lockedCanvas" xmlns:a16="http://schemas.microsoft.com/office/drawing/2014/main" xmlns="" id="{4A7FE9F2-639B-634A-93C1-537A278B5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295" y="2098293"/>
            <a:ext cx="3048000" cy="2247900"/>
          </a:xfrm>
          <a:prstGeom prst="rect">
            <a:avLst/>
          </a:prstGeom>
        </p:spPr>
      </p:pic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s-ES_tradn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CAMBIO DE BANDEJAS </a:t>
            </a:r>
            <a:r>
              <a:rPr lang="es-ES_tradnl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 BRAZOS OSCILANTES</a:t>
            </a:r>
          </a:p>
        </p:txBody>
      </p:sp>
      <p:sp>
        <p:nvSpPr>
          <p:cNvPr id="16" name="Google Shape;173;p6"/>
          <p:cNvSpPr/>
          <p:nvPr/>
        </p:nvSpPr>
        <p:spPr>
          <a:xfrm>
            <a:off x="304372" y="2445546"/>
            <a:ext cx="4273453" cy="2487529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607745" y="2615543"/>
            <a:ext cx="3810911" cy="20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Bandejas o Brazos Oscilantes del Sistema de Suspensión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pueden presentar desgastes excesivos en sus rótulas o bujes del tipo </a:t>
            </a:r>
            <a:r>
              <a:rPr lang="es-ES_tradnl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silentblock</a:t>
            </a:r>
            <a:r>
              <a:rPr lang="es-ES_tradnl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Cuando esto ocurre, la dirección se torna inestable y se debe corregir la trayectoria del vehículo “volanteando” para corregir</a:t>
            </a:r>
            <a:r>
              <a:rPr lang="es-ES_trad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lc="http://schemas.openxmlformats.org/drawingml/2006/lockedCanvas" xmlns:a16="http://schemas.microsoft.com/office/drawing/2014/main" xmlns="" id="{89A8C3DF-4D3B-8A4A-8771-F15909B81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437" y="3997728"/>
            <a:ext cx="2136888" cy="243747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ector recto de flecha 4"/>
          <p:cNvCxnSpPr/>
          <p:nvPr/>
        </p:nvCxnSpPr>
        <p:spPr>
          <a:xfrm flipV="1">
            <a:off x="6318368" y="3180259"/>
            <a:ext cx="514285" cy="11965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Google Shape;174;p6"/>
          <p:cNvSpPr txBox="1"/>
          <p:nvPr/>
        </p:nvSpPr>
        <p:spPr>
          <a:xfrm>
            <a:off x="597249" y="5239519"/>
            <a:ext cx="371645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desgastes de estos componentes producen </a:t>
            </a:r>
            <a:r>
              <a:rPr lang="es-ES_tradn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desgaste irregular de neumáticos, </a:t>
            </a:r>
            <a:r>
              <a:rPr lang="es-ES_tradn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que en el tiempo se pueden observar en los costados de la banda de rodamiento.</a:t>
            </a:r>
          </a:p>
        </p:txBody>
      </p:sp>
      <p:pic>
        <p:nvPicPr>
          <p:cNvPr id="7" name="Imagen 6" descr="niña pensando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79" y="4565719"/>
            <a:ext cx="2105639" cy="2993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niño libreta mas grande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73" y="2246125"/>
            <a:ext cx="4801777" cy="4141914"/>
          </a:xfrm>
          <a:prstGeom prst="rect">
            <a:avLst/>
          </a:prstGeom>
        </p:spPr>
      </p:pic>
      <p:sp>
        <p:nvSpPr>
          <p:cNvPr id="13" name="Google Shape;173;p6"/>
          <p:cNvSpPr/>
          <p:nvPr/>
        </p:nvSpPr>
        <p:spPr>
          <a:xfrm>
            <a:off x="5079882" y="5122001"/>
            <a:ext cx="4273453" cy="2015213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lc="http://schemas.openxmlformats.org/drawingml/2006/lockedCanvas" xmlns:a16="http://schemas.microsoft.com/office/drawing/2014/main" xmlns="" id="{9DD896BA-D9FB-6542-937C-F2DF56BC5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815" y="2328990"/>
            <a:ext cx="2830564" cy="2566397"/>
          </a:xfrm>
          <a:prstGeom prst="roundRect">
            <a:avLst/>
          </a:prstGeom>
          <a:ln>
            <a:noFill/>
          </a:ln>
        </p:spPr>
      </p:pic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s-ES_tradn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CAMBIO DE BANDEJAS </a:t>
            </a:r>
            <a:r>
              <a:rPr lang="es-ES_tradnl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 BRAZOS OSCILANTES</a:t>
            </a:r>
          </a:p>
        </p:txBody>
      </p:sp>
      <p:sp>
        <p:nvSpPr>
          <p:cNvPr id="17" name="Google Shape;174;p6"/>
          <p:cNvSpPr txBox="1"/>
          <p:nvPr/>
        </p:nvSpPr>
        <p:spPr>
          <a:xfrm>
            <a:off x="2024656" y="3066865"/>
            <a:ext cx="2268056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El aspecto que presentan los neumáticos será como se presenta en la imagen, es decir se produce desgaste en los costados de la banda de rodamiento. 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5330776" y="5214225"/>
            <a:ext cx="3957854" cy="20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Esto es debido a que la rueda tiende a inclinarse abriéndose o cerrándose de su parte </a:t>
            </a:r>
            <a:r>
              <a:rPr lang="es-ES_tradnl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superior.</a:t>
            </a:r>
          </a:p>
          <a:p>
            <a:endParaRPr lang="es-ES_tradn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Parta corregir esta falla se debe reemplazar el brazo oscilante o bandeja, ya sea inferior o superior.</a:t>
            </a:r>
          </a:p>
          <a:p>
            <a:endParaRPr lang="es-ES_tradn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3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3;p6"/>
          <p:cNvSpPr/>
          <p:nvPr/>
        </p:nvSpPr>
        <p:spPr>
          <a:xfrm>
            <a:off x="4450146" y="2833894"/>
            <a:ext cx="4869971" cy="4261336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E9142081-B379-FA41-9115-1E247159A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4" t="1" r="3873" b="76"/>
          <a:stretch/>
        </p:blipFill>
        <p:spPr>
          <a:xfrm>
            <a:off x="5436232" y="2225131"/>
            <a:ext cx="2923666" cy="2949348"/>
          </a:xfrm>
          <a:prstGeom prst="ellipse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s-ES_tradn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CAMBIO DE BANDEJAS </a:t>
            </a:r>
            <a:r>
              <a:rPr lang="es-ES_tradnl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 BRAZOS OSCILANTES</a:t>
            </a:r>
          </a:p>
        </p:txBody>
      </p:sp>
      <p:sp>
        <p:nvSpPr>
          <p:cNvPr id="17" name="Google Shape;174;p6"/>
          <p:cNvSpPr txBox="1"/>
          <p:nvPr/>
        </p:nvSpPr>
        <p:spPr>
          <a:xfrm>
            <a:off x="493295" y="2426613"/>
            <a:ext cx="218309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detectar juegos excesivos de Rótulas,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en sistemas McPherson o en Sistemas de Trapecio articulado con bandejas superiores o inferiores, se puede realizar de 2 formas diferentes: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4859477" y="5510352"/>
            <a:ext cx="410379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ES_tradnl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s-ES_tradnl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Despegar la rueda del piso y tomando la rueda de la parte superior e inferior (12:30), realizar movimientos axiales de la rueda para observar posible juego de esta.</a:t>
            </a:r>
          </a:p>
        </p:txBody>
      </p:sp>
      <p:pic>
        <p:nvPicPr>
          <p:cNvPr id="9" name="Google Shape;192;p7" descr="Google Shape;192;p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2217766" y="3559888"/>
            <a:ext cx="2864074" cy="30065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850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2147</TotalTime>
  <Words>1385</Words>
  <Application>Microsoft Macintosh PowerPoint</Application>
  <PresentationFormat>Personalizado</PresentationFormat>
  <Paragraphs>146</Paragraphs>
  <Slides>21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Toledo</dc:creator>
  <cp:lastModifiedBy>Marcela</cp:lastModifiedBy>
  <cp:revision>73</cp:revision>
  <dcterms:modified xsi:type="dcterms:W3CDTF">2021-01-14T01:57:59Z</dcterms:modified>
</cp:coreProperties>
</file>