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x="9720263" cy="7559675"/>
  <p:notesSz cx="7772400" cy="10058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1"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32"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37"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9"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0"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1"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2"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3"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4"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2"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4"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6"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57"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2"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3"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7"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1"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3"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74"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6"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7"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8"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79"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81"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2"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3"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4"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5"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6"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98"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0"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2"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3"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08"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9"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1"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1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3"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7"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9"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20"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4"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25"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7"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8"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9"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0"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1"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2"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4"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6"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8"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49"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4"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5"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7"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9"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3"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5"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66"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0"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71"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73"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4"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5"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6"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7"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8"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1"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3"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9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6"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0"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2"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13"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18"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20"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1"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2"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3"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4"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5"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6"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8"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0"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4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5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1"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5"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7"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58"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1"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63"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5"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6"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7"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8"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9"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70"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9"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270720" y="1747440"/>
            <a:ext cx="9345960" cy="5675040"/>
          </a:xfrm>
          <a:prstGeom prst="round1Rect">
            <a:avLst>
              <a:gd name="adj" fmla="val 15350"/>
            </a:avLst>
          </a:prstGeom>
          <a:solidFill>
            <a:srgbClr val="29754D">
              <a:alpha val="30000"/>
            </a:srgbClr>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0" name="CustomShape 2"/>
          <p:cNvSpPr/>
          <p:nvPr/>
        </p:nvSpPr>
        <p:spPr>
          <a:xfrm>
            <a:off x="436320" y="6464160"/>
            <a:ext cx="7891200" cy="679680"/>
          </a:xfrm>
          <a:prstGeom prst="roundRect">
            <a:avLst>
              <a:gd name="adj" fmla="val 19335"/>
            </a:avLst>
          </a:prstGeom>
          <a:solidFill>
            <a:srgbClr val="8EB99F"/>
          </a:solidFill>
          <a:ln>
            <a:noFill/>
          </a:ln>
        </p:spPr>
        <p:style>
          <a:lnRef idx="0">
            <a:scrgbClr r="0" g="0" b="0"/>
          </a:lnRef>
          <a:fillRef idx="0">
            <a:scrgbClr r="0" g="0" b="0"/>
          </a:fillRef>
          <a:effectRef idx="0">
            <a:scrgbClr r="0" g="0" b="0"/>
          </a:effectRef>
          <a:fontRef idx="minor"/>
        </p:style>
      </p:sp>
      <p:pic>
        <p:nvPicPr>
          <p:cNvPr id="2" name="Imagen 15"/>
          <p:cNvPicPr/>
          <p:nvPr/>
        </p:nvPicPr>
        <p:blipFill>
          <a:blip r:embed="rId14"/>
          <a:stretch/>
        </p:blipFill>
        <p:spPr>
          <a:xfrm>
            <a:off x="8272440" y="1222200"/>
            <a:ext cx="1079280" cy="241200"/>
          </a:xfrm>
          <a:prstGeom prst="rect">
            <a:avLst/>
          </a:prstGeom>
          <a:ln>
            <a:noFill/>
          </a:ln>
        </p:spPr>
      </p:pic>
      <p:pic>
        <p:nvPicPr>
          <p:cNvPr id="3" name="Imagen 16"/>
          <p:cNvPicPr/>
          <p:nvPr/>
        </p:nvPicPr>
        <p:blipFill>
          <a:blip r:embed="rId15"/>
          <a:stretch/>
        </p:blipFill>
        <p:spPr>
          <a:xfrm>
            <a:off x="8272440" y="418680"/>
            <a:ext cx="1079280" cy="664200"/>
          </a:xfrm>
          <a:prstGeom prst="rect">
            <a:avLst/>
          </a:prstGeom>
          <a:ln>
            <a:noFill/>
          </a:ln>
        </p:spPr>
      </p:pic>
      <p:pic>
        <p:nvPicPr>
          <p:cNvPr id="4" name="Google Shape;12;p23"/>
          <p:cNvPicPr/>
          <p:nvPr/>
        </p:nvPicPr>
        <p:blipFill>
          <a:blip r:embed="rId16"/>
          <a:stretch/>
        </p:blipFill>
        <p:spPr>
          <a:xfrm>
            <a:off x="8521560" y="6387120"/>
            <a:ext cx="829800" cy="755280"/>
          </a:xfrm>
          <a:prstGeom prst="rect">
            <a:avLst/>
          </a:prstGeom>
          <a:ln>
            <a:noFill/>
          </a:ln>
        </p:spPr>
      </p:pic>
      <p:pic>
        <p:nvPicPr>
          <p:cNvPr id="5" name="Imagen 14"/>
          <p:cNvPicPr/>
          <p:nvPr/>
        </p:nvPicPr>
        <p:blipFill>
          <a:blip r:embed="rId17"/>
          <a:stretch/>
        </p:blipFill>
        <p:spPr>
          <a:xfrm>
            <a:off x="433440" y="419760"/>
            <a:ext cx="4210200" cy="679680"/>
          </a:xfrm>
          <a:prstGeom prst="rect">
            <a:avLst/>
          </a:prstGeom>
          <a:ln>
            <a:noFill/>
          </a:ln>
        </p:spPr>
      </p:pic>
      <p:pic>
        <p:nvPicPr>
          <p:cNvPr id="6" name="Imagen 18"/>
          <p:cNvPicPr/>
          <p:nvPr/>
        </p:nvPicPr>
        <p:blipFill>
          <a:blip r:embed="rId18"/>
          <a:stretch/>
        </p:blipFill>
        <p:spPr>
          <a:xfrm>
            <a:off x="433440" y="6464160"/>
            <a:ext cx="689760" cy="679680"/>
          </a:xfrm>
          <a:prstGeom prst="rect">
            <a:avLst/>
          </a:prstGeom>
          <a:ln>
            <a:noFill/>
          </a:ln>
        </p:spPr>
      </p:pic>
      <p:sp>
        <p:nvSpPr>
          <p:cNvPr id="7" name="PlaceHolder 3"/>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8" name="PlaceHolder 4"/>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Imagen 3"/>
          <p:cNvPicPr/>
          <p:nvPr/>
        </p:nvPicPr>
        <p:blipFill>
          <a:blip r:embed="rId14"/>
          <a:stretch/>
        </p:blipFill>
        <p:spPr>
          <a:xfrm>
            <a:off x="8272440" y="1222200"/>
            <a:ext cx="1079280" cy="241200"/>
          </a:xfrm>
          <a:prstGeom prst="rect">
            <a:avLst/>
          </a:prstGeom>
          <a:ln>
            <a:noFill/>
          </a:ln>
        </p:spPr>
      </p:pic>
      <p:pic>
        <p:nvPicPr>
          <p:cNvPr id="46" name="Imagen 4"/>
          <p:cNvPicPr/>
          <p:nvPr/>
        </p:nvPicPr>
        <p:blipFill>
          <a:blip r:embed="rId15"/>
          <a:stretch/>
        </p:blipFill>
        <p:spPr>
          <a:xfrm>
            <a:off x="8272440" y="418680"/>
            <a:ext cx="1079280" cy="664200"/>
          </a:xfrm>
          <a:prstGeom prst="rect">
            <a:avLst/>
          </a:prstGeom>
          <a:ln>
            <a:noFill/>
          </a:ln>
        </p:spPr>
      </p:pic>
      <p:pic>
        <p:nvPicPr>
          <p:cNvPr id="47" name="Imagen 6"/>
          <p:cNvPicPr/>
          <p:nvPr/>
        </p:nvPicPr>
        <p:blipFill>
          <a:blip r:embed="rId16"/>
          <a:stretch/>
        </p:blipFill>
        <p:spPr>
          <a:xfrm>
            <a:off x="433440" y="419760"/>
            <a:ext cx="4210200" cy="679680"/>
          </a:xfrm>
          <a:prstGeom prst="rect">
            <a:avLst/>
          </a:prstGeom>
          <a:ln>
            <a:noFill/>
          </a:ln>
        </p:spPr>
      </p:pic>
      <p:sp>
        <p:nvSpPr>
          <p:cNvPr id="48" name="CustomShape 1"/>
          <p:cNvSpPr/>
          <p:nvPr/>
        </p:nvSpPr>
        <p:spPr>
          <a:xfrm>
            <a:off x="243000" y="1756440"/>
            <a:ext cx="9345960" cy="5675040"/>
          </a:xfrm>
          <a:prstGeom prst="round1Rect">
            <a:avLst>
              <a:gd name="adj" fmla="val 15350"/>
            </a:avLst>
          </a:prstGeom>
          <a:solidFill>
            <a:srgbClr val="EEEEEE"/>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9" name="PlaceHolder 2"/>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50" name="PlaceHolder 3"/>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88"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9"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90" name="CustomShape 4"/>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91" name="CustomShape 5"/>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A11B58F-B877-4694-B9BC-86C0DCC29C94}"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92"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93" name="CustomShape 7"/>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94"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4|</a:t>
            </a:r>
            <a:r>
              <a:rPr lang="es-CL" sz="1600" b="0" strike="noStrike" spc="-1">
                <a:solidFill>
                  <a:srgbClr val="29754D"/>
                </a:solidFill>
                <a:latin typeface="Calibri"/>
                <a:ea typeface="Calibri"/>
              </a:rPr>
              <a:t>3</a:t>
            </a:r>
            <a:endParaRPr lang="es-CL" sz="1600" b="0" strike="noStrike" spc="-1">
              <a:latin typeface="Arial"/>
            </a:endParaRPr>
          </a:p>
        </p:txBody>
      </p:sp>
      <p:sp>
        <p:nvSpPr>
          <p:cNvPr id="95"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96" name="PlaceHolder 10"/>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rot="10800000" flipH="1">
            <a:off x="181080" y="833040"/>
            <a:ext cx="9357480" cy="1236240"/>
          </a:xfrm>
          <a:prstGeom prst="round1Rect">
            <a:avLst>
              <a:gd name="adj" fmla="val 50000"/>
            </a:avLst>
          </a:prstGeom>
          <a:solidFill>
            <a:schemeClr val="lt2"/>
          </a:solidFill>
          <a:ln>
            <a:noFill/>
          </a:ln>
        </p:spPr>
        <p:style>
          <a:lnRef idx="0">
            <a:scrgbClr r="0" g="0" b="0"/>
          </a:lnRef>
          <a:fillRef idx="0">
            <a:scrgbClr r="0" g="0" b="0"/>
          </a:fillRef>
          <a:effectRef idx="0">
            <a:scrgbClr r="0" g="0" b="0"/>
          </a:effectRef>
          <a:fontRef idx="minor"/>
        </p:style>
      </p:sp>
      <p:sp>
        <p:nvSpPr>
          <p:cNvPr id="134"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5"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6"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9E5AFF20-0794-446C-8F88-83C7525EF0C6}"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37"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38"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39" name="CustomShape 7"/>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140"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4|</a:t>
            </a:r>
            <a:r>
              <a:rPr lang="es-CL" sz="1600" b="0" strike="noStrike" spc="-1">
                <a:solidFill>
                  <a:srgbClr val="29754D"/>
                </a:solidFill>
                <a:latin typeface="Calibri"/>
                <a:ea typeface="Calibri"/>
              </a:rPr>
              <a:t>3</a:t>
            </a:r>
            <a:endParaRPr lang="es-CL" sz="1600" b="0" strike="noStrike" spc="-1">
              <a:latin typeface="Arial"/>
            </a:endParaRPr>
          </a:p>
        </p:txBody>
      </p:sp>
      <p:sp>
        <p:nvSpPr>
          <p:cNvPr id="141"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42" name="PlaceHolder 10"/>
          <p:cNvSpPr>
            <a:spLocks noGrp="1"/>
          </p:cNvSpPr>
          <p:nvPr>
            <p:ph type="body"/>
          </p:nvPr>
        </p:nvSpPr>
        <p:spPr>
          <a:xfrm>
            <a:off x="486000" y="1768680"/>
            <a:ext cx="874728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 name="CustomShape 1"/>
          <p:cNvSpPr/>
          <p:nvPr/>
        </p:nvSpPr>
        <p:spPr>
          <a:xfrm rot="10800000" flipH="1">
            <a:off x="180720" y="822600"/>
            <a:ext cx="9356040" cy="6530760"/>
          </a:xfrm>
          <a:prstGeom prst="round1Rect">
            <a:avLst>
              <a:gd name="adj" fmla="val 15350"/>
            </a:avLst>
          </a:prstGeom>
          <a:solidFill>
            <a:srgbClr val="D7E3DC"/>
          </a:solidFill>
          <a:ln>
            <a:noFill/>
          </a:ln>
        </p:spPr>
        <p:style>
          <a:lnRef idx="0">
            <a:scrgbClr r="0" g="0" b="0"/>
          </a:lnRef>
          <a:fillRef idx="0">
            <a:scrgbClr r="0" g="0" b="0"/>
          </a:fillRef>
          <a:effectRef idx="0">
            <a:scrgbClr r="0" g="0" b="0"/>
          </a:effectRef>
          <a:fontRef idx="minor"/>
        </p:style>
      </p:sp>
      <p:sp>
        <p:nvSpPr>
          <p:cNvPr id="180"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1"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2"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2F9A8F8-0B6A-4F28-B7EA-2529CA1622C5}"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83"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84"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85" name="CustomShape 7"/>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186"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4|</a:t>
            </a:r>
            <a:r>
              <a:rPr lang="es-CL" sz="1600" b="0" strike="noStrike" spc="-1">
                <a:solidFill>
                  <a:srgbClr val="29754D"/>
                </a:solidFill>
                <a:latin typeface="Calibri"/>
                <a:ea typeface="Calibri"/>
              </a:rPr>
              <a:t>3</a:t>
            </a:r>
            <a:endParaRPr lang="es-CL" sz="1600" b="0" strike="noStrike" spc="-1">
              <a:latin typeface="Arial"/>
            </a:endParaRPr>
          </a:p>
        </p:txBody>
      </p:sp>
      <p:sp>
        <p:nvSpPr>
          <p:cNvPr id="187"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88" name="PlaceHolder 10"/>
          <p:cNvSpPr>
            <a:spLocks noGrp="1"/>
          </p:cNvSpPr>
          <p:nvPr>
            <p:ph type="body"/>
          </p:nvPr>
        </p:nvSpPr>
        <p:spPr>
          <a:xfrm>
            <a:off x="48600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
        <p:nvSpPr>
          <p:cNvPr id="189" name="PlaceHolder 11"/>
          <p:cNvSpPr>
            <a:spLocks noGrp="1"/>
          </p:cNvSpPr>
          <p:nvPr>
            <p:ph type="body"/>
          </p:nvPr>
        </p:nvSpPr>
        <p:spPr>
          <a:xfrm>
            <a:off x="496836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227"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8"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9" name="CustomShape 4"/>
          <p:cNvSpPr/>
          <p:nvPr/>
        </p:nvSpPr>
        <p:spPr>
          <a:xfrm>
            <a:off x="181800" y="181080"/>
            <a:ext cx="7908480" cy="650160"/>
          </a:xfrm>
          <a:prstGeom prst="round2SameRect">
            <a:avLst>
              <a:gd name="adj1" fmla="val 16667"/>
              <a:gd name="adj2" fmla="val 0"/>
            </a:avLst>
          </a:prstGeom>
          <a:blipFill rotWithShape="0">
            <a:blip r:embed="rId14"/>
            <a:tile/>
          </a:blipFill>
          <a:ln>
            <a:noFill/>
          </a:ln>
        </p:spPr>
        <p:style>
          <a:lnRef idx="0">
            <a:scrgbClr r="0" g="0" b="0"/>
          </a:lnRef>
          <a:fillRef idx="0">
            <a:scrgbClr r="0" g="0" b="0"/>
          </a:fillRef>
          <a:effectRef idx="0">
            <a:scrgbClr r="0" g="0" b="0"/>
          </a:effectRef>
          <a:fontRef idx="minor"/>
        </p:style>
      </p:sp>
      <p:sp>
        <p:nvSpPr>
          <p:cNvPr id="230" name="CustomShape 5"/>
          <p:cNvSpPr/>
          <p:nvPr/>
        </p:nvSpPr>
        <p:spPr>
          <a:xfrm>
            <a:off x="8170560" y="28836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400" b="1" strike="noStrike" spc="-1">
                <a:solidFill>
                  <a:srgbClr val="000000"/>
                </a:solidFill>
                <a:latin typeface="Calibri"/>
                <a:ea typeface="Calibri"/>
              </a:rPr>
              <a:t>¡Atención!</a:t>
            </a:r>
            <a:endParaRPr lang="es-CL" sz="1400" b="0" strike="noStrike" spc="-1">
              <a:latin typeface="Arial"/>
            </a:endParaRPr>
          </a:p>
        </p:txBody>
      </p:sp>
      <p:sp>
        <p:nvSpPr>
          <p:cNvPr id="231" name="CustomShape 6"/>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DA169642-C260-497B-80B2-08B1967294C4}"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232"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233" name="PlaceHolder 8"/>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234" name="PlaceHolder 9"/>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png"/><Relationship Id="rId1" Type="http://schemas.openxmlformats.org/officeDocument/2006/relationships/slideLayout" Target="../slideLayouts/slideLayout29.xml"/><Relationship Id="rId5" Type="http://schemas.openxmlformats.org/officeDocument/2006/relationships/image" Target="../media/image48.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3.gif"/><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59.gif"/></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7.pn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52.xml"/><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2.xml"/><Relationship Id="rId5" Type="http://schemas.openxmlformats.org/officeDocument/2006/relationships/image" Target="../media/image79.jpe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9.xml"/><Relationship Id="rId5" Type="http://schemas.openxmlformats.org/officeDocument/2006/relationships/image" Target="../media/image89.jpeg"/><Relationship Id="rId4" Type="http://schemas.openxmlformats.org/officeDocument/2006/relationships/image" Target="../media/image88.jpe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9.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fch.cl/iniciativa/tp-digital/" TargetMode="External"/><Relationship Id="rId1" Type="http://schemas.openxmlformats.org/officeDocument/2006/relationships/slideLayout" Target="../slideLayouts/slideLayout52.xml"/><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103.png"/><Relationship Id="rId5" Type="http://schemas.openxmlformats.org/officeDocument/2006/relationships/hyperlink" Target="https://tp-digital.territorio.la/" TargetMode="External"/><Relationship Id="rId4" Type="http://schemas.openxmlformats.org/officeDocument/2006/relationships/hyperlink" Target="https://tinyurl.com/ya6zkhju"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9.xml"/><Relationship Id="rId4" Type="http://schemas.openxmlformats.org/officeDocument/2006/relationships/image" Target="../media/image106.png"/></Relationships>
</file>

<file path=ppt/slides/_rels/slide7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61.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1176480" y="6648120"/>
            <a:ext cx="7011360" cy="311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just">
              <a:lnSpc>
                <a:spcPct val="100000"/>
              </a:lnSpc>
            </a:pPr>
            <a:r>
              <a:rPr lang="es-CL" sz="1100" b="0" strike="noStrike" spc="-1">
                <a:solidFill>
                  <a:srgbClr val="FFFFFF"/>
                </a:solidFill>
                <a:latin typeface="Calibri"/>
                <a:ea typeface="Calibri"/>
              </a:rPr>
              <a:t>En estos documentos se utilizarán de manera inclusiva términos como: el estudiante, el docente, el compañero u otras palabras equivalentes y sus respectivos plurales, es decir, con ellas, se hace referencia tanto a hombres como a mujeres.</a:t>
            </a:r>
            <a:endParaRPr lang="es-CL" sz="1100" b="0" strike="noStrike" spc="-1">
              <a:latin typeface="Arial"/>
            </a:endParaRPr>
          </a:p>
        </p:txBody>
      </p:sp>
      <p:sp>
        <p:nvSpPr>
          <p:cNvPr id="272" name="CustomShape 2"/>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SECTOR ELECTRÓNICA </a:t>
            </a:r>
            <a:r>
              <a:rPr lang="es-CL" sz="1200" b="0" strike="noStrike" spc="-1">
                <a:solidFill>
                  <a:srgbClr val="29754D"/>
                </a:solidFill>
                <a:latin typeface="Calibri"/>
                <a:ea typeface="Calibri"/>
              </a:rPr>
              <a:t>| NIVEL 4° MEDIO</a:t>
            </a:r>
            <a:endParaRPr lang="es-CL" sz="1200" b="0" strike="noStrike" spc="-1">
              <a:latin typeface="Arial"/>
            </a:endParaRPr>
          </a:p>
        </p:txBody>
      </p:sp>
      <p:sp>
        <p:nvSpPr>
          <p:cNvPr id="273" name="CustomShape 3"/>
          <p:cNvSpPr/>
          <p:nvPr/>
        </p:nvSpPr>
        <p:spPr>
          <a:xfrm>
            <a:off x="38772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MÓDULO 8</a:t>
            </a:r>
            <a:endParaRPr lang="es-CL" sz="1500" b="0" strike="noStrike" spc="-1">
              <a:latin typeface="Arial"/>
            </a:endParaRPr>
          </a:p>
          <a:p>
            <a:pPr>
              <a:lnSpc>
                <a:spcPct val="100000"/>
              </a:lnSpc>
            </a:pPr>
            <a:endParaRPr lang="es-CL" sz="1500" b="0" strike="noStrike" spc="-1">
              <a:latin typeface="Arial"/>
            </a:endParaRPr>
          </a:p>
        </p:txBody>
      </p:sp>
      <p:sp>
        <p:nvSpPr>
          <p:cNvPr id="274" name="CustomShape 4"/>
          <p:cNvSpPr/>
          <p:nvPr/>
        </p:nvSpPr>
        <p:spPr>
          <a:xfrm>
            <a:off x="365400" y="2350440"/>
            <a:ext cx="6580800" cy="1356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3600" b="1" strike="noStrike" spc="-1">
                <a:solidFill>
                  <a:srgbClr val="29754D"/>
                </a:solidFill>
                <a:latin typeface="Calibri"/>
                <a:ea typeface="Calibri"/>
              </a:rPr>
              <a:t>MONTAJE DE EQUIPOS INDUSTRIALES</a:t>
            </a:r>
            <a:endParaRPr lang="es-CL" sz="3600" b="0" strike="noStrike" spc="-1">
              <a:latin typeface="Arial"/>
            </a:endParaRPr>
          </a:p>
          <a:p>
            <a:pPr>
              <a:lnSpc>
                <a:spcPct val="90000"/>
              </a:lnSpc>
            </a:pPr>
            <a:endParaRPr lang="es-CL" sz="3600" b="0" strike="noStrike" spc="-1">
              <a:latin typeface="Arial"/>
            </a:endParaRPr>
          </a:p>
        </p:txBody>
      </p:sp>
      <p:pic>
        <p:nvPicPr>
          <p:cNvPr id="275" name="Imagen 7" descr="coso-tapa.png"/>
          <p:cNvPicPr/>
          <p:nvPr/>
        </p:nvPicPr>
        <p:blipFill>
          <a:blip r:embed="rId2"/>
          <a:stretch/>
        </p:blipFill>
        <p:spPr>
          <a:xfrm>
            <a:off x="1025280" y="3132720"/>
            <a:ext cx="7669440" cy="3309120"/>
          </a:xfrm>
          <a:prstGeom prst="rect">
            <a:avLst/>
          </a:prstGeom>
          <a:ln>
            <a:noFill/>
          </a:ln>
        </p:spPr>
      </p:pic>
      <p:pic>
        <p:nvPicPr>
          <p:cNvPr id="276" name="Imagen 275"/>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558720" y="2451240"/>
            <a:ext cx="7466760" cy="205668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1"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sp>
        <p:nvSpPr>
          <p:cNvPr id="352" name="CustomShape 3"/>
          <p:cNvSpPr/>
          <p:nvPr/>
        </p:nvSpPr>
        <p:spPr>
          <a:xfrm>
            <a:off x="762120" y="250236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strike="noStrike" spc="-1">
                <a:solidFill>
                  <a:srgbClr val="C73E32"/>
                </a:solidFill>
                <a:latin typeface="Calibri"/>
                <a:ea typeface="Arial"/>
              </a:rPr>
              <a:t>Densidad:</a:t>
            </a:r>
            <a:endParaRPr lang="es-CL" sz="1700" b="0" strike="noStrike" spc="-1">
              <a:latin typeface="Arial"/>
            </a:endParaRPr>
          </a:p>
        </p:txBody>
      </p:sp>
      <p:pic>
        <p:nvPicPr>
          <p:cNvPr id="353" name="Google Shape;302;p7" descr="C:\Users\Oscar\Desktop\Tabla-de-converción-de-Unidades1.jpg"/>
          <p:cNvPicPr/>
          <p:nvPr/>
        </p:nvPicPr>
        <p:blipFill>
          <a:blip r:embed="rId2"/>
          <a:srcRect t="51937" r="35344" b="36252"/>
          <a:stretch/>
        </p:blipFill>
        <p:spPr>
          <a:xfrm>
            <a:off x="793800" y="2882880"/>
            <a:ext cx="6888960" cy="129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558720" y="2451240"/>
            <a:ext cx="8825760" cy="229788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5"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sp>
        <p:nvSpPr>
          <p:cNvPr id="356" name="CustomShape 3"/>
          <p:cNvSpPr/>
          <p:nvPr/>
        </p:nvSpPr>
        <p:spPr>
          <a:xfrm>
            <a:off x="698400" y="250236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strike="noStrike" spc="-1">
                <a:solidFill>
                  <a:srgbClr val="C73E32"/>
                </a:solidFill>
                <a:latin typeface="Calibri"/>
                <a:ea typeface="Arial"/>
              </a:rPr>
              <a:t>Masa:</a:t>
            </a:r>
            <a:endParaRPr lang="es-CL" sz="1700" b="0" strike="noStrike" spc="-1">
              <a:latin typeface="Arial"/>
            </a:endParaRPr>
          </a:p>
        </p:txBody>
      </p:sp>
      <p:pic>
        <p:nvPicPr>
          <p:cNvPr id="357" name="Google Shape;302;p7" descr="C:\Users\Oscar\Desktop\Tabla-de-converción-de-Unidades1.jpg"/>
          <p:cNvPicPr/>
          <p:nvPr/>
        </p:nvPicPr>
        <p:blipFill>
          <a:blip r:embed="rId2"/>
          <a:srcRect t="65133" r="11630" b="19128"/>
          <a:stretch/>
        </p:blipFill>
        <p:spPr>
          <a:xfrm>
            <a:off x="704880" y="2857680"/>
            <a:ext cx="8527320" cy="1649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558720" y="2451240"/>
            <a:ext cx="8825760" cy="247572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9"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sp>
        <p:nvSpPr>
          <p:cNvPr id="360" name="CustomShape 3"/>
          <p:cNvSpPr/>
          <p:nvPr/>
        </p:nvSpPr>
        <p:spPr>
          <a:xfrm>
            <a:off x="673200" y="251496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strike="noStrike" spc="-1">
                <a:solidFill>
                  <a:srgbClr val="C73E32"/>
                </a:solidFill>
                <a:latin typeface="Calibri"/>
                <a:ea typeface="Arial"/>
              </a:rPr>
              <a:t>Presión:</a:t>
            </a:r>
            <a:endParaRPr lang="es-CL" sz="1700" b="0" strike="noStrike" spc="-1">
              <a:latin typeface="Arial"/>
            </a:endParaRPr>
          </a:p>
        </p:txBody>
      </p:sp>
      <p:pic>
        <p:nvPicPr>
          <p:cNvPr id="361" name="Google Shape;302;p7" descr="C:\Users\Oscar\Desktop\Tabla-de-converción-de-Unidades1.jpg"/>
          <p:cNvPicPr/>
          <p:nvPr/>
        </p:nvPicPr>
        <p:blipFill>
          <a:blip r:embed="rId2"/>
          <a:srcRect t="82217" r="182" b="-982"/>
          <a:stretch/>
        </p:blipFill>
        <p:spPr>
          <a:xfrm>
            <a:off x="730080" y="2921040"/>
            <a:ext cx="8513280" cy="1739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533520" y="2222640"/>
            <a:ext cx="5384160" cy="272988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63"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a:t>
            </a:r>
            <a:endParaRPr lang="es-CL" sz="3600" b="0" strike="noStrike" spc="-1">
              <a:latin typeface="Arial"/>
            </a:endParaRPr>
          </a:p>
        </p:txBody>
      </p:sp>
      <p:sp>
        <p:nvSpPr>
          <p:cNvPr id="364" name="CustomShape 3"/>
          <p:cNvSpPr/>
          <p:nvPr/>
        </p:nvSpPr>
        <p:spPr>
          <a:xfrm>
            <a:off x="728640" y="2464200"/>
            <a:ext cx="5150880" cy="22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CL" sz="1800" b="0" strike="noStrike" spc="-1">
                <a:solidFill>
                  <a:srgbClr val="000000"/>
                </a:solidFill>
                <a:latin typeface="Calibri"/>
                <a:ea typeface="Arial"/>
              </a:rPr>
              <a:t>Las dimensiones de una sala de estar don de 3,5 y </a:t>
            </a:r>
            <a:r>
              <a:t/>
            </a:r>
            <a:br/>
            <a:r>
              <a:rPr lang="es-CL" sz="1800" b="0" strike="noStrike" spc="-1">
                <a:solidFill>
                  <a:srgbClr val="000000"/>
                </a:solidFill>
                <a:latin typeface="Calibri"/>
                <a:ea typeface="Arial"/>
              </a:rPr>
              <a:t>4,2 m con una altura de 2,4 m.</a:t>
            </a:r>
            <a:endParaRPr lang="es-CL" sz="1800" b="0" strike="noStrike" spc="-1">
              <a:latin typeface="Arial"/>
            </a:endParaRPr>
          </a:p>
          <a:p>
            <a:pPr marL="140400" indent="-139680">
              <a:lnSpc>
                <a:spcPct val="100000"/>
              </a:lnSpc>
              <a:spcBef>
                <a:spcPts val="601"/>
              </a:spcBef>
              <a:buClr>
                <a:srgbClr val="000000"/>
              </a:buClr>
              <a:buFont typeface="Arial"/>
              <a:buChar char="•"/>
            </a:pPr>
            <a:r>
              <a:rPr lang="es-CL" sz="1800" b="1" strike="noStrike" spc="-1">
                <a:solidFill>
                  <a:srgbClr val="29754D"/>
                </a:solidFill>
                <a:latin typeface="Calibri"/>
                <a:ea typeface="Arial"/>
              </a:rPr>
              <a:t>¿Cuánto pesa el aire de la sala cuando la presión del aire es de 1 ATM? </a:t>
            </a:r>
            <a:endParaRPr lang="es-CL" sz="1800" b="0" strike="noStrike" spc="-1">
              <a:latin typeface="Arial"/>
            </a:endParaRPr>
          </a:p>
          <a:p>
            <a:pPr marL="140400" indent="-139680">
              <a:lnSpc>
                <a:spcPct val="100000"/>
              </a:lnSpc>
              <a:spcBef>
                <a:spcPts val="601"/>
              </a:spcBef>
              <a:buClr>
                <a:srgbClr val="000000"/>
              </a:buClr>
              <a:buFont typeface="Arial"/>
              <a:buChar char="•"/>
            </a:pPr>
            <a:r>
              <a:rPr lang="es-CL" sz="1800" b="1" strike="noStrike" spc="-1">
                <a:solidFill>
                  <a:srgbClr val="29754D"/>
                </a:solidFill>
                <a:latin typeface="Calibri"/>
                <a:ea typeface="Arial"/>
              </a:rPr>
              <a:t>¿Cuál es la magnitud de la fuerza sobre el piso </a:t>
            </a:r>
            <a:r>
              <a:t/>
            </a:r>
            <a:br/>
            <a:r>
              <a:rPr lang="es-CL" sz="1800" b="1" strike="noStrike" spc="-1">
                <a:solidFill>
                  <a:srgbClr val="29754D"/>
                </a:solidFill>
                <a:latin typeface="Calibri"/>
                <a:ea typeface="Arial"/>
              </a:rPr>
              <a:t>de la sala? </a:t>
            </a:r>
            <a:endParaRPr lang="es-CL" sz="1800" b="0" strike="noStrike" spc="-1">
              <a:latin typeface="Arial"/>
            </a:endParaRPr>
          </a:p>
          <a:p>
            <a:pPr>
              <a:lnSpc>
                <a:spcPct val="100000"/>
              </a:lnSpc>
              <a:spcBef>
                <a:spcPts val="601"/>
              </a:spcBef>
            </a:pPr>
            <a:r>
              <a:rPr lang="es-CL" sz="1800" b="0" strike="noStrike" spc="-1">
                <a:solidFill>
                  <a:srgbClr val="000000"/>
                </a:solidFill>
                <a:latin typeface="Calibri"/>
                <a:ea typeface="Arial"/>
              </a:rPr>
              <a:t>Considere una densidad del aire de 1,21 kg/m3.</a:t>
            </a:r>
            <a:endParaRPr lang="es-CL" sz="1800" b="0" strike="noStrike" spc="-1">
              <a:latin typeface="Arial"/>
            </a:endParaRPr>
          </a:p>
        </p:txBody>
      </p:sp>
      <p:pic>
        <p:nvPicPr>
          <p:cNvPr id="365" name="Google Shape;141;p4"/>
          <p:cNvPicPr/>
          <p:nvPr/>
        </p:nvPicPr>
        <p:blipFill>
          <a:blip r:embed="rId2"/>
          <a:stretch/>
        </p:blipFill>
        <p:spPr>
          <a:xfrm>
            <a:off x="5656320" y="2126880"/>
            <a:ext cx="456480" cy="456480"/>
          </a:xfrm>
          <a:prstGeom prst="rect">
            <a:avLst/>
          </a:prstGeom>
          <a:ln>
            <a:noFill/>
          </a:ln>
        </p:spPr>
      </p:pic>
      <p:pic>
        <p:nvPicPr>
          <p:cNvPr id="366" name="Google Shape;148;p4"/>
          <p:cNvPicPr/>
          <p:nvPr/>
        </p:nvPicPr>
        <p:blipFill>
          <a:blip r:embed="rId3"/>
          <a:stretch/>
        </p:blipFill>
        <p:spPr>
          <a:xfrm>
            <a:off x="5873040" y="1930320"/>
            <a:ext cx="3298320" cy="5173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533520" y="2438280"/>
            <a:ext cx="8228880" cy="3250440"/>
          </a:xfrm>
          <a:prstGeom prst="roundRect">
            <a:avLst>
              <a:gd name="adj" fmla="val 4804"/>
            </a:avLst>
          </a:prstGeom>
          <a:solidFill>
            <a:schemeClr val="accent1">
              <a:lumMod val="20000"/>
              <a:lumOff val="80000"/>
            </a:schemeClr>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68"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SOLUCIÓN</a:t>
            </a:r>
            <a:endParaRPr lang="es-CL" sz="3600" b="0" strike="noStrike" spc="-1">
              <a:latin typeface="Arial"/>
            </a:endParaRPr>
          </a:p>
        </p:txBody>
      </p:sp>
      <p:sp>
        <p:nvSpPr>
          <p:cNvPr id="369" name="CustomShape 3"/>
          <p:cNvSpPr/>
          <p:nvPr/>
        </p:nvSpPr>
        <p:spPr>
          <a:xfrm>
            <a:off x="2984040" y="2948760"/>
            <a:ext cx="3327480" cy="368640"/>
          </a:xfrm>
          <a:prstGeom prst="rect">
            <a:avLst/>
          </a:prstGeom>
          <a:blipFill rotWithShape="0">
            <a:blip r:embed="rId2"/>
            <a:stretch>
              <a:fillRect b="-2976562"/>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
        <p:nvSpPr>
          <p:cNvPr id="370" name="CustomShape 4"/>
          <p:cNvSpPr/>
          <p:nvPr/>
        </p:nvSpPr>
        <p:spPr>
          <a:xfrm>
            <a:off x="906480" y="3744360"/>
            <a:ext cx="7482960" cy="78012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pic>
        <p:nvPicPr>
          <p:cNvPr id="371" name="Google Shape;261;p43"/>
          <p:cNvPicPr/>
          <p:nvPr/>
        </p:nvPicPr>
        <p:blipFill>
          <a:blip r:embed="rId4"/>
          <a:stretch/>
        </p:blipFill>
        <p:spPr>
          <a:xfrm>
            <a:off x="8480880" y="2463480"/>
            <a:ext cx="482400" cy="460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507960" y="2819520"/>
            <a:ext cx="8660520" cy="402516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3" name="CustomShape 2"/>
          <p:cNvSpPr/>
          <p:nvPr/>
        </p:nvSpPr>
        <p:spPr>
          <a:xfrm>
            <a:off x="4838760" y="4273560"/>
            <a:ext cx="4075920" cy="735840"/>
          </a:xfrm>
          <a:prstGeom prst="roundRect">
            <a:avLst>
              <a:gd name="adj" fmla="val 4804"/>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4" name="CustomShape 3"/>
          <p:cNvSpPr/>
          <p:nvPr/>
        </p:nvSpPr>
        <p:spPr>
          <a:xfrm>
            <a:off x="447840" y="1214280"/>
            <a:ext cx="90302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EL PRINCIPIO </a:t>
            </a:r>
            <a:r>
              <a:rPr lang="es-CL" sz="3200" b="0" strike="noStrike" spc="-1">
                <a:solidFill>
                  <a:srgbClr val="C73E32"/>
                </a:solidFill>
                <a:latin typeface="Calibri"/>
                <a:ea typeface="Arial"/>
              </a:rPr>
              <a:t>DE</a:t>
            </a:r>
            <a:r>
              <a:rPr lang="es-CL" sz="3200" b="1" strike="noStrike" spc="-1">
                <a:solidFill>
                  <a:srgbClr val="29754D"/>
                </a:solidFill>
                <a:latin typeface="Calibri"/>
                <a:ea typeface="Arial"/>
              </a:rPr>
              <a:t> </a:t>
            </a:r>
            <a:r>
              <a:rPr lang="es-CL" sz="3200" b="0" strike="noStrike" spc="-1">
                <a:solidFill>
                  <a:srgbClr val="C73E32"/>
                </a:solidFill>
                <a:latin typeface="Calibri"/>
                <a:ea typeface="Arial"/>
              </a:rPr>
              <a:t>PASCAL</a:t>
            </a:r>
            <a:endParaRPr lang="es-CL" sz="3200" b="0" strike="noStrike" spc="-1">
              <a:latin typeface="Arial"/>
            </a:endParaRPr>
          </a:p>
        </p:txBody>
      </p:sp>
      <p:sp>
        <p:nvSpPr>
          <p:cNvPr id="375" name="CustomShape 4"/>
          <p:cNvSpPr/>
          <p:nvPr/>
        </p:nvSpPr>
        <p:spPr>
          <a:xfrm>
            <a:off x="500040" y="2070720"/>
            <a:ext cx="85035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i="1" strike="noStrike" spc="-1">
                <a:solidFill>
                  <a:srgbClr val="595959"/>
                </a:solidFill>
                <a:latin typeface="Calibri"/>
                <a:ea typeface="Arial"/>
              </a:rPr>
              <a:t>“</a:t>
            </a:r>
            <a:r>
              <a:rPr lang="es-CL" sz="1800" b="0" i="1" strike="noStrike" spc="-1">
                <a:solidFill>
                  <a:srgbClr val="29754D"/>
                </a:solidFill>
                <a:latin typeface="Calibri"/>
                <a:ea typeface="Arial"/>
              </a:rPr>
              <a:t>Con una palanca hidráulica, una fuerza dada que se aplique sobre una distancia dada puede transformarse en una fuerza más grande aplicada sobre una distancia más corta”</a:t>
            </a:r>
            <a:endParaRPr lang="es-CL" sz="1800" b="0" strike="noStrike" spc="-1">
              <a:latin typeface="Arial"/>
            </a:endParaRPr>
          </a:p>
        </p:txBody>
      </p:sp>
      <p:pic>
        <p:nvPicPr>
          <p:cNvPr id="376" name="Google Shape;353;p13" descr="http://hyperphysics.phy-astr.gsu.edu/hbasees/fluids/imgflu/hpress.gif"/>
          <p:cNvPicPr/>
          <p:nvPr/>
        </p:nvPicPr>
        <p:blipFill>
          <a:blip r:embed="rId2"/>
          <a:stretch/>
        </p:blipFill>
        <p:spPr>
          <a:xfrm>
            <a:off x="748800" y="3060720"/>
            <a:ext cx="3695400" cy="3564360"/>
          </a:xfrm>
          <a:prstGeom prst="rect">
            <a:avLst/>
          </a:prstGeom>
          <a:ln>
            <a:noFill/>
          </a:ln>
        </p:spPr>
      </p:pic>
      <p:sp>
        <p:nvSpPr>
          <p:cNvPr id="377" name="CustomShape 5"/>
          <p:cNvSpPr/>
          <p:nvPr/>
        </p:nvSpPr>
        <p:spPr>
          <a:xfrm>
            <a:off x="4800600" y="4341600"/>
            <a:ext cx="4117680" cy="5997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07960" y="2235240"/>
            <a:ext cx="8660520" cy="431712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9" name="CustomShape 2"/>
          <p:cNvSpPr/>
          <p:nvPr/>
        </p:nvSpPr>
        <p:spPr>
          <a:xfrm>
            <a:off x="723960" y="3803760"/>
            <a:ext cx="4203000" cy="882000"/>
          </a:xfrm>
          <a:prstGeom prst="roundRect">
            <a:avLst>
              <a:gd name="adj" fmla="val 4804"/>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80" name="CustomShape 3"/>
          <p:cNvSpPr/>
          <p:nvPr/>
        </p:nvSpPr>
        <p:spPr>
          <a:xfrm>
            <a:off x="447840" y="1278000"/>
            <a:ext cx="9030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2800" b="1" strike="noStrike" spc="-1">
                <a:solidFill>
                  <a:srgbClr val="29754D"/>
                </a:solidFill>
                <a:latin typeface="Calibri"/>
                <a:ea typeface="Arial"/>
              </a:rPr>
              <a:t>¿CÓMO PODEMOS EXPRESAR </a:t>
            </a:r>
            <a:r>
              <a:rPr lang="es-CL" sz="2800" b="0" strike="noStrike" spc="-1">
                <a:solidFill>
                  <a:srgbClr val="C73E32"/>
                </a:solidFill>
                <a:latin typeface="Calibri"/>
                <a:ea typeface="Arial"/>
              </a:rPr>
              <a:t>EL TRABAJO DE SALIDA ?</a:t>
            </a:r>
            <a:endParaRPr lang="es-CL" sz="2800" b="0" strike="noStrike" spc="-1">
              <a:latin typeface="Arial"/>
            </a:endParaRPr>
          </a:p>
        </p:txBody>
      </p:sp>
      <p:sp>
        <p:nvSpPr>
          <p:cNvPr id="381" name="CustomShape 4"/>
          <p:cNvSpPr/>
          <p:nvPr/>
        </p:nvSpPr>
        <p:spPr>
          <a:xfrm>
            <a:off x="680760" y="2466360"/>
            <a:ext cx="3700080" cy="52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600" b="0" i="1" strike="noStrike" spc="-1">
                <a:solidFill>
                  <a:srgbClr val="800000"/>
                </a:solidFill>
                <a:latin typeface="Calibri"/>
                <a:ea typeface="Arial"/>
              </a:rPr>
              <a:t>Podemos decir que el trabajo queda expresado como:</a:t>
            </a:r>
            <a:endParaRPr lang="es-CL" sz="1600" b="0" strike="noStrike" spc="-1">
              <a:latin typeface="Arial"/>
            </a:endParaRPr>
          </a:p>
        </p:txBody>
      </p:sp>
      <p:pic>
        <p:nvPicPr>
          <p:cNvPr id="382" name="Google Shape;364;p14"/>
          <p:cNvPicPr/>
          <p:nvPr/>
        </p:nvPicPr>
        <p:blipFill>
          <a:blip r:embed="rId2"/>
          <a:stretch/>
        </p:blipFill>
        <p:spPr>
          <a:xfrm>
            <a:off x="5046120" y="2603520"/>
            <a:ext cx="3970080" cy="3813120"/>
          </a:xfrm>
          <a:prstGeom prst="rect">
            <a:avLst/>
          </a:prstGeom>
          <a:ln>
            <a:noFill/>
          </a:ln>
        </p:spPr>
      </p:pic>
      <p:sp>
        <p:nvSpPr>
          <p:cNvPr id="383" name="CustomShape 5"/>
          <p:cNvSpPr/>
          <p:nvPr/>
        </p:nvSpPr>
        <p:spPr>
          <a:xfrm>
            <a:off x="622440" y="3955320"/>
            <a:ext cx="4380840" cy="5418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Google Shape;148;p4"/>
          <p:cNvPicPr/>
          <p:nvPr/>
        </p:nvPicPr>
        <p:blipFill>
          <a:blip r:embed="rId2"/>
          <a:stretch/>
        </p:blipFill>
        <p:spPr>
          <a:xfrm>
            <a:off x="6330240" y="1866960"/>
            <a:ext cx="3298320" cy="5173920"/>
          </a:xfrm>
          <a:prstGeom prst="rect">
            <a:avLst/>
          </a:prstGeom>
          <a:ln>
            <a:noFill/>
          </a:ln>
        </p:spPr>
      </p:pic>
      <p:sp>
        <p:nvSpPr>
          <p:cNvPr id="385" name="CustomShape 1"/>
          <p:cNvSpPr/>
          <p:nvPr/>
        </p:nvSpPr>
        <p:spPr>
          <a:xfrm>
            <a:off x="533520" y="2222640"/>
            <a:ext cx="6120720" cy="302184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86"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a:t>
            </a:r>
            <a:endParaRPr lang="es-CL" sz="3600" b="0" strike="noStrike" spc="-1">
              <a:latin typeface="Arial"/>
            </a:endParaRPr>
          </a:p>
        </p:txBody>
      </p:sp>
      <p:sp>
        <p:nvSpPr>
          <p:cNvPr id="387" name="CustomShape 3"/>
          <p:cNvSpPr/>
          <p:nvPr/>
        </p:nvSpPr>
        <p:spPr>
          <a:xfrm>
            <a:off x="728640" y="2464200"/>
            <a:ext cx="5836680" cy="256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800" b="1" strike="noStrike" spc="-1">
                <a:solidFill>
                  <a:srgbClr val="C73E32"/>
                </a:solidFill>
                <a:latin typeface="Calibri"/>
                <a:ea typeface="Arial"/>
              </a:rPr>
              <a:t>Calcular los siguientes casos:</a:t>
            </a:r>
            <a:endParaRPr lang="es-CL" sz="1800" b="0" strike="noStrike" spc="-1">
              <a:latin typeface="Arial"/>
            </a:endParaRPr>
          </a:p>
          <a:p>
            <a:pPr marL="198000" indent="-197280">
              <a:lnSpc>
                <a:spcPct val="90000"/>
              </a:lnSpc>
              <a:spcBef>
                <a:spcPts val="1001"/>
              </a:spcBef>
              <a:buClr>
                <a:srgbClr val="000000"/>
              </a:buClr>
              <a:buSzPct val="90000"/>
              <a:buFont typeface="Arial"/>
              <a:buAutoNum type="arabicPeriod"/>
            </a:pPr>
            <a:r>
              <a:rPr lang="es-CL" sz="1800" b="0" strike="noStrike" spc="-1">
                <a:solidFill>
                  <a:srgbClr val="000000"/>
                </a:solidFill>
                <a:latin typeface="Calibri"/>
                <a:ea typeface="Arial"/>
              </a:rPr>
              <a:t>Se desea elevar un cuerpo de 1.000 Kg con una elevadora hidráulica cuyo émbolo mayor mide 50 cm de radio y el émbolo menor 0,08 m</a:t>
            </a:r>
            <a:r>
              <a:rPr lang="es-CL" sz="1800" b="1" strike="noStrike" spc="-1">
                <a:solidFill>
                  <a:srgbClr val="000000"/>
                </a:solidFill>
                <a:latin typeface="Calibri"/>
                <a:ea typeface="Arial"/>
              </a:rPr>
              <a:t>. ¿Cuánta fuerza hay que hacer en el émbolo pequeño?</a:t>
            </a:r>
            <a:endParaRPr lang="es-CL" sz="1800" b="0" strike="noStrike" spc="-1">
              <a:latin typeface="Arial"/>
            </a:endParaRPr>
          </a:p>
          <a:p>
            <a:pPr marL="198000" indent="-197280">
              <a:lnSpc>
                <a:spcPct val="90000"/>
              </a:lnSpc>
              <a:spcBef>
                <a:spcPts val="1001"/>
              </a:spcBef>
              <a:buClr>
                <a:srgbClr val="000000"/>
              </a:buClr>
              <a:buSzPct val="90000"/>
              <a:buFont typeface="Arial"/>
              <a:buAutoNum type="arabicPeriod"/>
            </a:pPr>
            <a:r>
              <a:rPr lang="es-CL" sz="1800" b="0" strike="noStrike" spc="-1">
                <a:solidFill>
                  <a:srgbClr val="000000"/>
                </a:solidFill>
                <a:latin typeface="Calibri"/>
                <a:ea typeface="Arial"/>
              </a:rPr>
              <a:t>El émbolo menor de una prensa hidráulica tiene un radio de 4 cm y sobre él actúa una fuerza de 80 kg. </a:t>
            </a:r>
            <a:r>
              <a:rPr lang="es-CL" sz="1800" b="1" strike="noStrike" spc="-1">
                <a:solidFill>
                  <a:srgbClr val="000000"/>
                </a:solidFill>
                <a:latin typeface="Calibri"/>
                <a:ea typeface="Arial"/>
              </a:rPr>
              <a:t>Calcular el radio del émbolo mayor si se obtiene en éste una fuerza de 50.000 kg.</a:t>
            </a:r>
            <a:endParaRPr lang="es-CL" sz="1800" b="0" strike="noStrike" spc="-1">
              <a:latin typeface="Arial"/>
            </a:endParaRPr>
          </a:p>
        </p:txBody>
      </p:sp>
      <p:pic>
        <p:nvPicPr>
          <p:cNvPr id="388" name="Google Shape;141;p4"/>
          <p:cNvPicPr/>
          <p:nvPr/>
        </p:nvPicPr>
        <p:blipFill>
          <a:blip r:embed="rId3"/>
          <a:stretch/>
        </p:blipFill>
        <p:spPr>
          <a:xfrm>
            <a:off x="6443640" y="2037960"/>
            <a:ext cx="456480" cy="456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546120" y="2298600"/>
            <a:ext cx="7492320" cy="37458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0" name="CustomShape 2"/>
          <p:cNvSpPr/>
          <p:nvPr/>
        </p:nvSpPr>
        <p:spPr>
          <a:xfrm>
            <a:off x="447840" y="1214280"/>
            <a:ext cx="9030240" cy="51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100" b="1" strike="noStrike" spc="-1">
                <a:solidFill>
                  <a:srgbClr val="29754D"/>
                </a:solidFill>
                <a:latin typeface="Calibri"/>
                <a:ea typeface="Arial"/>
              </a:rPr>
              <a:t>FLUIDOS IDEALES </a:t>
            </a:r>
            <a:r>
              <a:rPr lang="es-CL" sz="3100" b="0" strike="noStrike" spc="-1">
                <a:solidFill>
                  <a:srgbClr val="C73E32"/>
                </a:solidFill>
                <a:latin typeface="Calibri"/>
                <a:ea typeface="Arial"/>
              </a:rPr>
              <a:t>EN MOVIMIENTO</a:t>
            </a:r>
            <a:endParaRPr lang="es-CL" sz="3100" b="0" strike="noStrike" spc="-1">
              <a:latin typeface="Arial"/>
            </a:endParaRPr>
          </a:p>
        </p:txBody>
      </p:sp>
      <p:sp>
        <p:nvSpPr>
          <p:cNvPr id="391" name="CustomShape 3"/>
          <p:cNvSpPr/>
          <p:nvPr/>
        </p:nvSpPr>
        <p:spPr>
          <a:xfrm>
            <a:off x="677880" y="2563920"/>
            <a:ext cx="7030440" cy="29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34000" indent="-269280">
              <a:lnSpc>
                <a:spcPct val="100000"/>
              </a:lnSpc>
              <a:spcBef>
                <a:spcPts val="400"/>
              </a:spcBef>
              <a:buClr>
                <a:srgbClr val="000000"/>
              </a:buClr>
              <a:buSzPct val="95000"/>
              <a:buFont typeface="Arial"/>
              <a:buAutoNum type="arabicPeriod"/>
            </a:pPr>
            <a:r>
              <a:rPr lang="es-CL" sz="1800" b="1" strike="noStrike" spc="-1">
                <a:solidFill>
                  <a:srgbClr val="000000"/>
                </a:solidFill>
                <a:latin typeface="Calibri"/>
                <a:ea typeface="Calibri"/>
              </a:rPr>
              <a:t>Flujo uniforme: </a:t>
            </a:r>
            <a:r>
              <a:t/>
            </a:r>
            <a:br/>
            <a:r>
              <a:rPr lang="es-CL" sz="1800" b="0" strike="noStrike" spc="-1">
                <a:solidFill>
                  <a:srgbClr val="000000"/>
                </a:solidFill>
                <a:latin typeface="Calibri"/>
                <a:ea typeface="Calibri"/>
              </a:rPr>
              <a:t>En un flujo uniforme la velocidad del fluido en movimiento en cualquier punto no cambia con el tiempo ni en magnitud ni en dirección.</a:t>
            </a:r>
            <a:endParaRPr lang="es-CL" sz="1800" b="0" strike="noStrike" spc="-1">
              <a:latin typeface="Arial"/>
            </a:endParaRPr>
          </a:p>
          <a:p>
            <a:pPr marL="234000" indent="-269280">
              <a:lnSpc>
                <a:spcPct val="100000"/>
              </a:lnSpc>
              <a:spcBef>
                <a:spcPts val="400"/>
              </a:spcBef>
              <a:buClr>
                <a:srgbClr val="000000"/>
              </a:buClr>
              <a:buSzPct val="95000"/>
              <a:buFont typeface="Arial"/>
              <a:buAutoNum type="arabicPeriod"/>
            </a:pPr>
            <a:r>
              <a:rPr lang="es-CL" sz="1800" b="1" strike="noStrike" spc="-1">
                <a:solidFill>
                  <a:srgbClr val="000000"/>
                </a:solidFill>
                <a:latin typeface="Calibri"/>
                <a:ea typeface="Calibri"/>
              </a:rPr>
              <a:t>Flujo incompresible:</a:t>
            </a:r>
            <a:r>
              <a:t/>
            </a:r>
            <a:br/>
            <a:r>
              <a:rPr lang="es-CL" sz="1800" b="0" strike="noStrike" spc="-1">
                <a:solidFill>
                  <a:srgbClr val="000000"/>
                </a:solidFill>
                <a:latin typeface="Calibri"/>
                <a:ea typeface="Calibri"/>
              </a:rPr>
              <a:t>Densidad con valor constante.</a:t>
            </a:r>
            <a:endParaRPr lang="es-CL" sz="1800" b="0" strike="noStrike" spc="-1">
              <a:latin typeface="Arial"/>
            </a:endParaRPr>
          </a:p>
          <a:p>
            <a:pPr marL="234000" indent="-269280">
              <a:lnSpc>
                <a:spcPct val="100000"/>
              </a:lnSpc>
              <a:spcBef>
                <a:spcPts val="400"/>
              </a:spcBef>
              <a:buClr>
                <a:srgbClr val="000000"/>
              </a:buClr>
              <a:buSzPct val="95000"/>
              <a:buFont typeface="Arial"/>
              <a:buAutoNum type="arabicPeriod"/>
            </a:pPr>
            <a:r>
              <a:rPr lang="es-CL" sz="1800" b="1" strike="noStrike" spc="-1">
                <a:solidFill>
                  <a:srgbClr val="000000"/>
                </a:solidFill>
                <a:latin typeface="Calibri"/>
                <a:ea typeface="Calibri"/>
              </a:rPr>
              <a:t>Flujo no viscoso: </a:t>
            </a:r>
            <a:r>
              <a:t/>
            </a:r>
            <a:br/>
            <a:r>
              <a:rPr lang="es-CL" sz="1800" b="0" strike="noStrike" spc="-1">
                <a:solidFill>
                  <a:srgbClr val="000000"/>
                </a:solidFill>
                <a:latin typeface="Calibri"/>
                <a:ea typeface="Calibri"/>
              </a:rPr>
              <a:t>Viscosidad es una medida de la resistencia con la cual circula un fluido.</a:t>
            </a:r>
            <a:endParaRPr lang="es-CL" sz="1800" b="0" strike="noStrike" spc="-1">
              <a:latin typeface="Arial"/>
            </a:endParaRPr>
          </a:p>
          <a:p>
            <a:pPr marL="234000" indent="-269280">
              <a:lnSpc>
                <a:spcPct val="100000"/>
              </a:lnSpc>
              <a:spcBef>
                <a:spcPts val="400"/>
              </a:spcBef>
              <a:buClr>
                <a:srgbClr val="000000"/>
              </a:buClr>
              <a:buSzPct val="95000"/>
              <a:buFont typeface="Arial"/>
              <a:buAutoNum type="arabicPeriod"/>
            </a:pPr>
            <a:r>
              <a:rPr lang="es-CL" sz="1800" b="1" strike="noStrike" spc="-1">
                <a:solidFill>
                  <a:srgbClr val="000000"/>
                </a:solidFill>
                <a:latin typeface="Calibri"/>
                <a:ea typeface="Calibri"/>
              </a:rPr>
              <a:t>Flujo irrotacional: </a:t>
            </a:r>
            <a:r>
              <a:t/>
            </a:r>
            <a:br/>
            <a:r>
              <a:rPr lang="es-CL" sz="1800" b="0" strike="noStrike" spc="-1">
                <a:solidFill>
                  <a:srgbClr val="000000"/>
                </a:solidFill>
                <a:latin typeface="Calibri"/>
                <a:ea typeface="Calibri"/>
              </a:rPr>
              <a:t>Un cuerpo suspendido en un fluido no gira alrededor de su propio eje.</a:t>
            </a:r>
            <a:endParaRPr lang="es-CL" sz="1800" b="0" strike="noStrike" spc="-1">
              <a:latin typeface="Arial"/>
            </a:endParaRPr>
          </a:p>
        </p:txBody>
      </p:sp>
      <p:pic>
        <p:nvPicPr>
          <p:cNvPr id="392" name="Google Shape;177;p7"/>
          <p:cNvPicPr/>
          <p:nvPr/>
        </p:nvPicPr>
        <p:blipFill>
          <a:blip r:embed="rId2"/>
          <a:stretch/>
        </p:blipFill>
        <p:spPr>
          <a:xfrm>
            <a:off x="7376040" y="2209680"/>
            <a:ext cx="1936800" cy="3446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596880" y="1905120"/>
            <a:ext cx="7797240" cy="4672800"/>
          </a:xfrm>
          <a:prstGeom prst="roundRect">
            <a:avLst>
              <a:gd name="adj" fmla="val 3766"/>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4" name="CustomShape 2"/>
          <p:cNvSpPr/>
          <p:nvPr/>
        </p:nvSpPr>
        <p:spPr>
          <a:xfrm>
            <a:off x="5981760" y="5638680"/>
            <a:ext cx="2044080" cy="570960"/>
          </a:xfrm>
          <a:prstGeom prst="roundRect">
            <a:avLst>
              <a:gd name="adj" fmla="val 3766"/>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5" name="CustomShape 3"/>
          <p:cNvSpPr/>
          <p:nvPr/>
        </p:nvSpPr>
        <p:spPr>
          <a:xfrm>
            <a:off x="447840" y="1214280"/>
            <a:ext cx="903024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100" b="1" strike="noStrike" spc="-1">
                <a:solidFill>
                  <a:srgbClr val="29754D"/>
                </a:solidFill>
                <a:latin typeface="Calibri"/>
                <a:ea typeface="Arial"/>
              </a:rPr>
              <a:t>ECUACIÓN DE  </a:t>
            </a:r>
            <a:r>
              <a:rPr lang="es-CL" sz="3100" b="0" strike="noStrike" spc="-1">
                <a:solidFill>
                  <a:srgbClr val="C73E32"/>
                </a:solidFill>
                <a:latin typeface="Calibri"/>
                <a:ea typeface="Arial"/>
              </a:rPr>
              <a:t>CONTINUIDAD</a:t>
            </a:r>
            <a:endParaRPr lang="es-CL" sz="3100" b="0" strike="noStrike" spc="-1">
              <a:latin typeface="Arial"/>
            </a:endParaRPr>
          </a:p>
        </p:txBody>
      </p:sp>
      <p:pic>
        <p:nvPicPr>
          <p:cNvPr id="396" name="Google Shape;396;p19" descr="http://e-ducativa.catedu.es/44700165/aula/archivos/repositorio/4750/4918/html/TEO001.gif"/>
          <p:cNvPicPr/>
          <p:nvPr/>
        </p:nvPicPr>
        <p:blipFill>
          <a:blip r:embed="rId2"/>
          <a:stretch/>
        </p:blipFill>
        <p:spPr>
          <a:xfrm>
            <a:off x="647640" y="2278440"/>
            <a:ext cx="6754320" cy="3003840"/>
          </a:xfrm>
          <a:prstGeom prst="rect">
            <a:avLst/>
          </a:prstGeom>
          <a:ln>
            <a:noFill/>
          </a:ln>
        </p:spPr>
      </p:pic>
      <p:sp>
        <p:nvSpPr>
          <p:cNvPr id="397" name="CustomShape 4"/>
          <p:cNvSpPr/>
          <p:nvPr/>
        </p:nvSpPr>
        <p:spPr>
          <a:xfrm>
            <a:off x="6121440" y="5628600"/>
            <a:ext cx="1853640" cy="568440"/>
          </a:xfrm>
          <a:prstGeom prst="rect">
            <a:avLst/>
          </a:prstGeom>
          <a:blipFill rotWithShape="0">
            <a:blip r:embed="rId3"/>
            <a:stretch>
              <a:fillRect l="-10714" b="-13205"/>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
        <p:nvSpPr>
          <p:cNvPr id="398" name="CustomShape 5"/>
          <p:cNvSpPr/>
          <p:nvPr/>
        </p:nvSpPr>
        <p:spPr>
          <a:xfrm>
            <a:off x="1181160" y="5537160"/>
            <a:ext cx="6095160" cy="33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800" b="1" i="1" strike="noStrike" spc="-1">
                <a:solidFill>
                  <a:srgbClr val="000000"/>
                </a:solidFill>
                <a:latin typeface="Calibri"/>
                <a:ea typeface="Arial"/>
              </a:rPr>
              <a:t>Si el fluido que ha pasado se puede definir como:</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MÓDULO 8 </a:t>
            </a:r>
            <a:r>
              <a:rPr lang="es-CL" sz="1200" b="0" strike="noStrike" spc="-1">
                <a:solidFill>
                  <a:srgbClr val="29754D"/>
                </a:solidFill>
                <a:latin typeface="Calibri"/>
                <a:ea typeface="Calibri"/>
              </a:rPr>
              <a:t>| MONTAJE DE EQUIPOS INDUSTRIALES</a:t>
            </a:r>
            <a:endParaRPr lang="es-CL" sz="1200" b="0" strike="noStrike" spc="-1">
              <a:latin typeface="Arial"/>
            </a:endParaRPr>
          </a:p>
        </p:txBody>
      </p:sp>
      <p:sp>
        <p:nvSpPr>
          <p:cNvPr id="278" name="CustomShape 2"/>
          <p:cNvSpPr/>
          <p:nvPr/>
        </p:nvSpPr>
        <p:spPr>
          <a:xfrm>
            <a:off x="41616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ACTIVIDAD 4</a:t>
            </a:r>
            <a:endParaRPr lang="es-CL" sz="1500" b="0" strike="noStrike" spc="-1">
              <a:latin typeface="Arial"/>
            </a:endParaRPr>
          </a:p>
          <a:p>
            <a:pPr>
              <a:lnSpc>
                <a:spcPct val="100000"/>
              </a:lnSpc>
            </a:pPr>
            <a:endParaRPr lang="es-CL" sz="1500" b="0" strike="noStrike" spc="-1">
              <a:latin typeface="Arial"/>
            </a:endParaRPr>
          </a:p>
        </p:txBody>
      </p:sp>
      <p:sp>
        <p:nvSpPr>
          <p:cNvPr id="279" name="CustomShape 3"/>
          <p:cNvSpPr/>
          <p:nvPr/>
        </p:nvSpPr>
        <p:spPr>
          <a:xfrm>
            <a:off x="5585040" y="5385960"/>
            <a:ext cx="5248080" cy="1356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90000"/>
              </a:lnSpc>
            </a:pPr>
            <a:endParaRPr lang="es-CL" sz="1800" b="0" strike="noStrike" spc="-1">
              <a:latin typeface="Arial"/>
            </a:endParaRPr>
          </a:p>
          <a:p>
            <a:pPr>
              <a:lnSpc>
                <a:spcPct val="90000"/>
              </a:lnSpc>
            </a:pPr>
            <a:endParaRPr lang="es-CL" sz="1800" b="0" strike="noStrike" spc="-1">
              <a:latin typeface="Arial"/>
            </a:endParaRPr>
          </a:p>
        </p:txBody>
      </p:sp>
      <p:sp>
        <p:nvSpPr>
          <p:cNvPr id="280" name="CustomShape 4"/>
          <p:cNvSpPr/>
          <p:nvPr/>
        </p:nvSpPr>
        <p:spPr>
          <a:xfrm>
            <a:off x="407520" y="2278080"/>
            <a:ext cx="8265960" cy="5165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400" b="1" strike="noStrike" spc="-1" dirty="0" smtClean="0">
                <a:solidFill>
                  <a:srgbClr val="29754D"/>
                </a:solidFill>
                <a:latin typeface="Calibri"/>
                <a:ea typeface="Calibri"/>
              </a:rPr>
              <a:t>ACTUADORES </a:t>
            </a:r>
            <a:r>
              <a:rPr lang="es-CL" sz="3400" b="1" strike="noStrike" spc="-1" dirty="0">
                <a:solidFill>
                  <a:srgbClr val="29754D"/>
                </a:solidFill>
                <a:latin typeface="Calibri"/>
                <a:ea typeface="Calibri"/>
              </a:rPr>
              <a:t>NEUMÁTICOS E HIDRÁULICOS</a:t>
            </a:r>
            <a:endParaRPr lang="es-CL" sz="3400" b="0" strike="noStrike" spc="-1" dirty="0">
              <a:latin typeface="Arial"/>
            </a:endParaRPr>
          </a:p>
        </p:txBody>
      </p:sp>
      <p:pic>
        <p:nvPicPr>
          <p:cNvPr id="281" name="Imagen 3" descr="coso4.png"/>
          <p:cNvPicPr/>
          <p:nvPr/>
        </p:nvPicPr>
        <p:blipFill>
          <a:blip r:embed="rId2"/>
          <a:stretch/>
        </p:blipFill>
        <p:spPr>
          <a:xfrm>
            <a:off x="2171880" y="2698200"/>
            <a:ext cx="5358600" cy="4596840"/>
          </a:xfrm>
          <a:prstGeom prst="rect">
            <a:avLst/>
          </a:prstGeom>
          <a:ln>
            <a:noFill/>
          </a:ln>
        </p:spPr>
      </p:pic>
      <p:pic>
        <p:nvPicPr>
          <p:cNvPr id="282" name="Imagen 281"/>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87320" y="1905120"/>
            <a:ext cx="7606440" cy="4025160"/>
          </a:xfrm>
          <a:prstGeom prst="roundRect">
            <a:avLst>
              <a:gd name="adj" fmla="val 3766"/>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0" name="CustomShape 2"/>
          <p:cNvSpPr/>
          <p:nvPr/>
        </p:nvSpPr>
        <p:spPr>
          <a:xfrm>
            <a:off x="447840" y="1214280"/>
            <a:ext cx="903024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100" b="1" strike="noStrike" spc="-1">
                <a:solidFill>
                  <a:srgbClr val="29754D"/>
                </a:solidFill>
                <a:latin typeface="Calibri"/>
                <a:ea typeface="Arial"/>
              </a:rPr>
              <a:t>ECUACIÓN DE  </a:t>
            </a:r>
            <a:r>
              <a:rPr lang="es-CL" sz="3100" b="0" strike="noStrike" spc="-1">
                <a:solidFill>
                  <a:srgbClr val="C73E32"/>
                </a:solidFill>
                <a:latin typeface="Calibri"/>
                <a:ea typeface="Arial"/>
              </a:rPr>
              <a:t>CONTINUIDAD</a:t>
            </a:r>
            <a:endParaRPr lang="es-CL" sz="3100" b="0" strike="noStrike" spc="-1">
              <a:latin typeface="Arial"/>
            </a:endParaRPr>
          </a:p>
        </p:txBody>
      </p:sp>
      <p:sp>
        <p:nvSpPr>
          <p:cNvPr id="401" name="CustomShape 3"/>
          <p:cNvSpPr/>
          <p:nvPr/>
        </p:nvSpPr>
        <p:spPr>
          <a:xfrm>
            <a:off x="3806640" y="3243960"/>
            <a:ext cx="4117320" cy="547560"/>
          </a:xfrm>
          <a:prstGeom prst="roundRect">
            <a:avLst>
              <a:gd name="adj" fmla="val 14190"/>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2" name="CustomShape 4"/>
          <p:cNvSpPr/>
          <p:nvPr/>
        </p:nvSpPr>
        <p:spPr>
          <a:xfrm>
            <a:off x="4305600" y="4038480"/>
            <a:ext cx="2655360" cy="472320"/>
          </a:xfrm>
          <a:prstGeom prst="roundRect">
            <a:avLst>
              <a:gd name="adj" fmla="val 15846"/>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3" name="CustomShape 5"/>
          <p:cNvSpPr/>
          <p:nvPr/>
        </p:nvSpPr>
        <p:spPr>
          <a:xfrm>
            <a:off x="3782160" y="2470320"/>
            <a:ext cx="4117320" cy="554040"/>
          </a:xfrm>
          <a:prstGeom prst="roundRect">
            <a:avLst>
              <a:gd name="adj" fmla="val 11873"/>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4" name="CustomShape 6"/>
          <p:cNvSpPr/>
          <p:nvPr/>
        </p:nvSpPr>
        <p:spPr>
          <a:xfrm>
            <a:off x="3758760" y="2576880"/>
            <a:ext cx="4134600" cy="4406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
        <p:nvSpPr>
          <p:cNvPr id="405" name="CustomShape 7"/>
          <p:cNvSpPr/>
          <p:nvPr/>
        </p:nvSpPr>
        <p:spPr>
          <a:xfrm>
            <a:off x="3795840" y="3344400"/>
            <a:ext cx="4041360" cy="44064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
        <p:nvSpPr>
          <p:cNvPr id="406" name="CustomShape 8"/>
          <p:cNvSpPr/>
          <p:nvPr/>
        </p:nvSpPr>
        <p:spPr>
          <a:xfrm>
            <a:off x="4462560" y="4057560"/>
            <a:ext cx="2381040" cy="44064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pic>
        <p:nvPicPr>
          <p:cNvPr id="407" name="Google Shape;176;p7"/>
          <p:cNvPicPr/>
          <p:nvPr/>
        </p:nvPicPr>
        <p:blipFill>
          <a:blip r:embed="rId5"/>
          <a:stretch/>
        </p:blipFill>
        <p:spPr>
          <a:xfrm flipH="1">
            <a:off x="486720" y="2801160"/>
            <a:ext cx="3022200" cy="3172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533520" y="2222640"/>
            <a:ext cx="7543080" cy="285696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9"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¿CÓMO VAMOS?</a:t>
            </a:r>
            <a:endParaRPr lang="es-CL" sz="3600" b="0" strike="noStrike" spc="-1">
              <a:latin typeface="Arial"/>
            </a:endParaRPr>
          </a:p>
        </p:txBody>
      </p:sp>
      <p:sp>
        <p:nvSpPr>
          <p:cNvPr id="410" name="CustomShape 3"/>
          <p:cNvSpPr/>
          <p:nvPr/>
        </p:nvSpPr>
        <p:spPr>
          <a:xfrm>
            <a:off x="728640" y="2464200"/>
            <a:ext cx="5836680" cy="39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200" b="1" strike="noStrike" spc="-1">
                <a:solidFill>
                  <a:srgbClr val="C73E32"/>
                </a:solidFill>
                <a:latin typeface="Calibri"/>
                <a:ea typeface="Arial"/>
              </a:rPr>
              <a:t>Resolver:</a:t>
            </a:r>
            <a:endParaRPr lang="es-CL" sz="2200" b="0" strike="noStrike" spc="-1">
              <a:latin typeface="Arial"/>
            </a:endParaRPr>
          </a:p>
        </p:txBody>
      </p:sp>
      <p:pic>
        <p:nvPicPr>
          <p:cNvPr id="411" name="Google Shape;141;p4"/>
          <p:cNvPicPr/>
          <p:nvPr/>
        </p:nvPicPr>
        <p:blipFill>
          <a:blip r:embed="rId2"/>
          <a:stretch/>
        </p:blipFill>
        <p:spPr>
          <a:xfrm>
            <a:off x="7827840" y="2203200"/>
            <a:ext cx="456480" cy="456480"/>
          </a:xfrm>
          <a:prstGeom prst="rect">
            <a:avLst/>
          </a:prstGeom>
          <a:ln>
            <a:noFill/>
          </a:ln>
        </p:spPr>
      </p:pic>
      <p:sp>
        <p:nvSpPr>
          <p:cNvPr id="7" name="Google Shape;415;p21"/>
          <p:cNvSpPr txBox="1"/>
          <p:nvPr/>
        </p:nvSpPr>
        <p:spPr>
          <a:xfrm>
            <a:off x="1274316" y="2914208"/>
            <a:ext cx="6198200" cy="1690371"/>
          </a:xfrm>
          <a:prstGeom prst="rect">
            <a:avLst/>
          </a:prstGeom>
          <a:blipFill rotWithShape="1">
            <a:blip r:embed="rId3">
              <a:alphaModFix/>
            </a:blip>
            <a:srcRect/>
            <a:stretch>
              <a:fillRect l="-1112" t="-2171" b="-1241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533520" y="2222640"/>
            <a:ext cx="7962120" cy="388548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14" name="CustomShape 2"/>
          <p:cNvSpPr/>
          <p:nvPr/>
        </p:nvSpPr>
        <p:spPr>
          <a:xfrm>
            <a:off x="1166040" y="4616280"/>
            <a:ext cx="6808680" cy="1110600"/>
          </a:xfrm>
          <a:prstGeom prst="roundRect">
            <a:avLst>
              <a:gd name="adj" fmla="val 11873"/>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15" name="CustomShape 3"/>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¿CÓMO VAMOS?</a:t>
            </a:r>
            <a:endParaRPr lang="es-CL" sz="3600" b="0" strike="noStrike" spc="-1">
              <a:latin typeface="Arial"/>
            </a:endParaRPr>
          </a:p>
        </p:txBody>
      </p:sp>
      <p:sp>
        <p:nvSpPr>
          <p:cNvPr id="416" name="CustomShape 4"/>
          <p:cNvSpPr/>
          <p:nvPr/>
        </p:nvSpPr>
        <p:spPr>
          <a:xfrm>
            <a:off x="817560" y="2464200"/>
            <a:ext cx="5836680" cy="39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200" b="1" strike="noStrike" spc="-1">
                <a:solidFill>
                  <a:srgbClr val="C73E32"/>
                </a:solidFill>
                <a:latin typeface="Calibri"/>
                <a:ea typeface="Arial"/>
              </a:rPr>
              <a:t>Resolver:</a:t>
            </a:r>
            <a:endParaRPr lang="es-CL" sz="2200" b="0" strike="noStrike" spc="-1">
              <a:latin typeface="Arial"/>
            </a:endParaRPr>
          </a:p>
        </p:txBody>
      </p:sp>
      <p:pic>
        <p:nvPicPr>
          <p:cNvPr id="417" name="Google Shape;141;p4"/>
          <p:cNvPicPr/>
          <p:nvPr/>
        </p:nvPicPr>
        <p:blipFill>
          <a:blip r:embed="rId2"/>
          <a:stretch/>
        </p:blipFill>
        <p:spPr>
          <a:xfrm>
            <a:off x="8297640" y="2139480"/>
            <a:ext cx="456480" cy="456480"/>
          </a:xfrm>
          <a:prstGeom prst="rect">
            <a:avLst/>
          </a:prstGeom>
          <a:ln>
            <a:noFill/>
          </a:ln>
        </p:spPr>
      </p:pic>
      <p:sp>
        <p:nvSpPr>
          <p:cNvPr id="418" name="CustomShape 5"/>
          <p:cNvSpPr/>
          <p:nvPr/>
        </p:nvSpPr>
        <p:spPr>
          <a:xfrm>
            <a:off x="839880" y="2878560"/>
            <a:ext cx="7325640" cy="3733200"/>
          </a:xfrm>
          <a:prstGeom prst="rect">
            <a:avLst/>
          </a:prstGeom>
          <a:blipFill rotWithShape="0">
            <a:blip r:embed="rId3"/>
            <a:stretch>
              <a:fillRect l="-1181" t="-959" r="-881"/>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549360" y="2019240"/>
            <a:ext cx="8301960" cy="45079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0"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21"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22"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spcBef>
                <a:spcPts val="601"/>
              </a:spcBef>
            </a:pPr>
            <a:r>
              <a:rPr lang="es-CL" sz="3400" b="1" strike="noStrike" spc="-1">
                <a:solidFill>
                  <a:srgbClr val="29754D"/>
                </a:solidFill>
                <a:latin typeface="Calibri"/>
                <a:ea typeface="Arial"/>
              </a:rPr>
              <a:t>ECUACIÓN DE </a:t>
            </a:r>
            <a:r>
              <a:rPr lang="es-CL" sz="3400" b="0" strike="noStrike" spc="-1">
                <a:solidFill>
                  <a:srgbClr val="C73E32"/>
                </a:solidFill>
                <a:latin typeface="Calibri"/>
                <a:ea typeface="Arial"/>
              </a:rPr>
              <a:t>BERNOULLI</a:t>
            </a:r>
            <a:endParaRPr lang="es-CL" sz="3400" b="0" strike="noStrike" spc="-1">
              <a:latin typeface="Arial"/>
            </a:endParaRPr>
          </a:p>
        </p:txBody>
      </p:sp>
      <p:sp>
        <p:nvSpPr>
          <p:cNvPr id="423" name="CustomShape 5"/>
          <p:cNvSpPr/>
          <p:nvPr/>
        </p:nvSpPr>
        <p:spPr>
          <a:xfrm>
            <a:off x="571680" y="2157480"/>
            <a:ext cx="7633440" cy="476280"/>
          </a:xfrm>
          <a:prstGeom prst="rect">
            <a:avLst/>
          </a:prstGeom>
          <a:noFill/>
          <a:ln>
            <a:noFill/>
          </a:ln>
        </p:spPr>
        <p:style>
          <a:lnRef idx="0">
            <a:scrgbClr r="0" g="0" b="0"/>
          </a:lnRef>
          <a:fillRef idx="0">
            <a:scrgbClr r="0" g="0" b="0"/>
          </a:fillRef>
          <a:effectRef idx="0">
            <a:scrgbClr r="0" g="0" b="0"/>
          </a:effectRef>
          <a:fontRef idx="minor"/>
        </p:style>
      </p:sp>
      <p:pic>
        <p:nvPicPr>
          <p:cNvPr id="424" name="Google Shape;432;p23" descr="http://hyperphysics.phy-astr.gsu.edu/hbasees/imgmec/bernoul.gif"/>
          <p:cNvPicPr/>
          <p:nvPr/>
        </p:nvPicPr>
        <p:blipFill>
          <a:blip r:embed="rId2"/>
          <a:srcRect l="12070"/>
          <a:stretch/>
        </p:blipFill>
        <p:spPr>
          <a:xfrm>
            <a:off x="889560" y="2336760"/>
            <a:ext cx="7517160" cy="392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549360" y="2374920"/>
            <a:ext cx="7908120" cy="37713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8" name="CustomShape 4"/>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29" name="CustomShape 5"/>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30" name="CustomShape 6"/>
          <p:cNvSpPr/>
          <p:nvPr/>
        </p:nvSpPr>
        <p:spPr>
          <a:xfrm>
            <a:off x="447840" y="1252440"/>
            <a:ext cx="903024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RESISTENCIA </a:t>
            </a:r>
            <a:r>
              <a:rPr lang="es-CL" sz="3300" b="0" strike="noStrike" spc="-1">
                <a:solidFill>
                  <a:srgbClr val="C73E32"/>
                </a:solidFill>
                <a:latin typeface="Calibri"/>
                <a:ea typeface="Arial"/>
              </a:rPr>
              <a:t>HIDRODINÁMICA</a:t>
            </a:r>
            <a:endParaRPr lang="es-CL" sz="3300" b="0" strike="noStrike" spc="-1">
              <a:latin typeface="Arial"/>
            </a:endParaRPr>
          </a:p>
        </p:txBody>
      </p:sp>
      <p:sp>
        <p:nvSpPr>
          <p:cNvPr id="431" name="CustomShape 7"/>
          <p:cNvSpPr/>
          <p:nvPr/>
        </p:nvSpPr>
        <p:spPr>
          <a:xfrm>
            <a:off x="4604760" y="597600"/>
            <a:ext cx="7959240" cy="276120"/>
          </a:xfrm>
          <a:prstGeom prst="rect">
            <a:avLst/>
          </a:prstGeom>
          <a:noFill/>
          <a:ln>
            <a:noFill/>
          </a:ln>
        </p:spPr>
        <p:style>
          <a:lnRef idx="0">
            <a:scrgbClr r="0" g="0" b="0"/>
          </a:lnRef>
          <a:fillRef idx="0">
            <a:scrgbClr r="0" g="0" b="0"/>
          </a:fillRef>
          <a:effectRef idx="0">
            <a:scrgbClr r="0" g="0" b="0"/>
          </a:effectRef>
          <a:fontRef idx="minor"/>
        </p:style>
      </p:sp>
      <p:pic>
        <p:nvPicPr>
          <p:cNvPr id="432" name="Imagen 11" descr="Grafica_Electricidad2.png"/>
          <p:cNvPicPr/>
          <p:nvPr/>
        </p:nvPicPr>
        <p:blipFill>
          <a:blip r:embed="rId2"/>
          <a:srcRect t="67201" r="62945" b="3234"/>
          <a:stretch/>
        </p:blipFill>
        <p:spPr>
          <a:xfrm>
            <a:off x="5639040" y="2745360"/>
            <a:ext cx="3458160" cy="3438720"/>
          </a:xfrm>
          <a:prstGeom prst="rect">
            <a:avLst/>
          </a:prstGeom>
          <a:ln>
            <a:noFill/>
          </a:ln>
        </p:spPr>
      </p:pic>
      <p:sp>
        <p:nvSpPr>
          <p:cNvPr id="433" name="CustomShape 8"/>
          <p:cNvSpPr/>
          <p:nvPr/>
        </p:nvSpPr>
        <p:spPr>
          <a:xfrm>
            <a:off x="876240" y="2884815"/>
            <a:ext cx="5002920" cy="1562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2600">
              <a:lnSpc>
                <a:spcPct val="100000"/>
              </a:lnSpc>
              <a:spcBef>
                <a:spcPts val="300"/>
              </a:spcBef>
            </a:pPr>
            <a:r>
              <a:rPr lang="es-CL" sz="2000" b="0" strike="noStrike" spc="-1" dirty="0">
                <a:solidFill>
                  <a:srgbClr val="000000"/>
                </a:solidFill>
                <a:latin typeface="Calibri"/>
                <a:ea typeface="Verdana"/>
              </a:rPr>
              <a:t>Imaginemos una jeringa cargada con agua primero y con dulce de leche después. En ambos casos queremos expulsar los líquidos, </a:t>
            </a:r>
            <a:r>
              <a:rPr dirty="0"/>
              <a:t/>
            </a:r>
            <a:br>
              <a:rPr dirty="0"/>
            </a:br>
            <a:r>
              <a:rPr lang="es-CL" sz="2000" b="0" strike="noStrike" spc="-1" dirty="0">
                <a:solidFill>
                  <a:srgbClr val="000000"/>
                </a:solidFill>
                <a:latin typeface="Calibri"/>
                <a:ea typeface="Verdana"/>
              </a:rPr>
              <a:t>lo más rápido posible.</a:t>
            </a:r>
            <a:endParaRPr lang="es-CL" sz="2000" b="0" strike="noStrike" spc="-1" dirty="0">
              <a:latin typeface="Arial"/>
            </a:endParaRPr>
          </a:p>
          <a:p>
            <a:pPr marL="12600">
              <a:lnSpc>
                <a:spcPct val="100000"/>
              </a:lnSpc>
              <a:spcBef>
                <a:spcPts val="300"/>
              </a:spcBef>
            </a:pPr>
            <a:endParaRPr lang="es-CL" sz="2000" b="0" strike="noStrike" spc="-1" dirty="0">
              <a:latin typeface="Arial"/>
            </a:endParaRPr>
          </a:p>
        </p:txBody>
      </p:sp>
      <p:sp>
        <p:nvSpPr>
          <p:cNvPr id="11" name="Google Shape;440;p24"/>
          <p:cNvSpPr txBox="1"/>
          <p:nvPr/>
        </p:nvSpPr>
        <p:spPr>
          <a:xfrm>
            <a:off x="2441563" y="4297068"/>
            <a:ext cx="1632155" cy="580104"/>
          </a:xfrm>
          <a:prstGeom prst="rect">
            <a:avLst/>
          </a:prstGeom>
          <a:blipFill rotWithShape="1">
            <a:blip r:embed="rId3">
              <a:alphaModFix/>
            </a:blip>
            <a:srcRect/>
            <a:stretch>
              <a:fillRect l="-291211" t="-209449" r="-284351" b="-5609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549360" y="2095560"/>
            <a:ext cx="8543160" cy="46602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35" name="CustomShape 2"/>
          <p:cNvSpPr/>
          <p:nvPr/>
        </p:nvSpPr>
        <p:spPr>
          <a:xfrm>
            <a:off x="4229640" y="3174840"/>
            <a:ext cx="1789560" cy="812160"/>
          </a:xfrm>
          <a:prstGeom prst="roundRect">
            <a:avLst>
              <a:gd name="adj" fmla="val 15846"/>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36"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37"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38" name="CustomShape 5"/>
          <p:cNvSpPr/>
          <p:nvPr/>
        </p:nvSpPr>
        <p:spPr>
          <a:xfrm>
            <a:off x="447840" y="1252440"/>
            <a:ext cx="903024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VISCOSIDAD</a:t>
            </a:r>
            <a:endParaRPr lang="es-CL" sz="3300" b="0" strike="noStrike" spc="-1">
              <a:latin typeface="Arial"/>
            </a:endParaRPr>
          </a:p>
        </p:txBody>
      </p:sp>
      <p:sp>
        <p:nvSpPr>
          <p:cNvPr id="439" name="CustomShape 6"/>
          <p:cNvSpPr/>
          <p:nvPr/>
        </p:nvSpPr>
        <p:spPr>
          <a:xfrm>
            <a:off x="4604760" y="597600"/>
            <a:ext cx="7959240" cy="276120"/>
          </a:xfrm>
          <a:prstGeom prst="rect">
            <a:avLst/>
          </a:prstGeom>
          <a:noFill/>
          <a:ln>
            <a:noFill/>
          </a:ln>
        </p:spPr>
        <p:style>
          <a:lnRef idx="0">
            <a:scrgbClr r="0" g="0" b="0"/>
          </a:lnRef>
          <a:fillRef idx="0">
            <a:scrgbClr r="0" g="0" b="0"/>
          </a:fillRef>
          <a:effectRef idx="0">
            <a:scrgbClr r="0" g="0" b="0"/>
          </a:effectRef>
          <a:fontRef idx="minor"/>
        </p:style>
      </p:sp>
      <p:sp>
        <p:nvSpPr>
          <p:cNvPr id="440" name="CustomShape 7"/>
          <p:cNvSpPr/>
          <p:nvPr/>
        </p:nvSpPr>
        <p:spPr>
          <a:xfrm>
            <a:off x="723960" y="2298600"/>
            <a:ext cx="8571960" cy="2983680"/>
          </a:xfrm>
          <a:prstGeom prst="rect">
            <a:avLst/>
          </a:prstGeom>
          <a:blipFill rotWithShape="0">
            <a:blip r:embed="rId2"/>
            <a:stretch>
              <a:fillRect l="-735" t="-962" b="-60055"/>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pic>
        <p:nvPicPr>
          <p:cNvPr id="441" name="Google Shape;449;p25"/>
          <p:cNvPicPr/>
          <p:nvPr/>
        </p:nvPicPr>
        <p:blipFill>
          <a:blip r:embed="rId3"/>
          <a:stretch/>
        </p:blipFill>
        <p:spPr>
          <a:xfrm>
            <a:off x="774720" y="5573880"/>
            <a:ext cx="4463640" cy="917280"/>
          </a:xfrm>
          <a:prstGeom prst="rect">
            <a:avLst/>
          </a:prstGeom>
          <a:ln>
            <a:noFill/>
          </a:ln>
        </p:spPr>
      </p:pic>
      <p:pic>
        <p:nvPicPr>
          <p:cNvPr id="442" name="Google Shape;450;p25"/>
          <p:cNvPicPr/>
          <p:nvPr/>
        </p:nvPicPr>
        <p:blipFill>
          <a:blip r:embed="rId4"/>
          <a:stretch/>
        </p:blipFill>
        <p:spPr>
          <a:xfrm>
            <a:off x="4533840" y="5600880"/>
            <a:ext cx="4343760" cy="926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549360" y="2019240"/>
            <a:ext cx="7844760" cy="40885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4"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45"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46" name="CustomShape 4"/>
          <p:cNvSpPr/>
          <p:nvPr/>
        </p:nvSpPr>
        <p:spPr>
          <a:xfrm>
            <a:off x="447840" y="1252440"/>
            <a:ext cx="903024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VISCOSIDAD</a:t>
            </a:r>
            <a:endParaRPr lang="es-CL" sz="3300" b="0" strike="noStrike" spc="-1">
              <a:latin typeface="Arial"/>
            </a:endParaRPr>
          </a:p>
        </p:txBody>
      </p:sp>
      <p:sp>
        <p:nvSpPr>
          <p:cNvPr id="447" name="CustomShape 5"/>
          <p:cNvSpPr/>
          <p:nvPr/>
        </p:nvSpPr>
        <p:spPr>
          <a:xfrm>
            <a:off x="4604760" y="597600"/>
            <a:ext cx="7959240" cy="276120"/>
          </a:xfrm>
          <a:prstGeom prst="rect">
            <a:avLst/>
          </a:prstGeom>
          <a:noFill/>
          <a:ln>
            <a:noFill/>
          </a:ln>
        </p:spPr>
        <p:style>
          <a:lnRef idx="0">
            <a:scrgbClr r="0" g="0" b="0"/>
          </a:lnRef>
          <a:fillRef idx="0">
            <a:scrgbClr r="0" g="0" b="0"/>
          </a:fillRef>
          <a:effectRef idx="0">
            <a:scrgbClr r="0" g="0" b="0"/>
          </a:effectRef>
          <a:fontRef idx="minor"/>
        </p:style>
      </p:sp>
      <p:pic>
        <p:nvPicPr>
          <p:cNvPr id="448" name="Google Shape;458;p26"/>
          <p:cNvPicPr/>
          <p:nvPr/>
        </p:nvPicPr>
        <p:blipFill>
          <a:blip r:embed="rId2"/>
          <a:stretch/>
        </p:blipFill>
        <p:spPr>
          <a:xfrm>
            <a:off x="775080" y="2373840"/>
            <a:ext cx="7329600" cy="3404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549360" y="2133720"/>
            <a:ext cx="8352720" cy="43426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50"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51"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52" name="CustomShape 4"/>
          <p:cNvSpPr/>
          <p:nvPr/>
        </p:nvSpPr>
        <p:spPr>
          <a:xfrm>
            <a:off x="447840" y="1214280"/>
            <a:ext cx="903024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100" b="1" strike="noStrike" spc="-1">
                <a:solidFill>
                  <a:srgbClr val="29754D"/>
                </a:solidFill>
                <a:latin typeface="Calibri"/>
                <a:ea typeface="Arial"/>
              </a:rPr>
              <a:t>FLUJO LAMINAR </a:t>
            </a:r>
            <a:r>
              <a:rPr lang="es-CL" sz="3100" b="0" strike="noStrike" spc="-1">
                <a:solidFill>
                  <a:srgbClr val="C73E32"/>
                </a:solidFill>
                <a:latin typeface="Calibri"/>
                <a:ea typeface="Arial"/>
              </a:rPr>
              <a:t>Y TURBULENTO</a:t>
            </a:r>
            <a:endParaRPr lang="es-CL" sz="3100" b="0" strike="noStrike" spc="-1">
              <a:latin typeface="Arial"/>
            </a:endParaRPr>
          </a:p>
        </p:txBody>
      </p:sp>
      <p:sp>
        <p:nvSpPr>
          <p:cNvPr id="453" name="CustomShape 5"/>
          <p:cNvSpPr/>
          <p:nvPr/>
        </p:nvSpPr>
        <p:spPr>
          <a:xfrm>
            <a:off x="4604760" y="597600"/>
            <a:ext cx="7959240" cy="276120"/>
          </a:xfrm>
          <a:prstGeom prst="rect">
            <a:avLst/>
          </a:prstGeom>
          <a:noFill/>
          <a:ln>
            <a:noFill/>
          </a:ln>
        </p:spPr>
        <p:style>
          <a:lnRef idx="0">
            <a:scrgbClr r="0" g="0" b="0"/>
          </a:lnRef>
          <a:fillRef idx="0">
            <a:scrgbClr r="0" g="0" b="0"/>
          </a:fillRef>
          <a:effectRef idx="0">
            <a:scrgbClr r="0" g="0" b="0"/>
          </a:effectRef>
          <a:fontRef idx="minor"/>
        </p:style>
      </p:sp>
      <p:pic>
        <p:nvPicPr>
          <p:cNvPr id="454" name="Google Shape;466;p27"/>
          <p:cNvPicPr/>
          <p:nvPr/>
        </p:nvPicPr>
        <p:blipFill>
          <a:blip r:embed="rId2"/>
          <a:stretch/>
        </p:blipFill>
        <p:spPr>
          <a:xfrm>
            <a:off x="694440" y="2492640"/>
            <a:ext cx="7851960" cy="1508760"/>
          </a:xfrm>
          <a:prstGeom prst="rect">
            <a:avLst/>
          </a:prstGeom>
          <a:ln>
            <a:noFill/>
          </a:ln>
        </p:spPr>
      </p:pic>
      <p:pic>
        <p:nvPicPr>
          <p:cNvPr id="455" name="Google Shape;467;p27"/>
          <p:cNvPicPr/>
          <p:nvPr/>
        </p:nvPicPr>
        <p:blipFill>
          <a:blip r:embed="rId3"/>
          <a:stretch/>
        </p:blipFill>
        <p:spPr>
          <a:xfrm>
            <a:off x="833760" y="4818600"/>
            <a:ext cx="3862080" cy="1108080"/>
          </a:xfrm>
          <a:prstGeom prst="rect">
            <a:avLst/>
          </a:prstGeom>
          <a:ln>
            <a:noFill/>
          </a:ln>
        </p:spPr>
      </p:pic>
      <p:pic>
        <p:nvPicPr>
          <p:cNvPr id="456" name="Google Shape;468;p27"/>
          <p:cNvPicPr/>
          <p:nvPr/>
        </p:nvPicPr>
        <p:blipFill>
          <a:blip r:embed="rId4"/>
          <a:stretch/>
        </p:blipFill>
        <p:spPr>
          <a:xfrm>
            <a:off x="5258160" y="4818600"/>
            <a:ext cx="3146760" cy="1197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447840" y="1214280"/>
            <a:ext cx="903024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100" b="1" strike="noStrike" spc="-1">
                <a:solidFill>
                  <a:srgbClr val="29754D"/>
                </a:solidFill>
                <a:latin typeface="Calibri"/>
                <a:ea typeface="Arial"/>
              </a:rPr>
              <a:t>MOTIVACIÓN PARA </a:t>
            </a:r>
            <a:r>
              <a:rPr lang="es-CL" sz="3100" b="0" strike="noStrike" spc="-1">
                <a:solidFill>
                  <a:srgbClr val="C73E32"/>
                </a:solidFill>
                <a:latin typeface="Calibri"/>
                <a:ea typeface="Arial"/>
              </a:rPr>
              <a:t>CONTINUAR</a:t>
            </a:r>
            <a:r>
              <a:rPr lang="es-CL" sz="3100" b="1" strike="noStrike" spc="-1">
                <a:solidFill>
                  <a:srgbClr val="29754D"/>
                </a:solidFill>
                <a:latin typeface="Calibri"/>
                <a:ea typeface="Arial"/>
              </a:rPr>
              <a:t> </a:t>
            </a:r>
            <a:r>
              <a:rPr lang="es-CL" sz="3100" b="0" strike="noStrike" spc="-1">
                <a:solidFill>
                  <a:srgbClr val="C73E32"/>
                </a:solidFill>
                <a:latin typeface="Calibri"/>
                <a:ea typeface="Arial"/>
              </a:rPr>
              <a:t>APRENDIENDO</a:t>
            </a:r>
            <a:endParaRPr lang="es-CL" sz="3100" b="0" strike="noStrike" spc="-1">
              <a:latin typeface="Arial"/>
            </a:endParaRPr>
          </a:p>
        </p:txBody>
      </p:sp>
      <p:sp>
        <p:nvSpPr>
          <p:cNvPr id="458" name="CustomShape 2"/>
          <p:cNvSpPr/>
          <p:nvPr/>
        </p:nvSpPr>
        <p:spPr>
          <a:xfrm>
            <a:off x="533520" y="2222640"/>
            <a:ext cx="7428960" cy="433008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59" name="CustomShape 3"/>
          <p:cNvSpPr/>
          <p:nvPr/>
        </p:nvSpPr>
        <p:spPr>
          <a:xfrm>
            <a:off x="728640" y="2654640"/>
            <a:ext cx="5836680" cy="33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800" b="1" strike="noStrike" spc="-1">
                <a:solidFill>
                  <a:srgbClr val="C73E32"/>
                </a:solidFill>
                <a:latin typeface="Calibri"/>
                <a:ea typeface="Arial"/>
              </a:rPr>
              <a:t>Resuelve el siguiente caso:</a:t>
            </a:r>
            <a:endParaRPr lang="es-CL" sz="1800" b="0" strike="noStrike" spc="-1">
              <a:latin typeface="Arial"/>
            </a:endParaRPr>
          </a:p>
        </p:txBody>
      </p:sp>
      <p:pic>
        <p:nvPicPr>
          <p:cNvPr id="460" name="Google Shape;141;p4"/>
          <p:cNvPicPr/>
          <p:nvPr/>
        </p:nvPicPr>
        <p:blipFill>
          <a:blip r:embed="rId2"/>
          <a:stretch/>
        </p:blipFill>
        <p:spPr>
          <a:xfrm>
            <a:off x="7510320" y="1999800"/>
            <a:ext cx="456480" cy="456480"/>
          </a:xfrm>
          <a:prstGeom prst="rect">
            <a:avLst/>
          </a:prstGeom>
          <a:ln>
            <a:noFill/>
          </a:ln>
        </p:spPr>
      </p:pic>
      <p:sp>
        <p:nvSpPr>
          <p:cNvPr id="461" name="CustomShape 4"/>
          <p:cNvSpPr/>
          <p:nvPr/>
        </p:nvSpPr>
        <p:spPr>
          <a:xfrm>
            <a:off x="762120" y="3301920"/>
            <a:ext cx="6717600" cy="971640"/>
          </a:xfrm>
          <a:prstGeom prst="rect">
            <a:avLst/>
          </a:prstGeom>
          <a:blipFill rotWithShape="0">
            <a:blip r:embed="rId3"/>
            <a:stretch>
              <a:fillRect l="-269282" t="1913387" r="-566061" b="-2396650"/>
            </a:stretch>
          </a:blip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462" name="Google Shape;148;p4"/>
          <p:cNvPicPr/>
          <p:nvPr/>
        </p:nvPicPr>
        <p:blipFill>
          <a:blip r:embed="rId4"/>
          <a:stretch/>
        </p:blipFill>
        <p:spPr>
          <a:xfrm>
            <a:off x="6679080" y="2387520"/>
            <a:ext cx="3152520" cy="4945320"/>
          </a:xfrm>
          <a:prstGeom prst="rect">
            <a:avLst/>
          </a:prstGeom>
          <a:ln>
            <a:noFill/>
          </a:ln>
        </p:spPr>
      </p:pic>
      <p:pic>
        <p:nvPicPr>
          <p:cNvPr id="463" name="Google Shape;477;p28"/>
          <p:cNvPicPr/>
          <p:nvPr/>
        </p:nvPicPr>
        <p:blipFill>
          <a:blip r:embed="rId5"/>
          <a:stretch/>
        </p:blipFill>
        <p:spPr>
          <a:xfrm>
            <a:off x="1523880" y="4322160"/>
            <a:ext cx="5083200" cy="2022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65"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66" name="CustomShape 3"/>
          <p:cNvSpPr/>
          <p:nvPr/>
        </p:nvSpPr>
        <p:spPr>
          <a:xfrm>
            <a:off x="447840" y="1214280"/>
            <a:ext cx="9030240" cy="5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200" b="1" strike="noStrike" spc="-1">
                <a:solidFill>
                  <a:srgbClr val="29754D"/>
                </a:solidFill>
                <a:latin typeface="Calibri"/>
                <a:ea typeface="Arial"/>
              </a:rPr>
              <a:t>MÉTODOS DE DISEÑO </a:t>
            </a:r>
            <a:r>
              <a:rPr lang="es-CL" sz="3200" b="0" strike="noStrike" spc="-1">
                <a:solidFill>
                  <a:srgbClr val="C73E32"/>
                </a:solidFill>
                <a:latin typeface="Calibri"/>
                <a:ea typeface="Arial"/>
              </a:rPr>
              <a:t>PARA LA NEUMÁTICA</a:t>
            </a:r>
            <a:endParaRPr lang="es-CL" sz="3200" b="0" strike="noStrike" spc="-1">
              <a:latin typeface="Arial"/>
            </a:endParaRPr>
          </a:p>
        </p:txBody>
      </p:sp>
      <p:sp>
        <p:nvSpPr>
          <p:cNvPr id="467" name="CustomShape 4"/>
          <p:cNvSpPr/>
          <p:nvPr/>
        </p:nvSpPr>
        <p:spPr>
          <a:xfrm>
            <a:off x="3147840" y="2819520"/>
            <a:ext cx="3480840" cy="1434240"/>
          </a:xfrm>
          <a:prstGeom prst="roundRect">
            <a:avLst>
              <a:gd name="adj" fmla="val 10157"/>
            </a:avLst>
          </a:prstGeom>
          <a:solidFill>
            <a:schemeClr val="bg1"/>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68" name="CustomShape 5"/>
          <p:cNvSpPr/>
          <p:nvPr/>
        </p:nvSpPr>
        <p:spPr>
          <a:xfrm rot="14571000">
            <a:off x="2799720" y="3449880"/>
            <a:ext cx="332640" cy="1036080"/>
          </a:xfrm>
          <a:prstGeom prst="triangle">
            <a:avLst>
              <a:gd name="adj" fmla="val 50000"/>
            </a:avLst>
          </a:prstGeom>
          <a:solidFill>
            <a:schemeClr val="bg1"/>
          </a:solidFill>
          <a:ln>
            <a:noFill/>
          </a:ln>
        </p:spPr>
        <p:style>
          <a:lnRef idx="0">
            <a:scrgbClr r="0" g="0" b="0"/>
          </a:lnRef>
          <a:fillRef idx="0">
            <a:scrgbClr r="0" g="0" b="0"/>
          </a:fillRef>
          <a:effectRef idx="0">
            <a:scrgbClr r="0" g="0" b="0"/>
          </a:effectRef>
          <a:fontRef idx="minor"/>
        </p:style>
      </p:sp>
      <p:pic>
        <p:nvPicPr>
          <p:cNvPr id="469" name="Google Shape;176;p7"/>
          <p:cNvPicPr/>
          <p:nvPr/>
        </p:nvPicPr>
        <p:blipFill>
          <a:blip r:embed="rId2"/>
          <a:stretch/>
        </p:blipFill>
        <p:spPr>
          <a:xfrm flipH="1">
            <a:off x="538920" y="3601440"/>
            <a:ext cx="3022200" cy="3172680"/>
          </a:xfrm>
          <a:prstGeom prst="rect">
            <a:avLst/>
          </a:prstGeom>
          <a:ln>
            <a:noFill/>
          </a:ln>
        </p:spPr>
      </p:pic>
      <p:sp>
        <p:nvSpPr>
          <p:cNvPr id="470" name="CustomShape 6"/>
          <p:cNvSpPr/>
          <p:nvPr/>
        </p:nvSpPr>
        <p:spPr>
          <a:xfrm>
            <a:off x="3606840" y="3286080"/>
            <a:ext cx="3212280" cy="71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0000"/>
              </a:lnSpc>
            </a:pPr>
            <a:r>
              <a:rPr lang="es-CL" sz="2000" b="1" strike="noStrike" spc="-1">
                <a:solidFill>
                  <a:srgbClr val="000000"/>
                </a:solidFill>
                <a:latin typeface="Calibri"/>
                <a:ea typeface="Calibri"/>
              </a:rPr>
              <a:t>1. Método Intuitivo.</a:t>
            </a:r>
            <a:endParaRPr lang="es-CL" sz="2000" b="0" strike="noStrike" spc="-1">
              <a:latin typeface="Arial"/>
            </a:endParaRPr>
          </a:p>
          <a:p>
            <a:pPr>
              <a:lnSpc>
                <a:spcPct val="110000"/>
              </a:lnSpc>
              <a:spcBef>
                <a:spcPts val="561"/>
              </a:spcBef>
            </a:pPr>
            <a:r>
              <a:rPr lang="es-CL" sz="2000" b="1" strike="noStrike" spc="-1">
                <a:solidFill>
                  <a:srgbClr val="000000"/>
                </a:solidFill>
                <a:latin typeface="Calibri"/>
                <a:ea typeface="Calibri"/>
              </a:rPr>
              <a:t>2. Método Cascada.</a:t>
            </a:r>
            <a:endParaRPr lang="es-CL" sz="2000" b="0" strike="noStrike" spc="-1">
              <a:latin typeface="Arial"/>
            </a:endParaRPr>
          </a:p>
          <a:p>
            <a:pPr>
              <a:lnSpc>
                <a:spcPct val="110000"/>
              </a:lnSpc>
            </a:pPr>
            <a:endParaRPr lang="es-CL"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4863960" y="2346480"/>
            <a:ext cx="288216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84" name="CustomShape 2"/>
          <p:cNvSpPr/>
          <p:nvPr/>
        </p:nvSpPr>
        <p:spPr>
          <a:xfrm>
            <a:off x="1649520" y="2346480"/>
            <a:ext cx="280728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285" name="Imagen 24"/>
          <p:cNvPicPr/>
          <p:nvPr/>
        </p:nvPicPr>
        <p:blipFill>
          <a:blip r:embed="rId2"/>
          <a:stretch/>
        </p:blipFill>
        <p:spPr>
          <a:xfrm>
            <a:off x="2757240" y="1981080"/>
            <a:ext cx="764280" cy="728640"/>
          </a:xfrm>
          <a:prstGeom prst="rect">
            <a:avLst/>
          </a:prstGeom>
          <a:ln>
            <a:noFill/>
          </a:ln>
        </p:spPr>
      </p:pic>
      <p:pic>
        <p:nvPicPr>
          <p:cNvPr id="286" name="Imagen 34"/>
          <p:cNvPicPr/>
          <p:nvPr/>
        </p:nvPicPr>
        <p:blipFill>
          <a:blip r:embed="rId3"/>
          <a:stretch/>
        </p:blipFill>
        <p:spPr>
          <a:xfrm>
            <a:off x="5643000" y="2258280"/>
            <a:ext cx="3222360" cy="3034440"/>
          </a:xfrm>
          <a:prstGeom prst="rect">
            <a:avLst/>
          </a:prstGeom>
          <a:ln>
            <a:noFill/>
          </a:ln>
        </p:spPr>
      </p:pic>
      <p:sp>
        <p:nvSpPr>
          <p:cNvPr id="287" name="CustomShape 3"/>
          <p:cNvSpPr/>
          <p:nvPr/>
        </p:nvSpPr>
        <p:spPr>
          <a:xfrm>
            <a:off x="5089320" y="3533040"/>
            <a:ext cx="2431800" cy="1698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spcBef>
                <a:spcPts val="1001"/>
              </a:spcBef>
            </a:pPr>
            <a:r>
              <a:rPr lang="es-CL" sz="1700" b="0" strike="noStrike" spc="-12">
                <a:solidFill>
                  <a:srgbClr val="000000"/>
                </a:solidFill>
                <a:latin typeface="Calibri"/>
                <a:ea typeface="Calibri"/>
              </a:rPr>
              <a:t>Ejecuta proyectos de Instalación de sistemas electrónicos industriales de acuerdo al diseño y características técnicas del proyecto, a manuales específicos y a la normativa vigente.</a:t>
            </a:r>
            <a:endParaRPr lang="es-CL" sz="1700" b="0" strike="noStrike" spc="-1">
              <a:latin typeface="Arial"/>
            </a:endParaRPr>
          </a:p>
          <a:p>
            <a:pPr>
              <a:lnSpc>
                <a:spcPct val="100000"/>
              </a:lnSpc>
              <a:spcBef>
                <a:spcPts val="1001"/>
              </a:spcBef>
            </a:pPr>
            <a:endParaRPr lang="es-CL" sz="1700" b="0" strike="noStrike" spc="-1">
              <a:latin typeface="Arial"/>
            </a:endParaRPr>
          </a:p>
          <a:p>
            <a:pPr>
              <a:lnSpc>
                <a:spcPct val="100000"/>
              </a:lnSpc>
              <a:spcBef>
                <a:spcPts val="1001"/>
              </a:spcBef>
            </a:pPr>
            <a:endParaRPr lang="es-CL" sz="1700" b="0" strike="noStrike" spc="-1">
              <a:latin typeface="Arial"/>
            </a:endParaRPr>
          </a:p>
          <a:p>
            <a:pPr>
              <a:lnSpc>
                <a:spcPct val="100000"/>
              </a:lnSpc>
              <a:spcBef>
                <a:spcPts val="1001"/>
              </a:spcBef>
            </a:pPr>
            <a:endParaRPr lang="es-CL" sz="1700" b="0" strike="noStrike" spc="-1">
              <a:latin typeface="Arial"/>
            </a:endParaRPr>
          </a:p>
          <a:p>
            <a:pPr>
              <a:lnSpc>
                <a:spcPct val="100000"/>
              </a:lnSpc>
              <a:spcBef>
                <a:spcPts val="601"/>
              </a:spcBef>
            </a:pPr>
            <a:endParaRPr lang="es-CL" sz="1700" b="0" strike="noStrike" spc="-1">
              <a:latin typeface="Arial"/>
            </a:endParaRPr>
          </a:p>
        </p:txBody>
      </p:sp>
      <p:sp>
        <p:nvSpPr>
          <p:cNvPr id="288" name="CustomShape 4"/>
          <p:cNvSpPr/>
          <p:nvPr/>
        </p:nvSpPr>
        <p:spPr>
          <a:xfrm>
            <a:off x="5107320" y="2934360"/>
            <a:ext cx="239616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APRENDIZAJE ESPERADO</a:t>
            </a:r>
            <a:endParaRPr lang="es-CL" sz="1800" b="0" strike="noStrike" spc="-1">
              <a:latin typeface="Arial"/>
            </a:endParaRPr>
          </a:p>
        </p:txBody>
      </p:sp>
      <p:pic>
        <p:nvPicPr>
          <p:cNvPr id="289" name="Imagen 41"/>
          <p:cNvPicPr/>
          <p:nvPr/>
        </p:nvPicPr>
        <p:blipFill>
          <a:blip r:embed="rId4"/>
          <a:stretch/>
        </p:blipFill>
        <p:spPr>
          <a:xfrm flipH="1">
            <a:off x="-339840" y="2669040"/>
            <a:ext cx="3053160" cy="4190040"/>
          </a:xfrm>
          <a:prstGeom prst="rect">
            <a:avLst/>
          </a:prstGeom>
          <a:ln>
            <a:noFill/>
          </a:ln>
        </p:spPr>
      </p:pic>
      <p:sp>
        <p:nvSpPr>
          <p:cNvPr id="290" name="CustomShape 5"/>
          <p:cNvSpPr/>
          <p:nvPr/>
        </p:nvSpPr>
        <p:spPr>
          <a:xfrm>
            <a:off x="1755720" y="2934360"/>
            <a:ext cx="276768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METODOLOGÍA SELECCIONADA</a:t>
            </a:r>
            <a:endParaRPr lang="es-CL" sz="1800" b="0" strike="noStrike" spc="-1">
              <a:latin typeface="Arial"/>
            </a:endParaRPr>
          </a:p>
        </p:txBody>
      </p:sp>
      <p:sp>
        <p:nvSpPr>
          <p:cNvPr id="291" name="CustomShape 6"/>
          <p:cNvSpPr/>
          <p:nvPr/>
        </p:nvSpPr>
        <p:spPr>
          <a:xfrm>
            <a:off x="1814760" y="3533040"/>
            <a:ext cx="2714040" cy="199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90000"/>
              </a:lnSpc>
              <a:spcBef>
                <a:spcPts val="1001"/>
              </a:spcBef>
            </a:pPr>
            <a:r>
              <a:rPr lang="es-CL" sz="1700" b="0" strike="noStrike" spc="-1">
                <a:solidFill>
                  <a:srgbClr val="000000"/>
                </a:solidFill>
                <a:latin typeface="Calibri"/>
                <a:ea typeface="Calibri"/>
              </a:rPr>
              <a:t>Método de Proyecto</a:t>
            </a:r>
            <a:endParaRPr lang="es-CL" sz="1700" b="0" strike="noStrike" spc="-1">
              <a:latin typeface="Arial"/>
            </a:endParaRPr>
          </a:p>
          <a:p>
            <a:pPr algn="ctr">
              <a:lnSpc>
                <a:spcPct val="100000"/>
              </a:lnSpc>
            </a:pPr>
            <a:r>
              <a:t/>
            </a:r>
            <a:br/>
            <a:endParaRPr lang="es-CL" sz="1700" b="0" strike="noStrike" spc="-1">
              <a:latin typeface="Arial"/>
            </a:endParaRPr>
          </a:p>
        </p:txBody>
      </p:sp>
      <p:pic>
        <p:nvPicPr>
          <p:cNvPr id="292" name="Imagen 28"/>
          <p:cNvPicPr/>
          <p:nvPr/>
        </p:nvPicPr>
        <p:blipFill>
          <a:blip r:embed="rId5"/>
          <a:stretch/>
        </p:blipFill>
        <p:spPr>
          <a:xfrm>
            <a:off x="5922360" y="1981080"/>
            <a:ext cx="765720" cy="730080"/>
          </a:xfrm>
          <a:prstGeom prst="rect">
            <a:avLst/>
          </a:prstGeom>
          <a:ln>
            <a:noFill/>
          </a:ln>
        </p:spPr>
      </p:pic>
      <p:sp>
        <p:nvSpPr>
          <p:cNvPr id="293" name="CustomShape 7"/>
          <p:cNvSpPr/>
          <p:nvPr/>
        </p:nvSpPr>
        <p:spPr>
          <a:xfrm>
            <a:off x="452160" y="137808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3100" b="1" strike="noStrike" spc="-1" dirty="0" smtClean="0">
                <a:solidFill>
                  <a:srgbClr val="29754D"/>
                </a:solidFill>
                <a:latin typeface="Calibri"/>
                <a:ea typeface="Calibri"/>
              </a:rPr>
              <a:t>ACTUADORES </a:t>
            </a:r>
            <a:r>
              <a:rPr lang="es-CL" sz="3100" b="1" strike="noStrike" spc="-1" dirty="0">
                <a:solidFill>
                  <a:srgbClr val="29754D"/>
                </a:solidFill>
                <a:latin typeface="Calibri"/>
                <a:ea typeface="Calibri"/>
              </a:rPr>
              <a:t>NEUMÁTICOS </a:t>
            </a:r>
            <a:r>
              <a:rPr lang="es-CL" sz="3100" b="0" strike="noStrike" spc="-1" dirty="0">
                <a:solidFill>
                  <a:srgbClr val="C73E32"/>
                </a:solidFill>
                <a:latin typeface="Calibri"/>
                <a:ea typeface="Calibri"/>
              </a:rPr>
              <a:t>E HIDRÁULICOS</a:t>
            </a:r>
            <a:endParaRPr lang="es-CL" sz="3100" b="0" strike="noStrike" spc="-1" dirty="0">
              <a:latin typeface="Arial"/>
            </a:endParaRPr>
          </a:p>
        </p:txBody>
      </p:sp>
      <p:sp>
        <p:nvSpPr>
          <p:cNvPr id="294" name="CustomShape 8"/>
          <p:cNvSpPr/>
          <p:nvPr/>
        </p:nvSpPr>
        <p:spPr>
          <a:xfrm>
            <a:off x="5321160" y="1171080"/>
            <a:ext cx="9143280" cy="770760"/>
          </a:xfrm>
          <a:prstGeom prst="rect">
            <a:avLst/>
          </a:prstGeom>
          <a:noFill/>
          <a:ln>
            <a:noFill/>
          </a:ln>
        </p:spPr>
        <p:style>
          <a:lnRef idx="0">
            <a:scrgbClr r="0" g="0" b="0"/>
          </a:lnRef>
          <a:fillRef idx="0">
            <a:scrgbClr r="0" g="0" b="0"/>
          </a:fillRef>
          <a:effectRef idx="0">
            <a:scrgbClr r="0" g="0" b="0"/>
          </a:effectRef>
          <a:fontRef idx="minor"/>
        </p:style>
      </p:sp>
      <p:sp>
        <p:nvSpPr>
          <p:cNvPr id="295" name="CustomShape 9"/>
          <p:cNvSpPr/>
          <p:nvPr/>
        </p:nvSpPr>
        <p:spPr>
          <a:xfrm>
            <a:off x="6553080" y="1197360"/>
            <a:ext cx="9143280" cy="770760"/>
          </a:xfrm>
          <a:prstGeom prst="rect">
            <a:avLst/>
          </a:prstGeom>
          <a:noFill/>
          <a:ln>
            <a:noFill/>
          </a:ln>
        </p:spPr>
        <p:style>
          <a:lnRef idx="0">
            <a:scrgbClr r="0" g="0" b="0"/>
          </a:lnRef>
          <a:fillRef idx="0">
            <a:scrgbClr r="0" g="0" b="0"/>
          </a:fillRef>
          <a:effectRef idx="0">
            <a:scrgbClr r="0" g="0" b="0"/>
          </a:effectRef>
          <a:fontRef idx="minor"/>
        </p:style>
      </p:sp>
      <p:sp>
        <p:nvSpPr>
          <p:cNvPr id="296" name="CustomShape 10"/>
          <p:cNvSpPr/>
          <p:nvPr/>
        </p:nvSpPr>
        <p:spPr>
          <a:xfrm>
            <a:off x="2997360" y="6788160"/>
            <a:ext cx="9143280" cy="770760"/>
          </a:xfrm>
          <a:prstGeom prst="rect">
            <a:avLst/>
          </a:prstGeom>
          <a:noFill/>
          <a:ln>
            <a:noFill/>
          </a:ln>
        </p:spPr>
        <p:style>
          <a:lnRef idx="0">
            <a:scrgbClr r="0" g="0" b="0"/>
          </a:lnRef>
          <a:fillRef idx="0">
            <a:scrgbClr r="0" g="0" b="0"/>
          </a:fillRef>
          <a:effectRef idx="0">
            <a:scrgbClr r="0" g="0" b="0"/>
          </a:effectRef>
          <a:fontRef idx="minor"/>
        </p:style>
      </p:sp>
      <p:sp>
        <p:nvSpPr>
          <p:cNvPr id="297" name="CustomShape 11"/>
          <p:cNvSpPr/>
          <p:nvPr/>
        </p:nvSpPr>
        <p:spPr>
          <a:xfrm>
            <a:off x="2146320" y="624960"/>
            <a:ext cx="9143280" cy="770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73040" y="2692440"/>
            <a:ext cx="7463880" cy="3618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72"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73"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74" name="CustomShape 4"/>
          <p:cNvSpPr/>
          <p:nvPr/>
        </p:nvSpPr>
        <p:spPr>
          <a:xfrm>
            <a:off x="447840" y="1214280"/>
            <a:ext cx="9030240" cy="5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100" b="1" strike="noStrike" spc="-1">
                <a:solidFill>
                  <a:srgbClr val="29754D"/>
                </a:solidFill>
                <a:latin typeface="Calibri"/>
                <a:ea typeface="Arial"/>
              </a:rPr>
              <a:t>MÉTODOS DE </a:t>
            </a:r>
            <a:r>
              <a:rPr lang="es-CL" sz="3200" b="0" strike="noStrike" spc="-1">
                <a:solidFill>
                  <a:srgbClr val="C73E32"/>
                </a:solidFill>
                <a:latin typeface="Calibri"/>
                <a:ea typeface="Arial"/>
              </a:rPr>
              <a:t>DISEÑO SECUENCIAL</a:t>
            </a:r>
            <a:endParaRPr lang="es-CL" sz="3200" b="0" strike="noStrike" spc="-1">
              <a:latin typeface="Arial"/>
            </a:endParaRPr>
          </a:p>
        </p:txBody>
      </p:sp>
      <p:sp>
        <p:nvSpPr>
          <p:cNvPr id="475" name="CustomShape 5"/>
          <p:cNvSpPr/>
          <p:nvPr/>
        </p:nvSpPr>
        <p:spPr>
          <a:xfrm>
            <a:off x="749160" y="3295080"/>
            <a:ext cx="5206320" cy="30628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40400" indent="-139680">
              <a:lnSpc>
                <a:spcPct val="90000"/>
              </a:lnSpc>
              <a:spcBef>
                <a:spcPts val="1701"/>
              </a:spcBef>
              <a:buClr>
                <a:srgbClr val="000000"/>
              </a:buClr>
              <a:buFont typeface="Arial"/>
              <a:buChar char="•"/>
            </a:pPr>
            <a:r>
              <a:rPr lang="es-CL" sz="1800" b="0" strike="noStrike" spc="-1">
                <a:solidFill>
                  <a:srgbClr val="000000"/>
                </a:solidFill>
                <a:latin typeface="Calibri"/>
                <a:ea typeface="Verdana"/>
              </a:rPr>
              <a:t>Como paso previo a la aplicación de cualquier método de diseño, se han de estudiar con detenimiento la secuencia de movimientos que necesitamos que realice nuestro dispositivo y/o máquina, e identificar con qué tipo de actuador realizaremos dicho movimiento.</a:t>
            </a:r>
            <a:endParaRPr lang="es-CL" sz="1800" b="0" strike="noStrike" spc="-1">
              <a:latin typeface="Arial"/>
            </a:endParaRPr>
          </a:p>
          <a:p>
            <a:pPr marL="140400" indent="-139680">
              <a:lnSpc>
                <a:spcPct val="90000"/>
              </a:lnSpc>
              <a:spcBef>
                <a:spcPts val="1701"/>
              </a:spcBef>
              <a:buClr>
                <a:srgbClr val="000000"/>
              </a:buClr>
              <a:buFont typeface="Arial"/>
              <a:buChar char="•"/>
            </a:pPr>
            <a:r>
              <a:rPr lang="es-CL" sz="1800" b="0" strike="noStrike" spc="-1">
                <a:solidFill>
                  <a:srgbClr val="000000"/>
                </a:solidFill>
                <a:latin typeface="Calibri"/>
                <a:ea typeface="Verdana"/>
              </a:rPr>
              <a:t>Una vez analizado, lo plasmamos sobre papel a</a:t>
            </a:r>
            <a:r>
              <a:t/>
            </a:r>
            <a:br/>
            <a:r>
              <a:rPr lang="es-CL" sz="1800" b="0" strike="noStrike" spc="-1">
                <a:solidFill>
                  <a:srgbClr val="000000"/>
                </a:solidFill>
                <a:latin typeface="Calibri"/>
                <a:ea typeface="Verdana"/>
              </a:rPr>
              <a:t> través de los denominados diagramas </a:t>
            </a:r>
            <a:r>
              <a:rPr lang="es-CL" sz="1800" b="0" i="1" strike="noStrike" spc="-1">
                <a:solidFill>
                  <a:srgbClr val="000000"/>
                </a:solidFill>
                <a:latin typeface="Calibri"/>
                <a:ea typeface="Verdana"/>
              </a:rPr>
              <a:t>espacio – fase o espacio – tiempo</a:t>
            </a:r>
            <a:r>
              <a:rPr lang="es-CL" sz="1700" b="0" i="1" strike="noStrike" spc="-1">
                <a:solidFill>
                  <a:srgbClr val="000000"/>
                </a:solidFill>
                <a:latin typeface="Calibri"/>
                <a:ea typeface="Verdana"/>
              </a:rPr>
              <a:t>.</a:t>
            </a:r>
            <a:endParaRPr lang="es-CL" sz="1700" b="0" strike="noStrike" spc="-1">
              <a:latin typeface="Arial"/>
            </a:endParaRPr>
          </a:p>
          <a:p>
            <a:pPr>
              <a:lnSpc>
                <a:spcPct val="100000"/>
              </a:lnSpc>
              <a:spcBef>
                <a:spcPts val="561"/>
              </a:spcBef>
            </a:pPr>
            <a:endParaRPr lang="es-CL" sz="1700" b="0" strike="noStrike" spc="-1">
              <a:latin typeface="Arial"/>
            </a:endParaRPr>
          </a:p>
          <a:p>
            <a:pPr>
              <a:lnSpc>
                <a:spcPct val="90000"/>
              </a:lnSpc>
              <a:spcBef>
                <a:spcPts val="499"/>
              </a:spcBef>
            </a:pPr>
            <a:endParaRPr lang="es-CL" sz="1700" b="0" strike="noStrike" spc="-1">
              <a:latin typeface="Arial"/>
            </a:endParaRPr>
          </a:p>
        </p:txBody>
      </p:sp>
      <p:pic>
        <p:nvPicPr>
          <p:cNvPr id="476" name="Imagen 14" descr="Niña-Casco.png"/>
          <p:cNvPicPr/>
          <p:nvPr/>
        </p:nvPicPr>
        <p:blipFill>
          <a:blip r:embed="rId2"/>
          <a:srcRect b="6359"/>
          <a:stretch/>
        </p:blipFill>
        <p:spPr>
          <a:xfrm>
            <a:off x="6114600" y="2400840"/>
            <a:ext cx="1936440" cy="3922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4826160" y="2235240"/>
            <a:ext cx="3822120" cy="4545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78"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79" name="CustomShape 3"/>
          <p:cNvSpPr/>
          <p:nvPr/>
        </p:nvSpPr>
        <p:spPr>
          <a:xfrm>
            <a:off x="447840" y="1214280"/>
            <a:ext cx="9030240" cy="5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100" b="1" strike="noStrike" spc="-1">
                <a:solidFill>
                  <a:srgbClr val="29754D"/>
                </a:solidFill>
                <a:latin typeface="Calibri"/>
                <a:ea typeface="Arial"/>
              </a:rPr>
              <a:t>MÉTODOS DE </a:t>
            </a:r>
            <a:r>
              <a:rPr lang="es-CL" sz="3200" b="0" strike="noStrike" spc="-1">
                <a:solidFill>
                  <a:srgbClr val="C73E32"/>
                </a:solidFill>
                <a:latin typeface="Calibri"/>
                <a:ea typeface="Arial"/>
              </a:rPr>
              <a:t>DISEÑO SECUENCIAL</a:t>
            </a:r>
            <a:endParaRPr lang="es-CL" sz="3200" b="0" strike="noStrike" spc="-1">
              <a:latin typeface="Arial"/>
            </a:endParaRPr>
          </a:p>
        </p:txBody>
      </p:sp>
      <p:sp>
        <p:nvSpPr>
          <p:cNvPr id="480" name="CustomShape 4"/>
          <p:cNvSpPr/>
          <p:nvPr/>
        </p:nvSpPr>
        <p:spPr>
          <a:xfrm>
            <a:off x="520560" y="1990800"/>
            <a:ext cx="4012560" cy="640080"/>
          </a:xfrm>
          <a:prstGeom prst="rect">
            <a:avLst/>
          </a:prstGeom>
          <a:noFill/>
          <a:ln>
            <a:noFill/>
          </a:ln>
        </p:spPr>
        <p:style>
          <a:lnRef idx="0">
            <a:scrgbClr r="0" g="0" b="0"/>
          </a:lnRef>
          <a:fillRef idx="0">
            <a:scrgbClr r="0" g="0" b="0"/>
          </a:fillRef>
          <a:effectRef idx="0">
            <a:scrgbClr r="0" g="0" b="0"/>
          </a:effectRef>
          <a:fontRef idx="minor"/>
        </p:style>
      </p:sp>
      <p:sp>
        <p:nvSpPr>
          <p:cNvPr id="481" name="CustomShape 5"/>
          <p:cNvSpPr/>
          <p:nvPr/>
        </p:nvSpPr>
        <p:spPr>
          <a:xfrm>
            <a:off x="578160" y="2160000"/>
            <a:ext cx="4196160" cy="19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00"/>
              </a:spcBef>
            </a:pPr>
            <a:r>
              <a:rPr lang="es-CL" sz="1800" b="1" u="sng" strike="noStrike" spc="-1">
                <a:solidFill>
                  <a:srgbClr val="C73E32"/>
                </a:solidFill>
                <a:uFillTx/>
                <a:latin typeface="Calibri"/>
                <a:ea typeface="Arial"/>
              </a:rPr>
              <a:t>Consideremos el siguiente ejemplo</a:t>
            </a:r>
            <a:r>
              <a:rPr lang="es-CL" sz="1800" b="1" strike="noStrike" spc="-1">
                <a:solidFill>
                  <a:srgbClr val="C73E32"/>
                </a:solidFill>
                <a:latin typeface="Calibri"/>
                <a:ea typeface="Arial"/>
              </a:rPr>
              <a:t>:</a:t>
            </a:r>
            <a:endParaRPr lang="es-CL" sz="1800" b="0" strike="noStrike" spc="-1">
              <a:latin typeface="Arial"/>
            </a:endParaRPr>
          </a:p>
          <a:p>
            <a:pPr>
              <a:lnSpc>
                <a:spcPct val="100000"/>
              </a:lnSpc>
              <a:spcBef>
                <a:spcPts val="700"/>
              </a:spcBef>
            </a:pPr>
            <a:r>
              <a:rPr lang="es-CL" sz="1800" b="1" strike="noStrike" spc="-1">
                <a:solidFill>
                  <a:srgbClr val="000000"/>
                </a:solidFill>
                <a:latin typeface="Calibri"/>
                <a:ea typeface="Calibri"/>
              </a:rPr>
              <a:t>Supongamos que queremos controlar un dispositivo formado por dos cilindros:</a:t>
            </a:r>
            <a:endParaRPr lang="es-CL" sz="1800" b="0" strike="noStrike" spc="-1">
              <a:latin typeface="Arial"/>
            </a:endParaRPr>
          </a:p>
          <a:p>
            <a:pPr marL="126000" indent="-125280">
              <a:lnSpc>
                <a:spcPct val="100000"/>
              </a:lnSpc>
              <a:spcBef>
                <a:spcPts val="700"/>
              </a:spcBef>
              <a:buClr>
                <a:srgbClr val="595959"/>
              </a:buClr>
              <a:buFont typeface="Arial"/>
              <a:buChar char="•"/>
            </a:pPr>
            <a:r>
              <a:rPr lang="es-CL" sz="1800" b="0" strike="noStrike" spc="-1">
                <a:solidFill>
                  <a:srgbClr val="000000"/>
                </a:solidFill>
                <a:latin typeface="Calibri"/>
                <a:ea typeface="Calibri"/>
              </a:rPr>
              <a:t>Un cilindro posiciona una pieza. Luego, sobre esta pieza actúa otro cilindro que la voltea. Una vez volteada, el primer cilindro se retrae y en seguida lo hace el segundo.</a:t>
            </a:r>
            <a:endParaRPr lang="es-CL" sz="1800" b="0" strike="noStrike" spc="-1">
              <a:latin typeface="Arial"/>
            </a:endParaRPr>
          </a:p>
          <a:p>
            <a:pPr marL="126000" indent="-125280">
              <a:lnSpc>
                <a:spcPct val="100000"/>
              </a:lnSpc>
              <a:spcBef>
                <a:spcPts val="700"/>
              </a:spcBef>
              <a:buClr>
                <a:srgbClr val="595959"/>
              </a:buClr>
              <a:buFont typeface="Arial"/>
              <a:buChar char="•"/>
            </a:pPr>
            <a:r>
              <a:rPr lang="es-CL" sz="1800" b="0" strike="noStrike" spc="-1">
                <a:solidFill>
                  <a:srgbClr val="000000"/>
                </a:solidFill>
                <a:latin typeface="Calibri"/>
                <a:ea typeface="Calibri"/>
              </a:rPr>
              <a:t>En este ejemplo vemos que existe un movimiento de salida y de entrada de </a:t>
            </a:r>
            <a:r>
              <a:t/>
            </a:r>
            <a:br/>
            <a:r>
              <a:rPr lang="es-CL" sz="1800" b="0" strike="noStrike" spc="-1">
                <a:solidFill>
                  <a:srgbClr val="000000"/>
                </a:solidFill>
                <a:latin typeface="Calibri"/>
                <a:ea typeface="Calibri"/>
              </a:rPr>
              <a:t>cada cilindro.</a:t>
            </a:r>
            <a:endParaRPr lang="es-CL" sz="1800" b="0" strike="noStrike" spc="-1">
              <a:latin typeface="Arial"/>
            </a:endParaRPr>
          </a:p>
          <a:p>
            <a:pPr>
              <a:lnSpc>
                <a:spcPct val="100000"/>
              </a:lnSpc>
              <a:spcBef>
                <a:spcPts val="700"/>
              </a:spcBef>
            </a:pPr>
            <a:r>
              <a:rPr lang="es-CL" sz="1800" b="1" strike="noStrike" spc="-1">
                <a:solidFill>
                  <a:srgbClr val="000000"/>
                </a:solidFill>
                <a:latin typeface="Calibri"/>
                <a:ea typeface="Calibri"/>
              </a:rPr>
              <a:t>¿Cómo actuarían los cilindros?</a:t>
            </a:r>
            <a:endParaRPr lang="es-CL" sz="1800" b="0" strike="noStrike" spc="-1">
              <a:latin typeface="Arial"/>
            </a:endParaRPr>
          </a:p>
          <a:p>
            <a:pPr>
              <a:lnSpc>
                <a:spcPct val="100000"/>
              </a:lnSpc>
              <a:spcBef>
                <a:spcPts val="700"/>
              </a:spcBef>
            </a:pPr>
            <a:endParaRPr lang="es-CL" sz="1800" b="0" strike="noStrike" spc="-1">
              <a:latin typeface="Arial"/>
            </a:endParaRPr>
          </a:p>
        </p:txBody>
      </p:sp>
      <p:pic>
        <p:nvPicPr>
          <p:cNvPr id="482" name="Google Shape;502;p32" descr="neumat512"/>
          <p:cNvPicPr/>
          <p:nvPr/>
        </p:nvPicPr>
        <p:blipFill>
          <a:blip r:embed="rId2"/>
          <a:srcRect t="11383"/>
          <a:stretch/>
        </p:blipFill>
        <p:spPr>
          <a:xfrm>
            <a:off x="5160600" y="2743200"/>
            <a:ext cx="3101760" cy="1807920"/>
          </a:xfrm>
          <a:prstGeom prst="rect">
            <a:avLst/>
          </a:prstGeom>
          <a:ln>
            <a:noFill/>
          </a:ln>
        </p:spPr>
      </p:pic>
      <p:pic>
        <p:nvPicPr>
          <p:cNvPr id="483" name="Google Shape;503;p32" descr="neumat513"/>
          <p:cNvPicPr/>
          <p:nvPr/>
        </p:nvPicPr>
        <p:blipFill>
          <a:blip r:embed="rId3"/>
          <a:srcRect t="10241"/>
          <a:stretch/>
        </p:blipFill>
        <p:spPr>
          <a:xfrm>
            <a:off x="5281560" y="4978440"/>
            <a:ext cx="2961720" cy="1779840"/>
          </a:xfrm>
          <a:prstGeom prst="rect">
            <a:avLst/>
          </a:prstGeom>
          <a:ln>
            <a:noFill/>
          </a:ln>
        </p:spPr>
      </p:pic>
      <p:sp>
        <p:nvSpPr>
          <p:cNvPr id="484" name="CustomShape 6"/>
          <p:cNvSpPr/>
          <p:nvPr/>
        </p:nvSpPr>
        <p:spPr>
          <a:xfrm>
            <a:off x="5007600" y="2330640"/>
            <a:ext cx="9518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C73E32"/>
                </a:solidFill>
                <a:latin typeface="Calibri"/>
                <a:ea typeface="Calibri"/>
              </a:rPr>
              <a:t>Figura A</a:t>
            </a:r>
            <a:endParaRPr lang="es-CL" sz="1800" b="0" strike="noStrike" spc="-1">
              <a:latin typeface="Arial"/>
            </a:endParaRPr>
          </a:p>
        </p:txBody>
      </p:sp>
      <p:sp>
        <p:nvSpPr>
          <p:cNvPr id="485" name="CustomShape 7"/>
          <p:cNvSpPr/>
          <p:nvPr/>
        </p:nvSpPr>
        <p:spPr>
          <a:xfrm>
            <a:off x="5127480" y="4552920"/>
            <a:ext cx="9410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C73E32"/>
                </a:solidFill>
                <a:latin typeface="Calibri"/>
                <a:ea typeface="Calibri"/>
              </a:rPr>
              <a:t>Figura B</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600120" y="3911760"/>
            <a:ext cx="7921080" cy="28440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87"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88" name="CustomShape 3"/>
          <p:cNvSpPr/>
          <p:nvPr/>
        </p:nvSpPr>
        <p:spPr>
          <a:xfrm>
            <a:off x="447840" y="1214280"/>
            <a:ext cx="9030240" cy="5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100" b="1" strike="noStrike" spc="-1">
                <a:solidFill>
                  <a:srgbClr val="29754D"/>
                </a:solidFill>
                <a:latin typeface="Calibri"/>
                <a:ea typeface="Arial"/>
              </a:rPr>
              <a:t>MÉTODOS DE </a:t>
            </a:r>
            <a:r>
              <a:rPr lang="es-CL" sz="3200" b="0" strike="noStrike" spc="-1">
                <a:solidFill>
                  <a:srgbClr val="C73E32"/>
                </a:solidFill>
                <a:latin typeface="Calibri"/>
                <a:ea typeface="Arial"/>
              </a:rPr>
              <a:t>DISEÑO SECUENCIAL</a:t>
            </a:r>
            <a:endParaRPr lang="es-CL" sz="3200" b="0" strike="noStrike" spc="-1">
              <a:latin typeface="Arial"/>
            </a:endParaRPr>
          </a:p>
        </p:txBody>
      </p:sp>
      <p:sp>
        <p:nvSpPr>
          <p:cNvPr id="489" name="CustomShape 4"/>
          <p:cNvSpPr/>
          <p:nvPr/>
        </p:nvSpPr>
        <p:spPr>
          <a:xfrm>
            <a:off x="520560" y="1965240"/>
            <a:ext cx="4012560" cy="640080"/>
          </a:xfrm>
          <a:prstGeom prst="rect">
            <a:avLst/>
          </a:prstGeom>
          <a:noFill/>
          <a:ln>
            <a:noFill/>
          </a:ln>
        </p:spPr>
        <p:style>
          <a:lnRef idx="0">
            <a:scrgbClr r="0" g="0" b="0"/>
          </a:lnRef>
          <a:fillRef idx="0">
            <a:scrgbClr r="0" g="0" b="0"/>
          </a:fillRef>
          <a:effectRef idx="0">
            <a:scrgbClr r="0" g="0" b="0"/>
          </a:effectRef>
          <a:fontRef idx="minor"/>
        </p:style>
      </p:sp>
      <p:sp>
        <p:nvSpPr>
          <p:cNvPr id="490" name="CustomShape 5"/>
          <p:cNvSpPr/>
          <p:nvPr/>
        </p:nvSpPr>
        <p:spPr>
          <a:xfrm>
            <a:off x="501840" y="1982160"/>
            <a:ext cx="8069760" cy="19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99"/>
              </a:spcBef>
            </a:pPr>
            <a:r>
              <a:rPr lang="es-CL" sz="1700" b="1" u="sng" strike="noStrike" spc="-1">
                <a:solidFill>
                  <a:srgbClr val="C73E32"/>
                </a:solidFill>
                <a:uFillTx/>
                <a:latin typeface="Calibri"/>
                <a:ea typeface="Arial"/>
              </a:rPr>
              <a:t>Consideremos el siguiente ejemplo</a:t>
            </a:r>
            <a:r>
              <a:rPr lang="es-CL" sz="1700" b="1" strike="noStrike" spc="-1">
                <a:solidFill>
                  <a:srgbClr val="C73E32"/>
                </a:solidFill>
                <a:latin typeface="Calibri"/>
                <a:ea typeface="Arial"/>
              </a:rPr>
              <a:t>:</a:t>
            </a:r>
            <a:r>
              <a:rPr lang="es-CL" sz="1700" b="1" strike="noStrike" spc="-1">
                <a:solidFill>
                  <a:srgbClr val="000000"/>
                </a:solidFill>
                <a:latin typeface="Calibri"/>
                <a:ea typeface="Calibri"/>
              </a:rPr>
              <a:t> </a:t>
            </a:r>
            <a:endParaRPr lang="es-CL" sz="1700" b="0" strike="noStrike" spc="-1">
              <a:latin typeface="Arial"/>
            </a:endParaRPr>
          </a:p>
          <a:p>
            <a:pPr>
              <a:lnSpc>
                <a:spcPct val="100000"/>
              </a:lnSpc>
              <a:spcBef>
                <a:spcPts val="499"/>
              </a:spcBef>
            </a:pPr>
            <a:r>
              <a:rPr lang="es-CL" sz="1700" b="1" strike="noStrike" spc="-1">
                <a:solidFill>
                  <a:srgbClr val="000000"/>
                </a:solidFill>
                <a:latin typeface="Calibri"/>
                <a:ea typeface="Calibri"/>
              </a:rPr>
              <a:t>Diagrama espacio-fase</a:t>
            </a:r>
            <a:endParaRPr lang="es-CL" sz="1700" b="0" strike="noStrike" spc="-1">
              <a:latin typeface="Arial"/>
            </a:endParaRPr>
          </a:p>
          <a:p>
            <a:pPr marL="126000" indent="-125280">
              <a:lnSpc>
                <a:spcPct val="100000"/>
              </a:lnSpc>
              <a:spcBef>
                <a:spcPts val="499"/>
              </a:spcBef>
              <a:buClr>
                <a:srgbClr val="595959"/>
              </a:buClr>
              <a:buFont typeface="Arial"/>
              <a:buChar char="•"/>
            </a:pPr>
            <a:r>
              <a:rPr lang="es-CL" sz="1700" b="0" strike="noStrike" spc="-1">
                <a:solidFill>
                  <a:srgbClr val="000000"/>
                </a:solidFill>
                <a:latin typeface="Calibri"/>
                <a:ea typeface="Calibri"/>
              </a:rPr>
              <a:t>Estos movimientos hemos de plasmarlos en un diagrama </a:t>
            </a:r>
            <a:r>
              <a:rPr lang="es-CL" sz="1700" b="1" strike="noStrike" spc="-1">
                <a:solidFill>
                  <a:srgbClr val="000000"/>
                </a:solidFill>
                <a:latin typeface="Calibri"/>
                <a:ea typeface="Calibri"/>
              </a:rPr>
              <a:t>espacio – fase</a:t>
            </a:r>
            <a:r>
              <a:rPr lang="es-CL" sz="1700" b="0" strike="noStrike" spc="-1">
                <a:solidFill>
                  <a:srgbClr val="000000"/>
                </a:solidFill>
                <a:latin typeface="Calibri"/>
                <a:ea typeface="Calibri"/>
              </a:rPr>
              <a:t>. </a:t>
            </a:r>
            <a:endParaRPr lang="es-CL" sz="1700" b="0" strike="noStrike" spc="-1">
              <a:latin typeface="Arial"/>
            </a:endParaRPr>
          </a:p>
          <a:p>
            <a:pPr marL="126000" indent="-125280">
              <a:lnSpc>
                <a:spcPct val="100000"/>
              </a:lnSpc>
              <a:spcBef>
                <a:spcPts val="499"/>
              </a:spcBef>
              <a:buClr>
                <a:srgbClr val="595959"/>
              </a:buClr>
              <a:buFont typeface="Arial"/>
              <a:buChar char="•"/>
            </a:pPr>
            <a:r>
              <a:rPr lang="es-CL" sz="1700" b="0" strike="noStrike" spc="-1">
                <a:solidFill>
                  <a:srgbClr val="000000"/>
                </a:solidFill>
                <a:latin typeface="Calibri"/>
                <a:ea typeface="Calibri"/>
              </a:rPr>
              <a:t>Para ello, cada cilindro es nombrado con una letra o número: A, B, C, ..., 1.0, 2.0, 3.0, etc. El movimiento de avance lo identificamos con signo positivo (+) y el movimiento de retroceso lo identificamos con signo negativo (-).</a:t>
            </a:r>
            <a:endParaRPr lang="es-CL" sz="1700" b="0" strike="noStrike" spc="-1">
              <a:latin typeface="Arial"/>
            </a:endParaRPr>
          </a:p>
          <a:p>
            <a:pPr>
              <a:lnSpc>
                <a:spcPct val="100000"/>
              </a:lnSpc>
              <a:spcBef>
                <a:spcPts val="499"/>
              </a:spcBef>
            </a:pPr>
            <a:endParaRPr lang="es-CL" sz="1700" b="0" strike="noStrike" spc="-1">
              <a:latin typeface="Arial"/>
            </a:endParaRPr>
          </a:p>
        </p:txBody>
      </p:sp>
      <p:sp>
        <p:nvSpPr>
          <p:cNvPr id="491" name="CustomShape 6"/>
          <p:cNvSpPr/>
          <p:nvPr/>
        </p:nvSpPr>
        <p:spPr>
          <a:xfrm>
            <a:off x="5160960" y="3144600"/>
            <a:ext cx="4857120" cy="368640"/>
          </a:xfrm>
          <a:prstGeom prst="rect">
            <a:avLst/>
          </a:prstGeom>
          <a:noFill/>
          <a:ln>
            <a:noFill/>
          </a:ln>
        </p:spPr>
        <p:style>
          <a:lnRef idx="0">
            <a:scrgbClr r="0" g="0" b="0"/>
          </a:lnRef>
          <a:fillRef idx="0">
            <a:scrgbClr r="0" g="0" b="0"/>
          </a:fillRef>
          <a:effectRef idx="0">
            <a:scrgbClr r="0" g="0" b="0"/>
          </a:effectRef>
          <a:fontRef idx="minor"/>
        </p:style>
      </p:sp>
      <p:sp>
        <p:nvSpPr>
          <p:cNvPr id="492" name="CustomShape 7"/>
          <p:cNvSpPr/>
          <p:nvPr/>
        </p:nvSpPr>
        <p:spPr>
          <a:xfrm>
            <a:off x="1005840" y="6267600"/>
            <a:ext cx="35413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spcBef>
                <a:spcPts val="499"/>
              </a:spcBef>
            </a:pPr>
            <a:r>
              <a:rPr lang="es-CL" sz="1800" b="1" strike="noStrike" spc="-1">
                <a:solidFill>
                  <a:srgbClr val="000000"/>
                </a:solidFill>
                <a:latin typeface="Calibri"/>
                <a:ea typeface="Calibri"/>
              </a:rPr>
              <a:t>¿Cuál sería la secuencia de trabajo?</a:t>
            </a:r>
            <a:endParaRPr lang="es-CL" sz="1800" b="0" strike="noStrike" spc="-1">
              <a:latin typeface="Arial"/>
            </a:endParaRPr>
          </a:p>
        </p:txBody>
      </p:sp>
      <p:sp>
        <p:nvSpPr>
          <p:cNvPr id="493" name="CustomShape 8"/>
          <p:cNvSpPr/>
          <p:nvPr/>
        </p:nvSpPr>
        <p:spPr>
          <a:xfrm>
            <a:off x="943560" y="3943440"/>
            <a:ext cx="207648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spcBef>
                <a:spcPts val="499"/>
              </a:spcBef>
            </a:pPr>
            <a:r>
              <a:rPr lang="es-CL" sz="1600" b="1" strike="noStrike" spc="-1">
                <a:solidFill>
                  <a:srgbClr val="000000"/>
                </a:solidFill>
                <a:latin typeface="Calibri"/>
                <a:ea typeface="Calibri"/>
              </a:rPr>
              <a:t>Diagrama espacio-fase</a:t>
            </a:r>
            <a:endParaRPr lang="es-CL" sz="1600" b="0" strike="noStrike" spc="-1">
              <a:latin typeface="Arial"/>
            </a:endParaRPr>
          </a:p>
        </p:txBody>
      </p:sp>
      <p:pic>
        <p:nvPicPr>
          <p:cNvPr id="494" name="Imagen 493"/>
          <p:cNvPicPr/>
          <p:nvPr/>
        </p:nvPicPr>
        <p:blipFill>
          <a:blip r:embed="rId2"/>
          <a:stretch/>
        </p:blipFill>
        <p:spPr>
          <a:xfrm>
            <a:off x="787320" y="4229280"/>
            <a:ext cx="6730560" cy="2222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496"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497" name="CustomShape 3"/>
          <p:cNvSpPr/>
          <p:nvPr/>
        </p:nvSpPr>
        <p:spPr>
          <a:xfrm>
            <a:off x="549360" y="1930320"/>
            <a:ext cx="7552440" cy="46476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98" name="CustomShape 4"/>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a:t>
            </a:r>
            <a:endParaRPr lang="es-CL" sz="3200" b="0" strike="noStrike" spc="-1">
              <a:latin typeface="Arial"/>
            </a:endParaRPr>
          </a:p>
        </p:txBody>
      </p:sp>
      <p:pic>
        <p:nvPicPr>
          <p:cNvPr id="499" name="Google Shape;530;p35" descr="http://www.mescorza.com/neumatica/neumaejer/neumatica/intuitivos/intui_1.gif"/>
          <p:cNvPicPr/>
          <p:nvPr/>
        </p:nvPicPr>
        <p:blipFill>
          <a:blip r:embed="rId2"/>
          <a:srcRect l="3973"/>
          <a:stretch/>
        </p:blipFill>
        <p:spPr>
          <a:xfrm>
            <a:off x="723960" y="2373840"/>
            <a:ext cx="7206840" cy="3961800"/>
          </a:xfrm>
          <a:prstGeom prst="rect">
            <a:avLst/>
          </a:prstGeom>
          <a:ln>
            <a:noFill/>
          </a:ln>
        </p:spPr>
      </p:pic>
      <p:pic>
        <p:nvPicPr>
          <p:cNvPr id="500" name="Google Shape;261;p43"/>
          <p:cNvPicPr/>
          <p:nvPr/>
        </p:nvPicPr>
        <p:blipFill>
          <a:blip r:embed="rId3"/>
          <a:stretch/>
        </p:blipFill>
        <p:spPr>
          <a:xfrm>
            <a:off x="7909560" y="2006280"/>
            <a:ext cx="482400" cy="460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02"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pic>
        <p:nvPicPr>
          <p:cNvPr id="503" name="Google Shape;148;p4"/>
          <p:cNvPicPr/>
          <p:nvPr/>
        </p:nvPicPr>
        <p:blipFill>
          <a:blip r:embed="rId2"/>
          <a:stretch/>
        </p:blipFill>
        <p:spPr>
          <a:xfrm>
            <a:off x="6330240" y="1866960"/>
            <a:ext cx="3298320" cy="5173920"/>
          </a:xfrm>
          <a:prstGeom prst="rect">
            <a:avLst/>
          </a:prstGeom>
          <a:ln>
            <a:noFill/>
          </a:ln>
        </p:spPr>
      </p:pic>
      <p:sp>
        <p:nvSpPr>
          <p:cNvPr id="504" name="CustomShape 3"/>
          <p:cNvSpPr/>
          <p:nvPr/>
        </p:nvSpPr>
        <p:spPr>
          <a:xfrm>
            <a:off x="533520" y="2629080"/>
            <a:ext cx="6120720" cy="248832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05"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 1</a:t>
            </a:r>
            <a:endParaRPr lang="es-CL" sz="3600" b="0" strike="noStrike" spc="-1">
              <a:latin typeface="Arial"/>
            </a:endParaRPr>
          </a:p>
        </p:txBody>
      </p:sp>
      <p:sp>
        <p:nvSpPr>
          <p:cNvPr id="506" name="CustomShape 5"/>
          <p:cNvSpPr/>
          <p:nvPr/>
        </p:nvSpPr>
        <p:spPr>
          <a:xfrm>
            <a:off x="677880" y="2895840"/>
            <a:ext cx="5836680" cy="159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62000" indent="-161280">
              <a:lnSpc>
                <a:spcPct val="110000"/>
              </a:lnSpc>
              <a:buClr>
                <a:srgbClr val="595959"/>
              </a:buClr>
              <a:buFont typeface="Arial"/>
              <a:buChar char="•"/>
            </a:pPr>
            <a:r>
              <a:rPr lang="es-CL" sz="1800" b="0" strike="noStrike" spc="-1">
                <a:solidFill>
                  <a:srgbClr val="000000"/>
                </a:solidFill>
                <a:latin typeface="Calibri"/>
                <a:ea typeface="Calibri"/>
              </a:rPr>
              <a:t>Se desea que mediante el accionamiento de una válvula con pulsador, avance el vástago de un cilindro simple efecto y retorno por muelle, y que en cuanto se suelte el pulsador, se produzca el retroceso del vástago del cilindro, pero utilizando –además- una válvula 3/2 aire-muelle.</a:t>
            </a:r>
            <a:endParaRPr lang="es-CL" sz="1800" b="0" strike="noStrike" spc="-1">
              <a:latin typeface="Arial"/>
            </a:endParaRPr>
          </a:p>
        </p:txBody>
      </p:sp>
      <p:pic>
        <p:nvPicPr>
          <p:cNvPr id="507" name="Google Shape;141;p4"/>
          <p:cNvPicPr/>
          <p:nvPr/>
        </p:nvPicPr>
        <p:blipFill>
          <a:blip r:embed="rId3"/>
          <a:stretch/>
        </p:blipFill>
        <p:spPr>
          <a:xfrm>
            <a:off x="6418080" y="2609280"/>
            <a:ext cx="456480" cy="456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09"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10" name="CustomShape 3"/>
          <p:cNvSpPr/>
          <p:nvPr/>
        </p:nvSpPr>
        <p:spPr>
          <a:xfrm>
            <a:off x="549360" y="1930320"/>
            <a:ext cx="755244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11" name="CustomShape 4"/>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1</a:t>
            </a:r>
            <a:endParaRPr lang="es-CL" sz="3200" b="0" strike="noStrike" spc="-1">
              <a:latin typeface="Arial"/>
            </a:endParaRPr>
          </a:p>
        </p:txBody>
      </p:sp>
      <p:pic>
        <p:nvPicPr>
          <p:cNvPr id="512" name="Google Shape;261;p43"/>
          <p:cNvPicPr/>
          <p:nvPr/>
        </p:nvPicPr>
        <p:blipFill>
          <a:blip r:embed="rId2"/>
          <a:stretch/>
        </p:blipFill>
        <p:spPr>
          <a:xfrm>
            <a:off x="7909560" y="2006280"/>
            <a:ext cx="482400" cy="460080"/>
          </a:xfrm>
          <a:prstGeom prst="rect">
            <a:avLst/>
          </a:prstGeom>
          <a:ln>
            <a:noFill/>
          </a:ln>
        </p:spPr>
      </p:pic>
      <p:pic>
        <p:nvPicPr>
          <p:cNvPr id="513" name="Google Shape;547;p37" descr="http://www.mescorza.com/neumatica/neumaejer/neumatica/intuitivos/n3_s.h2.gif"/>
          <p:cNvPicPr/>
          <p:nvPr/>
        </p:nvPicPr>
        <p:blipFill>
          <a:blip r:embed="rId3"/>
          <a:stretch/>
        </p:blipFill>
        <p:spPr>
          <a:xfrm>
            <a:off x="849240" y="2483640"/>
            <a:ext cx="4179240" cy="3092760"/>
          </a:xfrm>
          <a:prstGeom prst="rect">
            <a:avLst/>
          </a:prstGeom>
          <a:ln>
            <a:noFill/>
          </a:ln>
        </p:spPr>
      </p:pic>
      <p:pic>
        <p:nvPicPr>
          <p:cNvPr id="514" name="Imagen 10" descr="Grafica_Electricidad2.png"/>
          <p:cNvPicPr/>
          <p:nvPr/>
        </p:nvPicPr>
        <p:blipFill>
          <a:blip r:embed="rId4"/>
          <a:srcRect t="67201" r="62945" b="3234"/>
          <a:stretch/>
        </p:blipFill>
        <p:spPr>
          <a:xfrm>
            <a:off x="4945680" y="2796120"/>
            <a:ext cx="3275280" cy="32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16"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17" name="CustomShape 3"/>
          <p:cNvSpPr/>
          <p:nvPr/>
        </p:nvSpPr>
        <p:spPr>
          <a:xfrm>
            <a:off x="533520" y="2629080"/>
            <a:ext cx="6120720" cy="232344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18"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 2</a:t>
            </a:r>
            <a:endParaRPr lang="es-CL" sz="3600" b="0" strike="noStrike" spc="-1">
              <a:latin typeface="Arial"/>
            </a:endParaRPr>
          </a:p>
        </p:txBody>
      </p:sp>
      <p:sp>
        <p:nvSpPr>
          <p:cNvPr id="519" name="CustomShape 5"/>
          <p:cNvSpPr/>
          <p:nvPr/>
        </p:nvSpPr>
        <p:spPr>
          <a:xfrm>
            <a:off x="690480" y="2959560"/>
            <a:ext cx="5176080" cy="159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62000" indent="-161280">
              <a:lnSpc>
                <a:spcPct val="110000"/>
              </a:lnSpc>
              <a:buClr>
                <a:srgbClr val="595959"/>
              </a:buClr>
              <a:buFont typeface="Arial"/>
              <a:buChar char="•"/>
            </a:pPr>
            <a:r>
              <a:rPr lang="es-CL" sz="1800" b="0" strike="noStrike" spc="-1">
                <a:solidFill>
                  <a:srgbClr val="000000"/>
                </a:solidFill>
                <a:latin typeface="Calibri"/>
                <a:ea typeface="Calibri"/>
              </a:rPr>
              <a:t>Se desea controlar un cilindro de simple efecto y retorno por muelle para un equipo, desde las válvulas con pulsador “A” o “B” existentes. </a:t>
            </a:r>
            <a:r>
              <a:t/>
            </a:r>
            <a:br/>
            <a:r>
              <a:rPr lang="es-CL" sz="1800" b="1" strike="noStrike" spc="-1">
                <a:solidFill>
                  <a:srgbClr val="000000"/>
                </a:solidFill>
                <a:latin typeface="Calibri"/>
                <a:ea typeface="Calibri"/>
              </a:rPr>
              <a:t>El cilindro debe ser comandado por una </a:t>
            </a:r>
            <a:r>
              <a:t/>
            </a:r>
            <a:br/>
            <a:r>
              <a:rPr lang="es-CL" sz="1800" b="1" strike="noStrike" spc="-1">
                <a:solidFill>
                  <a:srgbClr val="000000"/>
                </a:solidFill>
                <a:latin typeface="Calibri"/>
                <a:ea typeface="Calibri"/>
              </a:rPr>
              <a:t>3/2 aire-muelle</a:t>
            </a:r>
            <a:r>
              <a:rPr lang="es-CL" sz="1800" b="0" strike="noStrike" spc="-1">
                <a:solidFill>
                  <a:srgbClr val="000000"/>
                </a:solidFill>
                <a:latin typeface="Calibri"/>
                <a:ea typeface="Calibri"/>
              </a:rPr>
              <a:t>.</a:t>
            </a:r>
            <a:endParaRPr lang="es-CL" sz="1800" b="0" strike="noStrike" spc="-1">
              <a:latin typeface="Arial"/>
            </a:endParaRPr>
          </a:p>
        </p:txBody>
      </p:sp>
      <p:pic>
        <p:nvPicPr>
          <p:cNvPr id="520" name="Google Shape;141;p4"/>
          <p:cNvPicPr/>
          <p:nvPr/>
        </p:nvPicPr>
        <p:blipFill>
          <a:blip r:embed="rId2"/>
          <a:stretch/>
        </p:blipFill>
        <p:spPr>
          <a:xfrm>
            <a:off x="6418080" y="2609280"/>
            <a:ext cx="456480" cy="456480"/>
          </a:xfrm>
          <a:prstGeom prst="rect">
            <a:avLst/>
          </a:prstGeom>
          <a:ln>
            <a:noFill/>
          </a:ln>
        </p:spPr>
      </p:pic>
      <p:pic>
        <p:nvPicPr>
          <p:cNvPr id="521" name="Google Shape;327;p12"/>
          <p:cNvPicPr/>
          <p:nvPr/>
        </p:nvPicPr>
        <p:blipFill>
          <a:blip r:embed="rId3"/>
          <a:stretch/>
        </p:blipFill>
        <p:spPr>
          <a:xfrm>
            <a:off x="5888160" y="1765440"/>
            <a:ext cx="3402720" cy="4971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23"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24" name="CustomShape 3"/>
          <p:cNvSpPr/>
          <p:nvPr/>
        </p:nvSpPr>
        <p:spPr>
          <a:xfrm>
            <a:off x="549360" y="1930320"/>
            <a:ext cx="755244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25" name="CustomShape 4"/>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2</a:t>
            </a:r>
            <a:endParaRPr lang="es-CL" sz="3200" b="0" strike="noStrike" spc="-1">
              <a:latin typeface="Arial"/>
            </a:endParaRPr>
          </a:p>
        </p:txBody>
      </p:sp>
      <p:pic>
        <p:nvPicPr>
          <p:cNvPr id="526" name="Google Shape;261;p43"/>
          <p:cNvPicPr/>
          <p:nvPr/>
        </p:nvPicPr>
        <p:blipFill>
          <a:blip r:embed="rId2"/>
          <a:stretch/>
        </p:blipFill>
        <p:spPr>
          <a:xfrm>
            <a:off x="7909560" y="2006280"/>
            <a:ext cx="482400" cy="460080"/>
          </a:xfrm>
          <a:prstGeom prst="rect">
            <a:avLst/>
          </a:prstGeom>
          <a:ln>
            <a:noFill/>
          </a:ln>
        </p:spPr>
      </p:pic>
      <p:pic>
        <p:nvPicPr>
          <p:cNvPr id="527" name="Google Shape;564;p39" descr="http://www.mescorza.com/neumatica/neumaejer/neumatica/intuitivos/n11.gif"/>
          <p:cNvPicPr/>
          <p:nvPr/>
        </p:nvPicPr>
        <p:blipFill>
          <a:blip r:embed="rId3"/>
          <a:stretch/>
        </p:blipFill>
        <p:spPr>
          <a:xfrm>
            <a:off x="397440" y="2289240"/>
            <a:ext cx="5790600" cy="3247200"/>
          </a:xfrm>
          <a:prstGeom prst="rect">
            <a:avLst/>
          </a:prstGeom>
          <a:ln>
            <a:noFill/>
          </a:ln>
        </p:spPr>
      </p:pic>
      <p:pic>
        <p:nvPicPr>
          <p:cNvPr id="528" name="Imagen 11" descr="Grafica_Electricidad(3).png"/>
          <p:cNvPicPr/>
          <p:nvPr/>
        </p:nvPicPr>
        <p:blipFill>
          <a:blip r:embed="rId4"/>
          <a:srcRect t="69697" r="61627" b="364"/>
          <a:stretch/>
        </p:blipFill>
        <p:spPr>
          <a:xfrm>
            <a:off x="5219640" y="2831040"/>
            <a:ext cx="3083760" cy="3158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30"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pic>
        <p:nvPicPr>
          <p:cNvPr id="531" name="Google Shape;148;p4"/>
          <p:cNvPicPr/>
          <p:nvPr/>
        </p:nvPicPr>
        <p:blipFill>
          <a:blip r:embed="rId2"/>
          <a:stretch/>
        </p:blipFill>
        <p:spPr>
          <a:xfrm>
            <a:off x="6330240" y="1866960"/>
            <a:ext cx="3298320" cy="5173920"/>
          </a:xfrm>
          <a:prstGeom prst="rect">
            <a:avLst/>
          </a:prstGeom>
          <a:ln>
            <a:noFill/>
          </a:ln>
        </p:spPr>
      </p:pic>
      <p:sp>
        <p:nvSpPr>
          <p:cNvPr id="532" name="CustomShape 3"/>
          <p:cNvSpPr/>
          <p:nvPr/>
        </p:nvSpPr>
        <p:spPr>
          <a:xfrm>
            <a:off x="507960" y="2629080"/>
            <a:ext cx="6120720" cy="248832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33"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 3</a:t>
            </a:r>
            <a:endParaRPr lang="es-CL" sz="3600" b="0" strike="noStrike" spc="-1">
              <a:latin typeface="Arial"/>
            </a:endParaRPr>
          </a:p>
        </p:txBody>
      </p:sp>
      <p:pic>
        <p:nvPicPr>
          <p:cNvPr id="534" name="Google Shape;141;p4"/>
          <p:cNvPicPr/>
          <p:nvPr/>
        </p:nvPicPr>
        <p:blipFill>
          <a:blip r:embed="rId3"/>
          <a:stretch/>
        </p:blipFill>
        <p:spPr>
          <a:xfrm>
            <a:off x="6418080" y="2609280"/>
            <a:ext cx="456480" cy="456480"/>
          </a:xfrm>
          <a:prstGeom prst="rect">
            <a:avLst/>
          </a:prstGeom>
          <a:ln>
            <a:noFill/>
          </a:ln>
        </p:spPr>
      </p:pic>
      <p:sp>
        <p:nvSpPr>
          <p:cNvPr id="535" name="CustomShape 5"/>
          <p:cNvSpPr/>
          <p:nvPr/>
        </p:nvSpPr>
        <p:spPr>
          <a:xfrm>
            <a:off x="754200" y="3061440"/>
            <a:ext cx="5328360" cy="146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0" indent="-125280">
              <a:lnSpc>
                <a:spcPct val="100000"/>
              </a:lnSpc>
              <a:buClr>
                <a:srgbClr val="595959"/>
              </a:buClr>
              <a:buFont typeface="Arial"/>
              <a:buChar char="•"/>
            </a:pPr>
            <a:r>
              <a:rPr lang="es-CL" sz="1800" b="0" strike="noStrike" spc="-1">
                <a:solidFill>
                  <a:srgbClr val="000000"/>
                </a:solidFill>
                <a:latin typeface="Calibri"/>
                <a:ea typeface="Calibri"/>
              </a:rPr>
              <a:t>Se desea que un cilindro de simple efecto salga cuando ocurra una de las siguientes condiciones, regresando al cesar la acción que lo lanzó: </a:t>
            </a:r>
            <a:r>
              <a:rPr lang="es-CL" sz="1800" b="1" strike="noStrike" spc="-1">
                <a:solidFill>
                  <a:srgbClr val="000000"/>
                </a:solidFill>
                <a:latin typeface="Calibri"/>
                <a:ea typeface="Calibri"/>
              </a:rPr>
              <a:t>un pulsador “A”, uno de los pulsadores “B” o “C” o los pulsadores “D” y “E” a la vez.</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37"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38" name="CustomShape 3"/>
          <p:cNvSpPr/>
          <p:nvPr/>
        </p:nvSpPr>
        <p:spPr>
          <a:xfrm>
            <a:off x="549360" y="1930320"/>
            <a:ext cx="755244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39" name="CustomShape 4"/>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3</a:t>
            </a:r>
            <a:endParaRPr lang="es-CL" sz="3200" b="0" strike="noStrike" spc="-1">
              <a:latin typeface="Arial"/>
            </a:endParaRPr>
          </a:p>
        </p:txBody>
      </p:sp>
      <p:pic>
        <p:nvPicPr>
          <p:cNvPr id="540" name="Google Shape;261;p43"/>
          <p:cNvPicPr/>
          <p:nvPr/>
        </p:nvPicPr>
        <p:blipFill>
          <a:blip r:embed="rId2"/>
          <a:stretch/>
        </p:blipFill>
        <p:spPr>
          <a:xfrm>
            <a:off x="7909560" y="1993680"/>
            <a:ext cx="482400" cy="460080"/>
          </a:xfrm>
          <a:prstGeom prst="rect">
            <a:avLst/>
          </a:prstGeom>
          <a:ln>
            <a:noFill/>
          </a:ln>
        </p:spPr>
      </p:pic>
      <p:pic>
        <p:nvPicPr>
          <p:cNvPr id="541" name="Google Shape;581;p41" descr="http://www.mescorza.com/neumatica/neumaejer/neumatica/intuitivos/n13_s.gif"/>
          <p:cNvPicPr/>
          <p:nvPr/>
        </p:nvPicPr>
        <p:blipFill>
          <a:blip r:embed="rId3"/>
          <a:stretch/>
        </p:blipFill>
        <p:spPr>
          <a:xfrm>
            <a:off x="216000" y="2386440"/>
            <a:ext cx="6425640" cy="3323520"/>
          </a:xfrm>
          <a:prstGeom prst="rect">
            <a:avLst/>
          </a:prstGeom>
          <a:ln>
            <a:noFill/>
          </a:ln>
        </p:spPr>
      </p:pic>
      <p:pic>
        <p:nvPicPr>
          <p:cNvPr id="542" name="Imagen 16" descr="Grafica_Electricidad(3).png"/>
          <p:cNvPicPr/>
          <p:nvPr/>
        </p:nvPicPr>
        <p:blipFill>
          <a:blip r:embed="rId4"/>
          <a:srcRect l="40766" t="69697" r="29849" b="364"/>
          <a:stretch/>
        </p:blipFill>
        <p:spPr>
          <a:xfrm flipH="1">
            <a:off x="6439680" y="2844000"/>
            <a:ext cx="2361600" cy="3158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152960" y="3048120"/>
            <a:ext cx="4507920" cy="3072600"/>
          </a:xfrm>
          <a:prstGeom prst="roundRect">
            <a:avLst>
              <a:gd name="adj" fmla="val 3189"/>
            </a:avLst>
          </a:prstGeom>
          <a:solidFill>
            <a:schemeClr val="lt1"/>
          </a:solidFill>
          <a:ln w="9360">
            <a:solidFill>
              <a:schemeClr val="dk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99" name="CustomShape 2"/>
          <p:cNvSpPr/>
          <p:nvPr/>
        </p:nvSpPr>
        <p:spPr>
          <a:xfrm>
            <a:off x="375840" y="1373760"/>
            <a:ext cx="41068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MENÚ DE LA ACTIVIDAD</a:t>
            </a:r>
            <a:endParaRPr lang="es-CL" sz="2800" b="0" strike="noStrike" spc="-1">
              <a:latin typeface="Arial"/>
            </a:endParaRPr>
          </a:p>
        </p:txBody>
      </p:sp>
      <p:pic>
        <p:nvPicPr>
          <p:cNvPr id="300" name="Imagen 20"/>
          <p:cNvPicPr/>
          <p:nvPr/>
        </p:nvPicPr>
        <p:blipFill>
          <a:blip r:embed="rId2"/>
          <a:stretch/>
        </p:blipFill>
        <p:spPr>
          <a:xfrm>
            <a:off x="594360" y="2347920"/>
            <a:ext cx="3018240" cy="4406040"/>
          </a:xfrm>
          <a:prstGeom prst="rect">
            <a:avLst/>
          </a:prstGeom>
          <a:ln>
            <a:noFill/>
          </a:ln>
        </p:spPr>
      </p:pic>
      <p:sp>
        <p:nvSpPr>
          <p:cNvPr id="301" name="CustomShape 3"/>
          <p:cNvSpPr/>
          <p:nvPr/>
        </p:nvSpPr>
        <p:spPr>
          <a:xfrm>
            <a:off x="3606840" y="1209240"/>
            <a:ext cx="1015560" cy="529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6000" b="0" strike="noStrike" spc="-1">
                <a:solidFill>
                  <a:srgbClr val="29754D"/>
                </a:solidFill>
                <a:latin typeface="Calibri"/>
                <a:ea typeface="Calibri"/>
              </a:rPr>
              <a:t>4</a:t>
            </a:r>
            <a:endParaRPr lang="es-CL" sz="6000" b="0" strike="noStrike" spc="-1">
              <a:latin typeface="Arial"/>
            </a:endParaRPr>
          </a:p>
        </p:txBody>
      </p:sp>
      <p:sp>
        <p:nvSpPr>
          <p:cNvPr id="302" name="CustomShape 4"/>
          <p:cNvSpPr/>
          <p:nvPr/>
        </p:nvSpPr>
        <p:spPr>
          <a:xfrm>
            <a:off x="4411800" y="2215800"/>
            <a:ext cx="4434480" cy="78029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80000"/>
              </a:lnSpc>
            </a:pPr>
            <a:r>
              <a:rPr lang="es-CL" sz="2800" b="0" strike="noStrike" spc="-1" dirty="0" smtClean="0">
                <a:solidFill>
                  <a:srgbClr val="C73E32"/>
                </a:solidFill>
                <a:latin typeface="Calibri"/>
                <a:ea typeface="Roboto"/>
              </a:rPr>
              <a:t>ACTUADORES </a:t>
            </a:r>
            <a:r>
              <a:rPr lang="es-CL" sz="2800" b="0" strike="noStrike" spc="-1" dirty="0">
                <a:solidFill>
                  <a:srgbClr val="C73E32"/>
                </a:solidFill>
                <a:latin typeface="Calibri"/>
                <a:ea typeface="Roboto"/>
              </a:rPr>
              <a:t>NEUMÁTICOS </a:t>
            </a:r>
            <a:r>
              <a:rPr dirty="0"/>
              <a:t/>
            </a:r>
            <a:br>
              <a:rPr dirty="0"/>
            </a:br>
            <a:r>
              <a:rPr lang="es-CL" sz="2800" b="0" strike="noStrike" spc="-1" dirty="0">
                <a:solidFill>
                  <a:srgbClr val="C73E32"/>
                </a:solidFill>
                <a:latin typeface="Calibri"/>
                <a:ea typeface="Roboto"/>
              </a:rPr>
              <a:t>E HIDRÁULICOS</a:t>
            </a:r>
            <a:endParaRPr lang="es-CL" sz="2800" b="0" strike="noStrike" spc="-1" dirty="0">
              <a:latin typeface="Arial"/>
            </a:endParaRPr>
          </a:p>
        </p:txBody>
      </p:sp>
      <p:sp>
        <p:nvSpPr>
          <p:cNvPr id="303" name="CustomShape 5"/>
          <p:cNvSpPr/>
          <p:nvPr/>
        </p:nvSpPr>
        <p:spPr>
          <a:xfrm>
            <a:off x="3423960" y="99720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4" name="CustomShape 6"/>
          <p:cNvSpPr/>
          <p:nvPr/>
        </p:nvSpPr>
        <p:spPr>
          <a:xfrm>
            <a:off x="4059000" y="86364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5" name="CustomShape 7"/>
          <p:cNvSpPr/>
          <p:nvPr/>
        </p:nvSpPr>
        <p:spPr>
          <a:xfrm>
            <a:off x="4674600" y="716040"/>
            <a:ext cx="581472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t/>
            </a:r>
            <a:br/>
            <a:endParaRPr lang="es-CL" sz="1800" b="0" strike="noStrike" spc="-1">
              <a:latin typeface="Arial"/>
            </a:endParaRPr>
          </a:p>
        </p:txBody>
      </p:sp>
      <p:sp>
        <p:nvSpPr>
          <p:cNvPr id="306" name="CustomShape 8"/>
          <p:cNvSpPr/>
          <p:nvPr/>
        </p:nvSpPr>
        <p:spPr>
          <a:xfrm>
            <a:off x="8737560" y="1853280"/>
            <a:ext cx="9143280" cy="4064760"/>
          </a:xfrm>
          <a:prstGeom prst="rect">
            <a:avLst/>
          </a:prstGeom>
          <a:noFill/>
          <a:ln>
            <a:noFill/>
          </a:ln>
        </p:spPr>
        <p:style>
          <a:lnRef idx="0">
            <a:scrgbClr r="0" g="0" b="0"/>
          </a:lnRef>
          <a:fillRef idx="0">
            <a:scrgbClr r="0" g="0" b="0"/>
          </a:fillRef>
          <a:effectRef idx="0">
            <a:scrgbClr r="0" g="0" b="0"/>
          </a:effectRef>
          <a:fontRef idx="minor"/>
        </p:style>
      </p:sp>
      <p:sp>
        <p:nvSpPr>
          <p:cNvPr id="307" name="CustomShape 9"/>
          <p:cNvSpPr/>
          <p:nvPr/>
        </p:nvSpPr>
        <p:spPr>
          <a:xfrm>
            <a:off x="4233960" y="3278880"/>
            <a:ext cx="4857120" cy="305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33200">
              <a:lnSpc>
                <a:spcPct val="120000"/>
              </a:lnSpc>
            </a:pPr>
            <a:r>
              <a:rPr lang="es-CL" sz="1800" b="0" strike="noStrike" spc="-1">
                <a:solidFill>
                  <a:srgbClr val="000000"/>
                </a:solidFill>
                <a:latin typeface="Calibri"/>
                <a:ea typeface="Calibri"/>
              </a:rPr>
              <a:t>Actividad de Conocimientos Previos.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Principios básicos.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Hidrodinámica.</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Sistemas neumáticos.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Sistemas hidráulicos.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Ejemplos.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Actividad ¿Cuánto Aprendimos?</a:t>
            </a:r>
            <a:endParaRPr lang="es-CL" sz="1800" b="0" strike="noStrike" spc="-1">
              <a:latin typeface="Arial"/>
            </a:endParaRPr>
          </a:p>
          <a:p>
            <a:pPr marL="133200">
              <a:lnSpc>
                <a:spcPct val="120000"/>
              </a:lnSpc>
            </a:pPr>
            <a:r>
              <a:rPr lang="es-CL" sz="1800" b="0" strike="noStrike" spc="-1">
                <a:solidFill>
                  <a:srgbClr val="000000"/>
                </a:solidFill>
                <a:latin typeface="Calibri"/>
                <a:ea typeface="Calibri"/>
              </a:rPr>
              <a:t>Ticket de Salida.</a:t>
            </a:r>
            <a:endParaRPr lang="es-CL" sz="1800" b="0" strike="noStrike" spc="-1">
              <a:latin typeface="Arial"/>
            </a:endParaRPr>
          </a:p>
          <a:p>
            <a:pPr marL="133200">
              <a:lnSpc>
                <a:spcPct val="120000"/>
              </a:lnSpc>
            </a:pPr>
            <a:endParaRPr lang="es-CL" sz="1800" b="0" strike="noStrike" spc="-1">
              <a:latin typeface="Arial"/>
            </a:endParaRPr>
          </a:p>
        </p:txBody>
      </p:sp>
      <p:sp>
        <p:nvSpPr>
          <p:cNvPr id="308" name="CustomShape 10"/>
          <p:cNvSpPr/>
          <p:nvPr/>
        </p:nvSpPr>
        <p:spPr>
          <a:xfrm>
            <a:off x="4037400" y="336204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9" name="CustomShape 11"/>
          <p:cNvSpPr/>
          <p:nvPr/>
        </p:nvSpPr>
        <p:spPr>
          <a:xfrm>
            <a:off x="4037400" y="370224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0" name="CustomShape 12"/>
          <p:cNvSpPr/>
          <p:nvPr/>
        </p:nvSpPr>
        <p:spPr>
          <a:xfrm>
            <a:off x="4037400" y="40428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1" name="CustomShape 13"/>
          <p:cNvSpPr/>
          <p:nvPr/>
        </p:nvSpPr>
        <p:spPr>
          <a:xfrm>
            <a:off x="4037400" y="43830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2" name="CustomShape 14"/>
          <p:cNvSpPr/>
          <p:nvPr/>
        </p:nvSpPr>
        <p:spPr>
          <a:xfrm>
            <a:off x="4037400" y="47232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3" name="CustomShape 15"/>
          <p:cNvSpPr/>
          <p:nvPr/>
        </p:nvSpPr>
        <p:spPr>
          <a:xfrm>
            <a:off x="4037400" y="50634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4" name="CustomShape 16"/>
          <p:cNvSpPr/>
          <p:nvPr/>
        </p:nvSpPr>
        <p:spPr>
          <a:xfrm>
            <a:off x="4037400" y="53784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5" name="CustomShape 17"/>
          <p:cNvSpPr/>
          <p:nvPr/>
        </p:nvSpPr>
        <p:spPr>
          <a:xfrm>
            <a:off x="4037400" y="5691600"/>
            <a:ext cx="265680" cy="27252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6" name="CustomShape 18"/>
          <p:cNvSpPr/>
          <p:nvPr/>
        </p:nvSpPr>
        <p:spPr>
          <a:xfrm>
            <a:off x="4010760" y="3340080"/>
            <a:ext cx="342360" cy="278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1</a:t>
            </a:r>
            <a:endParaRPr lang="es-CL" sz="1600" b="0" strike="noStrike" spc="-1">
              <a:latin typeface="Arial"/>
            </a:endParaRPr>
          </a:p>
        </p:txBody>
      </p:sp>
      <p:sp>
        <p:nvSpPr>
          <p:cNvPr id="317" name="CustomShape 19"/>
          <p:cNvSpPr/>
          <p:nvPr/>
        </p:nvSpPr>
        <p:spPr>
          <a:xfrm>
            <a:off x="3960720" y="3660120"/>
            <a:ext cx="425520" cy="324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2</a:t>
            </a:r>
            <a:endParaRPr lang="es-CL" sz="1600" b="0" strike="noStrike" spc="-1">
              <a:latin typeface="Arial"/>
            </a:endParaRPr>
          </a:p>
        </p:txBody>
      </p:sp>
      <p:sp>
        <p:nvSpPr>
          <p:cNvPr id="318" name="CustomShape 20"/>
          <p:cNvSpPr/>
          <p:nvPr/>
        </p:nvSpPr>
        <p:spPr>
          <a:xfrm>
            <a:off x="3967560" y="3974400"/>
            <a:ext cx="402840" cy="378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3</a:t>
            </a:r>
            <a:endParaRPr lang="es-CL" sz="1600" b="0" strike="noStrike" spc="-1">
              <a:latin typeface="Arial"/>
            </a:endParaRPr>
          </a:p>
        </p:txBody>
      </p:sp>
      <p:sp>
        <p:nvSpPr>
          <p:cNvPr id="319" name="CustomShape 21"/>
          <p:cNvSpPr/>
          <p:nvPr/>
        </p:nvSpPr>
        <p:spPr>
          <a:xfrm>
            <a:off x="3982680" y="433872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4</a:t>
            </a:r>
            <a:endParaRPr lang="es-CL" sz="1600" b="0" strike="noStrike" spc="-1">
              <a:latin typeface="Arial"/>
            </a:endParaRPr>
          </a:p>
        </p:txBody>
      </p:sp>
      <p:sp>
        <p:nvSpPr>
          <p:cNvPr id="320" name="CustomShape 22"/>
          <p:cNvSpPr/>
          <p:nvPr/>
        </p:nvSpPr>
        <p:spPr>
          <a:xfrm>
            <a:off x="3978360" y="466704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5</a:t>
            </a:r>
            <a:endParaRPr lang="es-CL" sz="1600" b="0" strike="noStrike" spc="-1">
              <a:latin typeface="Arial"/>
            </a:endParaRPr>
          </a:p>
        </p:txBody>
      </p:sp>
      <p:sp>
        <p:nvSpPr>
          <p:cNvPr id="321" name="CustomShape 23"/>
          <p:cNvSpPr/>
          <p:nvPr/>
        </p:nvSpPr>
        <p:spPr>
          <a:xfrm>
            <a:off x="3967560" y="4982040"/>
            <a:ext cx="402840" cy="378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6</a:t>
            </a:r>
            <a:endParaRPr lang="es-CL" sz="1600" b="0" strike="noStrike" spc="-1">
              <a:latin typeface="Arial"/>
            </a:endParaRPr>
          </a:p>
        </p:txBody>
      </p:sp>
      <p:sp>
        <p:nvSpPr>
          <p:cNvPr id="322" name="CustomShape 24"/>
          <p:cNvSpPr/>
          <p:nvPr/>
        </p:nvSpPr>
        <p:spPr>
          <a:xfrm>
            <a:off x="3982680" y="532944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7</a:t>
            </a:r>
            <a:endParaRPr lang="es-CL" sz="1600" b="0" strike="noStrike" spc="-1">
              <a:latin typeface="Arial"/>
            </a:endParaRPr>
          </a:p>
        </p:txBody>
      </p:sp>
      <p:sp>
        <p:nvSpPr>
          <p:cNvPr id="323" name="CustomShape 25"/>
          <p:cNvSpPr/>
          <p:nvPr/>
        </p:nvSpPr>
        <p:spPr>
          <a:xfrm>
            <a:off x="3978360" y="565740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8</a:t>
            </a:r>
            <a:endParaRPr lang="es-CL" sz="1600" b="0" strike="noStrike" spc="-1">
              <a:latin typeface="Arial"/>
            </a:endParaRPr>
          </a:p>
        </p:txBody>
      </p:sp>
      <p:sp>
        <p:nvSpPr>
          <p:cNvPr id="324" name="CustomShape 26"/>
          <p:cNvSpPr/>
          <p:nvPr/>
        </p:nvSpPr>
        <p:spPr>
          <a:xfrm>
            <a:off x="2966760" y="887040"/>
            <a:ext cx="8949960" cy="318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44"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45" name="CustomShape 3"/>
          <p:cNvSpPr/>
          <p:nvPr/>
        </p:nvSpPr>
        <p:spPr>
          <a:xfrm>
            <a:off x="507960" y="2629080"/>
            <a:ext cx="6120720" cy="23616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46"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EJERCICIO 4</a:t>
            </a:r>
            <a:endParaRPr lang="es-CL" sz="3600" b="0" strike="noStrike" spc="-1">
              <a:latin typeface="Arial"/>
            </a:endParaRPr>
          </a:p>
        </p:txBody>
      </p:sp>
      <p:pic>
        <p:nvPicPr>
          <p:cNvPr id="547" name="Google Shape;141;p4"/>
          <p:cNvPicPr/>
          <p:nvPr/>
        </p:nvPicPr>
        <p:blipFill>
          <a:blip r:embed="rId2"/>
          <a:stretch/>
        </p:blipFill>
        <p:spPr>
          <a:xfrm>
            <a:off x="6418080" y="2609280"/>
            <a:ext cx="456480" cy="456480"/>
          </a:xfrm>
          <a:prstGeom prst="rect">
            <a:avLst/>
          </a:prstGeom>
          <a:ln>
            <a:noFill/>
          </a:ln>
        </p:spPr>
      </p:pic>
      <p:sp>
        <p:nvSpPr>
          <p:cNvPr id="548" name="CustomShape 5"/>
          <p:cNvSpPr/>
          <p:nvPr/>
        </p:nvSpPr>
        <p:spPr>
          <a:xfrm>
            <a:off x="760320" y="2995920"/>
            <a:ext cx="5157360" cy="50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0400" indent="-139680">
              <a:lnSpc>
                <a:spcPct val="100000"/>
              </a:lnSpc>
              <a:spcBef>
                <a:spcPts val="499"/>
              </a:spcBef>
              <a:buClr>
                <a:srgbClr val="000000"/>
              </a:buClr>
              <a:buFont typeface="Arial"/>
              <a:buChar char="•"/>
            </a:pPr>
            <a:r>
              <a:rPr lang="es-CL" sz="1800" b="0" strike="noStrike" spc="-1">
                <a:solidFill>
                  <a:srgbClr val="000000"/>
                </a:solidFill>
                <a:latin typeface="Calibri"/>
                <a:ea typeface="Calibri"/>
              </a:rPr>
              <a:t>Conseguir, mediante el accionamiento de un pulsador “A”, que el cilindro “A” salga y el cilindro “B” retroceda y que, mediante otro pulsador “B”, ocurran los movimientos inversos.</a:t>
            </a:r>
            <a:endParaRPr lang="es-CL" sz="1800" b="0" strike="noStrike" spc="-1">
              <a:latin typeface="Arial"/>
            </a:endParaRPr>
          </a:p>
          <a:p>
            <a:pPr marL="140400" indent="-139680">
              <a:lnSpc>
                <a:spcPct val="100000"/>
              </a:lnSpc>
              <a:spcBef>
                <a:spcPts val="499"/>
              </a:spcBef>
              <a:buClr>
                <a:srgbClr val="000000"/>
              </a:buClr>
              <a:buFont typeface="Arial"/>
              <a:buChar char="•"/>
            </a:pPr>
            <a:r>
              <a:rPr lang="es-CL" sz="1800" b="0" strike="noStrike" spc="-1">
                <a:solidFill>
                  <a:srgbClr val="000000"/>
                </a:solidFill>
                <a:latin typeface="Calibri"/>
                <a:ea typeface="Calibri"/>
              </a:rPr>
              <a:t>Obtener diagrama de Fase.</a:t>
            </a:r>
            <a:endParaRPr lang="es-CL" sz="1800" b="0" strike="noStrike" spc="-1">
              <a:latin typeface="Arial"/>
            </a:endParaRPr>
          </a:p>
        </p:txBody>
      </p:sp>
      <p:pic>
        <p:nvPicPr>
          <p:cNvPr id="549" name="Google Shape;327;p12"/>
          <p:cNvPicPr/>
          <p:nvPr/>
        </p:nvPicPr>
        <p:blipFill>
          <a:blip r:embed="rId3"/>
          <a:stretch/>
        </p:blipFill>
        <p:spPr>
          <a:xfrm>
            <a:off x="5888160" y="1765440"/>
            <a:ext cx="3402720" cy="4971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51" name="CustomShape 2"/>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552" name="CustomShape 3"/>
          <p:cNvSpPr/>
          <p:nvPr/>
        </p:nvSpPr>
        <p:spPr>
          <a:xfrm>
            <a:off x="549360" y="1930320"/>
            <a:ext cx="755244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53" name="CustomShape 4"/>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4</a:t>
            </a:r>
            <a:endParaRPr lang="es-CL" sz="3200" b="0" strike="noStrike" spc="-1">
              <a:latin typeface="Arial"/>
            </a:endParaRPr>
          </a:p>
        </p:txBody>
      </p:sp>
      <p:pic>
        <p:nvPicPr>
          <p:cNvPr id="554" name="Google Shape;261;p43"/>
          <p:cNvPicPr/>
          <p:nvPr/>
        </p:nvPicPr>
        <p:blipFill>
          <a:blip r:embed="rId2"/>
          <a:stretch/>
        </p:blipFill>
        <p:spPr>
          <a:xfrm>
            <a:off x="7909560" y="1993680"/>
            <a:ext cx="482400" cy="460080"/>
          </a:xfrm>
          <a:prstGeom prst="rect">
            <a:avLst/>
          </a:prstGeom>
          <a:ln>
            <a:noFill/>
          </a:ln>
        </p:spPr>
      </p:pic>
      <p:pic>
        <p:nvPicPr>
          <p:cNvPr id="555" name="Imagen 16" descr="Grafica_Electricidad(3).png"/>
          <p:cNvPicPr/>
          <p:nvPr/>
        </p:nvPicPr>
        <p:blipFill>
          <a:blip r:embed="rId3"/>
          <a:srcRect l="4745" t="69697" r="60660" b="364"/>
          <a:stretch/>
        </p:blipFill>
        <p:spPr>
          <a:xfrm flipH="1">
            <a:off x="5804640" y="2844000"/>
            <a:ext cx="2780640" cy="3158280"/>
          </a:xfrm>
          <a:prstGeom prst="rect">
            <a:avLst/>
          </a:prstGeom>
          <a:ln>
            <a:noFill/>
          </a:ln>
        </p:spPr>
      </p:pic>
      <p:pic>
        <p:nvPicPr>
          <p:cNvPr id="556" name="Google Shape;598;p43" descr="http://www.mescorza.com/neumatica/neumaejer/neumatica/intuitivos/n17_s.gif"/>
          <p:cNvPicPr/>
          <p:nvPr/>
        </p:nvPicPr>
        <p:blipFill>
          <a:blip r:embed="rId4"/>
          <a:stretch/>
        </p:blipFill>
        <p:spPr>
          <a:xfrm>
            <a:off x="476640" y="2488320"/>
            <a:ext cx="6672240" cy="323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58" name="CustomShape 2"/>
          <p:cNvSpPr/>
          <p:nvPr/>
        </p:nvSpPr>
        <p:spPr>
          <a:xfrm>
            <a:off x="549360" y="1930320"/>
            <a:ext cx="754308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59" name="CustomShape 3"/>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4</a:t>
            </a:r>
            <a:endParaRPr lang="es-CL" sz="3200" b="0" strike="noStrike" spc="-1">
              <a:latin typeface="Arial"/>
            </a:endParaRPr>
          </a:p>
        </p:txBody>
      </p:sp>
      <p:pic>
        <p:nvPicPr>
          <p:cNvPr id="560" name="Google Shape;261;p43"/>
          <p:cNvPicPr/>
          <p:nvPr/>
        </p:nvPicPr>
        <p:blipFill>
          <a:blip r:embed="rId2"/>
          <a:stretch/>
        </p:blipFill>
        <p:spPr>
          <a:xfrm>
            <a:off x="7960320" y="2044440"/>
            <a:ext cx="482400" cy="460080"/>
          </a:xfrm>
          <a:prstGeom prst="rect">
            <a:avLst/>
          </a:prstGeom>
          <a:ln>
            <a:noFill/>
          </a:ln>
        </p:spPr>
      </p:pic>
      <p:pic>
        <p:nvPicPr>
          <p:cNvPr id="561" name="Google Shape;606;p44" descr="FOTO1"/>
          <p:cNvPicPr/>
          <p:nvPr/>
        </p:nvPicPr>
        <p:blipFill>
          <a:blip r:embed="rId3"/>
          <a:srcRect l="10245" t="5922" r="1735"/>
          <a:stretch/>
        </p:blipFill>
        <p:spPr>
          <a:xfrm>
            <a:off x="1092240" y="2552760"/>
            <a:ext cx="6463440" cy="3314160"/>
          </a:xfrm>
          <a:prstGeom prst="rect">
            <a:avLst/>
          </a:prstGeom>
          <a:ln>
            <a:noFill/>
          </a:ln>
        </p:spPr>
      </p:pic>
      <p:sp>
        <p:nvSpPr>
          <p:cNvPr id="562" name="CustomShape 4"/>
          <p:cNvSpPr/>
          <p:nvPr/>
        </p:nvSpPr>
        <p:spPr>
          <a:xfrm>
            <a:off x="698400" y="2038320"/>
            <a:ext cx="2335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spcBef>
                <a:spcPts val="700"/>
              </a:spcBef>
            </a:pPr>
            <a:r>
              <a:rPr lang="es-CL" sz="1800" b="1" strike="noStrike" spc="-1">
                <a:solidFill>
                  <a:srgbClr val="C73E32"/>
                </a:solidFill>
                <a:latin typeface="Calibri"/>
                <a:ea typeface="Arial"/>
              </a:rPr>
              <a:t>Considere lo siguiente:</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CustomShape 1"/>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64" name="CustomShape 2"/>
          <p:cNvSpPr/>
          <p:nvPr/>
        </p:nvSpPr>
        <p:spPr>
          <a:xfrm>
            <a:off x="549360" y="1930320"/>
            <a:ext cx="754308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65" name="CustomShape 3"/>
          <p:cNvSpPr/>
          <p:nvPr/>
        </p:nvSpPr>
        <p:spPr>
          <a:xfrm>
            <a:off x="447840" y="1214280"/>
            <a:ext cx="632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100000"/>
              </a:lnSpc>
            </a:pPr>
            <a:r>
              <a:rPr lang="es-CL" sz="3200" b="1" strike="noStrike" spc="-1">
                <a:solidFill>
                  <a:srgbClr val="29754D"/>
                </a:solidFill>
                <a:latin typeface="Calibri"/>
                <a:ea typeface="Arial"/>
              </a:rPr>
              <a:t>SOLUCIÓN EJERCICIO 4</a:t>
            </a:r>
            <a:endParaRPr lang="es-CL" sz="3200" b="0" strike="noStrike" spc="-1">
              <a:latin typeface="Arial"/>
            </a:endParaRPr>
          </a:p>
        </p:txBody>
      </p:sp>
      <p:pic>
        <p:nvPicPr>
          <p:cNvPr id="566" name="Google Shape;261;p43"/>
          <p:cNvPicPr/>
          <p:nvPr/>
        </p:nvPicPr>
        <p:blipFill>
          <a:blip r:embed="rId2"/>
          <a:stretch/>
        </p:blipFill>
        <p:spPr>
          <a:xfrm>
            <a:off x="7858800" y="2044440"/>
            <a:ext cx="482400" cy="460080"/>
          </a:xfrm>
          <a:prstGeom prst="rect">
            <a:avLst/>
          </a:prstGeom>
          <a:ln>
            <a:noFill/>
          </a:ln>
        </p:spPr>
      </p:pic>
      <p:sp>
        <p:nvSpPr>
          <p:cNvPr id="567" name="CustomShape 4"/>
          <p:cNvSpPr/>
          <p:nvPr/>
        </p:nvSpPr>
        <p:spPr>
          <a:xfrm>
            <a:off x="708840" y="2038320"/>
            <a:ext cx="41234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C73E32"/>
                </a:solidFill>
                <a:latin typeface="Calibri"/>
                <a:ea typeface="Arial"/>
              </a:rPr>
              <a:t>Podemos entonces reconocer lo siguiente</a:t>
            </a:r>
            <a:endParaRPr lang="es-CL" sz="1800" b="0" strike="noStrike" spc="-1">
              <a:latin typeface="Arial"/>
            </a:endParaRPr>
          </a:p>
        </p:txBody>
      </p:sp>
      <p:graphicFrame>
        <p:nvGraphicFramePr>
          <p:cNvPr id="568" name="Table 5"/>
          <p:cNvGraphicFramePr/>
          <p:nvPr/>
        </p:nvGraphicFramePr>
        <p:xfrm>
          <a:off x="901800" y="2966760"/>
          <a:ext cx="6781320" cy="2128464"/>
        </p:xfrm>
        <a:graphic>
          <a:graphicData uri="http://schemas.openxmlformats.org/drawingml/2006/table">
            <a:tbl>
              <a:tblPr/>
              <a:tblGrid>
                <a:gridCol w="2958840"/>
                <a:gridCol w="1371600"/>
                <a:gridCol w="1231560"/>
                <a:gridCol w="1219320"/>
              </a:tblGrid>
              <a:tr h="396720">
                <a:tc>
                  <a:txBody>
                    <a:bodyPr/>
                    <a:lstStyle/>
                    <a:p>
                      <a:pPr>
                        <a:lnSpc>
                          <a:spcPct val="80000"/>
                        </a:lnSpc>
                      </a:pPr>
                      <a:r>
                        <a:rPr lang="es-CL" sz="1800" b="0" strike="noStrike" spc="-1">
                          <a:solidFill>
                            <a:srgbClr val="000000"/>
                          </a:solidFill>
                          <a:latin typeface="Calibri"/>
                          <a:ea typeface="Arial"/>
                        </a:rPr>
                        <a:t>Cilindro</a:t>
                      </a:r>
                      <a:endParaRPr lang="es-CL" sz="1800" b="0" strike="noStrike" spc="-1">
                        <a:latin typeface="Arial"/>
                      </a:endParaRPr>
                    </a:p>
                  </a:txBody>
                  <a:tcPr marL="108000" marR="108000">
                    <a:solidFill>
                      <a:srgbClr val="AAE0C1"/>
                    </a:solidFill>
                  </a:tcPr>
                </a:tc>
                <a:tc>
                  <a:txBody>
                    <a:bodyPr/>
                    <a:lstStyle/>
                    <a:p>
                      <a:pPr algn="ctr">
                        <a:lnSpc>
                          <a:spcPct val="100000"/>
                        </a:lnSpc>
                      </a:pPr>
                      <a:r>
                        <a:rPr lang="es-CL" sz="2000" b="0" strike="noStrike" spc="-1">
                          <a:solidFill>
                            <a:srgbClr val="000000"/>
                          </a:solidFill>
                          <a:latin typeface="Calibri"/>
                          <a:ea typeface="Arial"/>
                        </a:rPr>
                        <a:t>A</a:t>
                      </a:r>
                      <a:endParaRPr lang="es-CL" sz="2000" b="0" strike="noStrike" spc="-1">
                        <a:latin typeface="Arial"/>
                      </a:endParaRPr>
                    </a:p>
                  </a:txBody>
                  <a:tcPr marL="59040" marR="59040">
                    <a:noFill/>
                  </a:tcPr>
                </a:tc>
                <a:tc>
                  <a:txBody>
                    <a:bodyPr/>
                    <a:lstStyle/>
                    <a:p>
                      <a:pPr algn="ctr">
                        <a:lnSpc>
                          <a:spcPct val="100000"/>
                        </a:lnSpc>
                      </a:pPr>
                      <a:r>
                        <a:rPr lang="es-CL" sz="2000" b="0" strike="noStrike" spc="-1">
                          <a:solidFill>
                            <a:srgbClr val="000000"/>
                          </a:solidFill>
                          <a:latin typeface="Calibri"/>
                          <a:ea typeface="Arial"/>
                        </a:rPr>
                        <a:t>B</a:t>
                      </a:r>
                      <a:endParaRPr lang="es-CL" sz="2000" b="0" strike="noStrike" spc="-1">
                        <a:latin typeface="Arial"/>
                      </a:endParaRPr>
                    </a:p>
                  </a:txBody>
                  <a:tcPr marL="59040" marR="59040">
                    <a:noFill/>
                  </a:tcPr>
                </a:tc>
                <a:tc>
                  <a:txBody>
                    <a:bodyPr/>
                    <a:lstStyle/>
                    <a:p>
                      <a:pPr algn="ctr">
                        <a:lnSpc>
                          <a:spcPct val="100000"/>
                        </a:lnSpc>
                      </a:pPr>
                      <a:r>
                        <a:rPr lang="es-CL" sz="2000" b="0" strike="noStrike" spc="-1">
                          <a:solidFill>
                            <a:srgbClr val="000000"/>
                          </a:solidFill>
                          <a:latin typeface="Calibri"/>
                          <a:ea typeface="Arial"/>
                        </a:rPr>
                        <a:t>C</a:t>
                      </a:r>
                      <a:endParaRPr lang="es-CL" sz="2000" b="0" strike="noStrike" spc="-1">
                        <a:latin typeface="Arial"/>
                      </a:endParaRPr>
                    </a:p>
                  </a:txBody>
                  <a:tcPr marL="59040" marR="59040">
                    <a:noFill/>
                  </a:tcPr>
                </a:tc>
              </a:tr>
              <a:tr h="530280">
                <a:tc>
                  <a:txBody>
                    <a:bodyPr/>
                    <a:lstStyle/>
                    <a:p>
                      <a:pPr>
                        <a:lnSpc>
                          <a:spcPct val="80000"/>
                        </a:lnSpc>
                      </a:pPr>
                      <a:r>
                        <a:rPr lang="es-CL" sz="1800" b="0" strike="noStrike" spc="-1">
                          <a:solidFill>
                            <a:srgbClr val="000000"/>
                          </a:solidFill>
                          <a:latin typeface="Calibri"/>
                          <a:ea typeface="Arial"/>
                        </a:rPr>
                        <a:t>Válvula de potencia </a:t>
                      </a:r>
                      <a:r>
                        <a:t/>
                      </a:r>
                      <a:br/>
                      <a:r>
                        <a:rPr lang="es-CL" sz="1800" b="0" strike="noStrike" spc="-1">
                          <a:solidFill>
                            <a:srgbClr val="000000"/>
                          </a:solidFill>
                          <a:latin typeface="Calibri"/>
                          <a:ea typeface="Arial"/>
                        </a:rPr>
                        <a:t>5/2 Aire-Aire</a:t>
                      </a:r>
                      <a:endParaRPr lang="es-CL" sz="1800" b="0" strike="noStrike" spc="-1">
                        <a:latin typeface="Arial"/>
                      </a:endParaRPr>
                    </a:p>
                  </a:txBody>
                  <a:tcPr marL="108000" marR="108000">
                    <a:solidFill>
                      <a:srgbClr val="AAE0C1"/>
                    </a:solidFill>
                  </a:tcPr>
                </a:tc>
                <a:tc>
                  <a:txBody>
                    <a:bodyPr/>
                    <a:lstStyle/>
                    <a:p>
                      <a:pPr algn="ctr">
                        <a:lnSpc>
                          <a:spcPct val="100000"/>
                        </a:lnSpc>
                      </a:pPr>
                      <a:r>
                        <a:rPr lang="es-CL" sz="2000" b="0" strike="noStrike" spc="-1">
                          <a:solidFill>
                            <a:srgbClr val="000000"/>
                          </a:solidFill>
                          <a:latin typeface="Calibri"/>
                          <a:ea typeface="Arial"/>
                        </a:rPr>
                        <a:t>a</a:t>
                      </a:r>
                      <a:endParaRPr lang="es-CL" sz="2000" b="0" strike="noStrike" spc="-1">
                        <a:latin typeface="Arial"/>
                      </a:endParaRPr>
                    </a:p>
                  </a:txBody>
                  <a:tcPr marL="59040" marR="59040">
                    <a:noFill/>
                  </a:tcPr>
                </a:tc>
                <a:tc>
                  <a:txBody>
                    <a:bodyPr/>
                    <a:lstStyle/>
                    <a:p>
                      <a:pPr algn="ctr">
                        <a:lnSpc>
                          <a:spcPct val="100000"/>
                        </a:lnSpc>
                      </a:pPr>
                      <a:r>
                        <a:rPr lang="es-CL" sz="2000" b="0" strike="noStrike" spc="-1">
                          <a:solidFill>
                            <a:srgbClr val="000000"/>
                          </a:solidFill>
                          <a:latin typeface="Calibri"/>
                          <a:ea typeface="Arial"/>
                        </a:rPr>
                        <a:t>b</a:t>
                      </a:r>
                      <a:endParaRPr lang="es-CL" sz="2000" b="0" strike="noStrike" spc="-1">
                        <a:latin typeface="Arial"/>
                      </a:endParaRPr>
                    </a:p>
                  </a:txBody>
                  <a:tcPr marL="59040" marR="59040">
                    <a:noFill/>
                  </a:tcPr>
                </a:tc>
                <a:tc>
                  <a:txBody>
                    <a:bodyPr/>
                    <a:lstStyle/>
                    <a:p>
                      <a:pPr algn="ctr">
                        <a:lnSpc>
                          <a:spcPct val="100000"/>
                        </a:lnSpc>
                      </a:pPr>
                      <a:r>
                        <a:rPr lang="es-CL" sz="2000" b="0" strike="noStrike" spc="-1">
                          <a:solidFill>
                            <a:srgbClr val="000000"/>
                          </a:solidFill>
                          <a:latin typeface="Calibri"/>
                          <a:ea typeface="Arial"/>
                        </a:rPr>
                        <a:t>c</a:t>
                      </a:r>
                      <a:endParaRPr lang="es-CL" sz="2000" b="0" strike="noStrike" spc="-1">
                        <a:latin typeface="Arial"/>
                      </a:endParaRPr>
                    </a:p>
                  </a:txBody>
                  <a:tcPr marL="59040" marR="59040">
                    <a:noFill/>
                  </a:tcPr>
                </a:tc>
              </a:tr>
              <a:tr h="530280">
                <a:tc>
                  <a:txBody>
                    <a:bodyPr/>
                    <a:lstStyle/>
                    <a:p>
                      <a:pPr>
                        <a:lnSpc>
                          <a:spcPct val="80000"/>
                        </a:lnSpc>
                      </a:pPr>
                      <a:r>
                        <a:rPr lang="es-CL" sz="1800" b="0" strike="noStrike" spc="-1">
                          <a:solidFill>
                            <a:srgbClr val="000000"/>
                          </a:solidFill>
                          <a:latin typeface="Calibri"/>
                          <a:ea typeface="Arial"/>
                        </a:rPr>
                        <a:t>Válvula 3/2 de control salida vástago</a:t>
                      </a:r>
                      <a:endParaRPr lang="es-CL" sz="1800" b="0" strike="noStrike" spc="-1">
                        <a:latin typeface="Arial"/>
                      </a:endParaRPr>
                    </a:p>
                  </a:txBody>
                  <a:tcPr marL="108000" marR="108000">
                    <a:solidFill>
                      <a:srgbClr val="AAE0C1"/>
                    </a:solidFill>
                  </a:tcPr>
                </a:tc>
                <a:tc>
                  <a:txBody>
                    <a:bodyPr/>
                    <a:lstStyle/>
                    <a:p>
                      <a:endParaRPr lang="es-CL"/>
                    </a:p>
                  </a:txBody>
                  <a:tcPr marL="59040" marR="59040">
                    <a:noFill/>
                  </a:tcPr>
                </a:tc>
                <a:tc>
                  <a:txBody>
                    <a:bodyPr/>
                    <a:lstStyle/>
                    <a:p>
                      <a:endParaRPr lang="es-CL"/>
                    </a:p>
                  </a:txBody>
                  <a:tcPr marL="59040" marR="59040">
                    <a:noFill/>
                  </a:tcPr>
                </a:tc>
                <a:tc>
                  <a:txBody>
                    <a:bodyPr/>
                    <a:lstStyle/>
                    <a:p>
                      <a:endParaRPr lang="es-CL"/>
                    </a:p>
                  </a:txBody>
                  <a:tcPr marL="59040" marR="59040">
                    <a:noFill/>
                  </a:tcPr>
                </a:tc>
              </a:tr>
              <a:tr h="671040">
                <a:tc>
                  <a:txBody>
                    <a:bodyPr/>
                    <a:lstStyle/>
                    <a:p>
                      <a:pPr>
                        <a:lnSpc>
                          <a:spcPct val="80000"/>
                        </a:lnSpc>
                      </a:pPr>
                      <a:r>
                        <a:rPr lang="es-CL" sz="1800" b="0" strike="noStrike" spc="-1">
                          <a:solidFill>
                            <a:srgbClr val="000000"/>
                          </a:solidFill>
                          <a:latin typeface="Calibri"/>
                          <a:ea typeface="Arial"/>
                        </a:rPr>
                        <a:t>Válvula 3/2 de Control entrada vástago</a:t>
                      </a:r>
                      <a:endParaRPr lang="es-CL" sz="1800" b="0" strike="noStrike" spc="-1">
                        <a:latin typeface="Arial"/>
                      </a:endParaRPr>
                    </a:p>
                  </a:txBody>
                  <a:tcPr marL="108000" marR="108000">
                    <a:solidFill>
                      <a:srgbClr val="AAE0C1"/>
                    </a:solidFill>
                  </a:tcPr>
                </a:tc>
                <a:tc>
                  <a:txBody>
                    <a:bodyPr/>
                    <a:lstStyle/>
                    <a:p>
                      <a:pPr algn="ctr">
                        <a:lnSpc>
                          <a:spcPct val="100000"/>
                        </a:lnSpc>
                      </a:pPr>
                      <a:endParaRPr lang="es-CL" sz="1800" b="0" strike="noStrike" spc="-1">
                        <a:latin typeface="Arial"/>
                      </a:endParaRPr>
                    </a:p>
                    <a:p>
                      <a:pPr algn="ctr">
                        <a:lnSpc>
                          <a:spcPct val="100000"/>
                        </a:lnSpc>
                      </a:pPr>
                      <a:r>
                        <a:rPr lang="es-CL" sz="2000" b="0" strike="noStrike" spc="-1">
                          <a:solidFill>
                            <a:srgbClr val="000000"/>
                          </a:solidFill>
                          <a:latin typeface="Calibri"/>
                          <a:ea typeface="Arial"/>
                        </a:rPr>
                        <a:t> </a:t>
                      </a:r>
                      <a:endParaRPr lang="es-CL" sz="2000" b="0" strike="noStrike" spc="-1">
                        <a:latin typeface="Arial"/>
                      </a:endParaRPr>
                    </a:p>
                  </a:txBody>
                  <a:tcPr marL="59040" marR="59040">
                    <a:noFill/>
                  </a:tcPr>
                </a:tc>
                <a:tc>
                  <a:txBody>
                    <a:bodyPr/>
                    <a:lstStyle/>
                    <a:p>
                      <a:endParaRPr lang="es-CL"/>
                    </a:p>
                  </a:txBody>
                  <a:tcPr marL="59040" marR="59040">
                    <a:noFill/>
                  </a:tcPr>
                </a:tc>
                <a:tc>
                  <a:txBody>
                    <a:bodyPr/>
                    <a:lstStyle/>
                    <a:p>
                      <a:endParaRPr lang="es-CL"/>
                    </a:p>
                  </a:txBody>
                  <a:tcPr marL="59040" marR="59040">
                    <a:noFill/>
                  </a:tcPr>
                </a:tc>
              </a:tr>
            </a:tbl>
          </a:graphicData>
        </a:graphic>
      </p:graphicFrame>
      <p:pic>
        <p:nvPicPr>
          <p:cNvPr id="569" name="Imagen 4"/>
          <p:cNvPicPr/>
          <p:nvPr/>
        </p:nvPicPr>
        <p:blipFill>
          <a:blip r:embed="rId3"/>
          <a:srcRect r="70004" b="70470"/>
          <a:stretch/>
        </p:blipFill>
        <p:spPr>
          <a:xfrm>
            <a:off x="4491720" y="4015800"/>
            <a:ext cx="433440" cy="270720"/>
          </a:xfrm>
          <a:prstGeom prst="rect">
            <a:avLst/>
          </a:prstGeom>
          <a:ln>
            <a:noFill/>
          </a:ln>
        </p:spPr>
      </p:pic>
      <p:pic>
        <p:nvPicPr>
          <p:cNvPr id="570" name="Imagen 14"/>
          <p:cNvPicPr/>
          <p:nvPr/>
        </p:nvPicPr>
        <p:blipFill>
          <a:blip r:embed="rId3"/>
          <a:srcRect l="39359" t="-7875" r="36247" b="64903"/>
          <a:stretch/>
        </p:blipFill>
        <p:spPr>
          <a:xfrm>
            <a:off x="5709240" y="3890520"/>
            <a:ext cx="352080" cy="394200"/>
          </a:xfrm>
          <a:prstGeom prst="rect">
            <a:avLst/>
          </a:prstGeom>
          <a:ln>
            <a:noFill/>
          </a:ln>
        </p:spPr>
      </p:pic>
      <p:pic>
        <p:nvPicPr>
          <p:cNvPr id="571" name="Imagen 16"/>
          <p:cNvPicPr/>
          <p:nvPr/>
        </p:nvPicPr>
        <p:blipFill>
          <a:blip r:embed="rId3"/>
          <a:srcRect l="83723" t="-5567" r="-6224" b="64903"/>
          <a:stretch/>
        </p:blipFill>
        <p:spPr>
          <a:xfrm>
            <a:off x="6976440" y="3970440"/>
            <a:ext cx="324720" cy="372960"/>
          </a:xfrm>
          <a:prstGeom prst="rect">
            <a:avLst/>
          </a:prstGeom>
          <a:ln>
            <a:noFill/>
          </a:ln>
        </p:spPr>
      </p:pic>
      <p:pic>
        <p:nvPicPr>
          <p:cNvPr id="572" name="Imagen 18"/>
          <p:cNvPicPr/>
          <p:nvPr/>
        </p:nvPicPr>
        <p:blipFill>
          <a:blip r:embed="rId3"/>
          <a:srcRect t="58256" r="76580" b="-1376"/>
          <a:stretch/>
        </p:blipFill>
        <p:spPr>
          <a:xfrm>
            <a:off x="4491720" y="4478760"/>
            <a:ext cx="338040" cy="395640"/>
          </a:xfrm>
          <a:prstGeom prst="rect">
            <a:avLst/>
          </a:prstGeom>
          <a:ln>
            <a:noFill/>
          </a:ln>
        </p:spPr>
      </p:pic>
      <p:pic>
        <p:nvPicPr>
          <p:cNvPr id="573" name="Imagen 19"/>
          <p:cNvPicPr/>
          <p:nvPr/>
        </p:nvPicPr>
        <p:blipFill>
          <a:blip r:embed="rId3"/>
          <a:srcRect l="39359" t="64691" r="38520" b="-7790"/>
          <a:stretch/>
        </p:blipFill>
        <p:spPr>
          <a:xfrm>
            <a:off x="5709240" y="4501800"/>
            <a:ext cx="319320" cy="395640"/>
          </a:xfrm>
          <a:prstGeom prst="rect">
            <a:avLst/>
          </a:prstGeom>
          <a:ln>
            <a:noFill/>
          </a:ln>
        </p:spPr>
      </p:pic>
      <p:pic>
        <p:nvPicPr>
          <p:cNvPr id="574" name="Imagen 20"/>
          <p:cNvPicPr/>
          <p:nvPr/>
        </p:nvPicPr>
        <p:blipFill>
          <a:blip r:embed="rId3"/>
          <a:srcRect l="83723" t="58277" r="-10053" b="275"/>
          <a:stretch/>
        </p:blipFill>
        <p:spPr>
          <a:xfrm>
            <a:off x="6985080" y="4501800"/>
            <a:ext cx="380160" cy="380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533520" y="3949560"/>
            <a:ext cx="4838040" cy="27298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76" name="CustomShape 2"/>
          <p:cNvSpPr/>
          <p:nvPr/>
        </p:nvSpPr>
        <p:spPr>
          <a:xfrm>
            <a:off x="447840" y="1214280"/>
            <a:ext cx="10537200" cy="85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800" b="1" strike="noStrike" spc="-1">
                <a:solidFill>
                  <a:srgbClr val="29754D"/>
                </a:solidFill>
                <a:latin typeface="Calibri"/>
                <a:ea typeface="Arial"/>
              </a:rPr>
              <a:t>SECUENCIA DE FUNCIONAMIENTO DEL </a:t>
            </a:r>
            <a:r>
              <a:t/>
            </a:r>
            <a:br/>
            <a:r>
              <a:rPr lang="es-CL" sz="2800" b="0" strike="noStrike" spc="-1">
                <a:solidFill>
                  <a:srgbClr val="C73E32"/>
                </a:solidFill>
                <a:latin typeface="Calibri"/>
                <a:ea typeface="Arial"/>
              </a:rPr>
              <a:t>SISTEMA NEUMÁTICO</a:t>
            </a:r>
            <a:endParaRPr lang="es-CL" sz="2800" b="0" strike="noStrike" spc="-1">
              <a:latin typeface="Arial"/>
            </a:endParaRPr>
          </a:p>
        </p:txBody>
      </p:sp>
      <p:sp>
        <p:nvSpPr>
          <p:cNvPr id="577" name="CustomShape 3"/>
          <p:cNvSpPr/>
          <p:nvPr/>
        </p:nvSpPr>
        <p:spPr>
          <a:xfrm>
            <a:off x="1198800" y="4109400"/>
            <a:ext cx="3507480" cy="283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4000" indent="-143280">
              <a:lnSpc>
                <a:spcPct val="100000"/>
              </a:lnSpc>
              <a:buClr>
                <a:srgbClr val="000000"/>
              </a:buClr>
              <a:buFont typeface="Arial"/>
              <a:buChar char="•"/>
            </a:pPr>
            <a:r>
              <a:rPr lang="es-CL" sz="1800" b="1" strike="noStrike" spc="-1">
                <a:solidFill>
                  <a:srgbClr val="000000"/>
                </a:solidFill>
                <a:latin typeface="Calibri"/>
                <a:ea typeface="Calibri"/>
              </a:rPr>
              <a:t>Sale vástago cilindro  A = A+</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0" strike="noStrike" spc="-1">
                <a:solidFill>
                  <a:srgbClr val="000000"/>
                </a:solidFill>
                <a:latin typeface="Calibri"/>
                <a:ea typeface="Calibri"/>
              </a:rPr>
              <a:t>id.  B = </a:t>
            </a:r>
            <a:r>
              <a:rPr lang="es-CL" sz="1800" b="1" strike="noStrike" spc="-1">
                <a:solidFill>
                  <a:srgbClr val="C73E32"/>
                </a:solidFill>
                <a:latin typeface="Calibri"/>
                <a:ea typeface="Calibri"/>
              </a:rPr>
              <a:t>B+</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0" strike="noStrike" spc="-1">
                <a:solidFill>
                  <a:srgbClr val="000000"/>
                </a:solidFill>
                <a:latin typeface="Calibri"/>
                <a:ea typeface="Calibri"/>
              </a:rPr>
              <a:t>id.  C = </a:t>
            </a:r>
            <a:r>
              <a:rPr lang="es-CL" sz="1800" b="1" strike="noStrike" spc="-1">
                <a:solidFill>
                  <a:srgbClr val="C73E32"/>
                </a:solidFill>
                <a:latin typeface="Calibri"/>
                <a:ea typeface="Calibri"/>
              </a:rPr>
              <a:t>C+</a:t>
            </a:r>
            <a:endParaRPr lang="es-CL" sz="1800" b="0" strike="noStrike" spc="-1">
              <a:latin typeface="Arial"/>
            </a:endParaRPr>
          </a:p>
          <a:p>
            <a:pPr marL="144000" indent="-143280">
              <a:lnSpc>
                <a:spcPct val="80000"/>
              </a:lnSpc>
              <a:spcBef>
                <a:spcPts val="561"/>
              </a:spcBef>
            </a:pPr>
            <a:r>
              <a:rPr lang="es-CL" sz="1800" b="0" strike="noStrike" spc="-1">
                <a:solidFill>
                  <a:srgbClr val="000000"/>
                </a:solidFill>
                <a:latin typeface="Calibri"/>
                <a:ea typeface="Calibri"/>
              </a:rPr>
              <a:t> </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1" strike="noStrike" spc="-1">
                <a:solidFill>
                  <a:srgbClr val="000000"/>
                </a:solidFill>
                <a:latin typeface="Calibri"/>
                <a:ea typeface="Calibri"/>
              </a:rPr>
              <a:t>Entra vástago cilindro  A = A-</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0" strike="noStrike" spc="-1">
                <a:solidFill>
                  <a:srgbClr val="000000"/>
                </a:solidFill>
                <a:latin typeface="Calibri"/>
                <a:ea typeface="Calibri"/>
              </a:rPr>
              <a:t>id.  B =  </a:t>
            </a:r>
            <a:r>
              <a:rPr lang="es-CL" sz="1800" b="1" strike="noStrike" spc="-1">
                <a:solidFill>
                  <a:srgbClr val="C73E32"/>
                </a:solidFill>
                <a:latin typeface="Calibri"/>
                <a:ea typeface="Calibri"/>
              </a:rPr>
              <a:t>B-</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0" strike="noStrike" spc="-1">
                <a:solidFill>
                  <a:srgbClr val="000000"/>
                </a:solidFill>
                <a:latin typeface="Calibri"/>
                <a:ea typeface="Calibri"/>
              </a:rPr>
              <a:t>id.  C =  </a:t>
            </a:r>
            <a:r>
              <a:rPr lang="es-CL" sz="1800" b="1" strike="noStrike" spc="-1">
                <a:solidFill>
                  <a:srgbClr val="C73E32"/>
                </a:solidFill>
                <a:latin typeface="Calibri"/>
                <a:ea typeface="Calibri"/>
              </a:rPr>
              <a:t>C-</a:t>
            </a:r>
            <a:endParaRPr lang="es-CL" sz="1800" b="0" strike="noStrike" spc="-1">
              <a:latin typeface="Arial"/>
            </a:endParaRPr>
          </a:p>
        </p:txBody>
      </p:sp>
      <p:sp>
        <p:nvSpPr>
          <p:cNvPr id="578" name="CustomShape 4"/>
          <p:cNvSpPr/>
          <p:nvPr/>
        </p:nvSpPr>
        <p:spPr>
          <a:xfrm>
            <a:off x="444600" y="2318760"/>
            <a:ext cx="7263720" cy="180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4000" indent="-143280">
              <a:lnSpc>
                <a:spcPct val="100000"/>
              </a:lnSpc>
              <a:buClr>
                <a:srgbClr val="000000"/>
              </a:buClr>
              <a:buFont typeface="Arial"/>
              <a:buChar char="•"/>
            </a:pPr>
            <a:r>
              <a:rPr lang="es-CL" sz="1800" b="0" strike="noStrike" spc="-1">
                <a:solidFill>
                  <a:srgbClr val="000000"/>
                </a:solidFill>
                <a:latin typeface="Calibri"/>
                <a:ea typeface="Calibri"/>
              </a:rPr>
              <a:t>El accionamiento de un cilindro neumático implica la salida del vástago (si éste está dentro) o la entrada del mismo (si éste está fuera).</a:t>
            </a:r>
            <a:endParaRPr lang="es-CL" sz="1800" b="0" strike="noStrike" spc="-1">
              <a:latin typeface="Arial"/>
            </a:endParaRPr>
          </a:p>
          <a:p>
            <a:pPr marL="144000" indent="-143280">
              <a:lnSpc>
                <a:spcPct val="100000"/>
              </a:lnSpc>
              <a:spcBef>
                <a:spcPts val="561"/>
              </a:spcBef>
              <a:buClr>
                <a:srgbClr val="000000"/>
              </a:buClr>
              <a:buFont typeface="Arial"/>
              <a:buChar char="•"/>
            </a:pPr>
            <a:r>
              <a:rPr lang="es-CL" sz="1800" b="0" strike="noStrike" spc="-1">
                <a:solidFill>
                  <a:srgbClr val="000000"/>
                </a:solidFill>
                <a:latin typeface="Calibri"/>
                <a:ea typeface="Calibri"/>
              </a:rPr>
              <a:t>Par indicar salida del vástago de un determinado cilindro lo indicaremos con la letra que designa el cilindro seguido del Sub-Índice (+) y para el caso de entrada con el Sub-Índice (-) de tal manera que:</a:t>
            </a:r>
            <a:endParaRPr lang="es-CL" sz="1800" b="0" strike="noStrike" spc="-1">
              <a:latin typeface="Arial"/>
            </a:endParaRPr>
          </a:p>
        </p:txBody>
      </p:sp>
      <p:sp>
        <p:nvSpPr>
          <p:cNvPr id="579" name="Line 5"/>
          <p:cNvSpPr/>
          <p:nvPr/>
        </p:nvSpPr>
        <p:spPr>
          <a:xfrm>
            <a:off x="1377720" y="5308560"/>
            <a:ext cx="3149640" cy="0"/>
          </a:xfrm>
          <a:prstGeom prst="line">
            <a:avLst/>
          </a:prstGeom>
          <a:ln>
            <a:solidFill>
              <a:srgbClr val="29754D"/>
            </a:solidFill>
            <a:round/>
          </a:ln>
        </p:spPr>
        <p:style>
          <a:lnRef idx="2">
            <a:schemeClr val="accent1"/>
          </a:lnRef>
          <a:fillRef idx="0">
            <a:schemeClr val="accent1"/>
          </a:fillRef>
          <a:effectRef idx="1">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nvSpPr>
        <p:spPr>
          <a:xfrm>
            <a:off x="520560" y="2082960"/>
            <a:ext cx="8431920" cy="41522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81" name="CustomShape 2"/>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DEFINICIONES</a:t>
            </a:r>
            <a:endParaRPr lang="es-CL" sz="3400" b="0" strike="noStrike" spc="-1">
              <a:latin typeface="Arial"/>
            </a:endParaRPr>
          </a:p>
        </p:txBody>
      </p:sp>
      <p:sp>
        <p:nvSpPr>
          <p:cNvPr id="582" name="CustomShape 3"/>
          <p:cNvSpPr/>
          <p:nvPr/>
        </p:nvSpPr>
        <p:spPr>
          <a:xfrm>
            <a:off x="571680" y="2365560"/>
            <a:ext cx="6679440" cy="375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nSpc>
                <a:spcPct val="50000"/>
              </a:lnSpc>
            </a:pPr>
            <a:endParaRPr lang="es-CL" sz="1800" b="0" strike="noStrike" spc="-1">
              <a:latin typeface="Arial"/>
            </a:endParaRPr>
          </a:p>
          <a:p>
            <a:pPr marL="288000">
              <a:lnSpc>
                <a:spcPct val="100000"/>
              </a:lnSpc>
            </a:pPr>
            <a:r>
              <a:rPr lang="es-CL" sz="2000" b="1" strike="noStrike" spc="-1">
                <a:solidFill>
                  <a:srgbClr val="C73E32"/>
                </a:solidFill>
                <a:latin typeface="Calibri"/>
                <a:ea typeface="Verdana"/>
              </a:rPr>
              <a:t>CICLO</a:t>
            </a:r>
            <a:endParaRPr lang="es-CL" sz="2000" b="0" strike="noStrike" spc="-1">
              <a:latin typeface="Arial"/>
            </a:endParaRPr>
          </a:p>
          <a:p>
            <a:pPr marL="288000">
              <a:lnSpc>
                <a:spcPct val="100000"/>
              </a:lnSpc>
            </a:pPr>
            <a:r>
              <a:rPr lang="es-CL" sz="2000" b="0" strike="noStrike" spc="-1">
                <a:solidFill>
                  <a:srgbClr val="000000"/>
                </a:solidFill>
                <a:latin typeface="Calibri"/>
                <a:ea typeface="Verdana"/>
              </a:rPr>
              <a:t>Un ciclo corresponde al accionamiento de los cilindros desde un inicio que normalmente es el punto de puesta en marcha del sistema hasta el fin de ciclo que queda indicado por la fase anterior al inicio del nuevo ciclo.</a:t>
            </a:r>
            <a:endParaRPr lang="es-CL" sz="2000" b="0" strike="noStrike" spc="-1">
              <a:latin typeface="Arial"/>
            </a:endParaRPr>
          </a:p>
          <a:p>
            <a:pPr marL="288000">
              <a:lnSpc>
                <a:spcPct val="100000"/>
              </a:lnSpc>
            </a:pPr>
            <a:endParaRPr lang="es-CL" sz="2000" b="0" strike="noStrike" spc="-1">
              <a:latin typeface="Arial"/>
            </a:endParaRPr>
          </a:p>
          <a:p>
            <a:pPr marL="288000">
              <a:lnSpc>
                <a:spcPct val="100000"/>
              </a:lnSpc>
            </a:pPr>
            <a:r>
              <a:rPr lang="es-CL" sz="2000" b="1" strike="noStrike" spc="-1">
                <a:solidFill>
                  <a:srgbClr val="C73E32"/>
                </a:solidFill>
                <a:latin typeface="Calibri"/>
                <a:ea typeface="Verdana"/>
              </a:rPr>
              <a:t>FASE</a:t>
            </a:r>
            <a:endParaRPr lang="es-CL" sz="2000" b="0" strike="noStrike" spc="-1">
              <a:latin typeface="Arial"/>
            </a:endParaRPr>
          </a:p>
          <a:p>
            <a:pPr marL="288000">
              <a:lnSpc>
                <a:spcPct val="100000"/>
              </a:lnSpc>
            </a:pPr>
            <a:r>
              <a:rPr lang="es-CL" sz="2000" b="0" strike="noStrike" spc="-1">
                <a:solidFill>
                  <a:srgbClr val="000000"/>
                </a:solidFill>
                <a:latin typeface="Calibri"/>
                <a:ea typeface="Verdana"/>
              </a:rPr>
              <a:t>Queda definida por el </a:t>
            </a:r>
            <a:r>
              <a:rPr lang="es-CL" sz="2000" b="1" strike="noStrike" spc="-1">
                <a:solidFill>
                  <a:srgbClr val="000000"/>
                </a:solidFill>
                <a:latin typeface="Calibri"/>
                <a:ea typeface="Verdana"/>
              </a:rPr>
              <a:t>accionamiento de un </a:t>
            </a:r>
            <a:r>
              <a:t/>
            </a:r>
            <a:br/>
            <a:r>
              <a:rPr lang="es-CL" sz="2000" b="1" strike="noStrike" spc="-1">
                <a:solidFill>
                  <a:srgbClr val="000000"/>
                </a:solidFill>
                <a:latin typeface="Calibri"/>
                <a:ea typeface="Verdana"/>
              </a:rPr>
              <a:t>cilindro o más en forma simultán</a:t>
            </a:r>
            <a:r>
              <a:rPr lang="es-CL" sz="2000" b="0" strike="noStrike" spc="-1">
                <a:solidFill>
                  <a:srgbClr val="000000"/>
                </a:solidFill>
                <a:latin typeface="Calibri"/>
                <a:ea typeface="Verdana"/>
              </a:rPr>
              <a:t>ea.</a:t>
            </a:r>
            <a:endParaRPr lang="es-CL" sz="2000" b="0" strike="noStrike" spc="-1">
              <a:latin typeface="Arial"/>
            </a:endParaRPr>
          </a:p>
          <a:p>
            <a:pPr marL="288000">
              <a:lnSpc>
                <a:spcPct val="100000"/>
              </a:lnSpc>
            </a:pPr>
            <a:endParaRPr lang="es-CL" sz="2000" b="0" strike="noStrike" spc="-1">
              <a:latin typeface="Arial"/>
            </a:endParaRPr>
          </a:p>
          <a:p>
            <a:pPr marL="194400">
              <a:lnSpc>
                <a:spcPct val="98000"/>
              </a:lnSpc>
              <a:spcBef>
                <a:spcPts val="360"/>
              </a:spcBef>
            </a:pPr>
            <a:endParaRPr lang="es-CL" sz="2000" b="0" strike="noStrike" spc="-1">
              <a:latin typeface="Arial"/>
            </a:endParaRPr>
          </a:p>
        </p:txBody>
      </p:sp>
      <p:pic>
        <p:nvPicPr>
          <p:cNvPr id="583" name="Google Shape;176;p7"/>
          <p:cNvPicPr/>
          <p:nvPr/>
        </p:nvPicPr>
        <p:blipFill>
          <a:blip r:embed="rId2"/>
          <a:stretch/>
        </p:blipFill>
        <p:spPr>
          <a:xfrm>
            <a:off x="6100560" y="3118680"/>
            <a:ext cx="3022200" cy="3172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520560" y="2082960"/>
            <a:ext cx="8431920" cy="41522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85" name="CustomShape 2"/>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0" strike="noStrike" spc="-1">
                <a:solidFill>
                  <a:srgbClr val="C73E32"/>
                </a:solidFill>
                <a:latin typeface="Calibri"/>
                <a:ea typeface="Arial"/>
              </a:rPr>
              <a:t>EJEMPLOS</a:t>
            </a:r>
            <a:endParaRPr lang="es-CL" sz="3400" b="0" strike="noStrike" spc="-1">
              <a:latin typeface="Arial"/>
            </a:endParaRPr>
          </a:p>
        </p:txBody>
      </p:sp>
      <p:pic>
        <p:nvPicPr>
          <p:cNvPr id="586" name="Google Shape;176;p7"/>
          <p:cNvPicPr/>
          <p:nvPr/>
        </p:nvPicPr>
        <p:blipFill>
          <a:blip r:embed="rId2"/>
          <a:stretch/>
        </p:blipFill>
        <p:spPr>
          <a:xfrm>
            <a:off x="6100560" y="3118680"/>
            <a:ext cx="3022200" cy="3172680"/>
          </a:xfrm>
          <a:prstGeom prst="rect">
            <a:avLst/>
          </a:prstGeom>
          <a:ln>
            <a:noFill/>
          </a:ln>
        </p:spPr>
      </p:pic>
      <p:sp>
        <p:nvSpPr>
          <p:cNvPr id="587" name="CustomShape 3"/>
          <p:cNvSpPr/>
          <p:nvPr/>
        </p:nvSpPr>
        <p:spPr>
          <a:xfrm>
            <a:off x="893880" y="2427480"/>
            <a:ext cx="5366520" cy="26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2200" b="1" u="sng" strike="noStrike" spc="-1">
                <a:solidFill>
                  <a:srgbClr val="000000"/>
                </a:solidFill>
                <a:uFillTx/>
                <a:latin typeface="Calibri"/>
                <a:ea typeface="Calibri"/>
              </a:rPr>
              <a:t>Secuencia</a:t>
            </a:r>
            <a:endParaRPr lang="es-CL" sz="2200" b="0" strike="noStrike" spc="-1">
              <a:latin typeface="Arial"/>
            </a:endParaRPr>
          </a:p>
          <a:p>
            <a:pPr>
              <a:lnSpc>
                <a:spcPct val="50000"/>
              </a:lnSpc>
            </a:pPr>
            <a:endParaRPr lang="es-CL" sz="2200" b="0" strike="noStrike" spc="-1">
              <a:latin typeface="Arial"/>
            </a:endParaRPr>
          </a:p>
          <a:p>
            <a:pPr marL="212400" indent="-211680">
              <a:lnSpc>
                <a:spcPct val="100000"/>
              </a:lnSpc>
              <a:spcBef>
                <a:spcPts val="400"/>
              </a:spcBef>
              <a:buClr>
                <a:srgbClr val="000000"/>
              </a:buClr>
              <a:buSzPct val="96000"/>
              <a:buFont typeface="Arial"/>
              <a:buAutoNum type="arabicPeriod"/>
            </a:pPr>
            <a:r>
              <a:rPr lang="es-CL" sz="2000" b="0" strike="noStrike" spc="-1">
                <a:solidFill>
                  <a:srgbClr val="000000"/>
                </a:solidFill>
                <a:latin typeface="Calibri"/>
                <a:ea typeface="Calibri"/>
              </a:rPr>
              <a:t>Sale vástago cilindro A: A</a:t>
            </a:r>
            <a:r>
              <a:rPr lang="es-CL" sz="2000" b="0" strike="noStrike" spc="-1" baseline="30000">
                <a:solidFill>
                  <a:srgbClr val="000000"/>
                </a:solidFill>
                <a:latin typeface="Calibri"/>
                <a:ea typeface="Calibri"/>
              </a:rPr>
              <a:t>+</a:t>
            </a:r>
            <a:endParaRPr lang="es-CL" sz="2000" b="0" strike="noStrike" spc="-1">
              <a:latin typeface="Arial"/>
            </a:endParaRPr>
          </a:p>
          <a:p>
            <a:pPr marL="212400" indent="-211680">
              <a:lnSpc>
                <a:spcPct val="100000"/>
              </a:lnSpc>
              <a:spcBef>
                <a:spcPts val="400"/>
              </a:spcBef>
              <a:buClr>
                <a:srgbClr val="000000"/>
              </a:buClr>
              <a:buSzPct val="96000"/>
              <a:buFont typeface="Arial"/>
              <a:buAutoNum type="arabicPeriod"/>
            </a:pPr>
            <a:r>
              <a:rPr lang="es-CL" sz="2000" b="0" strike="noStrike" spc="-1">
                <a:solidFill>
                  <a:srgbClr val="000000"/>
                </a:solidFill>
                <a:latin typeface="Calibri"/>
                <a:ea typeface="Calibri"/>
              </a:rPr>
              <a:t>Salen vástagos cilindros B y C: B</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C</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		</a:t>
            </a:r>
            <a:endParaRPr lang="es-CL" sz="2000" b="0" strike="noStrike" spc="-1">
              <a:latin typeface="Arial"/>
            </a:endParaRPr>
          </a:p>
          <a:p>
            <a:pPr marL="212400" indent="-211680">
              <a:lnSpc>
                <a:spcPct val="100000"/>
              </a:lnSpc>
              <a:spcBef>
                <a:spcPts val="400"/>
              </a:spcBef>
              <a:buClr>
                <a:srgbClr val="000000"/>
              </a:buClr>
              <a:buSzPct val="96000"/>
              <a:buFont typeface="Arial"/>
              <a:buAutoNum type="arabicPeriod"/>
            </a:pPr>
            <a:r>
              <a:rPr lang="es-CL" sz="2000" b="0" strike="noStrike" spc="-1">
                <a:solidFill>
                  <a:srgbClr val="000000"/>
                </a:solidFill>
                <a:latin typeface="Calibri"/>
                <a:ea typeface="Calibri"/>
              </a:rPr>
              <a:t>Sale vástago cilindro D y entra </a:t>
            </a:r>
            <a:r>
              <a:t/>
            </a:r>
            <a:br/>
            <a:r>
              <a:rPr lang="es-CL" sz="2000" b="0" strike="noStrike" spc="-1">
                <a:solidFill>
                  <a:srgbClr val="000000"/>
                </a:solidFill>
                <a:latin typeface="Calibri"/>
                <a:ea typeface="Calibri"/>
              </a:rPr>
              <a:t>vástago cilindro B: D</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B</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	</a:t>
            </a:r>
            <a:endParaRPr lang="es-CL" sz="2000" b="0" strike="noStrike" spc="-1">
              <a:latin typeface="Arial"/>
            </a:endParaRPr>
          </a:p>
          <a:p>
            <a:pPr marL="212400" indent="-211680">
              <a:lnSpc>
                <a:spcPct val="100000"/>
              </a:lnSpc>
              <a:spcBef>
                <a:spcPts val="400"/>
              </a:spcBef>
              <a:buClr>
                <a:srgbClr val="000000"/>
              </a:buClr>
              <a:buSzPct val="96000"/>
              <a:buFont typeface="Arial"/>
              <a:buAutoNum type="arabicPeriod"/>
            </a:pPr>
            <a:r>
              <a:rPr lang="es-CL" sz="2000" b="0" strike="noStrike" spc="-1">
                <a:solidFill>
                  <a:srgbClr val="000000"/>
                </a:solidFill>
                <a:latin typeface="Calibri"/>
                <a:ea typeface="Calibri"/>
              </a:rPr>
              <a:t>Entra vástago cilindro C: C</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			</a:t>
            </a:r>
            <a:endParaRPr lang="es-CL" sz="2000" b="0" strike="noStrike" spc="-1">
              <a:latin typeface="Arial"/>
            </a:endParaRPr>
          </a:p>
          <a:p>
            <a:pPr marL="212400" indent="-211680">
              <a:lnSpc>
                <a:spcPct val="100000"/>
              </a:lnSpc>
              <a:spcBef>
                <a:spcPts val="400"/>
              </a:spcBef>
              <a:buClr>
                <a:srgbClr val="000000"/>
              </a:buClr>
              <a:buSzPct val="96000"/>
              <a:buFont typeface="Arial"/>
              <a:buAutoNum type="arabicPeriod"/>
            </a:pPr>
            <a:r>
              <a:rPr lang="es-CL" sz="2000" b="0" strike="noStrike" spc="-1">
                <a:solidFill>
                  <a:srgbClr val="000000"/>
                </a:solidFill>
                <a:latin typeface="Calibri"/>
                <a:ea typeface="Calibri"/>
              </a:rPr>
              <a:t>Entran vástagos cilindros A y D: A</a:t>
            </a:r>
            <a:r>
              <a:rPr lang="es-CL" sz="2000" b="0" strike="noStrike" spc="-1" baseline="30000">
                <a:solidFill>
                  <a:srgbClr val="000000"/>
                </a:solidFill>
                <a:latin typeface="Calibri"/>
                <a:ea typeface="Calibri"/>
              </a:rPr>
              <a:t>-</a:t>
            </a:r>
            <a:r>
              <a:rPr lang="es-CL" sz="2000" b="0" strike="noStrike" spc="-1">
                <a:solidFill>
                  <a:srgbClr val="000000"/>
                </a:solidFill>
                <a:latin typeface="Calibri"/>
                <a:ea typeface="Calibri"/>
              </a:rPr>
              <a:t>D</a:t>
            </a:r>
            <a:endParaRPr lang="es-CL"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520560" y="2235240"/>
            <a:ext cx="7301880" cy="42537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89"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590" name="CustomShape 3"/>
          <p:cNvSpPr/>
          <p:nvPr/>
        </p:nvSpPr>
        <p:spPr>
          <a:xfrm>
            <a:off x="457200" y="1295640"/>
            <a:ext cx="7898760" cy="69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200" b="1" strike="noStrike" spc="-1">
                <a:solidFill>
                  <a:srgbClr val="29754D"/>
                </a:solidFill>
                <a:latin typeface="Calibri"/>
                <a:ea typeface="Arial"/>
              </a:rPr>
              <a:t>PARA EL SIGUIENTE GRÁFICO DETERMINE CICLO Y FASES EXPLICANDO LO QUE OCURRE EN CADA UNA DE ELLAS</a:t>
            </a:r>
            <a:endParaRPr lang="es-CL" sz="2200" b="0" strike="noStrike" spc="-1">
              <a:latin typeface="Arial"/>
            </a:endParaRPr>
          </a:p>
        </p:txBody>
      </p:sp>
      <p:pic>
        <p:nvPicPr>
          <p:cNvPr id="591" name="Google Shape;660;p50"/>
          <p:cNvPicPr/>
          <p:nvPr/>
        </p:nvPicPr>
        <p:blipFill>
          <a:blip r:embed="rId2"/>
          <a:srcRect l="30820" t="44384" r="41826" b="27817"/>
          <a:stretch/>
        </p:blipFill>
        <p:spPr>
          <a:xfrm>
            <a:off x="758520" y="2971800"/>
            <a:ext cx="6683040" cy="3170160"/>
          </a:xfrm>
          <a:prstGeom prst="rect">
            <a:avLst/>
          </a:prstGeom>
          <a:ln>
            <a:noFill/>
          </a:ln>
        </p:spPr>
      </p:pic>
      <p:sp>
        <p:nvSpPr>
          <p:cNvPr id="592" name="CustomShape 4"/>
          <p:cNvSpPr/>
          <p:nvPr/>
        </p:nvSpPr>
        <p:spPr>
          <a:xfrm>
            <a:off x="1079640" y="3079800"/>
            <a:ext cx="981360" cy="333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600" b="1" u="sng" strike="noStrike" spc="-1">
                <a:solidFill>
                  <a:srgbClr val="000000"/>
                </a:solidFill>
                <a:uFillTx/>
                <a:latin typeface="Calibri"/>
                <a:ea typeface="Calibri"/>
              </a:rPr>
              <a:t>cilindro</a:t>
            </a:r>
            <a:endParaRPr lang="es-CL" sz="1600" b="0" strike="noStrike" spc="-1">
              <a:latin typeface="Arial"/>
            </a:endParaRPr>
          </a:p>
        </p:txBody>
      </p:sp>
      <p:sp>
        <p:nvSpPr>
          <p:cNvPr id="593" name="CustomShape 5"/>
          <p:cNvSpPr/>
          <p:nvPr/>
        </p:nvSpPr>
        <p:spPr>
          <a:xfrm>
            <a:off x="3505320" y="2470320"/>
            <a:ext cx="981360" cy="425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2200" b="1" u="sng" strike="noStrike" spc="-1">
                <a:solidFill>
                  <a:srgbClr val="C73E32"/>
                </a:solidFill>
                <a:uFillTx/>
                <a:latin typeface="Calibri"/>
                <a:ea typeface="Calibri"/>
              </a:rPr>
              <a:t>FASES</a:t>
            </a:r>
            <a:endParaRPr lang="es-CL"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CustomShape 1"/>
          <p:cNvSpPr/>
          <p:nvPr/>
        </p:nvSpPr>
        <p:spPr>
          <a:xfrm>
            <a:off x="520560" y="2082960"/>
            <a:ext cx="7606440" cy="47109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95" name="CustomShape 2"/>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SOLUCIÓN</a:t>
            </a:r>
            <a:endParaRPr lang="es-CL" sz="3400" b="0" strike="noStrike" spc="-1">
              <a:latin typeface="Arial"/>
            </a:endParaRPr>
          </a:p>
        </p:txBody>
      </p:sp>
      <p:sp>
        <p:nvSpPr>
          <p:cNvPr id="596" name="CustomShape 3"/>
          <p:cNvSpPr/>
          <p:nvPr/>
        </p:nvSpPr>
        <p:spPr>
          <a:xfrm>
            <a:off x="817560" y="2238120"/>
            <a:ext cx="7944840" cy="428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600" b="1" u="sng" strike="noStrike" spc="-1">
                <a:solidFill>
                  <a:srgbClr val="C73E32"/>
                </a:solidFill>
                <a:uFillTx/>
                <a:latin typeface="Calibri"/>
                <a:ea typeface="Calibri"/>
              </a:rPr>
              <a:t>CICLO</a:t>
            </a:r>
            <a:r>
              <a:rPr lang="es-CL" sz="1600" b="1" strike="noStrike" spc="-1">
                <a:solidFill>
                  <a:srgbClr val="C73E32"/>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Inicio	:  A</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Final	:  A</a:t>
            </a:r>
            <a:r>
              <a:rPr lang="es-CL" sz="1600" b="0" strike="noStrike" spc="-1" baseline="30000">
                <a:solidFill>
                  <a:srgbClr val="000000"/>
                </a:solidFill>
                <a:latin typeface="Calibri"/>
                <a:ea typeface="Calibri"/>
              </a:rPr>
              <a:t>-</a:t>
            </a:r>
            <a:r>
              <a:rPr lang="es-CL" sz="1600" b="0" strike="noStrike" spc="-1">
                <a:solidFill>
                  <a:srgbClr val="000000"/>
                </a:solidFill>
                <a:latin typeface="Calibri"/>
                <a:ea typeface="Calibri"/>
              </a:rPr>
              <a:t>D</a:t>
            </a:r>
            <a:r>
              <a:rPr lang="es-CL" sz="1600" b="0" strike="noStrike" spc="-1" baseline="30000">
                <a:solidFill>
                  <a:srgbClr val="000000"/>
                </a:solidFill>
                <a:latin typeface="Calibri"/>
                <a:ea typeface="Calibri"/>
              </a:rPr>
              <a:t>-</a:t>
            </a:r>
            <a:endParaRPr lang="es-CL" sz="1600" b="0" strike="noStrike" spc="-1">
              <a:latin typeface="Arial"/>
            </a:endParaRPr>
          </a:p>
          <a:p>
            <a:pPr>
              <a:lnSpc>
                <a:spcPct val="50000"/>
              </a:lnSpc>
              <a:spcBef>
                <a:spcPts val="281"/>
              </a:spcBef>
            </a:pPr>
            <a:r>
              <a:rPr lang="es-CL" sz="1600" b="1" strike="noStrike" spc="-1">
                <a:solidFill>
                  <a:srgbClr val="000000"/>
                </a:solidFill>
                <a:latin typeface="Calibri"/>
                <a:ea typeface="Calibri"/>
              </a:rPr>
              <a:t> </a:t>
            </a:r>
            <a:endParaRPr lang="es-CL" sz="1600" b="0" strike="noStrike" spc="-1">
              <a:latin typeface="Arial"/>
            </a:endParaRPr>
          </a:p>
          <a:p>
            <a:pPr>
              <a:lnSpc>
                <a:spcPct val="90000"/>
              </a:lnSpc>
              <a:spcBef>
                <a:spcPts val="281"/>
              </a:spcBef>
            </a:pPr>
            <a:r>
              <a:rPr lang="es-CL" sz="1600" b="1" u="sng" strike="noStrike" spc="-1">
                <a:solidFill>
                  <a:srgbClr val="C73E32"/>
                </a:solidFill>
                <a:uFillTx/>
                <a:latin typeface="Calibri"/>
                <a:ea typeface="Calibri"/>
              </a:rPr>
              <a:t>FASES</a:t>
            </a:r>
            <a:r>
              <a:rPr lang="es-CL" sz="1600" b="1" strike="noStrike" spc="-1">
                <a:solidFill>
                  <a:srgbClr val="C73E32"/>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Cantidad	:  5</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Enumeración	:  Fase 1	:	A</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		   Fase 2	:	B</a:t>
            </a:r>
            <a:r>
              <a:rPr lang="es-CL" sz="1600" b="0" strike="noStrike" spc="-1" baseline="30000">
                <a:solidFill>
                  <a:srgbClr val="000000"/>
                </a:solidFill>
                <a:latin typeface="Calibri"/>
                <a:ea typeface="Calibri"/>
              </a:rPr>
              <a:t>+</a:t>
            </a:r>
            <a:r>
              <a:rPr lang="es-CL" sz="1600" b="0" strike="noStrike" spc="-1">
                <a:solidFill>
                  <a:srgbClr val="000000"/>
                </a:solidFill>
                <a:latin typeface="Calibri"/>
                <a:ea typeface="Calibri"/>
              </a:rPr>
              <a:t>C</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		   Fase 3	:	D </a:t>
            </a:r>
            <a:r>
              <a:rPr lang="es-CL" sz="1600" b="0" strike="noStrike" spc="-1" baseline="30000">
                <a:solidFill>
                  <a:srgbClr val="000000"/>
                </a:solidFill>
                <a:latin typeface="Calibri"/>
                <a:ea typeface="Calibri"/>
              </a:rPr>
              <a:t>+</a:t>
            </a:r>
            <a:r>
              <a:rPr lang="es-CL" sz="1600" b="0" strike="noStrike" spc="-1">
                <a:solidFill>
                  <a:srgbClr val="000000"/>
                </a:solidFill>
                <a:latin typeface="Calibri"/>
                <a:ea typeface="Calibri"/>
              </a:rPr>
              <a:t>B</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		   Fase 4	:	C</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r>
              <a:rPr lang="es-CL" sz="1600" b="0" strike="noStrike" spc="-1">
                <a:solidFill>
                  <a:srgbClr val="000000"/>
                </a:solidFill>
                <a:latin typeface="Calibri"/>
                <a:ea typeface="Calibri"/>
              </a:rPr>
              <a:t>		   Fase 5	:	A</a:t>
            </a:r>
            <a:r>
              <a:rPr lang="es-CL" sz="1600" b="0" strike="noStrike" spc="-1" baseline="30000">
                <a:solidFill>
                  <a:srgbClr val="000000"/>
                </a:solidFill>
                <a:latin typeface="Calibri"/>
                <a:ea typeface="Calibri"/>
              </a:rPr>
              <a:t>-</a:t>
            </a:r>
            <a:r>
              <a:rPr lang="es-CL" sz="1600" b="0" strike="noStrike" spc="-1">
                <a:solidFill>
                  <a:srgbClr val="000000"/>
                </a:solidFill>
                <a:latin typeface="Calibri"/>
                <a:ea typeface="Calibri"/>
              </a:rPr>
              <a:t>D</a:t>
            </a:r>
            <a:r>
              <a:rPr lang="es-CL" sz="1600" b="0" strike="noStrike" spc="-1" baseline="30000">
                <a:solidFill>
                  <a:srgbClr val="000000"/>
                </a:solidFill>
                <a:latin typeface="Calibri"/>
                <a:ea typeface="Calibri"/>
              </a:rPr>
              <a:t>-</a:t>
            </a:r>
            <a:endParaRPr lang="es-CL" sz="1600" b="0" strike="noStrike" spc="-1">
              <a:latin typeface="Arial"/>
            </a:endParaRPr>
          </a:p>
          <a:p>
            <a:pPr>
              <a:lnSpc>
                <a:spcPct val="90000"/>
              </a:lnSpc>
              <a:spcBef>
                <a:spcPts val="281"/>
              </a:spcBef>
            </a:pPr>
            <a:endParaRPr lang="es-CL" sz="1600" b="0" strike="noStrike" spc="-1">
              <a:latin typeface="Arial"/>
            </a:endParaRPr>
          </a:p>
          <a:p>
            <a:pPr marL="343080" indent="-342360">
              <a:lnSpc>
                <a:spcPct val="90000"/>
              </a:lnSpc>
              <a:spcBef>
                <a:spcPts val="281"/>
              </a:spcBef>
              <a:buClr>
                <a:srgbClr val="000000"/>
              </a:buClr>
              <a:buFont typeface="Arial"/>
              <a:buChar char="•"/>
            </a:pPr>
            <a:r>
              <a:rPr lang="es-CL" sz="1600" b="0" strike="noStrike" spc="-1">
                <a:solidFill>
                  <a:srgbClr val="000000"/>
                </a:solidFill>
                <a:latin typeface="Calibri"/>
                <a:ea typeface="Calibri"/>
              </a:rPr>
              <a:t>La fase	 	I	empieza en la línea 1 y  termina  en la 2.</a:t>
            </a:r>
            <a:endParaRPr lang="es-CL" sz="1600" b="0" strike="noStrike" spc="-1">
              <a:latin typeface="Arial"/>
            </a:endParaRPr>
          </a:p>
          <a:p>
            <a:pPr marL="343080" indent="-342360">
              <a:lnSpc>
                <a:spcPct val="90000"/>
              </a:lnSpc>
              <a:spcBef>
                <a:spcPts val="281"/>
              </a:spcBef>
              <a:buClr>
                <a:srgbClr val="000000"/>
              </a:buClr>
              <a:buFont typeface="Arial"/>
              <a:buChar char="•"/>
            </a:pPr>
            <a:r>
              <a:rPr lang="es-CL" sz="1600" b="0" strike="noStrike" spc="-1">
                <a:solidFill>
                  <a:srgbClr val="000000"/>
                </a:solidFill>
                <a:latin typeface="Calibri"/>
                <a:ea typeface="Calibri"/>
              </a:rPr>
              <a:t>La fase		II	empieza en la línea 2 y termina en la 3.</a:t>
            </a:r>
            <a:endParaRPr lang="es-CL" sz="1600" b="0" strike="noStrike" spc="-1">
              <a:latin typeface="Arial"/>
            </a:endParaRPr>
          </a:p>
          <a:p>
            <a:pPr marL="343080" indent="-342360">
              <a:lnSpc>
                <a:spcPct val="90000"/>
              </a:lnSpc>
              <a:spcBef>
                <a:spcPts val="281"/>
              </a:spcBef>
              <a:buClr>
                <a:srgbClr val="000000"/>
              </a:buClr>
              <a:buFont typeface="Arial"/>
              <a:buChar char="•"/>
            </a:pPr>
            <a:r>
              <a:rPr lang="es-CL" sz="1600" b="0" strike="noStrike" spc="-1">
                <a:solidFill>
                  <a:srgbClr val="000000"/>
                </a:solidFill>
                <a:latin typeface="Calibri"/>
                <a:ea typeface="Calibri"/>
              </a:rPr>
              <a:t>La fase		III	empieza en la línea 3 y termina en la 4.</a:t>
            </a:r>
            <a:endParaRPr lang="es-CL" sz="1600" b="0" strike="noStrike" spc="-1">
              <a:latin typeface="Arial"/>
            </a:endParaRPr>
          </a:p>
          <a:p>
            <a:pPr marL="343080" indent="-342360">
              <a:lnSpc>
                <a:spcPct val="90000"/>
              </a:lnSpc>
              <a:spcBef>
                <a:spcPts val="281"/>
              </a:spcBef>
              <a:buClr>
                <a:srgbClr val="000000"/>
              </a:buClr>
              <a:buFont typeface="Arial"/>
              <a:buChar char="•"/>
            </a:pPr>
            <a:r>
              <a:rPr lang="es-CL" sz="1600" b="0" strike="noStrike" spc="-1">
                <a:solidFill>
                  <a:srgbClr val="000000"/>
                </a:solidFill>
                <a:latin typeface="Calibri"/>
                <a:ea typeface="Calibri"/>
              </a:rPr>
              <a:t>La fase 	IV	empieza en la línea 4 y termina en la 5.</a:t>
            </a:r>
            <a:endParaRPr lang="es-CL" sz="1600" b="0" strike="noStrike" spc="-1">
              <a:latin typeface="Arial"/>
            </a:endParaRPr>
          </a:p>
          <a:p>
            <a:pPr marL="343080" indent="-342360">
              <a:lnSpc>
                <a:spcPct val="90000"/>
              </a:lnSpc>
              <a:spcBef>
                <a:spcPts val="281"/>
              </a:spcBef>
              <a:buClr>
                <a:srgbClr val="000000"/>
              </a:buClr>
              <a:buFont typeface="Arial"/>
              <a:buChar char="•"/>
            </a:pPr>
            <a:r>
              <a:rPr lang="es-CL" sz="1600" b="0" strike="noStrike" spc="-1">
                <a:solidFill>
                  <a:srgbClr val="000000"/>
                </a:solidFill>
                <a:latin typeface="Calibri"/>
                <a:ea typeface="Calibri"/>
              </a:rPr>
              <a:t>La fase 	V	empieza en la línea 5 y termina en la 6=1</a:t>
            </a:r>
            <a:endParaRPr lang="es-CL" sz="1600" b="0" strike="noStrike" spc="-1">
              <a:latin typeface="Arial"/>
            </a:endParaRPr>
          </a:p>
        </p:txBody>
      </p:sp>
      <p:sp>
        <p:nvSpPr>
          <p:cNvPr id="597" name="Line 4"/>
          <p:cNvSpPr/>
          <p:nvPr/>
        </p:nvSpPr>
        <p:spPr>
          <a:xfrm>
            <a:off x="817560" y="3149280"/>
            <a:ext cx="6775200" cy="0"/>
          </a:xfrm>
          <a:prstGeom prst="line">
            <a:avLst/>
          </a:prstGeom>
          <a:ln w="3240">
            <a:solidFill>
              <a:srgbClr val="29754D"/>
            </a:solidFill>
            <a:round/>
          </a:ln>
        </p:spPr>
        <p:style>
          <a:lnRef idx="2">
            <a:schemeClr val="accent1"/>
          </a:lnRef>
          <a:fillRef idx="0">
            <a:schemeClr val="accent1"/>
          </a:fillRef>
          <a:effectRef idx="1">
            <a:schemeClr val="accent1"/>
          </a:effectRef>
          <a:fontRef idx="minor"/>
        </p:style>
      </p:sp>
      <p:sp>
        <p:nvSpPr>
          <p:cNvPr id="598" name="Line 5"/>
          <p:cNvSpPr/>
          <p:nvPr/>
        </p:nvSpPr>
        <p:spPr>
          <a:xfrm>
            <a:off x="817560" y="5105160"/>
            <a:ext cx="6775200" cy="0"/>
          </a:xfrm>
          <a:prstGeom prst="line">
            <a:avLst/>
          </a:prstGeom>
          <a:ln w="3240">
            <a:solidFill>
              <a:srgbClr val="29754D"/>
            </a:solidFill>
            <a:round/>
          </a:ln>
        </p:spPr>
        <p:style>
          <a:lnRef idx="2">
            <a:schemeClr val="accent1"/>
          </a:lnRef>
          <a:fillRef idx="0">
            <a:schemeClr val="accent1"/>
          </a:fillRef>
          <a:effectRef idx="1">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a:off x="520560" y="2082960"/>
            <a:ext cx="8178120" cy="42663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00"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01"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02"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SUPERPOSICIÓN </a:t>
            </a:r>
            <a:r>
              <a:rPr lang="es-CL" sz="3400" b="0" strike="noStrike" spc="-1">
                <a:solidFill>
                  <a:srgbClr val="C73E32"/>
                </a:solidFill>
                <a:latin typeface="Calibri"/>
                <a:ea typeface="Arial"/>
              </a:rPr>
              <a:t>DE SEÑALES</a:t>
            </a:r>
            <a:endParaRPr lang="es-CL" sz="3400" b="0" strike="noStrike" spc="-1">
              <a:latin typeface="Arial"/>
            </a:endParaRPr>
          </a:p>
        </p:txBody>
      </p:sp>
      <p:sp>
        <p:nvSpPr>
          <p:cNvPr id="603" name="CustomShape 5"/>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604" name="Google Shape;677;p52"/>
          <p:cNvPicPr/>
          <p:nvPr/>
        </p:nvPicPr>
        <p:blipFill>
          <a:blip r:embed="rId2"/>
          <a:srcRect l="30624" t="42668" r="40464" b="41419"/>
          <a:stretch/>
        </p:blipFill>
        <p:spPr>
          <a:xfrm>
            <a:off x="660240" y="4219560"/>
            <a:ext cx="7779600" cy="1944720"/>
          </a:xfrm>
          <a:prstGeom prst="rect">
            <a:avLst/>
          </a:prstGeom>
          <a:ln>
            <a:noFill/>
          </a:ln>
        </p:spPr>
      </p:pic>
      <p:sp>
        <p:nvSpPr>
          <p:cNvPr id="605" name="CustomShape 6"/>
          <p:cNvSpPr/>
          <p:nvPr/>
        </p:nvSpPr>
        <p:spPr>
          <a:xfrm>
            <a:off x="868320" y="2289600"/>
            <a:ext cx="4857120" cy="176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000000"/>
                </a:solidFill>
                <a:latin typeface="Calibri"/>
                <a:ea typeface="Calibri"/>
              </a:rPr>
              <a:t>•</a:t>
            </a:r>
            <a:r>
              <a:rPr lang="es-CL" sz="2000" b="1" strike="noStrike" spc="-1">
                <a:solidFill>
                  <a:srgbClr val="000000"/>
                </a:solidFill>
                <a:latin typeface="Calibri"/>
                <a:ea typeface="Calibri"/>
              </a:rPr>
              <a:t> </a:t>
            </a:r>
            <a:r>
              <a:rPr lang="es-CL" sz="2000" b="1" u="sng" strike="noStrike" spc="-1">
                <a:solidFill>
                  <a:srgbClr val="000000"/>
                </a:solidFill>
                <a:uFillTx/>
                <a:latin typeface="Calibri"/>
                <a:ea typeface="Calibri"/>
              </a:rPr>
              <a:t>Secuencia</a:t>
            </a:r>
            <a:endParaRPr lang="es-CL" sz="2000" b="0" strike="noStrike" spc="-1">
              <a:latin typeface="Arial"/>
            </a:endParaRPr>
          </a:p>
          <a:p>
            <a:pPr marL="144000">
              <a:lnSpc>
                <a:spcPct val="100000"/>
              </a:lnSpc>
              <a:spcBef>
                <a:spcPts val="300"/>
              </a:spcBef>
            </a:pPr>
            <a:r>
              <a:rPr lang="es-CL" sz="2000" b="0" strike="noStrike" spc="-1">
                <a:solidFill>
                  <a:srgbClr val="000000"/>
                </a:solidFill>
                <a:latin typeface="Calibri"/>
                <a:ea typeface="Calibri"/>
              </a:rPr>
              <a:t>A</a:t>
            </a:r>
            <a:r>
              <a:rPr lang="es-CL" sz="2000" b="0" strike="noStrike" spc="-1" baseline="30000">
                <a:solidFill>
                  <a:srgbClr val="000000"/>
                </a:solidFill>
                <a:latin typeface="Calibri"/>
                <a:ea typeface="Calibri"/>
              </a:rPr>
              <a:t>+</a:t>
            </a:r>
            <a:endParaRPr lang="es-CL" sz="2000" b="0" strike="noStrike" spc="-1">
              <a:latin typeface="Arial"/>
            </a:endParaRPr>
          </a:p>
          <a:p>
            <a:pPr marL="144000">
              <a:lnSpc>
                <a:spcPct val="100000"/>
              </a:lnSpc>
              <a:spcBef>
                <a:spcPts val="300"/>
              </a:spcBef>
            </a:pPr>
            <a:r>
              <a:rPr lang="es-CL" sz="2000" b="0" strike="noStrike" spc="-1">
                <a:solidFill>
                  <a:srgbClr val="000000"/>
                </a:solidFill>
                <a:latin typeface="Calibri"/>
                <a:ea typeface="Calibri"/>
              </a:rPr>
              <a:t>B</a:t>
            </a:r>
            <a:r>
              <a:rPr lang="es-CL" sz="2000" b="0" strike="noStrike" spc="-1" baseline="30000">
                <a:solidFill>
                  <a:srgbClr val="000000"/>
                </a:solidFill>
                <a:latin typeface="Calibri"/>
                <a:ea typeface="Calibri"/>
              </a:rPr>
              <a:t>+</a:t>
            </a:r>
            <a:endParaRPr lang="es-CL" sz="2000" b="0" strike="noStrike" spc="-1">
              <a:latin typeface="Arial"/>
            </a:endParaRPr>
          </a:p>
          <a:p>
            <a:pPr marL="144000">
              <a:lnSpc>
                <a:spcPct val="100000"/>
              </a:lnSpc>
              <a:spcBef>
                <a:spcPts val="300"/>
              </a:spcBef>
            </a:pPr>
            <a:r>
              <a:rPr lang="es-CL" sz="2000" b="0" strike="noStrike" spc="-1">
                <a:solidFill>
                  <a:srgbClr val="000000"/>
                </a:solidFill>
                <a:latin typeface="Calibri"/>
                <a:ea typeface="Calibri"/>
              </a:rPr>
              <a:t>A</a:t>
            </a:r>
            <a:r>
              <a:rPr lang="es-CL" sz="2000" b="0" strike="noStrike" spc="-1" baseline="30000">
                <a:solidFill>
                  <a:srgbClr val="000000"/>
                </a:solidFill>
                <a:latin typeface="Calibri"/>
                <a:ea typeface="Calibri"/>
              </a:rPr>
              <a:t>-</a:t>
            </a:r>
            <a:endParaRPr lang="es-CL" sz="2000" b="0" strike="noStrike" spc="-1">
              <a:latin typeface="Arial"/>
            </a:endParaRPr>
          </a:p>
          <a:p>
            <a:pPr marL="144000">
              <a:lnSpc>
                <a:spcPct val="100000"/>
              </a:lnSpc>
              <a:spcBef>
                <a:spcPts val="300"/>
              </a:spcBef>
            </a:pPr>
            <a:r>
              <a:rPr lang="es-CL" sz="2000" b="0" strike="noStrike" spc="-1">
                <a:solidFill>
                  <a:srgbClr val="000000"/>
                </a:solidFill>
                <a:latin typeface="Calibri"/>
                <a:ea typeface="Calibri"/>
              </a:rPr>
              <a:t>B</a:t>
            </a:r>
            <a:r>
              <a:rPr lang="es-CL" sz="2000" b="0" strike="noStrike" spc="-1" baseline="30000">
                <a:solidFill>
                  <a:srgbClr val="000000"/>
                </a:solidFill>
                <a:latin typeface="Calibri"/>
                <a:ea typeface="Calibri"/>
              </a:rPr>
              <a:t>-</a:t>
            </a:r>
            <a:endParaRPr lang="es-CL"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464400" y="2555640"/>
            <a:ext cx="5145840" cy="3057120"/>
          </a:xfrm>
          <a:prstGeom prst="roundRect">
            <a:avLst>
              <a:gd name="adj" fmla="val 9635"/>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26" name="CustomShape 2"/>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CONOCIMIENTOS PREVIOS</a:t>
            </a:r>
            <a:endParaRPr lang="es-CL" sz="2800" b="0" strike="noStrike" spc="-1">
              <a:latin typeface="Arial"/>
            </a:endParaRPr>
          </a:p>
        </p:txBody>
      </p:sp>
      <p:sp>
        <p:nvSpPr>
          <p:cNvPr id="327"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ACTIVIDAD</a:t>
            </a:r>
            <a:endParaRPr lang="es-CL" sz="1400" b="0" strike="noStrike" spc="-1">
              <a:latin typeface="Arial"/>
            </a:endParaRPr>
          </a:p>
          <a:p>
            <a:pPr>
              <a:lnSpc>
                <a:spcPct val="100000"/>
              </a:lnSpc>
            </a:pPr>
            <a:endParaRPr lang="es-CL" sz="1400" b="0" strike="noStrike" spc="-1">
              <a:latin typeface="Arial"/>
            </a:endParaRPr>
          </a:p>
        </p:txBody>
      </p:sp>
      <p:sp>
        <p:nvSpPr>
          <p:cNvPr id="328" name="CustomShape 4"/>
          <p:cNvSpPr/>
          <p:nvPr/>
        </p:nvSpPr>
        <p:spPr>
          <a:xfrm>
            <a:off x="4385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4</a:t>
            </a:r>
            <a:endParaRPr lang="es-CL" sz="5000" b="0" strike="noStrike" spc="-1">
              <a:latin typeface="Arial"/>
            </a:endParaRPr>
          </a:p>
        </p:txBody>
      </p:sp>
      <p:sp>
        <p:nvSpPr>
          <p:cNvPr id="329" name="CustomShape 5"/>
          <p:cNvSpPr/>
          <p:nvPr/>
        </p:nvSpPr>
        <p:spPr>
          <a:xfrm>
            <a:off x="695880" y="2916360"/>
            <a:ext cx="4624920" cy="21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1" strike="noStrike" spc="-1" dirty="0" smtClean="0">
                <a:solidFill>
                  <a:srgbClr val="29754D"/>
                </a:solidFill>
                <a:latin typeface="Calibri"/>
                <a:ea typeface="Arial"/>
              </a:rPr>
              <a:t>ACTUADORES </a:t>
            </a:r>
            <a:r>
              <a:rPr lang="es-CL" sz="2600" b="1" strike="noStrike" spc="-1" dirty="0">
                <a:solidFill>
                  <a:srgbClr val="29754D"/>
                </a:solidFill>
                <a:latin typeface="Calibri"/>
                <a:ea typeface="Arial"/>
              </a:rPr>
              <a:t>NEUMÁTICOS </a:t>
            </a:r>
            <a:r>
              <a:rPr dirty="0"/>
              <a:t/>
            </a:r>
            <a:br>
              <a:rPr dirty="0"/>
            </a:br>
            <a:r>
              <a:rPr lang="es-CL" sz="2600" b="1" strike="noStrike" spc="-1" dirty="0">
                <a:solidFill>
                  <a:srgbClr val="29754D"/>
                </a:solidFill>
                <a:latin typeface="Calibri"/>
                <a:ea typeface="Arial"/>
              </a:rPr>
              <a:t>E HIDRÁULICOS</a:t>
            </a:r>
            <a:endParaRPr lang="es-CL" sz="2600" b="0" strike="noStrike" spc="-1" dirty="0">
              <a:latin typeface="Arial"/>
            </a:endParaRPr>
          </a:p>
          <a:p>
            <a:pPr>
              <a:lnSpc>
                <a:spcPct val="50000"/>
              </a:lnSpc>
            </a:pPr>
            <a:r>
              <a:rPr dirty="0"/>
              <a:t/>
            </a:r>
            <a:br>
              <a:rPr dirty="0"/>
            </a:br>
            <a:endParaRPr lang="es-CL" sz="2600" b="0" strike="noStrike" spc="-1" dirty="0">
              <a:latin typeface="Arial"/>
            </a:endParaRPr>
          </a:p>
          <a:p>
            <a:pPr>
              <a:lnSpc>
                <a:spcPct val="90000"/>
              </a:lnSpc>
            </a:pPr>
            <a:r>
              <a:rPr lang="es-CL" sz="1800" b="0" strike="noStrike" spc="-1" dirty="0">
                <a:solidFill>
                  <a:srgbClr val="000000"/>
                </a:solidFill>
                <a:latin typeface="Calibri"/>
                <a:ea typeface="Calibri"/>
              </a:rPr>
              <a:t>¡Ahora veamos cómo lo que ya has </a:t>
            </a:r>
            <a:r>
              <a:rPr dirty="0"/>
              <a:t/>
            </a:r>
            <a:br>
              <a:rPr dirty="0"/>
            </a:br>
            <a:r>
              <a:rPr lang="es-CL" sz="1800" b="0" strike="noStrike" spc="-1" dirty="0">
                <a:solidFill>
                  <a:srgbClr val="000000"/>
                </a:solidFill>
                <a:latin typeface="Calibri"/>
                <a:ea typeface="Calibri"/>
              </a:rPr>
              <a:t>aprendido refuerza y mejora lo que estás </a:t>
            </a:r>
            <a:r>
              <a:rPr dirty="0"/>
              <a:t/>
            </a:r>
            <a:br>
              <a:rPr dirty="0"/>
            </a:br>
            <a:r>
              <a:rPr lang="es-CL" sz="1800" b="0" strike="noStrike" spc="-1" dirty="0">
                <a:solidFill>
                  <a:srgbClr val="000000"/>
                </a:solidFill>
                <a:latin typeface="Calibri"/>
                <a:ea typeface="Calibri"/>
              </a:rPr>
              <a:t>a punto de aprender!</a:t>
            </a:r>
            <a:endParaRPr lang="es-CL" sz="1800" b="0" strike="noStrike" spc="-1" dirty="0">
              <a:latin typeface="Arial"/>
            </a:endParaRPr>
          </a:p>
          <a:p>
            <a:pPr>
              <a:lnSpc>
                <a:spcPct val="90000"/>
              </a:lnSpc>
            </a:pPr>
            <a:r>
              <a:rPr lang="es-CL" sz="2000" b="1" strike="noStrike" spc="-1" dirty="0">
                <a:solidFill>
                  <a:srgbClr val="29754D"/>
                </a:solidFill>
                <a:latin typeface="Calibri"/>
                <a:ea typeface="Calibri"/>
              </a:rPr>
              <a:t> </a:t>
            </a:r>
            <a:endParaRPr lang="es-CL" sz="2000" b="0" strike="noStrike" spc="-1" dirty="0">
              <a:latin typeface="Arial"/>
            </a:endParaRPr>
          </a:p>
        </p:txBody>
      </p:sp>
      <p:sp>
        <p:nvSpPr>
          <p:cNvPr id="330" name="CustomShape 6"/>
          <p:cNvSpPr/>
          <p:nvPr/>
        </p:nvSpPr>
        <p:spPr>
          <a:xfrm>
            <a:off x="4538520" y="2176200"/>
            <a:ext cx="5404680" cy="458280"/>
          </a:xfrm>
          <a:prstGeom prst="rect">
            <a:avLst/>
          </a:prstGeom>
          <a:noFill/>
          <a:ln>
            <a:noFill/>
          </a:ln>
        </p:spPr>
        <p:style>
          <a:lnRef idx="0">
            <a:scrgbClr r="0" g="0" b="0"/>
          </a:lnRef>
          <a:fillRef idx="0">
            <a:scrgbClr r="0" g="0" b="0"/>
          </a:fillRef>
          <a:effectRef idx="0">
            <a:scrgbClr r="0" g="0" b="0"/>
          </a:effectRef>
          <a:fontRef idx="minor"/>
        </p:style>
      </p:sp>
      <p:pic>
        <p:nvPicPr>
          <p:cNvPr id="331" name="Google Shape;132;p3"/>
          <p:cNvPicPr/>
          <p:nvPr/>
        </p:nvPicPr>
        <p:blipFill>
          <a:blip r:embed="rId2"/>
          <a:stretch/>
        </p:blipFill>
        <p:spPr>
          <a:xfrm>
            <a:off x="4870080" y="2389320"/>
            <a:ext cx="4428000" cy="4301280"/>
          </a:xfrm>
          <a:prstGeom prst="rect">
            <a:avLst/>
          </a:prstGeom>
          <a:ln>
            <a:noFill/>
          </a:ln>
        </p:spPr>
      </p:pic>
      <p:sp>
        <p:nvSpPr>
          <p:cNvPr id="332" name="CustomShape 7"/>
          <p:cNvSpPr/>
          <p:nvPr/>
        </p:nvSpPr>
        <p:spPr>
          <a:xfrm>
            <a:off x="229680" y="4906800"/>
            <a:ext cx="581472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t/>
            </a:r>
            <a:br/>
            <a:endParaRPr lang="es-CL" sz="1800" b="0" strike="noStrike" spc="-1">
              <a:latin typeface="Arial"/>
            </a:endParaRPr>
          </a:p>
        </p:txBody>
      </p:sp>
      <p:sp>
        <p:nvSpPr>
          <p:cNvPr id="333" name="CustomShape 8"/>
          <p:cNvSpPr/>
          <p:nvPr/>
        </p:nvSpPr>
        <p:spPr>
          <a:xfrm>
            <a:off x="1671480" y="1949760"/>
            <a:ext cx="8949960" cy="318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533520" y="2031840"/>
            <a:ext cx="8114760" cy="43808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07"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08"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09"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EXPLICACIÓN</a:t>
            </a:r>
            <a:endParaRPr lang="es-CL" sz="3600" b="0" strike="noStrike" spc="-1">
              <a:latin typeface="Arial"/>
            </a:endParaRPr>
          </a:p>
        </p:txBody>
      </p:sp>
      <p:sp>
        <p:nvSpPr>
          <p:cNvPr id="610" name="CustomShape 5"/>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11" name="CustomShape 6"/>
          <p:cNvSpPr/>
          <p:nvPr/>
        </p:nvSpPr>
        <p:spPr>
          <a:xfrm>
            <a:off x="749160" y="2204280"/>
            <a:ext cx="7568640" cy="48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700" b="1" u="sng" strike="noStrike" spc="-1">
                <a:solidFill>
                  <a:srgbClr val="C73E32"/>
                </a:solidFill>
                <a:uFillTx/>
                <a:latin typeface="Calibri"/>
                <a:ea typeface="Calibri"/>
              </a:rPr>
              <a:t>Consideraciones</a:t>
            </a:r>
            <a:r>
              <a:rPr lang="es-CL" sz="1700" b="1" strike="noStrike" spc="-1">
                <a:solidFill>
                  <a:srgbClr val="C73E32"/>
                </a:solidFill>
                <a:latin typeface="Calibri"/>
                <a:ea typeface="Calibri"/>
              </a:rPr>
              <a:t>:</a:t>
            </a:r>
            <a:endParaRPr lang="es-CL" sz="1700" b="0" strike="noStrike" spc="-1">
              <a:latin typeface="Arial"/>
            </a:endParaRPr>
          </a:p>
          <a:p>
            <a:pPr marL="162000" indent="-161280">
              <a:lnSpc>
                <a:spcPct val="100000"/>
              </a:lnSpc>
              <a:spcBef>
                <a:spcPts val="400"/>
              </a:spcBef>
              <a:buClr>
                <a:srgbClr val="000000"/>
              </a:buClr>
              <a:buFont typeface="Arial"/>
              <a:buChar char="•"/>
            </a:pPr>
            <a:r>
              <a:rPr lang="es-CL" sz="1700" b="0" strike="noStrike" spc="-1">
                <a:solidFill>
                  <a:srgbClr val="000000"/>
                </a:solidFill>
                <a:latin typeface="Calibri"/>
                <a:ea typeface="Calibri"/>
              </a:rPr>
              <a:t>El vástago del cilindro B comienza su salida luego de que el vástago del </a:t>
            </a:r>
            <a:r>
              <a:rPr lang="es-CL" sz="1700" b="1" strike="noStrike" spc="-1">
                <a:solidFill>
                  <a:srgbClr val="000000"/>
                </a:solidFill>
                <a:latin typeface="Calibri"/>
                <a:ea typeface="Calibri"/>
              </a:rPr>
              <a:t>A</a:t>
            </a:r>
            <a:r>
              <a:rPr lang="es-CL" sz="1700" b="0" strike="noStrike" spc="-1">
                <a:solidFill>
                  <a:srgbClr val="000000"/>
                </a:solidFill>
                <a:latin typeface="Calibri"/>
                <a:ea typeface="Calibri"/>
              </a:rPr>
              <a:t> ha llegado al final de su carrera de salida.</a:t>
            </a:r>
            <a:endParaRPr lang="es-CL" sz="1700" b="0" strike="noStrike" spc="-1">
              <a:latin typeface="Arial"/>
            </a:endParaRPr>
          </a:p>
          <a:p>
            <a:pPr marL="162000" indent="-161280">
              <a:lnSpc>
                <a:spcPct val="100000"/>
              </a:lnSpc>
              <a:spcBef>
                <a:spcPts val="400"/>
              </a:spcBef>
              <a:buClr>
                <a:srgbClr val="000000"/>
              </a:buClr>
              <a:buFont typeface="Arial"/>
              <a:buChar char="•"/>
            </a:pPr>
            <a:r>
              <a:rPr lang="es-CL" sz="1700" b="0" strike="noStrike" spc="-1">
                <a:solidFill>
                  <a:srgbClr val="000000"/>
                </a:solidFill>
                <a:latin typeface="Calibri"/>
                <a:ea typeface="Calibri"/>
              </a:rPr>
              <a:t>El </a:t>
            </a:r>
            <a:r>
              <a:rPr lang="es-CL" sz="1700" b="1" strike="noStrike" spc="-1">
                <a:solidFill>
                  <a:srgbClr val="000000"/>
                </a:solidFill>
                <a:latin typeface="Calibri"/>
                <a:ea typeface="Calibri"/>
              </a:rPr>
              <a:t>vástago de A </a:t>
            </a:r>
            <a:r>
              <a:rPr lang="es-CL" sz="1700" b="0" strike="noStrike" spc="-1">
                <a:solidFill>
                  <a:srgbClr val="000000"/>
                </a:solidFill>
                <a:latin typeface="Calibri"/>
                <a:ea typeface="Calibri"/>
              </a:rPr>
              <a:t>comienza su carrera de entrada luego que el de </a:t>
            </a:r>
            <a:r>
              <a:rPr lang="es-CL" sz="1700" b="1" strike="noStrike" spc="-1">
                <a:solidFill>
                  <a:srgbClr val="000000"/>
                </a:solidFill>
                <a:latin typeface="Calibri"/>
                <a:ea typeface="Calibri"/>
              </a:rPr>
              <a:t>B</a:t>
            </a:r>
            <a:r>
              <a:rPr lang="es-CL" sz="1700" b="0" strike="noStrike" spc="-1">
                <a:solidFill>
                  <a:srgbClr val="000000"/>
                </a:solidFill>
                <a:latin typeface="Calibri"/>
                <a:ea typeface="Calibri"/>
              </a:rPr>
              <a:t> ha terminado su salida.</a:t>
            </a:r>
            <a:endParaRPr lang="es-CL" sz="1700" b="0" strike="noStrike" spc="-1">
              <a:latin typeface="Arial"/>
            </a:endParaRPr>
          </a:p>
          <a:p>
            <a:pPr marL="162000" indent="-161280">
              <a:lnSpc>
                <a:spcPct val="100000"/>
              </a:lnSpc>
              <a:spcBef>
                <a:spcPts val="400"/>
              </a:spcBef>
              <a:buClr>
                <a:srgbClr val="000000"/>
              </a:buClr>
              <a:buFont typeface="Arial"/>
              <a:buChar char="•"/>
            </a:pPr>
            <a:r>
              <a:rPr lang="es-CL" sz="1700" b="0" strike="noStrike" spc="-1">
                <a:solidFill>
                  <a:srgbClr val="000000"/>
                </a:solidFill>
                <a:latin typeface="Calibri"/>
                <a:ea typeface="Calibri"/>
              </a:rPr>
              <a:t>El vástago</a:t>
            </a:r>
            <a:r>
              <a:rPr lang="es-CL" sz="1700" b="1" strike="noStrike" spc="-1">
                <a:solidFill>
                  <a:srgbClr val="000000"/>
                </a:solidFill>
                <a:latin typeface="Calibri"/>
                <a:ea typeface="Calibri"/>
              </a:rPr>
              <a:t> B </a:t>
            </a:r>
            <a:r>
              <a:rPr lang="es-CL" sz="1700" b="0" strike="noStrike" spc="-1">
                <a:solidFill>
                  <a:srgbClr val="000000"/>
                </a:solidFill>
                <a:latin typeface="Calibri"/>
                <a:ea typeface="Calibri"/>
              </a:rPr>
              <a:t>comienza su carrera de entrada luego que el de </a:t>
            </a:r>
            <a:r>
              <a:rPr lang="es-CL" sz="1700" b="1" strike="noStrike" spc="-1">
                <a:solidFill>
                  <a:srgbClr val="000000"/>
                </a:solidFill>
                <a:latin typeface="Calibri"/>
                <a:ea typeface="Calibri"/>
              </a:rPr>
              <a:t>A</a:t>
            </a:r>
            <a:r>
              <a:rPr lang="es-CL" sz="1700" b="0" strike="noStrike" spc="-1">
                <a:solidFill>
                  <a:srgbClr val="000000"/>
                </a:solidFill>
                <a:latin typeface="Calibri"/>
                <a:ea typeface="Calibri"/>
              </a:rPr>
              <a:t> la ha terminado.</a:t>
            </a:r>
            <a:endParaRPr lang="es-CL" sz="1700" b="0" strike="noStrike" spc="-1">
              <a:latin typeface="Arial"/>
            </a:endParaRPr>
          </a:p>
          <a:p>
            <a:pPr marL="162000" indent="-161280">
              <a:lnSpc>
                <a:spcPct val="100000"/>
              </a:lnSpc>
              <a:spcBef>
                <a:spcPts val="400"/>
              </a:spcBef>
              <a:buClr>
                <a:srgbClr val="000000"/>
              </a:buClr>
              <a:buFont typeface="Arial"/>
              <a:buChar char="•"/>
            </a:pPr>
            <a:r>
              <a:rPr lang="es-CL" sz="1700" b="0" strike="noStrike" spc="-1">
                <a:solidFill>
                  <a:srgbClr val="000000"/>
                </a:solidFill>
                <a:latin typeface="Calibri"/>
                <a:ea typeface="Calibri"/>
              </a:rPr>
              <a:t>El vástago de A vuelve a salir luego que B ha completado su carrera de entrada.</a:t>
            </a:r>
            <a:endParaRPr lang="es-CL" sz="1700" b="0" strike="noStrike" spc="-1">
              <a:latin typeface="Arial"/>
            </a:endParaRPr>
          </a:p>
          <a:p>
            <a:pPr>
              <a:lnSpc>
                <a:spcPct val="100000"/>
              </a:lnSpc>
              <a:spcBef>
                <a:spcPts val="400"/>
              </a:spcBef>
            </a:pPr>
            <a:r>
              <a:rPr lang="es-CL" sz="1700" b="0" strike="noStrike" spc="-1">
                <a:solidFill>
                  <a:srgbClr val="000000"/>
                </a:solidFill>
                <a:latin typeface="Calibri"/>
                <a:ea typeface="Calibri"/>
              </a:rPr>
              <a:t> </a:t>
            </a:r>
            <a:endParaRPr lang="es-CL" sz="1700" b="0" strike="noStrike" spc="-1">
              <a:latin typeface="Arial"/>
            </a:endParaRPr>
          </a:p>
          <a:p>
            <a:pPr>
              <a:lnSpc>
                <a:spcPct val="100000"/>
              </a:lnSpc>
              <a:spcBef>
                <a:spcPts val="400"/>
              </a:spcBef>
            </a:pPr>
            <a:r>
              <a:rPr lang="es-CL" sz="1700" b="1" u="sng" strike="noStrike" spc="-1">
                <a:solidFill>
                  <a:srgbClr val="C73E32"/>
                </a:solidFill>
                <a:uFillTx/>
                <a:latin typeface="Calibri"/>
                <a:ea typeface="Calibri"/>
              </a:rPr>
              <a:t>Conclusiones</a:t>
            </a:r>
            <a:r>
              <a:rPr lang="es-CL" sz="1700" b="1" strike="noStrike" spc="-1">
                <a:solidFill>
                  <a:srgbClr val="C73E32"/>
                </a:solidFill>
                <a:latin typeface="Calibri"/>
                <a:ea typeface="Calibri"/>
              </a:rPr>
              <a:t>: </a:t>
            </a:r>
            <a:endParaRPr lang="es-CL" sz="1700" b="0" strike="noStrike" spc="-1">
              <a:latin typeface="Arial"/>
            </a:endParaRPr>
          </a:p>
          <a:p>
            <a:pPr marL="198000" indent="-197280">
              <a:lnSpc>
                <a:spcPct val="100000"/>
              </a:lnSpc>
              <a:spcBef>
                <a:spcPts val="400"/>
              </a:spcBef>
              <a:buClr>
                <a:srgbClr val="000000"/>
              </a:buClr>
              <a:buFont typeface="Arial"/>
              <a:buChar char="•"/>
            </a:pPr>
            <a:r>
              <a:rPr lang="es-CL" sz="1700" b="0" strike="noStrike" spc="-1">
                <a:solidFill>
                  <a:srgbClr val="000000"/>
                </a:solidFill>
                <a:latin typeface="Calibri"/>
                <a:ea typeface="Calibri"/>
              </a:rPr>
              <a:t>El accionamiento de la válvula de potencia de B, para que salga el vástago de éste, debe ser  comandado por A en el final de la carrera de salida de su respectivo vástago. </a:t>
            </a:r>
            <a:r>
              <a:rPr lang="es-CL" sz="1700" b="1" strike="noStrike" spc="-1">
                <a:solidFill>
                  <a:srgbClr val="000000"/>
                </a:solidFill>
                <a:latin typeface="Calibri"/>
                <a:ea typeface="Calibri"/>
              </a:rPr>
              <a:t>Por tanto, el límite de carrera, puesto físicamente, al final de salida de A debe ser b</a:t>
            </a:r>
            <a:r>
              <a:rPr lang="es-CL" sz="1700" b="1" strike="noStrike" spc="-1" baseline="-25000">
                <a:solidFill>
                  <a:srgbClr val="000000"/>
                </a:solidFill>
                <a:latin typeface="Calibri"/>
                <a:ea typeface="Calibri"/>
              </a:rPr>
              <a:t>0</a:t>
            </a:r>
            <a:r>
              <a:rPr lang="es-CL" sz="1700" b="1" strike="noStrike" spc="-1">
                <a:solidFill>
                  <a:srgbClr val="000000"/>
                </a:solidFill>
                <a:latin typeface="Calibri"/>
                <a:ea typeface="Calibri"/>
              </a:rPr>
              <a:t>.</a:t>
            </a:r>
            <a:endParaRPr lang="es-CL" sz="1700" b="0" strike="noStrike" spc="-1">
              <a:latin typeface="Arial"/>
            </a:endParaRPr>
          </a:p>
        </p:txBody>
      </p:sp>
      <p:pic>
        <p:nvPicPr>
          <p:cNvPr id="612" name="Google Shape;261;p43"/>
          <p:cNvPicPr/>
          <p:nvPr/>
        </p:nvPicPr>
        <p:blipFill>
          <a:blip r:embed="rId2"/>
          <a:stretch/>
        </p:blipFill>
        <p:spPr>
          <a:xfrm>
            <a:off x="8366760" y="2006280"/>
            <a:ext cx="482400" cy="460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533520" y="2031840"/>
            <a:ext cx="8114760" cy="4723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14"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15"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16" name="CustomShape 4"/>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SUPONGA </a:t>
            </a:r>
            <a:r>
              <a:rPr lang="es-CL" sz="3000" b="0" strike="noStrike" spc="-1">
                <a:solidFill>
                  <a:srgbClr val="C73E32"/>
                </a:solidFill>
                <a:latin typeface="Calibri"/>
                <a:ea typeface="Arial"/>
              </a:rPr>
              <a:t>LO SIGUIENTE…</a:t>
            </a:r>
            <a:endParaRPr lang="es-CL" sz="3000" b="0" strike="noStrike" spc="-1">
              <a:latin typeface="Arial"/>
            </a:endParaRPr>
          </a:p>
        </p:txBody>
      </p:sp>
      <p:sp>
        <p:nvSpPr>
          <p:cNvPr id="617" name="CustomShape 5"/>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618" name="Google Shape;261;p43"/>
          <p:cNvPicPr/>
          <p:nvPr/>
        </p:nvPicPr>
        <p:blipFill>
          <a:blip r:embed="rId2"/>
          <a:stretch/>
        </p:blipFill>
        <p:spPr>
          <a:xfrm>
            <a:off x="8366760" y="2006280"/>
            <a:ext cx="482400" cy="460080"/>
          </a:xfrm>
          <a:prstGeom prst="rect">
            <a:avLst/>
          </a:prstGeom>
          <a:ln>
            <a:noFill/>
          </a:ln>
        </p:spPr>
      </p:pic>
      <p:pic>
        <p:nvPicPr>
          <p:cNvPr id="619" name="Google Shape;694;p54" descr="FOTO5"/>
          <p:cNvPicPr/>
          <p:nvPr/>
        </p:nvPicPr>
        <p:blipFill>
          <a:blip r:embed="rId3"/>
          <a:stretch/>
        </p:blipFill>
        <p:spPr>
          <a:xfrm rot="60000">
            <a:off x="1100880" y="2301480"/>
            <a:ext cx="6068520" cy="2498040"/>
          </a:xfrm>
          <a:prstGeom prst="rect">
            <a:avLst/>
          </a:prstGeom>
          <a:ln>
            <a:noFill/>
          </a:ln>
        </p:spPr>
      </p:pic>
      <p:pic>
        <p:nvPicPr>
          <p:cNvPr id="620" name="Google Shape;695;p54"/>
          <p:cNvPicPr/>
          <p:nvPr/>
        </p:nvPicPr>
        <p:blipFill>
          <a:blip r:embed="rId4"/>
          <a:srcRect l="30107" t="31280" r="43775" b="55573"/>
          <a:stretch/>
        </p:blipFill>
        <p:spPr>
          <a:xfrm>
            <a:off x="1066680" y="5029200"/>
            <a:ext cx="4248000" cy="951840"/>
          </a:xfrm>
          <a:prstGeom prst="rect">
            <a:avLst/>
          </a:prstGeom>
          <a:ln>
            <a:noFill/>
          </a:ln>
        </p:spPr>
      </p:pic>
      <p:pic>
        <p:nvPicPr>
          <p:cNvPr id="621" name="Google Shape;695;p54"/>
          <p:cNvPicPr/>
          <p:nvPr/>
        </p:nvPicPr>
        <p:blipFill>
          <a:blip r:embed="rId4"/>
          <a:srcRect l="35810" t="48654" r="43775" b="32362"/>
          <a:stretch/>
        </p:blipFill>
        <p:spPr>
          <a:xfrm>
            <a:off x="4419720" y="5295960"/>
            <a:ext cx="3320640" cy="1373760"/>
          </a:xfrm>
          <a:prstGeom prst="rect">
            <a:avLst/>
          </a:prstGeom>
          <a:ln>
            <a:noFill/>
          </a:ln>
        </p:spPr>
      </p:pic>
      <p:pic>
        <p:nvPicPr>
          <p:cNvPr id="622" name="Google Shape;695;p54"/>
          <p:cNvPicPr/>
          <p:nvPr/>
        </p:nvPicPr>
        <p:blipFill>
          <a:blip r:embed="rId4"/>
          <a:srcRect l="30654" t="44272" r="47647" b="52763"/>
          <a:stretch/>
        </p:blipFill>
        <p:spPr>
          <a:xfrm>
            <a:off x="4444920" y="5067360"/>
            <a:ext cx="3529800" cy="215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ustomShape 1"/>
          <p:cNvSpPr/>
          <p:nvPr/>
        </p:nvSpPr>
        <p:spPr>
          <a:xfrm>
            <a:off x="533520" y="2031840"/>
            <a:ext cx="8152560" cy="36568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24"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25"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26" name="CustomShape 4"/>
          <p:cNvSpPr/>
          <p:nvPr/>
        </p:nvSpPr>
        <p:spPr>
          <a:xfrm>
            <a:off x="447840" y="1214280"/>
            <a:ext cx="90302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200" b="1" strike="noStrike" spc="-1">
                <a:solidFill>
                  <a:srgbClr val="29754D"/>
                </a:solidFill>
                <a:latin typeface="Calibri"/>
                <a:ea typeface="Arial"/>
              </a:rPr>
              <a:t>¿QUÉ PODEMOS </a:t>
            </a:r>
            <a:r>
              <a:rPr lang="es-CL" sz="3200" b="0" strike="noStrike" spc="-1">
                <a:solidFill>
                  <a:srgbClr val="C73E32"/>
                </a:solidFill>
                <a:latin typeface="Calibri"/>
                <a:ea typeface="Arial"/>
              </a:rPr>
              <a:t>INTERPRETAR? </a:t>
            </a:r>
            <a:endParaRPr lang="es-CL" sz="3200" b="0" strike="noStrike" spc="-1">
              <a:latin typeface="Arial"/>
            </a:endParaRPr>
          </a:p>
        </p:txBody>
      </p:sp>
      <p:sp>
        <p:nvSpPr>
          <p:cNvPr id="627" name="CustomShape 5"/>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28" name="CustomShape 6"/>
          <p:cNvSpPr/>
          <p:nvPr/>
        </p:nvSpPr>
        <p:spPr>
          <a:xfrm>
            <a:off x="766800" y="2462760"/>
            <a:ext cx="7436880" cy="28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4000" indent="-143280">
              <a:lnSpc>
                <a:spcPct val="100000"/>
              </a:lnSpc>
              <a:buClr>
                <a:srgbClr val="000000"/>
              </a:buClr>
              <a:buSzPct val="95000"/>
              <a:buFont typeface="Arial"/>
              <a:buChar char="•"/>
            </a:pPr>
            <a:r>
              <a:rPr lang="es-CL" sz="1800" b="0" strike="noStrike" spc="-1">
                <a:solidFill>
                  <a:srgbClr val="000000"/>
                </a:solidFill>
                <a:latin typeface="Calibri"/>
                <a:ea typeface="Calibri"/>
              </a:rPr>
              <a:t>Dado que el cilindro A acciona y lo mantiene accionado cuando el cilindro B acciona  se produce superposición de señal entre. </a:t>
            </a:r>
            <a:endParaRPr lang="es-CL" sz="1800" b="0" strike="noStrike" spc="-1">
              <a:latin typeface="Arial"/>
            </a:endParaRPr>
          </a:p>
          <a:p>
            <a:pPr marL="144000" indent="-143280">
              <a:lnSpc>
                <a:spcPct val="100000"/>
              </a:lnSpc>
            </a:pPr>
            <a:endParaRPr lang="es-CL" sz="1800" b="0" strike="noStrike" spc="-1">
              <a:latin typeface="Arial"/>
            </a:endParaRPr>
          </a:p>
          <a:p>
            <a:pPr marL="144000" indent="-143280">
              <a:lnSpc>
                <a:spcPct val="100000"/>
              </a:lnSpc>
              <a:buClr>
                <a:srgbClr val="000000"/>
              </a:buClr>
              <a:buSzPct val="95000"/>
              <a:buFont typeface="Arial"/>
              <a:buChar char="•"/>
            </a:pPr>
            <a:r>
              <a:rPr lang="es-CL" sz="1800" b="0" strike="noStrike" spc="-1">
                <a:solidFill>
                  <a:srgbClr val="000000"/>
                </a:solidFill>
                <a:latin typeface="Calibri"/>
                <a:ea typeface="Calibri"/>
              </a:rPr>
              <a:t>Para eliminar la superposición bastaría con que el vástago de A sobrepasara el límite de carrera y no lo mantuviera accionado cuando B accionaba, esto produce dos inconvenientes:</a:t>
            </a:r>
            <a:endParaRPr lang="es-CL" sz="1800" b="0" strike="noStrike" spc="-1">
              <a:latin typeface="Arial"/>
            </a:endParaRPr>
          </a:p>
          <a:p>
            <a:pPr>
              <a:lnSpc>
                <a:spcPct val="50000"/>
              </a:lnSpc>
              <a:spcBef>
                <a:spcPts val="479"/>
              </a:spcBef>
            </a:pPr>
            <a:endParaRPr lang="es-CL" sz="1800" b="0" strike="noStrike" spc="-1">
              <a:latin typeface="Arial"/>
            </a:endParaRPr>
          </a:p>
          <a:p>
            <a:pPr marL="446400" lvl="1" indent="-200880">
              <a:lnSpc>
                <a:spcPct val="100000"/>
              </a:lnSpc>
              <a:spcBef>
                <a:spcPts val="479"/>
              </a:spcBef>
              <a:buClr>
                <a:srgbClr val="000000"/>
              </a:buClr>
              <a:buSzPct val="90000"/>
              <a:buFont typeface="Arial"/>
              <a:buChar char="○"/>
            </a:pPr>
            <a:r>
              <a:rPr lang="es-CL" sz="1800" b="0" strike="noStrike" spc="-1">
                <a:solidFill>
                  <a:srgbClr val="000000"/>
                </a:solidFill>
                <a:latin typeface="Calibri"/>
                <a:ea typeface="Calibri"/>
              </a:rPr>
              <a:t>1° El envío de la señal se produce antes del fin de carrera del cilindro A.</a:t>
            </a:r>
            <a:endParaRPr lang="es-CL" sz="1800" b="0" strike="noStrike" spc="-1">
              <a:latin typeface="Arial"/>
            </a:endParaRPr>
          </a:p>
          <a:p>
            <a:pPr marL="446400" lvl="1" indent="-200880">
              <a:lnSpc>
                <a:spcPct val="100000"/>
              </a:lnSpc>
              <a:spcBef>
                <a:spcPts val="479"/>
              </a:spcBef>
              <a:buClr>
                <a:srgbClr val="000000"/>
              </a:buClr>
              <a:buSzPct val="90000"/>
              <a:buFont typeface="Arial"/>
              <a:buChar char="○"/>
            </a:pPr>
            <a:r>
              <a:rPr lang="es-CL" sz="1800" b="0" strike="noStrike" spc="-1">
                <a:solidFill>
                  <a:srgbClr val="000000"/>
                </a:solidFill>
                <a:latin typeface="Calibri"/>
                <a:ea typeface="Calibri"/>
              </a:rPr>
              <a:t>2° Al retornar el vástago de A volvería a accionar  saliendo en ese momento el vástago de B, alterando la secuencia establecida.</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CustomShape 1"/>
          <p:cNvSpPr/>
          <p:nvPr/>
        </p:nvSpPr>
        <p:spPr>
          <a:xfrm>
            <a:off x="533520" y="2031840"/>
            <a:ext cx="8419320" cy="46346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30"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31"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32" name="CustomShape 4"/>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0" strike="noStrike" spc="-1">
                <a:solidFill>
                  <a:srgbClr val="C73E32"/>
                </a:solidFill>
                <a:latin typeface="Calibri"/>
                <a:ea typeface="Arial"/>
              </a:rPr>
              <a:t>EJERCICIO</a:t>
            </a:r>
            <a:endParaRPr lang="es-CL" sz="3600" b="0" strike="noStrike" spc="-1">
              <a:latin typeface="Arial"/>
            </a:endParaRPr>
          </a:p>
        </p:txBody>
      </p:sp>
      <p:sp>
        <p:nvSpPr>
          <p:cNvPr id="633" name="CustomShape 5"/>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634" name="Google Shape;713;p56"/>
          <p:cNvPicPr/>
          <p:nvPr/>
        </p:nvPicPr>
        <p:blipFill>
          <a:blip r:embed="rId2"/>
          <a:srcRect l="30296" t="33139" r="31846" b="26114"/>
          <a:stretch/>
        </p:blipFill>
        <p:spPr>
          <a:xfrm>
            <a:off x="698400" y="2322000"/>
            <a:ext cx="8051040" cy="4103640"/>
          </a:xfrm>
          <a:prstGeom prst="rect">
            <a:avLst/>
          </a:prstGeom>
          <a:ln>
            <a:noFill/>
          </a:ln>
        </p:spPr>
      </p:pic>
      <p:sp>
        <p:nvSpPr>
          <p:cNvPr id="635" name="CustomShape 6"/>
          <p:cNvSpPr/>
          <p:nvPr/>
        </p:nvSpPr>
        <p:spPr>
          <a:xfrm>
            <a:off x="796320" y="2254320"/>
            <a:ext cx="2978640" cy="364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29754D"/>
                </a:solidFill>
                <a:latin typeface="Calibri"/>
                <a:ea typeface="Calibri"/>
              </a:rPr>
              <a:t>Problema: Marcado de Piezas</a:t>
            </a:r>
            <a:endParaRPr lang="es-CL" sz="1800" b="0" strike="noStrike" spc="-1">
              <a:latin typeface="Arial"/>
            </a:endParaRPr>
          </a:p>
        </p:txBody>
      </p:sp>
      <p:sp>
        <p:nvSpPr>
          <p:cNvPr id="636" name="CustomShape 7"/>
          <p:cNvSpPr/>
          <p:nvPr/>
        </p:nvSpPr>
        <p:spPr>
          <a:xfrm>
            <a:off x="810360" y="3860640"/>
            <a:ext cx="4227120" cy="364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29754D"/>
                </a:solidFill>
                <a:latin typeface="Calibri"/>
                <a:ea typeface="Calibri"/>
              </a:rPr>
              <a:t>Diagrama Espacio-Fase/ Válvula de Control</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CustomShape 1"/>
          <p:cNvSpPr/>
          <p:nvPr/>
        </p:nvSpPr>
        <p:spPr>
          <a:xfrm>
            <a:off x="533520" y="2031840"/>
            <a:ext cx="841932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38"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0" strike="noStrike" spc="-1">
                <a:solidFill>
                  <a:srgbClr val="C73E32"/>
                </a:solidFill>
                <a:latin typeface="Calibri"/>
                <a:ea typeface="Arial"/>
              </a:rPr>
              <a:t>SOLUCIÓN</a:t>
            </a:r>
            <a:endParaRPr lang="es-CL" sz="3600" b="0" strike="noStrike" spc="-1">
              <a:latin typeface="Arial"/>
            </a:endParaRPr>
          </a:p>
        </p:txBody>
      </p:sp>
      <p:pic>
        <p:nvPicPr>
          <p:cNvPr id="639" name="Google Shape;722;p57" descr="FOTO9"/>
          <p:cNvPicPr/>
          <p:nvPr/>
        </p:nvPicPr>
        <p:blipFill>
          <a:blip r:embed="rId2"/>
          <a:srcRect r="1553"/>
          <a:stretch/>
        </p:blipFill>
        <p:spPr>
          <a:xfrm>
            <a:off x="698400" y="2268000"/>
            <a:ext cx="8101800" cy="3535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CustomShape 1"/>
          <p:cNvSpPr/>
          <p:nvPr/>
        </p:nvSpPr>
        <p:spPr>
          <a:xfrm>
            <a:off x="533520" y="2031840"/>
            <a:ext cx="8533800" cy="48632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41" name="CustomShape 2"/>
          <p:cNvSpPr/>
          <p:nvPr/>
        </p:nvSpPr>
        <p:spPr>
          <a:xfrm>
            <a:off x="2743200" y="5867280"/>
            <a:ext cx="3351960" cy="82476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42"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43"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44" name="CustomShape 5"/>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VISCOSIDAD</a:t>
            </a:r>
            <a:endParaRPr lang="es-CL" sz="3600" b="0" strike="noStrike" spc="-1">
              <a:latin typeface="Arial"/>
            </a:endParaRPr>
          </a:p>
        </p:txBody>
      </p:sp>
      <p:sp>
        <p:nvSpPr>
          <p:cNvPr id="645"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46" name="CustomShape 7"/>
          <p:cNvSpPr/>
          <p:nvPr/>
        </p:nvSpPr>
        <p:spPr>
          <a:xfrm>
            <a:off x="667080" y="2286360"/>
            <a:ext cx="7980840" cy="358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69200" indent="-168480">
              <a:lnSpc>
                <a:spcPct val="90000"/>
              </a:lnSpc>
              <a:buClr>
                <a:srgbClr val="595959"/>
              </a:buClr>
              <a:buFont typeface="Arial"/>
              <a:buChar char="•"/>
            </a:pPr>
            <a:r>
              <a:rPr lang="es-CL" sz="1800" b="0" strike="noStrike" spc="-1">
                <a:solidFill>
                  <a:srgbClr val="000000"/>
                </a:solidFill>
                <a:latin typeface="Calibri"/>
                <a:ea typeface="Arial"/>
              </a:rPr>
              <a:t>Es la oposición de un fluido a las deformaciones tangenciales. Se justifica por la fricción entre las diferentes capas que lo forman.</a:t>
            </a:r>
            <a:endParaRPr lang="es-CL" sz="1800" b="0" strike="noStrike" spc="-1">
              <a:latin typeface="Arial"/>
            </a:endParaRPr>
          </a:p>
          <a:p>
            <a:pPr>
              <a:lnSpc>
                <a:spcPct val="200000"/>
              </a:lnSpc>
              <a:spcBef>
                <a:spcPts val="1001"/>
              </a:spcBef>
            </a:pPr>
            <a:endParaRPr lang="es-CL" sz="1800" b="0" strike="noStrike" spc="-1">
              <a:latin typeface="Arial"/>
            </a:endParaRPr>
          </a:p>
          <a:p>
            <a:pPr>
              <a:lnSpc>
                <a:spcPct val="90000"/>
              </a:lnSpc>
              <a:spcBef>
                <a:spcPts val="1001"/>
              </a:spcBef>
            </a:pPr>
            <a:endParaRPr lang="es-CL" sz="1800" b="0" strike="noStrike" spc="-1">
              <a:latin typeface="Arial"/>
            </a:endParaRPr>
          </a:p>
          <a:p>
            <a:pPr>
              <a:lnSpc>
                <a:spcPct val="70000"/>
              </a:lnSpc>
              <a:spcBef>
                <a:spcPts val="1001"/>
              </a:spcBef>
            </a:pPr>
            <a:endParaRPr lang="es-CL" sz="1800" b="0" strike="noStrike" spc="-1">
              <a:latin typeface="Arial"/>
            </a:endParaRPr>
          </a:p>
          <a:p>
            <a:pPr marL="169200" indent="-168480">
              <a:lnSpc>
                <a:spcPct val="90000"/>
              </a:lnSpc>
              <a:spcBef>
                <a:spcPts val="1001"/>
              </a:spcBef>
              <a:buClr>
                <a:srgbClr val="595959"/>
              </a:buClr>
              <a:buFont typeface="Arial"/>
              <a:buChar char="•"/>
            </a:pPr>
            <a:r>
              <a:rPr lang="es-CL" sz="1800" b="0" strike="noStrike" spc="-1">
                <a:solidFill>
                  <a:srgbClr val="000000"/>
                </a:solidFill>
                <a:latin typeface="Calibri"/>
                <a:ea typeface="Arial"/>
              </a:rPr>
              <a:t>Un fluido que no tiene viscosidad se llama fluido ideal aunque, en realidad, todos los fluidos conocidos presentan algo de viscosidad.</a:t>
            </a:r>
            <a:endParaRPr lang="es-CL" sz="1800" b="0" strike="noStrike" spc="-1">
              <a:latin typeface="Arial"/>
            </a:endParaRPr>
          </a:p>
          <a:p>
            <a:pPr marL="169200" indent="-168480">
              <a:lnSpc>
                <a:spcPct val="90000"/>
              </a:lnSpc>
              <a:spcBef>
                <a:spcPts val="1001"/>
              </a:spcBef>
              <a:buClr>
                <a:srgbClr val="595959"/>
              </a:buClr>
              <a:buFont typeface="Arial"/>
              <a:buChar char="•"/>
            </a:pPr>
            <a:r>
              <a:rPr lang="es-CL" sz="1800" b="0" strike="noStrike" spc="-1">
                <a:solidFill>
                  <a:srgbClr val="000000"/>
                </a:solidFill>
                <a:latin typeface="Calibri"/>
                <a:ea typeface="Arial"/>
              </a:rPr>
              <a:t>La viscosidad de un fluido puede medirse por un parámetro dependiente de la temperatura llamado coeficiente de viscosidad o simplemente viscosidad (μ) que se mide en Pa s o en Poise (p). </a:t>
            </a:r>
            <a:endParaRPr lang="es-CL" sz="1800" b="0" strike="noStrike" spc="-1">
              <a:latin typeface="Arial"/>
            </a:endParaRPr>
          </a:p>
        </p:txBody>
      </p:sp>
      <p:sp>
        <p:nvSpPr>
          <p:cNvPr id="647" name="CustomShape 8"/>
          <p:cNvSpPr/>
          <p:nvPr/>
        </p:nvSpPr>
        <p:spPr>
          <a:xfrm>
            <a:off x="2844720" y="5958360"/>
            <a:ext cx="3098160" cy="5911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pic>
        <p:nvPicPr>
          <p:cNvPr id="648" name="Google Shape;731;p59" descr="http://upload.wikimedia.org/wikipedia/commons/thumb/c/c9/Solido_deformacion_tangencial.svg/637px-Solido_deformacion_tangencial.svg.png"/>
          <p:cNvPicPr/>
          <p:nvPr/>
        </p:nvPicPr>
        <p:blipFill>
          <a:blip r:embed="rId3"/>
          <a:stretch/>
        </p:blipFill>
        <p:spPr>
          <a:xfrm>
            <a:off x="876960" y="2981160"/>
            <a:ext cx="7883640" cy="109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Effect transition="in" filter="fade">
                                      <p:cBhvr additive="repl">
                                        <p:cTn id="7" dur="5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CustomShape 1"/>
          <p:cNvSpPr/>
          <p:nvPr/>
        </p:nvSpPr>
        <p:spPr>
          <a:xfrm>
            <a:off x="533520" y="2031840"/>
            <a:ext cx="7886160" cy="41774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50" name="CustomShape 2"/>
          <p:cNvSpPr/>
          <p:nvPr/>
        </p:nvSpPr>
        <p:spPr>
          <a:xfrm>
            <a:off x="876240" y="3276720"/>
            <a:ext cx="3847320" cy="76140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51"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52"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53" name="CustomShape 5"/>
          <p:cNvSpPr/>
          <p:nvPr/>
        </p:nvSpPr>
        <p:spPr>
          <a:xfrm>
            <a:off x="447840" y="1214280"/>
            <a:ext cx="66891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RESISTENCIA </a:t>
            </a:r>
            <a:r>
              <a:rPr lang="es-CL" sz="3400" b="0" strike="noStrike" spc="-1">
                <a:solidFill>
                  <a:srgbClr val="C73E32"/>
                </a:solidFill>
                <a:latin typeface="Calibri"/>
                <a:ea typeface="Arial"/>
              </a:rPr>
              <a:t>OLEODINÁMICA</a:t>
            </a:r>
            <a:endParaRPr lang="es-CL" sz="3400" b="0" strike="noStrike" spc="-1">
              <a:latin typeface="Arial"/>
            </a:endParaRPr>
          </a:p>
        </p:txBody>
      </p:sp>
      <p:sp>
        <p:nvSpPr>
          <p:cNvPr id="654"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55" name="CustomShape 7"/>
          <p:cNvSpPr/>
          <p:nvPr/>
        </p:nvSpPr>
        <p:spPr>
          <a:xfrm>
            <a:off x="667080" y="2286360"/>
            <a:ext cx="6215400" cy="97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69200" indent="-168480">
              <a:lnSpc>
                <a:spcPct val="90000"/>
              </a:lnSpc>
              <a:buClr>
                <a:srgbClr val="595959"/>
              </a:buClr>
              <a:buFont typeface="Arial"/>
              <a:buChar char="•"/>
            </a:pPr>
            <a:r>
              <a:rPr lang="es-CL" sz="1800" b="0" strike="noStrike" spc="-1">
                <a:solidFill>
                  <a:srgbClr val="000000"/>
                </a:solidFill>
                <a:latin typeface="Calibri"/>
                <a:ea typeface="Arial"/>
              </a:rPr>
              <a:t>Es la magnitud que expresa la oposición de un conducto al paso flujo de aceite. Es equivalente al concepto de resistencia eléctrica de un conductor.</a:t>
            </a:r>
            <a:endParaRPr lang="es-CL" sz="1800" b="0" strike="noStrike" spc="-1">
              <a:latin typeface="Arial"/>
            </a:endParaRPr>
          </a:p>
          <a:p>
            <a:pPr>
              <a:lnSpc>
                <a:spcPct val="90000"/>
              </a:lnSpc>
            </a:pPr>
            <a:endParaRPr lang="es-CL" sz="1800" b="0" strike="noStrike" spc="-1">
              <a:latin typeface="Arial"/>
            </a:endParaRPr>
          </a:p>
        </p:txBody>
      </p:sp>
      <p:sp>
        <p:nvSpPr>
          <p:cNvPr id="656" name="CustomShape 8"/>
          <p:cNvSpPr/>
          <p:nvPr/>
        </p:nvSpPr>
        <p:spPr>
          <a:xfrm>
            <a:off x="6116760" y="1479600"/>
            <a:ext cx="183960" cy="645480"/>
          </a:xfrm>
          <a:prstGeom prst="rect">
            <a:avLst/>
          </a:prstGeom>
          <a:noFill/>
          <a:ln>
            <a:noFill/>
          </a:ln>
        </p:spPr>
        <p:style>
          <a:lnRef idx="0">
            <a:scrgbClr r="0" g="0" b="0"/>
          </a:lnRef>
          <a:fillRef idx="0">
            <a:scrgbClr r="0" g="0" b="0"/>
          </a:fillRef>
          <a:effectRef idx="0">
            <a:scrgbClr r="0" g="0" b="0"/>
          </a:effectRef>
          <a:fontRef idx="minor"/>
        </p:style>
      </p:sp>
      <p:sp>
        <p:nvSpPr>
          <p:cNvPr id="657" name="CustomShape 9"/>
          <p:cNvSpPr/>
          <p:nvPr/>
        </p:nvSpPr>
        <p:spPr>
          <a:xfrm>
            <a:off x="2430360" y="3440880"/>
            <a:ext cx="4857120" cy="345600"/>
          </a:xfrm>
          <a:prstGeom prst="rect">
            <a:avLst/>
          </a:prstGeom>
          <a:noFill/>
          <a:ln>
            <a:noFill/>
          </a:ln>
        </p:spPr>
        <p:style>
          <a:lnRef idx="0">
            <a:scrgbClr r="0" g="0" b="0"/>
          </a:lnRef>
          <a:fillRef idx="0">
            <a:scrgbClr r="0" g="0" b="0"/>
          </a:fillRef>
          <a:effectRef idx="0">
            <a:scrgbClr r="0" g="0" b="0"/>
          </a:effectRef>
          <a:fontRef idx="minor"/>
        </p:style>
      </p:sp>
      <p:pic>
        <p:nvPicPr>
          <p:cNvPr id="658" name="Google Shape;742;p60"/>
          <p:cNvPicPr/>
          <p:nvPr/>
        </p:nvPicPr>
        <p:blipFill>
          <a:blip r:embed="rId2"/>
          <a:stretch/>
        </p:blipFill>
        <p:spPr>
          <a:xfrm>
            <a:off x="992880" y="3369600"/>
            <a:ext cx="3533760" cy="618480"/>
          </a:xfrm>
          <a:prstGeom prst="rect">
            <a:avLst/>
          </a:prstGeom>
          <a:ln>
            <a:noFill/>
          </a:ln>
        </p:spPr>
      </p:pic>
      <p:sp>
        <p:nvSpPr>
          <p:cNvPr id="659" name="CustomShape 10"/>
          <p:cNvSpPr/>
          <p:nvPr/>
        </p:nvSpPr>
        <p:spPr>
          <a:xfrm>
            <a:off x="876240" y="4343400"/>
            <a:ext cx="1497960" cy="54540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660" name="Google Shape;743;p60"/>
          <p:cNvPicPr/>
          <p:nvPr/>
        </p:nvPicPr>
        <p:blipFill>
          <a:blip r:embed="rId3"/>
          <a:stretch/>
        </p:blipFill>
        <p:spPr>
          <a:xfrm>
            <a:off x="977760" y="4450680"/>
            <a:ext cx="987840" cy="283320"/>
          </a:xfrm>
          <a:prstGeom prst="rect">
            <a:avLst/>
          </a:prstGeom>
          <a:ln>
            <a:noFill/>
          </a:ln>
        </p:spPr>
      </p:pic>
      <p:sp>
        <p:nvSpPr>
          <p:cNvPr id="661" name="CustomShape 11"/>
          <p:cNvSpPr/>
          <p:nvPr/>
        </p:nvSpPr>
        <p:spPr>
          <a:xfrm>
            <a:off x="2913120" y="4203720"/>
            <a:ext cx="4857120" cy="144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360" algn="just">
              <a:lnSpc>
                <a:spcPct val="100000"/>
              </a:lnSpc>
            </a:pPr>
            <a:r>
              <a:rPr lang="es-CL" sz="1600" b="1" strike="noStrike" spc="-1">
                <a:solidFill>
                  <a:srgbClr val="000000"/>
                </a:solidFill>
                <a:latin typeface="Calibri"/>
                <a:ea typeface="Calibri"/>
              </a:rPr>
              <a:t>Donde:</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υ es la viscosidad cinemática (m</a:t>
            </a:r>
            <a:r>
              <a:rPr lang="es-CL" sz="1600" b="0" strike="noStrike" spc="-1" baseline="30000">
                <a:solidFill>
                  <a:srgbClr val="000000"/>
                </a:solidFill>
                <a:latin typeface="Calibri"/>
                <a:ea typeface="Calibri"/>
              </a:rPr>
              <a:t>2</a:t>
            </a:r>
            <a:r>
              <a:rPr lang="es-CL" sz="1600" b="0" strike="noStrike" spc="-1">
                <a:solidFill>
                  <a:srgbClr val="000000"/>
                </a:solidFill>
                <a:latin typeface="Calibri"/>
                <a:ea typeface="Calibri"/>
              </a:rPr>
              <a:t>/s)</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D es el diámetro del tubo (m)</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Times New Roman"/>
              </a:rPr>
              <a:t>d</a:t>
            </a:r>
            <a:r>
              <a:rPr lang="es-CL" sz="1600" b="0" strike="noStrike" spc="-1">
                <a:solidFill>
                  <a:srgbClr val="000000"/>
                </a:solidFill>
                <a:latin typeface="Calibri"/>
                <a:ea typeface="Calibri"/>
              </a:rPr>
              <a:t> es la densidad del aceite (Kg/m</a:t>
            </a:r>
            <a:r>
              <a:rPr lang="es-CL" sz="1600" b="0" strike="noStrike" spc="-1" baseline="30000">
                <a:solidFill>
                  <a:srgbClr val="000000"/>
                </a:solidFill>
                <a:latin typeface="Calibri"/>
                <a:ea typeface="Calibri"/>
              </a:rPr>
              <a:t>3</a:t>
            </a:r>
            <a:r>
              <a:rPr lang="es-CL" sz="1600" b="0" strike="noStrike" spc="-1">
                <a:solidFill>
                  <a:srgbClr val="000000"/>
                </a:solidFill>
                <a:latin typeface="Calibri"/>
                <a:ea typeface="Calibri"/>
              </a:rPr>
              <a:t>)</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l es la longitud del tubo (m)</a:t>
            </a:r>
            <a:endParaRPr lang="es-CL" sz="1600" b="0" strike="noStrike" spc="-1">
              <a:latin typeface="Arial"/>
            </a:endParaRPr>
          </a:p>
        </p:txBody>
      </p:sp>
      <p:pic>
        <p:nvPicPr>
          <p:cNvPr id="662" name="Imagen 17" descr="Grafica_Electricidad(3).png"/>
          <p:cNvPicPr/>
          <p:nvPr/>
        </p:nvPicPr>
        <p:blipFill>
          <a:blip r:embed="rId4"/>
          <a:srcRect l="69993" t="67901" r="-3959" b="124"/>
          <a:stretch/>
        </p:blipFill>
        <p:spPr>
          <a:xfrm>
            <a:off x="5943600" y="2832120"/>
            <a:ext cx="2729880" cy="3373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CustomShape 1"/>
          <p:cNvSpPr/>
          <p:nvPr/>
        </p:nvSpPr>
        <p:spPr>
          <a:xfrm>
            <a:off x="533520" y="2031840"/>
            <a:ext cx="7759080" cy="41774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64" name="CustomShape 2"/>
          <p:cNvSpPr/>
          <p:nvPr/>
        </p:nvSpPr>
        <p:spPr>
          <a:xfrm>
            <a:off x="876240" y="3276720"/>
            <a:ext cx="3351960" cy="87552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65"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66"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67" name="CustomShape 5"/>
          <p:cNvSpPr/>
          <p:nvPr/>
        </p:nvSpPr>
        <p:spPr>
          <a:xfrm>
            <a:off x="447840" y="1214280"/>
            <a:ext cx="66891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PÉRDIDA DE </a:t>
            </a:r>
            <a:r>
              <a:rPr lang="es-CL" sz="3400" b="0" strike="noStrike" spc="-1">
                <a:solidFill>
                  <a:srgbClr val="C73E32"/>
                </a:solidFill>
                <a:latin typeface="Calibri"/>
                <a:ea typeface="Arial"/>
              </a:rPr>
              <a:t>CARGA</a:t>
            </a:r>
            <a:endParaRPr lang="es-CL" sz="3400" b="0" strike="noStrike" spc="-1">
              <a:latin typeface="Arial"/>
            </a:endParaRPr>
          </a:p>
        </p:txBody>
      </p:sp>
      <p:sp>
        <p:nvSpPr>
          <p:cNvPr id="668"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69" name="CustomShape 7"/>
          <p:cNvSpPr/>
          <p:nvPr/>
        </p:nvSpPr>
        <p:spPr>
          <a:xfrm>
            <a:off x="667080" y="2286360"/>
            <a:ext cx="6215400" cy="97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40400" indent="-139680">
              <a:lnSpc>
                <a:spcPct val="90000"/>
              </a:lnSpc>
              <a:buClr>
                <a:srgbClr val="595959"/>
              </a:buClr>
              <a:buFont typeface="Arial"/>
              <a:buChar char="•"/>
            </a:pPr>
            <a:r>
              <a:rPr lang="es-CL" sz="1800" b="0" strike="noStrike" spc="-1">
                <a:solidFill>
                  <a:srgbClr val="000000"/>
                </a:solidFill>
                <a:latin typeface="Calibri"/>
                <a:ea typeface="Arial"/>
              </a:rPr>
              <a:t>Es la disminución de presión que experimenta un líquido al circular por un conducto. Se suele expresar en mm (altura de columna de líquido).</a:t>
            </a:r>
            <a:endParaRPr lang="es-CL" sz="1800" b="0" strike="noStrike" spc="-1">
              <a:latin typeface="Arial"/>
            </a:endParaRPr>
          </a:p>
          <a:p>
            <a:pPr>
              <a:lnSpc>
                <a:spcPct val="90000"/>
              </a:lnSpc>
            </a:pPr>
            <a:endParaRPr lang="es-CL" sz="1800" b="0" strike="noStrike" spc="-1">
              <a:latin typeface="Arial"/>
            </a:endParaRPr>
          </a:p>
        </p:txBody>
      </p:sp>
      <p:sp>
        <p:nvSpPr>
          <p:cNvPr id="670" name="CustomShape 8"/>
          <p:cNvSpPr/>
          <p:nvPr/>
        </p:nvSpPr>
        <p:spPr>
          <a:xfrm>
            <a:off x="6116760" y="1479600"/>
            <a:ext cx="183960" cy="645480"/>
          </a:xfrm>
          <a:prstGeom prst="rect">
            <a:avLst/>
          </a:prstGeom>
          <a:noFill/>
          <a:ln>
            <a:noFill/>
          </a:ln>
        </p:spPr>
        <p:style>
          <a:lnRef idx="0">
            <a:scrgbClr r="0" g="0" b="0"/>
          </a:lnRef>
          <a:fillRef idx="0">
            <a:scrgbClr r="0" g="0" b="0"/>
          </a:fillRef>
          <a:effectRef idx="0">
            <a:scrgbClr r="0" g="0" b="0"/>
          </a:effectRef>
          <a:fontRef idx="minor"/>
        </p:style>
      </p:sp>
      <p:sp>
        <p:nvSpPr>
          <p:cNvPr id="671" name="CustomShape 9"/>
          <p:cNvSpPr/>
          <p:nvPr/>
        </p:nvSpPr>
        <p:spPr>
          <a:xfrm>
            <a:off x="2430360" y="3440880"/>
            <a:ext cx="4857120" cy="345600"/>
          </a:xfrm>
          <a:prstGeom prst="rect">
            <a:avLst/>
          </a:prstGeom>
          <a:noFill/>
          <a:ln>
            <a:noFill/>
          </a:ln>
        </p:spPr>
        <p:style>
          <a:lnRef idx="0">
            <a:scrgbClr r="0" g="0" b="0"/>
          </a:lnRef>
          <a:fillRef idx="0">
            <a:scrgbClr r="0" g="0" b="0"/>
          </a:fillRef>
          <a:effectRef idx="0">
            <a:scrgbClr r="0" g="0" b="0"/>
          </a:effectRef>
          <a:fontRef idx="minor"/>
        </p:style>
      </p:sp>
      <p:sp>
        <p:nvSpPr>
          <p:cNvPr id="672" name="CustomShape 10"/>
          <p:cNvSpPr/>
          <p:nvPr/>
        </p:nvSpPr>
        <p:spPr>
          <a:xfrm>
            <a:off x="804960" y="4267080"/>
            <a:ext cx="4857120" cy="17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360" algn="just">
              <a:lnSpc>
                <a:spcPct val="100000"/>
              </a:lnSpc>
            </a:pPr>
            <a:r>
              <a:rPr lang="es-CL" sz="1600" b="1" strike="noStrike" spc="-1">
                <a:solidFill>
                  <a:srgbClr val="000000"/>
                </a:solidFill>
                <a:latin typeface="Calibri"/>
                <a:ea typeface="Calibri"/>
              </a:rPr>
              <a:t>Donde:</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Ψ es el coeficiente de fricción (adimensional)</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D es el diámetro del tubo (m)</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v es la velocidad de circulación del líquido (m/s)</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l es la longitud del tubo (m)</a:t>
            </a:r>
            <a:endParaRPr lang="es-CL" sz="1600" b="0" strike="noStrike" spc="-1">
              <a:latin typeface="Arial"/>
            </a:endParaRPr>
          </a:p>
          <a:p>
            <a:pPr marL="270000" indent="-197280" algn="just">
              <a:lnSpc>
                <a:spcPct val="100000"/>
              </a:lnSpc>
              <a:spcBef>
                <a:spcPts val="281"/>
              </a:spcBef>
              <a:buClr>
                <a:srgbClr val="0097A7"/>
              </a:buClr>
              <a:buSzPct val="84000"/>
              <a:buFont typeface="Noto Sans Symbols"/>
              <a:buChar char="■"/>
            </a:pPr>
            <a:r>
              <a:rPr lang="es-CL" sz="1600" b="0" strike="noStrike" spc="-1">
                <a:solidFill>
                  <a:srgbClr val="000000"/>
                </a:solidFill>
                <a:latin typeface="Calibri"/>
                <a:ea typeface="Calibri"/>
              </a:rPr>
              <a:t>g es la gravedad (9.8 m/s2)</a:t>
            </a:r>
            <a:endParaRPr lang="es-CL" sz="1600" b="0" strike="noStrike" spc="-1">
              <a:latin typeface="Arial"/>
            </a:endParaRPr>
          </a:p>
        </p:txBody>
      </p:sp>
      <p:pic>
        <p:nvPicPr>
          <p:cNvPr id="673" name="Imagen 17" descr="Grafica_Electricidad(3).png"/>
          <p:cNvPicPr/>
          <p:nvPr/>
        </p:nvPicPr>
        <p:blipFill>
          <a:blip r:embed="rId2"/>
          <a:srcRect l="40446" t="67901" r="31433" b="124"/>
          <a:stretch/>
        </p:blipFill>
        <p:spPr>
          <a:xfrm flipH="1">
            <a:off x="6084360" y="2832120"/>
            <a:ext cx="2259720" cy="3373200"/>
          </a:xfrm>
          <a:prstGeom prst="rect">
            <a:avLst/>
          </a:prstGeom>
          <a:ln>
            <a:noFill/>
          </a:ln>
        </p:spPr>
      </p:pic>
      <p:pic>
        <p:nvPicPr>
          <p:cNvPr id="674" name="Google Shape;753;p61"/>
          <p:cNvPicPr/>
          <p:nvPr/>
        </p:nvPicPr>
        <p:blipFill>
          <a:blip r:embed="rId3"/>
          <a:stretch/>
        </p:blipFill>
        <p:spPr>
          <a:xfrm>
            <a:off x="1002240" y="3339720"/>
            <a:ext cx="3048120" cy="682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533520" y="2031840"/>
            <a:ext cx="7708320" cy="45712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76" name="CustomShape 2"/>
          <p:cNvSpPr/>
          <p:nvPr/>
        </p:nvSpPr>
        <p:spPr>
          <a:xfrm>
            <a:off x="863640" y="3086280"/>
            <a:ext cx="4634640" cy="77400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77"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78"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79" name="CustomShape 5"/>
          <p:cNvSpPr/>
          <p:nvPr/>
        </p:nvSpPr>
        <p:spPr>
          <a:xfrm>
            <a:off x="447840" y="1214280"/>
            <a:ext cx="66891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CAUDAL</a:t>
            </a:r>
            <a:endParaRPr lang="es-CL" sz="3400" b="0" strike="noStrike" spc="-1">
              <a:latin typeface="Arial"/>
            </a:endParaRPr>
          </a:p>
        </p:txBody>
      </p:sp>
      <p:sp>
        <p:nvSpPr>
          <p:cNvPr id="680"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81" name="CustomShape 7"/>
          <p:cNvSpPr/>
          <p:nvPr/>
        </p:nvSpPr>
        <p:spPr>
          <a:xfrm>
            <a:off x="667080" y="2286360"/>
            <a:ext cx="6215400" cy="97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40400" indent="-139680">
              <a:lnSpc>
                <a:spcPct val="90000"/>
              </a:lnSpc>
              <a:buClr>
                <a:srgbClr val="595959"/>
              </a:buClr>
              <a:buFont typeface="Arial"/>
              <a:buChar char="•"/>
            </a:pPr>
            <a:r>
              <a:rPr lang="es-CL" sz="1800" b="0" strike="noStrike" spc="-1">
                <a:solidFill>
                  <a:srgbClr val="000000"/>
                </a:solidFill>
                <a:latin typeface="Calibri"/>
                <a:ea typeface="Arial"/>
              </a:rPr>
              <a:t>Es el volumen de fluido que atraviesa una determinada sección de una conducción por unidad de tiempo.</a:t>
            </a:r>
            <a:endParaRPr lang="es-CL" sz="1800" b="0" strike="noStrike" spc="-1">
              <a:latin typeface="Arial"/>
            </a:endParaRPr>
          </a:p>
        </p:txBody>
      </p:sp>
      <p:sp>
        <p:nvSpPr>
          <p:cNvPr id="682" name="CustomShape 8"/>
          <p:cNvSpPr/>
          <p:nvPr/>
        </p:nvSpPr>
        <p:spPr>
          <a:xfrm>
            <a:off x="6116760" y="1479600"/>
            <a:ext cx="183960" cy="645480"/>
          </a:xfrm>
          <a:prstGeom prst="rect">
            <a:avLst/>
          </a:prstGeom>
          <a:noFill/>
          <a:ln>
            <a:noFill/>
          </a:ln>
        </p:spPr>
        <p:style>
          <a:lnRef idx="0">
            <a:scrgbClr r="0" g="0" b="0"/>
          </a:lnRef>
          <a:fillRef idx="0">
            <a:scrgbClr r="0" g="0" b="0"/>
          </a:fillRef>
          <a:effectRef idx="0">
            <a:scrgbClr r="0" g="0" b="0"/>
          </a:effectRef>
          <a:fontRef idx="minor"/>
        </p:style>
      </p:sp>
      <p:sp>
        <p:nvSpPr>
          <p:cNvPr id="683" name="CustomShape 9"/>
          <p:cNvSpPr/>
          <p:nvPr/>
        </p:nvSpPr>
        <p:spPr>
          <a:xfrm>
            <a:off x="2430360" y="3440880"/>
            <a:ext cx="4857120" cy="345600"/>
          </a:xfrm>
          <a:prstGeom prst="rect">
            <a:avLst/>
          </a:prstGeom>
          <a:noFill/>
          <a:ln>
            <a:noFill/>
          </a:ln>
        </p:spPr>
        <p:style>
          <a:lnRef idx="0">
            <a:scrgbClr r="0" g="0" b="0"/>
          </a:lnRef>
          <a:fillRef idx="0">
            <a:scrgbClr r="0" g="0" b="0"/>
          </a:fillRef>
          <a:effectRef idx="0">
            <a:scrgbClr r="0" g="0" b="0"/>
          </a:effectRef>
          <a:fontRef idx="minor"/>
        </p:style>
      </p:sp>
      <p:sp>
        <p:nvSpPr>
          <p:cNvPr id="684" name="CustomShape 10"/>
          <p:cNvSpPr/>
          <p:nvPr/>
        </p:nvSpPr>
        <p:spPr>
          <a:xfrm>
            <a:off x="4487760" y="1416960"/>
            <a:ext cx="4857120" cy="345600"/>
          </a:xfrm>
          <a:prstGeom prst="rect">
            <a:avLst/>
          </a:prstGeom>
          <a:noFill/>
          <a:ln>
            <a:noFill/>
          </a:ln>
        </p:spPr>
        <p:style>
          <a:lnRef idx="0">
            <a:scrgbClr r="0" g="0" b="0"/>
          </a:lnRef>
          <a:fillRef idx="0">
            <a:scrgbClr r="0" g="0" b="0"/>
          </a:fillRef>
          <a:effectRef idx="0">
            <a:scrgbClr r="0" g="0" b="0"/>
          </a:effectRef>
          <a:fontRef idx="minor"/>
        </p:style>
      </p:sp>
      <p:pic>
        <p:nvPicPr>
          <p:cNvPr id="685" name="Google Shape;762;p62"/>
          <p:cNvPicPr/>
          <p:nvPr/>
        </p:nvPicPr>
        <p:blipFill>
          <a:blip r:embed="rId2"/>
          <a:stretch/>
        </p:blipFill>
        <p:spPr>
          <a:xfrm>
            <a:off x="1025640" y="3166920"/>
            <a:ext cx="4269600" cy="612000"/>
          </a:xfrm>
          <a:prstGeom prst="rect">
            <a:avLst/>
          </a:prstGeom>
          <a:ln>
            <a:noFill/>
          </a:ln>
        </p:spPr>
      </p:pic>
      <p:pic>
        <p:nvPicPr>
          <p:cNvPr id="686" name="Google Shape;763;p62" descr="http://www.tecnatom.com/img/fotos/Medida%20de%20caudal.jpg"/>
          <p:cNvPicPr/>
          <p:nvPr/>
        </p:nvPicPr>
        <p:blipFill>
          <a:blip r:embed="rId3"/>
          <a:stretch/>
        </p:blipFill>
        <p:spPr>
          <a:xfrm>
            <a:off x="959400" y="4254480"/>
            <a:ext cx="2967840" cy="1922040"/>
          </a:xfrm>
          <a:prstGeom prst="rect">
            <a:avLst/>
          </a:prstGeom>
          <a:ln>
            <a:noFill/>
          </a:ln>
        </p:spPr>
      </p:pic>
      <p:pic>
        <p:nvPicPr>
          <p:cNvPr id="687" name="Google Shape;764;p62" descr="Medidor de caudal electromagnético"/>
          <p:cNvPicPr/>
          <p:nvPr/>
        </p:nvPicPr>
        <p:blipFill>
          <a:blip r:embed="rId4"/>
          <a:stretch/>
        </p:blipFill>
        <p:spPr>
          <a:xfrm>
            <a:off x="4504680" y="4343400"/>
            <a:ext cx="3051000" cy="1901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additive="repl">
                                        <p:cTn id="7" dur="500"/>
                                        <p:tgtEl>
                                          <p:spTgt spid="6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687"/>
                                        </p:tgtEl>
                                        <p:attrNameLst>
                                          <p:attrName>style.visibility</p:attrName>
                                        </p:attrNameLst>
                                      </p:cBhvr>
                                      <p:to>
                                        <p:strVal val="visible"/>
                                      </p:to>
                                    </p:set>
                                    <p:animEffect transition="in" filter="fade">
                                      <p:cBhvr additive="repl">
                                        <p:cTn id="12"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CustomShape 1"/>
          <p:cNvSpPr/>
          <p:nvPr/>
        </p:nvSpPr>
        <p:spPr>
          <a:xfrm>
            <a:off x="533520" y="2031840"/>
            <a:ext cx="8203320" cy="4723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89" name="CustomShape 2"/>
          <p:cNvSpPr/>
          <p:nvPr/>
        </p:nvSpPr>
        <p:spPr>
          <a:xfrm>
            <a:off x="1003320" y="4508640"/>
            <a:ext cx="4101480" cy="72324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90" name="CustomShape 3"/>
          <p:cNvSpPr/>
          <p:nvPr/>
        </p:nvSpPr>
        <p:spPr>
          <a:xfrm>
            <a:off x="756000" y="2517480"/>
            <a:ext cx="7980840" cy="364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0400" indent="-139680">
              <a:lnSpc>
                <a:spcPct val="90000"/>
              </a:lnSpc>
              <a:buClr>
                <a:srgbClr val="595959"/>
              </a:buClr>
              <a:buFont typeface="Arial"/>
              <a:buChar char="•"/>
            </a:pPr>
            <a:r>
              <a:rPr lang="es-CL" sz="1800" b="0" strike="noStrike" spc="-1">
                <a:solidFill>
                  <a:srgbClr val="000000"/>
                </a:solidFill>
                <a:latin typeface="Calibri"/>
                <a:ea typeface="Arial"/>
              </a:rPr>
              <a:t>Suministrada por una bomba es la energía de presión por unidad de tiempo.</a:t>
            </a:r>
            <a:endParaRPr lang="es-CL" sz="1800" b="0" strike="noStrike" spc="-1">
              <a:latin typeface="Arial"/>
            </a:endParaRPr>
          </a:p>
          <a:p>
            <a:pPr>
              <a:lnSpc>
                <a:spcPct val="90000"/>
              </a:lnSpc>
            </a:pPr>
            <a:endParaRPr lang="es-CL" sz="1800" b="0" strike="noStrike" spc="-1">
              <a:latin typeface="Arial"/>
            </a:endParaRPr>
          </a:p>
          <a:p>
            <a:pPr>
              <a:lnSpc>
                <a:spcPct val="90000"/>
              </a:lnSpc>
            </a:pPr>
            <a:endParaRPr lang="es-CL" sz="1800" b="0" strike="noStrike" spc="-1">
              <a:latin typeface="Arial"/>
            </a:endParaRPr>
          </a:p>
          <a:p>
            <a:pPr>
              <a:lnSpc>
                <a:spcPct val="90000"/>
              </a:lnSpc>
            </a:pPr>
            <a:endParaRPr lang="es-CL" sz="1800" b="0" strike="noStrike" spc="-1">
              <a:latin typeface="Arial"/>
            </a:endParaRPr>
          </a:p>
          <a:p>
            <a:pPr>
              <a:lnSpc>
                <a:spcPct val="90000"/>
              </a:lnSpc>
            </a:pPr>
            <a:endParaRPr lang="es-CL" sz="1800" b="0" strike="noStrike" spc="-1">
              <a:latin typeface="Arial"/>
            </a:endParaRPr>
          </a:p>
          <a:p>
            <a:pPr>
              <a:lnSpc>
                <a:spcPct val="50000"/>
              </a:lnSpc>
            </a:pPr>
            <a:endParaRPr lang="es-CL" sz="1800" b="0" strike="noStrike" spc="-1">
              <a:latin typeface="Arial"/>
            </a:endParaRPr>
          </a:p>
          <a:p>
            <a:pPr>
              <a:lnSpc>
                <a:spcPct val="60000"/>
              </a:lnSpc>
            </a:pPr>
            <a:endParaRPr lang="es-CL" sz="1800" b="0" strike="noStrike" spc="-1">
              <a:latin typeface="Arial"/>
            </a:endParaRPr>
          </a:p>
          <a:p>
            <a:pPr marL="140400" indent="-139680">
              <a:lnSpc>
                <a:spcPct val="90000"/>
              </a:lnSpc>
              <a:buClr>
                <a:srgbClr val="595959"/>
              </a:buClr>
              <a:buFont typeface="Arial"/>
              <a:buChar char="•"/>
            </a:pPr>
            <a:r>
              <a:rPr lang="es-CL" sz="1800" b="0" strike="noStrike" spc="-1">
                <a:solidFill>
                  <a:srgbClr val="000000"/>
                </a:solidFill>
                <a:latin typeface="Calibri"/>
                <a:ea typeface="Arial"/>
              </a:rPr>
              <a:t>Estará en función del rendimiento de la máquina.</a:t>
            </a:r>
            <a:endParaRPr lang="es-CL" sz="1800" b="0" strike="noStrike" spc="-1">
              <a:latin typeface="Arial"/>
            </a:endParaRPr>
          </a:p>
          <a:p>
            <a:pPr>
              <a:lnSpc>
                <a:spcPct val="90000"/>
              </a:lnSpc>
            </a:pPr>
            <a:endParaRPr lang="es-CL" sz="1800" b="0" strike="noStrike" spc="-1">
              <a:latin typeface="Arial"/>
            </a:endParaRPr>
          </a:p>
          <a:p>
            <a:pPr>
              <a:lnSpc>
                <a:spcPct val="90000"/>
              </a:lnSpc>
            </a:pPr>
            <a:endParaRPr lang="es-CL" sz="1800" b="0" strike="noStrike" spc="-1">
              <a:latin typeface="Arial"/>
            </a:endParaRPr>
          </a:p>
        </p:txBody>
      </p:sp>
      <p:sp>
        <p:nvSpPr>
          <p:cNvPr id="691" name="CustomShape 4"/>
          <p:cNvSpPr/>
          <p:nvPr/>
        </p:nvSpPr>
        <p:spPr>
          <a:xfrm>
            <a:off x="990720" y="2971800"/>
            <a:ext cx="6361920" cy="774000"/>
          </a:xfrm>
          <a:prstGeom prst="roundRect">
            <a:avLst>
              <a:gd name="adj" fmla="val 3898"/>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692" name="CustomShape 5"/>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693" name="CustomShape 6"/>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694" name="CustomShape 7"/>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POTENCIA </a:t>
            </a:r>
            <a:r>
              <a:rPr lang="es-CL" sz="3100" b="0" strike="noStrike" spc="-1">
                <a:solidFill>
                  <a:srgbClr val="C73E32"/>
                </a:solidFill>
                <a:latin typeface="Calibri"/>
                <a:ea typeface="Arial"/>
              </a:rPr>
              <a:t>HIDRÁULICA Y CONSUMIDA</a:t>
            </a:r>
            <a:endParaRPr lang="es-CL" sz="3100" b="0" strike="noStrike" spc="-1">
              <a:latin typeface="Arial"/>
            </a:endParaRPr>
          </a:p>
        </p:txBody>
      </p:sp>
      <p:sp>
        <p:nvSpPr>
          <p:cNvPr id="695" name="CustomShape 8"/>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sp>
        <p:nvSpPr>
          <p:cNvPr id="696" name="CustomShape 9"/>
          <p:cNvSpPr/>
          <p:nvPr/>
        </p:nvSpPr>
        <p:spPr>
          <a:xfrm>
            <a:off x="6116760" y="1479600"/>
            <a:ext cx="183960" cy="645480"/>
          </a:xfrm>
          <a:prstGeom prst="rect">
            <a:avLst/>
          </a:prstGeom>
          <a:noFill/>
          <a:ln>
            <a:noFill/>
          </a:ln>
        </p:spPr>
        <p:style>
          <a:lnRef idx="0">
            <a:scrgbClr r="0" g="0" b="0"/>
          </a:lnRef>
          <a:fillRef idx="0">
            <a:scrgbClr r="0" g="0" b="0"/>
          </a:fillRef>
          <a:effectRef idx="0">
            <a:scrgbClr r="0" g="0" b="0"/>
          </a:effectRef>
          <a:fontRef idx="minor"/>
        </p:style>
      </p:sp>
      <p:sp>
        <p:nvSpPr>
          <p:cNvPr id="697" name="CustomShape 10"/>
          <p:cNvSpPr/>
          <p:nvPr/>
        </p:nvSpPr>
        <p:spPr>
          <a:xfrm>
            <a:off x="2430360" y="3440880"/>
            <a:ext cx="4857120" cy="345600"/>
          </a:xfrm>
          <a:prstGeom prst="rect">
            <a:avLst/>
          </a:prstGeom>
          <a:noFill/>
          <a:ln>
            <a:noFill/>
          </a:ln>
        </p:spPr>
        <p:style>
          <a:lnRef idx="0">
            <a:scrgbClr r="0" g="0" b="0"/>
          </a:lnRef>
          <a:fillRef idx="0">
            <a:scrgbClr r="0" g="0" b="0"/>
          </a:fillRef>
          <a:effectRef idx="0">
            <a:scrgbClr r="0" g="0" b="0"/>
          </a:effectRef>
          <a:fontRef idx="minor"/>
        </p:style>
      </p:sp>
      <p:sp>
        <p:nvSpPr>
          <p:cNvPr id="698" name="CustomShape 11"/>
          <p:cNvSpPr/>
          <p:nvPr/>
        </p:nvSpPr>
        <p:spPr>
          <a:xfrm>
            <a:off x="4487760" y="1416960"/>
            <a:ext cx="4857120" cy="345600"/>
          </a:xfrm>
          <a:prstGeom prst="rect">
            <a:avLst/>
          </a:prstGeom>
          <a:noFill/>
          <a:ln>
            <a:noFill/>
          </a:ln>
        </p:spPr>
        <p:style>
          <a:lnRef idx="0">
            <a:scrgbClr r="0" g="0" b="0"/>
          </a:lnRef>
          <a:fillRef idx="0">
            <a:scrgbClr r="0" g="0" b="0"/>
          </a:fillRef>
          <a:effectRef idx="0">
            <a:scrgbClr r="0" g="0" b="0"/>
          </a:effectRef>
          <a:fontRef idx="minor"/>
        </p:style>
      </p:sp>
      <p:pic>
        <p:nvPicPr>
          <p:cNvPr id="699" name="Google Shape;773;p63"/>
          <p:cNvPicPr/>
          <p:nvPr/>
        </p:nvPicPr>
        <p:blipFill>
          <a:blip r:embed="rId2"/>
          <a:stretch/>
        </p:blipFill>
        <p:spPr>
          <a:xfrm>
            <a:off x="1151640" y="3227760"/>
            <a:ext cx="2154600" cy="366480"/>
          </a:xfrm>
          <a:prstGeom prst="rect">
            <a:avLst/>
          </a:prstGeom>
          <a:ln>
            <a:noFill/>
          </a:ln>
        </p:spPr>
      </p:pic>
      <p:pic>
        <p:nvPicPr>
          <p:cNvPr id="700" name="Google Shape;774;p63"/>
          <p:cNvPicPr/>
          <p:nvPr/>
        </p:nvPicPr>
        <p:blipFill>
          <a:blip r:embed="rId3"/>
          <a:stretch/>
        </p:blipFill>
        <p:spPr>
          <a:xfrm>
            <a:off x="4069440" y="3117600"/>
            <a:ext cx="2991240" cy="597600"/>
          </a:xfrm>
          <a:prstGeom prst="rect">
            <a:avLst/>
          </a:prstGeom>
          <a:ln>
            <a:noFill/>
          </a:ln>
        </p:spPr>
      </p:pic>
      <p:pic>
        <p:nvPicPr>
          <p:cNvPr id="701" name="Google Shape;775;p63"/>
          <p:cNvPicPr/>
          <p:nvPr/>
        </p:nvPicPr>
        <p:blipFill>
          <a:blip r:embed="rId4"/>
          <a:stretch/>
        </p:blipFill>
        <p:spPr>
          <a:xfrm>
            <a:off x="1185480" y="4637160"/>
            <a:ext cx="3681720" cy="607320"/>
          </a:xfrm>
          <a:prstGeom prst="rect">
            <a:avLst/>
          </a:prstGeom>
          <a:ln>
            <a:noFill/>
          </a:ln>
        </p:spPr>
      </p:pic>
      <p:pic>
        <p:nvPicPr>
          <p:cNvPr id="702" name="Google Shape;776;p63" descr="Foto de Excavadora hidráulica"/>
          <p:cNvPicPr/>
          <p:nvPr/>
        </p:nvPicPr>
        <p:blipFill>
          <a:blip r:embed="rId5"/>
          <a:stretch/>
        </p:blipFill>
        <p:spPr>
          <a:xfrm>
            <a:off x="5450400" y="4481640"/>
            <a:ext cx="2651400" cy="1964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additive="repl">
                                        <p:cTn id="7"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80880" y="2589480"/>
            <a:ext cx="8762400" cy="38358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35"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PRINCIPIOS </a:t>
            </a:r>
            <a:r>
              <a:rPr lang="es-CL" sz="3600" b="0" strike="noStrike" spc="-1">
                <a:solidFill>
                  <a:srgbClr val="C73E32"/>
                </a:solidFill>
                <a:latin typeface="Calibri"/>
                <a:ea typeface="Arial"/>
              </a:rPr>
              <a:t>BÁSICOS</a:t>
            </a:r>
            <a:endParaRPr lang="es-CL" sz="3600" b="0" strike="noStrike" spc="-1">
              <a:latin typeface="Arial"/>
            </a:endParaRPr>
          </a:p>
        </p:txBody>
      </p:sp>
      <p:pic>
        <p:nvPicPr>
          <p:cNvPr id="336" name="Google Shape;276;p4"/>
          <p:cNvPicPr/>
          <p:nvPr/>
        </p:nvPicPr>
        <p:blipFill>
          <a:blip r:embed="rId2"/>
          <a:srcRect l="43938" t="18344" r="31337" b="46918"/>
          <a:stretch/>
        </p:blipFill>
        <p:spPr>
          <a:xfrm>
            <a:off x="637560" y="2921040"/>
            <a:ext cx="5020920" cy="3250440"/>
          </a:xfrm>
          <a:prstGeom prst="rect">
            <a:avLst/>
          </a:prstGeom>
          <a:ln>
            <a:noFill/>
          </a:ln>
        </p:spPr>
      </p:pic>
      <p:pic>
        <p:nvPicPr>
          <p:cNvPr id="337" name="Google Shape;277;p4" descr="File:Bronze ruler. Han Dynasty 206 BCE to CE 220. Excavated in Zichang County. Shaanxi History Museum, Xi'an.jpg"/>
          <p:cNvPicPr/>
          <p:nvPr/>
        </p:nvPicPr>
        <p:blipFill>
          <a:blip r:embed="rId3"/>
          <a:stretch/>
        </p:blipFill>
        <p:spPr>
          <a:xfrm>
            <a:off x="5781600" y="3213000"/>
            <a:ext cx="3017520" cy="1337760"/>
          </a:xfrm>
          <a:prstGeom prst="rect">
            <a:avLst/>
          </a:prstGeom>
          <a:ln>
            <a:noFill/>
          </a:ln>
        </p:spPr>
      </p:pic>
      <p:sp>
        <p:nvSpPr>
          <p:cNvPr id="338" name="CustomShape 3"/>
          <p:cNvSpPr/>
          <p:nvPr/>
        </p:nvSpPr>
        <p:spPr>
          <a:xfrm>
            <a:off x="343080" y="218484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i="1" strike="noStrike" spc="-1">
                <a:solidFill>
                  <a:srgbClr val="595959"/>
                </a:solidFill>
                <a:latin typeface="Calibri"/>
                <a:ea typeface="Arial"/>
              </a:rPr>
              <a:t>Antes de empezar, revisemos información que será útil en la actividad.</a:t>
            </a:r>
            <a:endParaRPr lang="es-C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CustomShape 1"/>
          <p:cNvSpPr/>
          <p:nvPr/>
        </p:nvSpPr>
        <p:spPr>
          <a:xfrm>
            <a:off x="533520" y="2031840"/>
            <a:ext cx="8063640" cy="4723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04"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FLUÍDOS </a:t>
            </a:r>
            <a:r>
              <a:rPr lang="es-CL" sz="3100" b="0" strike="noStrike" spc="-1">
                <a:solidFill>
                  <a:srgbClr val="C73E32"/>
                </a:solidFill>
                <a:latin typeface="Calibri"/>
                <a:ea typeface="Arial"/>
              </a:rPr>
              <a:t>OLEOHIDRÁULICOS</a:t>
            </a:r>
            <a:endParaRPr lang="es-CL" sz="3100" b="0" strike="noStrike" spc="-1">
              <a:latin typeface="Arial"/>
            </a:endParaRPr>
          </a:p>
        </p:txBody>
      </p:sp>
      <p:sp>
        <p:nvSpPr>
          <p:cNvPr id="705" name="CustomShape 3"/>
          <p:cNvSpPr/>
          <p:nvPr/>
        </p:nvSpPr>
        <p:spPr>
          <a:xfrm>
            <a:off x="781560" y="2390400"/>
            <a:ext cx="73206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44000" indent="-143280">
              <a:lnSpc>
                <a:spcPct val="100000"/>
              </a:lnSpc>
              <a:buClr>
                <a:srgbClr val="44546A"/>
              </a:buClr>
              <a:buFont typeface="Arial"/>
              <a:buChar char="•"/>
            </a:pPr>
            <a:r>
              <a:rPr lang="es-CL" sz="1800" b="0" strike="noStrike" spc="-1">
                <a:solidFill>
                  <a:srgbClr val="000000"/>
                </a:solidFill>
                <a:latin typeface="Calibri"/>
                <a:ea typeface="Calibri"/>
              </a:rPr>
              <a:t>Los más utilizados son los aceites minerales debido a su elevado poder lubricante que permite una buena conservación de los elementos de la instalación. No obstante, en instalaciones con riesgo de incendio se sustituyen por esteres fosfatados o emulsiones de agua en aceite (proporciones de 40% de agua es suficiente.</a:t>
            </a:r>
            <a:endParaRPr lang="es-CL" sz="1800" b="0" strike="noStrike" spc="-1">
              <a:latin typeface="Arial"/>
            </a:endParaRPr>
          </a:p>
          <a:p>
            <a:pPr>
              <a:lnSpc>
                <a:spcPct val="90000"/>
              </a:lnSpc>
            </a:pPr>
            <a:endParaRPr lang="es-CL" sz="1800" b="0" strike="noStrike" spc="-1">
              <a:latin typeface="Arial"/>
            </a:endParaRPr>
          </a:p>
          <a:p>
            <a:pPr marL="144000" indent="-143280">
              <a:lnSpc>
                <a:spcPct val="100000"/>
              </a:lnSpc>
              <a:spcBef>
                <a:spcPts val="1001"/>
              </a:spcBef>
              <a:buClr>
                <a:srgbClr val="44546A"/>
              </a:buClr>
              <a:buFont typeface="Arial"/>
              <a:buChar char="•"/>
            </a:pPr>
            <a:r>
              <a:rPr lang="es-CL" sz="1800" b="1" strike="noStrike" spc="-1">
                <a:solidFill>
                  <a:srgbClr val="000000"/>
                </a:solidFill>
                <a:latin typeface="Calibri"/>
                <a:ea typeface="Calibri"/>
              </a:rPr>
              <a:t>El fluido utilizado debe cumplir las siguientes funciones:</a:t>
            </a:r>
            <a:endParaRPr lang="es-CL" sz="1800" b="0" strike="noStrike" spc="-1">
              <a:latin typeface="Arial"/>
            </a:endParaRPr>
          </a:p>
          <a:p>
            <a:pPr marL="669600" lvl="2" indent="-233280">
              <a:lnSpc>
                <a:spcPct val="100000"/>
              </a:lnSpc>
              <a:spcBef>
                <a:spcPts val="499"/>
              </a:spcBef>
              <a:buClr>
                <a:srgbClr val="29754D"/>
              </a:buClr>
              <a:buSzPct val="80000"/>
              <a:buFont typeface="Arial"/>
              <a:buAutoNum type="arabicPeriod"/>
            </a:pPr>
            <a:r>
              <a:rPr lang="es-CL" sz="1800" b="0" strike="noStrike" spc="-1">
                <a:solidFill>
                  <a:srgbClr val="000000"/>
                </a:solidFill>
                <a:latin typeface="Calibri"/>
                <a:ea typeface="Calibri"/>
              </a:rPr>
              <a:t> Actuar como agente de transporte.</a:t>
            </a:r>
            <a:endParaRPr lang="es-CL" sz="1800" b="0" strike="noStrike" spc="-1">
              <a:latin typeface="Arial"/>
            </a:endParaRPr>
          </a:p>
          <a:p>
            <a:pPr marL="669600" lvl="2" indent="-233280">
              <a:lnSpc>
                <a:spcPct val="100000"/>
              </a:lnSpc>
              <a:spcBef>
                <a:spcPts val="499"/>
              </a:spcBef>
              <a:buClr>
                <a:srgbClr val="29754D"/>
              </a:buClr>
              <a:buSzPct val="80000"/>
              <a:buFont typeface="Arial"/>
              <a:buAutoNum type="arabicPeriod"/>
            </a:pPr>
            <a:r>
              <a:rPr lang="es-CL" sz="1800" b="0" strike="noStrike" spc="-1">
                <a:solidFill>
                  <a:srgbClr val="000000"/>
                </a:solidFill>
                <a:latin typeface="Calibri"/>
                <a:ea typeface="Calibri"/>
              </a:rPr>
              <a:t>Lubricar los diversos elementos y partes del circuito.</a:t>
            </a:r>
            <a:endParaRPr lang="es-CL" sz="1800" b="0" strike="noStrike" spc="-1">
              <a:latin typeface="Arial"/>
            </a:endParaRPr>
          </a:p>
          <a:p>
            <a:pPr marL="669600" lvl="2" indent="-233280">
              <a:lnSpc>
                <a:spcPct val="100000"/>
              </a:lnSpc>
              <a:spcBef>
                <a:spcPts val="499"/>
              </a:spcBef>
              <a:buClr>
                <a:srgbClr val="29754D"/>
              </a:buClr>
              <a:buSzPct val="80000"/>
              <a:buFont typeface="Arial"/>
              <a:buAutoNum type="arabicPeriod"/>
            </a:pPr>
            <a:r>
              <a:rPr lang="es-CL" sz="1800" b="0" strike="noStrike" spc="-1">
                <a:solidFill>
                  <a:srgbClr val="000000"/>
                </a:solidFill>
                <a:latin typeface="Calibri"/>
                <a:ea typeface="Calibri"/>
              </a:rPr>
              <a:t>Actuar como anticorrosivo.</a:t>
            </a:r>
            <a:endParaRPr lang="es-CL" sz="1800" b="0" strike="noStrike" spc="-1">
              <a:latin typeface="Arial"/>
            </a:endParaRPr>
          </a:p>
          <a:p>
            <a:pPr marL="669600" lvl="2" indent="-233280">
              <a:lnSpc>
                <a:spcPct val="100000"/>
              </a:lnSpc>
              <a:spcBef>
                <a:spcPts val="499"/>
              </a:spcBef>
              <a:buClr>
                <a:srgbClr val="29754D"/>
              </a:buClr>
              <a:buSzPct val="80000"/>
              <a:buFont typeface="Arial"/>
              <a:buAutoNum type="arabicPeriod"/>
            </a:pPr>
            <a:r>
              <a:rPr lang="es-CL" sz="1800" b="0" strike="noStrike" spc="-1">
                <a:solidFill>
                  <a:srgbClr val="000000"/>
                </a:solidFill>
                <a:latin typeface="Calibri"/>
                <a:ea typeface="Calibri"/>
              </a:rPr>
              <a:t>Arrastrar impurezas en las canalizaciones, que serán filtradas.</a:t>
            </a:r>
            <a:endParaRPr lang="es-CL" sz="1800" b="0" strike="noStrike" spc="-1">
              <a:latin typeface="Arial"/>
            </a:endParaRPr>
          </a:p>
          <a:p>
            <a:pPr marL="669600" lvl="2" indent="-233280">
              <a:lnSpc>
                <a:spcPct val="100000"/>
              </a:lnSpc>
              <a:spcBef>
                <a:spcPts val="499"/>
              </a:spcBef>
              <a:buClr>
                <a:srgbClr val="29754D"/>
              </a:buClr>
              <a:buSzPct val="80000"/>
              <a:buFont typeface="Arial"/>
              <a:buAutoNum type="arabicPeriod"/>
            </a:pPr>
            <a:r>
              <a:rPr lang="es-CL" sz="1800" b="0" strike="noStrike" spc="-1">
                <a:solidFill>
                  <a:srgbClr val="000000"/>
                </a:solidFill>
                <a:latin typeface="Calibri"/>
                <a:ea typeface="Calibri"/>
              </a:rPr>
              <a:t>Evacuar el calor generado por fricción</a:t>
            </a:r>
            <a:r>
              <a:rPr lang="es-CL" sz="2000" b="0" strike="noStrike" spc="-1">
                <a:solidFill>
                  <a:srgbClr val="44546A"/>
                </a:solidFill>
                <a:latin typeface="Calibri"/>
                <a:ea typeface="Calibri"/>
              </a:rPr>
              <a:t>.</a:t>
            </a:r>
            <a:endParaRPr lang="es-CL" sz="2000" b="0" strike="noStrike" spc="-1">
              <a:latin typeface="Arial"/>
            </a:endParaRPr>
          </a:p>
        </p:txBody>
      </p:sp>
      <p:pic>
        <p:nvPicPr>
          <p:cNvPr id="706" name="Google Shape;261;p43"/>
          <p:cNvPicPr/>
          <p:nvPr/>
        </p:nvPicPr>
        <p:blipFill>
          <a:blip r:embed="rId2"/>
          <a:stretch/>
        </p:blipFill>
        <p:spPr>
          <a:xfrm>
            <a:off x="8366760" y="2006280"/>
            <a:ext cx="482400" cy="460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CustomShape 1"/>
          <p:cNvSpPr/>
          <p:nvPr/>
        </p:nvSpPr>
        <p:spPr>
          <a:xfrm>
            <a:off x="533520" y="2031840"/>
            <a:ext cx="8063640" cy="4723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08"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SISTEMAS </a:t>
            </a:r>
            <a:r>
              <a:rPr lang="es-CL" sz="3100" b="0" strike="noStrike" spc="-1">
                <a:solidFill>
                  <a:srgbClr val="C73E32"/>
                </a:solidFill>
                <a:latin typeface="Calibri"/>
                <a:ea typeface="Arial"/>
              </a:rPr>
              <a:t>OLEOHIDRÁULICOS</a:t>
            </a:r>
            <a:endParaRPr lang="es-CL" sz="3100" b="0" strike="noStrike" spc="-1">
              <a:latin typeface="Arial"/>
            </a:endParaRPr>
          </a:p>
        </p:txBody>
      </p:sp>
      <p:sp>
        <p:nvSpPr>
          <p:cNvPr id="709" name="CustomShape 3"/>
          <p:cNvSpPr/>
          <p:nvPr/>
        </p:nvSpPr>
        <p:spPr>
          <a:xfrm>
            <a:off x="781560" y="2301480"/>
            <a:ext cx="7320600" cy="29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76400" indent="-175680">
              <a:lnSpc>
                <a:spcPct val="90000"/>
              </a:lnSpc>
              <a:spcBef>
                <a:spcPts val="601"/>
              </a:spcBef>
              <a:buClr>
                <a:srgbClr val="595959"/>
              </a:buClr>
              <a:buFont typeface="Arial"/>
              <a:buChar char="•"/>
            </a:pPr>
            <a:r>
              <a:rPr lang="es-CL" sz="1800" b="0" strike="noStrike" spc="-1">
                <a:solidFill>
                  <a:srgbClr val="000000"/>
                </a:solidFill>
                <a:latin typeface="Calibri"/>
                <a:ea typeface="Calibri"/>
              </a:rPr>
              <a:t>Los elementos que forman un circuito oleohidráulico utilizan aceite como agente de transporte para obtener energía mecánica, es decir, trabajo útil.</a:t>
            </a:r>
            <a:endParaRPr lang="es-CL" sz="1800" b="0" strike="noStrike" spc="-1">
              <a:latin typeface="Arial"/>
            </a:endParaRPr>
          </a:p>
          <a:p>
            <a:pPr>
              <a:lnSpc>
                <a:spcPct val="50000"/>
              </a:lnSpc>
              <a:spcBef>
                <a:spcPts val="601"/>
              </a:spcBef>
            </a:pPr>
            <a:endParaRPr lang="es-CL" sz="1800" b="0" strike="noStrike" spc="-1">
              <a:latin typeface="Arial"/>
            </a:endParaRPr>
          </a:p>
          <a:p>
            <a:pPr marL="176400" indent="-175680">
              <a:lnSpc>
                <a:spcPct val="90000"/>
              </a:lnSpc>
              <a:spcBef>
                <a:spcPts val="601"/>
              </a:spcBef>
              <a:buClr>
                <a:srgbClr val="595959"/>
              </a:buClr>
              <a:buFont typeface="Arial"/>
              <a:buChar char="•"/>
            </a:pPr>
            <a:r>
              <a:rPr lang="es-CL" sz="1800" b="1" strike="noStrike" spc="-1">
                <a:solidFill>
                  <a:srgbClr val="000000"/>
                </a:solidFill>
                <a:latin typeface="Calibri"/>
                <a:ea typeface="Calibri"/>
              </a:rPr>
              <a:t>Unidad hidráulica o de presión está formada por:</a:t>
            </a:r>
            <a:endParaRPr lang="es-CL" sz="1800" b="0" strike="noStrike" spc="-1">
              <a:latin typeface="Arial"/>
            </a:endParaRPr>
          </a:p>
          <a:p>
            <a:pPr marL="399600" indent="-132480">
              <a:lnSpc>
                <a:spcPct val="90000"/>
              </a:lnSpc>
              <a:spcBef>
                <a:spcPts val="499"/>
              </a:spcBef>
            </a:pPr>
            <a:r>
              <a:rPr lang="es-CL" sz="1800" b="0" strike="noStrike" spc="-1">
                <a:solidFill>
                  <a:srgbClr val="000000"/>
                </a:solidFill>
                <a:latin typeface="Calibri"/>
                <a:ea typeface="Calibri"/>
              </a:rPr>
              <a:t>- Depósito de aceite.</a:t>
            </a:r>
            <a:endParaRPr lang="es-CL" sz="1800" b="0" strike="noStrike" spc="-1">
              <a:latin typeface="Arial"/>
            </a:endParaRPr>
          </a:p>
          <a:p>
            <a:pPr marL="399600" indent="-132480">
              <a:lnSpc>
                <a:spcPct val="90000"/>
              </a:lnSpc>
              <a:spcBef>
                <a:spcPts val="499"/>
              </a:spcBef>
            </a:pPr>
            <a:r>
              <a:rPr lang="es-CL" sz="1800" b="0" strike="noStrike" spc="-1">
                <a:solidFill>
                  <a:srgbClr val="000000"/>
                </a:solidFill>
                <a:latin typeface="Calibri"/>
                <a:ea typeface="Calibri"/>
              </a:rPr>
              <a:t>- Filtros de aceite para eliminar partículas sólidas.</a:t>
            </a:r>
            <a:endParaRPr lang="es-CL" sz="1800" b="0" strike="noStrike" spc="-1">
              <a:latin typeface="Arial"/>
            </a:endParaRPr>
          </a:p>
          <a:p>
            <a:pPr marL="399600" indent="-132480">
              <a:lnSpc>
                <a:spcPct val="90000"/>
              </a:lnSpc>
              <a:spcBef>
                <a:spcPts val="499"/>
              </a:spcBef>
            </a:pPr>
            <a:r>
              <a:rPr lang="es-CL" sz="1800" b="0" strike="noStrike" spc="-1">
                <a:solidFill>
                  <a:srgbClr val="000000"/>
                </a:solidFill>
                <a:latin typeface="Calibri"/>
                <a:ea typeface="Calibri"/>
              </a:rPr>
              <a:t>- Bomba que hace circular el aceite gracias a la acción de</a:t>
            </a:r>
            <a:r>
              <a:t/>
            </a:r>
            <a:br/>
            <a:r>
              <a:rPr lang="es-CL" sz="1800" b="0" strike="noStrike" spc="-1">
                <a:solidFill>
                  <a:srgbClr val="000000"/>
                </a:solidFill>
                <a:latin typeface="Calibri"/>
                <a:ea typeface="Calibri"/>
              </a:rPr>
              <a:t> un motor eléctrico.</a:t>
            </a:r>
            <a:endParaRPr lang="es-CL" sz="1800" b="0" strike="noStrike" spc="-1">
              <a:latin typeface="Arial"/>
            </a:endParaRPr>
          </a:p>
          <a:p>
            <a:pPr marL="399600" indent="-132480">
              <a:lnSpc>
                <a:spcPct val="90000"/>
              </a:lnSpc>
              <a:spcBef>
                <a:spcPts val="499"/>
              </a:spcBef>
            </a:pPr>
            <a:r>
              <a:rPr lang="es-CL" sz="1800" b="0" strike="noStrike" spc="-1">
                <a:solidFill>
                  <a:srgbClr val="000000"/>
                </a:solidFill>
                <a:latin typeface="Calibri"/>
                <a:ea typeface="Calibri"/>
              </a:rPr>
              <a:t>- Válvula reguladora de presión para descargar el aceite hacia el </a:t>
            </a:r>
            <a:r>
              <a:t/>
            </a:r>
            <a:br/>
            <a:r>
              <a:rPr lang="es-CL" sz="1800" b="0" strike="noStrike" spc="-1">
                <a:solidFill>
                  <a:srgbClr val="000000"/>
                </a:solidFill>
                <a:latin typeface="Calibri"/>
                <a:ea typeface="Calibri"/>
              </a:rPr>
              <a:t>depósito cuando se sobrepasa la presión adecuada.</a:t>
            </a:r>
            <a:endParaRPr lang="es-CL" sz="1800" b="0" strike="noStrike" spc="-1">
              <a:latin typeface="Arial"/>
            </a:endParaRPr>
          </a:p>
          <a:p>
            <a:pPr marL="127080" indent="-132480">
              <a:lnSpc>
                <a:spcPct val="90000"/>
              </a:lnSpc>
              <a:spcBef>
                <a:spcPts val="1001"/>
              </a:spcBef>
            </a:pPr>
            <a:endParaRPr lang="es-CL" sz="1800" b="0" strike="noStrike" spc="-1">
              <a:latin typeface="Arial"/>
            </a:endParaRPr>
          </a:p>
          <a:p>
            <a:pPr marL="177840" indent="-132480">
              <a:lnSpc>
                <a:spcPct val="90000"/>
              </a:lnSpc>
              <a:spcBef>
                <a:spcPts val="1001"/>
              </a:spcBef>
            </a:pPr>
            <a:endParaRPr lang="es-CL" sz="1800" b="0" strike="noStrike" spc="-1">
              <a:latin typeface="Arial"/>
            </a:endParaRPr>
          </a:p>
          <a:p>
            <a:pPr marL="457200" indent="-329400">
              <a:lnSpc>
                <a:spcPct val="90000"/>
              </a:lnSpc>
              <a:spcBef>
                <a:spcPts val="1001"/>
              </a:spcBef>
            </a:pPr>
            <a:endParaRPr lang="es-CL" sz="1800" b="0" strike="noStrike" spc="-1">
              <a:latin typeface="Arial"/>
            </a:endParaRPr>
          </a:p>
        </p:txBody>
      </p:sp>
      <p:pic>
        <p:nvPicPr>
          <p:cNvPr id="710" name="Google Shape;261;p43"/>
          <p:cNvPicPr/>
          <p:nvPr/>
        </p:nvPicPr>
        <p:blipFill>
          <a:blip r:embed="rId2"/>
          <a:stretch/>
        </p:blipFill>
        <p:spPr>
          <a:xfrm>
            <a:off x="8366760" y="2006280"/>
            <a:ext cx="482400" cy="460080"/>
          </a:xfrm>
          <a:prstGeom prst="rect">
            <a:avLst/>
          </a:prstGeom>
          <a:ln>
            <a:noFill/>
          </a:ln>
        </p:spPr>
      </p:pic>
      <p:sp>
        <p:nvSpPr>
          <p:cNvPr id="711" name="CustomShape 4"/>
          <p:cNvSpPr/>
          <p:nvPr/>
        </p:nvSpPr>
        <p:spPr>
          <a:xfrm>
            <a:off x="4203360" y="5516280"/>
            <a:ext cx="1233360" cy="272880"/>
          </a:xfrm>
          <a:prstGeom prst="rect">
            <a:avLst/>
          </a:prstGeom>
          <a:solidFill>
            <a:schemeClr val="folHlink"/>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200" b="0" strike="noStrike" spc="-1">
                <a:solidFill>
                  <a:srgbClr val="FFFFFF"/>
                </a:solidFill>
                <a:latin typeface="Calibri"/>
                <a:ea typeface="Arial"/>
              </a:rPr>
              <a:t>Bomba</a:t>
            </a:r>
            <a:endParaRPr lang="es-CL" sz="1200" b="0" strike="noStrike" spc="-1">
              <a:latin typeface="Arial"/>
            </a:endParaRPr>
          </a:p>
        </p:txBody>
      </p:sp>
      <p:sp>
        <p:nvSpPr>
          <p:cNvPr id="712" name="CustomShape 5"/>
          <p:cNvSpPr/>
          <p:nvPr/>
        </p:nvSpPr>
        <p:spPr>
          <a:xfrm>
            <a:off x="2567160" y="5510880"/>
            <a:ext cx="1087200" cy="272880"/>
          </a:xfrm>
          <a:prstGeom prst="rect">
            <a:avLst/>
          </a:prstGeom>
          <a:solidFill>
            <a:srgbClr val="9966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200" b="0" strike="noStrike" spc="-1">
                <a:solidFill>
                  <a:srgbClr val="FFFFFF"/>
                </a:solidFill>
                <a:latin typeface="Calibri"/>
                <a:ea typeface="Arial"/>
              </a:rPr>
              <a:t>Filtros</a:t>
            </a:r>
            <a:endParaRPr lang="es-CL" sz="1200" b="0" strike="noStrike" spc="-1">
              <a:latin typeface="Arial"/>
            </a:endParaRPr>
          </a:p>
        </p:txBody>
      </p:sp>
      <p:sp>
        <p:nvSpPr>
          <p:cNvPr id="713" name="CustomShape 6"/>
          <p:cNvSpPr/>
          <p:nvPr/>
        </p:nvSpPr>
        <p:spPr>
          <a:xfrm>
            <a:off x="3452400" y="5849280"/>
            <a:ext cx="19281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000000"/>
                </a:solidFill>
                <a:latin typeface="Calibri"/>
                <a:ea typeface="Calibri"/>
              </a:rPr>
              <a:t>Al depósito</a:t>
            </a:r>
            <a:endParaRPr lang="es-CL" sz="1600" b="0" strike="noStrike" spc="-1">
              <a:latin typeface="Arial"/>
            </a:endParaRPr>
          </a:p>
        </p:txBody>
      </p:sp>
      <p:sp>
        <p:nvSpPr>
          <p:cNvPr id="714" name="CustomShape 7"/>
          <p:cNvSpPr/>
          <p:nvPr/>
        </p:nvSpPr>
        <p:spPr>
          <a:xfrm>
            <a:off x="7245000" y="5900040"/>
            <a:ext cx="19281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000000"/>
                </a:solidFill>
                <a:latin typeface="Calibri"/>
                <a:ea typeface="Calibri"/>
              </a:rPr>
              <a:t>Al circuito</a:t>
            </a:r>
            <a:endParaRPr lang="es-CL" sz="1600" b="0" strike="noStrike" spc="-1">
              <a:latin typeface="Arial"/>
            </a:endParaRPr>
          </a:p>
        </p:txBody>
      </p:sp>
      <p:sp>
        <p:nvSpPr>
          <p:cNvPr id="715" name="Line 8"/>
          <p:cNvSpPr/>
          <p:nvPr/>
        </p:nvSpPr>
        <p:spPr>
          <a:xfrm>
            <a:off x="2073960" y="5638680"/>
            <a:ext cx="448920" cy="0"/>
          </a:xfrm>
          <a:prstGeom prst="line">
            <a:avLst/>
          </a:prstGeom>
          <a:ln>
            <a:solidFill>
              <a:srgbClr val="C73E32"/>
            </a:solidFill>
            <a:round/>
            <a:tailEnd type="triangle" w="med" len="med"/>
          </a:ln>
        </p:spPr>
        <p:style>
          <a:lnRef idx="2">
            <a:schemeClr val="accent1"/>
          </a:lnRef>
          <a:fillRef idx="0">
            <a:schemeClr val="accent1"/>
          </a:fillRef>
          <a:effectRef idx="1">
            <a:schemeClr val="accent1"/>
          </a:effectRef>
          <a:fontRef idx="minor"/>
        </p:style>
      </p:sp>
      <p:sp>
        <p:nvSpPr>
          <p:cNvPr id="716" name="Line 9"/>
          <p:cNvSpPr/>
          <p:nvPr/>
        </p:nvSpPr>
        <p:spPr>
          <a:xfrm>
            <a:off x="3733560" y="5630040"/>
            <a:ext cx="448560" cy="0"/>
          </a:xfrm>
          <a:prstGeom prst="line">
            <a:avLst/>
          </a:prstGeom>
          <a:ln>
            <a:solidFill>
              <a:srgbClr val="C73E32"/>
            </a:solidFill>
            <a:round/>
            <a:tailEnd type="triangle" w="med" len="med"/>
          </a:ln>
        </p:spPr>
        <p:style>
          <a:lnRef idx="2">
            <a:schemeClr val="accent1"/>
          </a:lnRef>
          <a:fillRef idx="0">
            <a:schemeClr val="accent1"/>
          </a:fillRef>
          <a:effectRef idx="1">
            <a:schemeClr val="accent1"/>
          </a:effectRef>
          <a:fontRef idx="minor"/>
        </p:style>
      </p:sp>
      <p:sp>
        <p:nvSpPr>
          <p:cNvPr id="717" name="Line 10"/>
          <p:cNvSpPr/>
          <p:nvPr/>
        </p:nvSpPr>
        <p:spPr>
          <a:xfrm>
            <a:off x="5570640" y="5638680"/>
            <a:ext cx="448560" cy="0"/>
          </a:xfrm>
          <a:prstGeom prst="line">
            <a:avLst/>
          </a:prstGeom>
          <a:ln>
            <a:solidFill>
              <a:srgbClr val="C73E32"/>
            </a:solidFill>
            <a:round/>
            <a:tailEnd type="triangle" w="med" len="med"/>
          </a:ln>
        </p:spPr>
        <p:style>
          <a:lnRef idx="2">
            <a:schemeClr val="accent1"/>
          </a:lnRef>
          <a:fillRef idx="0">
            <a:schemeClr val="accent1"/>
          </a:fillRef>
          <a:effectRef idx="1">
            <a:schemeClr val="accent1"/>
          </a:effectRef>
          <a:fontRef idx="minor"/>
        </p:style>
      </p:sp>
      <p:sp>
        <p:nvSpPr>
          <p:cNvPr id="718" name="Line 11"/>
          <p:cNvSpPr/>
          <p:nvPr/>
        </p:nvSpPr>
        <p:spPr>
          <a:xfrm>
            <a:off x="7958520" y="5587920"/>
            <a:ext cx="448560" cy="0"/>
          </a:xfrm>
          <a:prstGeom prst="line">
            <a:avLst/>
          </a:prstGeom>
          <a:ln>
            <a:solidFill>
              <a:srgbClr val="C73E32"/>
            </a:solidFill>
            <a:round/>
            <a:tailEnd type="triangle" w="med" len="med"/>
          </a:ln>
        </p:spPr>
        <p:style>
          <a:lnRef idx="2">
            <a:schemeClr val="accent1"/>
          </a:lnRef>
          <a:fillRef idx="0">
            <a:schemeClr val="accent1"/>
          </a:fillRef>
          <a:effectRef idx="1">
            <a:schemeClr val="accent1"/>
          </a:effectRef>
          <a:fontRef idx="minor"/>
        </p:style>
      </p:sp>
      <p:sp>
        <p:nvSpPr>
          <p:cNvPr id="719" name="Line 12"/>
          <p:cNvSpPr/>
          <p:nvPr/>
        </p:nvSpPr>
        <p:spPr>
          <a:xfrm flipH="1" flipV="1">
            <a:off x="4097520" y="6244920"/>
            <a:ext cx="2886840" cy="20160"/>
          </a:xfrm>
          <a:prstGeom prst="line">
            <a:avLst/>
          </a:prstGeom>
          <a:ln>
            <a:solidFill>
              <a:srgbClr val="C73E32"/>
            </a:solidFill>
            <a:round/>
            <a:tailEnd type="triangle" w="med" len="med"/>
          </a:ln>
        </p:spPr>
        <p:style>
          <a:lnRef idx="2">
            <a:schemeClr val="accent1"/>
          </a:lnRef>
          <a:fillRef idx="0">
            <a:schemeClr val="accent1"/>
          </a:fillRef>
          <a:effectRef idx="1">
            <a:schemeClr val="accent1"/>
          </a:effectRef>
          <a:fontRef idx="minor"/>
        </p:style>
      </p:sp>
      <p:sp>
        <p:nvSpPr>
          <p:cNvPr id="720" name="Line 13"/>
          <p:cNvSpPr/>
          <p:nvPr/>
        </p:nvSpPr>
        <p:spPr>
          <a:xfrm flipH="1" flipV="1">
            <a:off x="1473120" y="6214320"/>
            <a:ext cx="2700720" cy="25560"/>
          </a:xfrm>
          <a:prstGeom prst="line">
            <a:avLst/>
          </a:prstGeom>
          <a:ln>
            <a:solidFill>
              <a:srgbClr val="C73E32"/>
            </a:solidFill>
            <a:round/>
          </a:ln>
        </p:spPr>
        <p:style>
          <a:lnRef idx="2">
            <a:schemeClr val="accent1"/>
          </a:lnRef>
          <a:fillRef idx="0">
            <a:schemeClr val="accent1"/>
          </a:fillRef>
          <a:effectRef idx="1">
            <a:schemeClr val="accent1"/>
          </a:effectRef>
          <a:fontRef idx="minor"/>
        </p:style>
      </p:sp>
      <p:sp>
        <p:nvSpPr>
          <p:cNvPr id="721" name="Line 14"/>
          <p:cNvSpPr/>
          <p:nvPr/>
        </p:nvSpPr>
        <p:spPr>
          <a:xfrm flipH="1">
            <a:off x="1490040" y="5680800"/>
            <a:ext cx="8280" cy="550440"/>
          </a:xfrm>
          <a:prstGeom prst="line">
            <a:avLst/>
          </a:prstGeom>
          <a:ln>
            <a:solidFill>
              <a:srgbClr val="C73E32"/>
            </a:solidFill>
            <a:round/>
          </a:ln>
        </p:spPr>
        <p:style>
          <a:lnRef idx="2">
            <a:schemeClr val="accent1"/>
          </a:lnRef>
          <a:fillRef idx="0">
            <a:schemeClr val="accent1"/>
          </a:fillRef>
          <a:effectRef idx="1">
            <a:schemeClr val="accent1"/>
          </a:effectRef>
          <a:fontRef idx="minor"/>
        </p:style>
      </p:sp>
      <p:sp>
        <p:nvSpPr>
          <p:cNvPr id="722" name="Line 15"/>
          <p:cNvSpPr/>
          <p:nvPr/>
        </p:nvSpPr>
        <p:spPr>
          <a:xfrm flipH="1">
            <a:off x="6967440" y="5740200"/>
            <a:ext cx="8640" cy="550440"/>
          </a:xfrm>
          <a:prstGeom prst="line">
            <a:avLst/>
          </a:prstGeom>
          <a:ln>
            <a:solidFill>
              <a:srgbClr val="C73E32"/>
            </a:solidFill>
            <a:round/>
          </a:ln>
        </p:spPr>
        <p:style>
          <a:lnRef idx="2">
            <a:schemeClr val="accent1"/>
          </a:lnRef>
          <a:fillRef idx="0">
            <a:schemeClr val="accent1"/>
          </a:fillRef>
          <a:effectRef idx="1">
            <a:schemeClr val="accent1"/>
          </a:effectRef>
          <a:fontRef idx="minor"/>
        </p:style>
      </p:sp>
      <p:sp>
        <p:nvSpPr>
          <p:cNvPr id="723" name="CustomShape 16"/>
          <p:cNvSpPr/>
          <p:nvPr/>
        </p:nvSpPr>
        <p:spPr>
          <a:xfrm>
            <a:off x="835560" y="5495760"/>
            <a:ext cx="1189440" cy="286200"/>
          </a:xfrm>
          <a:prstGeom prst="rect">
            <a:avLst/>
          </a:prstGeom>
          <a:solidFill>
            <a:schemeClr val="accent1"/>
          </a:solidFill>
          <a:ln w="28440">
            <a:solidFill>
              <a:schemeClr val="bg1"/>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CL" sz="1200" b="0" strike="noStrike" spc="-1">
                <a:solidFill>
                  <a:srgbClr val="FFFFFF"/>
                </a:solidFill>
                <a:latin typeface="Calibri"/>
                <a:ea typeface="Arial"/>
              </a:rPr>
              <a:t>Depósito</a:t>
            </a:r>
            <a:endParaRPr lang="es-CL" sz="1200" b="0" strike="noStrike" spc="-1">
              <a:latin typeface="Arial"/>
            </a:endParaRPr>
          </a:p>
        </p:txBody>
      </p:sp>
      <p:sp>
        <p:nvSpPr>
          <p:cNvPr id="724" name="CustomShape 17"/>
          <p:cNvSpPr/>
          <p:nvPr/>
        </p:nvSpPr>
        <p:spPr>
          <a:xfrm>
            <a:off x="6155280" y="5372640"/>
            <a:ext cx="1743480" cy="516600"/>
          </a:xfrm>
          <a:prstGeom prst="rect">
            <a:avLst/>
          </a:prstGeom>
          <a:solidFill>
            <a:schemeClr val="hlink"/>
          </a:solidFill>
          <a:ln w="28440">
            <a:solidFill>
              <a:schemeClr val="bg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400" b="0" strike="noStrike" spc="-1">
                <a:solidFill>
                  <a:srgbClr val="FFFFFF"/>
                </a:solidFill>
                <a:latin typeface="Calibri"/>
                <a:ea typeface="Arial"/>
              </a:rPr>
              <a:t>Válvula reguladora de presión</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CustomShape 1"/>
          <p:cNvSpPr/>
          <p:nvPr/>
        </p:nvSpPr>
        <p:spPr>
          <a:xfrm>
            <a:off x="533520" y="2031840"/>
            <a:ext cx="8063640" cy="43300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26"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ELEMENTOS DE SISTEMAS </a:t>
            </a:r>
            <a:r>
              <a:rPr lang="es-CL" sz="3100" b="0" strike="noStrike" spc="-1">
                <a:solidFill>
                  <a:srgbClr val="C73E32"/>
                </a:solidFill>
                <a:latin typeface="Calibri"/>
                <a:ea typeface="Arial"/>
              </a:rPr>
              <a:t>OLEOHIDRÁULICOS</a:t>
            </a:r>
            <a:endParaRPr lang="es-CL" sz="3100" b="0" strike="noStrike" spc="-1">
              <a:latin typeface="Arial"/>
            </a:endParaRPr>
          </a:p>
        </p:txBody>
      </p:sp>
      <p:pic>
        <p:nvPicPr>
          <p:cNvPr id="727" name="Google Shape;261;p43"/>
          <p:cNvPicPr/>
          <p:nvPr/>
        </p:nvPicPr>
        <p:blipFill>
          <a:blip r:embed="rId2"/>
          <a:stretch/>
        </p:blipFill>
        <p:spPr>
          <a:xfrm>
            <a:off x="8366760" y="2006280"/>
            <a:ext cx="482400" cy="460080"/>
          </a:xfrm>
          <a:prstGeom prst="rect">
            <a:avLst/>
          </a:prstGeom>
          <a:ln>
            <a:noFill/>
          </a:ln>
        </p:spPr>
      </p:pic>
      <p:sp>
        <p:nvSpPr>
          <p:cNvPr id="728" name="CustomShape 3"/>
          <p:cNvSpPr/>
          <p:nvPr/>
        </p:nvSpPr>
        <p:spPr>
          <a:xfrm>
            <a:off x="741240" y="2378520"/>
            <a:ext cx="7322400" cy="350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800" b="1" strike="noStrike" spc="-1">
                <a:solidFill>
                  <a:srgbClr val="C73E32"/>
                </a:solidFill>
                <a:latin typeface="Calibri"/>
                <a:ea typeface="Calibri"/>
              </a:rPr>
              <a:t>Elementos de trabajo: </a:t>
            </a:r>
            <a:r>
              <a:rPr lang="es-CL" sz="1800" b="0" strike="noStrike" spc="-1">
                <a:solidFill>
                  <a:srgbClr val="000000"/>
                </a:solidFill>
                <a:latin typeface="Calibri"/>
                <a:ea typeface="Calibri"/>
              </a:rPr>
              <a:t>Convierten la energía de presión en trabajo.</a:t>
            </a:r>
            <a:endParaRPr lang="es-CL" sz="1800" b="0" strike="noStrike" spc="-1">
              <a:latin typeface="Arial"/>
            </a:endParaRPr>
          </a:p>
          <a:p>
            <a:pPr marL="183600">
              <a:lnSpc>
                <a:spcPct val="90000"/>
              </a:lnSpc>
              <a:spcBef>
                <a:spcPts val="499"/>
              </a:spcBef>
            </a:pPr>
            <a:r>
              <a:rPr lang="es-CL" sz="1600" b="0" strike="noStrike" spc="-1">
                <a:solidFill>
                  <a:srgbClr val="000000"/>
                </a:solidFill>
                <a:latin typeface="Calibri"/>
                <a:ea typeface="Calibri"/>
              </a:rPr>
              <a:t>•</a:t>
            </a:r>
            <a:r>
              <a:rPr lang="es-CL" sz="1800" b="0" strike="noStrike" spc="-1">
                <a:solidFill>
                  <a:srgbClr val="000000"/>
                </a:solidFill>
                <a:latin typeface="Calibri"/>
                <a:ea typeface="Calibri"/>
              </a:rPr>
              <a:t> Cilindros:  generan movimiento rectilíneo alternativo.</a:t>
            </a:r>
            <a:endParaRPr lang="es-CL" sz="1800" b="0" strike="noStrike" spc="-1">
              <a:latin typeface="Arial"/>
            </a:endParaRPr>
          </a:p>
          <a:p>
            <a:pPr marL="183600">
              <a:lnSpc>
                <a:spcPct val="90000"/>
              </a:lnSpc>
              <a:spcBef>
                <a:spcPts val="499"/>
              </a:spcBef>
            </a:pPr>
            <a:r>
              <a:rPr lang="es-CL" sz="1600" b="0" strike="noStrike" spc="-1">
                <a:solidFill>
                  <a:srgbClr val="000000"/>
                </a:solidFill>
                <a:latin typeface="Calibri"/>
                <a:ea typeface="Calibri"/>
              </a:rPr>
              <a:t>•</a:t>
            </a:r>
            <a:r>
              <a:rPr lang="es-CL" sz="1800" b="0" strike="noStrike" spc="-1">
                <a:solidFill>
                  <a:srgbClr val="000000"/>
                </a:solidFill>
                <a:latin typeface="Calibri"/>
                <a:ea typeface="Calibri"/>
              </a:rPr>
              <a:t>Motores: generan movimiento circular.</a:t>
            </a:r>
            <a:endParaRPr lang="es-CL" sz="1800" b="0" strike="noStrike" spc="-1">
              <a:latin typeface="Arial"/>
            </a:endParaRPr>
          </a:p>
          <a:p>
            <a:pPr marL="183600">
              <a:lnSpc>
                <a:spcPct val="90000"/>
              </a:lnSpc>
              <a:spcBef>
                <a:spcPts val="499"/>
              </a:spcBef>
            </a:pPr>
            <a:endParaRPr lang="es-CL" sz="1800" b="0" strike="noStrike" spc="-1">
              <a:latin typeface="Arial"/>
            </a:endParaRPr>
          </a:p>
          <a:p>
            <a:pPr marL="183600">
              <a:lnSpc>
                <a:spcPct val="90000"/>
              </a:lnSpc>
              <a:spcBef>
                <a:spcPts val="1001"/>
              </a:spcBef>
            </a:pPr>
            <a:r>
              <a:rPr lang="es-CL" sz="1800" b="1" strike="noStrike" spc="-1">
                <a:solidFill>
                  <a:srgbClr val="C73E32"/>
                </a:solidFill>
                <a:latin typeface="Calibri"/>
                <a:ea typeface="Calibri"/>
              </a:rPr>
              <a:t>Elementos de mando: </a:t>
            </a:r>
            <a:r>
              <a:rPr lang="es-CL" sz="1800" b="0" strike="noStrike" spc="-1">
                <a:solidFill>
                  <a:srgbClr val="000000"/>
                </a:solidFill>
                <a:latin typeface="Calibri"/>
                <a:ea typeface="Calibri"/>
              </a:rPr>
              <a:t>Son las válvulas de distribución, dirigen y gobiernan los elementos de trabajo.</a:t>
            </a:r>
            <a:endParaRPr lang="es-CL" sz="1800" b="0" strike="noStrike" spc="-1">
              <a:latin typeface="Arial"/>
            </a:endParaRPr>
          </a:p>
          <a:p>
            <a:pPr marL="127080">
              <a:lnSpc>
                <a:spcPct val="90000"/>
              </a:lnSpc>
              <a:spcBef>
                <a:spcPts val="1001"/>
              </a:spcBef>
            </a:pPr>
            <a:endParaRPr lang="es-CL" sz="1800" b="0" strike="noStrike" spc="-1">
              <a:latin typeface="Arial"/>
            </a:endParaRPr>
          </a:p>
          <a:p>
            <a:pPr marL="127080">
              <a:lnSpc>
                <a:spcPct val="90000"/>
              </a:lnSpc>
              <a:spcBef>
                <a:spcPts val="1001"/>
              </a:spcBef>
            </a:pPr>
            <a:r>
              <a:rPr lang="es-CL" sz="1800" b="1" strike="noStrike" spc="-1">
                <a:solidFill>
                  <a:srgbClr val="C73E32"/>
                </a:solidFill>
                <a:latin typeface="Calibri"/>
                <a:ea typeface="Calibri"/>
              </a:rPr>
              <a:t>Elementos auxiliares: </a:t>
            </a:r>
            <a:r>
              <a:rPr lang="es-CL" sz="1800" b="0" strike="noStrike" spc="-1">
                <a:solidFill>
                  <a:srgbClr val="000000"/>
                </a:solidFill>
                <a:latin typeface="Calibri"/>
                <a:ea typeface="Calibri"/>
              </a:rPr>
              <a:t>Preparan el aceite en condiciones óptimas de limpieza, presión y caudal para conseguir el máximo rendimiento.</a:t>
            </a:r>
            <a:endParaRPr lang="es-CL" sz="1800" b="0" strike="noStrike" spc="-1">
              <a:latin typeface="Arial"/>
            </a:endParaRPr>
          </a:p>
          <a:p>
            <a:pPr marL="183600">
              <a:lnSpc>
                <a:spcPct val="90000"/>
              </a:lnSpc>
              <a:spcBef>
                <a:spcPts val="499"/>
              </a:spcBef>
            </a:pPr>
            <a:r>
              <a:rPr lang="es-CL" sz="1600" b="0" strike="noStrike" spc="-1">
                <a:solidFill>
                  <a:srgbClr val="000000"/>
                </a:solidFill>
                <a:latin typeface="Calibri"/>
                <a:ea typeface="Calibri"/>
              </a:rPr>
              <a:t>•</a:t>
            </a:r>
            <a:r>
              <a:rPr lang="es-CL" sz="1800" b="0" strike="noStrike" spc="-1">
                <a:solidFill>
                  <a:srgbClr val="000000"/>
                </a:solidFill>
                <a:latin typeface="Calibri"/>
                <a:ea typeface="Calibri"/>
              </a:rPr>
              <a:t>Válvulas de bloqueo.</a:t>
            </a:r>
            <a:endParaRPr lang="es-CL" sz="1800" b="0" strike="noStrike" spc="-1">
              <a:latin typeface="Arial"/>
            </a:endParaRPr>
          </a:p>
          <a:p>
            <a:pPr marL="183600">
              <a:lnSpc>
                <a:spcPct val="90000"/>
              </a:lnSpc>
              <a:spcBef>
                <a:spcPts val="499"/>
              </a:spcBef>
            </a:pPr>
            <a:r>
              <a:rPr lang="es-CL" sz="1600" b="0" strike="noStrike" spc="-1">
                <a:solidFill>
                  <a:srgbClr val="000000"/>
                </a:solidFill>
                <a:latin typeface="Calibri"/>
                <a:ea typeface="Calibri"/>
              </a:rPr>
              <a:t>•</a:t>
            </a:r>
            <a:r>
              <a:rPr lang="es-CL" sz="1800" b="0" strike="noStrike" spc="-1">
                <a:solidFill>
                  <a:srgbClr val="000000"/>
                </a:solidFill>
                <a:latin typeface="Calibri"/>
                <a:ea typeface="Calibri"/>
              </a:rPr>
              <a:t>Filtros.</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CustomShape 1"/>
          <p:cNvSpPr/>
          <p:nvPr/>
        </p:nvSpPr>
        <p:spPr>
          <a:xfrm>
            <a:off x="4991040" y="2031840"/>
            <a:ext cx="3606120" cy="46220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30"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VENTAJAS RESPECTO A LA </a:t>
            </a:r>
            <a:r>
              <a:rPr lang="es-CL" sz="3100" b="0" strike="noStrike" spc="-1">
                <a:solidFill>
                  <a:srgbClr val="C73E32"/>
                </a:solidFill>
                <a:latin typeface="Calibri"/>
                <a:ea typeface="Arial"/>
              </a:rPr>
              <a:t>NEUMÁTICA</a:t>
            </a:r>
            <a:endParaRPr lang="es-CL" sz="3100" b="0" strike="noStrike" spc="-1">
              <a:latin typeface="Arial"/>
            </a:endParaRPr>
          </a:p>
        </p:txBody>
      </p:sp>
      <p:sp>
        <p:nvSpPr>
          <p:cNvPr id="731" name="CustomShape 3"/>
          <p:cNvSpPr/>
          <p:nvPr/>
        </p:nvSpPr>
        <p:spPr>
          <a:xfrm>
            <a:off x="588960" y="2298600"/>
            <a:ext cx="4033080" cy="371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Fácil regulación de velocidad ya que los aceites son fluidos incompresibles.</a:t>
            </a:r>
            <a:endParaRPr lang="es-CL" sz="1800" b="0" strike="noStrike" spc="-1">
              <a:latin typeface="Arial"/>
            </a:endParaRPr>
          </a:p>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Los accionamientos hidráulicos se pueden invertir instantáneamente, sin punto muerto.</a:t>
            </a:r>
            <a:endParaRPr lang="es-CL" sz="1800" b="0" strike="noStrike" spc="-1">
              <a:latin typeface="Arial"/>
            </a:endParaRPr>
          </a:p>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El uso de una válvula limitadora de presión protege al circuito frente a sobrecargas.</a:t>
            </a:r>
            <a:endParaRPr lang="es-CL" sz="1800" b="0" strike="noStrike" spc="-1">
              <a:latin typeface="Arial"/>
            </a:endParaRPr>
          </a:p>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Un actuador hidráulico puede detenerse en cualquier posición sin riesgo de fugas o sobrecalentamientos gracias a la incompresibilidad de los líquidos.</a:t>
            </a:r>
            <a:endParaRPr lang="es-CL" sz="1800" b="0" strike="noStrike" spc="-1">
              <a:latin typeface="Arial"/>
            </a:endParaRPr>
          </a:p>
        </p:txBody>
      </p:sp>
      <p:pic>
        <p:nvPicPr>
          <p:cNvPr id="732" name="Google Shape;823;p67"/>
          <p:cNvPicPr/>
          <p:nvPr/>
        </p:nvPicPr>
        <p:blipFill>
          <a:blip r:embed="rId2"/>
          <a:stretch/>
        </p:blipFill>
        <p:spPr>
          <a:xfrm>
            <a:off x="5567760" y="4372560"/>
            <a:ext cx="2776320" cy="1975680"/>
          </a:xfrm>
          <a:prstGeom prst="rect">
            <a:avLst/>
          </a:prstGeom>
          <a:ln>
            <a:noFill/>
          </a:ln>
        </p:spPr>
      </p:pic>
      <p:pic>
        <p:nvPicPr>
          <p:cNvPr id="733" name="Google Shape;824;p67"/>
          <p:cNvPicPr/>
          <p:nvPr/>
        </p:nvPicPr>
        <p:blipFill>
          <a:blip r:embed="rId3"/>
          <a:stretch/>
        </p:blipFill>
        <p:spPr>
          <a:xfrm>
            <a:off x="5584680" y="2263680"/>
            <a:ext cx="2558160" cy="1891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additive="repl">
                                        <p:cTn id="7" dur="500"/>
                                        <p:tgtEl>
                                          <p:spTgt spid="7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32"/>
                                        </p:tgtEl>
                                        <p:attrNameLst>
                                          <p:attrName>style.visibility</p:attrName>
                                        </p:attrNameLst>
                                      </p:cBhvr>
                                      <p:to>
                                        <p:strVal val="visible"/>
                                      </p:to>
                                    </p:set>
                                    <p:animEffect transition="in" filter="fade">
                                      <p:cBhvr additive="repl">
                                        <p:cTn id="12" dur="500"/>
                                        <p:tgtEl>
                                          <p:spTgt spid="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CustomShape 1"/>
          <p:cNvSpPr/>
          <p:nvPr/>
        </p:nvSpPr>
        <p:spPr>
          <a:xfrm>
            <a:off x="4648320" y="2108160"/>
            <a:ext cx="4469760" cy="39362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35"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BOMBA </a:t>
            </a:r>
            <a:r>
              <a:rPr lang="es-CL" sz="3100" b="0" strike="noStrike" spc="-1">
                <a:solidFill>
                  <a:srgbClr val="C73E32"/>
                </a:solidFill>
                <a:latin typeface="Calibri"/>
                <a:ea typeface="Arial"/>
              </a:rPr>
              <a:t>HIDRÁULICA</a:t>
            </a:r>
            <a:endParaRPr lang="es-CL" sz="3100" b="0" strike="noStrike" spc="-1">
              <a:latin typeface="Arial"/>
            </a:endParaRPr>
          </a:p>
        </p:txBody>
      </p:sp>
      <p:sp>
        <p:nvSpPr>
          <p:cNvPr id="736" name="CustomShape 3"/>
          <p:cNvSpPr/>
          <p:nvPr/>
        </p:nvSpPr>
        <p:spPr>
          <a:xfrm>
            <a:off x="512640" y="2171520"/>
            <a:ext cx="4033080" cy="308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Aspiran aceite del depósito y lo impulsan a una determinada presión y caudal hacia las conducciones y el resto de elementos, transformando la energía mecánica en hidráulica. </a:t>
            </a:r>
            <a:endParaRPr lang="es-CL" sz="1800" b="0" strike="noStrike" spc="-1">
              <a:latin typeface="Arial"/>
            </a:endParaRPr>
          </a:p>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Se caracterizan por su caudal, rendimiento, régimen de giro y presión nominal.</a:t>
            </a:r>
            <a:endParaRPr lang="es-CL" sz="1800" b="0" strike="noStrike" spc="-1">
              <a:latin typeface="Arial"/>
            </a:endParaRPr>
          </a:p>
          <a:p>
            <a:pPr marL="140400" indent="-139680">
              <a:lnSpc>
                <a:spcPct val="90000"/>
              </a:lnSpc>
              <a:spcBef>
                <a:spcPts val="1100"/>
              </a:spcBef>
              <a:buClr>
                <a:srgbClr val="000000"/>
              </a:buClr>
              <a:buFont typeface="Arial"/>
              <a:buChar char="•"/>
            </a:pPr>
            <a:r>
              <a:rPr lang="es-CL" sz="1800" b="0" strike="noStrike" spc="-1">
                <a:solidFill>
                  <a:srgbClr val="000000"/>
                </a:solidFill>
                <a:latin typeface="Calibri"/>
                <a:ea typeface="Calibri"/>
              </a:rPr>
              <a:t>Según su forma de trabajo existen diversos tipos: </a:t>
            </a:r>
            <a:r>
              <a:rPr lang="es-CL" sz="1800" b="0" i="1" strike="noStrike" spc="-1">
                <a:solidFill>
                  <a:srgbClr val="000000"/>
                </a:solidFill>
                <a:latin typeface="Calibri"/>
                <a:ea typeface="Calibri"/>
              </a:rPr>
              <a:t>de engranajes, de tornillo, de pistones o de paletas</a:t>
            </a:r>
            <a:r>
              <a:rPr lang="es-CL" sz="1800" b="0" strike="noStrike" spc="-1">
                <a:solidFill>
                  <a:srgbClr val="000000"/>
                </a:solidFill>
                <a:latin typeface="Calibri"/>
                <a:ea typeface="Calibri"/>
              </a:rPr>
              <a:t>.</a:t>
            </a:r>
            <a:endParaRPr lang="es-CL" sz="1800" b="0" strike="noStrike" spc="-1">
              <a:latin typeface="Arial"/>
            </a:endParaRPr>
          </a:p>
        </p:txBody>
      </p:sp>
      <p:pic>
        <p:nvPicPr>
          <p:cNvPr id="737" name="Google Shape;833;p68" descr="bomba hidraulica"/>
          <p:cNvPicPr/>
          <p:nvPr/>
        </p:nvPicPr>
        <p:blipFill>
          <a:blip r:embed="rId2"/>
          <a:stretch/>
        </p:blipFill>
        <p:spPr>
          <a:xfrm>
            <a:off x="6210360" y="2410200"/>
            <a:ext cx="1345320" cy="1085040"/>
          </a:xfrm>
          <a:prstGeom prst="rect">
            <a:avLst/>
          </a:prstGeom>
          <a:ln>
            <a:noFill/>
          </a:ln>
        </p:spPr>
      </p:pic>
      <p:pic>
        <p:nvPicPr>
          <p:cNvPr id="738" name="Google Shape;834;p68"/>
          <p:cNvPicPr/>
          <p:nvPr/>
        </p:nvPicPr>
        <p:blipFill>
          <a:blip r:embed="rId3"/>
          <a:stretch/>
        </p:blipFill>
        <p:spPr>
          <a:xfrm>
            <a:off x="5017680" y="3911760"/>
            <a:ext cx="3731040" cy="182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38"/>
                                        </p:tgtEl>
                                        <p:attrNameLst>
                                          <p:attrName>style.visibility</p:attrName>
                                        </p:attrNameLst>
                                      </p:cBhvr>
                                      <p:to>
                                        <p:strVal val="visible"/>
                                      </p:to>
                                    </p:set>
                                    <p:animEffect transition="in" filter="fade">
                                      <p:cBhvr additive="repl">
                                        <p:cTn id="7" dur="5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CustomShape 1"/>
          <p:cNvSpPr/>
          <p:nvPr/>
        </p:nvSpPr>
        <p:spPr>
          <a:xfrm>
            <a:off x="520560" y="4280040"/>
            <a:ext cx="8508240" cy="25520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40"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VÁLVULAS </a:t>
            </a:r>
            <a:r>
              <a:rPr lang="es-CL" sz="3100" b="0" strike="noStrike" spc="-1">
                <a:solidFill>
                  <a:srgbClr val="C73E32"/>
                </a:solidFill>
                <a:latin typeface="Calibri"/>
                <a:ea typeface="Arial"/>
              </a:rPr>
              <a:t>DISTRIBUIDORAS</a:t>
            </a:r>
            <a:endParaRPr lang="es-CL" sz="3100" b="0" strike="noStrike" spc="-1">
              <a:latin typeface="Arial"/>
            </a:endParaRPr>
          </a:p>
        </p:txBody>
      </p:sp>
      <p:sp>
        <p:nvSpPr>
          <p:cNvPr id="741" name="CustomShape 3"/>
          <p:cNvSpPr/>
          <p:nvPr/>
        </p:nvSpPr>
        <p:spPr>
          <a:xfrm>
            <a:off x="512640" y="2082600"/>
            <a:ext cx="8846280" cy="197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4000" lvl="1" indent="-143280">
              <a:lnSpc>
                <a:spcPct val="80000"/>
              </a:lnSpc>
              <a:spcBef>
                <a:spcPts val="799"/>
              </a:spcBef>
              <a:buClr>
                <a:srgbClr val="44546A"/>
              </a:buClr>
              <a:buFont typeface="Arial"/>
              <a:buChar char="•"/>
            </a:pPr>
            <a:r>
              <a:rPr lang="es-CL" sz="1700" b="0" strike="noStrike" spc="-1">
                <a:solidFill>
                  <a:srgbClr val="000000"/>
                </a:solidFill>
                <a:latin typeface="Calibri"/>
                <a:ea typeface="Calibri"/>
              </a:rPr>
              <a:t>Tienen las mismas funciones de control del paso de aceite y gobierno de elementos de trabajo que las válvulas neumáticas.</a:t>
            </a:r>
            <a:endParaRPr lang="es-CL" sz="1700" b="0" strike="noStrike" spc="-1">
              <a:latin typeface="Arial"/>
            </a:endParaRPr>
          </a:p>
          <a:p>
            <a:pPr marL="144000" lvl="1" indent="-143280">
              <a:lnSpc>
                <a:spcPct val="80000"/>
              </a:lnSpc>
              <a:spcBef>
                <a:spcPts val="799"/>
              </a:spcBef>
              <a:buClr>
                <a:srgbClr val="44546A"/>
              </a:buClr>
              <a:buFont typeface="Arial"/>
              <a:buChar char="•"/>
            </a:pPr>
            <a:r>
              <a:rPr lang="es-CL" sz="1700" b="0" strike="noStrike" spc="-1">
                <a:solidFill>
                  <a:srgbClr val="000000"/>
                </a:solidFill>
                <a:latin typeface="Calibri"/>
                <a:ea typeface="Calibri"/>
              </a:rPr>
              <a:t>Trabajan a presiones mucho mayores que las neumáticas.</a:t>
            </a:r>
            <a:endParaRPr lang="es-CL" sz="1700" b="0" strike="noStrike" spc="-1">
              <a:latin typeface="Arial"/>
            </a:endParaRPr>
          </a:p>
          <a:p>
            <a:pPr marL="144000" lvl="1" indent="-143280">
              <a:lnSpc>
                <a:spcPct val="80000"/>
              </a:lnSpc>
              <a:spcBef>
                <a:spcPts val="799"/>
              </a:spcBef>
              <a:buClr>
                <a:srgbClr val="44546A"/>
              </a:buClr>
              <a:buFont typeface="Arial"/>
              <a:buChar char="•"/>
            </a:pPr>
            <a:r>
              <a:rPr lang="es-CL" sz="1700" b="1" strike="noStrike" spc="-1">
                <a:solidFill>
                  <a:srgbClr val="000000"/>
                </a:solidFill>
                <a:latin typeface="Calibri"/>
                <a:ea typeface="Calibri"/>
              </a:rPr>
              <a:t>La simbología es idéntica salvo:</a:t>
            </a:r>
            <a:endParaRPr lang="es-CL" sz="1700" b="0" strike="noStrike" spc="-1">
              <a:latin typeface="Arial"/>
            </a:endParaRPr>
          </a:p>
          <a:p>
            <a:pPr marL="205200">
              <a:lnSpc>
                <a:spcPct val="80000"/>
              </a:lnSpc>
              <a:spcBef>
                <a:spcPts val="601"/>
              </a:spcBef>
            </a:pPr>
            <a:r>
              <a:rPr lang="es-CL" sz="1700" b="0" strike="noStrike" spc="-1">
                <a:solidFill>
                  <a:srgbClr val="000000"/>
                </a:solidFill>
                <a:latin typeface="Calibri"/>
                <a:ea typeface="Calibri"/>
              </a:rPr>
              <a:t>- Las conexiones de las vías.</a:t>
            </a:r>
            <a:endParaRPr lang="es-CL" sz="1700" b="0" strike="noStrike" spc="-1">
              <a:latin typeface="Arial"/>
            </a:endParaRPr>
          </a:p>
          <a:p>
            <a:pPr marL="205200">
              <a:lnSpc>
                <a:spcPct val="80000"/>
              </a:lnSpc>
              <a:spcBef>
                <a:spcPts val="601"/>
              </a:spcBef>
            </a:pPr>
            <a:r>
              <a:rPr lang="es-CL" sz="1700" b="0" strike="noStrike" spc="-1">
                <a:solidFill>
                  <a:srgbClr val="000000"/>
                </a:solidFill>
                <a:latin typeface="Calibri"/>
                <a:ea typeface="Calibri"/>
              </a:rPr>
              <a:t>- Los órganos de accionamiento y retornos intercambian las posiciones.</a:t>
            </a:r>
            <a:endParaRPr lang="es-CL" sz="1700" b="0" strike="noStrike" spc="-1">
              <a:latin typeface="Arial"/>
            </a:endParaRPr>
          </a:p>
          <a:p>
            <a:pPr marL="205200">
              <a:lnSpc>
                <a:spcPct val="80000"/>
              </a:lnSpc>
              <a:spcBef>
                <a:spcPts val="601"/>
              </a:spcBef>
            </a:pPr>
            <a:r>
              <a:rPr lang="es-CL" sz="1700" b="0" strike="noStrike" spc="-1">
                <a:solidFill>
                  <a:srgbClr val="000000"/>
                </a:solidFill>
                <a:latin typeface="Calibri"/>
                <a:ea typeface="Calibri"/>
              </a:rPr>
              <a:t>- Las vías se nombran con letras (P para presión; R,S,T para escapes y A,B,C para  salidas de uso).</a:t>
            </a:r>
            <a:endParaRPr lang="es-CL" sz="1700" b="0" strike="noStrike" spc="-1">
              <a:latin typeface="Arial"/>
            </a:endParaRPr>
          </a:p>
        </p:txBody>
      </p:sp>
      <p:pic>
        <p:nvPicPr>
          <p:cNvPr id="742" name="Google Shape;843;p69" descr="http://www.labtop.pe/inicio/images/stories/hidraulica2b.jpg"/>
          <p:cNvPicPr/>
          <p:nvPr/>
        </p:nvPicPr>
        <p:blipFill>
          <a:blip r:embed="rId2"/>
          <a:stretch/>
        </p:blipFill>
        <p:spPr>
          <a:xfrm>
            <a:off x="4438800" y="4368960"/>
            <a:ext cx="4224960" cy="2182680"/>
          </a:xfrm>
          <a:prstGeom prst="rect">
            <a:avLst/>
          </a:prstGeom>
          <a:ln>
            <a:noFill/>
          </a:ln>
        </p:spPr>
      </p:pic>
      <p:pic>
        <p:nvPicPr>
          <p:cNvPr id="743" name="Google Shape;844;p69" descr="http://img.directindustry.es/images_di/photo-p/bloque-perforado-hidraulico-39097.jpg"/>
          <p:cNvPicPr/>
          <p:nvPr/>
        </p:nvPicPr>
        <p:blipFill>
          <a:blip r:embed="rId3"/>
          <a:stretch/>
        </p:blipFill>
        <p:spPr>
          <a:xfrm>
            <a:off x="888840" y="4582440"/>
            <a:ext cx="3249000" cy="1835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additive="repl">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42"/>
                                        </p:tgtEl>
                                        <p:attrNameLst>
                                          <p:attrName>style.visibility</p:attrName>
                                        </p:attrNameLst>
                                      </p:cBhvr>
                                      <p:to>
                                        <p:strVal val="visible"/>
                                      </p:to>
                                    </p:set>
                                    <p:animEffect transition="in" filter="fade">
                                      <p:cBhvr additive="repl">
                                        <p:cTn id="12" dur="5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CustomShape 1"/>
          <p:cNvSpPr/>
          <p:nvPr/>
        </p:nvSpPr>
        <p:spPr>
          <a:xfrm>
            <a:off x="520560" y="2006640"/>
            <a:ext cx="8508240" cy="48254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45" name="CustomShape 2"/>
          <p:cNvSpPr/>
          <p:nvPr/>
        </p:nvSpPr>
        <p:spPr>
          <a:xfrm>
            <a:off x="447840" y="1214280"/>
            <a:ext cx="855576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100" b="1" strike="noStrike" spc="-1">
                <a:solidFill>
                  <a:srgbClr val="29754D"/>
                </a:solidFill>
                <a:latin typeface="Calibri"/>
                <a:ea typeface="Arial"/>
              </a:rPr>
              <a:t>CILINDROS</a:t>
            </a:r>
            <a:endParaRPr lang="es-CL" sz="3100" b="0" strike="noStrike" spc="-1">
              <a:latin typeface="Arial"/>
            </a:endParaRPr>
          </a:p>
        </p:txBody>
      </p:sp>
      <p:sp>
        <p:nvSpPr>
          <p:cNvPr id="746" name="CustomShape 3"/>
          <p:cNvSpPr/>
          <p:nvPr/>
        </p:nvSpPr>
        <p:spPr>
          <a:xfrm>
            <a:off x="705240" y="2314440"/>
            <a:ext cx="7955280" cy="42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0400" indent="-139680">
              <a:lnSpc>
                <a:spcPct val="90000"/>
              </a:lnSpc>
              <a:spcBef>
                <a:spcPts val="400"/>
              </a:spcBef>
              <a:buClr>
                <a:srgbClr val="44546A"/>
              </a:buClr>
              <a:buFont typeface="Arial"/>
              <a:buChar char="•"/>
            </a:pPr>
            <a:r>
              <a:rPr lang="es-CL" sz="1700" b="0" strike="noStrike" spc="-1">
                <a:solidFill>
                  <a:srgbClr val="000000"/>
                </a:solidFill>
                <a:latin typeface="Calibri"/>
                <a:ea typeface="Calibri"/>
              </a:rPr>
              <a:t>Transforman la energía de presión del aceite en energía mecánica mediante un movimiento rectilíneo alternativo.</a:t>
            </a:r>
            <a:endParaRPr lang="es-CL" sz="1700" b="0" strike="noStrike" spc="-1">
              <a:latin typeface="Arial"/>
            </a:endParaRPr>
          </a:p>
          <a:p>
            <a:pPr marL="140400" indent="-139680">
              <a:lnSpc>
                <a:spcPct val="90000"/>
              </a:lnSpc>
              <a:spcBef>
                <a:spcPts val="400"/>
              </a:spcBef>
              <a:buClr>
                <a:srgbClr val="44546A"/>
              </a:buClr>
              <a:buFont typeface="Arial"/>
              <a:buChar char="•"/>
            </a:pPr>
            <a:r>
              <a:rPr lang="es-CL" sz="1700" b="0" strike="noStrike" spc="-1">
                <a:solidFill>
                  <a:srgbClr val="000000"/>
                </a:solidFill>
                <a:latin typeface="Calibri"/>
                <a:ea typeface="Calibri"/>
              </a:rPr>
              <a:t>Son muy similares a los neumáticos, existiendo los mismos dos tipos de doble y simple efecto. Su funcionamiento es el mismo.</a:t>
            </a:r>
            <a:endParaRPr lang="es-CL" sz="1700" b="0" strike="noStrike" spc="-1">
              <a:latin typeface="Arial"/>
            </a:endParaRPr>
          </a:p>
          <a:p>
            <a:pPr marL="140400" indent="-139680">
              <a:lnSpc>
                <a:spcPct val="90000"/>
              </a:lnSpc>
              <a:spcBef>
                <a:spcPts val="400"/>
              </a:spcBef>
              <a:buClr>
                <a:srgbClr val="44546A"/>
              </a:buClr>
              <a:buFont typeface="Arial"/>
              <a:buChar char="•"/>
            </a:pPr>
            <a:r>
              <a:rPr lang="es-CL" sz="1700" b="0" strike="noStrike" spc="-1">
                <a:solidFill>
                  <a:srgbClr val="000000"/>
                </a:solidFill>
                <a:latin typeface="Calibri"/>
                <a:ea typeface="Calibri"/>
              </a:rPr>
              <a:t>Los parámetros de los cilindros oleohidráulicos son los mismos que los de los neumáticos y las ecuaciones físicas que rigen su funcionamiento, también lo son.</a:t>
            </a:r>
            <a:endParaRPr lang="es-CL" sz="1700" b="0" strike="noStrike" spc="-1">
              <a:latin typeface="Arial"/>
            </a:endParaRPr>
          </a:p>
          <a:p>
            <a:pPr marL="140400" indent="-139680">
              <a:lnSpc>
                <a:spcPct val="90000"/>
              </a:lnSpc>
              <a:spcBef>
                <a:spcPts val="400"/>
              </a:spcBef>
              <a:buClr>
                <a:srgbClr val="44546A"/>
              </a:buClr>
              <a:buFont typeface="Arial"/>
              <a:buChar char="•"/>
            </a:pPr>
            <a:r>
              <a:rPr lang="es-CL" sz="1700" b="0" strike="noStrike" spc="-1">
                <a:solidFill>
                  <a:srgbClr val="000000"/>
                </a:solidFill>
                <a:latin typeface="Calibri"/>
                <a:ea typeface="Calibri"/>
              </a:rPr>
              <a:t>Trabajan con presiones mayores que los neumáticos y tienen mayores dimensiones y mayor longitud del vástago. Esto hace que generen mayores fuerzas, tanto en avance como en retroceso.</a:t>
            </a:r>
            <a:endParaRPr lang="es-CL" sz="1700" b="0" strike="noStrike" spc="-1">
              <a:latin typeface="Arial"/>
            </a:endParaRPr>
          </a:p>
          <a:p>
            <a:pPr marL="140400" indent="-139680">
              <a:lnSpc>
                <a:spcPct val="90000"/>
              </a:lnSpc>
              <a:spcBef>
                <a:spcPts val="400"/>
              </a:spcBef>
              <a:buClr>
                <a:srgbClr val="44546A"/>
              </a:buClr>
              <a:buFont typeface="Arial"/>
              <a:buChar char="•"/>
            </a:pPr>
            <a:r>
              <a:rPr lang="es-CL" sz="1700" b="0" strike="noStrike" spc="-1">
                <a:solidFill>
                  <a:srgbClr val="000000"/>
                </a:solidFill>
                <a:latin typeface="Calibri"/>
                <a:ea typeface="Calibri"/>
              </a:rPr>
              <a:t>También se componen de los mismos elementos constructivos, pero añadiendo algunos que garantizan su óptimo funcionamiento:</a:t>
            </a:r>
            <a:endParaRPr lang="es-CL" sz="1700" b="0" strike="noStrike" spc="-1">
              <a:latin typeface="Arial"/>
            </a:endParaRPr>
          </a:p>
          <a:p>
            <a:pPr>
              <a:lnSpc>
                <a:spcPct val="20000"/>
              </a:lnSpc>
            </a:pPr>
            <a:endParaRPr lang="es-CL" sz="1700" b="0" strike="noStrike" spc="-1">
              <a:latin typeface="Arial"/>
            </a:endParaRPr>
          </a:p>
          <a:p>
            <a:pPr marL="453600" lvl="1" indent="-197280">
              <a:lnSpc>
                <a:spcPct val="90000"/>
              </a:lnSpc>
              <a:spcBef>
                <a:spcPts val="201"/>
              </a:spcBef>
              <a:buClr>
                <a:srgbClr val="29754D"/>
              </a:buClr>
              <a:buFont typeface="Arial"/>
              <a:buAutoNum type="arabicPeriod"/>
            </a:pPr>
            <a:r>
              <a:rPr lang="es-CL" sz="1700" b="0" strike="noStrike" spc="-1">
                <a:solidFill>
                  <a:srgbClr val="000000"/>
                </a:solidFill>
                <a:latin typeface="Calibri"/>
                <a:ea typeface="Calibri"/>
              </a:rPr>
              <a:t>Juntas de estanqueidad que, colocadas en el émbolo, evitan pérdidas de aceite.</a:t>
            </a:r>
            <a:endParaRPr lang="es-CL" sz="1700" b="0" strike="noStrike" spc="-1">
              <a:latin typeface="Arial"/>
            </a:endParaRPr>
          </a:p>
          <a:p>
            <a:pPr marL="453600" lvl="1" indent="-197280">
              <a:lnSpc>
                <a:spcPct val="90000"/>
              </a:lnSpc>
              <a:spcBef>
                <a:spcPts val="201"/>
              </a:spcBef>
              <a:buClr>
                <a:srgbClr val="29754D"/>
              </a:buClr>
              <a:buFont typeface="Arial"/>
              <a:buAutoNum type="arabicPeriod"/>
            </a:pPr>
            <a:r>
              <a:rPr lang="es-CL" sz="1700" b="0" strike="noStrike" spc="-1">
                <a:solidFill>
                  <a:srgbClr val="000000"/>
                </a:solidFill>
                <a:latin typeface="Calibri"/>
                <a:ea typeface="Calibri"/>
              </a:rPr>
              <a:t>El anillo limpiador, situado en el extremo opuesto del émbolo, mantiene limpio el vástago.</a:t>
            </a:r>
            <a:endParaRPr lang="es-CL" sz="1700" b="0" strike="noStrike" spc="-1">
              <a:latin typeface="Arial"/>
            </a:endParaRPr>
          </a:p>
          <a:p>
            <a:pPr marL="453600" lvl="1" indent="-197280">
              <a:lnSpc>
                <a:spcPct val="90000"/>
              </a:lnSpc>
              <a:spcBef>
                <a:spcPts val="201"/>
              </a:spcBef>
              <a:buClr>
                <a:srgbClr val="29754D"/>
              </a:buClr>
              <a:buFont typeface="Arial"/>
              <a:buAutoNum type="arabicPeriod"/>
            </a:pPr>
            <a:r>
              <a:rPr lang="es-CL" sz="1700" b="0" strike="noStrike" spc="-1">
                <a:solidFill>
                  <a:srgbClr val="000000"/>
                </a:solidFill>
                <a:latin typeface="Calibri"/>
                <a:ea typeface="Calibri"/>
              </a:rPr>
              <a:t>El dispositivo de purga elimina bolsas de aire que se forman en el aceite y provocan pérdidas de presión.</a:t>
            </a:r>
            <a:endParaRPr lang="es-CL" sz="1700" b="0" strike="noStrike" spc="-1">
              <a:latin typeface="Arial"/>
            </a:endParaRPr>
          </a:p>
          <a:p>
            <a:pPr marL="457200" indent="-329400">
              <a:lnSpc>
                <a:spcPct val="90000"/>
              </a:lnSpc>
              <a:spcBef>
                <a:spcPts val="1001"/>
              </a:spcBef>
            </a:pPr>
            <a:endParaRPr lang="es-CL" sz="1700" b="0" strike="noStrike" spc="-1">
              <a:latin typeface="Arial"/>
            </a:endParaRPr>
          </a:p>
          <a:p>
            <a:pPr marL="457200" indent="-329400">
              <a:lnSpc>
                <a:spcPct val="90000"/>
              </a:lnSpc>
              <a:spcBef>
                <a:spcPts val="1001"/>
              </a:spcBef>
            </a:pPr>
            <a:endParaRPr lang="es-CL" sz="1700" b="0" strike="noStrike" spc="-1">
              <a:latin typeface="Arial"/>
            </a:endParaRPr>
          </a:p>
          <a:p>
            <a:pPr marL="457200" indent="-278640">
              <a:lnSpc>
                <a:spcPct val="90000"/>
              </a:lnSpc>
              <a:spcBef>
                <a:spcPts val="1001"/>
              </a:spcBef>
            </a:pPr>
            <a:endParaRPr lang="es-CL" sz="1700" b="0" strike="noStrike" spc="-1">
              <a:latin typeface="Arial"/>
            </a:endParaRPr>
          </a:p>
          <a:p>
            <a:pPr marL="228600" indent="-50040">
              <a:lnSpc>
                <a:spcPct val="90000"/>
              </a:lnSpc>
              <a:spcBef>
                <a:spcPts val="1001"/>
              </a:spcBef>
            </a:pPr>
            <a:endParaRPr lang="es-C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CustomShape 1"/>
          <p:cNvSpPr/>
          <p:nvPr/>
        </p:nvSpPr>
        <p:spPr>
          <a:xfrm>
            <a:off x="4813200" y="2006640"/>
            <a:ext cx="4215600" cy="47365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48" name="CustomShape 2"/>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MOTORES</a:t>
            </a:r>
            <a:endParaRPr lang="es-CL" sz="3300" b="0" strike="noStrike" spc="-1">
              <a:latin typeface="Arial"/>
            </a:endParaRPr>
          </a:p>
        </p:txBody>
      </p:sp>
      <p:sp>
        <p:nvSpPr>
          <p:cNvPr id="749" name="CustomShape 3"/>
          <p:cNvSpPr/>
          <p:nvPr/>
        </p:nvSpPr>
        <p:spPr>
          <a:xfrm>
            <a:off x="469800" y="2047680"/>
            <a:ext cx="4393440" cy="42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40400" indent="-139680">
              <a:lnSpc>
                <a:spcPct val="90000"/>
              </a:lnSpc>
              <a:spcBef>
                <a:spcPts val="400"/>
              </a:spcBef>
              <a:buClr>
                <a:srgbClr val="000000"/>
              </a:buClr>
              <a:buFont typeface="Arial"/>
              <a:buChar char="•"/>
            </a:pPr>
            <a:r>
              <a:rPr lang="es-CL" sz="1700" b="0" strike="noStrike" spc="-1">
                <a:solidFill>
                  <a:srgbClr val="000000"/>
                </a:solidFill>
                <a:latin typeface="Calibri"/>
                <a:ea typeface="Arial"/>
              </a:rPr>
              <a:t>Transforman la energía de presión del aceite en energía mecánica mediante un movimiento de giro continuo.</a:t>
            </a:r>
            <a:endParaRPr lang="es-CL" sz="1700" b="0" strike="noStrike" spc="-1">
              <a:latin typeface="Arial"/>
            </a:endParaRPr>
          </a:p>
          <a:p>
            <a:pPr marL="140400" indent="-139680">
              <a:lnSpc>
                <a:spcPct val="90000"/>
              </a:lnSpc>
              <a:spcBef>
                <a:spcPts val="400"/>
              </a:spcBef>
              <a:buClr>
                <a:srgbClr val="000000"/>
              </a:buClr>
              <a:buFont typeface="Arial"/>
              <a:buChar char="•"/>
            </a:pPr>
            <a:r>
              <a:rPr lang="es-CL" sz="1700" b="0" strike="noStrike" spc="-1">
                <a:solidFill>
                  <a:srgbClr val="000000"/>
                </a:solidFill>
                <a:latin typeface="Calibri"/>
                <a:ea typeface="Arial"/>
              </a:rPr>
              <a:t>Su acción es inversa a la realizada por las bombas.</a:t>
            </a:r>
            <a:endParaRPr lang="es-CL" sz="1700" b="0" strike="noStrike" spc="-1">
              <a:latin typeface="Arial"/>
            </a:endParaRPr>
          </a:p>
          <a:p>
            <a:pPr marL="140400" indent="-139680">
              <a:lnSpc>
                <a:spcPct val="90000"/>
              </a:lnSpc>
              <a:spcBef>
                <a:spcPts val="400"/>
              </a:spcBef>
              <a:buClr>
                <a:srgbClr val="000000"/>
              </a:buClr>
              <a:buFont typeface="Arial"/>
              <a:buChar char="•"/>
            </a:pPr>
            <a:r>
              <a:rPr lang="es-CL" sz="1700" b="0" strike="noStrike" spc="-1">
                <a:solidFill>
                  <a:srgbClr val="000000"/>
                </a:solidFill>
                <a:latin typeface="Calibri"/>
                <a:ea typeface="Arial"/>
              </a:rPr>
              <a:t>Existen dos tipos de motores oleohidráulicos:</a:t>
            </a:r>
            <a:endParaRPr lang="es-CL" sz="1700" b="0" strike="noStrike" spc="-1">
              <a:latin typeface="Arial"/>
            </a:endParaRPr>
          </a:p>
          <a:p>
            <a:pPr marL="360000" lvl="1" indent="-139680">
              <a:lnSpc>
                <a:spcPct val="90000"/>
              </a:lnSpc>
              <a:spcBef>
                <a:spcPts val="499"/>
              </a:spcBef>
              <a:buClr>
                <a:srgbClr val="595959"/>
              </a:buClr>
              <a:buFont typeface="Wingdings" charset="2"/>
              <a:buChar char=""/>
            </a:pPr>
            <a:r>
              <a:rPr lang="es-CL" sz="1700" b="1" strike="noStrike" spc="-1">
                <a:solidFill>
                  <a:srgbClr val="29754D"/>
                </a:solidFill>
                <a:latin typeface="Calibri"/>
                <a:ea typeface="Arial"/>
              </a:rPr>
              <a:t>Motor de engranajes: </a:t>
            </a:r>
            <a:r>
              <a:rPr lang="es-CL" sz="1700" b="0" strike="noStrike" spc="-1">
                <a:solidFill>
                  <a:srgbClr val="000000"/>
                </a:solidFill>
                <a:latin typeface="Calibri"/>
                <a:ea typeface="Arial"/>
              </a:rPr>
              <a:t>El aceite entra a presión en el motor haciendo girar los engranajes de los cuales solo uno se conecta al eje de giro. Para invertir el sentido de giro se invierte el sentido de flujo del aceite.</a:t>
            </a:r>
            <a:endParaRPr lang="es-CL" sz="1700" b="0" strike="noStrike" spc="-1">
              <a:latin typeface="Arial"/>
            </a:endParaRPr>
          </a:p>
          <a:p>
            <a:pPr marL="360000" lvl="1" indent="-139680">
              <a:lnSpc>
                <a:spcPct val="90000"/>
              </a:lnSpc>
              <a:spcBef>
                <a:spcPts val="499"/>
              </a:spcBef>
              <a:buClr>
                <a:srgbClr val="595959"/>
              </a:buClr>
              <a:buFont typeface="Wingdings" charset="2"/>
              <a:buChar char=""/>
            </a:pPr>
            <a:r>
              <a:rPr lang="es-CL" sz="1700" b="1" strike="noStrike" spc="-1">
                <a:solidFill>
                  <a:srgbClr val="29754D"/>
                </a:solidFill>
                <a:latin typeface="Calibri"/>
                <a:ea typeface="Arial"/>
              </a:rPr>
              <a:t>Motor de paletas: </a:t>
            </a:r>
            <a:r>
              <a:rPr lang="es-CL" sz="1700" b="0" strike="noStrike" spc="-1">
                <a:solidFill>
                  <a:srgbClr val="000000"/>
                </a:solidFill>
                <a:latin typeface="Calibri"/>
                <a:ea typeface="Arial"/>
              </a:rPr>
              <a:t>El aceite entra por dos entradas opuestas en el interior del motor ejerciendo un par de fuerzas sobre las paletas del rotor ranurado.</a:t>
            </a:r>
            <a:endParaRPr lang="es-CL" sz="1700" b="0" strike="noStrike" spc="-1">
              <a:latin typeface="Arial"/>
            </a:endParaRPr>
          </a:p>
          <a:p>
            <a:pPr marL="127080">
              <a:lnSpc>
                <a:spcPct val="90000"/>
              </a:lnSpc>
              <a:spcBef>
                <a:spcPts val="1001"/>
              </a:spcBef>
            </a:pPr>
            <a:endParaRPr lang="es-CL" sz="1700" b="0" strike="noStrike" spc="-1">
              <a:latin typeface="Arial"/>
            </a:endParaRPr>
          </a:p>
          <a:p>
            <a:pPr marL="127080">
              <a:lnSpc>
                <a:spcPct val="90000"/>
              </a:lnSpc>
              <a:spcBef>
                <a:spcPts val="1001"/>
              </a:spcBef>
            </a:pPr>
            <a:endParaRPr lang="es-CL" sz="1700" b="0" strike="noStrike" spc="-1">
              <a:latin typeface="Arial"/>
            </a:endParaRPr>
          </a:p>
          <a:p>
            <a:pPr marL="177840">
              <a:lnSpc>
                <a:spcPct val="90000"/>
              </a:lnSpc>
              <a:spcBef>
                <a:spcPts val="1001"/>
              </a:spcBef>
            </a:pPr>
            <a:endParaRPr lang="es-CL" sz="1700" b="0" strike="noStrike" spc="-1">
              <a:latin typeface="Arial"/>
            </a:endParaRPr>
          </a:p>
          <a:p>
            <a:pPr marL="177840">
              <a:lnSpc>
                <a:spcPct val="90000"/>
              </a:lnSpc>
              <a:spcBef>
                <a:spcPts val="1001"/>
              </a:spcBef>
            </a:pPr>
            <a:endParaRPr lang="es-CL" sz="1700" b="0" strike="noStrike" spc="-1">
              <a:latin typeface="Arial"/>
            </a:endParaRPr>
          </a:p>
        </p:txBody>
      </p:sp>
      <p:pic>
        <p:nvPicPr>
          <p:cNvPr id="750" name="Google Shape;862;p71" descr="Motor hidráulico"/>
          <p:cNvPicPr/>
          <p:nvPr/>
        </p:nvPicPr>
        <p:blipFill>
          <a:blip r:embed="rId2"/>
          <a:stretch/>
        </p:blipFill>
        <p:spPr>
          <a:xfrm>
            <a:off x="7507440" y="2460600"/>
            <a:ext cx="1094760" cy="924120"/>
          </a:xfrm>
          <a:prstGeom prst="rect">
            <a:avLst/>
          </a:prstGeom>
          <a:ln>
            <a:noFill/>
          </a:ln>
        </p:spPr>
      </p:pic>
      <p:pic>
        <p:nvPicPr>
          <p:cNvPr id="751" name="Google Shape;863;p71" descr="Motor hidráulico variable"/>
          <p:cNvPicPr/>
          <p:nvPr/>
        </p:nvPicPr>
        <p:blipFill>
          <a:blip r:embed="rId3"/>
          <a:stretch/>
        </p:blipFill>
        <p:spPr>
          <a:xfrm>
            <a:off x="7489800" y="3451320"/>
            <a:ext cx="1094760" cy="924120"/>
          </a:xfrm>
          <a:prstGeom prst="rect">
            <a:avLst/>
          </a:prstGeom>
          <a:ln>
            <a:noFill/>
          </a:ln>
        </p:spPr>
      </p:pic>
      <p:pic>
        <p:nvPicPr>
          <p:cNvPr id="752" name="Google Shape;864;p71" descr="Ver imagen en tamaño completo"/>
          <p:cNvPicPr/>
          <p:nvPr/>
        </p:nvPicPr>
        <p:blipFill>
          <a:blip r:embed="rId4"/>
          <a:stretch/>
        </p:blipFill>
        <p:spPr>
          <a:xfrm>
            <a:off x="5284800" y="4653000"/>
            <a:ext cx="3236040" cy="1831680"/>
          </a:xfrm>
          <a:prstGeom prst="rect">
            <a:avLst/>
          </a:prstGeom>
          <a:ln>
            <a:noFill/>
          </a:ln>
        </p:spPr>
      </p:pic>
      <p:pic>
        <p:nvPicPr>
          <p:cNvPr id="753" name="Google Shape;865;p71" descr="Ver imagen en tamaño completo"/>
          <p:cNvPicPr/>
          <p:nvPr/>
        </p:nvPicPr>
        <p:blipFill>
          <a:blip r:embed="rId5"/>
          <a:stretch/>
        </p:blipFill>
        <p:spPr>
          <a:xfrm>
            <a:off x="5184000" y="2552760"/>
            <a:ext cx="2016360" cy="1510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additive="repl">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53"/>
                                        </p:tgtEl>
                                        <p:attrNameLst>
                                          <p:attrName>style.visibility</p:attrName>
                                        </p:attrNameLst>
                                      </p:cBhvr>
                                      <p:to>
                                        <p:strVal val="visible"/>
                                      </p:to>
                                    </p:set>
                                    <p:animEffect transition="in" filter="fade">
                                      <p:cBhvr additive="repl">
                                        <p:cTn id="12"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VÁLVULAS </a:t>
            </a:r>
            <a:r>
              <a:rPr lang="es-CL" sz="3300" b="0" strike="noStrike" spc="-1">
                <a:solidFill>
                  <a:srgbClr val="C73E32"/>
                </a:solidFill>
                <a:latin typeface="Calibri"/>
                <a:ea typeface="Arial"/>
              </a:rPr>
              <a:t>DIRECCIONALES</a:t>
            </a:r>
            <a:endParaRPr lang="es-CL" sz="3300" b="0" strike="noStrike" spc="-1">
              <a:latin typeface="Arial"/>
            </a:endParaRPr>
          </a:p>
        </p:txBody>
      </p:sp>
      <p:sp>
        <p:nvSpPr>
          <p:cNvPr id="755" name="CustomShape 2"/>
          <p:cNvSpPr/>
          <p:nvPr/>
        </p:nvSpPr>
        <p:spPr>
          <a:xfrm>
            <a:off x="469800" y="2187360"/>
            <a:ext cx="7936920" cy="20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44000" indent="-143280">
              <a:lnSpc>
                <a:spcPct val="90000"/>
              </a:lnSpc>
              <a:spcBef>
                <a:spcPts val="400"/>
              </a:spcBef>
              <a:buClr>
                <a:srgbClr val="595959"/>
              </a:buClr>
              <a:buFont typeface="Arial"/>
              <a:buChar char="•"/>
            </a:pPr>
            <a:r>
              <a:rPr lang="es-CL" sz="1800" b="0" strike="noStrike" spc="-1">
                <a:solidFill>
                  <a:srgbClr val="000000"/>
                </a:solidFill>
                <a:latin typeface="Calibri"/>
                <a:ea typeface="Arial"/>
              </a:rPr>
              <a:t>Las más utilizadas son las válvulas antirretorno, selectoras de circuito, reguladoras de caudal y limitadoras de presión. No obstante, existen las mismas válvulas que en neumática.</a:t>
            </a:r>
            <a:endParaRPr lang="es-CL" sz="1800" b="0" strike="noStrike" spc="-1">
              <a:latin typeface="Arial"/>
            </a:endParaRPr>
          </a:p>
          <a:p>
            <a:pPr marL="144000" indent="-143280">
              <a:lnSpc>
                <a:spcPct val="90000"/>
              </a:lnSpc>
              <a:spcBef>
                <a:spcPts val="400"/>
              </a:spcBef>
              <a:buClr>
                <a:srgbClr val="595959"/>
              </a:buClr>
              <a:buFont typeface="Arial"/>
              <a:buChar char="•"/>
            </a:pPr>
            <a:r>
              <a:rPr lang="es-CL" sz="1800" b="0" strike="noStrike" spc="-1">
                <a:solidFill>
                  <a:srgbClr val="000000"/>
                </a:solidFill>
                <a:latin typeface="Calibri"/>
                <a:ea typeface="Arial"/>
              </a:rPr>
              <a:t>Su funcionamiento y simbología es el mismo que las válvulas neumáticas.</a:t>
            </a:r>
            <a:endParaRPr lang="es-CL" sz="1800" b="0" strike="noStrike" spc="-1">
              <a:latin typeface="Arial"/>
            </a:endParaRPr>
          </a:p>
          <a:p>
            <a:pPr marL="144000" indent="-143280">
              <a:lnSpc>
                <a:spcPct val="90000"/>
              </a:lnSpc>
              <a:spcBef>
                <a:spcPts val="400"/>
              </a:spcBef>
              <a:buClr>
                <a:srgbClr val="595959"/>
              </a:buClr>
              <a:buFont typeface="Arial"/>
              <a:buChar char="•"/>
            </a:pPr>
            <a:r>
              <a:rPr lang="es-CL" sz="1800" b="0" strike="noStrike" spc="-1">
                <a:solidFill>
                  <a:srgbClr val="000000"/>
                </a:solidFill>
                <a:latin typeface="Calibri"/>
                <a:ea typeface="Arial"/>
              </a:rPr>
              <a:t>Trabajan a mayores presiones por lo que constructivamente son más robustas.</a:t>
            </a:r>
            <a:endParaRPr lang="es-CL" sz="1800" b="0" strike="noStrike" spc="-1">
              <a:latin typeface="Arial"/>
            </a:endParaRPr>
          </a:p>
          <a:p>
            <a:pPr marL="177840">
              <a:lnSpc>
                <a:spcPct val="90000"/>
              </a:lnSpc>
              <a:spcBef>
                <a:spcPts val="1001"/>
              </a:spcBef>
            </a:pPr>
            <a:endParaRPr lang="es-CL" sz="1800" b="0" strike="noStrike" spc="-1">
              <a:latin typeface="Arial"/>
            </a:endParaRPr>
          </a:p>
        </p:txBody>
      </p:sp>
      <p:sp>
        <p:nvSpPr>
          <p:cNvPr id="756" name="CustomShape 3"/>
          <p:cNvSpPr/>
          <p:nvPr/>
        </p:nvSpPr>
        <p:spPr>
          <a:xfrm>
            <a:off x="520560" y="3797280"/>
            <a:ext cx="7670160" cy="2869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757" name="Google Shape;874;p72"/>
          <p:cNvPicPr/>
          <p:nvPr/>
        </p:nvPicPr>
        <p:blipFill>
          <a:blip r:embed="rId2"/>
          <a:stretch/>
        </p:blipFill>
        <p:spPr>
          <a:xfrm>
            <a:off x="815760" y="3983400"/>
            <a:ext cx="3628440" cy="2476800"/>
          </a:xfrm>
          <a:prstGeom prst="rect">
            <a:avLst/>
          </a:prstGeom>
          <a:ln>
            <a:noFill/>
          </a:ln>
        </p:spPr>
      </p:pic>
      <p:pic>
        <p:nvPicPr>
          <p:cNvPr id="758" name="Google Shape;875;p72"/>
          <p:cNvPicPr/>
          <p:nvPr/>
        </p:nvPicPr>
        <p:blipFill>
          <a:blip r:embed="rId3"/>
          <a:srcRect t="3816" b="5723"/>
          <a:stretch/>
        </p:blipFill>
        <p:spPr>
          <a:xfrm>
            <a:off x="4750200" y="3886200"/>
            <a:ext cx="2894400" cy="2707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animEffect transition="in" filter="fade">
                                      <p:cBhvr additive="repl">
                                        <p:cTn id="7" dur="500"/>
                                        <p:tgtEl>
                                          <p:spTgt spid="7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additive="repl">
                                        <p:cTn id="12" dur="5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FILTROS</a:t>
            </a:r>
            <a:endParaRPr lang="es-CL" sz="3300" b="0" strike="noStrike" spc="-1">
              <a:latin typeface="Arial"/>
            </a:endParaRPr>
          </a:p>
        </p:txBody>
      </p:sp>
      <p:sp>
        <p:nvSpPr>
          <p:cNvPr id="760" name="CustomShape 2"/>
          <p:cNvSpPr/>
          <p:nvPr/>
        </p:nvSpPr>
        <p:spPr>
          <a:xfrm>
            <a:off x="4622760" y="2108160"/>
            <a:ext cx="4355280" cy="45586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61" name="CustomShape 3"/>
          <p:cNvSpPr/>
          <p:nvPr/>
        </p:nvSpPr>
        <p:spPr>
          <a:xfrm>
            <a:off x="451080" y="2120760"/>
            <a:ext cx="4043880" cy="42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44000" indent="-143280">
              <a:lnSpc>
                <a:spcPct val="90000"/>
              </a:lnSpc>
              <a:spcBef>
                <a:spcPts val="601"/>
              </a:spcBef>
              <a:buClr>
                <a:srgbClr val="595959"/>
              </a:buClr>
              <a:buFont typeface="Arial"/>
              <a:buChar char="•"/>
            </a:pPr>
            <a:r>
              <a:rPr lang="es-CL" sz="1700" b="0" strike="noStrike" spc="-1">
                <a:solidFill>
                  <a:srgbClr val="000000"/>
                </a:solidFill>
                <a:latin typeface="Calibri"/>
                <a:ea typeface="Arial"/>
              </a:rPr>
              <a:t>El aceite utilizado en los circuitos oleohidráulicos tiene que ser limpio, ya que cualquier partícula disuelta puede obstruir las vías de los elementos impidiendo su correcto funcionamiento.</a:t>
            </a:r>
            <a:endParaRPr lang="es-CL" sz="1700" b="0" strike="noStrike" spc="-1">
              <a:latin typeface="Arial"/>
            </a:endParaRPr>
          </a:p>
          <a:p>
            <a:pPr marL="144000" indent="-143280">
              <a:lnSpc>
                <a:spcPct val="90000"/>
              </a:lnSpc>
              <a:spcBef>
                <a:spcPts val="601"/>
              </a:spcBef>
              <a:buClr>
                <a:srgbClr val="595959"/>
              </a:buClr>
              <a:buFont typeface="Arial"/>
              <a:buChar char="•"/>
            </a:pPr>
            <a:r>
              <a:rPr lang="es-CL" sz="1700" b="0" strike="noStrike" spc="-1">
                <a:solidFill>
                  <a:srgbClr val="000000"/>
                </a:solidFill>
                <a:latin typeface="Calibri"/>
                <a:ea typeface="Arial"/>
              </a:rPr>
              <a:t>Los filtros retienen y retiran impurezas de hasta 1.5 μ. </a:t>
            </a:r>
            <a:endParaRPr lang="es-CL" sz="1700" b="0" strike="noStrike" spc="-1">
              <a:latin typeface="Arial"/>
            </a:endParaRPr>
          </a:p>
          <a:p>
            <a:pPr marL="144000" indent="-143280">
              <a:lnSpc>
                <a:spcPct val="90000"/>
              </a:lnSpc>
              <a:spcBef>
                <a:spcPts val="601"/>
              </a:spcBef>
              <a:buClr>
                <a:srgbClr val="595959"/>
              </a:buClr>
              <a:buFont typeface="Arial"/>
              <a:buChar char="•"/>
            </a:pPr>
            <a:r>
              <a:rPr lang="es-CL" sz="1700" b="0" strike="noStrike" spc="-1">
                <a:solidFill>
                  <a:srgbClr val="000000"/>
                </a:solidFill>
                <a:latin typeface="Calibri"/>
                <a:ea typeface="Arial"/>
              </a:rPr>
              <a:t>Suelen ubicarse a la entrada y salida de la bomba y en la conducción de retorno de aceite.</a:t>
            </a:r>
            <a:endParaRPr lang="es-CL" sz="1700" b="0" strike="noStrike" spc="-1">
              <a:latin typeface="Arial"/>
            </a:endParaRPr>
          </a:p>
          <a:p>
            <a:pPr marL="144000" indent="-143280">
              <a:lnSpc>
                <a:spcPct val="90000"/>
              </a:lnSpc>
              <a:spcBef>
                <a:spcPts val="601"/>
              </a:spcBef>
              <a:buClr>
                <a:srgbClr val="595959"/>
              </a:buClr>
              <a:buFont typeface="Arial"/>
              <a:buChar char="•"/>
            </a:pPr>
            <a:r>
              <a:rPr lang="es-CL" sz="1700" b="0" strike="noStrike" spc="-1">
                <a:solidFill>
                  <a:srgbClr val="000000"/>
                </a:solidFill>
                <a:latin typeface="Calibri"/>
                <a:ea typeface="Arial"/>
              </a:rPr>
              <a:t>Existen dos tipos de filtros:</a:t>
            </a:r>
            <a:endParaRPr lang="es-CL" sz="1700" b="0" strike="noStrike" spc="-1">
              <a:latin typeface="Arial"/>
            </a:endParaRPr>
          </a:p>
          <a:p>
            <a:pPr marL="360000" lvl="1" indent="-139680">
              <a:lnSpc>
                <a:spcPct val="90000"/>
              </a:lnSpc>
              <a:spcBef>
                <a:spcPts val="499"/>
              </a:spcBef>
              <a:buClr>
                <a:srgbClr val="595959"/>
              </a:buClr>
              <a:buFont typeface="Wingdings" charset="2"/>
              <a:buChar char=""/>
            </a:pPr>
            <a:r>
              <a:rPr lang="es-CL" sz="1700" b="1" strike="noStrike" spc="-1">
                <a:solidFill>
                  <a:srgbClr val="29754D"/>
                </a:solidFill>
                <a:latin typeface="Calibri"/>
                <a:ea typeface="Arial"/>
              </a:rPr>
              <a:t>Filtros de aspiración</a:t>
            </a:r>
            <a:r>
              <a:rPr lang="es-CL" sz="1700" b="0" strike="noStrike" spc="-1">
                <a:solidFill>
                  <a:srgbClr val="000000"/>
                </a:solidFill>
                <a:latin typeface="Calibri"/>
                <a:ea typeface="Arial"/>
              </a:rPr>
              <a:t>: Se sitúan a la entrada de la bomba.</a:t>
            </a:r>
            <a:endParaRPr lang="es-CL" sz="1700" b="0" strike="noStrike" spc="-1">
              <a:latin typeface="Arial"/>
            </a:endParaRPr>
          </a:p>
          <a:p>
            <a:pPr marL="360000" lvl="1" indent="-139680">
              <a:lnSpc>
                <a:spcPct val="90000"/>
              </a:lnSpc>
              <a:spcBef>
                <a:spcPts val="499"/>
              </a:spcBef>
              <a:buClr>
                <a:srgbClr val="595959"/>
              </a:buClr>
              <a:buFont typeface="Wingdings" charset="2"/>
              <a:buChar char=""/>
            </a:pPr>
            <a:r>
              <a:rPr lang="es-CL" sz="1700" b="1" strike="noStrike" spc="-1">
                <a:solidFill>
                  <a:srgbClr val="29754D"/>
                </a:solidFill>
                <a:latin typeface="Calibri"/>
                <a:ea typeface="Arial"/>
              </a:rPr>
              <a:t>Filtros de presión</a:t>
            </a:r>
            <a:r>
              <a:rPr lang="es-CL" sz="1700" b="0" strike="noStrike" spc="-1">
                <a:solidFill>
                  <a:srgbClr val="000000"/>
                </a:solidFill>
                <a:latin typeface="Calibri"/>
                <a:ea typeface="Arial"/>
              </a:rPr>
              <a:t>: Se sitúan a la salida de la bomba y su poder de filtrado es mayor que en los anteriores.</a:t>
            </a:r>
            <a:endParaRPr lang="es-CL" sz="1700" b="0" strike="noStrike" spc="-1">
              <a:latin typeface="Arial"/>
            </a:endParaRPr>
          </a:p>
          <a:p>
            <a:pPr>
              <a:lnSpc>
                <a:spcPct val="90000"/>
              </a:lnSpc>
              <a:spcBef>
                <a:spcPts val="499"/>
              </a:spcBef>
            </a:pPr>
            <a:endParaRPr lang="es-CL" sz="1700" b="0" strike="noStrike" spc="-1">
              <a:latin typeface="Arial"/>
            </a:endParaRPr>
          </a:p>
          <a:p>
            <a:pPr>
              <a:lnSpc>
                <a:spcPct val="90000"/>
              </a:lnSpc>
              <a:spcBef>
                <a:spcPts val="499"/>
              </a:spcBef>
            </a:pPr>
            <a:endParaRPr lang="es-CL" sz="1700" b="0" strike="noStrike" spc="-1">
              <a:latin typeface="Arial"/>
            </a:endParaRPr>
          </a:p>
          <a:p>
            <a:pPr marL="457200" indent="-278640">
              <a:lnSpc>
                <a:spcPct val="90000"/>
              </a:lnSpc>
              <a:spcBef>
                <a:spcPts val="1001"/>
              </a:spcBef>
            </a:pPr>
            <a:endParaRPr lang="es-CL" sz="1700" b="0" strike="noStrike" spc="-1">
              <a:latin typeface="Arial"/>
            </a:endParaRPr>
          </a:p>
          <a:p>
            <a:pPr marL="228600" indent="-50040">
              <a:lnSpc>
                <a:spcPct val="90000"/>
              </a:lnSpc>
              <a:spcBef>
                <a:spcPts val="1001"/>
              </a:spcBef>
            </a:pPr>
            <a:endParaRPr lang="es-CL" sz="1700" b="0" strike="noStrike" spc="-1">
              <a:latin typeface="Arial"/>
            </a:endParaRPr>
          </a:p>
        </p:txBody>
      </p:sp>
      <p:pic>
        <p:nvPicPr>
          <p:cNvPr id="762" name="Google Shape;884;p73"/>
          <p:cNvPicPr/>
          <p:nvPr/>
        </p:nvPicPr>
        <p:blipFill>
          <a:blip r:embed="rId2"/>
          <a:stretch/>
        </p:blipFill>
        <p:spPr>
          <a:xfrm>
            <a:off x="5092560" y="4281840"/>
            <a:ext cx="3351960" cy="2228760"/>
          </a:xfrm>
          <a:prstGeom prst="rect">
            <a:avLst/>
          </a:prstGeom>
          <a:ln>
            <a:noFill/>
          </a:ln>
        </p:spPr>
      </p:pic>
      <p:pic>
        <p:nvPicPr>
          <p:cNvPr id="763" name="Google Shape;885;p73"/>
          <p:cNvPicPr/>
          <p:nvPr/>
        </p:nvPicPr>
        <p:blipFill>
          <a:blip r:embed="rId3"/>
          <a:stretch/>
        </p:blipFill>
        <p:spPr>
          <a:xfrm>
            <a:off x="6562080" y="2844720"/>
            <a:ext cx="2160720" cy="1040760"/>
          </a:xfrm>
          <a:prstGeom prst="rect">
            <a:avLst/>
          </a:prstGeom>
          <a:ln>
            <a:noFill/>
          </a:ln>
        </p:spPr>
      </p:pic>
      <p:pic>
        <p:nvPicPr>
          <p:cNvPr id="764" name="Google Shape;886;p73"/>
          <p:cNvPicPr/>
          <p:nvPr/>
        </p:nvPicPr>
        <p:blipFill>
          <a:blip r:embed="rId4"/>
          <a:stretch/>
        </p:blipFill>
        <p:spPr>
          <a:xfrm>
            <a:off x="4974480" y="2305080"/>
            <a:ext cx="1704240" cy="183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additive="repl">
                                        <p:cTn id="7" dur="500"/>
                                        <p:tgtEl>
                                          <p:spTgt spid="7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Effect transition="in" filter="fade">
                                      <p:cBhvr additive="repl">
                                        <p:cTn id="12" dur="500"/>
                                        <p:tgtEl>
                                          <p:spTgt spid="7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764"/>
                                        </p:tgtEl>
                                        <p:attrNameLst>
                                          <p:attrName>style.visibility</p:attrName>
                                        </p:attrNameLst>
                                      </p:cBhvr>
                                      <p:to>
                                        <p:strVal val="visible"/>
                                      </p:to>
                                    </p:set>
                                    <p:animEffect transition="in" filter="fade">
                                      <p:cBhvr additive="repl">
                                        <p:cTn id="17" dur="500"/>
                                        <p:tgtEl>
                                          <p:spTgt spid="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46120" y="2451240"/>
            <a:ext cx="8762400" cy="21708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0"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pic>
        <p:nvPicPr>
          <p:cNvPr id="341" name="Google Shape;286;p5" descr="C:\Users\Oscar\Desktop\Tabla-de-converción-de-Unidades1.jpg"/>
          <p:cNvPicPr/>
          <p:nvPr/>
        </p:nvPicPr>
        <p:blipFill>
          <a:blip r:embed="rId2"/>
          <a:srcRect r="12321" b="84073"/>
          <a:stretch/>
        </p:blipFill>
        <p:spPr>
          <a:xfrm>
            <a:off x="785880" y="2783160"/>
            <a:ext cx="8344800" cy="1562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MANIOBRAS</a:t>
            </a:r>
            <a:endParaRPr lang="es-CL" sz="3300" b="0" strike="noStrike" spc="-1">
              <a:latin typeface="Arial"/>
            </a:endParaRPr>
          </a:p>
        </p:txBody>
      </p:sp>
      <p:sp>
        <p:nvSpPr>
          <p:cNvPr id="766" name="CustomShape 2"/>
          <p:cNvSpPr/>
          <p:nvPr/>
        </p:nvSpPr>
        <p:spPr>
          <a:xfrm>
            <a:off x="3187800" y="2108160"/>
            <a:ext cx="4799880" cy="4710960"/>
          </a:xfrm>
          <a:prstGeom prst="roundRect">
            <a:avLst>
              <a:gd name="adj" fmla="val 3898"/>
            </a:avLst>
          </a:prstGeom>
          <a:solidFill>
            <a:schemeClr val="bg1"/>
          </a:solidFill>
          <a:ln w="9360">
            <a:solidFill>
              <a:srgbClr val="C73E3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767" name="Google Shape;895;p74" descr="control cilindro simple"/>
          <p:cNvPicPr/>
          <p:nvPr/>
        </p:nvPicPr>
        <p:blipFill>
          <a:blip r:embed="rId2"/>
          <a:srcRect l="1881" r="2377"/>
          <a:stretch/>
        </p:blipFill>
        <p:spPr>
          <a:xfrm>
            <a:off x="3492360" y="2362320"/>
            <a:ext cx="4088520" cy="4171320"/>
          </a:xfrm>
          <a:prstGeom prst="rect">
            <a:avLst/>
          </a:prstGeom>
          <a:ln>
            <a:noFill/>
          </a:ln>
        </p:spPr>
      </p:pic>
      <p:sp>
        <p:nvSpPr>
          <p:cNvPr id="768" name="CustomShape 3"/>
          <p:cNvSpPr/>
          <p:nvPr/>
        </p:nvSpPr>
        <p:spPr>
          <a:xfrm>
            <a:off x="520560" y="3340080"/>
            <a:ext cx="2793240" cy="1472400"/>
          </a:xfrm>
          <a:prstGeom prst="homePlate">
            <a:avLst>
              <a:gd name="adj" fmla="val 50000"/>
            </a:avLst>
          </a:prstGeom>
          <a:solidFill>
            <a:srgbClr val="AAE0C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69" name="CustomShape 4"/>
          <p:cNvSpPr/>
          <p:nvPr/>
        </p:nvSpPr>
        <p:spPr>
          <a:xfrm>
            <a:off x="641880" y="3568680"/>
            <a:ext cx="2291400" cy="93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800" b="0" strike="noStrike" spc="-1">
                <a:solidFill>
                  <a:srgbClr val="000000"/>
                </a:solidFill>
                <a:latin typeface="Calibri"/>
                <a:ea typeface="Calibri"/>
              </a:rPr>
              <a:t>Accionamiento de </a:t>
            </a:r>
            <a:r>
              <a:t/>
            </a:r>
            <a:br/>
            <a:r>
              <a:rPr lang="es-CL" sz="1800" b="0" strike="noStrike" spc="-1">
                <a:solidFill>
                  <a:srgbClr val="000000"/>
                </a:solidFill>
                <a:latin typeface="Calibri"/>
                <a:ea typeface="Calibri"/>
              </a:rPr>
              <a:t>un cilindro de simple efecto mediante válvula 3/2.</a:t>
            </a:r>
            <a:endParaRPr lang="es-CL" sz="1800" b="0" strike="noStrike" spc="-1">
              <a:latin typeface="Arial"/>
            </a:endParaRPr>
          </a:p>
          <a:p>
            <a:pPr>
              <a:lnSpc>
                <a:spcPct val="90000"/>
              </a:lnSpc>
              <a:spcBef>
                <a:spcPts val="499"/>
              </a:spcBef>
            </a:pPr>
            <a:endParaRPr lang="es-CL" sz="1800" b="0" strike="noStrike" spc="-1">
              <a:latin typeface="Arial"/>
            </a:endParaRPr>
          </a:p>
          <a:p>
            <a:pPr>
              <a:lnSpc>
                <a:spcPct val="90000"/>
              </a:lnSpc>
              <a:spcBef>
                <a:spcPts val="499"/>
              </a:spcBef>
            </a:pPr>
            <a:endParaRPr lang="es-CL" sz="1800" b="0" strike="noStrike" spc="-1">
              <a:latin typeface="Arial"/>
            </a:endParaRPr>
          </a:p>
          <a:p>
            <a:pPr marL="457200" indent="-278640">
              <a:lnSpc>
                <a:spcPct val="90000"/>
              </a:lnSpc>
              <a:spcBef>
                <a:spcPts val="1001"/>
              </a:spcBef>
            </a:pPr>
            <a:endParaRPr lang="es-CL" sz="1800" b="0" strike="noStrike" spc="-1">
              <a:latin typeface="Arial"/>
            </a:endParaRPr>
          </a:p>
          <a:p>
            <a:pPr marL="228600" indent="-50040">
              <a:lnSpc>
                <a:spcPct val="90000"/>
              </a:lnSpc>
              <a:spcBef>
                <a:spcPts val="1001"/>
              </a:spcBef>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MANIOBRAS</a:t>
            </a:r>
            <a:endParaRPr lang="es-CL" sz="3300" b="0" strike="noStrike" spc="-1">
              <a:latin typeface="Arial"/>
            </a:endParaRPr>
          </a:p>
        </p:txBody>
      </p:sp>
      <p:sp>
        <p:nvSpPr>
          <p:cNvPr id="771" name="CustomShape 2"/>
          <p:cNvSpPr/>
          <p:nvPr/>
        </p:nvSpPr>
        <p:spPr>
          <a:xfrm>
            <a:off x="3187800" y="2108160"/>
            <a:ext cx="4799880" cy="4710960"/>
          </a:xfrm>
          <a:prstGeom prst="roundRect">
            <a:avLst>
              <a:gd name="adj" fmla="val 3898"/>
            </a:avLst>
          </a:prstGeom>
          <a:solidFill>
            <a:schemeClr val="bg1"/>
          </a:solidFill>
          <a:ln w="9360">
            <a:solidFill>
              <a:srgbClr val="C73E3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72" name="CustomShape 3"/>
          <p:cNvSpPr/>
          <p:nvPr/>
        </p:nvSpPr>
        <p:spPr>
          <a:xfrm>
            <a:off x="520560" y="3340080"/>
            <a:ext cx="2793240" cy="1472400"/>
          </a:xfrm>
          <a:prstGeom prst="homePlate">
            <a:avLst>
              <a:gd name="adj" fmla="val 50000"/>
            </a:avLst>
          </a:prstGeom>
          <a:solidFill>
            <a:srgbClr val="AAE0C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73" name="CustomShape 4"/>
          <p:cNvSpPr/>
          <p:nvPr/>
        </p:nvSpPr>
        <p:spPr>
          <a:xfrm>
            <a:off x="641880" y="3568680"/>
            <a:ext cx="2291400" cy="11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800" b="0" strike="noStrike" spc="-1">
                <a:solidFill>
                  <a:srgbClr val="000000"/>
                </a:solidFill>
                <a:latin typeface="Calibri"/>
                <a:ea typeface="Calibri"/>
              </a:rPr>
              <a:t>Accionamiento de </a:t>
            </a:r>
            <a:r>
              <a:t/>
            </a:r>
            <a:br/>
            <a:r>
              <a:rPr lang="es-CL" sz="1800" b="0" strike="noStrike" spc="-1">
                <a:solidFill>
                  <a:srgbClr val="000000"/>
                </a:solidFill>
                <a:latin typeface="Calibri"/>
                <a:ea typeface="Calibri"/>
              </a:rPr>
              <a:t>un cilindro de doble efecto mediante válvula 4/2.</a:t>
            </a:r>
            <a:endParaRPr lang="es-CL" sz="1800" b="0" strike="noStrike" spc="-1">
              <a:latin typeface="Arial"/>
            </a:endParaRPr>
          </a:p>
        </p:txBody>
      </p:sp>
      <p:pic>
        <p:nvPicPr>
          <p:cNvPr id="774" name="Google Shape;904;p75" descr="control cilindro doble 3-2"/>
          <p:cNvPicPr/>
          <p:nvPr/>
        </p:nvPicPr>
        <p:blipFill>
          <a:blip r:embed="rId2"/>
          <a:stretch/>
        </p:blipFill>
        <p:spPr>
          <a:xfrm>
            <a:off x="3451320" y="2530800"/>
            <a:ext cx="4208400" cy="379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additive="repl">
                                        <p:cTn id="7"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MANIOBRAS</a:t>
            </a:r>
            <a:endParaRPr lang="es-CL" sz="3300" b="0" strike="noStrike" spc="-1">
              <a:latin typeface="Arial"/>
            </a:endParaRPr>
          </a:p>
        </p:txBody>
      </p:sp>
      <p:sp>
        <p:nvSpPr>
          <p:cNvPr id="776" name="CustomShape 2"/>
          <p:cNvSpPr/>
          <p:nvPr/>
        </p:nvSpPr>
        <p:spPr>
          <a:xfrm>
            <a:off x="3187800" y="2108160"/>
            <a:ext cx="4799880" cy="4710960"/>
          </a:xfrm>
          <a:prstGeom prst="roundRect">
            <a:avLst>
              <a:gd name="adj" fmla="val 3898"/>
            </a:avLst>
          </a:prstGeom>
          <a:solidFill>
            <a:schemeClr val="bg1"/>
          </a:solidFill>
          <a:ln w="9360">
            <a:solidFill>
              <a:srgbClr val="C73E3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77" name="CustomShape 3"/>
          <p:cNvSpPr/>
          <p:nvPr/>
        </p:nvSpPr>
        <p:spPr>
          <a:xfrm>
            <a:off x="520560" y="3340080"/>
            <a:ext cx="2793240" cy="1536120"/>
          </a:xfrm>
          <a:prstGeom prst="homePlate">
            <a:avLst>
              <a:gd name="adj" fmla="val 50000"/>
            </a:avLst>
          </a:prstGeom>
          <a:solidFill>
            <a:srgbClr val="AAE0C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78" name="CustomShape 4"/>
          <p:cNvSpPr/>
          <p:nvPr/>
        </p:nvSpPr>
        <p:spPr>
          <a:xfrm>
            <a:off x="641880" y="3632040"/>
            <a:ext cx="2291400" cy="126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700" b="0" strike="noStrike" spc="-1">
                <a:solidFill>
                  <a:srgbClr val="000000"/>
                </a:solidFill>
                <a:latin typeface="Calibri"/>
                <a:ea typeface="Calibri"/>
              </a:rPr>
              <a:t>Accionamiento de un cilindro de doble efecto mediante válvula 4/3. (Parada intermedia).</a:t>
            </a:r>
            <a:endParaRPr lang="es-CL" sz="1700" b="0" strike="noStrike" spc="-1">
              <a:latin typeface="Arial"/>
            </a:endParaRPr>
          </a:p>
          <a:p>
            <a:pPr>
              <a:lnSpc>
                <a:spcPct val="90000"/>
              </a:lnSpc>
            </a:pPr>
            <a:endParaRPr lang="es-CL" sz="1700" b="0" strike="noStrike" spc="-1">
              <a:latin typeface="Arial"/>
            </a:endParaRPr>
          </a:p>
        </p:txBody>
      </p:sp>
      <p:pic>
        <p:nvPicPr>
          <p:cNvPr id="779" name="Google Shape;913;p76" descr="control cilindro doble 4-3"/>
          <p:cNvPicPr/>
          <p:nvPr/>
        </p:nvPicPr>
        <p:blipFill>
          <a:blip r:embed="rId2"/>
          <a:stretch/>
        </p:blipFill>
        <p:spPr>
          <a:xfrm>
            <a:off x="3516480" y="2589840"/>
            <a:ext cx="4184280" cy="3772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additive="repl">
                                        <p:cTn id="7"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MANIOBRAS</a:t>
            </a:r>
            <a:endParaRPr lang="es-CL" sz="3300" b="0" strike="noStrike" spc="-1">
              <a:latin typeface="Arial"/>
            </a:endParaRPr>
          </a:p>
        </p:txBody>
      </p:sp>
      <p:sp>
        <p:nvSpPr>
          <p:cNvPr id="781" name="CustomShape 2"/>
          <p:cNvSpPr/>
          <p:nvPr/>
        </p:nvSpPr>
        <p:spPr>
          <a:xfrm>
            <a:off x="3187800" y="2108160"/>
            <a:ext cx="4799880" cy="4710960"/>
          </a:xfrm>
          <a:prstGeom prst="roundRect">
            <a:avLst>
              <a:gd name="adj" fmla="val 3898"/>
            </a:avLst>
          </a:prstGeom>
          <a:solidFill>
            <a:schemeClr val="bg1"/>
          </a:solidFill>
          <a:ln w="9360">
            <a:solidFill>
              <a:srgbClr val="C73E3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82" name="CustomShape 3"/>
          <p:cNvSpPr/>
          <p:nvPr/>
        </p:nvSpPr>
        <p:spPr>
          <a:xfrm>
            <a:off x="520560" y="3340080"/>
            <a:ext cx="2793240" cy="1536120"/>
          </a:xfrm>
          <a:prstGeom prst="homePlate">
            <a:avLst>
              <a:gd name="adj" fmla="val 50000"/>
            </a:avLst>
          </a:prstGeom>
          <a:solidFill>
            <a:srgbClr val="AAE0C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83" name="CustomShape 4"/>
          <p:cNvSpPr/>
          <p:nvPr/>
        </p:nvSpPr>
        <p:spPr>
          <a:xfrm>
            <a:off x="641880" y="3454560"/>
            <a:ext cx="2291400" cy="126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700" b="0" strike="noStrike" spc="-1">
                <a:solidFill>
                  <a:srgbClr val="000000"/>
                </a:solidFill>
                <a:latin typeface="Calibri"/>
                <a:ea typeface="Calibri"/>
              </a:rPr>
              <a:t>Regulación de la velocidad de avance de un cilindro de doble efecto mediante válvula de regulación de caudal</a:t>
            </a:r>
            <a:endParaRPr lang="es-CL" sz="1700" b="0" strike="noStrike" spc="-1">
              <a:latin typeface="Arial"/>
            </a:endParaRPr>
          </a:p>
        </p:txBody>
      </p:sp>
      <p:pic>
        <p:nvPicPr>
          <p:cNvPr id="784" name="Imagen 3" descr="Monootor.jpg"/>
          <p:cNvPicPr/>
          <p:nvPr/>
        </p:nvPicPr>
        <p:blipFill>
          <a:blip r:embed="rId2"/>
          <a:stretch/>
        </p:blipFill>
        <p:spPr>
          <a:xfrm>
            <a:off x="3467160" y="2374920"/>
            <a:ext cx="4294080" cy="412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CustomShape 1"/>
          <p:cNvSpPr/>
          <p:nvPr/>
        </p:nvSpPr>
        <p:spPr>
          <a:xfrm>
            <a:off x="447840" y="1214280"/>
            <a:ext cx="855576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300" b="1" strike="noStrike" spc="-1">
                <a:solidFill>
                  <a:srgbClr val="29754D"/>
                </a:solidFill>
                <a:latin typeface="Calibri"/>
                <a:ea typeface="Arial"/>
              </a:rPr>
              <a:t>MANIOBRAS</a:t>
            </a:r>
            <a:endParaRPr lang="es-CL" sz="3300" b="0" strike="noStrike" spc="-1">
              <a:latin typeface="Arial"/>
            </a:endParaRPr>
          </a:p>
        </p:txBody>
      </p:sp>
      <p:sp>
        <p:nvSpPr>
          <p:cNvPr id="786" name="CustomShape 2"/>
          <p:cNvSpPr/>
          <p:nvPr/>
        </p:nvSpPr>
        <p:spPr>
          <a:xfrm>
            <a:off x="3187800" y="2108160"/>
            <a:ext cx="5485680" cy="4710960"/>
          </a:xfrm>
          <a:prstGeom prst="roundRect">
            <a:avLst>
              <a:gd name="adj" fmla="val 3898"/>
            </a:avLst>
          </a:prstGeom>
          <a:solidFill>
            <a:schemeClr val="bg1"/>
          </a:solidFill>
          <a:ln w="9360">
            <a:solidFill>
              <a:srgbClr val="C73E3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87" name="CustomShape 3"/>
          <p:cNvSpPr/>
          <p:nvPr/>
        </p:nvSpPr>
        <p:spPr>
          <a:xfrm>
            <a:off x="1020600" y="1909440"/>
            <a:ext cx="4857120" cy="33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1800" b="0" strike="noStrike" spc="-1">
                <a:solidFill>
                  <a:srgbClr val="000000"/>
                </a:solidFill>
                <a:latin typeface="Arial"/>
                <a:ea typeface="Arial"/>
              </a:rPr>
              <a:t>.</a:t>
            </a:r>
            <a:endParaRPr lang="es-CL" sz="1800" b="0" strike="noStrike" spc="-1">
              <a:latin typeface="Arial"/>
            </a:endParaRPr>
          </a:p>
        </p:txBody>
      </p:sp>
      <p:pic>
        <p:nvPicPr>
          <p:cNvPr id="788" name="Google Shape;931;p78" descr="regulacion presion"/>
          <p:cNvPicPr/>
          <p:nvPr/>
        </p:nvPicPr>
        <p:blipFill>
          <a:blip r:embed="rId2"/>
          <a:srcRect l="2668" t="1378" r="2564"/>
          <a:stretch/>
        </p:blipFill>
        <p:spPr>
          <a:xfrm>
            <a:off x="3340080" y="2641680"/>
            <a:ext cx="5052600" cy="3834720"/>
          </a:xfrm>
          <a:prstGeom prst="rect">
            <a:avLst/>
          </a:prstGeom>
          <a:ln>
            <a:noFill/>
          </a:ln>
        </p:spPr>
      </p:pic>
      <p:sp>
        <p:nvSpPr>
          <p:cNvPr id="789" name="CustomShape 4"/>
          <p:cNvSpPr/>
          <p:nvPr/>
        </p:nvSpPr>
        <p:spPr>
          <a:xfrm>
            <a:off x="520560" y="3340080"/>
            <a:ext cx="2907720" cy="1726560"/>
          </a:xfrm>
          <a:prstGeom prst="homePlate">
            <a:avLst>
              <a:gd name="adj" fmla="val 50000"/>
            </a:avLst>
          </a:prstGeom>
          <a:solidFill>
            <a:srgbClr val="AAE0C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90" name="CustomShape 5"/>
          <p:cNvSpPr/>
          <p:nvPr/>
        </p:nvSpPr>
        <p:spPr>
          <a:xfrm>
            <a:off x="603720" y="3441600"/>
            <a:ext cx="2291400" cy="126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700" b="0" strike="noStrike" spc="-1">
                <a:solidFill>
                  <a:srgbClr val="000000"/>
                </a:solidFill>
                <a:latin typeface="Calibri"/>
                <a:ea typeface="Calibri"/>
              </a:rPr>
              <a:t>Regulación de fuerza del vástago en el avance de un cilindro de doble efecto mediante válvula limitadora de presión</a:t>
            </a:r>
            <a:r>
              <a:rPr lang="es-CL" sz="1800" b="0" strike="noStrike" spc="-1">
                <a:solidFill>
                  <a:srgbClr val="000000"/>
                </a:solidFill>
                <a:latin typeface="Calibri"/>
                <a:ea typeface="Calibri"/>
              </a:rPr>
              <a:t>.</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 name="Imagen 1"/>
          <p:cNvPicPr/>
          <p:nvPr/>
        </p:nvPicPr>
        <p:blipFill>
          <a:blip r:embed="rId2"/>
          <a:stretch/>
        </p:blipFill>
        <p:spPr>
          <a:xfrm flipH="1">
            <a:off x="522000" y="2143440"/>
            <a:ext cx="4699080" cy="4452120"/>
          </a:xfrm>
          <a:prstGeom prst="rect">
            <a:avLst/>
          </a:prstGeom>
          <a:ln>
            <a:noFill/>
          </a:ln>
        </p:spPr>
      </p:pic>
      <p:grpSp>
        <p:nvGrpSpPr>
          <p:cNvPr id="792" name="Group 1"/>
          <p:cNvGrpSpPr/>
          <p:nvPr/>
        </p:nvGrpSpPr>
        <p:grpSpPr>
          <a:xfrm>
            <a:off x="3758760" y="1533600"/>
            <a:ext cx="5074920" cy="2359440"/>
            <a:chOff x="3758760" y="1533600"/>
            <a:chExt cx="5074920" cy="2359440"/>
          </a:xfrm>
        </p:grpSpPr>
        <p:sp>
          <p:nvSpPr>
            <p:cNvPr id="793" name="CustomShape 2"/>
            <p:cNvSpPr/>
            <p:nvPr/>
          </p:nvSpPr>
          <p:spPr>
            <a:xfrm flipH="1">
              <a:off x="4469040" y="1533600"/>
              <a:ext cx="4364640" cy="2359440"/>
            </a:xfrm>
            <a:prstGeom prst="roundRect">
              <a:avLst>
                <a:gd name="adj" fmla="val 10157"/>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794" name="CustomShape 3"/>
            <p:cNvSpPr/>
            <p:nvPr/>
          </p:nvSpPr>
          <p:spPr>
            <a:xfrm rot="14826600" flipH="1">
              <a:off x="4019400" y="2399760"/>
              <a:ext cx="332640" cy="7873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795" name="CustomShape 4"/>
          <p:cNvSpPr/>
          <p:nvPr/>
        </p:nvSpPr>
        <p:spPr>
          <a:xfrm>
            <a:off x="4831920" y="1868400"/>
            <a:ext cx="4070160" cy="1540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800" b="0" strike="noStrike" spc="-1">
                <a:solidFill>
                  <a:srgbClr val="000000"/>
                </a:solidFill>
                <a:latin typeface="Calibri"/>
                <a:ea typeface="Arial"/>
              </a:rPr>
              <a:t>Antes de realizar la actividad práctica </a:t>
            </a:r>
            <a:r>
              <a:t/>
            </a:r>
            <a:br/>
            <a:r>
              <a:rPr lang="es-CL" sz="1800" b="0" strike="noStrike" spc="-1">
                <a:solidFill>
                  <a:srgbClr val="000000"/>
                </a:solidFill>
                <a:latin typeface="Calibri"/>
                <a:ea typeface="Arial"/>
              </a:rPr>
              <a:t>te invitamos a que revises la cápsula animada:</a:t>
            </a:r>
            <a:endParaRPr lang="es-CL" sz="1800" b="0" strike="noStrike" spc="-1">
              <a:latin typeface="Arial"/>
            </a:endParaRPr>
          </a:p>
          <a:p>
            <a:pPr>
              <a:lnSpc>
                <a:spcPct val="50000"/>
              </a:lnSpc>
            </a:pPr>
            <a:endParaRPr lang="es-CL" sz="1800" b="0" strike="noStrike" spc="-1">
              <a:latin typeface="Arial"/>
            </a:endParaRPr>
          </a:p>
          <a:p>
            <a:pPr>
              <a:lnSpc>
                <a:spcPct val="90000"/>
              </a:lnSpc>
            </a:pPr>
            <a:r>
              <a:rPr lang="es-CL" sz="2000" b="1" strike="noStrike" spc="-1">
                <a:solidFill>
                  <a:srgbClr val="C73E32"/>
                </a:solidFill>
                <a:latin typeface="Calibri"/>
                <a:ea typeface="Arial"/>
              </a:rPr>
              <a:t>“Seguridad y uso de elementos </a:t>
            </a:r>
            <a:r>
              <a:t/>
            </a:r>
            <a:br/>
            <a:r>
              <a:rPr lang="es-CL" sz="2000" b="1" strike="noStrike" spc="-1">
                <a:solidFill>
                  <a:srgbClr val="C73E32"/>
                </a:solidFill>
                <a:latin typeface="Calibri"/>
                <a:ea typeface="Arial"/>
              </a:rPr>
              <a:t>de protección personal”</a:t>
            </a:r>
            <a:endParaRPr lang="es-CL" sz="2000" b="0" strike="noStrike" spc="-1">
              <a:latin typeface="Arial"/>
            </a:endParaRPr>
          </a:p>
        </p:txBody>
      </p:sp>
      <p:sp>
        <p:nvSpPr>
          <p:cNvPr id="796" name="CustomShape 5"/>
          <p:cNvSpPr/>
          <p:nvPr/>
        </p:nvSpPr>
        <p:spPr>
          <a:xfrm>
            <a:off x="375840" y="1373760"/>
            <a:ext cx="35265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COMPLEMENTARIO</a:t>
            </a:r>
            <a:endParaRPr lang="es-CL" sz="2800" b="0" strike="noStrike" spc="-1">
              <a:latin typeface="Arial"/>
            </a:endParaRPr>
          </a:p>
        </p:txBody>
      </p:sp>
      <p:sp>
        <p:nvSpPr>
          <p:cNvPr id="797" name="CustomShape 6"/>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MATERIAL</a:t>
            </a:r>
            <a:endParaRPr lang="es-CL" sz="1400" b="0" strike="noStrike" spc="-1">
              <a:latin typeface="Arial"/>
            </a:endParaRPr>
          </a:p>
          <a:p>
            <a:pPr>
              <a:lnSpc>
                <a:spcPct val="100000"/>
              </a:lnSpc>
            </a:pPr>
            <a:endParaRPr lang="es-CL" sz="1400" b="0" strike="noStrike" spc="-1">
              <a:latin typeface="Arial"/>
            </a:endParaRPr>
          </a:p>
        </p:txBody>
      </p:sp>
      <p:sp>
        <p:nvSpPr>
          <p:cNvPr id="798" name="CustomShape 7"/>
          <p:cNvSpPr/>
          <p:nvPr/>
        </p:nvSpPr>
        <p:spPr>
          <a:xfrm>
            <a:off x="5529240" y="4350600"/>
            <a:ext cx="4857120" cy="387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CustomShape 1"/>
          <p:cNvSpPr/>
          <p:nvPr/>
        </p:nvSpPr>
        <p:spPr>
          <a:xfrm>
            <a:off x="491760" y="2165400"/>
            <a:ext cx="6999120" cy="26956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00" name="CustomShape 2"/>
          <p:cNvSpPr/>
          <p:nvPr/>
        </p:nvSpPr>
        <p:spPr>
          <a:xfrm>
            <a:off x="1105560" y="2720160"/>
            <a:ext cx="5770800" cy="14882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pPr>
            <a:r>
              <a:rPr lang="es-CL" sz="1600" b="0" strike="noStrike" spc="-1">
                <a:solidFill>
                  <a:srgbClr val="000000"/>
                </a:solidFill>
                <a:latin typeface="Calibri"/>
                <a:ea typeface="Calibri"/>
              </a:rPr>
              <a:t>Si quieres profundizar, te invitamos a visitar el sitio de </a:t>
            </a:r>
            <a:r>
              <a:rPr lang="es-CL" sz="1600" b="1" u="sng" strike="noStrike" spc="-1">
                <a:solidFill>
                  <a:srgbClr val="0097A7"/>
                </a:solidFill>
                <a:uFillTx/>
                <a:latin typeface="Calibri"/>
                <a:ea typeface="Calibri"/>
                <a:hlinkClick r:id="rId2"/>
              </a:rPr>
              <a:t>TP DIGITAL</a:t>
            </a:r>
            <a:endParaRPr lang="es-CL" sz="1600" b="0" strike="noStrike" spc="-1">
              <a:latin typeface="Arial"/>
            </a:endParaRPr>
          </a:p>
          <a:p>
            <a:pPr>
              <a:lnSpc>
                <a:spcPct val="115000"/>
              </a:lnSpc>
            </a:pPr>
            <a:endParaRPr lang="es-CL" sz="1600" b="0" strike="noStrike" spc="-1">
              <a:latin typeface="Arial"/>
            </a:endParaRPr>
          </a:p>
          <a:p>
            <a:pPr>
              <a:lnSpc>
                <a:spcPct val="100000"/>
              </a:lnSpc>
            </a:pPr>
            <a:r>
              <a:rPr lang="es-CL" sz="1600" b="0" strike="noStrike" spc="-1">
                <a:solidFill>
                  <a:srgbClr val="000000"/>
                </a:solidFill>
                <a:latin typeface="Calibri"/>
                <a:ea typeface="Calibri"/>
              </a:rPr>
              <a:t>Para esta actividad te sugerimos:</a:t>
            </a:r>
            <a:endParaRPr lang="es-CL" sz="1600" b="0" strike="noStrike" spc="-1">
              <a:latin typeface="Arial"/>
            </a:endParaRPr>
          </a:p>
          <a:p>
            <a:pPr marL="316800" lvl="1" indent="-316080">
              <a:lnSpc>
                <a:spcPct val="90000"/>
              </a:lnSpc>
              <a:spcBef>
                <a:spcPts val="1100"/>
              </a:spcBef>
              <a:buClr>
                <a:srgbClr val="000000"/>
              </a:buClr>
              <a:buSzPct val="110000"/>
              <a:buFont typeface="Noto Sans Symbols"/>
              <a:buChar char="✔"/>
            </a:pPr>
            <a:r>
              <a:rPr lang="es-CL" sz="1600" b="1" strike="noStrike" spc="-1">
                <a:solidFill>
                  <a:srgbClr val="29754D"/>
                </a:solidFill>
                <a:latin typeface="Calibri"/>
                <a:ea typeface="Calibri"/>
              </a:rPr>
              <a:t>Simulador de CNC Fresadora</a:t>
            </a:r>
            <a:endParaRPr lang="es-CL" sz="1600" b="0" strike="noStrike" spc="-1">
              <a:latin typeface="Arial"/>
            </a:endParaRPr>
          </a:p>
        </p:txBody>
      </p:sp>
      <p:sp>
        <p:nvSpPr>
          <p:cNvPr id="801" name="CustomShape 3"/>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COMPLEMENTARIO</a:t>
            </a:r>
            <a:endParaRPr lang="es-CL" sz="2800" b="0" strike="noStrike" spc="-1">
              <a:latin typeface="Arial"/>
            </a:endParaRPr>
          </a:p>
        </p:txBody>
      </p:sp>
      <p:sp>
        <p:nvSpPr>
          <p:cNvPr id="802"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MATERIAL</a:t>
            </a:r>
            <a:endParaRPr lang="es-CL" sz="1400" b="0" strike="noStrike" spc="-1">
              <a:latin typeface="Arial"/>
            </a:endParaRPr>
          </a:p>
          <a:p>
            <a:pPr>
              <a:lnSpc>
                <a:spcPct val="100000"/>
              </a:lnSpc>
            </a:pPr>
            <a:endParaRPr lang="es-CL" sz="1400" b="0" strike="noStrike" spc="-1">
              <a:latin typeface="Arial"/>
            </a:endParaRPr>
          </a:p>
        </p:txBody>
      </p:sp>
      <p:grpSp>
        <p:nvGrpSpPr>
          <p:cNvPr id="803" name="Group 5"/>
          <p:cNvGrpSpPr/>
          <p:nvPr/>
        </p:nvGrpSpPr>
        <p:grpSpPr>
          <a:xfrm>
            <a:off x="5067000" y="3464640"/>
            <a:ext cx="4439160" cy="4205520"/>
            <a:chOff x="5067000" y="3464640"/>
            <a:chExt cx="4439160" cy="4205520"/>
          </a:xfrm>
        </p:grpSpPr>
        <p:pic>
          <p:nvPicPr>
            <p:cNvPr id="804" name="Google Shape;252;p42"/>
            <p:cNvPicPr/>
            <p:nvPr/>
          </p:nvPicPr>
          <p:blipFill>
            <a:blip r:embed="rId3"/>
            <a:stretch/>
          </p:blipFill>
          <p:spPr>
            <a:xfrm>
              <a:off x="5067000" y="3464640"/>
              <a:ext cx="4439160" cy="4205520"/>
            </a:xfrm>
            <a:prstGeom prst="rect">
              <a:avLst/>
            </a:prstGeom>
            <a:ln>
              <a:noFill/>
            </a:ln>
          </p:spPr>
        </p:pic>
        <p:pic>
          <p:nvPicPr>
            <p:cNvPr id="805" name="Google Shape;253;p42"/>
            <p:cNvPicPr/>
            <p:nvPr/>
          </p:nvPicPr>
          <p:blipFill>
            <a:blip r:embed="rId4"/>
            <a:stretch/>
          </p:blipFill>
          <p:spPr>
            <a:xfrm>
              <a:off x="6528600" y="3826440"/>
              <a:ext cx="1497240" cy="630000"/>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CustomShape 1"/>
          <p:cNvSpPr/>
          <p:nvPr/>
        </p:nvSpPr>
        <p:spPr>
          <a:xfrm>
            <a:off x="562320" y="4457160"/>
            <a:ext cx="8477640" cy="2198880"/>
          </a:xfrm>
          <a:prstGeom prst="roundRect">
            <a:avLst>
              <a:gd name="adj" fmla="val 16792"/>
            </a:avLst>
          </a:prstGeom>
          <a:solidFill>
            <a:srgbClr val="D7E3DC"/>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807" name="Google Shape;259;p43"/>
          <p:cNvPicPr/>
          <p:nvPr/>
        </p:nvPicPr>
        <p:blipFill>
          <a:blip r:embed="rId2"/>
          <a:stretch/>
        </p:blipFill>
        <p:spPr>
          <a:xfrm>
            <a:off x="8620560" y="4231800"/>
            <a:ext cx="482400" cy="460080"/>
          </a:xfrm>
          <a:prstGeom prst="rect">
            <a:avLst/>
          </a:prstGeom>
          <a:ln>
            <a:noFill/>
          </a:ln>
        </p:spPr>
      </p:pic>
      <p:sp>
        <p:nvSpPr>
          <p:cNvPr id="808" name="CustomShape 2"/>
          <p:cNvSpPr/>
          <p:nvPr/>
        </p:nvSpPr>
        <p:spPr>
          <a:xfrm>
            <a:off x="562320" y="2320560"/>
            <a:ext cx="8477640" cy="1910880"/>
          </a:xfrm>
          <a:prstGeom prst="roundRect">
            <a:avLst>
              <a:gd name="adj" fmla="val 16792"/>
            </a:avLst>
          </a:prstGeom>
          <a:solidFill>
            <a:srgbClr val="D7E3DC"/>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809" name="Google Shape;261;p43"/>
          <p:cNvPicPr/>
          <p:nvPr/>
        </p:nvPicPr>
        <p:blipFill>
          <a:blip r:embed="rId2"/>
          <a:stretch/>
        </p:blipFill>
        <p:spPr>
          <a:xfrm>
            <a:off x="8620560" y="2095200"/>
            <a:ext cx="482400" cy="460080"/>
          </a:xfrm>
          <a:prstGeom prst="rect">
            <a:avLst/>
          </a:prstGeom>
          <a:ln>
            <a:noFill/>
          </a:ln>
        </p:spPr>
      </p:pic>
      <p:sp>
        <p:nvSpPr>
          <p:cNvPr id="810" name="CustomShape 3"/>
          <p:cNvSpPr/>
          <p:nvPr/>
        </p:nvSpPr>
        <p:spPr>
          <a:xfrm>
            <a:off x="915120" y="2649240"/>
            <a:ext cx="777204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000000"/>
                </a:solidFill>
                <a:latin typeface="Calibri"/>
                <a:ea typeface="Calibri"/>
              </a:rPr>
              <a:t>TP Digital </a:t>
            </a:r>
            <a:r>
              <a:rPr lang="es-CL" sz="1600" b="0" strike="noStrike" spc="-1">
                <a:solidFill>
                  <a:srgbClr val="000000"/>
                </a:solidFill>
                <a:latin typeface="Calibri"/>
                <a:ea typeface="Calibri"/>
              </a:rPr>
              <a:t>es un proyecto desarrollado en conjunto por </a:t>
            </a:r>
            <a:r>
              <a:rPr lang="es-CL" sz="1600" b="1" strike="noStrike" spc="-1">
                <a:solidFill>
                  <a:srgbClr val="29754D"/>
                </a:solidFill>
                <a:latin typeface="Calibri"/>
                <a:ea typeface="Calibri"/>
              </a:rPr>
              <a:t>Fundación Chile </a:t>
            </a:r>
            <a:r>
              <a:rPr lang="es-CL" sz="1600" b="0" strike="noStrike" spc="-1">
                <a:solidFill>
                  <a:srgbClr val="000000"/>
                </a:solidFill>
                <a:latin typeface="Calibri"/>
                <a:ea typeface="Calibri"/>
              </a:rPr>
              <a:t>y </a:t>
            </a:r>
            <a:r>
              <a:rPr lang="es-CL" sz="1600" b="1" strike="noStrike" spc="-1">
                <a:solidFill>
                  <a:srgbClr val="29754D"/>
                </a:solidFill>
                <a:latin typeface="Calibri"/>
                <a:ea typeface="Calibri"/>
              </a:rPr>
              <a:t>Microsoft</a:t>
            </a:r>
            <a:r>
              <a:rPr lang="es-CL" sz="1600" b="0" strike="noStrike" spc="-1">
                <a:solidFill>
                  <a:srgbClr val="000000"/>
                </a:solidFill>
                <a:latin typeface="Calibri"/>
                <a:ea typeface="Calibri"/>
              </a:rPr>
              <a:t>, con el patrocinio de </a:t>
            </a:r>
            <a:r>
              <a:rPr lang="es-CL" sz="1600" b="1" strike="noStrike" spc="-1">
                <a:solidFill>
                  <a:srgbClr val="29754D"/>
                </a:solidFill>
                <a:latin typeface="Calibri"/>
                <a:ea typeface="Calibri"/>
              </a:rPr>
              <a:t>MINEDUC</a:t>
            </a:r>
            <a:r>
              <a:rPr lang="es-CL" sz="1600" b="0" strike="noStrike" spc="-1">
                <a:solidFill>
                  <a:srgbClr val="29754D"/>
                </a:solidFill>
                <a:latin typeface="Calibri"/>
                <a:ea typeface="Calibri"/>
              </a:rPr>
              <a:t> </a:t>
            </a:r>
            <a:r>
              <a:rPr lang="es-CL" sz="1600" b="0" strike="noStrike" spc="-1">
                <a:solidFill>
                  <a:srgbClr val="000000"/>
                </a:solidFill>
                <a:latin typeface="Calibri"/>
                <a:ea typeface="Calibri"/>
              </a:rPr>
              <a:t>y la colaboración de</a:t>
            </a:r>
            <a:r>
              <a:rPr lang="es-CL" sz="1600" b="1" strike="noStrike" spc="-1">
                <a:solidFill>
                  <a:srgbClr val="000000"/>
                </a:solidFill>
                <a:latin typeface="Calibri"/>
                <a:ea typeface="Calibri"/>
              </a:rPr>
              <a:t> </a:t>
            </a:r>
            <a:r>
              <a:rPr lang="es-CL" sz="1600" b="1" strike="noStrike" spc="-1">
                <a:solidFill>
                  <a:srgbClr val="29754D"/>
                </a:solidFill>
                <a:latin typeface="Calibri"/>
                <a:ea typeface="Calibri"/>
              </a:rPr>
              <a:t>INACAP</a:t>
            </a:r>
            <a:r>
              <a:rPr lang="es-CL" sz="1600" b="1" strike="noStrike" spc="-1">
                <a:solidFill>
                  <a:srgbClr val="000000"/>
                </a:solidFill>
                <a:latin typeface="Calibri"/>
                <a:ea typeface="Calibri"/>
              </a:rPr>
              <a:t> </a:t>
            </a:r>
            <a:r>
              <a:rPr lang="es-CL" sz="1600" b="0" strike="noStrike" spc="-1">
                <a:solidFill>
                  <a:srgbClr val="000000"/>
                </a:solidFill>
                <a:latin typeface="Calibri"/>
                <a:ea typeface="Calibri"/>
              </a:rPr>
              <a:t>e </a:t>
            </a:r>
            <a:r>
              <a:rPr lang="es-CL" sz="1600" b="1" strike="noStrike" spc="-1">
                <a:solidFill>
                  <a:srgbClr val="29754D"/>
                </a:solidFill>
                <a:latin typeface="Calibri"/>
                <a:ea typeface="Calibri"/>
              </a:rPr>
              <a:t>Intelitek</a:t>
            </a:r>
            <a:r>
              <a:rPr lang="es-CL" sz="1600" b="0" strike="noStrike" spc="-1">
                <a:solidFill>
                  <a:srgbClr val="000000"/>
                </a:solidFill>
                <a:latin typeface="Calibri"/>
                <a:ea typeface="Calibri"/>
              </a:rPr>
              <a:t>.</a:t>
            </a:r>
            <a:endParaRPr lang="es-CL" sz="1600" b="0" strike="noStrike" spc="-1">
              <a:latin typeface="Arial"/>
            </a:endParaRPr>
          </a:p>
          <a:p>
            <a:pPr>
              <a:lnSpc>
                <a:spcPct val="100000"/>
              </a:lnSpc>
            </a:pPr>
            <a:endParaRPr lang="es-CL" sz="1600" b="0" strike="noStrike" spc="-1">
              <a:latin typeface="Arial"/>
            </a:endParaRPr>
          </a:p>
          <a:p>
            <a:pPr>
              <a:lnSpc>
                <a:spcPct val="100000"/>
              </a:lnSpc>
            </a:pPr>
            <a:r>
              <a:rPr lang="es-CL" sz="1600" b="0" strike="noStrike" spc="-1">
                <a:solidFill>
                  <a:srgbClr val="000000"/>
                </a:solidFill>
                <a:latin typeface="Calibri"/>
                <a:ea typeface="Calibri"/>
              </a:rPr>
              <a:t>Está dirigido a apoyar a los centros educativos y docentes de formación técnico profesional a nivel nacional, incorporando recursos virtuales en los procesos de enseñanza aprendizaje.</a:t>
            </a:r>
            <a:endParaRPr lang="es-CL" sz="1600" b="0" strike="noStrike" spc="-1">
              <a:latin typeface="Arial"/>
            </a:endParaRPr>
          </a:p>
        </p:txBody>
      </p:sp>
      <p:sp>
        <p:nvSpPr>
          <p:cNvPr id="811" name="CustomShape 4"/>
          <p:cNvSpPr/>
          <p:nvPr/>
        </p:nvSpPr>
        <p:spPr>
          <a:xfrm>
            <a:off x="915120" y="4771440"/>
            <a:ext cx="7704720" cy="155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Para registrarte ingresa a </a:t>
            </a:r>
            <a:r>
              <a:rPr lang="es-CL" sz="1600" b="0" u="sng" strike="noStrike" spc="-1">
                <a:solidFill>
                  <a:srgbClr val="0097A7"/>
                </a:solidFill>
                <a:uFillTx/>
                <a:latin typeface="Calibri"/>
                <a:ea typeface="Calibri"/>
                <a:hlinkClick r:id="rId3"/>
              </a:rPr>
              <a:t>https://fch.cl/iniciativa/tp-digital/</a:t>
            </a:r>
            <a:endParaRPr lang="es-CL" sz="1600" b="0" strike="noStrike" spc="-1">
              <a:latin typeface="Arial"/>
            </a:endParaRPr>
          </a:p>
          <a:p>
            <a:pPr>
              <a:lnSpc>
                <a:spcPct val="100000"/>
              </a:lnSpc>
            </a:pPr>
            <a:endParaRPr lang="es-CL" sz="1600" b="0" strike="noStrike" spc="-1">
              <a:latin typeface="Arial"/>
            </a:endParaRPr>
          </a:p>
          <a:p>
            <a:pPr>
              <a:lnSpc>
                <a:spcPct val="100000"/>
              </a:lnSpc>
            </a:pPr>
            <a:r>
              <a:rPr lang="es-CL" sz="1600" b="0" strike="noStrike" spc="-1">
                <a:solidFill>
                  <a:srgbClr val="000000"/>
                </a:solidFill>
                <a:latin typeface="Calibri"/>
                <a:ea typeface="Calibri"/>
              </a:rPr>
              <a:t>e inscríbete aquí: </a:t>
            </a:r>
            <a:r>
              <a:rPr lang="es-CL" sz="1600" b="0" u="sng" strike="noStrike" spc="-1">
                <a:solidFill>
                  <a:srgbClr val="0097A7"/>
                </a:solidFill>
                <a:uFillTx/>
                <a:latin typeface="Calibri"/>
                <a:ea typeface="Calibri"/>
                <a:hlinkClick r:id="rId4"/>
              </a:rPr>
              <a:t>https://tinyurl.com/ya6zkhju</a:t>
            </a:r>
            <a:endParaRPr lang="es-CL" sz="1600" b="0" strike="noStrike" spc="-1">
              <a:latin typeface="Arial"/>
            </a:endParaRPr>
          </a:p>
          <a:p>
            <a:pPr>
              <a:lnSpc>
                <a:spcPct val="100000"/>
              </a:lnSpc>
            </a:pPr>
            <a:endParaRPr lang="es-CL" sz="1600" b="0" strike="noStrike" spc="-1">
              <a:latin typeface="Arial"/>
            </a:endParaRPr>
          </a:p>
          <a:p>
            <a:pPr>
              <a:lnSpc>
                <a:spcPct val="100000"/>
              </a:lnSpc>
            </a:pPr>
            <a:r>
              <a:rPr lang="es-CL" sz="1600" b="0" strike="noStrike" spc="-1">
                <a:solidFill>
                  <a:srgbClr val="000000"/>
                </a:solidFill>
                <a:latin typeface="Calibri"/>
                <a:ea typeface="Calibri"/>
              </a:rPr>
              <a:t>Una vez que recibas tu nombre de usuario y contraseña, podrás acceder a los recursos siguiendo este enlace: </a:t>
            </a:r>
            <a:r>
              <a:rPr lang="es-CL" sz="1600" b="0" u="sng" strike="noStrike" spc="-1">
                <a:solidFill>
                  <a:srgbClr val="0097A7"/>
                </a:solidFill>
                <a:uFillTx/>
                <a:latin typeface="Calibri"/>
                <a:ea typeface="Calibri"/>
                <a:hlinkClick r:id="rId5"/>
              </a:rPr>
              <a:t>https://tp-digital.territorio.la/</a:t>
            </a:r>
            <a:endParaRPr lang="es-CL" sz="1600" b="0" strike="noStrike" spc="-1">
              <a:latin typeface="Arial"/>
            </a:endParaRPr>
          </a:p>
        </p:txBody>
      </p:sp>
      <p:pic>
        <p:nvPicPr>
          <p:cNvPr id="812" name="Google Shape;264;p43"/>
          <p:cNvPicPr/>
          <p:nvPr/>
        </p:nvPicPr>
        <p:blipFill>
          <a:blip r:embed="rId6"/>
          <a:stretch/>
        </p:blipFill>
        <p:spPr>
          <a:xfrm>
            <a:off x="562320" y="1119960"/>
            <a:ext cx="2422080" cy="1019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CustomShape 1"/>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¿CUÁNTO APRENDIMOS?</a:t>
            </a:r>
            <a:endParaRPr lang="es-CL" sz="2800" b="0" strike="noStrike" spc="-1">
              <a:latin typeface="Arial"/>
            </a:endParaRPr>
          </a:p>
        </p:txBody>
      </p:sp>
      <p:sp>
        <p:nvSpPr>
          <p:cNvPr id="814" name="CustomShape 2"/>
          <p:cNvSpPr/>
          <p:nvPr/>
        </p:nvSpPr>
        <p:spPr>
          <a:xfrm>
            <a:off x="2035440" y="2912040"/>
            <a:ext cx="6999120" cy="26956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15"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REVISEMOS</a:t>
            </a:r>
            <a:endParaRPr lang="es-CL" sz="1400" b="0" strike="noStrike" spc="-1">
              <a:latin typeface="Arial"/>
            </a:endParaRPr>
          </a:p>
          <a:p>
            <a:pPr>
              <a:lnSpc>
                <a:spcPct val="100000"/>
              </a:lnSpc>
            </a:pPr>
            <a:endParaRPr lang="es-CL" sz="1400" b="0" strike="noStrike" spc="-1">
              <a:latin typeface="Arial"/>
            </a:endParaRPr>
          </a:p>
        </p:txBody>
      </p:sp>
      <p:sp>
        <p:nvSpPr>
          <p:cNvPr id="816" name="CustomShape 4"/>
          <p:cNvSpPr/>
          <p:nvPr/>
        </p:nvSpPr>
        <p:spPr>
          <a:xfrm>
            <a:off x="4214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4</a:t>
            </a:r>
            <a:endParaRPr lang="es-CL" sz="5000" b="0" strike="noStrike" spc="-1">
              <a:latin typeface="Arial"/>
            </a:endParaRPr>
          </a:p>
        </p:txBody>
      </p:sp>
      <p:pic>
        <p:nvPicPr>
          <p:cNvPr id="817" name="Imagen 15"/>
          <p:cNvPicPr/>
          <p:nvPr/>
        </p:nvPicPr>
        <p:blipFill>
          <a:blip r:embed="rId2"/>
          <a:stretch/>
        </p:blipFill>
        <p:spPr>
          <a:xfrm>
            <a:off x="5474520" y="5389200"/>
            <a:ext cx="1651320" cy="883800"/>
          </a:xfrm>
          <a:prstGeom prst="rect">
            <a:avLst/>
          </a:prstGeom>
          <a:ln>
            <a:noFill/>
          </a:ln>
        </p:spPr>
      </p:pic>
      <p:pic>
        <p:nvPicPr>
          <p:cNvPr id="818" name="Imagen 13"/>
          <p:cNvPicPr/>
          <p:nvPr/>
        </p:nvPicPr>
        <p:blipFill>
          <a:blip r:embed="rId3"/>
          <a:stretch/>
        </p:blipFill>
        <p:spPr>
          <a:xfrm>
            <a:off x="-18000" y="2473200"/>
            <a:ext cx="3855960" cy="3653280"/>
          </a:xfrm>
          <a:prstGeom prst="rect">
            <a:avLst/>
          </a:prstGeom>
          <a:ln>
            <a:noFill/>
          </a:ln>
        </p:spPr>
      </p:pic>
      <p:pic>
        <p:nvPicPr>
          <p:cNvPr id="819" name="Imagen 14"/>
          <p:cNvPicPr/>
          <p:nvPr/>
        </p:nvPicPr>
        <p:blipFill>
          <a:blip r:embed="rId4"/>
          <a:stretch/>
        </p:blipFill>
        <p:spPr>
          <a:xfrm>
            <a:off x="7126200" y="5056200"/>
            <a:ext cx="1806120" cy="1347480"/>
          </a:xfrm>
          <a:prstGeom prst="rect">
            <a:avLst/>
          </a:prstGeom>
          <a:ln>
            <a:noFill/>
          </a:ln>
        </p:spPr>
      </p:pic>
      <p:sp>
        <p:nvSpPr>
          <p:cNvPr id="820" name="CustomShape 5"/>
          <p:cNvSpPr/>
          <p:nvPr/>
        </p:nvSpPr>
        <p:spPr>
          <a:xfrm>
            <a:off x="3332160" y="3306600"/>
            <a:ext cx="4960080" cy="22053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900" b="1" strike="noStrike" spc="-1" dirty="0" smtClean="0">
                <a:solidFill>
                  <a:srgbClr val="29754D"/>
                </a:solidFill>
                <a:latin typeface="Calibri"/>
                <a:ea typeface="Roboto"/>
              </a:rPr>
              <a:t>ACTUADORES </a:t>
            </a:r>
            <a:r>
              <a:rPr lang="es-CL" sz="2900" b="1" strike="noStrike" spc="-1" dirty="0">
                <a:solidFill>
                  <a:srgbClr val="29754D"/>
                </a:solidFill>
                <a:latin typeface="Calibri"/>
                <a:ea typeface="Roboto"/>
              </a:rPr>
              <a:t>NEUMÁTICOS </a:t>
            </a:r>
            <a:r>
              <a:rPr dirty="0"/>
              <a:t/>
            </a:r>
            <a:br>
              <a:rPr dirty="0"/>
            </a:br>
            <a:r>
              <a:rPr lang="es-CL" sz="2900" b="1" strike="noStrike" spc="-1" dirty="0">
                <a:solidFill>
                  <a:srgbClr val="29754D"/>
                </a:solidFill>
                <a:latin typeface="Calibri"/>
                <a:ea typeface="Roboto"/>
              </a:rPr>
              <a:t>E HIDRÁULICOS</a:t>
            </a:r>
            <a:endParaRPr lang="es-CL" sz="2900" b="0" strike="noStrike" spc="-1" dirty="0">
              <a:latin typeface="Arial"/>
            </a:endParaRPr>
          </a:p>
          <a:p>
            <a:pPr>
              <a:lnSpc>
                <a:spcPct val="70000"/>
              </a:lnSpc>
            </a:pPr>
            <a:endParaRPr lang="es-CL" sz="2900" b="0" strike="noStrike" spc="-1" dirty="0">
              <a:latin typeface="Arial"/>
            </a:endParaRPr>
          </a:p>
          <a:p>
            <a:pPr>
              <a:lnSpc>
                <a:spcPct val="50000"/>
              </a:lnSpc>
            </a:pPr>
            <a:endParaRPr lang="es-CL" sz="2900" b="0" strike="noStrike" spc="-1" dirty="0">
              <a:latin typeface="Arial"/>
            </a:endParaRPr>
          </a:p>
          <a:p>
            <a:pPr>
              <a:lnSpc>
                <a:spcPct val="100000"/>
              </a:lnSpc>
            </a:pPr>
            <a:r>
              <a:rPr lang="es-CL" sz="1800" b="0" strike="noStrike" spc="-1" dirty="0">
                <a:solidFill>
                  <a:srgbClr val="000000"/>
                </a:solidFill>
                <a:latin typeface="Calibri"/>
                <a:ea typeface="Calibri"/>
              </a:rPr>
              <a:t>¡Ahora realizaremos una actividad que resume todo lo que hemos visto! </a:t>
            </a:r>
            <a:r>
              <a:rPr lang="es-CL" sz="1800" b="1" strike="noStrike" spc="-1" dirty="0">
                <a:solidFill>
                  <a:srgbClr val="C73E32"/>
                </a:solidFill>
                <a:latin typeface="Calibri"/>
                <a:ea typeface="Calibri"/>
              </a:rPr>
              <a:t>¡Atentos, atentas!</a:t>
            </a:r>
            <a:endParaRPr lang="es-CL" sz="1800" b="0" strike="noStrike" spc="-1" dirty="0">
              <a:latin typeface="Arial"/>
            </a:endParaRPr>
          </a:p>
          <a:p>
            <a:pPr>
              <a:lnSpc>
                <a:spcPct val="80000"/>
              </a:lnSpc>
            </a:pPr>
            <a:endParaRPr lang="es-CL" sz="1800" b="0" strike="noStrike" spc="-1" dirty="0">
              <a:latin typeface="Arial"/>
            </a:endParaRPr>
          </a:p>
        </p:txBody>
      </p:sp>
      <p:sp>
        <p:nvSpPr>
          <p:cNvPr id="821" name="CustomShape 6"/>
          <p:cNvSpPr/>
          <p:nvPr/>
        </p:nvSpPr>
        <p:spPr>
          <a:xfrm>
            <a:off x="369360" y="2239920"/>
            <a:ext cx="8913600" cy="486720"/>
          </a:xfrm>
          <a:prstGeom prst="rect">
            <a:avLst/>
          </a:prstGeom>
          <a:noFill/>
          <a:ln>
            <a:noFill/>
          </a:ln>
        </p:spPr>
        <p:style>
          <a:lnRef idx="0">
            <a:scrgbClr r="0" g="0" b="0"/>
          </a:lnRef>
          <a:fillRef idx="0">
            <a:scrgbClr r="0" g="0" b="0"/>
          </a:fillRef>
          <a:effectRef idx="0">
            <a:scrgbClr r="0" g="0" b="0"/>
          </a:effectRef>
          <a:fontRef idx="minor"/>
        </p:style>
      </p:sp>
      <p:sp>
        <p:nvSpPr>
          <p:cNvPr id="822" name="CustomShape 7"/>
          <p:cNvSpPr/>
          <p:nvPr/>
        </p:nvSpPr>
        <p:spPr>
          <a:xfrm>
            <a:off x="4370040" y="1752480"/>
            <a:ext cx="5814720" cy="486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 name="Group 1"/>
          <p:cNvGrpSpPr/>
          <p:nvPr/>
        </p:nvGrpSpPr>
        <p:grpSpPr>
          <a:xfrm>
            <a:off x="25560" y="2706120"/>
            <a:ext cx="5833440" cy="1155240"/>
            <a:chOff x="25560" y="2706120"/>
            <a:chExt cx="5833440" cy="1155240"/>
          </a:xfrm>
        </p:grpSpPr>
        <p:sp>
          <p:nvSpPr>
            <p:cNvPr id="824" name="CustomShape 2"/>
            <p:cNvSpPr/>
            <p:nvPr/>
          </p:nvSpPr>
          <p:spPr>
            <a:xfrm>
              <a:off x="1267560" y="3098160"/>
              <a:ext cx="4591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Manipular</a:t>
              </a:r>
              <a:r>
                <a:rPr lang="es-CL" sz="1600" b="1" strike="noStrike" spc="-1">
                  <a:solidFill>
                    <a:srgbClr val="29754D"/>
                  </a:solidFill>
                  <a:latin typeface="Calibri"/>
                  <a:ea typeface="Calibri"/>
                </a:rPr>
                <a:t> cuidadosamente </a:t>
              </a:r>
              <a:r>
                <a:rPr lang="es-CL" sz="1600" b="0" strike="noStrike" spc="-1">
                  <a:solidFill>
                    <a:srgbClr val="000000"/>
                  </a:solidFill>
                  <a:latin typeface="Calibri"/>
                  <a:ea typeface="Calibri"/>
                </a:rPr>
                <a:t>herramientas.</a:t>
              </a:r>
              <a:endParaRPr lang="es-CL" sz="1600" b="0" strike="noStrike" spc="-1">
                <a:latin typeface="Arial"/>
              </a:endParaRPr>
            </a:p>
          </p:txBody>
        </p:sp>
        <p:grpSp>
          <p:nvGrpSpPr>
            <p:cNvPr id="825" name="Group 3"/>
            <p:cNvGrpSpPr/>
            <p:nvPr/>
          </p:nvGrpSpPr>
          <p:grpSpPr>
            <a:xfrm>
              <a:off x="25560" y="2706120"/>
              <a:ext cx="1191240" cy="1155240"/>
              <a:chOff x="25560" y="2706120"/>
              <a:chExt cx="1191240" cy="1155240"/>
            </a:xfrm>
          </p:grpSpPr>
          <p:sp>
            <p:nvSpPr>
              <p:cNvPr id="826" name="CustomShape 4"/>
              <p:cNvSpPr/>
              <p:nvPr/>
            </p:nvSpPr>
            <p:spPr>
              <a:xfrm rot="5400000">
                <a:off x="201600" y="269208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827" name="Google Shape;429;p19"/>
              <p:cNvPicPr/>
              <p:nvPr/>
            </p:nvPicPr>
            <p:blipFill>
              <a:blip r:embed="rId2"/>
              <a:stretch/>
            </p:blipFill>
            <p:spPr>
              <a:xfrm rot="19406400">
                <a:off x="169920" y="2900880"/>
                <a:ext cx="907920" cy="765000"/>
              </a:xfrm>
              <a:prstGeom prst="rect">
                <a:avLst/>
              </a:prstGeom>
              <a:ln>
                <a:noFill/>
              </a:ln>
            </p:spPr>
          </p:pic>
        </p:grpSp>
      </p:grpSp>
      <p:grpSp>
        <p:nvGrpSpPr>
          <p:cNvPr id="828" name="Group 5"/>
          <p:cNvGrpSpPr/>
          <p:nvPr/>
        </p:nvGrpSpPr>
        <p:grpSpPr>
          <a:xfrm>
            <a:off x="25560" y="5827320"/>
            <a:ext cx="5832000" cy="782280"/>
            <a:chOff x="25560" y="5827320"/>
            <a:chExt cx="5832000" cy="782280"/>
          </a:xfrm>
        </p:grpSpPr>
        <p:grpSp>
          <p:nvGrpSpPr>
            <p:cNvPr id="829" name="Group 6"/>
            <p:cNvGrpSpPr/>
            <p:nvPr/>
          </p:nvGrpSpPr>
          <p:grpSpPr>
            <a:xfrm>
              <a:off x="25560" y="5827320"/>
              <a:ext cx="1134720" cy="782280"/>
              <a:chOff x="25560" y="5827320"/>
              <a:chExt cx="1134720" cy="782280"/>
            </a:xfrm>
          </p:grpSpPr>
          <p:sp>
            <p:nvSpPr>
              <p:cNvPr id="830" name="CustomShape 7"/>
              <p:cNvSpPr/>
              <p:nvPr/>
            </p:nvSpPr>
            <p:spPr>
              <a:xfrm rot="5400000">
                <a:off x="201600" y="565092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831" name="Google Shape;426;p19"/>
              <p:cNvPicPr/>
              <p:nvPr/>
            </p:nvPicPr>
            <p:blipFill>
              <a:blip r:embed="rId3"/>
              <a:stretch/>
            </p:blipFill>
            <p:spPr>
              <a:xfrm>
                <a:off x="348480" y="5954760"/>
                <a:ext cx="665280" cy="560520"/>
              </a:xfrm>
              <a:prstGeom prst="rect">
                <a:avLst/>
              </a:prstGeom>
              <a:ln>
                <a:noFill/>
              </a:ln>
            </p:spPr>
          </p:pic>
        </p:grpSp>
        <p:sp>
          <p:nvSpPr>
            <p:cNvPr id="832" name="CustomShape 8"/>
            <p:cNvSpPr/>
            <p:nvPr/>
          </p:nvSpPr>
          <p:spPr>
            <a:xfrm>
              <a:off x="1297080" y="5926680"/>
              <a:ext cx="45604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Toda actividad debe desarrollarse </a:t>
              </a:r>
              <a:r>
                <a:rPr lang="es-CL" sz="1600" b="1" strike="noStrike" spc="-1">
                  <a:solidFill>
                    <a:srgbClr val="29754D"/>
                  </a:solidFill>
                  <a:latin typeface="Calibri"/>
                  <a:ea typeface="Calibri"/>
                </a:rPr>
                <a:t>bajo supervisión </a:t>
              </a:r>
              <a:r>
                <a:rPr lang="es-CL" sz="1600" b="0" strike="noStrike" spc="-1">
                  <a:solidFill>
                    <a:srgbClr val="000000"/>
                  </a:solidFill>
                  <a:latin typeface="Calibri"/>
                  <a:ea typeface="Calibri"/>
                </a:rPr>
                <a:t>de la persona a cargo del taller o laboratorio.</a:t>
              </a:r>
              <a:endParaRPr lang="es-CL" sz="1600" b="0" strike="noStrike" spc="-1">
                <a:latin typeface="Arial"/>
              </a:endParaRPr>
            </a:p>
          </p:txBody>
        </p:sp>
      </p:grpSp>
      <p:grpSp>
        <p:nvGrpSpPr>
          <p:cNvPr id="833" name="Group 9"/>
          <p:cNvGrpSpPr/>
          <p:nvPr/>
        </p:nvGrpSpPr>
        <p:grpSpPr>
          <a:xfrm>
            <a:off x="-3960" y="1887480"/>
            <a:ext cx="9305280" cy="782280"/>
            <a:chOff x="-3960" y="1887480"/>
            <a:chExt cx="9305280" cy="782280"/>
          </a:xfrm>
        </p:grpSpPr>
        <p:sp>
          <p:nvSpPr>
            <p:cNvPr id="834" name="CustomShape 10"/>
            <p:cNvSpPr/>
            <p:nvPr/>
          </p:nvSpPr>
          <p:spPr>
            <a:xfrm rot="5400000">
              <a:off x="4257360" y="-2373840"/>
              <a:ext cx="782280" cy="930528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sp>
          <p:nvSpPr>
            <p:cNvPr id="835" name="CustomShape 11"/>
            <p:cNvSpPr/>
            <p:nvPr/>
          </p:nvSpPr>
          <p:spPr>
            <a:xfrm>
              <a:off x="4015080" y="2109240"/>
              <a:ext cx="29746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Utilizar EPPs</a:t>
              </a:r>
              <a:r>
                <a:rPr lang="es-CL" sz="1600" b="1" strike="noStrike" spc="-1">
                  <a:solidFill>
                    <a:srgbClr val="000000"/>
                  </a:solidFill>
                  <a:latin typeface="Calibri"/>
                  <a:ea typeface="Calibri"/>
                </a:rPr>
                <a:t> </a:t>
              </a:r>
              <a:r>
                <a:rPr lang="es-CL" sz="1600" b="0" strike="noStrike" spc="-1">
                  <a:solidFill>
                    <a:srgbClr val="000000"/>
                  </a:solidFill>
                  <a:latin typeface="Calibri"/>
                  <a:ea typeface="Calibri"/>
                </a:rPr>
                <a:t>para el autocuidado.</a:t>
              </a:r>
              <a:endParaRPr lang="es-CL" sz="1600" b="0" strike="noStrike" spc="-1">
                <a:latin typeface="Arial"/>
              </a:endParaRPr>
            </a:p>
          </p:txBody>
        </p:sp>
        <p:pic>
          <p:nvPicPr>
            <p:cNvPr id="836" name="Imagen 2"/>
            <p:cNvPicPr/>
            <p:nvPr/>
          </p:nvPicPr>
          <p:blipFill>
            <a:blip r:embed="rId4"/>
            <a:stretch/>
          </p:blipFill>
          <p:spPr>
            <a:xfrm>
              <a:off x="344160" y="2008800"/>
              <a:ext cx="640080" cy="539280"/>
            </a:xfrm>
            <a:prstGeom prst="rect">
              <a:avLst/>
            </a:prstGeom>
            <a:ln>
              <a:noFill/>
            </a:ln>
          </p:spPr>
        </p:pic>
        <p:pic>
          <p:nvPicPr>
            <p:cNvPr id="837" name="Google Shape;417;p19"/>
            <p:cNvPicPr/>
            <p:nvPr/>
          </p:nvPicPr>
          <p:blipFill>
            <a:blip r:embed="rId5"/>
            <a:stretch/>
          </p:blipFill>
          <p:spPr>
            <a:xfrm>
              <a:off x="1287720" y="2008800"/>
              <a:ext cx="639360" cy="538560"/>
            </a:xfrm>
            <a:prstGeom prst="rect">
              <a:avLst/>
            </a:prstGeom>
            <a:ln>
              <a:noFill/>
            </a:ln>
          </p:spPr>
        </p:pic>
        <p:pic>
          <p:nvPicPr>
            <p:cNvPr id="838" name="Google Shape;420;p19"/>
            <p:cNvPicPr/>
            <p:nvPr/>
          </p:nvPicPr>
          <p:blipFill>
            <a:blip r:embed="rId6"/>
            <a:stretch/>
          </p:blipFill>
          <p:spPr>
            <a:xfrm>
              <a:off x="2230560" y="2024640"/>
              <a:ext cx="601560" cy="506880"/>
            </a:xfrm>
            <a:prstGeom prst="rect">
              <a:avLst/>
            </a:prstGeom>
            <a:ln>
              <a:noFill/>
            </a:ln>
          </p:spPr>
        </p:pic>
        <p:pic>
          <p:nvPicPr>
            <p:cNvPr id="839" name="Google Shape;423;p19"/>
            <p:cNvPicPr/>
            <p:nvPr/>
          </p:nvPicPr>
          <p:blipFill>
            <a:blip r:embed="rId7"/>
            <a:stretch/>
          </p:blipFill>
          <p:spPr>
            <a:xfrm>
              <a:off x="3135960" y="2021400"/>
              <a:ext cx="609480" cy="513360"/>
            </a:xfrm>
            <a:prstGeom prst="rect">
              <a:avLst/>
            </a:prstGeom>
            <a:ln>
              <a:noFill/>
            </a:ln>
          </p:spPr>
        </p:pic>
      </p:grpSp>
      <p:grpSp>
        <p:nvGrpSpPr>
          <p:cNvPr id="840" name="Group 12"/>
          <p:cNvGrpSpPr/>
          <p:nvPr/>
        </p:nvGrpSpPr>
        <p:grpSpPr>
          <a:xfrm>
            <a:off x="25560" y="4845960"/>
            <a:ext cx="5762880" cy="782280"/>
            <a:chOff x="25560" y="4845960"/>
            <a:chExt cx="5762880" cy="782280"/>
          </a:xfrm>
        </p:grpSpPr>
        <p:sp>
          <p:nvSpPr>
            <p:cNvPr id="841" name="CustomShape 13"/>
            <p:cNvSpPr/>
            <p:nvPr/>
          </p:nvSpPr>
          <p:spPr>
            <a:xfrm>
              <a:off x="1297080" y="5068440"/>
              <a:ext cx="44913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ordenado </a:t>
              </a:r>
              <a:r>
                <a:rPr lang="es-CL" sz="1600" b="0" strike="noStrike" spc="-1">
                  <a:solidFill>
                    <a:srgbClr val="000000"/>
                  </a:solidFill>
                  <a:latin typeface="Calibri"/>
                  <a:ea typeface="Calibri"/>
                </a:rPr>
                <a:t>con el área de trabajo.</a:t>
              </a:r>
              <a:endParaRPr lang="es-CL" sz="1600" b="0" strike="noStrike" spc="-1">
                <a:latin typeface="Arial"/>
              </a:endParaRPr>
            </a:p>
          </p:txBody>
        </p:sp>
        <p:grpSp>
          <p:nvGrpSpPr>
            <p:cNvPr id="842" name="Group 14"/>
            <p:cNvGrpSpPr/>
            <p:nvPr/>
          </p:nvGrpSpPr>
          <p:grpSpPr>
            <a:xfrm>
              <a:off x="25560" y="4845960"/>
              <a:ext cx="1134720" cy="782280"/>
              <a:chOff x="25560" y="4845960"/>
              <a:chExt cx="1134720" cy="782280"/>
            </a:xfrm>
          </p:grpSpPr>
          <p:sp>
            <p:nvSpPr>
              <p:cNvPr id="843" name="CustomShape 15"/>
              <p:cNvSpPr/>
              <p:nvPr/>
            </p:nvSpPr>
            <p:spPr>
              <a:xfrm rot="5400000">
                <a:off x="201600" y="466956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844" name="Imagen 6"/>
              <p:cNvPicPr/>
              <p:nvPr/>
            </p:nvPicPr>
            <p:blipFill>
              <a:blip r:embed="rId8"/>
              <a:stretch/>
            </p:blipFill>
            <p:spPr>
              <a:xfrm>
                <a:off x="326880" y="4956480"/>
                <a:ext cx="682560" cy="575280"/>
              </a:xfrm>
              <a:prstGeom prst="rect">
                <a:avLst/>
              </a:prstGeom>
              <a:ln>
                <a:noFill/>
              </a:ln>
            </p:spPr>
          </p:pic>
        </p:grpSp>
      </p:grpSp>
      <p:grpSp>
        <p:nvGrpSpPr>
          <p:cNvPr id="845" name="Group 16"/>
          <p:cNvGrpSpPr/>
          <p:nvPr/>
        </p:nvGrpSpPr>
        <p:grpSpPr>
          <a:xfrm>
            <a:off x="25560" y="3864600"/>
            <a:ext cx="6502320" cy="782280"/>
            <a:chOff x="25560" y="3864600"/>
            <a:chExt cx="6502320" cy="782280"/>
          </a:xfrm>
        </p:grpSpPr>
        <p:sp>
          <p:nvSpPr>
            <p:cNvPr id="846" name="CustomShape 17"/>
            <p:cNvSpPr/>
            <p:nvPr/>
          </p:nvSpPr>
          <p:spPr>
            <a:xfrm>
              <a:off x="1289880" y="3963960"/>
              <a:ext cx="52380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cuidadoso y respetuoso </a:t>
              </a:r>
              <a:r>
                <a:rPr lang="es-CL" sz="1600" b="0" strike="noStrike" spc="-1">
                  <a:solidFill>
                    <a:srgbClr val="000000"/>
                  </a:solidFill>
                  <a:latin typeface="Calibri"/>
                  <a:ea typeface="Calibri"/>
                </a:rPr>
                <a:t>con los integrantes del equipo de trabajo, asegurando la </a:t>
              </a:r>
              <a:r>
                <a:rPr lang="es-CL" sz="1600" b="1" strike="noStrike" spc="-1">
                  <a:solidFill>
                    <a:srgbClr val="29754D"/>
                  </a:solidFill>
                  <a:latin typeface="Calibri"/>
                  <a:ea typeface="Calibri"/>
                </a:rPr>
                <a:t>integridad física </a:t>
              </a:r>
              <a:r>
                <a:rPr lang="es-CL" sz="1600" b="0" strike="noStrike" spc="-1">
                  <a:solidFill>
                    <a:srgbClr val="000000"/>
                  </a:solidFill>
                  <a:latin typeface="Calibri"/>
                  <a:ea typeface="Calibri"/>
                </a:rPr>
                <a:t>de todos.</a:t>
              </a:r>
              <a:endParaRPr lang="es-CL" sz="1600" b="0" strike="noStrike" spc="-1">
                <a:latin typeface="Arial"/>
              </a:endParaRPr>
            </a:p>
          </p:txBody>
        </p:sp>
        <p:grpSp>
          <p:nvGrpSpPr>
            <p:cNvPr id="847" name="Group 18"/>
            <p:cNvGrpSpPr/>
            <p:nvPr/>
          </p:nvGrpSpPr>
          <p:grpSpPr>
            <a:xfrm>
              <a:off x="25560" y="3864600"/>
              <a:ext cx="1134720" cy="782280"/>
              <a:chOff x="25560" y="3864600"/>
              <a:chExt cx="1134720" cy="782280"/>
            </a:xfrm>
          </p:grpSpPr>
          <p:sp>
            <p:nvSpPr>
              <p:cNvPr id="848" name="CustomShape 19"/>
              <p:cNvSpPr/>
              <p:nvPr/>
            </p:nvSpPr>
            <p:spPr>
              <a:xfrm rot="5400000">
                <a:off x="201600" y="368820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849" name="Imagen 7"/>
              <p:cNvPicPr/>
              <p:nvPr/>
            </p:nvPicPr>
            <p:blipFill>
              <a:blip r:embed="rId9"/>
              <a:stretch/>
            </p:blipFill>
            <p:spPr>
              <a:xfrm>
                <a:off x="277200" y="3942360"/>
                <a:ext cx="740160" cy="623520"/>
              </a:xfrm>
              <a:prstGeom prst="rect">
                <a:avLst/>
              </a:prstGeom>
              <a:ln>
                <a:noFill/>
              </a:ln>
            </p:spPr>
          </p:pic>
        </p:grpSp>
      </p:grpSp>
      <p:pic>
        <p:nvPicPr>
          <p:cNvPr id="850" name="Imagen 38"/>
          <p:cNvPicPr/>
          <p:nvPr/>
        </p:nvPicPr>
        <p:blipFill>
          <a:blip r:embed="rId10"/>
          <a:stretch/>
        </p:blipFill>
        <p:spPr>
          <a:xfrm>
            <a:off x="5836320" y="3780360"/>
            <a:ext cx="3759480" cy="3778560"/>
          </a:xfrm>
          <a:prstGeom prst="rect">
            <a:avLst/>
          </a:prstGeom>
          <a:ln>
            <a:noFill/>
          </a:ln>
        </p:spPr>
      </p:pic>
      <p:sp>
        <p:nvSpPr>
          <p:cNvPr id="851" name="CustomShape 20"/>
          <p:cNvSpPr/>
          <p:nvPr/>
        </p:nvSpPr>
        <p:spPr>
          <a:xfrm>
            <a:off x="375840" y="1373760"/>
            <a:ext cx="46900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C73E32"/>
                </a:solidFill>
                <a:latin typeface="Calibri"/>
                <a:ea typeface="Calibri"/>
              </a:rPr>
              <a:t>¡ATENCIÓN!</a:t>
            </a:r>
            <a:endParaRPr lang="es-CL" sz="2800" b="0" strike="noStrike" spc="-1">
              <a:latin typeface="Arial"/>
            </a:endParaRPr>
          </a:p>
        </p:txBody>
      </p:sp>
      <p:sp>
        <p:nvSpPr>
          <p:cNvPr id="852" name="CustomShape 21"/>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COMENZAR LA ACTIVIDAD:</a:t>
            </a:r>
            <a:endParaRPr lang="es-CL" sz="1400" b="0" strike="noStrike" spc="-1">
              <a:latin typeface="Arial"/>
            </a:endParaRPr>
          </a:p>
          <a:p>
            <a:pPr>
              <a:lnSpc>
                <a:spcPct val="100000"/>
              </a:lnSpc>
            </a:pP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558720" y="2451240"/>
            <a:ext cx="8863920" cy="21708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3"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pic>
        <p:nvPicPr>
          <p:cNvPr id="344" name="Google Shape;294;p6" descr="C:\Users\Oscar\Desktop\Tabla-de-converción-de-Unidades1.jpg"/>
          <p:cNvPicPr/>
          <p:nvPr/>
        </p:nvPicPr>
        <p:blipFill>
          <a:blip r:embed="rId2"/>
          <a:srcRect l="36" t="17541" r="11376" b="67070"/>
          <a:stretch/>
        </p:blipFill>
        <p:spPr>
          <a:xfrm>
            <a:off x="726840" y="2895480"/>
            <a:ext cx="8584560" cy="1510560"/>
          </a:xfrm>
          <a:prstGeom prst="rect">
            <a:avLst/>
          </a:prstGeom>
          <a:ln>
            <a:noFill/>
          </a:ln>
        </p:spPr>
      </p:pic>
      <p:sp>
        <p:nvSpPr>
          <p:cNvPr id="345" name="CustomShape 3"/>
          <p:cNvSpPr/>
          <p:nvPr/>
        </p:nvSpPr>
        <p:spPr>
          <a:xfrm>
            <a:off x="762120" y="250236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strike="noStrike" spc="-1">
                <a:solidFill>
                  <a:srgbClr val="C73E32"/>
                </a:solidFill>
                <a:latin typeface="Calibri"/>
                <a:ea typeface="Arial"/>
              </a:rPr>
              <a:t>Superficie:</a:t>
            </a:r>
            <a:endParaRPr lang="es-C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CustomShape 1"/>
          <p:cNvSpPr/>
          <p:nvPr/>
        </p:nvSpPr>
        <p:spPr>
          <a:xfrm>
            <a:off x="383400" y="2370240"/>
            <a:ext cx="8838360" cy="32374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54" name="CustomShape 2"/>
          <p:cNvSpPr/>
          <p:nvPr/>
        </p:nvSpPr>
        <p:spPr>
          <a:xfrm>
            <a:off x="5279760" y="7354440"/>
            <a:ext cx="2722680" cy="20448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855" name="CustomShape 3"/>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TICKET DE SALIDA</a:t>
            </a:r>
            <a:endParaRPr lang="es-CL" sz="2800" b="0" strike="noStrike" spc="-1">
              <a:latin typeface="Arial"/>
            </a:endParaRPr>
          </a:p>
        </p:txBody>
      </p:sp>
      <p:sp>
        <p:nvSpPr>
          <p:cNvPr id="856"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TERMINAR:</a:t>
            </a:r>
            <a:endParaRPr lang="es-CL" sz="1400" b="0" strike="noStrike" spc="-1">
              <a:latin typeface="Arial"/>
            </a:endParaRPr>
          </a:p>
          <a:p>
            <a:pPr>
              <a:lnSpc>
                <a:spcPct val="100000"/>
              </a:lnSpc>
            </a:pPr>
            <a:endParaRPr lang="es-CL" sz="1400" b="0" strike="noStrike" spc="-1">
              <a:latin typeface="Arial"/>
            </a:endParaRPr>
          </a:p>
        </p:txBody>
      </p:sp>
      <p:sp>
        <p:nvSpPr>
          <p:cNvPr id="857" name="CustomShape 5"/>
          <p:cNvSpPr/>
          <p:nvPr/>
        </p:nvSpPr>
        <p:spPr>
          <a:xfrm>
            <a:off x="958680" y="4106520"/>
            <a:ext cx="5106960" cy="773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endParaRPr lang="es-CL" sz="1800" b="0" strike="noStrike" spc="-1">
              <a:latin typeface="Arial"/>
            </a:endParaRPr>
          </a:p>
          <a:p>
            <a:pPr>
              <a:lnSpc>
                <a:spcPct val="115000"/>
              </a:lnSpc>
            </a:pPr>
            <a:r>
              <a:rPr lang="es-CL" sz="1600" b="0" strike="noStrike" spc="-1">
                <a:solidFill>
                  <a:srgbClr val="000000"/>
                </a:solidFill>
                <a:latin typeface="Calibri"/>
                <a:ea typeface="Calibri"/>
              </a:rPr>
              <a:t>¡No olvides contestar y entregar el Ticket de Salida!</a:t>
            </a:r>
            <a:endParaRPr lang="es-CL" sz="1600" b="0" strike="noStrike" spc="-1">
              <a:latin typeface="Arial"/>
            </a:endParaRPr>
          </a:p>
          <a:p>
            <a:pPr>
              <a:lnSpc>
                <a:spcPct val="115000"/>
              </a:lnSpc>
            </a:pPr>
            <a:endParaRPr lang="es-CL" sz="1600" b="0" strike="noStrike" spc="-1">
              <a:latin typeface="Arial"/>
            </a:endParaRPr>
          </a:p>
          <a:p>
            <a:pPr>
              <a:lnSpc>
                <a:spcPct val="115000"/>
              </a:lnSpc>
            </a:pPr>
            <a:r>
              <a:rPr lang="es-CL" sz="2100" b="1" strike="noStrike" spc="-1">
                <a:solidFill>
                  <a:srgbClr val="29754D"/>
                </a:solidFill>
                <a:latin typeface="Calibri"/>
                <a:ea typeface="Calibri"/>
              </a:rPr>
              <a:t>¡Hasta la próxima! </a:t>
            </a:r>
            <a:endParaRPr lang="es-CL" sz="2100" b="0" strike="noStrike" spc="-1">
              <a:latin typeface="Arial"/>
            </a:endParaRPr>
          </a:p>
          <a:p>
            <a:pPr>
              <a:lnSpc>
                <a:spcPct val="100000"/>
              </a:lnSpc>
            </a:pPr>
            <a:r>
              <a:t/>
            </a:r>
            <a:br/>
            <a:endParaRPr lang="es-CL" sz="2100" b="0" strike="noStrike" spc="-1">
              <a:latin typeface="Arial"/>
            </a:endParaRPr>
          </a:p>
        </p:txBody>
      </p:sp>
      <p:pic>
        <p:nvPicPr>
          <p:cNvPr id="858" name="Imagen 9"/>
          <p:cNvPicPr/>
          <p:nvPr/>
        </p:nvPicPr>
        <p:blipFill>
          <a:blip r:embed="rId2"/>
          <a:stretch/>
        </p:blipFill>
        <p:spPr>
          <a:xfrm>
            <a:off x="3210840" y="4475520"/>
            <a:ext cx="673560" cy="604080"/>
          </a:xfrm>
          <a:prstGeom prst="rect">
            <a:avLst/>
          </a:prstGeom>
          <a:ln>
            <a:noFill/>
          </a:ln>
        </p:spPr>
      </p:pic>
      <p:pic>
        <p:nvPicPr>
          <p:cNvPr id="859" name="Imagen 12"/>
          <p:cNvPicPr/>
          <p:nvPr/>
        </p:nvPicPr>
        <p:blipFill>
          <a:blip r:embed="rId3"/>
          <a:stretch/>
        </p:blipFill>
        <p:spPr>
          <a:xfrm>
            <a:off x="6137280" y="3028320"/>
            <a:ext cx="2662560" cy="4168080"/>
          </a:xfrm>
          <a:prstGeom prst="rect">
            <a:avLst/>
          </a:prstGeom>
          <a:ln>
            <a:noFill/>
          </a:ln>
        </p:spPr>
      </p:pic>
      <p:sp>
        <p:nvSpPr>
          <p:cNvPr id="860" name="CustomShape 6"/>
          <p:cNvSpPr/>
          <p:nvPr/>
        </p:nvSpPr>
        <p:spPr>
          <a:xfrm>
            <a:off x="971280" y="2823840"/>
            <a:ext cx="5339880" cy="18298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900" b="0" strike="noStrike" spc="-1" dirty="0" smtClean="0">
                <a:solidFill>
                  <a:srgbClr val="C73E32"/>
                </a:solidFill>
                <a:latin typeface="Calibri"/>
                <a:ea typeface="Arial"/>
              </a:rPr>
              <a:t>ACTUADORES </a:t>
            </a:r>
            <a:r>
              <a:rPr lang="es-CL" sz="2900" b="0" strike="noStrike" spc="-1" dirty="0">
                <a:solidFill>
                  <a:srgbClr val="C73E32"/>
                </a:solidFill>
                <a:latin typeface="Calibri"/>
                <a:ea typeface="Arial"/>
              </a:rPr>
              <a:t>NEUMÁTICOS </a:t>
            </a:r>
            <a:r>
              <a:rPr dirty="0"/>
              <a:t/>
            </a:r>
            <a:br>
              <a:rPr dirty="0"/>
            </a:br>
            <a:r>
              <a:rPr lang="es-CL" sz="2900" b="0" strike="noStrike" spc="-1" dirty="0">
                <a:solidFill>
                  <a:srgbClr val="C73E32"/>
                </a:solidFill>
                <a:latin typeface="Calibri"/>
                <a:ea typeface="Arial"/>
              </a:rPr>
              <a:t>E HIDRÁULICOS</a:t>
            </a:r>
            <a:endParaRPr lang="es-CL" sz="2900" b="0" strike="noStrike" spc="-1" dirty="0">
              <a:latin typeface="Arial"/>
            </a:endParaRPr>
          </a:p>
          <a:p>
            <a:pPr>
              <a:lnSpc>
                <a:spcPct val="80000"/>
              </a:lnSpc>
            </a:pPr>
            <a:endParaRPr lang="es-CL" sz="2900" b="0" strike="noStrike" spc="-1" dirty="0">
              <a:latin typeface="Arial"/>
            </a:endParaRPr>
          </a:p>
          <a:p>
            <a:pPr>
              <a:lnSpc>
                <a:spcPct val="80000"/>
              </a:lnSpc>
            </a:pPr>
            <a:r>
              <a:rPr dirty="0"/>
              <a:t/>
            </a:r>
            <a:br>
              <a:rPr dirty="0"/>
            </a:br>
            <a:endParaRPr lang="es-CL" sz="29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558720" y="2451240"/>
            <a:ext cx="8863920" cy="2170800"/>
          </a:xfrm>
          <a:prstGeom prst="roundRect">
            <a:avLst>
              <a:gd name="adj" fmla="val 4804"/>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7" name="CustomShape 2"/>
          <p:cNvSpPr/>
          <p:nvPr/>
        </p:nvSpPr>
        <p:spPr>
          <a:xfrm>
            <a:off x="447840" y="1214280"/>
            <a:ext cx="9030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600" b="1" strike="noStrike" spc="-1">
                <a:solidFill>
                  <a:srgbClr val="29754D"/>
                </a:solidFill>
                <a:latin typeface="Calibri"/>
                <a:ea typeface="Arial"/>
              </a:rPr>
              <a:t>CONVERSIÓN DE </a:t>
            </a:r>
            <a:r>
              <a:rPr lang="es-CL" sz="3600" b="0" strike="noStrike" spc="-1">
                <a:solidFill>
                  <a:srgbClr val="C73E32"/>
                </a:solidFill>
                <a:latin typeface="Calibri"/>
                <a:ea typeface="Arial"/>
              </a:rPr>
              <a:t>UNIDADES</a:t>
            </a:r>
            <a:endParaRPr lang="es-CL" sz="3600" b="0" strike="noStrike" spc="-1">
              <a:latin typeface="Arial"/>
            </a:endParaRPr>
          </a:p>
        </p:txBody>
      </p:sp>
      <p:sp>
        <p:nvSpPr>
          <p:cNvPr id="348" name="CustomShape 3"/>
          <p:cNvSpPr/>
          <p:nvPr/>
        </p:nvSpPr>
        <p:spPr>
          <a:xfrm>
            <a:off x="762120" y="2502360"/>
            <a:ext cx="695880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1" strike="noStrike" spc="-1">
                <a:solidFill>
                  <a:srgbClr val="C73E32"/>
                </a:solidFill>
                <a:latin typeface="Calibri"/>
                <a:ea typeface="Arial"/>
              </a:rPr>
              <a:t>Volúmen:</a:t>
            </a:r>
            <a:endParaRPr lang="es-CL" sz="1700" b="0" strike="noStrike" spc="-1">
              <a:latin typeface="Arial"/>
            </a:endParaRPr>
          </a:p>
        </p:txBody>
      </p:sp>
      <p:pic>
        <p:nvPicPr>
          <p:cNvPr id="349" name="Google Shape;302;p7" descr="C:\Users\Oscar\Desktop\Tabla-de-converción-de-Unidades1.jpg"/>
          <p:cNvPicPr/>
          <p:nvPr/>
        </p:nvPicPr>
        <p:blipFill>
          <a:blip r:embed="rId2"/>
          <a:srcRect t="35136" r="12321" b="49933"/>
          <a:stretch/>
        </p:blipFill>
        <p:spPr>
          <a:xfrm>
            <a:off x="755640" y="2908440"/>
            <a:ext cx="8425800" cy="147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6266</TotalTime>
  <Words>2781</Words>
  <Application>Microsoft Office PowerPoint</Application>
  <PresentationFormat>Personalizado</PresentationFormat>
  <Paragraphs>494</Paragraphs>
  <Slides>80</Slides>
  <Notes>0</Notes>
  <HiddenSlides>0</HiddenSlides>
  <MMClips>0</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80</vt:i4>
      </vt:variant>
    </vt:vector>
  </HeadingPairs>
  <TitlesOfParts>
    <vt:vector size="95" baseType="lpstr">
      <vt:lpstr>Arial</vt:lpstr>
      <vt:lpstr>Calibri</vt:lpstr>
      <vt:lpstr>DejaVu Sans</vt:lpstr>
      <vt:lpstr>Noto Sans Symbols</vt:lpstr>
      <vt:lpstr>Roboto</vt:lpstr>
      <vt:lpstr>Symbol</vt:lpstr>
      <vt:lpstr>Times New Roman</vt:lpstr>
      <vt:lpstr>Verdana</vt:lpstr>
      <vt:lpstr>Wingdings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dc:description/>
  <cp:lastModifiedBy>Toledo</cp:lastModifiedBy>
  <cp:revision>881</cp:revision>
  <dcterms:modified xsi:type="dcterms:W3CDTF">2021-02-20T02:01:56Z</dcterms:modified>
  <dc:language>es-CL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80</vt:i4>
  </property>
</Properties>
</file>