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 pos="4176">
          <p15:clr>
            <a:srgbClr val="A4A3A4"/>
          </p15:clr>
        </p15:guide>
        <p15:guide id="4" pos="32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jCEUFJZYtd7+0IcPAmHbu0g/8lR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Daniella Toled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  <p:guide pos="4176" orient="horz"/>
        <p:guide pos="32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11-12T13:21:52.104">
    <p:pos x="6000" y="0"/>
    <p:text>Recordar cambiar el número de la actividad. El número verde no cambia.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HQMen-Q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" name="Google Shape;56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43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44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45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46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2" name="Google Shape;232;p47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3" name="Google Shape;243;p1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7" name="Google Shape;277;p2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0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1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42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3"/>
          <p:cNvSpPr/>
          <p:nvPr/>
        </p:nvSpPr>
        <p:spPr>
          <a:xfrm>
            <a:off x="270565" y="1747314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C4D7CD">
              <a:alpha val="8784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8EB99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3441" y="6464037"/>
            <a:ext cx="690406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5|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6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Instalaciones Eléctricas Industriales 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5|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Instalaciones Eléctricas Industriales 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8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5|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Instalaciones Eléctricas Industriales 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 2"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0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0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hyperlink" Target="http://cormudesi.cl/Licitacion20122018/1.-ANERXO%20MEMORIA%20DE%20CALCULO%20-%20ESC%20PAULA%20JARA%20QUEMADA.pdf" TargetMode="External"/><Relationship Id="rId5" Type="http://schemas.openxmlformats.org/officeDocument/2006/relationships/hyperlink" Target="http://cormudesi.cl/Licitacion20122018/2.-INFORME%20TECNICO%20-%20ESC%20PAULA%20JARA%20QUEMADA.pdf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Relationship Id="rId5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Relationship Id="rId4" Type="http://schemas.openxmlformats.org/officeDocument/2006/relationships/image" Target="../media/image25.png"/><Relationship Id="rId11" Type="http://schemas.openxmlformats.org/officeDocument/2006/relationships/image" Target="../media/image26.png"/><Relationship Id="rId10" Type="http://schemas.openxmlformats.org/officeDocument/2006/relationships/image" Target="../media/image31.png"/><Relationship Id="rId9" Type="http://schemas.openxmlformats.org/officeDocument/2006/relationships/image" Target="../media/image21.png"/><Relationship Id="rId5" Type="http://schemas.openxmlformats.org/officeDocument/2006/relationships/image" Target="../media/image28.png"/><Relationship Id="rId6" Type="http://schemas.openxmlformats.org/officeDocument/2006/relationships/image" Target="../media/image24.png"/><Relationship Id="rId7" Type="http://schemas.openxmlformats.org/officeDocument/2006/relationships/image" Target="../media/image19.png"/><Relationship Id="rId8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ELECTRICIDAD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3622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360362" y="2242106"/>
            <a:ext cx="8605837" cy="946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INSTALACIONES </a:t>
            </a:r>
            <a:br>
              <a:rPr b="1" i="0" lang="en-US" sz="3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ELÉCTRICAS INDUSTRIALES </a:t>
            </a:r>
            <a:endParaRPr b="1" i="0" sz="3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ortadaMODULO6.png" id="62" name="Google Shape;62;p1"/>
          <p:cNvPicPr preferRelativeResize="0"/>
          <p:nvPr/>
        </p:nvPicPr>
        <p:blipFill rotWithShape="1">
          <a:blip r:embed="rId3">
            <a:alphaModFix/>
          </a:blip>
          <a:srcRect b="19502" l="0" r="0" t="0"/>
          <a:stretch/>
        </p:blipFill>
        <p:spPr>
          <a:xfrm>
            <a:off x="1803400" y="2768600"/>
            <a:ext cx="7277781" cy="368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3"/>
          <p:cNvSpPr/>
          <p:nvPr/>
        </p:nvSpPr>
        <p:spPr>
          <a:xfrm>
            <a:off x="5499100" y="1127177"/>
            <a:ext cx="3416300" cy="5908623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3"/>
          <p:cNvSpPr/>
          <p:nvPr/>
        </p:nvSpPr>
        <p:spPr>
          <a:xfrm>
            <a:off x="4587888" y="2038450"/>
            <a:ext cx="184666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3"/>
          <p:cNvSpPr/>
          <p:nvPr/>
        </p:nvSpPr>
        <p:spPr>
          <a:xfrm>
            <a:off x="8335963" y="1264251"/>
            <a:ext cx="4857750" cy="425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3"/>
          <p:cNvSpPr txBox="1"/>
          <p:nvPr/>
        </p:nvSpPr>
        <p:spPr>
          <a:xfrm>
            <a:off x="965200" y="2300580"/>
            <a:ext cx="105156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3"/>
          <p:cNvSpPr/>
          <p:nvPr/>
        </p:nvSpPr>
        <p:spPr>
          <a:xfrm>
            <a:off x="447681" y="1303286"/>
            <a:ext cx="4543419" cy="543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PLANO ELÉCTRICO</a:t>
            </a:r>
            <a:endParaRPr/>
          </a:p>
        </p:txBody>
      </p:sp>
      <p:pic>
        <p:nvPicPr>
          <p:cNvPr id="179" name="Google Shape;179;p43"/>
          <p:cNvPicPr preferRelativeResize="0"/>
          <p:nvPr/>
        </p:nvPicPr>
        <p:blipFill rotWithShape="1">
          <a:blip r:embed="rId3">
            <a:alphaModFix/>
          </a:blip>
          <a:srcRect b="0" l="0" r="0" t="3130"/>
          <a:stretch/>
        </p:blipFill>
        <p:spPr>
          <a:xfrm>
            <a:off x="6010181" y="1524000"/>
            <a:ext cx="2580995" cy="534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3"/>
          <p:cNvSpPr/>
          <p:nvPr/>
        </p:nvSpPr>
        <p:spPr>
          <a:xfrm>
            <a:off x="482600" y="2070277"/>
            <a:ext cx="4622800" cy="3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Un plano eléctrico es una representación gráfica de las ubicaciones del alumbrado exterior e interior, tomacorrientes, circuitos de fuerza motriz o calefacción de un determinado inmueble, según una simbología normalizada.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3"/>
          <p:cNvSpPr/>
          <p:nvPr/>
        </p:nvSpPr>
        <p:spPr>
          <a:xfrm>
            <a:off x="5486400" y="1206600"/>
            <a:ext cx="34226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CIRCUITO DE FUERZA</a:t>
            </a:r>
            <a:endParaRPr b="0" i="0" sz="1400" u="none" cap="none" strike="noStrike">
              <a:solidFill>
                <a:srgbClr val="C73E3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/>
          <p:nvPr/>
        </p:nvSpPr>
        <p:spPr>
          <a:xfrm>
            <a:off x="4635500" y="1228777"/>
            <a:ext cx="4533900" cy="5908623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4"/>
          <p:cNvSpPr/>
          <p:nvPr/>
        </p:nvSpPr>
        <p:spPr>
          <a:xfrm>
            <a:off x="4587888" y="2038450"/>
            <a:ext cx="184666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44"/>
          <p:cNvSpPr/>
          <p:nvPr/>
        </p:nvSpPr>
        <p:spPr>
          <a:xfrm>
            <a:off x="8335963" y="1264251"/>
            <a:ext cx="4857750" cy="425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4"/>
          <p:cNvSpPr/>
          <p:nvPr/>
        </p:nvSpPr>
        <p:spPr>
          <a:xfrm>
            <a:off x="482600" y="2070277"/>
            <a:ext cx="3759200" cy="3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Un  diagrama  unilineal  es  una  </a:t>
            </a:r>
            <a:r>
              <a:rPr b="1" i="0" lang="en-US" sz="1800" u="none" cap="none" strike="noStrike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representación  simbólica  de cómo  se  distribuyen  los componentes de un TDA y </a:t>
            </a:r>
            <a:br>
              <a:rPr b="1" i="0" lang="en-US" sz="1800" u="none" cap="none" strike="noStrike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su función por cada circuito</a:t>
            </a:r>
            <a:r>
              <a:rPr b="0" i="0" lang="en-US" sz="1800" u="none" cap="none" strike="noStrike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1800" u="none" cap="none" strike="noStrike">
              <a:solidFill>
                <a:srgbClr val="2125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Como  se  puede  apreciar  en  el  DU  se  detallan  todas  las  características  técnicas  de  los componentes  que  van  conectados  en  el  TDA  (Tablero  de  Distribución  de  Alumbrado), también las secciones  y los tipos de  conductores que alimentarán los diversos circuitos y los dos tipos de tierra que tendrá la instalación. </a:t>
            </a:r>
            <a:endParaRPr b="0" i="0" sz="1800" u="none" cap="none" strike="noStrike">
              <a:solidFill>
                <a:srgbClr val="2125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44"/>
          <p:cNvSpPr/>
          <p:nvPr/>
        </p:nvSpPr>
        <p:spPr>
          <a:xfrm>
            <a:off x="3492500" y="3728090"/>
            <a:ext cx="51189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000" u="none" cap="none" strike="noStrike">
              <a:solidFill>
                <a:srgbClr val="2125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44"/>
          <p:cNvPicPr preferRelativeResize="0"/>
          <p:nvPr/>
        </p:nvPicPr>
        <p:blipFill rotWithShape="1">
          <a:blip r:embed="rId3">
            <a:alphaModFix/>
          </a:blip>
          <a:srcRect b="1689" l="11275" r="6567" t="0"/>
          <a:stretch/>
        </p:blipFill>
        <p:spPr>
          <a:xfrm>
            <a:off x="4838699" y="1420625"/>
            <a:ext cx="4191001" cy="562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4"/>
          <p:cNvSpPr/>
          <p:nvPr/>
        </p:nvSpPr>
        <p:spPr>
          <a:xfrm>
            <a:off x="4750730" y="2838550"/>
            <a:ext cx="35673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CA848"/>
                </a:solidFill>
                <a:latin typeface="Calibri"/>
                <a:ea typeface="Calibri"/>
                <a:cs typeface="Calibri"/>
                <a:sym typeface="Calibri"/>
              </a:rPr>
              <a:t>TG</a:t>
            </a:r>
            <a:endParaRPr b="0" i="0" sz="1200" u="none" cap="none" strike="noStrike">
              <a:solidFill>
                <a:srgbClr val="1CA8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4"/>
          <p:cNvSpPr/>
          <p:nvPr/>
        </p:nvSpPr>
        <p:spPr>
          <a:xfrm>
            <a:off x="447681" y="1303286"/>
            <a:ext cx="4543419" cy="543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DIAGRAMA UNILINEAL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5"/>
          <p:cNvSpPr/>
          <p:nvPr/>
        </p:nvSpPr>
        <p:spPr>
          <a:xfrm>
            <a:off x="4587888" y="2038450"/>
            <a:ext cx="184666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5"/>
          <p:cNvSpPr/>
          <p:nvPr/>
        </p:nvSpPr>
        <p:spPr>
          <a:xfrm>
            <a:off x="8335963" y="1264251"/>
            <a:ext cx="4857750" cy="425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5"/>
          <p:cNvSpPr/>
          <p:nvPr/>
        </p:nvSpPr>
        <p:spPr>
          <a:xfrm>
            <a:off x="3492500" y="3728090"/>
            <a:ext cx="51189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000" u="none" cap="none" strike="noStrike">
              <a:solidFill>
                <a:srgbClr val="2125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5"/>
          <p:cNvSpPr/>
          <p:nvPr/>
        </p:nvSpPr>
        <p:spPr>
          <a:xfrm>
            <a:off x="447681" y="1303286"/>
            <a:ext cx="4543419" cy="543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INFORME TÉCNICO</a:t>
            </a:r>
            <a:endParaRPr/>
          </a:p>
        </p:txBody>
      </p:sp>
      <p:sp>
        <p:nvSpPr>
          <p:cNvPr id="202" name="Google Shape;202;p45"/>
          <p:cNvSpPr txBox="1"/>
          <p:nvPr/>
        </p:nvSpPr>
        <p:spPr>
          <a:xfrm>
            <a:off x="952500" y="3845311"/>
            <a:ext cx="66519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45"/>
          <p:cNvSpPr/>
          <p:nvPr/>
        </p:nvSpPr>
        <p:spPr>
          <a:xfrm>
            <a:off x="469900" y="2267590"/>
            <a:ext cx="7607300" cy="653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Dentro de los ítems a considerar en el desarrollo de un informe técnico tipo Memoria Explicativa / EETT con objetivo eléctrico tenemos lo siguiente.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699" y="2997200"/>
            <a:ext cx="8613303" cy="4381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6"/>
          <p:cNvSpPr/>
          <p:nvPr/>
        </p:nvSpPr>
        <p:spPr>
          <a:xfrm>
            <a:off x="4587888" y="2038450"/>
            <a:ext cx="184666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6"/>
          <p:cNvSpPr/>
          <p:nvPr/>
        </p:nvSpPr>
        <p:spPr>
          <a:xfrm>
            <a:off x="8335963" y="1264251"/>
            <a:ext cx="4857750" cy="425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6"/>
          <p:cNvSpPr/>
          <p:nvPr/>
        </p:nvSpPr>
        <p:spPr>
          <a:xfrm>
            <a:off x="3492500" y="3728090"/>
            <a:ext cx="51189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000" u="none" cap="none" strike="noStrike">
              <a:solidFill>
                <a:srgbClr val="2125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6"/>
          <p:cNvSpPr/>
          <p:nvPr/>
        </p:nvSpPr>
        <p:spPr>
          <a:xfrm>
            <a:off x="447681" y="1303286"/>
            <a:ext cx="4543419" cy="543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INFORME TÉCNICO</a:t>
            </a:r>
            <a:endParaRPr/>
          </a:p>
        </p:txBody>
      </p:sp>
      <p:sp>
        <p:nvSpPr>
          <p:cNvPr id="213" name="Google Shape;213;p46"/>
          <p:cNvSpPr txBox="1"/>
          <p:nvPr/>
        </p:nvSpPr>
        <p:spPr>
          <a:xfrm>
            <a:off x="952500" y="3845311"/>
            <a:ext cx="66519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6"/>
          <p:cNvSpPr/>
          <p:nvPr/>
        </p:nvSpPr>
        <p:spPr>
          <a:xfrm>
            <a:off x="1490598" y="2438400"/>
            <a:ext cx="7462902" cy="43053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64931" y="2949952"/>
            <a:ext cx="3223256" cy="303512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6"/>
          <p:cNvSpPr/>
          <p:nvPr/>
        </p:nvSpPr>
        <p:spPr>
          <a:xfrm>
            <a:off x="1985962" y="2849811"/>
            <a:ext cx="6484938" cy="320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Realizaremos un informe técnico compuesto por levantamiento de la información e indicación para la ejecución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• Parte 1: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 Técnico Diagnóstico. Ya completado ( Actividad 3)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• Parte 2: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 Técnico Memoria Explicativa, EETT y memoria de calculo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Referencias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sng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http://cormudesi.cl/Licitacion20122018/1.-ANERXO%20MEMORIA%20DE%20CALCULO%20-%20ESC%20PAULA%20JARA%20QUEMADA.pdf</a:t>
            </a:r>
            <a:endParaRPr b="0" i="0" sz="16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sng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http://cormudesi.cl/Licitacion20122018/2.-INFORME%20TECNICO%20-%20ESC%20PAULA%20JARA%20QUEMADA.pdf</a:t>
            </a:r>
            <a:endParaRPr b="0" i="0" sz="16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2035277" y="2911885"/>
            <a:ext cx="6999671" cy="269655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8"/>
          <p:cNvSpPr txBox="1"/>
          <p:nvPr/>
        </p:nvSpPr>
        <p:spPr>
          <a:xfrm>
            <a:off x="3510115" y="3665598"/>
            <a:ext cx="499478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PROYECTO DE INGENIERÍA: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INFORME TÉCNICO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¡Ahora realizaremos una actividad que resume todo lo que hemos visto!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¡Atentos, atentas!</a:t>
            </a:r>
            <a:endParaRPr b="1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8"/>
          <p:cNvSpPr txBox="1"/>
          <p:nvPr/>
        </p:nvSpPr>
        <p:spPr>
          <a:xfrm>
            <a:off x="42140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024" y="2473197"/>
            <a:ext cx="3856770" cy="36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6317" y="5056194"/>
            <a:ext cx="1806825" cy="134821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8"/>
          <p:cNvSpPr txBox="1"/>
          <p:nvPr/>
        </p:nvSpPr>
        <p:spPr>
          <a:xfrm>
            <a:off x="5989638" y="1176338"/>
            <a:ext cx="5374975" cy="1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21148" y="2143434"/>
            <a:ext cx="4699772" cy="4452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47"/>
          <p:cNvGrpSpPr/>
          <p:nvPr/>
        </p:nvGrpSpPr>
        <p:grpSpPr>
          <a:xfrm flipH="1">
            <a:off x="3758583" y="1533450"/>
            <a:ext cx="5076598" cy="2360124"/>
            <a:chOff x="5369949" y="3385389"/>
            <a:chExt cx="6585558" cy="3061644"/>
          </a:xfrm>
        </p:grpSpPr>
        <p:sp>
          <p:nvSpPr>
            <p:cNvPr id="236" name="Google Shape;236;p47"/>
            <p:cNvSpPr/>
            <p:nvPr/>
          </p:nvSpPr>
          <p:spPr>
            <a:xfrm>
              <a:off x="5369949" y="3385389"/>
              <a:ext cx="5663127" cy="3061644"/>
            </a:xfrm>
            <a:prstGeom prst="roundRect">
              <a:avLst>
                <a:gd fmla="val 1015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7"/>
            <p:cNvSpPr/>
            <p:nvPr/>
          </p:nvSpPr>
          <p:spPr>
            <a:xfrm rot="6773518">
              <a:off x="11184045" y="4509331"/>
              <a:ext cx="432619" cy="1022555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238;p47"/>
          <p:cNvSpPr txBox="1"/>
          <p:nvPr/>
        </p:nvSpPr>
        <p:spPr>
          <a:xfrm>
            <a:off x="4831986" y="1868229"/>
            <a:ext cx="3809662" cy="15406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realizar la actividad práctica te invitamos a que revises la cápsula animada: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"Uso de multitester o multímetro"</a:t>
            </a:r>
            <a:endParaRPr b="1" i="0" sz="2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7"/>
          <p:cNvSpPr txBox="1"/>
          <p:nvPr/>
        </p:nvSpPr>
        <p:spPr>
          <a:xfrm>
            <a:off x="375975" y="1373700"/>
            <a:ext cx="352743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7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9"/>
          <p:cNvGrpSpPr/>
          <p:nvPr/>
        </p:nvGrpSpPr>
        <p:grpSpPr>
          <a:xfrm>
            <a:off x="24834" y="2705494"/>
            <a:ext cx="5835185" cy="1156253"/>
            <a:chOff x="-4655" y="2600094"/>
            <a:chExt cx="5835185" cy="1156253"/>
          </a:xfrm>
        </p:grpSpPr>
        <p:sp>
          <p:nvSpPr>
            <p:cNvPr id="246" name="Google Shape;246;p19"/>
            <p:cNvSpPr txBox="1"/>
            <p:nvPr/>
          </p:nvSpPr>
          <p:spPr>
            <a:xfrm>
              <a:off x="1238190" y="2992823"/>
              <a:ext cx="4592340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Manipular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cuidadosamente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herramientas.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7" name="Google Shape;247;p19"/>
            <p:cNvGrpSpPr/>
            <p:nvPr/>
          </p:nvGrpSpPr>
          <p:grpSpPr>
            <a:xfrm>
              <a:off x="-4655" y="2600094"/>
              <a:ext cx="1193246" cy="1156253"/>
              <a:chOff x="-4655" y="5117148"/>
              <a:chExt cx="1193246" cy="1156253"/>
            </a:xfrm>
          </p:grpSpPr>
          <p:sp>
            <p:nvSpPr>
              <p:cNvPr id="248" name="Google Shape;248;p19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49" name="Google Shape;249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rot="-2193866">
                <a:off x="141403" y="5312405"/>
                <a:ext cx="908505" cy="7657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50" name="Google Shape;250;p19"/>
          <p:cNvGrpSpPr/>
          <p:nvPr/>
        </p:nvGrpSpPr>
        <p:grpSpPr>
          <a:xfrm>
            <a:off x="24834" y="5827421"/>
            <a:ext cx="5833478" cy="783005"/>
            <a:chOff x="-4655" y="5414468"/>
            <a:chExt cx="5833478" cy="783005"/>
          </a:xfrm>
        </p:grpSpPr>
        <p:grpSp>
          <p:nvGrpSpPr>
            <p:cNvPr id="251" name="Google Shape;251;p19"/>
            <p:cNvGrpSpPr/>
            <p:nvPr/>
          </p:nvGrpSpPr>
          <p:grpSpPr>
            <a:xfrm>
              <a:off x="-4655" y="5414468"/>
              <a:ext cx="1135367" cy="783005"/>
              <a:chOff x="-4655" y="6167965"/>
              <a:chExt cx="1135367" cy="783005"/>
            </a:xfrm>
          </p:grpSpPr>
          <p:sp>
            <p:nvSpPr>
              <p:cNvPr id="252" name="Google Shape;252;p19"/>
              <p:cNvSpPr/>
              <p:nvPr/>
            </p:nvSpPr>
            <p:spPr>
              <a:xfrm rot="5400000">
                <a:off x="171526" y="5991784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53" name="Google Shape;253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18928" y="6295340"/>
                <a:ext cx="666001" cy="5613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54" name="Google Shape;254;p19"/>
            <p:cNvSpPr txBox="1"/>
            <p:nvPr/>
          </p:nvSpPr>
          <p:spPr>
            <a:xfrm>
              <a:off x="1267686" y="5513603"/>
              <a:ext cx="4561137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Toda actividad debe desarrollarse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bajo supervisión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la persona a cargo del taller o laboratorio.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19"/>
          <p:cNvGrpSpPr/>
          <p:nvPr/>
        </p:nvGrpSpPr>
        <p:grpSpPr>
          <a:xfrm>
            <a:off x="-4662" y="1887157"/>
            <a:ext cx="9305977" cy="783005"/>
            <a:chOff x="-4662" y="1887157"/>
            <a:chExt cx="9305977" cy="783005"/>
          </a:xfrm>
        </p:grpSpPr>
        <p:sp>
          <p:nvSpPr>
            <p:cNvPr id="256" name="Google Shape;256;p19"/>
            <p:cNvSpPr/>
            <p:nvPr/>
          </p:nvSpPr>
          <p:spPr>
            <a:xfrm rot="5400000">
              <a:off x="4256824" y="-2374329"/>
              <a:ext cx="783005" cy="930597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9"/>
            <p:cNvSpPr txBox="1"/>
            <p:nvPr/>
          </p:nvSpPr>
          <p:spPr>
            <a:xfrm>
              <a:off x="4015218" y="2109402"/>
              <a:ext cx="2975521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Utilizar EPPs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 el autocuidado.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8" name="Google Shape;258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4140" y="2008659"/>
              <a:ext cx="640678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87737" y="2008960"/>
              <a:ext cx="639965" cy="539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230621" y="2024809"/>
              <a:ext cx="602356" cy="50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135897" y="2021535"/>
              <a:ext cx="610125" cy="51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2" name="Google Shape;262;p19"/>
          <p:cNvGrpSpPr/>
          <p:nvPr/>
        </p:nvGrpSpPr>
        <p:grpSpPr>
          <a:xfrm>
            <a:off x="24834" y="4846110"/>
            <a:ext cx="5764508" cy="783005"/>
            <a:chOff x="-4655" y="3650215"/>
            <a:chExt cx="5764508" cy="783005"/>
          </a:xfrm>
        </p:grpSpPr>
        <p:sp>
          <p:nvSpPr>
            <p:cNvPr id="263" name="Google Shape;263;p19"/>
            <p:cNvSpPr txBox="1"/>
            <p:nvPr/>
          </p:nvSpPr>
          <p:spPr>
            <a:xfrm>
              <a:off x="1267686" y="3872460"/>
              <a:ext cx="4492167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ordenado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el área de trabajo.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" name="Google Shape;264;p19"/>
            <p:cNvGrpSpPr/>
            <p:nvPr/>
          </p:nvGrpSpPr>
          <p:grpSpPr>
            <a:xfrm>
              <a:off x="-4655" y="3650215"/>
              <a:ext cx="1135367" cy="783005"/>
              <a:chOff x="-4655" y="4407300"/>
              <a:chExt cx="1135367" cy="783005"/>
            </a:xfrm>
          </p:grpSpPr>
          <p:sp>
            <p:nvSpPr>
              <p:cNvPr id="265" name="Google Shape;265;p19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66" name="Google Shape;266;p19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97313" y="4517616"/>
                <a:ext cx="683390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67" name="Google Shape;267;p19"/>
          <p:cNvGrpSpPr/>
          <p:nvPr/>
        </p:nvGrpSpPr>
        <p:grpSpPr>
          <a:xfrm>
            <a:off x="24834" y="3864798"/>
            <a:ext cx="6503786" cy="783005"/>
            <a:chOff x="2481" y="4582469"/>
            <a:chExt cx="6503786" cy="783005"/>
          </a:xfrm>
        </p:grpSpPr>
        <p:sp>
          <p:nvSpPr>
            <p:cNvPr id="268" name="Google Shape;268;p19"/>
            <p:cNvSpPr txBox="1"/>
            <p:nvPr/>
          </p:nvSpPr>
          <p:spPr>
            <a:xfrm>
              <a:off x="1267687" y="4681604"/>
              <a:ext cx="5238580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cuidadoso y respetuoso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los integrantes del equipo de trabajo, asegurando la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integridad física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todos.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9" name="Google Shape;269;p19"/>
            <p:cNvGrpSpPr/>
            <p:nvPr/>
          </p:nvGrpSpPr>
          <p:grpSpPr>
            <a:xfrm>
              <a:off x="2481" y="4582469"/>
              <a:ext cx="1135367" cy="783005"/>
              <a:chOff x="2481" y="5287632"/>
              <a:chExt cx="1135367" cy="783005"/>
            </a:xfrm>
          </p:grpSpPr>
          <p:sp>
            <p:nvSpPr>
              <p:cNvPr id="270" name="Google Shape;270;p19"/>
              <p:cNvSpPr/>
              <p:nvPr/>
            </p:nvSpPr>
            <p:spPr>
              <a:xfrm rot="5400000">
                <a:off x="178662" y="5111451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71" name="Google Shape;271;p19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254788" y="5365345"/>
                <a:ext cx="740725" cy="6243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72" name="Google Shape;272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36197" y="3780266"/>
            <a:ext cx="3760094" cy="377940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9"/>
          <p:cNvSpPr txBox="1"/>
          <p:nvPr/>
        </p:nvSpPr>
        <p:spPr>
          <a:xfrm>
            <a:off x="375975" y="1373700"/>
            <a:ext cx="469087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1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PROYECTO DE INGENIERÍA: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INFORME TÉCNICO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0793" y="4157963"/>
            <a:ext cx="674379" cy="6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7318" y="3028336"/>
            <a:ext cx="2663305" cy="416887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1"/>
          <p:cNvSpPr txBox="1"/>
          <p:nvPr/>
        </p:nvSpPr>
        <p:spPr>
          <a:xfrm>
            <a:off x="4592638" y="795338"/>
            <a:ext cx="5374975" cy="1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7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6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INSTALACIONES ELÉCTRICAS INDUSTRIALES 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7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7"/>
          <p:cNvSpPr txBox="1"/>
          <p:nvPr/>
        </p:nvSpPr>
        <p:spPr>
          <a:xfrm>
            <a:off x="338138" y="2306638"/>
            <a:ext cx="5374975" cy="1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PROYECTO DE INGENIERÍA: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INFORME TÉCNICO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Users/ivangonzalez/Desktop/IVAN G 2020/2020/DUOC/ARTES/M6_A5_.png" id="70" name="Google Shape;7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4815" y="2636542"/>
            <a:ext cx="6303274" cy="4637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/>
          <p:nvPr/>
        </p:nvSpPr>
        <p:spPr>
          <a:xfrm>
            <a:off x="8983405" y="1158427"/>
            <a:ext cx="184666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8"/>
          <p:cNvSpPr/>
          <p:nvPr/>
        </p:nvSpPr>
        <p:spPr>
          <a:xfrm>
            <a:off x="4046456" y="1520875"/>
            <a:ext cx="4206591" cy="5257155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9101" y="1110643"/>
            <a:ext cx="853288" cy="81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38"/>
          <p:cNvGrpSpPr/>
          <p:nvPr/>
        </p:nvGrpSpPr>
        <p:grpSpPr>
          <a:xfrm>
            <a:off x="1423892" y="1110643"/>
            <a:ext cx="2461466" cy="4227328"/>
            <a:chOff x="4691751" y="1631343"/>
            <a:chExt cx="2461466" cy="4227328"/>
          </a:xfrm>
        </p:grpSpPr>
        <p:sp>
          <p:nvSpPr>
            <p:cNvPr id="79" name="Google Shape;79;p38"/>
            <p:cNvSpPr/>
            <p:nvPr/>
          </p:nvSpPr>
          <p:spPr>
            <a:xfrm>
              <a:off x="4727195" y="2041576"/>
              <a:ext cx="2426021" cy="3817095"/>
            </a:xfrm>
            <a:prstGeom prst="roundRect">
              <a:avLst>
                <a:gd fmla="val 5451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0" name="Google Shape;80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65583" y="1631343"/>
              <a:ext cx="853288" cy="81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38"/>
            <p:cNvSpPr txBox="1"/>
            <p:nvPr/>
          </p:nvSpPr>
          <p:spPr>
            <a:xfrm>
              <a:off x="4691751" y="2619751"/>
              <a:ext cx="2461466" cy="386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METODOLOGÍA SELECCIONADA</a:t>
              </a:r>
              <a:endParaRPr b="0" i="0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8"/>
            <p:cNvSpPr txBox="1"/>
            <p:nvPr/>
          </p:nvSpPr>
          <p:spPr>
            <a:xfrm>
              <a:off x="5565583" y="3336968"/>
              <a:ext cx="1301261" cy="712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Método de 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Proyectos</a:t>
              </a:r>
              <a:endParaRPr/>
            </a:p>
          </p:txBody>
        </p:sp>
      </p:grpSp>
      <p:pic>
        <p:nvPicPr>
          <p:cNvPr id="83" name="Google Shape;83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-72638" y="2816268"/>
            <a:ext cx="2866676" cy="396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59531" y="2381368"/>
            <a:ext cx="3059282" cy="282367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8"/>
          <p:cNvSpPr txBox="1"/>
          <p:nvPr/>
        </p:nvSpPr>
        <p:spPr>
          <a:xfrm>
            <a:off x="4711186" y="2001861"/>
            <a:ext cx="2909122" cy="282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8"/>
          <p:cNvSpPr/>
          <p:nvPr/>
        </p:nvSpPr>
        <p:spPr>
          <a:xfrm>
            <a:off x="4192208" y="2313990"/>
            <a:ext cx="3978777" cy="4488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6400" lvl="0" marL="17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Ejecuta instalación eléctrica de fuerza motriz de acuerdo a las especificaciones técnicas del plano o proyecto eléctrico, considerando las exigencias generales para instalaciones de  fuerza y calefacción, según la normativa vigente.</a:t>
            </a:r>
            <a:endParaRPr/>
          </a:p>
          <a:p>
            <a:pPr indent="-176400" lvl="0" marL="176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 instalación eléctrica de calefacción de acuerdo a las especificaciones técnicas del  proyecto eléctrico, considerando las exigencias y la normativa general para instalaciones de calefacción.</a:t>
            </a:r>
            <a:endParaRPr/>
          </a:p>
          <a:p>
            <a:pPr indent="-176400" lvl="0" marL="176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Instala tablero eléctrico y dispositivos de  protección en instalación eléctrica de calefacción y fuerza motriz de acuerdo a las especificaciones técnicas del plano o proyecto eléctrico, considerando las exigencias generales para instalaciones de fuerza y calefacción de la normativa vigente.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/>
          <p:nvPr/>
        </p:nvSpPr>
        <p:spPr>
          <a:xfrm>
            <a:off x="4152068" y="3251200"/>
            <a:ext cx="4906767" cy="2019300"/>
          </a:xfrm>
          <a:prstGeom prst="roundRect">
            <a:avLst>
              <a:gd fmla="val 6236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"/>
          <p:cNvSpPr txBox="1"/>
          <p:nvPr/>
        </p:nvSpPr>
        <p:spPr>
          <a:xfrm>
            <a:off x="4318369" y="3432672"/>
            <a:ext cx="4616065" cy="2195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3350" marR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 </a:t>
            </a:r>
            <a:endParaRPr/>
          </a:p>
          <a:p>
            <a:pPr indent="0" lvl="0" marL="133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Cuánto Aprendimos</a:t>
            </a:r>
            <a:endParaRPr/>
          </a:p>
          <a:p>
            <a:pPr indent="0" lvl="0" marL="133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/>
          </a:p>
          <a:p>
            <a:pPr indent="0" lvl="0" marL="1143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"/>
          <p:cNvSpPr txBox="1"/>
          <p:nvPr/>
        </p:nvSpPr>
        <p:spPr>
          <a:xfrm>
            <a:off x="4280067" y="2172636"/>
            <a:ext cx="4343233" cy="106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PROYECTO DE INGENIERÍA: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INFORME TÉCNICO</a:t>
            </a:r>
            <a:endParaRPr/>
          </a:p>
        </p:txBody>
      </p:sp>
      <p:sp>
        <p:nvSpPr>
          <p:cNvPr id="94" name="Google Shape;94;p5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97" y="2347898"/>
            <a:ext cx="3019065" cy="440686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5"/>
          <p:cNvSpPr txBox="1"/>
          <p:nvPr/>
        </p:nvSpPr>
        <p:spPr>
          <a:xfrm>
            <a:off x="3606670" y="1209418"/>
            <a:ext cx="1016148" cy="530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6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" name="Google Shape;97;p5"/>
          <p:cNvGrpSpPr/>
          <p:nvPr/>
        </p:nvGrpSpPr>
        <p:grpSpPr>
          <a:xfrm>
            <a:off x="4022934" y="4491445"/>
            <a:ext cx="320102" cy="350126"/>
            <a:chOff x="4010234" y="4554945"/>
            <a:chExt cx="320102" cy="350126"/>
          </a:xfrm>
        </p:grpSpPr>
        <p:sp>
          <p:nvSpPr>
            <p:cNvPr id="98" name="Google Shape;98;p5"/>
            <p:cNvSpPr/>
            <p:nvPr/>
          </p:nvSpPr>
          <p:spPr>
            <a:xfrm>
              <a:off x="4012453" y="4579076"/>
              <a:ext cx="317883" cy="325995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"/>
            <p:cNvSpPr txBox="1"/>
            <p:nvPr/>
          </p:nvSpPr>
          <p:spPr>
            <a:xfrm>
              <a:off x="4010234" y="4554945"/>
              <a:ext cx="253749" cy="325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i="0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5"/>
          <p:cNvSpPr txBox="1"/>
          <p:nvPr/>
        </p:nvSpPr>
        <p:spPr>
          <a:xfrm>
            <a:off x="5303838" y="617538"/>
            <a:ext cx="5374975" cy="1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8501063" y="1396328"/>
            <a:ext cx="4857750" cy="451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33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5"/>
          <p:cNvGrpSpPr/>
          <p:nvPr/>
        </p:nvGrpSpPr>
        <p:grpSpPr>
          <a:xfrm>
            <a:off x="4022934" y="4027895"/>
            <a:ext cx="320102" cy="350126"/>
            <a:chOff x="4029284" y="3926295"/>
            <a:chExt cx="320102" cy="350126"/>
          </a:xfrm>
        </p:grpSpPr>
        <p:sp>
          <p:nvSpPr>
            <p:cNvPr id="103" name="Google Shape;103;p5"/>
            <p:cNvSpPr/>
            <p:nvPr/>
          </p:nvSpPr>
          <p:spPr>
            <a:xfrm>
              <a:off x="4031503" y="3950426"/>
              <a:ext cx="317883" cy="325995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 txBox="1"/>
            <p:nvPr/>
          </p:nvSpPr>
          <p:spPr>
            <a:xfrm>
              <a:off x="4029284" y="3926295"/>
              <a:ext cx="253749" cy="325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i="0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5"/>
          <p:cNvGrpSpPr/>
          <p:nvPr/>
        </p:nvGrpSpPr>
        <p:grpSpPr>
          <a:xfrm>
            <a:off x="4022934" y="3545295"/>
            <a:ext cx="317883" cy="350126"/>
            <a:chOff x="4024044" y="3462745"/>
            <a:chExt cx="317883" cy="350126"/>
          </a:xfrm>
        </p:grpSpPr>
        <p:sp>
          <p:nvSpPr>
            <p:cNvPr id="106" name="Google Shape;106;p5"/>
            <p:cNvSpPr/>
            <p:nvPr/>
          </p:nvSpPr>
          <p:spPr>
            <a:xfrm>
              <a:off x="4024044" y="3486876"/>
              <a:ext cx="317883" cy="325995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 txBox="1"/>
            <p:nvPr/>
          </p:nvSpPr>
          <p:spPr>
            <a:xfrm>
              <a:off x="4024361" y="3462745"/>
              <a:ext cx="253749" cy="325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i="0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464463" y="2555714"/>
            <a:ext cx="5146719" cy="2812708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4385321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4495967" y="1702736"/>
            <a:ext cx="4051133" cy="106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810078" y="3005138"/>
            <a:ext cx="3952422" cy="213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PROYECTO DE INGENIERÍA: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INFORME TÉCNICO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¡Ahora veamos cómo lo que ya has aprendido refuerza y mejora lo que estás a punto de aprender!</a:t>
            </a:r>
            <a:endParaRPr b="1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1260954" y="1599671"/>
            <a:ext cx="5374975" cy="1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4280067" y="1740836"/>
            <a:ext cx="4343233" cy="106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5672138" y="642938"/>
            <a:ext cx="5374975" cy="1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208" y="2389245"/>
            <a:ext cx="4428641" cy="4302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9"/>
          <p:cNvSpPr/>
          <p:nvPr/>
        </p:nvSpPr>
        <p:spPr>
          <a:xfrm>
            <a:off x="558800" y="2679700"/>
            <a:ext cx="6527800" cy="30988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7106" y="2311399"/>
            <a:ext cx="1751820" cy="311720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9"/>
          <p:cNvSpPr txBox="1"/>
          <p:nvPr/>
        </p:nvSpPr>
        <p:spPr>
          <a:xfrm>
            <a:off x="842355" y="2935834"/>
            <a:ext cx="6096607" cy="3020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MÉTODO DE PROYECTOS</a:t>
            </a:r>
            <a:endParaRPr b="1" i="0" sz="28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275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Se distinguen 4 fases: 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29754D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  <a:endParaRPr b="0" i="0" sz="20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29754D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Plan de trabajo</a:t>
            </a:r>
            <a:endParaRPr b="0" i="0" sz="20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29754D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Informe ( memoria explicativa)</a:t>
            </a:r>
            <a:endParaRPr/>
          </a:p>
          <a:p>
            <a:pPr indent="-176400" lvl="0" marL="17640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29754D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endParaRPr b="0" i="0" sz="20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9"/>
          <p:cNvSpPr/>
          <p:nvPr/>
        </p:nvSpPr>
        <p:spPr>
          <a:xfrm>
            <a:off x="447681" y="1303286"/>
            <a:ext cx="9030789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METODOLOGÍA ACTIVA</a:t>
            </a:r>
            <a:endParaRPr/>
          </a:p>
        </p:txBody>
      </p:sp>
      <p:sp>
        <p:nvSpPr>
          <p:cNvPr id="130" name="Google Shape;130;p39"/>
          <p:cNvSpPr/>
          <p:nvPr/>
        </p:nvSpPr>
        <p:spPr>
          <a:xfrm>
            <a:off x="4587888" y="2038450"/>
            <a:ext cx="184666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0"/>
          <p:cNvSpPr/>
          <p:nvPr/>
        </p:nvSpPr>
        <p:spPr>
          <a:xfrm>
            <a:off x="533401" y="2447977"/>
            <a:ext cx="7264400" cy="3381324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7544" y="2975088"/>
            <a:ext cx="2786491" cy="382379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0"/>
          <p:cNvSpPr/>
          <p:nvPr/>
        </p:nvSpPr>
        <p:spPr>
          <a:xfrm>
            <a:off x="4587888" y="2038450"/>
            <a:ext cx="184666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0"/>
          <p:cNvSpPr txBox="1"/>
          <p:nvPr/>
        </p:nvSpPr>
        <p:spPr>
          <a:xfrm>
            <a:off x="6395719" y="1442355"/>
            <a:ext cx="8638904" cy="44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0"/>
          <p:cNvSpPr/>
          <p:nvPr/>
        </p:nvSpPr>
        <p:spPr>
          <a:xfrm>
            <a:off x="8335963" y="1264251"/>
            <a:ext cx="4857750" cy="425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0"/>
          <p:cNvSpPr/>
          <p:nvPr/>
        </p:nvSpPr>
        <p:spPr>
          <a:xfrm>
            <a:off x="447681" y="1303286"/>
            <a:ext cx="9030789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MÉTODO DE PROYECTOS</a:t>
            </a:r>
            <a:endParaRPr/>
          </a:p>
        </p:txBody>
      </p:sp>
      <p:sp>
        <p:nvSpPr>
          <p:cNvPr id="141" name="Google Shape;141;p40"/>
          <p:cNvSpPr/>
          <p:nvPr/>
        </p:nvSpPr>
        <p:spPr>
          <a:xfrm>
            <a:off x="868362" y="2736980"/>
            <a:ext cx="6027738" cy="28300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 metodología de trabajo se enfoca en los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trabajos grupales y colaborativos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siguiendo elocuencia en cada una de sus fases: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Diagnóstico, diseño, ejecución y evaluación para la toma de decisión que den origen al desarrollo de un informe técnico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Adicionalmente se entregarán recursos de aprendizajes que permitan desarrollar cada etapa del proyecto. En esta actividad se desarrollará un informe técnico tipo memoria explicativa que considere aspectos de EETT y memoria de cálculo de lo ya revisado y/o ejecutado.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1"/>
          <p:cNvSpPr/>
          <p:nvPr/>
        </p:nvSpPr>
        <p:spPr>
          <a:xfrm>
            <a:off x="4587888" y="2038450"/>
            <a:ext cx="184666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1"/>
          <p:cNvSpPr txBox="1"/>
          <p:nvPr/>
        </p:nvSpPr>
        <p:spPr>
          <a:xfrm>
            <a:off x="6395719" y="1442355"/>
            <a:ext cx="8638904" cy="44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1"/>
          <p:cNvSpPr/>
          <p:nvPr/>
        </p:nvSpPr>
        <p:spPr>
          <a:xfrm>
            <a:off x="8335963" y="1264251"/>
            <a:ext cx="4857750" cy="425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1"/>
          <p:cNvSpPr/>
          <p:nvPr/>
        </p:nvSpPr>
        <p:spPr>
          <a:xfrm>
            <a:off x="447681" y="1303286"/>
            <a:ext cx="9030789" cy="543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¿QUÉ ES UN INFORME?</a:t>
            </a:r>
            <a:endParaRPr/>
          </a:p>
        </p:txBody>
      </p:sp>
      <p:sp>
        <p:nvSpPr>
          <p:cNvPr id="150" name="Google Shape;150;p41"/>
          <p:cNvSpPr/>
          <p:nvPr/>
        </p:nvSpPr>
        <p:spPr>
          <a:xfrm>
            <a:off x="474662" y="2330580"/>
            <a:ext cx="8643938" cy="1500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2000" lvl="0" marL="1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 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es un 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documento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escrito en con fin informativo (científico, técnico o comercial) con el propósito de comunicar información ordenada y clara.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2000" lvl="0" marL="1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Por consiguiente, refiere hechos obtenidos o verificados por el autor (reconocimientos, investigaciones, estudios, o trabajos).</a:t>
            </a:r>
            <a:endParaRPr/>
          </a:p>
          <a:p>
            <a:pPr indent="-47699" lvl="0" marL="16200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1"/>
          <p:cNvSpPr/>
          <p:nvPr/>
        </p:nvSpPr>
        <p:spPr>
          <a:xfrm>
            <a:off x="474662" y="3816450"/>
            <a:ext cx="30828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2000" lvl="0" marL="1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este caso desarrollaremos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un: </a:t>
            </a:r>
            <a:r>
              <a:rPr b="1" i="0" lang="en-US" sz="1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INFORME TÉCNICO</a:t>
            </a:r>
            <a:endParaRPr/>
          </a:p>
        </p:txBody>
      </p:sp>
      <p:pic>
        <p:nvPicPr>
          <p:cNvPr id="152" name="Google Shape;15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8862" y="3969960"/>
            <a:ext cx="6116985" cy="281184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1"/>
          <p:cNvSpPr/>
          <p:nvPr/>
        </p:nvSpPr>
        <p:spPr>
          <a:xfrm>
            <a:off x="3517900" y="3857677"/>
            <a:ext cx="6045200" cy="3101923"/>
          </a:xfrm>
          <a:prstGeom prst="roundRect">
            <a:avLst>
              <a:gd fmla="val 5451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2"/>
          <p:cNvSpPr/>
          <p:nvPr/>
        </p:nvSpPr>
        <p:spPr>
          <a:xfrm>
            <a:off x="4587888" y="2038450"/>
            <a:ext cx="184666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2"/>
          <p:cNvSpPr txBox="1"/>
          <p:nvPr/>
        </p:nvSpPr>
        <p:spPr>
          <a:xfrm>
            <a:off x="6395719" y="1442355"/>
            <a:ext cx="8638904" cy="44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2"/>
          <p:cNvSpPr/>
          <p:nvPr/>
        </p:nvSpPr>
        <p:spPr>
          <a:xfrm>
            <a:off x="8335963" y="1264251"/>
            <a:ext cx="4857750" cy="425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2"/>
          <p:cNvSpPr/>
          <p:nvPr/>
        </p:nvSpPr>
        <p:spPr>
          <a:xfrm>
            <a:off x="447681" y="1303286"/>
            <a:ext cx="9030789" cy="543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MEMORIA EXPLICATIVA</a:t>
            </a:r>
            <a:endParaRPr/>
          </a:p>
        </p:txBody>
      </p:sp>
      <p:sp>
        <p:nvSpPr>
          <p:cNvPr id="162" name="Google Shape;162;p42"/>
          <p:cNvSpPr/>
          <p:nvPr/>
        </p:nvSpPr>
        <p:spPr>
          <a:xfrm>
            <a:off x="550862" y="2432180"/>
            <a:ext cx="7615238" cy="1361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2000" lvl="0" marL="1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memoria explicativa considera indicaciones del contexto del proyecto de instalaciones eléctricas, tanto como el diseño como el desarrollo. Pero además considera cálculos de los componentes del sistema , lo que implica una memoria de cálculo que justifique las decisiones.</a:t>
            </a:r>
            <a:endParaRPr/>
          </a:p>
          <a:p>
            <a:pPr indent="-47699" lvl="0" marL="16200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2"/>
          <p:cNvSpPr txBox="1"/>
          <p:nvPr/>
        </p:nvSpPr>
        <p:spPr>
          <a:xfrm>
            <a:off x="660400" y="4593080"/>
            <a:ext cx="105156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2"/>
          <p:cNvSpPr txBox="1"/>
          <p:nvPr/>
        </p:nvSpPr>
        <p:spPr>
          <a:xfrm>
            <a:off x="584200" y="3864361"/>
            <a:ext cx="48514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2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Especificaciones Técnicas EETT</a:t>
            </a:r>
            <a:endParaRPr/>
          </a:p>
        </p:txBody>
      </p:sp>
      <p:sp>
        <p:nvSpPr>
          <p:cNvPr id="165" name="Google Shape;165;p42"/>
          <p:cNvSpPr/>
          <p:nvPr/>
        </p:nvSpPr>
        <p:spPr>
          <a:xfrm>
            <a:off x="550862" y="4745156"/>
            <a:ext cx="7704138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2000" lvl="0" marL="1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especificaciones Técnicas son un informe o un documento donde se 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debe especificar con detalles los procedimientos eléctricos asociados frecuentemente  a equipos eléctricos, entregados por el fabricante.  Típicamente también las EETT de un proyecto se integran juntos a una memoria de cálculo para dar origen a la memoria explicativa.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2"/>
          <p:cNvSpPr/>
          <p:nvPr/>
        </p:nvSpPr>
        <p:spPr>
          <a:xfrm>
            <a:off x="419100" y="2346377"/>
            <a:ext cx="7747000" cy="1463623"/>
          </a:xfrm>
          <a:prstGeom prst="roundRect">
            <a:avLst>
              <a:gd fmla="val 5451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2"/>
          <p:cNvSpPr/>
          <p:nvPr/>
        </p:nvSpPr>
        <p:spPr>
          <a:xfrm>
            <a:off x="508000" y="4632377"/>
            <a:ext cx="7747000" cy="1730323"/>
          </a:xfrm>
          <a:prstGeom prst="roundRect">
            <a:avLst>
              <a:gd fmla="val 5451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7168" y="2252197"/>
            <a:ext cx="436880" cy="41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7168" y="4525497"/>
            <a:ext cx="436880" cy="41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