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P6CBG6ar40Wb4eFoMAdGdhg1l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40C4CE-E185-4C24-A3CA-D35763FD2EE1}">
  <a:tblStyle styleId="{8440C4CE-E185-4C24-A3CA-D35763FD2EE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a:tcStyle>
        <a:tcBdr/>
        <a:fill>
          <a:solidFill>
            <a:srgbClr val="FFE2CD"/>
          </a:solidFill>
        </a:fill>
      </a:tcStyle>
    </a:band1H>
    <a:band2H>
      <a:tcTxStyle/>
      <a:tcStyle>
        <a:tcBdr/>
      </a:tcStyle>
    </a:band2H>
    <a:band1V>
      <a:tcTxStyle/>
      <a:tcStyle>
        <a:tcBdr/>
        <a:fill>
          <a:solidFill>
            <a:srgbClr val="FFE2C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35C78D2-2129-465E-A566-8DE209588C8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364" y="44"/>
      </p:cViewPr>
      <p:guideLst>
        <p:guide orient="horz" pos="2381"/>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307564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 name="Google Shape;56;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943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993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4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1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4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69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47: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68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48: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853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49: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629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50: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8218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51: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424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52: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8860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53: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997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7: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0805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5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5097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5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222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5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912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57: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887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5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8734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5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3267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6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extLst>
      <p:ext uri="{BB962C8B-B14F-4D97-AF65-F5344CB8AC3E}">
        <p14:creationId xmlns:p14="http://schemas.microsoft.com/office/powerpoint/2010/main" val="1984359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6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extLst>
      <p:ext uri="{BB962C8B-B14F-4D97-AF65-F5344CB8AC3E}">
        <p14:creationId xmlns:p14="http://schemas.microsoft.com/office/powerpoint/2010/main" val="4247255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6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extLst>
      <p:ext uri="{BB962C8B-B14F-4D97-AF65-F5344CB8AC3E}">
        <p14:creationId xmlns:p14="http://schemas.microsoft.com/office/powerpoint/2010/main" val="579770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6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extLst>
      <p:ext uri="{BB962C8B-B14F-4D97-AF65-F5344CB8AC3E}">
        <p14:creationId xmlns:p14="http://schemas.microsoft.com/office/powerpoint/2010/main" val="53337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3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02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6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8867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6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45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2494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7" name="Google Shape;387;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544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9" name="Google Shape;399;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4132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0" name="Google Shape;410;p67: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345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1215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0: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04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04596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32400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9894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2587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a:stretch/>
        </p:blipFill>
        <p:spPr>
          <a:xfrm>
            <a:off x="8521706" y="6387272"/>
            <a:ext cx="830659" cy="756000"/>
          </a:xfrm>
          <a:prstGeom prst="rect">
            <a:avLst/>
          </a:prstGeom>
          <a:noFill/>
          <a:ln>
            <a:noFill/>
          </a:ln>
        </p:spPr>
      </p:pic>
      <p:sp>
        <p:nvSpPr>
          <p:cNvPr id="10" name="Google Shape;10;p23"/>
          <p:cNvSpPr/>
          <p:nvPr/>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baseline="-25000">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a:stretch/>
        </p:blipFill>
        <p:spPr>
          <a:xfrm>
            <a:off x="433441" y="6462797"/>
            <a:ext cx="690482" cy="680475"/>
          </a:xfrm>
          <a:prstGeom prst="rect">
            <a:avLst/>
          </a:prstGeom>
          <a:noFill/>
          <a:ln>
            <a:noFill/>
          </a:ln>
        </p:spPr>
      </p:pic>
      <p:pic>
        <p:nvPicPr>
          <p:cNvPr id="12" name="Google Shape;12;p23"/>
          <p:cNvPicPr preferRelativeResize="0"/>
          <p:nvPr/>
        </p:nvPicPr>
        <p:blipFill rotWithShape="1">
          <a:blip r:embed="rId5">
            <a:alphaModFix/>
          </a:blip>
          <a:srcRect/>
          <a:stretch/>
        </p:blipFill>
        <p:spPr>
          <a:xfrm>
            <a:off x="8272365" y="1222172"/>
            <a:ext cx="1080000" cy="241875"/>
          </a:xfrm>
          <a:prstGeom prst="rect">
            <a:avLst/>
          </a:prstGeom>
          <a:noFill/>
          <a:ln>
            <a:noFill/>
          </a:ln>
        </p:spPr>
      </p:pic>
      <p:pic>
        <p:nvPicPr>
          <p:cNvPr id="13" name="Google Shape;13;p23"/>
          <p:cNvPicPr preferRelativeResize="0"/>
          <p:nvPr/>
        </p:nvPicPr>
        <p:blipFill rotWithShape="1">
          <a:blip r:embed="rId6">
            <a:alphaModFix/>
          </a:blip>
          <a:srcRect/>
          <a:stretch/>
        </p:blipFill>
        <p:spPr>
          <a:xfrm>
            <a:off x="8272365" y="418596"/>
            <a:ext cx="1080000"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a:stretch/>
        </p:blipFill>
        <p:spPr>
          <a:xfrm>
            <a:off x="433441" y="418596"/>
            <a:ext cx="2897433" cy="680400"/>
          </a:xfrm>
          <a:prstGeom prst="rect">
            <a:avLst/>
          </a:prstGeom>
          <a:noFill/>
          <a:ln>
            <a:noFill/>
          </a:ln>
        </p:spPr>
      </p:pic>
      <p:pic>
        <p:nvPicPr>
          <p:cNvPr id="17" name="Google Shape;17;p24"/>
          <p:cNvPicPr preferRelativeResize="0"/>
          <p:nvPr/>
        </p:nvPicPr>
        <p:blipFill rotWithShape="1">
          <a:blip r:embed="rId3">
            <a:alphaModFix/>
          </a:blip>
          <a:srcRect/>
          <a:stretch/>
        </p:blipFill>
        <p:spPr>
          <a:xfrm>
            <a:off x="8272365" y="1222172"/>
            <a:ext cx="1080000" cy="241875"/>
          </a:xfrm>
          <a:prstGeom prst="rect">
            <a:avLst/>
          </a:prstGeom>
          <a:noFill/>
          <a:ln>
            <a:noFill/>
          </a:ln>
        </p:spPr>
      </p:pic>
      <p:pic>
        <p:nvPicPr>
          <p:cNvPr id="18" name="Google Shape;18;p24"/>
          <p:cNvPicPr preferRelativeResize="0"/>
          <p:nvPr/>
        </p:nvPicPr>
        <p:blipFill rotWithShape="1">
          <a:blip r:embed="rId4">
            <a:alphaModFix/>
          </a:blip>
          <a:srcRect/>
          <a:stretch/>
        </p:blipFill>
        <p:spPr>
          <a:xfrm>
            <a:off x="8272365" y="418596"/>
            <a:ext cx="1080000" cy="6647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27"/>
          <p:cNvSpPr/>
          <p:nvPr/>
        </p:nvSpPr>
        <p:spPr>
          <a:xfrm>
            <a:off x="180900" y="102034"/>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 name="Google Shape;22;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7"/>
          <p:cNvSpPr txBox="1"/>
          <p:nvPr/>
        </p:nvSpPr>
        <p:spPr>
          <a:xfrm>
            <a:off x="444872" y="267784"/>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smtClean="0">
                <a:solidFill>
                  <a:srgbClr val="FFFFFF"/>
                </a:solidFill>
                <a:latin typeface="Calibri"/>
                <a:ea typeface="Calibri"/>
                <a:cs typeface="Calibri"/>
                <a:sym typeface="Calibri"/>
              </a:rPr>
              <a:t>MÓDULO</a:t>
            </a:r>
            <a:r>
              <a:rPr lang="en-US" sz="1400" b="0" i="0" u="none" strike="noStrike" cap="none" dirty="0" smtClean="0">
                <a:solidFill>
                  <a:srgbClr val="FFFFFF"/>
                </a:solidFill>
                <a:latin typeface="Calibri"/>
                <a:ea typeface="Calibri"/>
                <a:cs typeface="Calibri"/>
                <a:sym typeface="Calibri"/>
              </a:rPr>
              <a:t>:</a:t>
            </a:r>
            <a:r>
              <a:rPr lang="en-US" sz="1400" b="0" i="0" u="none" strike="noStrike" cap="none" baseline="0" dirty="0" smtClean="0">
                <a:solidFill>
                  <a:srgbClr val="FFFFFF"/>
                </a:solidFill>
                <a:latin typeface="Calibri"/>
                <a:ea typeface="Calibri"/>
                <a:cs typeface="Calibri"/>
                <a:sym typeface="Calibri"/>
              </a:rPr>
              <a:t> </a:t>
            </a:r>
            <a:r>
              <a:rPr lang="es-CL" sz="1400" b="0" i="0" u="none" strike="noStrike" cap="none" baseline="0" noProof="0" dirty="0" smtClean="0">
                <a:solidFill>
                  <a:srgbClr val="FFFFFF"/>
                </a:solidFill>
                <a:latin typeface="Calibri"/>
                <a:ea typeface="Calibri"/>
                <a:cs typeface="Calibri"/>
                <a:sym typeface="Calibri"/>
              </a:rPr>
              <a:t>Gestión Comercial y Tributaria</a:t>
            </a:r>
            <a:endParaRPr lang="es-CL" sz="1400" b="0" i="0" u="none" strike="noStrike" cap="none" noProof="0" dirty="0">
              <a:solidFill>
                <a:srgbClr val="FFFFFF"/>
              </a:solidFill>
              <a:latin typeface="Calibri"/>
              <a:ea typeface="Calibri"/>
              <a:cs typeface="Calibri"/>
              <a:sym typeface="Calibri"/>
            </a:endParaRPr>
          </a:p>
        </p:txBody>
      </p:sp>
      <p:sp>
        <p:nvSpPr>
          <p:cNvPr id="24" name="Google Shape;24;p27"/>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9|</a:t>
            </a:r>
            <a:r>
              <a:rPr lang="en-US" sz="1600" b="0" i="0" u="none" strike="noStrike" cap="none">
                <a:solidFill>
                  <a:srgbClr val="ED6B00"/>
                </a:solidFill>
                <a:latin typeface="Calibri"/>
                <a:ea typeface="Calibri"/>
                <a:cs typeface="Calibri"/>
                <a:sym typeface="Calibri"/>
              </a:rPr>
              <a:t>3</a:t>
            </a:r>
            <a:endParaRPr sz="1600" b="0" i="0" u="none" strike="noStrike" cap="none">
              <a:solidFill>
                <a:srgbClr val="ED6B00"/>
              </a:solidFill>
              <a:latin typeface="Calibri"/>
              <a:ea typeface="Calibri"/>
              <a:cs typeface="Calibri"/>
              <a:sym typeface="Calibri"/>
            </a:endParaRPr>
          </a:p>
        </p:txBody>
      </p:sp>
      <p:sp>
        <p:nvSpPr>
          <p:cNvPr id="25" name="Google Shape;25;p27"/>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26" name="Google Shape;26;p27"/>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PLAN COMÚN </a:t>
            </a:r>
            <a:r>
              <a:rPr lang="en-US" sz="1100" b="0" i="0" u="none" strike="noStrike" cap="none">
                <a:solidFill>
                  <a:srgbClr val="000000"/>
                </a:solidFill>
                <a:latin typeface="Calibri"/>
                <a:ea typeface="Calibri"/>
                <a:cs typeface="Calibri"/>
                <a:sym typeface="Calibri"/>
              </a:rPr>
              <a:t>| 3° Medio | Presentación</a:t>
            </a:r>
            <a:endParaRPr sz="1100" b="0" i="0" u="none" strike="noStrike" cap="non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 name="Google Shape;32;p25"/>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9|</a:t>
            </a:r>
            <a:r>
              <a:rPr lang="en-US" sz="1600" b="0" i="0" u="none" strike="noStrike" cap="none">
                <a:solidFill>
                  <a:srgbClr val="ED6B00"/>
                </a:solidFill>
                <a:latin typeface="Calibri"/>
                <a:ea typeface="Calibri"/>
                <a:cs typeface="Calibri"/>
                <a:sym typeface="Calibri"/>
              </a:rPr>
              <a:t>3</a:t>
            </a:r>
            <a:endParaRPr sz="1600" b="0" i="0" u="none" strike="noStrike" cap="none">
              <a:solidFill>
                <a:srgbClr val="ED6B00"/>
              </a:solidFill>
              <a:latin typeface="Calibri"/>
              <a:ea typeface="Calibri"/>
              <a:cs typeface="Calibri"/>
              <a:sym typeface="Calibri"/>
            </a:endParaRPr>
          </a:p>
        </p:txBody>
      </p:sp>
      <p:sp>
        <p:nvSpPr>
          <p:cNvPr id="33" name="Google Shape;33;p25"/>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Procesos Administrativos</a:t>
            </a:r>
            <a:endParaRPr sz="1400" b="0" i="0" u="none" strike="noStrike" cap="none">
              <a:solidFill>
                <a:srgbClr val="FFFFFF"/>
              </a:solidFill>
              <a:latin typeface="Calibri"/>
              <a:ea typeface="Calibri"/>
              <a:cs typeface="Calibri"/>
              <a:sym typeface="Calibri"/>
            </a:endParaRPr>
          </a:p>
        </p:txBody>
      </p:sp>
      <p:sp>
        <p:nvSpPr>
          <p:cNvPr id="34" name="Google Shape;34;p25"/>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PLAN COMÚN </a:t>
            </a:r>
            <a:r>
              <a:rPr lang="en-US" sz="1100" b="0" i="0" u="none" strike="noStrike" cap="none">
                <a:solidFill>
                  <a:srgbClr val="000000"/>
                </a:solidFill>
                <a:latin typeface="Calibri"/>
                <a:ea typeface="Calibri"/>
                <a:cs typeface="Calibri"/>
                <a:sym typeface="Calibri"/>
              </a:rPr>
              <a:t>| 3° Medio | Presentación</a:t>
            </a:r>
            <a:endParaRPr sz="1100" b="0" i="0" u="none" strike="noStrike" cap="none">
              <a:solidFill>
                <a:srgbClr val="741B47"/>
              </a:solidFill>
              <a:latin typeface="Calibri"/>
              <a:ea typeface="Calibri"/>
              <a:cs typeface="Calibri"/>
              <a:sym typeface="Calibri"/>
            </a:endParaRPr>
          </a:p>
        </p:txBody>
      </p:sp>
      <p:sp>
        <p:nvSpPr>
          <p:cNvPr id="35" name="Google Shape;35;p25"/>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0" name="Google Shape;40;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 name="Google Shape;41;p28"/>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smtClean="0">
                <a:solidFill>
                  <a:srgbClr val="FFFFFF"/>
                </a:solidFill>
                <a:latin typeface="Calibri"/>
                <a:ea typeface="Calibri"/>
                <a:cs typeface="Calibri"/>
                <a:sym typeface="Calibri"/>
              </a:rPr>
              <a:t>MÓDULO</a:t>
            </a:r>
            <a:r>
              <a:rPr lang="en-US" sz="1400" b="0" i="0" u="none" strike="noStrike" cap="none" dirty="0" smtClean="0">
                <a:solidFill>
                  <a:srgbClr val="FFFFFF"/>
                </a:solidFill>
                <a:latin typeface="Calibri"/>
                <a:ea typeface="Calibri"/>
                <a:cs typeface="Calibri"/>
                <a:sym typeface="Calibri"/>
              </a:rPr>
              <a:t>:</a:t>
            </a:r>
            <a:r>
              <a:rPr lang="en-US" sz="1400" b="0" i="0" u="none" strike="noStrike" cap="none" baseline="0" dirty="0" smtClean="0">
                <a:solidFill>
                  <a:srgbClr val="FFFFFF"/>
                </a:solidFill>
                <a:latin typeface="Calibri"/>
                <a:ea typeface="Calibri"/>
                <a:cs typeface="Calibri"/>
                <a:sym typeface="Calibri"/>
              </a:rPr>
              <a:t> </a:t>
            </a:r>
            <a:r>
              <a:rPr lang="es-CL" sz="1400" b="0" i="0" u="none" strike="noStrike" cap="none" baseline="0" noProof="0" dirty="0" smtClean="0">
                <a:solidFill>
                  <a:srgbClr val="FFFFFF"/>
                </a:solidFill>
                <a:latin typeface="Calibri"/>
                <a:ea typeface="Calibri"/>
                <a:cs typeface="Calibri"/>
                <a:sym typeface="Calibri"/>
              </a:rPr>
              <a:t>Gestión Comercial y Tributaria</a:t>
            </a:r>
            <a:endParaRPr lang="es-CL" sz="1400" b="0" i="0" u="none" strike="noStrike" cap="none" noProof="0" dirty="0">
              <a:solidFill>
                <a:srgbClr val="FFFFFF"/>
              </a:solidFill>
              <a:latin typeface="Calibri"/>
              <a:ea typeface="Calibri"/>
              <a:cs typeface="Calibri"/>
              <a:sym typeface="Calibri"/>
            </a:endParaRPr>
          </a:p>
        </p:txBody>
      </p:sp>
      <p:sp>
        <p:nvSpPr>
          <p:cNvPr id="42" name="Google Shape;42;p28"/>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9|</a:t>
            </a:r>
            <a:r>
              <a:rPr lang="en-US" sz="1600" b="0" i="0" u="none" strike="noStrike" cap="none">
                <a:solidFill>
                  <a:srgbClr val="ED6B00"/>
                </a:solidFill>
                <a:latin typeface="Calibri"/>
                <a:ea typeface="Calibri"/>
                <a:cs typeface="Calibri"/>
                <a:sym typeface="Calibri"/>
              </a:rPr>
              <a:t>3</a:t>
            </a:r>
            <a:endParaRPr sz="1600" b="0" i="0" u="none" strike="noStrike" cap="none">
              <a:solidFill>
                <a:srgbClr val="ED6B00"/>
              </a:solidFill>
              <a:latin typeface="Calibri"/>
              <a:ea typeface="Calibri"/>
              <a:cs typeface="Calibri"/>
              <a:sym typeface="Calibri"/>
            </a:endParaRPr>
          </a:p>
        </p:txBody>
      </p:sp>
      <p:sp>
        <p:nvSpPr>
          <p:cNvPr id="43" name="Google Shape;43;p28"/>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44" name="Google Shape;44;p28"/>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PLAN COMÚN </a:t>
            </a:r>
            <a:r>
              <a:rPr lang="en-US" sz="1100" b="0" i="0" u="none" strike="noStrike" cap="none">
                <a:solidFill>
                  <a:srgbClr val="000000"/>
                </a:solidFill>
                <a:latin typeface="Calibri"/>
                <a:ea typeface="Calibri"/>
                <a:cs typeface="Calibri"/>
                <a:sym typeface="Calibri"/>
              </a:rPr>
              <a:t>| 3° Medio | Presentación</a:t>
            </a:r>
            <a:endParaRPr sz="1100" b="0" i="0" u="none" strike="noStrike" cap="non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9" name="Google Shape;4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0" name="Google Shape;50;p26"/>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smtClean="0">
                <a:solidFill>
                  <a:srgbClr val="FFFFFF"/>
                </a:solidFill>
                <a:latin typeface="Calibri"/>
                <a:ea typeface="Calibri"/>
                <a:cs typeface="Calibri"/>
                <a:sym typeface="Calibri"/>
              </a:rPr>
              <a:t>MÓDULO</a:t>
            </a:r>
            <a:r>
              <a:rPr lang="en-US" sz="1400" b="0" i="0" u="none" strike="noStrike" cap="none" dirty="0" smtClean="0">
                <a:solidFill>
                  <a:srgbClr val="FFFFFF"/>
                </a:solidFill>
                <a:latin typeface="Calibri"/>
                <a:ea typeface="Calibri"/>
                <a:cs typeface="Calibri"/>
                <a:sym typeface="Calibri"/>
              </a:rPr>
              <a:t>:</a:t>
            </a:r>
            <a:r>
              <a:rPr lang="en-US" sz="1400" b="0" i="0" u="none" strike="noStrike" cap="none" baseline="0" dirty="0" smtClean="0">
                <a:solidFill>
                  <a:srgbClr val="FFFFFF"/>
                </a:solidFill>
                <a:latin typeface="Calibri"/>
                <a:ea typeface="Calibri"/>
                <a:cs typeface="Calibri"/>
                <a:sym typeface="Calibri"/>
              </a:rPr>
              <a:t> </a:t>
            </a:r>
            <a:r>
              <a:rPr lang="es-CL" sz="1400" b="0" i="0" u="none" strike="noStrike" cap="none" baseline="0" noProof="0" dirty="0" smtClean="0">
                <a:solidFill>
                  <a:srgbClr val="FFFFFF"/>
                </a:solidFill>
                <a:latin typeface="Calibri"/>
                <a:ea typeface="Calibri"/>
                <a:cs typeface="Calibri"/>
                <a:sym typeface="Calibri"/>
              </a:rPr>
              <a:t>Gestión Comercial y Tributaria</a:t>
            </a:r>
            <a:endParaRPr lang="es-CL" sz="1400" b="0" i="0" u="none" strike="noStrike" cap="none" noProof="0" dirty="0">
              <a:solidFill>
                <a:srgbClr val="FFFFFF"/>
              </a:solidFill>
              <a:latin typeface="Calibri"/>
              <a:ea typeface="Calibri"/>
              <a:cs typeface="Calibri"/>
              <a:sym typeface="Calibri"/>
            </a:endParaRPr>
          </a:p>
        </p:txBody>
      </p:sp>
      <p:sp>
        <p:nvSpPr>
          <p:cNvPr id="51" name="Google Shape;51;p26"/>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9|</a:t>
            </a:r>
            <a:r>
              <a:rPr lang="en-US" sz="1600" b="0" i="0" u="none" strike="noStrike" cap="none">
                <a:solidFill>
                  <a:srgbClr val="ED6B00"/>
                </a:solidFill>
                <a:latin typeface="Calibri"/>
                <a:ea typeface="Calibri"/>
                <a:cs typeface="Calibri"/>
                <a:sym typeface="Calibri"/>
              </a:rPr>
              <a:t>3</a:t>
            </a:r>
            <a:endParaRPr sz="1600" b="0" i="0" u="none" strike="noStrike" cap="none">
              <a:solidFill>
                <a:srgbClr val="ED6B00"/>
              </a:solidFill>
              <a:latin typeface="Calibri"/>
              <a:ea typeface="Calibri"/>
              <a:cs typeface="Calibri"/>
              <a:sym typeface="Calibri"/>
            </a:endParaRPr>
          </a:p>
        </p:txBody>
      </p:sp>
      <p:sp>
        <p:nvSpPr>
          <p:cNvPr id="52" name="Google Shape;52;p26"/>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53" name="Google Shape;53;p26"/>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PLAN COMÚN </a:t>
            </a:r>
            <a:r>
              <a:rPr lang="en-US" sz="1100" b="0" i="0" u="none" strike="noStrike" cap="none">
                <a:solidFill>
                  <a:srgbClr val="000000"/>
                </a:solidFill>
                <a:latin typeface="Calibri"/>
                <a:ea typeface="Calibri"/>
                <a:cs typeface="Calibri"/>
                <a:sym typeface="Calibri"/>
              </a:rPr>
              <a:t>| 3° Medio | Presentación</a:t>
            </a:r>
            <a:endParaRPr sz="1100" b="0" i="0" u="none" strike="noStrike" cap="non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package" Target="../embeddings/Hoja_de_c_lculo_binaria_de_Microsoft_Excel2.xlsb"/><Relationship Id="rId13" Type="http://schemas.openxmlformats.org/officeDocument/2006/relationships/oleObject" Target="../embeddings/oleObject4.bin"/><Relationship Id="rId18" Type="http://schemas.openxmlformats.org/officeDocument/2006/relationships/image" Target="../media/image35.png"/><Relationship Id="rId3" Type="http://schemas.openxmlformats.org/officeDocument/2006/relationships/notesSlide" Target="../notesSlides/notesSlide29.xml"/><Relationship Id="rId7" Type="http://schemas.openxmlformats.org/officeDocument/2006/relationships/oleObject" Target="../embeddings/oleObject2.bin"/><Relationship Id="rId12" Type="http://schemas.openxmlformats.org/officeDocument/2006/relationships/image" Target="../media/image33.png"/><Relationship Id="rId17" Type="http://schemas.openxmlformats.org/officeDocument/2006/relationships/package" Target="../embeddings/Hoja_de_c_lculo_binaria_de_Microsoft_Excel5.xlsb"/><Relationship Id="rId2" Type="http://schemas.openxmlformats.org/officeDocument/2006/relationships/slideLayout" Target="../slideLayouts/slideLayout6.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31.png"/><Relationship Id="rId11" Type="http://schemas.openxmlformats.org/officeDocument/2006/relationships/package" Target="../embeddings/Hoja_de_c_lculo_binaria_de_Microsoft_Excel3.xlsb"/><Relationship Id="rId5" Type="http://schemas.openxmlformats.org/officeDocument/2006/relationships/package" Target="../embeddings/Hoja_de_c_lculo_binaria_de_Microsoft_Excel1.xlsb"/><Relationship Id="rId15" Type="http://schemas.openxmlformats.org/officeDocument/2006/relationships/image" Target="../media/image34.png"/><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32.png"/><Relationship Id="rId14" Type="http://schemas.openxmlformats.org/officeDocument/2006/relationships/package" Target="../embeddings/Hoja_de_c_lculo_binaria_de_Microsoft_Excel4.xlsb"/></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solidFill>
                <a:schemeClr val="lt1"/>
              </a:solidFill>
              <a:latin typeface="Calibri"/>
              <a:ea typeface="Calibri"/>
              <a:cs typeface="Calibri"/>
              <a:sym typeface="Calibri"/>
            </a:endParaRPr>
          </a:p>
        </p:txBody>
      </p:sp>
      <p:sp>
        <p:nvSpPr>
          <p:cNvPr id="59" name="Google Shape;59;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MÓDULO 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p:txBody>
      </p:sp>
      <p:sp>
        <p:nvSpPr>
          <p:cNvPr id="60" name="Google Shape;60;p1"/>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ED6B00"/>
                </a:solidFill>
                <a:latin typeface="Calibri"/>
                <a:ea typeface="Calibri"/>
                <a:cs typeface="Calibri"/>
                <a:sym typeface="Calibri"/>
              </a:rPr>
              <a:t>PLAN COMÚN </a:t>
            </a:r>
            <a:r>
              <a:rPr lang="en-US" sz="1200" b="0" i="0" u="none" strike="noStrike" cap="none">
                <a:solidFill>
                  <a:srgbClr val="ED6B00"/>
                </a:solidFill>
                <a:latin typeface="Calibri"/>
                <a:ea typeface="Calibri"/>
                <a:cs typeface="Calibri"/>
                <a:sym typeface="Calibri"/>
              </a:rPr>
              <a:t>| NIVEL 3° MEDIO</a:t>
            </a:r>
            <a:endParaRPr sz="1200" b="0" i="0" u="none" strike="noStrike" cap="none">
              <a:solidFill>
                <a:srgbClr val="ED6B00"/>
              </a:solidFill>
              <a:latin typeface="Calibri"/>
              <a:ea typeface="Calibri"/>
              <a:cs typeface="Calibri"/>
              <a:sym typeface="Calibri"/>
            </a:endParaRPr>
          </a:p>
        </p:txBody>
      </p:sp>
      <p:sp>
        <p:nvSpPr>
          <p:cNvPr id="61" name="Google Shape;61;p1"/>
          <p:cNvSpPr txBox="1"/>
          <p:nvPr/>
        </p:nvSpPr>
        <p:spPr>
          <a:xfrm>
            <a:off x="365425" y="2098538"/>
            <a:ext cx="4457554" cy="13572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3600" b="1" i="0" u="none" strike="noStrike" cap="none">
                <a:solidFill>
                  <a:srgbClr val="ED6B00"/>
                </a:solidFill>
                <a:latin typeface="Calibri"/>
                <a:ea typeface="Calibri"/>
                <a:cs typeface="Calibri"/>
                <a:sym typeface="Calibri"/>
              </a:rPr>
              <a:t>GESTIÓN COMERCIAL</a:t>
            </a:r>
            <a:endParaRPr/>
          </a:p>
          <a:p>
            <a:pPr marL="0" marR="0" lvl="0" indent="0" algn="l" rtl="0">
              <a:lnSpc>
                <a:spcPct val="90000"/>
              </a:lnSpc>
              <a:spcBef>
                <a:spcPts val="0"/>
              </a:spcBef>
              <a:spcAft>
                <a:spcPts val="0"/>
              </a:spcAft>
              <a:buNone/>
            </a:pPr>
            <a:r>
              <a:rPr lang="en-US" sz="3600" b="1" i="0" u="none" strike="noStrike" cap="none">
                <a:solidFill>
                  <a:srgbClr val="ED6B00"/>
                </a:solidFill>
                <a:latin typeface="Calibri"/>
                <a:ea typeface="Calibri"/>
                <a:cs typeface="Calibri"/>
                <a:sym typeface="Calibri"/>
              </a:rPr>
              <a:t>Y TRIBUTARIA</a:t>
            </a:r>
            <a:endParaRPr sz="3600" b="1" i="0" u="none" strike="noStrike" cap="none">
              <a:solidFill>
                <a:srgbClr val="ED6B00"/>
              </a:solidFill>
              <a:latin typeface="Calibri"/>
              <a:ea typeface="Calibri"/>
              <a:cs typeface="Calibri"/>
              <a:sym typeface="Calibri"/>
            </a:endParaRPr>
          </a:p>
        </p:txBody>
      </p:sp>
      <p:pic>
        <p:nvPicPr>
          <p:cNvPr id="62" name="Google Shape;62;p1"/>
          <p:cNvPicPr preferRelativeResize="0"/>
          <p:nvPr/>
        </p:nvPicPr>
        <p:blipFill rotWithShape="1">
          <a:blip r:embed="rId3">
            <a:alphaModFix/>
          </a:blip>
          <a:srcRect/>
          <a:stretch/>
        </p:blipFill>
        <p:spPr>
          <a:xfrm>
            <a:off x="4682686" y="2323030"/>
            <a:ext cx="4328001" cy="38952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4"/>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6B00"/>
                </a:solidFill>
                <a:latin typeface="Calibri"/>
                <a:ea typeface="Calibri"/>
                <a:cs typeface="Calibri"/>
                <a:sym typeface="Calibri"/>
              </a:rPr>
              <a:t>DECRETO LEY 824 SOBRE </a:t>
            </a:r>
            <a:r>
              <a:rPr lang="en-US" sz="2800" b="0" i="0" u="none" strike="noStrike" cap="none">
                <a:solidFill>
                  <a:srgbClr val="A93501"/>
                </a:solidFill>
                <a:latin typeface="Calibri"/>
                <a:ea typeface="Calibri"/>
                <a:cs typeface="Calibri"/>
                <a:sym typeface="Calibri"/>
              </a:rPr>
              <a:t>IMPUESTO A LA RENTA</a:t>
            </a:r>
            <a:endParaRPr sz="3100" b="0" i="0" u="none" strike="noStrike" cap="none">
              <a:solidFill>
                <a:srgbClr val="A93501"/>
              </a:solidFill>
              <a:latin typeface="Calibri"/>
              <a:ea typeface="Calibri"/>
              <a:cs typeface="Calibri"/>
              <a:sym typeface="Calibri"/>
            </a:endParaRPr>
          </a:p>
        </p:txBody>
      </p:sp>
      <p:pic>
        <p:nvPicPr>
          <p:cNvPr id="181" name="Google Shape;181;p44"/>
          <p:cNvPicPr preferRelativeResize="0"/>
          <p:nvPr/>
        </p:nvPicPr>
        <p:blipFill rotWithShape="1">
          <a:blip r:embed="rId3">
            <a:alphaModFix/>
          </a:blip>
          <a:srcRect/>
          <a:stretch/>
        </p:blipFill>
        <p:spPr>
          <a:xfrm>
            <a:off x="376355" y="1828800"/>
            <a:ext cx="7764345" cy="50780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5"/>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6B00"/>
                </a:solidFill>
                <a:latin typeface="Calibri"/>
                <a:ea typeface="Calibri"/>
                <a:cs typeface="Calibri"/>
                <a:sym typeface="Calibri"/>
              </a:rPr>
              <a:t>IMPUESTO</a:t>
            </a:r>
            <a:r>
              <a:rPr lang="en-US" sz="2800" b="0" i="0" u="none" strike="noStrike" cap="none">
                <a:solidFill>
                  <a:srgbClr val="A93501"/>
                </a:solidFill>
                <a:latin typeface="Calibri"/>
                <a:ea typeface="Calibri"/>
                <a:cs typeface="Calibri"/>
                <a:sym typeface="Calibri"/>
              </a:rPr>
              <a:t> A LA RENTA</a:t>
            </a:r>
            <a:endParaRPr sz="3100" b="0" i="0" u="none" strike="noStrike" cap="none">
              <a:solidFill>
                <a:srgbClr val="A93501"/>
              </a:solidFill>
              <a:latin typeface="Calibri"/>
              <a:ea typeface="Calibri"/>
              <a:cs typeface="Calibri"/>
              <a:sym typeface="Calibri"/>
            </a:endParaRPr>
          </a:p>
        </p:txBody>
      </p:sp>
      <p:sp>
        <p:nvSpPr>
          <p:cNvPr id="187" name="Google Shape;187;p45"/>
          <p:cNvSpPr/>
          <p:nvPr/>
        </p:nvSpPr>
        <p:spPr>
          <a:xfrm>
            <a:off x="452174" y="2117845"/>
            <a:ext cx="8748975"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Este impuesto afecta a las personas naturales, con domicilio y residencia en Chile, sobre las rentas percibidas en el año tributario correspondiente, que provienen de los siguientes conceptos, entre otros:</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Retiros de Utilidades, Presuntos y Efectivos, Dividendos, Gastos Rechazados, Rentas Presuntas, Rentas de Contabilidad Simplificada, Honorarios, Intereses, Rentas Exentas, Sueldos.</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A nivel de dichos contribuyentes, pueden concurrir las siguientes Rebajas de Rentas: Dividendos Hipotecarios, Intereses artículo 55 bis, Contribuciones, Impuesto de 1°Categoría, Acciones de Pago, Cotizaciones previsionales correspondiente al empresario o socio.</a:t>
            </a:r>
            <a:br>
              <a:rPr lang="en-US"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p:txBody>
      </p:sp>
      <p:pic>
        <p:nvPicPr>
          <p:cNvPr id="188" name="Google Shape;188;p45"/>
          <p:cNvPicPr preferRelativeResize="0"/>
          <p:nvPr/>
        </p:nvPicPr>
        <p:blipFill rotWithShape="1">
          <a:blip r:embed="rId3">
            <a:alphaModFix/>
          </a:blip>
          <a:srcRect/>
          <a:stretch/>
        </p:blipFill>
        <p:spPr>
          <a:xfrm>
            <a:off x="1695133" y="4033520"/>
            <a:ext cx="6048375" cy="2663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6B00"/>
                </a:solidFill>
                <a:latin typeface="Calibri"/>
                <a:ea typeface="Calibri"/>
                <a:cs typeface="Calibri"/>
                <a:sym typeface="Calibri"/>
              </a:rPr>
              <a:t>PRIMERA</a:t>
            </a:r>
            <a:r>
              <a:rPr lang="en-US" sz="2800" b="0" i="0" u="none" strike="noStrike" cap="none">
                <a:solidFill>
                  <a:srgbClr val="A93501"/>
                </a:solidFill>
                <a:latin typeface="Calibri"/>
                <a:ea typeface="Calibri"/>
                <a:cs typeface="Calibri"/>
                <a:sym typeface="Calibri"/>
              </a:rPr>
              <a:t> CATEGORÍA</a:t>
            </a:r>
            <a:endParaRPr sz="3100" b="0" i="0" u="none" strike="noStrike" cap="none">
              <a:solidFill>
                <a:srgbClr val="A93501"/>
              </a:solidFill>
              <a:latin typeface="Calibri"/>
              <a:ea typeface="Calibri"/>
              <a:cs typeface="Calibri"/>
              <a:sym typeface="Calibri"/>
            </a:endParaRPr>
          </a:p>
        </p:txBody>
      </p:sp>
      <p:sp>
        <p:nvSpPr>
          <p:cNvPr id="194" name="Google Shape;194;p46"/>
          <p:cNvSpPr/>
          <p:nvPr/>
        </p:nvSpPr>
        <p:spPr>
          <a:xfrm>
            <a:off x="452175" y="1905199"/>
            <a:ext cx="4857750"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Primera Categoría</a:t>
            </a:r>
            <a:r>
              <a:rPr lang="en-US" sz="1400" b="0" i="0" u="none" strike="noStrike" cap="none">
                <a:solidFill>
                  <a:srgbClr val="000000"/>
                </a:solidFill>
                <a:latin typeface="Calibri"/>
                <a:ea typeface="Calibri"/>
                <a:cs typeface="Calibri"/>
                <a:sym typeface="Calibri"/>
              </a:rPr>
              <a:t>, afecta a personas naturales y jurídicas, se determina en base a rentas efectivas y rentas presuntas. Los principales créditos que se utilizan contra este impuesto provienen de las contribuciones de los bienes raíces, donaciones, compras de activos fijos, zonas extremas, fondos mutuos, zona franca, inversiones en el exterior.</a:t>
            </a:r>
            <a:endParaRPr sz="1400" b="0" i="0" u="none" strike="noStrike" cap="none">
              <a:solidFill>
                <a:srgbClr val="000000"/>
              </a:solidFill>
              <a:latin typeface="Calibri"/>
              <a:ea typeface="Calibri"/>
              <a:cs typeface="Calibri"/>
              <a:sym typeface="Calibri"/>
            </a:endParaRPr>
          </a:p>
        </p:txBody>
      </p:sp>
      <p:sp>
        <p:nvSpPr>
          <p:cNvPr id="195" name="Google Shape;195;p46"/>
          <p:cNvSpPr/>
          <p:nvPr/>
        </p:nvSpPr>
        <p:spPr>
          <a:xfrm>
            <a:off x="3791367" y="5643488"/>
            <a:ext cx="2137528" cy="1075883"/>
          </a:xfrm>
          <a:prstGeom prst="roundRect">
            <a:avLst>
              <a:gd name="adj" fmla="val 10157"/>
            </a:avLst>
          </a:prstGeom>
          <a:solidFill>
            <a:srgbClr val="F7E3D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ED6B00"/>
                </a:solidFill>
                <a:latin typeface="Calibri"/>
                <a:ea typeface="Calibri"/>
                <a:cs typeface="Calibri"/>
                <a:sym typeface="Calibri"/>
              </a:rPr>
              <a:t>RENTAS DE PRIMERA CATEGORÍA</a:t>
            </a:r>
            <a:endParaRPr/>
          </a:p>
        </p:txBody>
      </p:sp>
      <p:pic>
        <p:nvPicPr>
          <p:cNvPr id="196" name="Google Shape;196;p46"/>
          <p:cNvPicPr preferRelativeResize="0"/>
          <p:nvPr/>
        </p:nvPicPr>
        <p:blipFill rotWithShape="1">
          <a:blip r:embed="rId3">
            <a:alphaModFix/>
          </a:blip>
          <a:srcRect/>
          <a:stretch/>
        </p:blipFill>
        <p:spPr>
          <a:xfrm rot="5400000">
            <a:off x="4732583" y="4951568"/>
            <a:ext cx="368300" cy="228600"/>
          </a:xfrm>
          <a:prstGeom prst="rect">
            <a:avLst/>
          </a:prstGeom>
          <a:noFill/>
          <a:ln>
            <a:noFill/>
          </a:ln>
        </p:spPr>
      </p:pic>
      <p:sp>
        <p:nvSpPr>
          <p:cNvPr id="197" name="Google Shape;197;p46"/>
          <p:cNvSpPr/>
          <p:nvPr/>
        </p:nvSpPr>
        <p:spPr>
          <a:xfrm>
            <a:off x="1198719" y="4364613"/>
            <a:ext cx="1169551" cy="1169551"/>
          </a:xfrm>
          <a:prstGeom prst="ellipse">
            <a:avLst/>
          </a:prstGeom>
          <a:solidFill>
            <a:srgbClr val="C6403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50" b="0" i="0" u="none" strike="noStrike" cap="none">
                <a:solidFill>
                  <a:schemeClr val="lt1"/>
                </a:solidFill>
                <a:latin typeface="Calibri"/>
                <a:ea typeface="Calibri"/>
                <a:cs typeface="Calibri"/>
                <a:sym typeface="Calibri"/>
              </a:rPr>
              <a:t>Es Cesión gratuita de predios</a:t>
            </a:r>
            <a:endParaRPr/>
          </a:p>
        </p:txBody>
      </p:sp>
      <p:sp>
        <p:nvSpPr>
          <p:cNvPr id="198" name="Google Shape;198;p46"/>
          <p:cNvSpPr/>
          <p:nvPr/>
        </p:nvSpPr>
        <p:spPr>
          <a:xfrm>
            <a:off x="7346213" y="4539421"/>
            <a:ext cx="1169551" cy="1169551"/>
          </a:xfrm>
          <a:prstGeom prst="ellipse">
            <a:avLst/>
          </a:prstGeom>
          <a:solidFill>
            <a:srgbClr val="C6403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50" b="0" i="0" u="none" strike="noStrike" cap="none">
                <a:solidFill>
                  <a:schemeClr val="lt1"/>
                </a:solidFill>
                <a:latin typeface="Calibri"/>
                <a:ea typeface="Calibri"/>
                <a:cs typeface="Calibri"/>
                <a:sym typeface="Calibri"/>
              </a:rPr>
              <a:t>Cesión de muebles</a:t>
            </a:r>
            <a:endParaRPr/>
          </a:p>
        </p:txBody>
      </p:sp>
      <p:sp>
        <p:nvSpPr>
          <p:cNvPr id="199" name="Google Shape;199;p46"/>
          <p:cNvSpPr/>
          <p:nvPr/>
        </p:nvSpPr>
        <p:spPr>
          <a:xfrm>
            <a:off x="2542756" y="3722688"/>
            <a:ext cx="1169551" cy="1169551"/>
          </a:xfrm>
          <a:prstGeom prst="ellipse">
            <a:avLst/>
          </a:prstGeom>
          <a:solidFill>
            <a:srgbClr val="C6403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50" b="0" i="0" u="none" strike="noStrike" cap="none">
                <a:solidFill>
                  <a:schemeClr val="lt1"/>
                </a:solidFill>
                <a:latin typeface="Calibri"/>
                <a:ea typeface="Calibri"/>
                <a:cs typeface="Calibri"/>
                <a:sym typeface="Calibri"/>
              </a:rPr>
              <a:t>Arrendamiento</a:t>
            </a:r>
            <a:endParaRPr/>
          </a:p>
        </p:txBody>
      </p:sp>
      <p:sp>
        <p:nvSpPr>
          <p:cNvPr id="200" name="Google Shape;200;p46"/>
          <p:cNvSpPr/>
          <p:nvPr/>
        </p:nvSpPr>
        <p:spPr>
          <a:xfrm>
            <a:off x="4285832" y="3594100"/>
            <a:ext cx="1169551" cy="1169551"/>
          </a:xfrm>
          <a:prstGeom prst="ellipse">
            <a:avLst/>
          </a:prstGeom>
          <a:solidFill>
            <a:srgbClr val="C6403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50" b="0" i="0" u="none" strike="noStrike" cap="none">
                <a:solidFill>
                  <a:schemeClr val="lt1"/>
                </a:solidFill>
                <a:latin typeface="Calibri"/>
                <a:ea typeface="Calibri"/>
                <a:cs typeface="Calibri"/>
                <a:sym typeface="Calibri"/>
              </a:rPr>
              <a:t>Grava el Subarrendamiento de predios</a:t>
            </a:r>
            <a:endParaRPr/>
          </a:p>
        </p:txBody>
      </p:sp>
      <p:sp>
        <p:nvSpPr>
          <p:cNvPr id="201" name="Google Shape;201;p46"/>
          <p:cNvSpPr/>
          <p:nvPr/>
        </p:nvSpPr>
        <p:spPr>
          <a:xfrm>
            <a:off x="5928895" y="3779837"/>
            <a:ext cx="1169551" cy="1169551"/>
          </a:xfrm>
          <a:prstGeom prst="ellipse">
            <a:avLst/>
          </a:prstGeom>
          <a:solidFill>
            <a:srgbClr val="C6403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50" b="0" i="0" u="none" strike="noStrike" cap="none">
                <a:solidFill>
                  <a:schemeClr val="lt1"/>
                </a:solidFill>
                <a:latin typeface="Calibri"/>
                <a:ea typeface="Calibri"/>
                <a:cs typeface="Calibri"/>
                <a:sym typeface="Calibri"/>
              </a:rPr>
              <a:t>Mejoras</a:t>
            </a:r>
            <a:endParaRPr/>
          </a:p>
        </p:txBody>
      </p:sp>
      <p:pic>
        <p:nvPicPr>
          <p:cNvPr id="202" name="Google Shape;202;p46"/>
          <p:cNvPicPr preferRelativeResize="0"/>
          <p:nvPr/>
        </p:nvPicPr>
        <p:blipFill rotWithShape="1">
          <a:blip r:embed="rId3">
            <a:alphaModFix/>
          </a:blip>
          <a:srcRect/>
          <a:stretch/>
        </p:blipFill>
        <p:spPr>
          <a:xfrm rot="3644813">
            <a:off x="3463958" y="5122628"/>
            <a:ext cx="368300" cy="228600"/>
          </a:xfrm>
          <a:prstGeom prst="rect">
            <a:avLst/>
          </a:prstGeom>
          <a:noFill/>
          <a:ln>
            <a:noFill/>
          </a:ln>
        </p:spPr>
      </p:pic>
      <p:pic>
        <p:nvPicPr>
          <p:cNvPr id="203" name="Google Shape;203;p46"/>
          <p:cNvPicPr preferRelativeResize="0"/>
          <p:nvPr/>
        </p:nvPicPr>
        <p:blipFill rotWithShape="1">
          <a:blip r:embed="rId3">
            <a:alphaModFix/>
          </a:blip>
          <a:srcRect/>
          <a:stretch/>
        </p:blipFill>
        <p:spPr>
          <a:xfrm rot="2591350">
            <a:off x="2506694" y="5622690"/>
            <a:ext cx="368300" cy="228600"/>
          </a:xfrm>
          <a:prstGeom prst="rect">
            <a:avLst/>
          </a:prstGeom>
          <a:noFill/>
          <a:ln>
            <a:noFill/>
          </a:ln>
        </p:spPr>
      </p:pic>
      <p:pic>
        <p:nvPicPr>
          <p:cNvPr id="204" name="Google Shape;204;p46"/>
          <p:cNvPicPr preferRelativeResize="0"/>
          <p:nvPr/>
        </p:nvPicPr>
        <p:blipFill rotWithShape="1">
          <a:blip r:embed="rId3">
            <a:alphaModFix/>
          </a:blip>
          <a:srcRect/>
          <a:stretch/>
        </p:blipFill>
        <p:spPr>
          <a:xfrm rot="7291518">
            <a:off x="5887908" y="5102687"/>
            <a:ext cx="368300" cy="228600"/>
          </a:xfrm>
          <a:prstGeom prst="rect">
            <a:avLst/>
          </a:prstGeom>
          <a:noFill/>
          <a:ln>
            <a:noFill/>
          </a:ln>
        </p:spPr>
      </p:pic>
      <p:pic>
        <p:nvPicPr>
          <p:cNvPr id="205" name="Google Shape;205;p46"/>
          <p:cNvPicPr preferRelativeResize="0"/>
          <p:nvPr/>
        </p:nvPicPr>
        <p:blipFill rotWithShape="1">
          <a:blip r:embed="rId3">
            <a:alphaModFix/>
          </a:blip>
          <a:srcRect/>
          <a:stretch/>
        </p:blipFill>
        <p:spPr>
          <a:xfrm rot="8308009">
            <a:off x="6759446" y="5617038"/>
            <a:ext cx="368300" cy="228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7"/>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IMPUESTO GLOBAL COMPLEMENTARIO</a:t>
            </a:r>
            <a:endParaRPr sz="3100" b="1" i="0" u="none" strike="noStrike" cap="none">
              <a:solidFill>
                <a:srgbClr val="ED6B00"/>
              </a:solidFill>
              <a:latin typeface="Calibri"/>
              <a:ea typeface="Calibri"/>
              <a:cs typeface="Calibri"/>
              <a:sym typeface="Calibri"/>
            </a:endParaRPr>
          </a:p>
        </p:txBody>
      </p:sp>
      <p:pic>
        <p:nvPicPr>
          <p:cNvPr id="211" name="Google Shape;211;p47" descr="PLAN COMUN ILUST-20.png"/>
          <p:cNvPicPr preferRelativeResize="0"/>
          <p:nvPr/>
        </p:nvPicPr>
        <p:blipFill rotWithShape="1">
          <a:blip r:embed="rId3">
            <a:alphaModFix/>
          </a:blip>
          <a:srcRect/>
          <a:stretch/>
        </p:blipFill>
        <p:spPr>
          <a:xfrm>
            <a:off x="3580083" y="1905118"/>
            <a:ext cx="5450473" cy="46674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8"/>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6B00"/>
                </a:solidFill>
                <a:latin typeface="Calibri"/>
                <a:ea typeface="Calibri"/>
                <a:cs typeface="Calibri"/>
                <a:sym typeface="Calibri"/>
              </a:rPr>
              <a:t>IMPUESTO</a:t>
            </a:r>
            <a:r>
              <a:rPr lang="en-US" sz="2800" b="0" i="0" u="none" strike="noStrike" cap="none">
                <a:solidFill>
                  <a:srgbClr val="A93501"/>
                </a:solidFill>
                <a:latin typeface="Calibri"/>
                <a:ea typeface="Calibri"/>
                <a:cs typeface="Calibri"/>
                <a:sym typeface="Calibri"/>
              </a:rPr>
              <a:t> ÚNICO</a:t>
            </a:r>
            <a:endParaRPr sz="3100" b="0" i="0" u="none" strike="noStrike" cap="none">
              <a:solidFill>
                <a:srgbClr val="A93501"/>
              </a:solidFill>
              <a:latin typeface="Calibri"/>
              <a:ea typeface="Calibri"/>
              <a:cs typeface="Calibri"/>
              <a:sym typeface="Calibri"/>
            </a:endParaRPr>
          </a:p>
        </p:txBody>
      </p:sp>
      <p:sp>
        <p:nvSpPr>
          <p:cNvPr id="217" name="Google Shape;217;p48"/>
          <p:cNvSpPr/>
          <p:nvPr/>
        </p:nvSpPr>
        <p:spPr>
          <a:xfrm>
            <a:off x="452174" y="2389293"/>
            <a:ext cx="8718719"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Impuesto Único</a:t>
            </a:r>
            <a:r>
              <a:rPr lang="en-US" sz="1400" b="0" i="0" u="none" strike="noStrike" cap="none">
                <a:solidFill>
                  <a:srgbClr val="000000"/>
                </a:solidFill>
                <a:latin typeface="Calibri"/>
                <a:ea typeface="Calibri"/>
                <a:cs typeface="Calibri"/>
                <a:sym typeface="Calibri"/>
              </a:rPr>
              <a:t>, que afecta a los contribuyentes que expresamente indica el inciso primero del actual artículo 21° de la Ley de la Renta.</a:t>
            </a:r>
            <a:endParaRPr/>
          </a:p>
        </p:txBody>
      </p:sp>
      <p:pic>
        <p:nvPicPr>
          <p:cNvPr id="218" name="Google Shape;218;p48"/>
          <p:cNvPicPr preferRelativeResize="0"/>
          <p:nvPr/>
        </p:nvPicPr>
        <p:blipFill rotWithShape="1">
          <a:blip r:embed="rId3">
            <a:alphaModFix/>
          </a:blip>
          <a:srcRect/>
          <a:stretch/>
        </p:blipFill>
        <p:spPr>
          <a:xfrm>
            <a:off x="1525260" y="2912513"/>
            <a:ext cx="6669741" cy="38737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9"/>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6B00"/>
                </a:solidFill>
                <a:latin typeface="Calibri"/>
                <a:ea typeface="Calibri"/>
                <a:cs typeface="Calibri"/>
                <a:sym typeface="Calibri"/>
              </a:rPr>
              <a:t>IMPUESTO</a:t>
            </a:r>
            <a:r>
              <a:rPr lang="en-US" sz="2800" b="0" i="0" u="none" strike="noStrike" cap="none">
                <a:solidFill>
                  <a:srgbClr val="A93501"/>
                </a:solidFill>
                <a:latin typeface="Calibri"/>
                <a:ea typeface="Calibri"/>
                <a:cs typeface="Calibri"/>
                <a:sym typeface="Calibri"/>
              </a:rPr>
              <a:t> ADICIONAL A LA RENTA</a:t>
            </a:r>
            <a:endParaRPr sz="3100" b="0" i="0" u="none" strike="noStrike" cap="none">
              <a:solidFill>
                <a:srgbClr val="A93501"/>
              </a:solidFill>
              <a:latin typeface="Calibri"/>
              <a:ea typeface="Calibri"/>
              <a:cs typeface="Calibri"/>
              <a:sym typeface="Calibri"/>
            </a:endParaRPr>
          </a:p>
        </p:txBody>
      </p:sp>
      <p:sp>
        <p:nvSpPr>
          <p:cNvPr id="224" name="Google Shape;224;p49"/>
          <p:cNvSpPr/>
          <p:nvPr/>
        </p:nvSpPr>
        <p:spPr>
          <a:xfrm>
            <a:off x="452174" y="2389293"/>
            <a:ext cx="8718719" cy="116955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Impuesto Adicional a la Renta</a:t>
            </a:r>
            <a:r>
              <a:rPr lang="en-US" sz="1400" b="0" i="0" u="none" strike="noStrike" cap="none">
                <a:solidFill>
                  <a:srgbClr val="000000"/>
                </a:solidFill>
                <a:latin typeface="Calibri"/>
                <a:ea typeface="Calibri"/>
                <a:cs typeface="Calibri"/>
                <a:sym typeface="Calibri"/>
              </a:rPr>
              <a:t>, por exceso de endeudamiento, inversionistas extranjeros en régimen general e invariabilidad tributaria.</a:t>
            </a:r>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Afecta a las personas naturales o jurídicas que no tienen residencia ni domicilio en Chile. Se aplica con una tasa general de 35% y opera sobre la base de retiros y distribuciones o remesas de rentas al exterior que sean de fuente chilena. </a:t>
            </a:r>
            <a:endParaRPr/>
          </a:p>
        </p:txBody>
      </p:sp>
      <p:sp>
        <p:nvSpPr>
          <p:cNvPr id="225" name="Google Shape;225;p49"/>
          <p:cNvSpPr/>
          <p:nvPr/>
        </p:nvSpPr>
        <p:spPr>
          <a:xfrm>
            <a:off x="1023239" y="4042386"/>
            <a:ext cx="1169551" cy="1169551"/>
          </a:xfrm>
          <a:prstGeom prst="ellipse">
            <a:avLst/>
          </a:prstGeom>
          <a:solidFill>
            <a:srgbClr val="E73A2D"/>
          </a:solidFill>
          <a:ln w="25400" cap="flat" cmpd="sng">
            <a:solidFill>
              <a:srgbClr val="E73A2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Calibri"/>
                <a:ea typeface="Calibri"/>
                <a:cs typeface="Calibri"/>
                <a:sym typeface="Calibri"/>
              </a:rPr>
              <a:t>35%</a:t>
            </a:r>
            <a:endParaRPr/>
          </a:p>
        </p:txBody>
      </p:sp>
      <p:sp>
        <p:nvSpPr>
          <p:cNvPr id="226" name="Google Shape;226;p49"/>
          <p:cNvSpPr/>
          <p:nvPr/>
        </p:nvSpPr>
        <p:spPr>
          <a:xfrm>
            <a:off x="1023239" y="3649299"/>
            <a:ext cx="113524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Tasa General</a:t>
            </a:r>
            <a:endParaRPr/>
          </a:p>
        </p:txBody>
      </p:sp>
      <p:sp>
        <p:nvSpPr>
          <p:cNvPr id="227" name="Google Shape;227;p49"/>
          <p:cNvSpPr/>
          <p:nvPr/>
        </p:nvSpPr>
        <p:spPr>
          <a:xfrm>
            <a:off x="4608294" y="3888497"/>
            <a:ext cx="1026243"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Otras Tasas</a:t>
            </a:r>
            <a:endParaRPr/>
          </a:p>
        </p:txBody>
      </p:sp>
      <p:sp>
        <p:nvSpPr>
          <p:cNvPr id="228" name="Google Shape;228;p49"/>
          <p:cNvSpPr/>
          <p:nvPr/>
        </p:nvSpPr>
        <p:spPr>
          <a:xfrm>
            <a:off x="3080639" y="4539927"/>
            <a:ext cx="1169551" cy="1169551"/>
          </a:xfrm>
          <a:prstGeom prst="ellipse">
            <a:avLst/>
          </a:prstGeom>
          <a:solidFill>
            <a:srgbClr val="C6403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Calibri"/>
                <a:ea typeface="Calibri"/>
                <a:cs typeface="Calibri"/>
                <a:sym typeface="Calibri"/>
              </a:rPr>
              <a:t>30%</a:t>
            </a:r>
            <a:endParaRPr/>
          </a:p>
        </p:txBody>
      </p:sp>
      <p:sp>
        <p:nvSpPr>
          <p:cNvPr id="229" name="Google Shape;229;p49"/>
          <p:cNvSpPr/>
          <p:nvPr/>
        </p:nvSpPr>
        <p:spPr>
          <a:xfrm>
            <a:off x="4263980" y="5319856"/>
            <a:ext cx="1169551" cy="1169551"/>
          </a:xfrm>
          <a:prstGeom prst="ellipse">
            <a:avLst/>
          </a:prstGeom>
          <a:solidFill>
            <a:srgbClr val="C6403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Calibri"/>
                <a:ea typeface="Calibri"/>
                <a:cs typeface="Calibri"/>
                <a:sym typeface="Calibri"/>
              </a:rPr>
              <a:t>20%</a:t>
            </a:r>
            <a:endParaRPr/>
          </a:p>
        </p:txBody>
      </p:sp>
      <p:sp>
        <p:nvSpPr>
          <p:cNvPr id="230" name="Google Shape;230;p49"/>
          <p:cNvSpPr/>
          <p:nvPr/>
        </p:nvSpPr>
        <p:spPr>
          <a:xfrm>
            <a:off x="5608686" y="4781974"/>
            <a:ext cx="1169551" cy="1169551"/>
          </a:xfrm>
          <a:prstGeom prst="ellipse">
            <a:avLst/>
          </a:prstGeom>
          <a:solidFill>
            <a:srgbClr val="C6403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Calibri"/>
                <a:ea typeface="Calibri"/>
                <a:cs typeface="Calibri"/>
                <a:sym typeface="Calibri"/>
              </a:rPr>
              <a:t>15%</a:t>
            </a:r>
            <a:endParaRPr/>
          </a:p>
        </p:txBody>
      </p:sp>
      <p:sp>
        <p:nvSpPr>
          <p:cNvPr id="231" name="Google Shape;231;p49"/>
          <p:cNvSpPr/>
          <p:nvPr/>
        </p:nvSpPr>
        <p:spPr>
          <a:xfrm>
            <a:off x="6926498" y="4082727"/>
            <a:ext cx="1169551" cy="1169551"/>
          </a:xfrm>
          <a:prstGeom prst="ellipse">
            <a:avLst/>
          </a:prstGeom>
          <a:solidFill>
            <a:srgbClr val="C6403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Calibri"/>
                <a:ea typeface="Calibri"/>
                <a:cs typeface="Calibri"/>
                <a:sym typeface="Calibri"/>
              </a:rPr>
              <a:t>4%</a:t>
            </a:r>
            <a:endParaRPr/>
          </a:p>
        </p:txBody>
      </p:sp>
      <p:sp>
        <p:nvSpPr>
          <p:cNvPr id="232" name="Google Shape;232;p49"/>
          <p:cNvSpPr/>
          <p:nvPr/>
        </p:nvSpPr>
        <p:spPr>
          <a:xfrm>
            <a:off x="6792027" y="5366749"/>
            <a:ext cx="1169551" cy="1169551"/>
          </a:xfrm>
          <a:prstGeom prst="ellipse">
            <a:avLst/>
          </a:prstGeom>
          <a:solidFill>
            <a:srgbClr val="B99F2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Calibri"/>
                <a:ea typeface="Calibri"/>
                <a:cs typeface="Calibri"/>
                <a:sym typeface="Calibri"/>
              </a:rPr>
              <a:t>Exento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0"/>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6B00"/>
                </a:solidFill>
                <a:latin typeface="Calibri"/>
                <a:ea typeface="Calibri"/>
                <a:cs typeface="Calibri"/>
                <a:sym typeface="Calibri"/>
              </a:rPr>
              <a:t>RELIQUIDACIÓN </a:t>
            </a:r>
            <a:r>
              <a:rPr lang="en-US" sz="2800" b="0" i="0" u="none" strike="noStrike" cap="none">
                <a:solidFill>
                  <a:srgbClr val="E73A2D"/>
                </a:solidFill>
                <a:latin typeface="Calibri"/>
                <a:ea typeface="Calibri"/>
                <a:cs typeface="Calibri"/>
                <a:sym typeface="Calibri"/>
              </a:rPr>
              <a:t>IMPUESTO ÚNICO</a:t>
            </a:r>
            <a:endParaRPr sz="3100" b="0" i="0" u="none" strike="noStrike" cap="none">
              <a:solidFill>
                <a:srgbClr val="E73A2D"/>
              </a:solidFill>
              <a:latin typeface="Calibri"/>
              <a:ea typeface="Calibri"/>
              <a:cs typeface="Calibri"/>
              <a:sym typeface="Calibri"/>
            </a:endParaRPr>
          </a:p>
        </p:txBody>
      </p:sp>
      <p:sp>
        <p:nvSpPr>
          <p:cNvPr id="238" name="Google Shape;238;p50"/>
          <p:cNvSpPr/>
          <p:nvPr/>
        </p:nvSpPr>
        <p:spPr>
          <a:xfrm>
            <a:off x="452174" y="2389293"/>
            <a:ext cx="4953544" cy="22467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Reliquidación Impuesto Único</a:t>
            </a:r>
            <a:r>
              <a:rPr lang="en-US" sz="1400" b="0" i="0" u="none" strike="noStrike" cap="none">
                <a:solidFill>
                  <a:srgbClr val="000000"/>
                </a:solidFill>
                <a:latin typeface="Calibri"/>
                <a:ea typeface="Calibri"/>
                <a:cs typeface="Calibri"/>
                <a:sym typeface="Calibri"/>
              </a:rPr>
              <a:t> Originado en sueldos de más de un empleador. Posteriormente, en las líneas finales del formulario 22, se registran los siguientes créditos y retenciones contra los impuestos anuales a la renta:</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Pagos Provisionales, Retenciones de 2° Categoría, Crédito de empresas constructoras, Crédito Sence, Cotización adicional de salud, peajes, Pago provisional exportadores, Pago provisional de impuesto de 1° categoría por utilidades absorbidas, crédito puesto a disposición por sociedades.</a:t>
            </a:r>
            <a:endParaRPr sz="1400" b="0" i="0" u="none" strike="noStrike" cap="none">
              <a:solidFill>
                <a:srgbClr val="000000"/>
              </a:solidFill>
              <a:latin typeface="Calibri"/>
              <a:ea typeface="Calibri"/>
              <a:cs typeface="Calibri"/>
              <a:sym typeface="Calibri"/>
            </a:endParaRPr>
          </a:p>
        </p:txBody>
      </p:sp>
      <p:pic>
        <p:nvPicPr>
          <p:cNvPr id="239" name="Google Shape;239;p50"/>
          <p:cNvPicPr preferRelativeResize="0"/>
          <p:nvPr/>
        </p:nvPicPr>
        <p:blipFill rotWithShape="1">
          <a:blip r:embed="rId3">
            <a:alphaModFix/>
          </a:blip>
          <a:srcRect/>
          <a:stretch/>
        </p:blipFill>
        <p:spPr>
          <a:xfrm flipH="1">
            <a:off x="5727091" y="2389293"/>
            <a:ext cx="3147967" cy="4338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1"/>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6B00"/>
                </a:solidFill>
                <a:latin typeface="Calibri"/>
                <a:ea typeface="Calibri"/>
                <a:cs typeface="Calibri"/>
                <a:sym typeface="Calibri"/>
              </a:rPr>
              <a:t>RELIQUIDACIÓN </a:t>
            </a:r>
            <a:r>
              <a:rPr lang="en-US" sz="2800" b="0" i="0" u="none" strike="noStrike" cap="none">
                <a:solidFill>
                  <a:srgbClr val="E73A2D"/>
                </a:solidFill>
                <a:latin typeface="Calibri"/>
                <a:ea typeface="Calibri"/>
                <a:cs typeface="Calibri"/>
                <a:sym typeface="Calibri"/>
              </a:rPr>
              <a:t>IMPUESTO ÚNICO</a:t>
            </a:r>
            <a:endParaRPr sz="3100" b="0" i="0" u="none" strike="noStrike" cap="none">
              <a:solidFill>
                <a:srgbClr val="E73A2D"/>
              </a:solidFill>
              <a:latin typeface="Calibri"/>
              <a:ea typeface="Calibri"/>
              <a:cs typeface="Calibri"/>
              <a:sym typeface="Calibri"/>
            </a:endParaRPr>
          </a:p>
        </p:txBody>
      </p:sp>
      <p:sp>
        <p:nvSpPr>
          <p:cNvPr id="245" name="Google Shape;245;p51"/>
          <p:cNvSpPr/>
          <p:nvPr/>
        </p:nvSpPr>
        <p:spPr>
          <a:xfrm>
            <a:off x="452174" y="2389293"/>
            <a:ext cx="4953544"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 continuación se presentan dos situaciones, en las que debes identificar a qué tipo de impuesto pertenece cada uno:</a:t>
            </a:r>
            <a:endParaRPr/>
          </a:p>
        </p:txBody>
      </p:sp>
      <p:graphicFrame>
        <p:nvGraphicFramePr>
          <p:cNvPr id="246" name="Google Shape;246;p51"/>
          <p:cNvGraphicFramePr/>
          <p:nvPr/>
        </p:nvGraphicFramePr>
        <p:xfrm>
          <a:off x="452174" y="3109914"/>
          <a:ext cx="3000000" cy="3000000"/>
        </p:xfrm>
        <a:graphic>
          <a:graphicData uri="http://schemas.openxmlformats.org/drawingml/2006/table">
            <a:tbl>
              <a:tblPr firstRow="1" bandRow="1">
                <a:noFill/>
                <a:tableStyleId>{8440C4CE-E185-4C24-A3CA-D35763FD2EE1}</a:tableStyleId>
              </a:tblPr>
              <a:tblGrid>
                <a:gridCol w="5331800"/>
                <a:gridCol w="1375050"/>
                <a:gridCol w="1387650"/>
              </a:tblGrid>
              <a:tr h="779925">
                <a:tc>
                  <a:txBody>
                    <a:bodyPr/>
                    <a:lstStyle/>
                    <a:p>
                      <a:pPr marL="0" marR="0" lvl="0" indent="0" algn="ctr" rtl="0">
                        <a:lnSpc>
                          <a:spcPct val="100000"/>
                        </a:lnSpc>
                        <a:spcBef>
                          <a:spcPts val="0"/>
                        </a:spcBef>
                        <a:spcAft>
                          <a:spcPts val="0"/>
                        </a:spcAft>
                        <a:buNone/>
                      </a:pPr>
                      <a:r>
                        <a:rPr lang="en-US" sz="1100" u="none" strike="noStrike" cap="none">
                          <a:latin typeface="Calibri"/>
                          <a:ea typeface="Calibri"/>
                          <a:cs typeface="Calibri"/>
                          <a:sym typeface="Calibri"/>
                        </a:rPr>
                        <a:t>Ejemplo </a:t>
                      </a:r>
                      <a:endParaRPr/>
                    </a:p>
                  </a:txBody>
                  <a:tcPr marL="66850" marR="66850" marT="33425" marB="33425"/>
                </a:tc>
                <a:tc>
                  <a:txBody>
                    <a:bodyPr/>
                    <a:lstStyle/>
                    <a:p>
                      <a:pPr marL="0" marR="0" lvl="0" indent="0" algn="ctr" rtl="0">
                        <a:lnSpc>
                          <a:spcPct val="100000"/>
                        </a:lnSpc>
                        <a:spcBef>
                          <a:spcPts val="0"/>
                        </a:spcBef>
                        <a:spcAft>
                          <a:spcPts val="0"/>
                        </a:spcAft>
                        <a:buNone/>
                      </a:pPr>
                      <a:r>
                        <a:rPr lang="en-US" sz="1100" u="none" strike="noStrike" cap="none">
                          <a:latin typeface="Calibri"/>
                          <a:ea typeface="Calibri"/>
                          <a:cs typeface="Calibri"/>
                          <a:sym typeface="Calibri"/>
                        </a:rPr>
                        <a:t>Impuesto Global Complementario </a:t>
                      </a:r>
                      <a:endParaRPr sz="1100" u="none" strike="noStrike" cap="none">
                        <a:latin typeface="Calibri"/>
                        <a:ea typeface="Calibri"/>
                        <a:cs typeface="Calibri"/>
                        <a:sym typeface="Calibri"/>
                      </a:endParaRPr>
                    </a:p>
                  </a:txBody>
                  <a:tcPr marL="66850" marR="66850" marT="33425" marB="33425"/>
                </a:tc>
                <a:tc>
                  <a:txBody>
                    <a:bodyPr/>
                    <a:lstStyle/>
                    <a:p>
                      <a:pPr marL="0" marR="0" lvl="0" indent="0" algn="ctr" rtl="0">
                        <a:lnSpc>
                          <a:spcPct val="100000"/>
                        </a:lnSpc>
                        <a:spcBef>
                          <a:spcPts val="0"/>
                        </a:spcBef>
                        <a:spcAft>
                          <a:spcPts val="0"/>
                        </a:spcAft>
                        <a:buNone/>
                      </a:pPr>
                      <a:r>
                        <a:rPr lang="en-US" sz="1100" u="none" strike="noStrike" cap="none">
                          <a:latin typeface="Calibri"/>
                          <a:ea typeface="Calibri"/>
                          <a:cs typeface="Calibri"/>
                          <a:sym typeface="Calibri"/>
                        </a:rPr>
                        <a:t>Impuesto Adicional </a:t>
                      </a:r>
                      <a:endParaRPr/>
                    </a:p>
                  </a:txBody>
                  <a:tcPr marL="66850" marR="66850" marT="33425" marB="33425"/>
                </a:tc>
              </a:tr>
              <a:tr h="1671275">
                <a:tc>
                  <a:txBody>
                    <a:bodyPr/>
                    <a:lstStyle/>
                    <a:p>
                      <a:pPr marL="0" marR="0" lvl="0" indent="0" algn="just" rtl="0">
                        <a:lnSpc>
                          <a:spcPct val="100000"/>
                        </a:lnSpc>
                        <a:spcBef>
                          <a:spcPts val="0"/>
                        </a:spcBef>
                        <a:spcAft>
                          <a:spcPts val="0"/>
                        </a:spcAft>
                        <a:buNone/>
                      </a:pPr>
                      <a:r>
                        <a:rPr lang="en-US" sz="1100" u="none" strike="noStrike" cap="none">
                          <a:latin typeface="Calibri"/>
                          <a:ea typeface="Calibri"/>
                          <a:cs typeface="Calibri"/>
                          <a:sym typeface="Calibri"/>
                        </a:rPr>
                        <a:t>Una persona natural con domicilio y residencia en Chile, que tiene acciones en una empresa y recibe dividendos  por ellas, que además trabaja como dependiente en otra empresa  recibe un sueldo por los servicios que presta y que también presta sus servicios de manera ocasional y emite boletas de honorarios por dichos servicios, deberá pagar este impuesto global  por la suma de sus rentas obtenidas.  </a:t>
                      </a:r>
                      <a:endParaRPr sz="1100" u="none" strike="noStrike" cap="none">
                        <a:latin typeface="Calibri"/>
                        <a:ea typeface="Calibri"/>
                        <a:cs typeface="Calibri"/>
                        <a:sym typeface="Calibri"/>
                      </a:endParaRPr>
                    </a:p>
                  </a:txBody>
                  <a:tcPr marL="66850" marR="66850" marT="33425" marB="33425"/>
                </a:tc>
                <a:tc>
                  <a:txBody>
                    <a:bodyPr/>
                    <a:lstStyle/>
                    <a:p>
                      <a:pPr marL="0" marR="0" lvl="0" indent="0" algn="l" rtl="0">
                        <a:lnSpc>
                          <a:spcPct val="100000"/>
                        </a:lnSpc>
                        <a:spcBef>
                          <a:spcPts val="0"/>
                        </a:spcBef>
                        <a:spcAft>
                          <a:spcPts val="0"/>
                        </a:spcAft>
                        <a:buNone/>
                      </a:pPr>
                      <a:endParaRPr sz="1100" u="none" strike="noStrike" cap="none">
                        <a:latin typeface="Calibri"/>
                        <a:ea typeface="Calibri"/>
                        <a:cs typeface="Calibri"/>
                        <a:sym typeface="Calibri"/>
                      </a:endParaRPr>
                    </a:p>
                  </a:txBody>
                  <a:tcPr marL="66850" marR="66850" marT="33425" marB="33425"/>
                </a:tc>
                <a:tc>
                  <a:txBody>
                    <a:bodyPr/>
                    <a:lstStyle/>
                    <a:p>
                      <a:pPr marL="0" marR="0" lvl="0" indent="0" algn="l" rtl="0">
                        <a:lnSpc>
                          <a:spcPct val="100000"/>
                        </a:lnSpc>
                        <a:spcBef>
                          <a:spcPts val="0"/>
                        </a:spcBef>
                        <a:spcAft>
                          <a:spcPts val="0"/>
                        </a:spcAft>
                        <a:buNone/>
                      </a:pPr>
                      <a:endParaRPr sz="1100" u="none" strike="noStrike" cap="none">
                        <a:latin typeface="Calibri"/>
                        <a:ea typeface="Calibri"/>
                        <a:cs typeface="Calibri"/>
                        <a:sym typeface="Calibri"/>
                      </a:endParaRPr>
                    </a:p>
                  </a:txBody>
                  <a:tcPr marL="66850" marR="66850" marT="33425" marB="33425"/>
                </a:tc>
              </a:tr>
              <a:tr h="958200">
                <a:tc>
                  <a:txBody>
                    <a:bodyPr/>
                    <a:lstStyle/>
                    <a:p>
                      <a:pPr marL="0" marR="0" lvl="0" indent="0" algn="just" rtl="0">
                        <a:lnSpc>
                          <a:spcPct val="100000"/>
                        </a:lnSpc>
                        <a:spcBef>
                          <a:spcPts val="0"/>
                        </a:spcBef>
                        <a:spcAft>
                          <a:spcPts val="0"/>
                        </a:spcAft>
                        <a:buNone/>
                      </a:pPr>
                      <a:r>
                        <a:rPr lang="en-US" sz="1100" u="none" strike="noStrike" cap="none">
                          <a:latin typeface="Calibri"/>
                          <a:ea typeface="Calibri"/>
                          <a:cs typeface="Calibri"/>
                          <a:sym typeface="Calibri"/>
                        </a:rPr>
                        <a:t>Los inversionistas extranjeros que no tienen domicilio o residencia en Chile y que son accionistas de compañías chilenas, por las utilidades o dividendos que les sean repartidos en virtud de sus acciones. </a:t>
                      </a:r>
                      <a:endParaRPr sz="1100" u="none" strike="noStrike" cap="none">
                        <a:latin typeface="Calibri"/>
                        <a:ea typeface="Calibri"/>
                        <a:cs typeface="Calibri"/>
                        <a:sym typeface="Calibri"/>
                      </a:endParaRPr>
                    </a:p>
                  </a:txBody>
                  <a:tcPr marL="66850" marR="66850" marT="33425" marB="33425"/>
                </a:tc>
                <a:tc>
                  <a:txBody>
                    <a:bodyPr/>
                    <a:lstStyle/>
                    <a:p>
                      <a:pPr marL="0" marR="0" lvl="0" indent="0" algn="l" rtl="0">
                        <a:lnSpc>
                          <a:spcPct val="100000"/>
                        </a:lnSpc>
                        <a:spcBef>
                          <a:spcPts val="0"/>
                        </a:spcBef>
                        <a:spcAft>
                          <a:spcPts val="0"/>
                        </a:spcAft>
                        <a:buNone/>
                      </a:pPr>
                      <a:endParaRPr sz="1100" u="none" strike="noStrike" cap="none">
                        <a:latin typeface="Calibri"/>
                        <a:ea typeface="Calibri"/>
                        <a:cs typeface="Calibri"/>
                        <a:sym typeface="Calibri"/>
                      </a:endParaRPr>
                    </a:p>
                  </a:txBody>
                  <a:tcPr marL="66850" marR="66850" marT="33425" marB="33425"/>
                </a:tc>
                <a:tc>
                  <a:txBody>
                    <a:bodyPr/>
                    <a:lstStyle/>
                    <a:p>
                      <a:pPr marL="0" marR="0" lvl="0" indent="0" algn="l" rtl="0">
                        <a:lnSpc>
                          <a:spcPct val="100000"/>
                        </a:lnSpc>
                        <a:spcBef>
                          <a:spcPts val="0"/>
                        </a:spcBef>
                        <a:spcAft>
                          <a:spcPts val="0"/>
                        </a:spcAft>
                        <a:buNone/>
                      </a:pPr>
                      <a:endParaRPr sz="1100" u="none" strike="noStrike" cap="none">
                        <a:latin typeface="Calibri"/>
                        <a:ea typeface="Calibri"/>
                        <a:cs typeface="Calibri"/>
                        <a:sym typeface="Calibri"/>
                      </a:endParaRPr>
                    </a:p>
                  </a:txBody>
                  <a:tcPr marL="66850" marR="66850" marT="33425" marB="33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2"/>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6B00"/>
                </a:solidFill>
                <a:latin typeface="Calibri"/>
                <a:ea typeface="Calibri"/>
                <a:cs typeface="Calibri"/>
                <a:sym typeface="Calibri"/>
              </a:rPr>
              <a:t>RELIQUIDACIÓN </a:t>
            </a:r>
            <a:r>
              <a:rPr lang="en-US" sz="2800" b="0" i="0" u="none" strike="noStrike" cap="none">
                <a:solidFill>
                  <a:srgbClr val="E73A2D"/>
                </a:solidFill>
                <a:latin typeface="Calibri"/>
                <a:ea typeface="Calibri"/>
                <a:cs typeface="Calibri"/>
                <a:sym typeface="Calibri"/>
              </a:rPr>
              <a:t>IMPUESTO ÚNICO</a:t>
            </a:r>
            <a:endParaRPr sz="3100" b="0" i="0" u="none" strike="noStrike" cap="none">
              <a:solidFill>
                <a:srgbClr val="E73A2D"/>
              </a:solidFill>
              <a:latin typeface="Calibri"/>
              <a:ea typeface="Calibri"/>
              <a:cs typeface="Calibri"/>
              <a:sym typeface="Calibri"/>
            </a:endParaRPr>
          </a:p>
        </p:txBody>
      </p:sp>
      <p:sp>
        <p:nvSpPr>
          <p:cNvPr id="252" name="Google Shape;252;p52"/>
          <p:cNvSpPr/>
          <p:nvPr/>
        </p:nvSpPr>
        <p:spPr>
          <a:xfrm>
            <a:off x="452174" y="2201034"/>
            <a:ext cx="4953544"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 respuesta a este caso es el siguiente:</a:t>
            </a:r>
            <a:endParaRPr/>
          </a:p>
        </p:txBody>
      </p:sp>
      <p:graphicFrame>
        <p:nvGraphicFramePr>
          <p:cNvPr id="253" name="Google Shape;253;p52"/>
          <p:cNvGraphicFramePr/>
          <p:nvPr/>
        </p:nvGraphicFramePr>
        <p:xfrm>
          <a:off x="452174" y="2606567"/>
          <a:ext cx="3000000" cy="3000000"/>
        </p:xfrm>
        <a:graphic>
          <a:graphicData uri="http://schemas.openxmlformats.org/drawingml/2006/table">
            <a:tbl>
              <a:tblPr firstRow="1" bandRow="1">
                <a:noFill/>
                <a:tableStyleId>{8440C4CE-E185-4C24-A3CA-D35763FD2EE1}</a:tableStyleId>
              </a:tblPr>
              <a:tblGrid>
                <a:gridCol w="5331800"/>
                <a:gridCol w="1375050"/>
                <a:gridCol w="1387650"/>
              </a:tblGrid>
              <a:tr h="779925">
                <a:tc>
                  <a:txBody>
                    <a:bodyPr/>
                    <a:lstStyle/>
                    <a:p>
                      <a:pPr marL="0" marR="0" lvl="0" indent="0" algn="ctr" rtl="0">
                        <a:lnSpc>
                          <a:spcPct val="100000"/>
                        </a:lnSpc>
                        <a:spcBef>
                          <a:spcPts val="0"/>
                        </a:spcBef>
                        <a:spcAft>
                          <a:spcPts val="0"/>
                        </a:spcAft>
                        <a:buNone/>
                      </a:pPr>
                      <a:r>
                        <a:rPr lang="en-US" sz="1400" u="none" strike="noStrike" cap="none">
                          <a:latin typeface="Calibri"/>
                          <a:ea typeface="Calibri"/>
                          <a:cs typeface="Calibri"/>
                          <a:sym typeface="Calibri"/>
                        </a:rPr>
                        <a:t>Ejemplo </a:t>
                      </a:r>
                      <a:endParaRPr/>
                    </a:p>
                  </a:txBody>
                  <a:tcPr marL="66850" marR="66850" marT="33425" marB="33425" anchor="ctr"/>
                </a:tc>
                <a:tc>
                  <a:txBody>
                    <a:bodyPr/>
                    <a:lstStyle/>
                    <a:p>
                      <a:pPr marL="0" marR="0" lvl="0" indent="0" algn="ctr" rtl="0">
                        <a:lnSpc>
                          <a:spcPct val="100000"/>
                        </a:lnSpc>
                        <a:spcBef>
                          <a:spcPts val="0"/>
                        </a:spcBef>
                        <a:spcAft>
                          <a:spcPts val="0"/>
                        </a:spcAft>
                        <a:buNone/>
                      </a:pPr>
                      <a:r>
                        <a:rPr lang="en-US" sz="1400" u="none" strike="noStrike" cap="none">
                          <a:latin typeface="Calibri"/>
                          <a:ea typeface="Calibri"/>
                          <a:cs typeface="Calibri"/>
                          <a:sym typeface="Calibri"/>
                        </a:rPr>
                        <a:t>Impuesto Global Complementario </a:t>
                      </a:r>
                      <a:endParaRPr sz="1400" u="none" strike="noStrike" cap="none">
                        <a:latin typeface="Calibri"/>
                        <a:ea typeface="Calibri"/>
                        <a:cs typeface="Calibri"/>
                        <a:sym typeface="Calibri"/>
                      </a:endParaRPr>
                    </a:p>
                  </a:txBody>
                  <a:tcPr marL="66850" marR="66850" marT="33425" marB="33425" anchor="ctr"/>
                </a:tc>
                <a:tc>
                  <a:txBody>
                    <a:bodyPr/>
                    <a:lstStyle/>
                    <a:p>
                      <a:pPr marL="0" marR="0" lvl="0" indent="0" algn="ctr" rtl="0">
                        <a:lnSpc>
                          <a:spcPct val="100000"/>
                        </a:lnSpc>
                        <a:spcBef>
                          <a:spcPts val="0"/>
                        </a:spcBef>
                        <a:spcAft>
                          <a:spcPts val="0"/>
                        </a:spcAft>
                        <a:buNone/>
                      </a:pPr>
                      <a:r>
                        <a:rPr lang="en-US" sz="1400" u="none" strike="noStrike" cap="none">
                          <a:latin typeface="Calibri"/>
                          <a:ea typeface="Calibri"/>
                          <a:cs typeface="Calibri"/>
                          <a:sym typeface="Calibri"/>
                        </a:rPr>
                        <a:t>Impuesto Adicional </a:t>
                      </a:r>
                      <a:endParaRPr/>
                    </a:p>
                  </a:txBody>
                  <a:tcPr marL="66850" marR="66850" marT="33425" marB="33425" anchor="ctr"/>
                </a:tc>
              </a:tr>
              <a:tr h="1256375">
                <a:tc>
                  <a:txBody>
                    <a:bodyPr/>
                    <a:lstStyle/>
                    <a:p>
                      <a:pPr marL="0" marR="0" lvl="0" indent="0" algn="just" rtl="0">
                        <a:lnSpc>
                          <a:spcPct val="100000"/>
                        </a:lnSpc>
                        <a:spcBef>
                          <a:spcPts val="0"/>
                        </a:spcBef>
                        <a:spcAft>
                          <a:spcPts val="0"/>
                        </a:spcAft>
                        <a:buNone/>
                      </a:pPr>
                      <a:r>
                        <a:rPr lang="en-US" sz="1100" b="0" i="0" u="none" strike="noStrike" cap="none">
                          <a:solidFill>
                            <a:schemeClr val="dk1"/>
                          </a:solidFill>
                          <a:latin typeface="Calibri"/>
                          <a:ea typeface="Calibri"/>
                          <a:cs typeface="Calibri"/>
                          <a:sym typeface="Calibri"/>
                        </a:rPr>
                        <a:t>Una persona natural con domicilio y residencia en Chile, que tiene acciones en una empresa y recibe dividendos  por ellas, que además trabaja como dependiente en otra empresa  recibe un sueldo por los servicios que presta y que también presta sus servicios de manera ocasional y emite boletas de honorarios por dichos servicios , deberá pagar este impuesto global  por la suma de sus rentas obtenidas.  </a:t>
                      </a:r>
                      <a:endParaRPr sz="1100" b="0" i="0" u="none" strike="noStrike" cap="none">
                        <a:solidFill>
                          <a:schemeClr val="dk1"/>
                        </a:solidFill>
                        <a:latin typeface="Calibri"/>
                        <a:ea typeface="Calibri"/>
                        <a:cs typeface="Calibri"/>
                        <a:sym typeface="Calibri"/>
                      </a:endParaRPr>
                    </a:p>
                  </a:txBody>
                  <a:tcPr marL="66850" marR="66850" marT="33425" marB="33425"/>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Se aplica </a:t>
                      </a:r>
                      <a:endParaRPr/>
                    </a:p>
                  </a:txBody>
                  <a:tcPr marL="66850" marR="66850" marT="33425" marB="33425"/>
                </a:tc>
                <a:tc>
                  <a:txBody>
                    <a:bodyPr/>
                    <a:lstStyle/>
                    <a:p>
                      <a:pPr marL="0" marR="0" lvl="0" indent="0" algn="l" rtl="0">
                        <a:lnSpc>
                          <a:spcPct val="100000"/>
                        </a:lnSpc>
                        <a:spcBef>
                          <a:spcPts val="0"/>
                        </a:spcBef>
                        <a:spcAft>
                          <a:spcPts val="0"/>
                        </a:spcAft>
                        <a:buNone/>
                      </a:pPr>
                      <a:endParaRPr sz="1100" u="none" strike="noStrike" cap="none">
                        <a:latin typeface="Calibri"/>
                        <a:ea typeface="Calibri"/>
                        <a:cs typeface="Calibri"/>
                        <a:sym typeface="Calibri"/>
                      </a:endParaRPr>
                    </a:p>
                  </a:txBody>
                  <a:tcPr marL="66850" marR="66850" marT="33425" marB="33425"/>
                </a:tc>
              </a:tr>
              <a:tr h="958200">
                <a:tc>
                  <a:txBody>
                    <a:bodyPr/>
                    <a:lstStyle/>
                    <a:p>
                      <a:pPr marL="0" marR="0" lvl="0" indent="0" algn="just" rtl="0">
                        <a:lnSpc>
                          <a:spcPct val="100000"/>
                        </a:lnSpc>
                        <a:spcBef>
                          <a:spcPts val="0"/>
                        </a:spcBef>
                        <a:spcAft>
                          <a:spcPts val="0"/>
                        </a:spcAft>
                        <a:buNone/>
                      </a:pPr>
                      <a:r>
                        <a:rPr lang="en-US" sz="1100" b="0" i="0" u="none" strike="noStrike" cap="none">
                          <a:solidFill>
                            <a:schemeClr val="dk1"/>
                          </a:solidFill>
                          <a:latin typeface="Calibri"/>
                          <a:ea typeface="Calibri"/>
                          <a:cs typeface="Calibri"/>
                          <a:sym typeface="Calibri"/>
                        </a:rPr>
                        <a:t>Los inversionistas extranjeros que no tienen domicilio o residencia en Chile y que son accionistas de compañías chilenas, por las utilidades o dividendos que les sean repartidos en virtud de sus acciones. </a:t>
                      </a:r>
                      <a:endParaRPr sz="1100" b="0" i="0" u="none" strike="noStrike" cap="none">
                        <a:solidFill>
                          <a:schemeClr val="dk1"/>
                        </a:solidFill>
                        <a:latin typeface="Calibri"/>
                        <a:ea typeface="Calibri"/>
                        <a:cs typeface="Calibri"/>
                        <a:sym typeface="Calibri"/>
                      </a:endParaRPr>
                    </a:p>
                  </a:txBody>
                  <a:tcPr marL="66850" marR="66850" marT="33425" marB="33425"/>
                </a:tc>
                <a:tc>
                  <a:txBody>
                    <a:bodyPr/>
                    <a:lstStyle/>
                    <a:p>
                      <a:pPr marL="0" marR="0" lvl="0" indent="0" algn="l" rtl="0">
                        <a:lnSpc>
                          <a:spcPct val="100000"/>
                        </a:lnSpc>
                        <a:spcBef>
                          <a:spcPts val="0"/>
                        </a:spcBef>
                        <a:spcAft>
                          <a:spcPts val="0"/>
                        </a:spcAft>
                        <a:buNone/>
                      </a:pPr>
                      <a:endParaRPr sz="1100" u="none" strike="noStrike" cap="none">
                        <a:latin typeface="Calibri"/>
                        <a:ea typeface="Calibri"/>
                        <a:cs typeface="Calibri"/>
                        <a:sym typeface="Calibri"/>
                      </a:endParaRPr>
                    </a:p>
                  </a:txBody>
                  <a:tcPr marL="66850" marR="66850" marT="33425" marB="33425"/>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Se aplica </a:t>
                      </a:r>
                      <a:endParaRPr/>
                    </a:p>
                  </a:txBody>
                  <a:tcPr marL="66850" marR="66850" marT="33425" marB="33425"/>
                </a:tc>
              </a:tr>
            </a:tbl>
          </a:graphicData>
        </a:graphic>
      </p:graphicFrame>
      <p:sp>
        <p:nvSpPr>
          <p:cNvPr id="254" name="Google Shape;254;p52"/>
          <p:cNvSpPr/>
          <p:nvPr/>
        </p:nvSpPr>
        <p:spPr>
          <a:xfrm>
            <a:off x="452174" y="5729586"/>
            <a:ext cx="8094494"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Como queda reflejado en el cuadro para las personas naturales con residencia en Chile están afectas al pago de global complementario, mientras que las personas extrajeras sin residencia deben pagar un impuesto adicional.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3"/>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6B00"/>
                </a:solidFill>
                <a:latin typeface="Calibri"/>
                <a:ea typeface="Calibri"/>
                <a:cs typeface="Calibri"/>
                <a:sym typeface="Calibri"/>
              </a:rPr>
              <a:t>PAGO DE IMPUESTO ANUAL A LA RENTA </a:t>
            </a:r>
            <a:endParaRPr/>
          </a:p>
          <a:p>
            <a:pPr marL="0" marR="0" lvl="0" indent="0" algn="l" rtl="0">
              <a:lnSpc>
                <a:spcPct val="80000"/>
              </a:lnSpc>
              <a:spcBef>
                <a:spcPts val="0"/>
              </a:spcBef>
              <a:spcAft>
                <a:spcPts val="0"/>
              </a:spcAft>
              <a:buNone/>
            </a:pPr>
            <a:r>
              <a:rPr lang="en-US" sz="2800" b="0" i="0" u="none" strike="noStrike" cap="none">
                <a:solidFill>
                  <a:srgbClr val="E73A2D"/>
                </a:solidFill>
                <a:latin typeface="Calibri"/>
                <a:ea typeface="Calibri"/>
                <a:cs typeface="Calibri"/>
                <a:sym typeface="Calibri"/>
              </a:rPr>
              <a:t>O DEVOLUCIÓN SOLICITADA</a:t>
            </a:r>
            <a:endParaRPr sz="3100" b="0" i="0" u="none" strike="noStrike" cap="none">
              <a:solidFill>
                <a:srgbClr val="E73A2D"/>
              </a:solidFill>
              <a:latin typeface="Calibri"/>
              <a:ea typeface="Calibri"/>
              <a:cs typeface="Calibri"/>
              <a:sym typeface="Calibri"/>
            </a:endParaRPr>
          </a:p>
        </p:txBody>
      </p:sp>
      <p:sp>
        <p:nvSpPr>
          <p:cNvPr id="260" name="Google Shape;260;p53"/>
          <p:cNvSpPr/>
          <p:nvPr/>
        </p:nvSpPr>
        <p:spPr>
          <a:xfrm>
            <a:off x="452173" y="2201034"/>
            <a:ext cx="8094495"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Pago de Impuesto anual a la renta o Devolución solicitada</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El plazo para presentar el formulario 22 anual de la Renta, según ley vence el 30 de Abril de cada año, salvo las excepciones contenidas en al artículo 69° de la Ley de la renta.</a:t>
            </a:r>
            <a:endParaRPr/>
          </a:p>
        </p:txBody>
      </p:sp>
      <p:graphicFrame>
        <p:nvGraphicFramePr>
          <p:cNvPr id="261" name="Google Shape;261;p53"/>
          <p:cNvGraphicFramePr/>
          <p:nvPr/>
        </p:nvGraphicFramePr>
        <p:xfrm>
          <a:off x="452173" y="3376124"/>
          <a:ext cx="3000000" cy="3000000"/>
        </p:xfrm>
        <a:graphic>
          <a:graphicData uri="http://schemas.openxmlformats.org/drawingml/2006/table">
            <a:tbl>
              <a:tblPr firstRow="1" bandRow="1">
                <a:noFill/>
                <a:tableStyleId>{8440C4CE-E185-4C24-A3CA-D35763FD2EE1}</a:tableStyleId>
              </a:tblPr>
              <a:tblGrid>
                <a:gridCol w="5331800"/>
                <a:gridCol w="1375050"/>
                <a:gridCol w="1387650"/>
              </a:tblGrid>
              <a:tr h="874600">
                <a:tc>
                  <a:txBody>
                    <a:bodyPr/>
                    <a:lstStyle/>
                    <a:p>
                      <a:pPr marL="108585" marR="0" lvl="0" indent="0" algn="ctr" rtl="0">
                        <a:lnSpc>
                          <a:spcPct val="100000"/>
                        </a:lnSpc>
                        <a:spcBef>
                          <a:spcPts val="0"/>
                        </a:spcBef>
                        <a:spcAft>
                          <a:spcPts val="0"/>
                        </a:spcAft>
                        <a:buNone/>
                      </a:pPr>
                      <a:r>
                        <a:rPr lang="en-US" sz="1300" b="1" u="none" strike="noStrike" cap="none"/>
                        <a:t>MEDIO DE PRESENTACIÓN</a:t>
                      </a:r>
                      <a:endParaRPr sz="1300" u="none" strike="noStrike" cap="none"/>
                    </a:p>
                  </a:txBody>
                  <a:tcPr marL="68575" marR="68575" marT="0" marB="0" anchor="ctr"/>
                </a:tc>
                <a:tc>
                  <a:txBody>
                    <a:bodyPr/>
                    <a:lstStyle/>
                    <a:p>
                      <a:pPr marL="0" marR="0" lvl="0" indent="0" algn="ctr" rtl="0">
                        <a:lnSpc>
                          <a:spcPct val="100000"/>
                        </a:lnSpc>
                        <a:spcBef>
                          <a:spcPts val="0"/>
                        </a:spcBef>
                        <a:spcAft>
                          <a:spcPts val="0"/>
                        </a:spcAft>
                        <a:buNone/>
                      </a:pPr>
                      <a:r>
                        <a:rPr lang="en-US" sz="1300" b="1" u="none" strike="noStrike" cap="none"/>
                        <a:t>FECHA DE INICIO</a:t>
                      </a:r>
                      <a:endParaRPr sz="1300" u="none" strike="noStrike" cap="none"/>
                    </a:p>
                  </a:txBody>
                  <a:tcPr marL="68575" marR="68575" marT="0" marB="0" anchor="ctr"/>
                </a:tc>
                <a:tc>
                  <a:txBody>
                    <a:bodyPr/>
                    <a:lstStyle/>
                    <a:p>
                      <a:pPr marL="0" marR="0" lvl="0" indent="0" algn="ctr" rtl="0">
                        <a:lnSpc>
                          <a:spcPct val="100000"/>
                        </a:lnSpc>
                        <a:spcBef>
                          <a:spcPts val="0"/>
                        </a:spcBef>
                        <a:spcAft>
                          <a:spcPts val="0"/>
                        </a:spcAft>
                        <a:buNone/>
                      </a:pPr>
                      <a:r>
                        <a:rPr lang="en-US" sz="1300" b="1" u="none" strike="noStrike" cap="none"/>
                        <a:t>FECHA DE TÉRMINO</a:t>
                      </a:r>
                      <a:endParaRPr sz="1300" u="none" strike="noStrike" cap="none"/>
                    </a:p>
                  </a:txBody>
                  <a:tcPr marL="68575" marR="68575" marT="0" marB="0" anchor="ctr"/>
                </a:tc>
              </a:tr>
              <a:tr h="443225">
                <a:tc>
                  <a:txBody>
                    <a:bodyPr/>
                    <a:lstStyle/>
                    <a:p>
                      <a:pPr marL="0" marR="0" lvl="0" indent="0" algn="l" rtl="0">
                        <a:lnSpc>
                          <a:spcPct val="100000"/>
                        </a:lnSpc>
                        <a:spcBef>
                          <a:spcPts val="0"/>
                        </a:spcBef>
                        <a:spcAft>
                          <a:spcPts val="0"/>
                        </a:spcAft>
                        <a:buNone/>
                      </a:pPr>
                      <a:r>
                        <a:rPr lang="en-US" sz="1300" u="none" strike="noStrike" cap="none"/>
                        <a:t>Internet Sin Pago</a:t>
                      </a:r>
                      <a:endParaRPr/>
                    </a:p>
                  </a:txBody>
                  <a:tcPr marL="68575" marR="68575" marT="0" marB="0" anchor="ctr"/>
                </a:tc>
                <a:tc>
                  <a:txBody>
                    <a:bodyPr/>
                    <a:lstStyle/>
                    <a:p>
                      <a:pPr marL="0" marR="0" lvl="0" indent="0" algn="ctr" rtl="0">
                        <a:lnSpc>
                          <a:spcPct val="100000"/>
                        </a:lnSpc>
                        <a:spcBef>
                          <a:spcPts val="0"/>
                        </a:spcBef>
                        <a:spcAft>
                          <a:spcPts val="0"/>
                        </a:spcAft>
                        <a:buNone/>
                      </a:pPr>
                      <a:r>
                        <a:rPr lang="en-US" sz="1300" u="none" strike="noStrike" cap="none"/>
                        <a:t>01 de abril</a:t>
                      </a:r>
                      <a:endParaRPr/>
                    </a:p>
                  </a:txBody>
                  <a:tcPr marL="68575" marR="68575" marT="0" marB="0" anchor="ctr"/>
                </a:tc>
                <a:tc>
                  <a:txBody>
                    <a:bodyPr/>
                    <a:lstStyle/>
                    <a:p>
                      <a:pPr marL="0" marR="0" lvl="0" indent="0" algn="ctr" rtl="0">
                        <a:lnSpc>
                          <a:spcPct val="100000"/>
                        </a:lnSpc>
                        <a:spcBef>
                          <a:spcPts val="0"/>
                        </a:spcBef>
                        <a:spcAft>
                          <a:spcPts val="0"/>
                        </a:spcAft>
                        <a:buNone/>
                      </a:pPr>
                      <a:r>
                        <a:rPr lang="en-US" sz="1300" u="none" strike="noStrike" cap="none"/>
                        <a:t>09 de mayo</a:t>
                      </a:r>
                      <a:endParaRPr/>
                    </a:p>
                  </a:txBody>
                  <a:tcPr marL="68575" marR="68575" marT="0" marB="0" anchor="ctr"/>
                </a:tc>
              </a:tr>
              <a:tr h="389975">
                <a:tc>
                  <a:txBody>
                    <a:bodyPr/>
                    <a:lstStyle/>
                    <a:p>
                      <a:pPr marL="0" marR="0" lvl="0" indent="0" algn="l" rtl="0">
                        <a:lnSpc>
                          <a:spcPct val="100000"/>
                        </a:lnSpc>
                        <a:spcBef>
                          <a:spcPts val="0"/>
                        </a:spcBef>
                        <a:spcAft>
                          <a:spcPts val="0"/>
                        </a:spcAft>
                        <a:buNone/>
                      </a:pPr>
                      <a:r>
                        <a:rPr lang="en-US" sz="1300" u="none" strike="noStrike" cap="none"/>
                        <a:t>Internet Con Pago</a:t>
                      </a:r>
                      <a:endParaRPr/>
                    </a:p>
                  </a:txBody>
                  <a:tcPr marL="68575" marR="68575" marT="0" marB="0" anchor="ctr"/>
                </a:tc>
                <a:tc>
                  <a:txBody>
                    <a:bodyPr/>
                    <a:lstStyle/>
                    <a:p>
                      <a:pPr marL="0" marR="0" lvl="0" indent="0" algn="ctr" rtl="0">
                        <a:lnSpc>
                          <a:spcPct val="100000"/>
                        </a:lnSpc>
                        <a:spcBef>
                          <a:spcPts val="0"/>
                        </a:spcBef>
                        <a:spcAft>
                          <a:spcPts val="0"/>
                        </a:spcAft>
                        <a:buNone/>
                      </a:pPr>
                      <a:r>
                        <a:rPr lang="en-US" sz="1300" u="none" strike="noStrike" cap="none"/>
                        <a:t>07 de abril</a:t>
                      </a:r>
                      <a:endParaRPr/>
                    </a:p>
                  </a:txBody>
                  <a:tcPr marL="68575" marR="68575" marT="0" marB="0" anchor="ctr"/>
                </a:tc>
                <a:tc>
                  <a:txBody>
                    <a:bodyPr/>
                    <a:lstStyle/>
                    <a:p>
                      <a:pPr marL="0" marR="0" lvl="0" indent="0" algn="ctr" rtl="0">
                        <a:lnSpc>
                          <a:spcPct val="100000"/>
                        </a:lnSpc>
                        <a:spcBef>
                          <a:spcPts val="0"/>
                        </a:spcBef>
                        <a:spcAft>
                          <a:spcPts val="0"/>
                        </a:spcAft>
                        <a:buNone/>
                      </a:pPr>
                      <a:r>
                        <a:rPr lang="en-US" sz="1300" u="none" strike="noStrike" cap="none"/>
                        <a:t>30 de abril</a:t>
                      </a:r>
                      <a:endParaRPr/>
                    </a:p>
                  </a:txBody>
                  <a:tcPr marL="68575" marR="68575" marT="0" marB="0" anchor="ctr"/>
                </a:tc>
              </a:tr>
              <a:tr h="403400">
                <a:tc>
                  <a:txBody>
                    <a:bodyPr/>
                    <a:lstStyle/>
                    <a:p>
                      <a:pPr marL="0" marR="0" lvl="0" indent="0" algn="l" rtl="0">
                        <a:lnSpc>
                          <a:spcPct val="100000"/>
                        </a:lnSpc>
                        <a:spcBef>
                          <a:spcPts val="0"/>
                        </a:spcBef>
                        <a:spcAft>
                          <a:spcPts val="0"/>
                        </a:spcAft>
                        <a:buNone/>
                      </a:pPr>
                      <a:r>
                        <a:rPr lang="en-US" sz="1300" u="none" strike="noStrike" cap="none"/>
                        <a:t>Smartphone Sin Pago</a:t>
                      </a:r>
                      <a:endParaRPr/>
                    </a:p>
                  </a:txBody>
                  <a:tcPr marL="68575" marR="68575" marT="0" marB="0" anchor="ctr"/>
                </a:tc>
                <a:tc>
                  <a:txBody>
                    <a:bodyPr/>
                    <a:lstStyle/>
                    <a:p>
                      <a:pPr marL="0" marR="0" lvl="0" indent="0" algn="ctr" rtl="0">
                        <a:lnSpc>
                          <a:spcPct val="100000"/>
                        </a:lnSpc>
                        <a:spcBef>
                          <a:spcPts val="0"/>
                        </a:spcBef>
                        <a:spcAft>
                          <a:spcPts val="0"/>
                        </a:spcAft>
                        <a:buNone/>
                      </a:pPr>
                      <a:r>
                        <a:rPr lang="en-US" sz="1300" u="none" strike="noStrike" cap="none"/>
                        <a:t>01 de abril</a:t>
                      </a:r>
                      <a:endParaRPr/>
                    </a:p>
                  </a:txBody>
                  <a:tcPr marL="68575" marR="68575" marT="0" marB="0" anchor="ctr"/>
                </a:tc>
                <a:tc>
                  <a:txBody>
                    <a:bodyPr/>
                    <a:lstStyle/>
                    <a:p>
                      <a:pPr marL="0" marR="0" lvl="0" indent="0" algn="ctr" rtl="0">
                        <a:lnSpc>
                          <a:spcPct val="100000"/>
                        </a:lnSpc>
                        <a:spcBef>
                          <a:spcPts val="0"/>
                        </a:spcBef>
                        <a:spcAft>
                          <a:spcPts val="0"/>
                        </a:spcAft>
                        <a:buNone/>
                      </a:pPr>
                      <a:r>
                        <a:rPr lang="en-US" sz="1300" u="none" strike="noStrike" cap="none"/>
                        <a:t>09 de mayo</a:t>
                      </a:r>
                      <a:endParaRPr/>
                    </a:p>
                  </a:txBody>
                  <a:tcPr marL="68575" marR="68575" marT="0" marB="0" anchor="ctr"/>
                </a:tc>
              </a:tr>
              <a:tr h="376525">
                <a:tc>
                  <a:txBody>
                    <a:bodyPr/>
                    <a:lstStyle/>
                    <a:p>
                      <a:pPr marL="0" marR="0" lvl="0" indent="0" algn="l" rtl="0">
                        <a:lnSpc>
                          <a:spcPct val="100000"/>
                        </a:lnSpc>
                        <a:spcBef>
                          <a:spcPts val="0"/>
                        </a:spcBef>
                        <a:spcAft>
                          <a:spcPts val="0"/>
                        </a:spcAft>
                        <a:buNone/>
                      </a:pPr>
                      <a:r>
                        <a:rPr lang="en-US" sz="1300" u="none" strike="noStrike" cap="none"/>
                        <a:t>Papel Con Pago</a:t>
                      </a:r>
                      <a:endParaRPr/>
                    </a:p>
                  </a:txBody>
                  <a:tcPr marL="68575" marR="68575" marT="0" marB="0" anchor="ctr"/>
                </a:tc>
                <a:tc>
                  <a:txBody>
                    <a:bodyPr/>
                    <a:lstStyle/>
                    <a:p>
                      <a:pPr marL="0" marR="0" lvl="0" indent="0" algn="ctr" rtl="0">
                        <a:lnSpc>
                          <a:spcPct val="100000"/>
                        </a:lnSpc>
                        <a:spcBef>
                          <a:spcPts val="0"/>
                        </a:spcBef>
                        <a:spcAft>
                          <a:spcPts val="0"/>
                        </a:spcAft>
                        <a:buNone/>
                      </a:pPr>
                      <a:r>
                        <a:rPr lang="en-US" sz="1300" u="none" strike="noStrike" cap="none"/>
                        <a:t>07 de abril</a:t>
                      </a:r>
                      <a:endParaRPr/>
                    </a:p>
                  </a:txBody>
                  <a:tcPr marL="68575" marR="68575" marT="0" marB="0" anchor="ctr"/>
                </a:tc>
                <a:tc>
                  <a:txBody>
                    <a:bodyPr/>
                    <a:lstStyle/>
                    <a:p>
                      <a:pPr marL="0" marR="0" lvl="0" indent="0" algn="ctr" rtl="0">
                        <a:lnSpc>
                          <a:spcPct val="100000"/>
                        </a:lnSpc>
                        <a:spcBef>
                          <a:spcPts val="0"/>
                        </a:spcBef>
                        <a:spcAft>
                          <a:spcPts val="0"/>
                        </a:spcAft>
                        <a:buNone/>
                      </a:pPr>
                      <a:r>
                        <a:rPr lang="en-US" sz="1300" u="none" strike="noStrike" cap="none"/>
                        <a:t>30 de abril</a:t>
                      </a:r>
                      <a:endParaRPr/>
                    </a:p>
                  </a:txBody>
                  <a:tcPr marL="68575" marR="68575" marT="0" marB="0"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7"/>
          <p:cNvSpPr txBox="1"/>
          <p:nvPr/>
        </p:nvSpPr>
        <p:spPr>
          <a:xfrm>
            <a:off x="376566"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ACTIVIDAD 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p:txBody>
      </p:sp>
      <p:sp>
        <p:nvSpPr>
          <p:cNvPr id="68" name="Google Shape;68;p37"/>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ED6B00"/>
                </a:solidFill>
                <a:latin typeface="Calibri"/>
                <a:ea typeface="Calibri"/>
                <a:cs typeface="Calibri"/>
                <a:sym typeface="Calibri"/>
              </a:rPr>
              <a:t>MÓDULO 2 </a:t>
            </a:r>
            <a:r>
              <a:rPr lang="en-US" sz="1200" b="0" i="0" u="none" strike="noStrike" cap="none">
                <a:solidFill>
                  <a:srgbClr val="ED6B00"/>
                </a:solidFill>
                <a:latin typeface="Calibri"/>
                <a:ea typeface="Calibri"/>
                <a:cs typeface="Calibri"/>
                <a:sym typeface="Calibri"/>
              </a:rPr>
              <a:t>| GESTIÓN COMERCIAL Y TRIBUTARIA</a:t>
            </a:r>
            <a:endParaRPr sz="1200" b="0" i="0" u="none" strike="noStrike" cap="none">
              <a:solidFill>
                <a:srgbClr val="ED6B00"/>
              </a:solidFill>
              <a:latin typeface="Calibri"/>
              <a:ea typeface="Calibri"/>
              <a:cs typeface="Calibri"/>
              <a:sym typeface="Calibri"/>
            </a:endParaRPr>
          </a:p>
        </p:txBody>
      </p:sp>
      <p:sp>
        <p:nvSpPr>
          <p:cNvPr id="69" name="Google Shape;69;p37"/>
          <p:cNvSpPr txBox="1"/>
          <p:nvPr/>
        </p:nvSpPr>
        <p:spPr>
          <a:xfrm>
            <a:off x="365425" y="2064778"/>
            <a:ext cx="4525103" cy="13572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3600" b="1" i="0" u="none" strike="noStrike" cap="none">
                <a:solidFill>
                  <a:srgbClr val="ED6B00"/>
                </a:solidFill>
                <a:latin typeface="Calibri"/>
                <a:ea typeface="Calibri"/>
                <a:cs typeface="Calibri"/>
                <a:sym typeface="Calibri"/>
              </a:rPr>
              <a:t>DECLARACIÓN DE IMPUESTO ANUAL</a:t>
            </a:r>
            <a:endParaRPr/>
          </a:p>
        </p:txBody>
      </p:sp>
      <p:pic>
        <p:nvPicPr>
          <p:cNvPr id="70" name="Google Shape;70;p37"/>
          <p:cNvPicPr preferRelativeResize="0"/>
          <p:nvPr/>
        </p:nvPicPr>
        <p:blipFill rotWithShape="1">
          <a:blip r:embed="rId3">
            <a:alphaModFix/>
          </a:blip>
          <a:srcRect/>
          <a:stretch/>
        </p:blipFill>
        <p:spPr>
          <a:xfrm>
            <a:off x="2766060" y="-97964"/>
            <a:ext cx="7321707" cy="94751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4"/>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6B00"/>
                </a:solidFill>
                <a:latin typeface="Calibri"/>
                <a:ea typeface="Calibri"/>
                <a:cs typeface="Calibri"/>
                <a:sym typeface="Calibri"/>
              </a:rPr>
              <a:t>PAGO DE IMPUESTO ANUAL A LA RENTA </a:t>
            </a:r>
            <a:endParaRPr/>
          </a:p>
          <a:p>
            <a:pPr marL="0" marR="0" lvl="0" indent="0" algn="l" rtl="0">
              <a:lnSpc>
                <a:spcPct val="80000"/>
              </a:lnSpc>
              <a:spcBef>
                <a:spcPts val="0"/>
              </a:spcBef>
              <a:spcAft>
                <a:spcPts val="0"/>
              </a:spcAft>
              <a:buNone/>
            </a:pPr>
            <a:r>
              <a:rPr lang="en-US" sz="2800" b="0" i="0" u="none" strike="noStrike" cap="none">
                <a:solidFill>
                  <a:srgbClr val="E73A2D"/>
                </a:solidFill>
                <a:latin typeface="Calibri"/>
                <a:ea typeface="Calibri"/>
                <a:cs typeface="Calibri"/>
                <a:sym typeface="Calibri"/>
              </a:rPr>
              <a:t>O DEVOLUCIÓN SOLICITADA</a:t>
            </a:r>
            <a:endParaRPr sz="3100" b="0" i="0" u="none" strike="noStrike" cap="none">
              <a:solidFill>
                <a:srgbClr val="E73A2D"/>
              </a:solidFill>
              <a:latin typeface="Calibri"/>
              <a:ea typeface="Calibri"/>
              <a:cs typeface="Calibri"/>
              <a:sym typeface="Calibri"/>
            </a:endParaRPr>
          </a:p>
        </p:txBody>
      </p:sp>
      <p:pic>
        <p:nvPicPr>
          <p:cNvPr id="267" name="Google Shape;267;p54"/>
          <p:cNvPicPr preferRelativeResize="0"/>
          <p:nvPr/>
        </p:nvPicPr>
        <p:blipFill rotWithShape="1">
          <a:blip r:embed="rId3">
            <a:alphaModFix/>
          </a:blip>
          <a:srcRect/>
          <a:stretch/>
        </p:blipFill>
        <p:spPr>
          <a:xfrm>
            <a:off x="755650" y="2003612"/>
            <a:ext cx="3291154" cy="4449576"/>
          </a:xfrm>
          <a:prstGeom prst="rect">
            <a:avLst/>
          </a:prstGeom>
          <a:noFill/>
          <a:ln>
            <a:noFill/>
          </a:ln>
        </p:spPr>
      </p:pic>
      <p:pic>
        <p:nvPicPr>
          <p:cNvPr id="268" name="Google Shape;268;p54"/>
          <p:cNvPicPr preferRelativeResize="0"/>
          <p:nvPr/>
        </p:nvPicPr>
        <p:blipFill rotWithShape="1">
          <a:blip r:embed="rId4">
            <a:alphaModFix/>
          </a:blip>
          <a:srcRect/>
          <a:stretch/>
        </p:blipFill>
        <p:spPr>
          <a:xfrm>
            <a:off x="5003800" y="2003612"/>
            <a:ext cx="3108387" cy="44495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PAUSA </a:t>
            </a:r>
            <a:r>
              <a:rPr lang="en-US" sz="2800" b="0" i="0" u="none" strike="noStrike" cap="none">
                <a:solidFill>
                  <a:srgbClr val="C64033"/>
                </a:solidFill>
                <a:latin typeface="Calibri"/>
                <a:ea typeface="Calibri"/>
                <a:cs typeface="Calibri"/>
                <a:sym typeface="Calibri"/>
              </a:rPr>
              <a:t>REFLEXIVA</a:t>
            </a:r>
            <a:endParaRPr sz="3100" b="0" i="0" u="none" strike="noStrike" cap="none">
              <a:solidFill>
                <a:srgbClr val="C64033"/>
              </a:solidFill>
              <a:latin typeface="Calibri"/>
              <a:ea typeface="Calibri"/>
              <a:cs typeface="Calibri"/>
              <a:sym typeface="Calibri"/>
            </a:endParaRPr>
          </a:p>
        </p:txBody>
      </p:sp>
      <p:grpSp>
        <p:nvGrpSpPr>
          <p:cNvPr id="274" name="Google Shape;274;p55"/>
          <p:cNvGrpSpPr/>
          <p:nvPr/>
        </p:nvGrpSpPr>
        <p:grpSpPr>
          <a:xfrm>
            <a:off x="375976" y="2496444"/>
            <a:ext cx="5856994" cy="3265259"/>
            <a:chOff x="466025" y="2540150"/>
            <a:chExt cx="5650725" cy="1155550"/>
          </a:xfrm>
        </p:grpSpPr>
        <p:sp>
          <p:nvSpPr>
            <p:cNvPr id="275" name="Google Shape;275;p55"/>
            <p:cNvSpPr/>
            <p:nvPr/>
          </p:nvSpPr>
          <p:spPr>
            <a:xfrm>
              <a:off x="466025" y="2540150"/>
              <a:ext cx="5650725" cy="1155550"/>
            </a:xfrm>
            <a:prstGeom prst="roundRect">
              <a:avLst>
                <a:gd name="adj" fmla="val 79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6" name="Google Shape;276;p55"/>
            <p:cNvSpPr txBox="1"/>
            <p:nvPr/>
          </p:nvSpPr>
          <p:spPr>
            <a:xfrm>
              <a:off x="592173" y="2663835"/>
              <a:ext cx="5399037" cy="97443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Te invito a que reflexionemos sobre el tema que hemos tratado, se requerirá que puedan leer el Decreto Ley 824 del Impuesto a la Renta. Para esto reúnanse en parejas y conversen sobre la pregunta que será planteada a continuación:</a:t>
              </a:r>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¿Qué beneficios confieren las donaciones que hacen los contribuyentes del impuesto a la renta? </a:t>
              </a:r>
              <a:endParaRPr/>
            </a:p>
          </p:txBody>
        </p:sp>
      </p:grpSp>
      <p:pic>
        <p:nvPicPr>
          <p:cNvPr id="277" name="Google Shape;277;p55"/>
          <p:cNvPicPr preferRelativeResize="0"/>
          <p:nvPr/>
        </p:nvPicPr>
        <p:blipFill rotWithShape="1">
          <a:blip r:embed="rId3">
            <a:alphaModFix/>
          </a:blip>
          <a:srcRect/>
          <a:stretch/>
        </p:blipFill>
        <p:spPr>
          <a:xfrm>
            <a:off x="6525252" y="1315762"/>
            <a:ext cx="2617380" cy="5675376"/>
          </a:xfrm>
          <a:prstGeom prst="rect">
            <a:avLst/>
          </a:prstGeom>
          <a:noFill/>
          <a:ln>
            <a:noFill/>
          </a:ln>
        </p:spPr>
      </p:pic>
      <p:pic>
        <p:nvPicPr>
          <p:cNvPr id="278" name="Google Shape;278;p55"/>
          <p:cNvPicPr preferRelativeResize="0"/>
          <p:nvPr/>
        </p:nvPicPr>
        <p:blipFill rotWithShape="1">
          <a:blip r:embed="rId4">
            <a:alphaModFix/>
          </a:blip>
          <a:srcRect/>
          <a:stretch/>
        </p:blipFill>
        <p:spPr>
          <a:xfrm>
            <a:off x="5991699" y="2240827"/>
            <a:ext cx="482540" cy="4825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REFLEXIÓN</a:t>
            </a:r>
            <a:endParaRPr sz="3100" b="1" i="0" u="none" strike="noStrike" cap="none">
              <a:solidFill>
                <a:srgbClr val="ED6B00"/>
              </a:solidFill>
              <a:latin typeface="Calibri"/>
              <a:ea typeface="Calibri"/>
              <a:cs typeface="Calibri"/>
              <a:sym typeface="Calibri"/>
            </a:endParaRPr>
          </a:p>
        </p:txBody>
      </p:sp>
      <p:grpSp>
        <p:nvGrpSpPr>
          <p:cNvPr id="284" name="Google Shape;284;p56"/>
          <p:cNvGrpSpPr/>
          <p:nvPr/>
        </p:nvGrpSpPr>
        <p:grpSpPr>
          <a:xfrm>
            <a:off x="375976" y="2496444"/>
            <a:ext cx="5856994" cy="3265259"/>
            <a:chOff x="466025" y="2540150"/>
            <a:chExt cx="5650725" cy="1155550"/>
          </a:xfrm>
        </p:grpSpPr>
        <p:sp>
          <p:nvSpPr>
            <p:cNvPr id="285" name="Google Shape;285;p56"/>
            <p:cNvSpPr/>
            <p:nvPr/>
          </p:nvSpPr>
          <p:spPr>
            <a:xfrm>
              <a:off x="466025" y="2540150"/>
              <a:ext cx="5650725" cy="1155550"/>
            </a:xfrm>
            <a:prstGeom prst="roundRect">
              <a:avLst>
                <a:gd name="adj" fmla="val 79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86" name="Google Shape;286;p56"/>
            <p:cNvSpPr txBox="1"/>
            <p:nvPr/>
          </p:nvSpPr>
          <p:spPr>
            <a:xfrm>
              <a:off x="592173" y="2663835"/>
              <a:ext cx="5399037" cy="974433"/>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Los beneficios que confieren las donaciones de esta ley, siempre que la donación se encuentre destinada a una Pyme incorporada al Catastro Público, consisten en que los Donantes podrán deducir, el monto de dichas donaciones como gasto, para efectos de la determinación de la renta líquida imponible del impuesto a la renta, conforme a lo dispuesto en la Ley sobre Impuesto a la Renta, contenida en el artículo primero del decreto ley N° 824 de 1974, incluyendo aquellos Donantes que se encuentren en situación de pérdida tributaria.</a:t>
              </a:r>
              <a:endParaRPr sz="1400" b="0" i="0" u="none" strike="noStrike" cap="none">
                <a:solidFill>
                  <a:srgbClr val="000000"/>
                </a:solidFill>
                <a:latin typeface="Calibri"/>
                <a:ea typeface="Calibri"/>
                <a:cs typeface="Calibri"/>
                <a:sym typeface="Calibri"/>
              </a:endParaRPr>
            </a:p>
          </p:txBody>
        </p:sp>
      </p:grpSp>
      <p:sp>
        <p:nvSpPr>
          <p:cNvPr id="287" name="Google Shape;287;p56"/>
          <p:cNvSpPr txBox="1"/>
          <p:nvPr/>
        </p:nvSpPr>
        <p:spPr>
          <a:xfrm>
            <a:off x="506729" y="6208822"/>
            <a:ext cx="5388800" cy="198385"/>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100"/>
              <a:buFont typeface="Arial"/>
              <a:buNone/>
            </a:pPr>
            <a:r>
              <a:rPr lang="en-US" sz="2100" b="1" i="0" u="none" strike="noStrike" cap="none">
                <a:solidFill>
                  <a:srgbClr val="ED6B00"/>
                </a:solidFill>
                <a:latin typeface="Calibri"/>
                <a:ea typeface="Calibri"/>
                <a:cs typeface="Calibri"/>
                <a:sym typeface="Calibri"/>
              </a:rPr>
              <a:t>¡Muy bien</a:t>
            </a:r>
            <a:r>
              <a:rPr lang="en-US" sz="2100" b="0" i="0" u="none" strike="noStrike" cap="none">
                <a:solidFill>
                  <a:srgbClr val="ED6B00"/>
                </a:solidFill>
                <a:latin typeface="Calibri"/>
                <a:ea typeface="Calibri"/>
                <a:cs typeface="Calibri"/>
                <a:sym typeface="Calibri"/>
              </a:rPr>
              <a:t>! </a:t>
            </a:r>
            <a:endParaRPr sz="2000" b="0" i="0" u="none" strike="noStrike" cap="none">
              <a:solidFill>
                <a:srgbClr val="ED6B00"/>
              </a:solidFill>
              <a:latin typeface="Calibri"/>
              <a:ea typeface="Calibri"/>
              <a:cs typeface="Calibri"/>
              <a:sym typeface="Calibri"/>
            </a:endParaRPr>
          </a:p>
        </p:txBody>
      </p:sp>
      <p:pic>
        <p:nvPicPr>
          <p:cNvPr id="288" name="Google Shape;288;p56"/>
          <p:cNvPicPr preferRelativeResize="0"/>
          <p:nvPr/>
        </p:nvPicPr>
        <p:blipFill rotWithShape="1">
          <a:blip r:embed="rId3">
            <a:alphaModFix/>
          </a:blip>
          <a:srcRect/>
          <a:stretch/>
        </p:blipFill>
        <p:spPr>
          <a:xfrm>
            <a:off x="6525252" y="1315762"/>
            <a:ext cx="2617380" cy="5675376"/>
          </a:xfrm>
          <a:prstGeom prst="rect">
            <a:avLst/>
          </a:prstGeom>
          <a:noFill/>
          <a:ln>
            <a:noFill/>
          </a:ln>
        </p:spPr>
      </p:pic>
      <p:pic>
        <p:nvPicPr>
          <p:cNvPr id="289" name="Google Shape;289;p56"/>
          <p:cNvPicPr preferRelativeResize="0"/>
          <p:nvPr/>
        </p:nvPicPr>
        <p:blipFill rotWithShape="1">
          <a:blip r:embed="rId4">
            <a:alphaModFix/>
          </a:blip>
          <a:srcRect/>
          <a:stretch/>
        </p:blipFill>
        <p:spPr>
          <a:xfrm>
            <a:off x="5991699" y="2240827"/>
            <a:ext cx="482540" cy="4825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57"/>
          <p:cNvPicPr preferRelativeResize="0"/>
          <p:nvPr/>
        </p:nvPicPr>
        <p:blipFill rotWithShape="1">
          <a:blip r:embed="rId3">
            <a:alphaModFix/>
          </a:blip>
          <a:srcRect/>
          <a:stretch/>
        </p:blipFill>
        <p:spPr>
          <a:xfrm>
            <a:off x="4122011" y="2974820"/>
            <a:ext cx="6316844" cy="6008964"/>
          </a:xfrm>
          <a:prstGeom prst="rect">
            <a:avLst/>
          </a:prstGeom>
          <a:noFill/>
          <a:ln>
            <a:noFill/>
          </a:ln>
        </p:spPr>
      </p:pic>
      <p:sp>
        <p:nvSpPr>
          <p:cNvPr id="295" name="Google Shape;295;p57"/>
          <p:cNvSpPr/>
          <p:nvPr/>
        </p:nvSpPr>
        <p:spPr>
          <a:xfrm>
            <a:off x="1470875" y="2738299"/>
            <a:ext cx="6778511"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ED6B00"/>
                </a:solidFill>
                <a:latin typeface="Calibri"/>
                <a:ea typeface="Calibri"/>
                <a:cs typeface="Calibri"/>
                <a:sym typeface="Calibri"/>
              </a:rPr>
              <a:t>¿CÓMO DECLARAMOS EL</a:t>
            </a:r>
            <a:br>
              <a:rPr lang="en-US" sz="4000" b="1" i="0" u="none" strike="noStrike" cap="none">
                <a:solidFill>
                  <a:srgbClr val="ED6B00"/>
                </a:solidFill>
                <a:latin typeface="Calibri"/>
                <a:ea typeface="Calibri"/>
                <a:cs typeface="Calibri"/>
                <a:sym typeface="Calibri"/>
              </a:rPr>
            </a:br>
            <a:r>
              <a:rPr lang="en-US" sz="4000" b="1" i="0" u="none" strike="noStrike" cap="none">
                <a:solidFill>
                  <a:srgbClr val="ED6B00"/>
                </a:solidFill>
                <a:latin typeface="Calibri"/>
                <a:ea typeface="Calibri"/>
                <a:cs typeface="Calibri"/>
                <a:sym typeface="Calibri"/>
              </a:rPr>
              <a:t> IMPUESTO A LA RENTA?</a:t>
            </a:r>
            <a:endParaRPr sz="4000" b="0" i="0" u="none" strike="noStrike" cap="none">
              <a:solidFill>
                <a:srgbClr val="ED6B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DECLARACIÓN </a:t>
            </a:r>
            <a:r>
              <a:rPr lang="en-US" sz="2800" b="0" i="0" u="none" strike="noStrike" cap="none">
                <a:solidFill>
                  <a:srgbClr val="C64033"/>
                </a:solidFill>
                <a:latin typeface="Calibri"/>
                <a:ea typeface="Calibri"/>
                <a:cs typeface="Calibri"/>
                <a:sym typeface="Calibri"/>
              </a:rPr>
              <a:t>DE RENTA</a:t>
            </a:r>
            <a:endParaRPr sz="3100" b="0" i="0" u="none" strike="noStrike" cap="none">
              <a:solidFill>
                <a:srgbClr val="C64033"/>
              </a:solidFill>
              <a:latin typeface="Calibri"/>
              <a:ea typeface="Calibri"/>
              <a:cs typeface="Calibri"/>
              <a:sym typeface="Calibri"/>
            </a:endParaRPr>
          </a:p>
        </p:txBody>
      </p:sp>
      <p:sp>
        <p:nvSpPr>
          <p:cNvPr id="301" name="Google Shape;301;p58"/>
          <p:cNvSpPr/>
          <p:nvPr/>
        </p:nvSpPr>
        <p:spPr>
          <a:xfrm>
            <a:off x="494722" y="2184950"/>
            <a:ext cx="2261926" cy="2225685"/>
          </a:xfrm>
          <a:prstGeom prst="ellipse">
            <a:avLst/>
          </a:prstGeom>
          <a:solidFill>
            <a:srgbClr val="E73A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Calibri"/>
                <a:ea typeface="Calibri"/>
                <a:cs typeface="Calibri"/>
                <a:sym typeface="Calibri"/>
              </a:rPr>
              <a:t>FORMULARIO 22</a:t>
            </a:r>
            <a:endParaRPr sz="2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600" b="0" i="0" u="none" strike="noStrike" cap="none">
                <a:solidFill>
                  <a:schemeClr val="lt1"/>
                </a:solidFill>
                <a:latin typeface="Calibri"/>
                <a:ea typeface="Calibri"/>
                <a:cs typeface="Calibri"/>
                <a:sym typeface="Calibri"/>
              </a:rPr>
              <a:t>OPERACIÓN RENTA</a:t>
            </a:r>
            <a:endParaRPr/>
          </a:p>
        </p:txBody>
      </p:sp>
      <p:pic>
        <p:nvPicPr>
          <p:cNvPr id="302" name="Google Shape;302;p58"/>
          <p:cNvPicPr preferRelativeResize="0"/>
          <p:nvPr/>
        </p:nvPicPr>
        <p:blipFill rotWithShape="1">
          <a:blip r:embed="rId3">
            <a:alphaModFix/>
          </a:blip>
          <a:srcRect/>
          <a:stretch/>
        </p:blipFill>
        <p:spPr>
          <a:xfrm>
            <a:off x="3470088" y="1668992"/>
            <a:ext cx="5511800" cy="5181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9"/>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CÁLCULO DE RETENCIÓN </a:t>
            </a:r>
            <a:r>
              <a:rPr lang="en-US" sz="2800" b="0" i="0" u="none" strike="noStrike" cap="none">
                <a:solidFill>
                  <a:srgbClr val="C64033"/>
                </a:solidFill>
                <a:latin typeface="Calibri"/>
                <a:ea typeface="Calibri"/>
                <a:cs typeface="Calibri"/>
                <a:sym typeface="Calibri"/>
              </a:rPr>
              <a:t>DE 2ª CATEGORÍA</a:t>
            </a:r>
            <a:endParaRPr sz="3100" b="0" i="0" u="none" strike="noStrike" cap="none">
              <a:solidFill>
                <a:srgbClr val="C64033"/>
              </a:solidFill>
              <a:latin typeface="Calibri"/>
              <a:ea typeface="Calibri"/>
              <a:cs typeface="Calibri"/>
              <a:sym typeface="Calibri"/>
            </a:endParaRPr>
          </a:p>
        </p:txBody>
      </p:sp>
      <p:grpSp>
        <p:nvGrpSpPr>
          <p:cNvPr id="308" name="Google Shape;308;p59"/>
          <p:cNvGrpSpPr/>
          <p:nvPr/>
        </p:nvGrpSpPr>
        <p:grpSpPr>
          <a:xfrm>
            <a:off x="375975" y="2147150"/>
            <a:ext cx="8525977" cy="4038826"/>
            <a:chOff x="466025" y="2430752"/>
            <a:chExt cx="5650725" cy="1264948"/>
          </a:xfrm>
        </p:grpSpPr>
        <p:sp>
          <p:nvSpPr>
            <p:cNvPr id="309" name="Google Shape;309;p59"/>
            <p:cNvSpPr/>
            <p:nvPr/>
          </p:nvSpPr>
          <p:spPr>
            <a:xfrm>
              <a:off x="466025" y="2430752"/>
              <a:ext cx="5650725" cy="1264948"/>
            </a:xfrm>
            <a:prstGeom prst="roundRect">
              <a:avLst>
                <a:gd name="adj" fmla="val 79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0" name="Google Shape;310;p59"/>
            <p:cNvSpPr txBox="1"/>
            <p:nvPr/>
          </p:nvSpPr>
          <p:spPr>
            <a:xfrm>
              <a:off x="591868" y="2495937"/>
              <a:ext cx="5399037" cy="974433"/>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Presentación de ejemplo</a:t>
              </a:r>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Daniela Castillo, percibe rentas mensuales por $1.850.000 por lo cual durante el año 2020 percibió $22.200.000</a:t>
              </a:r>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 renta mensual de Daniela se conforma de la siguiente manera:</a:t>
              </a:r>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Sueldo base  $1.790.235.-</a:t>
              </a:r>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Gratificación $447.559.-</a:t>
              </a:r>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Sueldo imponible $2.237.794.-</a:t>
              </a:r>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Movilización $150.000.-</a:t>
              </a:r>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Total haberes $2.387.794.-</a:t>
              </a:r>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Leyes sociales (AFP, Fonasa, AFC) $447.559.-</a:t>
              </a:r>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Impuesto único $90.233.-</a:t>
              </a:r>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Sueldo líquido $1.850.000.-</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El impuesto único de segunda categoría se calcula de la siguiente forma:  </a:t>
              </a:r>
              <a:endParaRPr sz="1400" b="0" i="0" u="none" strike="noStrike" cap="none">
                <a:solidFill>
                  <a:srgbClr val="000000"/>
                </a:solidFill>
                <a:latin typeface="Calibri"/>
                <a:ea typeface="Calibri"/>
                <a:cs typeface="Calibri"/>
                <a:sym typeface="Calibri"/>
              </a:endParaRPr>
            </a:p>
          </p:txBody>
        </p:sp>
      </p:grpSp>
      <p:graphicFrame>
        <p:nvGraphicFramePr>
          <p:cNvPr id="311" name="Google Shape;311;p59"/>
          <p:cNvGraphicFramePr/>
          <p:nvPr/>
        </p:nvGraphicFramePr>
        <p:xfrm>
          <a:off x="565851" y="5623612"/>
          <a:ext cx="3000000" cy="3000000"/>
        </p:xfrm>
        <a:graphic>
          <a:graphicData uri="http://schemas.openxmlformats.org/drawingml/2006/table">
            <a:tbl>
              <a:tblPr firstRow="1" bandRow="1">
                <a:noFill/>
                <a:tableStyleId>{8440C4CE-E185-4C24-A3CA-D35763FD2EE1}</a:tableStyleId>
              </a:tblPr>
              <a:tblGrid>
                <a:gridCol w="5270325"/>
              </a:tblGrid>
              <a:tr h="296875">
                <a:tc>
                  <a:txBody>
                    <a:bodyPr/>
                    <a:lstStyle/>
                    <a:p>
                      <a:pPr marL="0" marR="0" lvl="0" indent="0" algn="l" rtl="0">
                        <a:lnSpc>
                          <a:spcPct val="100000"/>
                        </a:lnSpc>
                        <a:spcBef>
                          <a:spcPts val="0"/>
                        </a:spcBef>
                        <a:spcAft>
                          <a:spcPts val="0"/>
                        </a:spcAft>
                        <a:buNone/>
                      </a:pPr>
                      <a:r>
                        <a:rPr lang="en-US" sz="1300" u="none" strike="noStrike" cap="none"/>
                        <a:t>Sueldo imponible – leyes sociales = base imponible</a:t>
                      </a:r>
                      <a:endParaRPr sz="1300" u="none" strike="noStrike" cap="none"/>
                    </a:p>
                  </a:txBody>
                  <a:tcPr marL="91450" marR="91450" marT="45675" marB="4567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CÁLCULO DE RETENCIÓN </a:t>
            </a:r>
            <a:r>
              <a:rPr lang="en-US" sz="2800" b="0" i="0" u="none" strike="noStrike" cap="none">
                <a:solidFill>
                  <a:srgbClr val="C64033"/>
                </a:solidFill>
                <a:latin typeface="Calibri"/>
                <a:ea typeface="Calibri"/>
                <a:cs typeface="Calibri"/>
                <a:sym typeface="Calibri"/>
              </a:rPr>
              <a:t>DE 2ª CATEGORÍA</a:t>
            </a:r>
            <a:endParaRPr sz="3100" b="0" i="0" u="none" strike="noStrike" cap="none">
              <a:solidFill>
                <a:srgbClr val="C64033"/>
              </a:solidFill>
              <a:latin typeface="Calibri"/>
              <a:ea typeface="Calibri"/>
              <a:cs typeface="Calibri"/>
              <a:sym typeface="Calibri"/>
            </a:endParaRPr>
          </a:p>
        </p:txBody>
      </p:sp>
      <p:grpSp>
        <p:nvGrpSpPr>
          <p:cNvPr id="317" name="Google Shape;317;p60"/>
          <p:cNvGrpSpPr/>
          <p:nvPr/>
        </p:nvGrpSpPr>
        <p:grpSpPr>
          <a:xfrm>
            <a:off x="375975" y="2147151"/>
            <a:ext cx="8525977" cy="4342262"/>
            <a:chOff x="466025" y="2430752"/>
            <a:chExt cx="5650725" cy="1359983"/>
          </a:xfrm>
        </p:grpSpPr>
        <p:sp>
          <p:nvSpPr>
            <p:cNvPr id="318" name="Google Shape;318;p60"/>
            <p:cNvSpPr/>
            <p:nvPr/>
          </p:nvSpPr>
          <p:spPr>
            <a:xfrm>
              <a:off x="466025" y="2430752"/>
              <a:ext cx="5650725" cy="1264948"/>
            </a:xfrm>
            <a:prstGeom prst="roundRect">
              <a:avLst>
                <a:gd name="adj" fmla="val 79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9" name="Google Shape;319;p60"/>
            <p:cNvSpPr txBox="1"/>
            <p:nvPr/>
          </p:nvSpPr>
          <p:spPr>
            <a:xfrm>
              <a:off x="591868" y="2430752"/>
              <a:ext cx="5399037" cy="1359983"/>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 base imponible es llevada a la siguiente tabla, para luego ser multiplicada por un factor y efectuada una rebaja según el tramo, como se mencionará más abajo: </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Daniela quedaría en el segundo tramo</a:t>
              </a:r>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El cálculo con la renta de Daniela quedaría:</a:t>
              </a:r>
              <a:endParaRPr/>
            </a:p>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2.237.794 – 447.559 =  1.790.235. Base Imponible.</a:t>
              </a:r>
              <a:endParaRPr sz="12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1.790.235 X 0,08 = 143.219</a:t>
              </a:r>
              <a:endParaRPr sz="12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143219 – 88.790,46 = 54.428. Impuesto único </a:t>
              </a:r>
              <a:endParaRPr/>
            </a:p>
            <a:p>
              <a:pPr marL="0" marR="0" lvl="0" indent="0" algn="r"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Retenido en forma mensual.</a:t>
              </a:r>
              <a:endParaRPr sz="12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Los $22.200.000 están afectos al Global </a:t>
              </a:r>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Complementario, en el pago del impuesto </a:t>
              </a:r>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Anual a la renta (form. 22)</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Los $2.200.000 son llevados a una tabla de escala progresiva, siguiendo el mismo método de aplicación que la retención de impuesto de segunda categoría:</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aphicFrame>
        <p:nvGraphicFramePr>
          <p:cNvPr id="320" name="Google Shape;320;p60"/>
          <p:cNvGraphicFramePr/>
          <p:nvPr/>
        </p:nvGraphicFramePr>
        <p:xfrm>
          <a:off x="565851" y="2979113"/>
          <a:ext cx="3000000" cy="3000000"/>
        </p:xfrm>
        <a:graphic>
          <a:graphicData uri="http://schemas.openxmlformats.org/drawingml/2006/table">
            <a:tbl>
              <a:tblPr>
                <a:noFill/>
                <a:tableStyleId>{8440C4CE-E185-4C24-A3CA-D35763FD2EE1}</a:tableStyleId>
              </a:tblPr>
              <a:tblGrid>
                <a:gridCol w="506525"/>
                <a:gridCol w="841025"/>
                <a:gridCol w="860150"/>
                <a:gridCol w="621225"/>
                <a:gridCol w="850600"/>
                <a:gridCol w="1032175"/>
              </a:tblGrid>
              <a:tr h="146675">
                <a:tc gridSpan="6">
                  <a:txBody>
                    <a:bodyPr/>
                    <a:lstStyle/>
                    <a:p>
                      <a:pPr marL="0" marR="0" lvl="0" indent="0" algn="ctr" rtl="0">
                        <a:lnSpc>
                          <a:spcPct val="100000"/>
                        </a:lnSpc>
                        <a:spcBef>
                          <a:spcPts val="0"/>
                        </a:spcBef>
                        <a:spcAft>
                          <a:spcPts val="0"/>
                        </a:spcAft>
                        <a:buNone/>
                      </a:pPr>
                      <a:r>
                        <a:rPr lang="en-US" sz="900" u="none" strike="noStrike" cap="none"/>
                        <a:t>Monto de Cálculo del Impuesto Único de Segunda Categoría</a:t>
                      </a:r>
                      <a:endParaRPr sz="900" b="1" i="0" u="none" strike="noStrike" cap="none">
                        <a:solidFill>
                          <a:srgbClr val="000000"/>
                        </a:solidFill>
                        <a:latin typeface="Arial"/>
                        <a:ea typeface="Arial"/>
                        <a:cs typeface="Arial"/>
                        <a:sym typeface="Arial"/>
                      </a:endParaRPr>
                    </a:p>
                  </a:txBody>
                  <a:tcPr marL="9525" marR="9525" marT="9525" marB="0" anchor="ctr">
                    <a:solidFill>
                      <a:srgbClr val="ED6B00"/>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592000">
                <a:tc>
                  <a:txBody>
                    <a:bodyPr/>
                    <a:lstStyle/>
                    <a:p>
                      <a:pPr marL="0" marR="0" lvl="0" indent="0" algn="ctr" rtl="0">
                        <a:lnSpc>
                          <a:spcPct val="100000"/>
                        </a:lnSpc>
                        <a:spcBef>
                          <a:spcPts val="0"/>
                        </a:spcBef>
                        <a:spcAft>
                          <a:spcPts val="0"/>
                        </a:spcAft>
                        <a:buNone/>
                      </a:pPr>
                      <a:r>
                        <a:rPr lang="en-US" sz="900" u="none" strike="noStrike" cap="none"/>
                        <a:t>Período</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gridSpan="2">
                  <a:txBody>
                    <a:bodyPr/>
                    <a:lstStyle/>
                    <a:p>
                      <a:pPr marL="0" marR="0" lvl="0" indent="0" algn="ctr" rtl="0">
                        <a:lnSpc>
                          <a:spcPct val="100000"/>
                        </a:lnSpc>
                        <a:spcBef>
                          <a:spcPts val="0"/>
                        </a:spcBef>
                        <a:spcAft>
                          <a:spcPts val="0"/>
                        </a:spcAft>
                        <a:buNone/>
                      </a:pPr>
                      <a:r>
                        <a:rPr lang="en-US" sz="900" u="none" strike="noStrike" cap="none"/>
                        <a:t>Monto de la renta Líquida imponible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hMerge="1">
                  <a:txBody>
                    <a:bodyPr/>
                    <a:lstStyle/>
                    <a:p>
                      <a:endParaRPr lang="es-CL"/>
                    </a:p>
                  </a:txBody>
                  <a:tcPr/>
                </a:tc>
                <a:tc>
                  <a:txBody>
                    <a:bodyPr/>
                    <a:lstStyle/>
                    <a:p>
                      <a:pPr marL="0" marR="0" lvl="0" indent="0" algn="ctr" rtl="0">
                        <a:lnSpc>
                          <a:spcPct val="100000"/>
                        </a:lnSpc>
                        <a:spcBef>
                          <a:spcPts val="0"/>
                        </a:spcBef>
                        <a:spcAft>
                          <a:spcPts val="0"/>
                        </a:spcAft>
                        <a:buNone/>
                      </a:pPr>
                      <a:r>
                        <a:rPr lang="en-US" sz="900" u="none" strike="noStrike" cap="none"/>
                        <a:t>Factor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a:txBody>
                    <a:bodyPr/>
                    <a:lstStyle/>
                    <a:p>
                      <a:pPr marL="0" marR="0" lvl="0" indent="0" algn="ctr" rtl="0">
                        <a:lnSpc>
                          <a:spcPct val="100000"/>
                        </a:lnSpc>
                        <a:spcBef>
                          <a:spcPts val="0"/>
                        </a:spcBef>
                        <a:spcAft>
                          <a:spcPts val="0"/>
                        </a:spcAft>
                        <a:buNone/>
                      </a:pPr>
                      <a:r>
                        <a:rPr lang="en-US" sz="900" u="none" strike="noStrike" cap="none"/>
                        <a:t>Cantidad a rebajar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a:txBody>
                    <a:bodyPr/>
                    <a:lstStyle/>
                    <a:p>
                      <a:pPr marL="0" marR="0" lvl="0" indent="0" algn="ctr" rtl="0">
                        <a:lnSpc>
                          <a:spcPct val="100000"/>
                        </a:lnSpc>
                        <a:spcBef>
                          <a:spcPts val="0"/>
                        </a:spcBef>
                        <a:spcAft>
                          <a:spcPts val="0"/>
                        </a:spcAft>
                        <a:buNone/>
                      </a:pPr>
                      <a:r>
                        <a:rPr lang="en-US" sz="900" u="none" strike="noStrike" cap="none"/>
                        <a:t>Tasa de Impuesto Efectiva, </a:t>
                      </a:r>
                      <a:br>
                        <a:rPr lang="en-US" sz="900" u="none" strike="noStrike" cap="none"/>
                      </a:br>
                      <a:r>
                        <a:rPr lang="en-US" sz="900" u="none" strike="noStrike" cap="none"/>
                        <a:t>máxima por cada tramo de Renta</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r>
              <a:tr h="146675">
                <a:tc>
                  <a:txBody>
                    <a:bodyPr/>
                    <a:lstStyle/>
                    <a:p>
                      <a:pPr marL="0" marR="0" lvl="0" indent="0" algn="ctr" rtl="0">
                        <a:lnSpc>
                          <a:spcPct val="100000"/>
                        </a:lnSpc>
                        <a:spcBef>
                          <a:spcPts val="0"/>
                        </a:spcBef>
                        <a:spcAft>
                          <a:spcPts val="0"/>
                        </a:spcAft>
                        <a:buNone/>
                      </a:pPr>
                      <a:r>
                        <a:rPr lang="en-US" sz="900" u="none" strike="noStrike" cap="none"/>
                        <a:t>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a:txBody>
                    <a:bodyPr/>
                    <a:lstStyle/>
                    <a:p>
                      <a:pPr marL="0" marR="0" lvl="0" indent="0" algn="ctr" rtl="0">
                        <a:lnSpc>
                          <a:spcPct val="100000"/>
                        </a:lnSpc>
                        <a:spcBef>
                          <a:spcPts val="0"/>
                        </a:spcBef>
                        <a:spcAft>
                          <a:spcPts val="0"/>
                        </a:spcAft>
                        <a:buNone/>
                      </a:pPr>
                      <a:r>
                        <a:rPr lang="en-US" sz="900" u="none" strike="noStrike" cap="none"/>
                        <a:t>Desde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a:txBody>
                    <a:bodyPr/>
                    <a:lstStyle/>
                    <a:p>
                      <a:pPr marL="0" marR="0" lvl="0" indent="0" algn="ctr" rtl="0">
                        <a:lnSpc>
                          <a:spcPct val="100000"/>
                        </a:lnSpc>
                        <a:spcBef>
                          <a:spcPts val="0"/>
                        </a:spcBef>
                        <a:spcAft>
                          <a:spcPts val="0"/>
                        </a:spcAft>
                        <a:buNone/>
                      </a:pPr>
                      <a:r>
                        <a:rPr lang="en-US" sz="900" u="none" strike="noStrike" cap="none"/>
                        <a:t>Hasta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a:txBody>
                    <a:bodyPr/>
                    <a:lstStyle/>
                    <a:p>
                      <a:pPr marL="0" marR="0" lvl="0" indent="0" algn="ctr" rtl="0">
                        <a:lnSpc>
                          <a:spcPct val="100000"/>
                        </a:lnSpc>
                        <a:spcBef>
                          <a:spcPts val="0"/>
                        </a:spcBef>
                        <a:spcAft>
                          <a:spcPts val="0"/>
                        </a:spcAft>
                        <a:buNone/>
                      </a:pPr>
                      <a:r>
                        <a:rPr lang="en-US" sz="900" u="none" strike="noStrike" cap="none"/>
                        <a:t>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a:txBody>
                    <a:bodyPr/>
                    <a:lstStyle/>
                    <a:p>
                      <a:pPr marL="0" marR="0" lvl="0" indent="0" algn="ctr" rtl="0">
                        <a:lnSpc>
                          <a:spcPct val="100000"/>
                        </a:lnSpc>
                        <a:spcBef>
                          <a:spcPts val="0"/>
                        </a:spcBef>
                        <a:spcAft>
                          <a:spcPts val="0"/>
                        </a:spcAft>
                        <a:buNone/>
                      </a:pPr>
                      <a:r>
                        <a:rPr lang="en-US" sz="900" u="none" strike="noStrike" cap="none"/>
                        <a:t>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a:txBody>
                    <a:bodyPr/>
                    <a:lstStyle/>
                    <a:p>
                      <a:pPr marL="0" marR="0" lvl="0" indent="0" algn="ctr" rtl="0">
                        <a:lnSpc>
                          <a:spcPct val="100000"/>
                        </a:lnSpc>
                        <a:spcBef>
                          <a:spcPts val="0"/>
                        </a:spcBef>
                        <a:spcAft>
                          <a:spcPts val="0"/>
                        </a:spcAft>
                        <a:buNone/>
                      </a:pPr>
                      <a:r>
                        <a:rPr lang="en-US" sz="900" u="none" strike="noStrike" cap="none"/>
                        <a:t>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r>
              <a:tr h="190475">
                <a:tc>
                  <a:txBody>
                    <a:bodyPr/>
                    <a:lstStyle/>
                    <a:p>
                      <a:pPr marL="0" marR="0" lvl="0" indent="0" algn="l" rtl="0">
                        <a:lnSpc>
                          <a:spcPct val="100000"/>
                        </a:lnSpc>
                        <a:spcBef>
                          <a:spcPts val="0"/>
                        </a:spcBef>
                        <a:spcAft>
                          <a:spcPts val="0"/>
                        </a:spcAft>
                        <a:buNone/>
                      </a:pPr>
                      <a:r>
                        <a:rPr lang="en-US" sz="900" u="none" strike="noStrike" cap="none"/>
                        <a:t>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a:txBody>
                    <a:bodyPr/>
                    <a:lstStyle/>
                    <a:p>
                      <a:pPr marL="0" marR="0" lvl="0" indent="0" algn="ctr" rtl="0">
                        <a:lnSpc>
                          <a:spcPct val="100000"/>
                        </a:lnSpc>
                        <a:spcBef>
                          <a:spcPts val="0"/>
                        </a:spcBef>
                        <a:spcAft>
                          <a:spcPts val="0"/>
                        </a:spcAft>
                        <a:buNone/>
                      </a:pPr>
                      <a:r>
                        <a:rPr lang="en-US" sz="900" u="none" strike="noStrike" cap="none"/>
                        <a:t>-</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$668.891,00</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Exento</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Exento</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r>
              <a:tr h="190475">
                <a:tc>
                  <a:txBody>
                    <a:bodyPr/>
                    <a:lstStyle/>
                    <a:p>
                      <a:pPr marL="0" marR="0" lvl="0" indent="0" algn="l" rtl="0">
                        <a:lnSpc>
                          <a:spcPct val="100000"/>
                        </a:lnSpc>
                        <a:spcBef>
                          <a:spcPts val="0"/>
                        </a:spcBef>
                        <a:spcAft>
                          <a:spcPts val="0"/>
                        </a:spcAft>
                        <a:buNone/>
                      </a:pPr>
                      <a:r>
                        <a:rPr lang="en-US" sz="900" u="none" strike="noStrike" cap="none"/>
                        <a:t>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a:txBody>
                    <a:bodyPr/>
                    <a:lstStyle/>
                    <a:p>
                      <a:pPr marL="0" marR="0" lvl="0" indent="0" algn="ctr" rtl="0">
                        <a:lnSpc>
                          <a:spcPct val="100000"/>
                        </a:lnSpc>
                        <a:spcBef>
                          <a:spcPts val="0"/>
                        </a:spcBef>
                        <a:spcAft>
                          <a:spcPts val="0"/>
                        </a:spcAft>
                        <a:buNone/>
                      </a:pPr>
                      <a:r>
                        <a:rPr lang="en-US" sz="900" u="none" strike="noStrike" cap="none"/>
                        <a:t>$668.891,51</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$1.530.870,00</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0,04</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$27.555,66</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2.20 %</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r>
              <a:tr h="146675">
                <a:tc>
                  <a:txBody>
                    <a:bodyPr/>
                    <a:lstStyle/>
                    <a:p>
                      <a:pPr marL="0" marR="0" lvl="0" indent="0" algn="l" rtl="0">
                        <a:lnSpc>
                          <a:spcPct val="100000"/>
                        </a:lnSpc>
                        <a:spcBef>
                          <a:spcPts val="0"/>
                        </a:spcBef>
                        <a:spcAft>
                          <a:spcPts val="0"/>
                        </a:spcAft>
                        <a:buNone/>
                      </a:pPr>
                      <a:r>
                        <a:rPr lang="en-US" sz="900" u="none" strike="noStrike" cap="none"/>
                        <a:t>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a:txBody>
                    <a:bodyPr/>
                    <a:lstStyle/>
                    <a:p>
                      <a:pPr marL="0" marR="0" lvl="0" indent="0" algn="ctr" rtl="0">
                        <a:lnSpc>
                          <a:spcPct val="100000"/>
                        </a:lnSpc>
                        <a:spcBef>
                          <a:spcPts val="0"/>
                        </a:spcBef>
                        <a:spcAft>
                          <a:spcPts val="0"/>
                        </a:spcAft>
                        <a:buNone/>
                      </a:pPr>
                      <a:r>
                        <a:rPr lang="en-US" sz="900" u="none" strike="noStrike" cap="none"/>
                        <a:t>$1.530.870,01</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$2.551.450,00</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0,08</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$88.790,46</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4,52%</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r>
              <a:tr h="190475">
                <a:tc>
                  <a:txBody>
                    <a:bodyPr/>
                    <a:lstStyle/>
                    <a:p>
                      <a:pPr marL="0" marR="0" lvl="0" indent="0" algn="l" rtl="0">
                        <a:lnSpc>
                          <a:spcPct val="100000"/>
                        </a:lnSpc>
                        <a:spcBef>
                          <a:spcPts val="0"/>
                        </a:spcBef>
                        <a:spcAft>
                          <a:spcPts val="0"/>
                        </a:spcAft>
                        <a:buNone/>
                      </a:pPr>
                      <a:r>
                        <a:rPr lang="en-US" sz="900" u="none" strike="noStrike" cap="none"/>
                        <a:t>Mensual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a:txBody>
                    <a:bodyPr/>
                    <a:lstStyle/>
                    <a:p>
                      <a:pPr marL="0" marR="0" lvl="0" indent="0" algn="ctr" rtl="0">
                        <a:lnSpc>
                          <a:spcPct val="100000"/>
                        </a:lnSpc>
                        <a:spcBef>
                          <a:spcPts val="0"/>
                        </a:spcBef>
                        <a:spcAft>
                          <a:spcPts val="0"/>
                        </a:spcAft>
                        <a:buNone/>
                      </a:pPr>
                      <a:r>
                        <a:rPr lang="en-US" sz="900" u="none" strike="noStrike" cap="none"/>
                        <a:t>$2.551.450,01</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$3.572.030,00</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0,135</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$229.120,21</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7,90%</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r>
              <a:tr h="190475">
                <a:tc>
                  <a:txBody>
                    <a:bodyPr/>
                    <a:lstStyle/>
                    <a:p>
                      <a:pPr marL="0" marR="0" lvl="0" indent="0" algn="l" rtl="0">
                        <a:lnSpc>
                          <a:spcPct val="100000"/>
                        </a:lnSpc>
                        <a:spcBef>
                          <a:spcPts val="0"/>
                        </a:spcBef>
                        <a:spcAft>
                          <a:spcPts val="0"/>
                        </a:spcAft>
                        <a:buNone/>
                      </a:pPr>
                      <a:r>
                        <a:rPr lang="en-US" sz="900" u="none" strike="noStrike" cap="none"/>
                        <a:t>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a:txBody>
                    <a:bodyPr/>
                    <a:lstStyle/>
                    <a:p>
                      <a:pPr marL="0" marR="0" lvl="0" indent="0" algn="ctr" rtl="0">
                        <a:lnSpc>
                          <a:spcPct val="100000"/>
                        </a:lnSpc>
                        <a:spcBef>
                          <a:spcPts val="0"/>
                        </a:spcBef>
                        <a:spcAft>
                          <a:spcPts val="0"/>
                        </a:spcAft>
                        <a:buNone/>
                      </a:pPr>
                      <a:r>
                        <a:rPr lang="en-US" sz="900" u="none" strike="noStrike" cap="none"/>
                        <a:t>$3.572.030,01</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$4.592.610,00</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0,23</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$568.463,06</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10,62%</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r>
              <a:tr h="190475">
                <a:tc>
                  <a:txBody>
                    <a:bodyPr/>
                    <a:lstStyle/>
                    <a:p>
                      <a:pPr marL="0" marR="0" lvl="0" indent="0" algn="l" rtl="0">
                        <a:lnSpc>
                          <a:spcPct val="100000"/>
                        </a:lnSpc>
                        <a:spcBef>
                          <a:spcPts val="0"/>
                        </a:spcBef>
                        <a:spcAft>
                          <a:spcPts val="0"/>
                        </a:spcAft>
                        <a:buNone/>
                      </a:pPr>
                      <a:r>
                        <a:rPr lang="en-US" sz="900" u="none" strike="noStrike" cap="none"/>
                        <a:t>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a:txBody>
                    <a:bodyPr/>
                    <a:lstStyle/>
                    <a:p>
                      <a:pPr marL="0" marR="0" lvl="0" indent="0" algn="ctr" rtl="0">
                        <a:lnSpc>
                          <a:spcPct val="100000"/>
                        </a:lnSpc>
                        <a:spcBef>
                          <a:spcPts val="0"/>
                        </a:spcBef>
                        <a:spcAft>
                          <a:spcPts val="0"/>
                        </a:spcAft>
                        <a:buNone/>
                      </a:pPr>
                      <a:r>
                        <a:rPr lang="en-US" sz="900" u="none" strike="noStrike" cap="none"/>
                        <a:t>$4.592.610,01</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$6.123.480,00</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0,304</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$908.316,20</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15,57%</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r>
              <a:tr h="190475">
                <a:tc>
                  <a:txBody>
                    <a:bodyPr/>
                    <a:lstStyle/>
                    <a:p>
                      <a:pPr marL="0" marR="0" lvl="0" indent="0" algn="l" rtl="0">
                        <a:lnSpc>
                          <a:spcPct val="100000"/>
                        </a:lnSpc>
                        <a:spcBef>
                          <a:spcPts val="0"/>
                        </a:spcBef>
                        <a:spcAft>
                          <a:spcPts val="0"/>
                        </a:spcAft>
                        <a:buNone/>
                      </a:pPr>
                      <a:r>
                        <a:rPr lang="en-US" sz="900" u="none" strike="noStrike" cap="none"/>
                        <a:t>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a:txBody>
                    <a:bodyPr/>
                    <a:lstStyle/>
                    <a:p>
                      <a:pPr marL="0" marR="0" lvl="0" indent="0" algn="ctr" rtl="0">
                        <a:lnSpc>
                          <a:spcPct val="100000"/>
                        </a:lnSpc>
                        <a:spcBef>
                          <a:spcPts val="0"/>
                        </a:spcBef>
                        <a:spcAft>
                          <a:spcPts val="0"/>
                        </a:spcAft>
                        <a:buNone/>
                      </a:pPr>
                      <a:r>
                        <a:rPr lang="en-US" sz="900" u="none" strike="noStrike" cap="none"/>
                        <a:t>$6.123.480,01</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$7.654.350,00</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0,35</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$1.189.996,28</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19,45%</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r>
              <a:tr h="200000">
                <a:tc>
                  <a:txBody>
                    <a:bodyPr/>
                    <a:lstStyle/>
                    <a:p>
                      <a:pPr marL="0" marR="0" lvl="0" indent="0" algn="l" rtl="0">
                        <a:lnSpc>
                          <a:spcPct val="100000"/>
                        </a:lnSpc>
                        <a:spcBef>
                          <a:spcPts val="0"/>
                        </a:spcBef>
                        <a:spcAft>
                          <a:spcPts val="0"/>
                        </a:spcAft>
                        <a:buNone/>
                      </a:pPr>
                      <a:r>
                        <a:rPr lang="en-US" sz="900" u="none" strike="noStrike" cap="none"/>
                        <a:t>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a:txBody>
                    <a:bodyPr/>
                    <a:lstStyle/>
                    <a:p>
                      <a:pPr marL="0" marR="0" lvl="0" indent="0" algn="ctr" rtl="0">
                        <a:lnSpc>
                          <a:spcPct val="100000"/>
                        </a:lnSpc>
                        <a:spcBef>
                          <a:spcPts val="0"/>
                        </a:spcBef>
                        <a:spcAft>
                          <a:spcPts val="0"/>
                        </a:spcAft>
                        <a:buNone/>
                      </a:pPr>
                      <a:r>
                        <a:rPr lang="en-US" sz="900" u="none" strike="noStrike" cap="none"/>
                        <a:t>7.654.350,01</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Y más</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0,4</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$1.527.713,78</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Más de 19,45 %</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CÁLCULO DE RETENCIÓN </a:t>
            </a:r>
            <a:r>
              <a:rPr lang="en-US" sz="2800" b="0" i="0" u="none" strike="noStrike" cap="none">
                <a:solidFill>
                  <a:srgbClr val="C64033"/>
                </a:solidFill>
                <a:latin typeface="Calibri"/>
                <a:ea typeface="Calibri"/>
                <a:cs typeface="Calibri"/>
                <a:sym typeface="Calibri"/>
              </a:rPr>
              <a:t>DE 2ª CATEGORÍA</a:t>
            </a:r>
            <a:endParaRPr sz="3100" b="0" i="0" u="none" strike="noStrike" cap="none">
              <a:solidFill>
                <a:srgbClr val="C64033"/>
              </a:solidFill>
              <a:latin typeface="Calibri"/>
              <a:ea typeface="Calibri"/>
              <a:cs typeface="Calibri"/>
              <a:sym typeface="Calibri"/>
            </a:endParaRPr>
          </a:p>
        </p:txBody>
      </p:sp>
      <p:grpSp>
        <p:nvGrpSpPr>
          <p:cNvPr id="326" name="Google Shape;326;p61"/>
          <p:cNvGrpSpPr/>
          <p:nvPr/>
        </p:nvGrpSpPr>
        <p:grpSpPr>
          <a:xfrm>
            <a:off x="375975" y="2147152"/>
            <a:ext cx="8525977" cy="4038827"/>
            <a:chOff x="466025" y="2430752"/>
            <a:chExt cx="5650725" cy="1264948"/>
          </a:xfrm>
        </p:grpSpPr>
        <p:sp>
          <p:nvSpPr>
            <p:cNvPr id="327" name="Google Shape;327;p61"/>
            <p:cNvSpPr/>
            <p:nvPr/>
          </p:nvSpPr>
          <p:spPr>
            <a:xfrm>
              <a:off x="466025" y="2430752"/>
              <a:ext cx="5650725" cy="1264948"/>
            </a:xfrm>
            <a:prstGeom prst="roundRect">
              <a:avLst>
                <a:gd name="adj" fmla="val 79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8" name="Google Shape;328;p61"/>
            <p:cNvSpPr txBox="1"/>
            <p:nvPr/>
          </p:nvSpPr>
          <p:spPr>
            <a:xfrm>
              <a:off x="3714622" y="2430752"/>
              <a:ext cx="2276283" cy="775524"/>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El cálculo seria:</a:t>
              </a:r>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22.200.000 X 0,8 = 1.776.000</a:t>
              </a:r>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1.776.000 -1.009.610 = 776.390 Impuesto Global </a:t>
              </a:r>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Complementario.</a:t>
              </a:r>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Para el pago deben considerar los créditos que</a:t>
              </a:r>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Rebajan el monto de los impuesto:</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9" name="Google Shape;329;p61"/>
            <p:cNvSpPr txBox="1"/>
            <p:nvPr/>
          </p:nvSpPr>
          <p:spPr>
            <a:xfrm>
              <a:off x="634687" y="3348452"/>
              <a:ext cx="4251492" cy="27837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Impuesto Global Complementario 776.390.</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Crédito por retención impuesto único de segunda categoría  $690.500</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Impuesto a la renta a cancelar $76.639</a:t>
              </a:r>
              <a:endParaRPr/>
            </a:p>
          </p:txBody>
        </p:sp>
      </p:grpSp>
      <p:graphicFrame>
        <p:nvGraphicFramePr>
          <p:cNvPr id="330" name="Google Shape;330;p61"/>
          <p:cNvGraphicFramePr/>
          <p:nvPr/>
        </p:nvGraphicFramePr>
        <p:xfrm>
          <a:off x="630457" y="2608767"/>
          <a:ext cx="3000000" cy="3000000"/>
        </p:xfrm>
        <a:graphic>
          <a:graphicData uri="http://schemas.openxmlformats.org/drawingml/2006/table">
            <a:tbl>
              <a:tblPr>
                <a:noFill/>
                <a:tableStyleId>{8440C4CE-E185-4C24-A3CA-D35763FD2EE1}</a:tableStyleId>
              </a:tblPr>
              <a:tblGrid>
                <a:gridCol w="1074775"/>
                <a:gridCol w="1007600"/>
                <a:gridCol w="1007600"/>
                <a:gridCol w="1302625"/>
              </a:tblGrid>
              <a:tr h="314475">
                <a:tc gridSpan="3">
                  <a:txBody>
                    <a:bodyPr/>
                    <a:lstStyle/>
                    <a:p>
                      <a:pPr marL="0" marR="0" lvl="0" indent="0" algn="ctr" rtl="0">
                        <a:lnSpc>
                          <a:spcPct val="100000"/>
                        </a:lnSpc>
                        <a:spcBef>
                          <a:spcPts val="0"/>
                        </a:spcBef>
                        <a:spcAft>
                          <a:spcPts val="0"/>
                        </a:spcAft>
                        <a:buNone/>
                      </a:pPr>
                      <a:r>
                        <a:rPr lang="en-US" sz="900" u="none" strike="noStrike" cap="none"/>
                        <a:t>Renta Imponible Anual </a:t>
                      </a:r>
                      <a:endParaRPr sz="900" b="1" i="0" u="none" strike="noStrike" cap="none">
                        <a:solidFill>
                          <a:srgbClr val="000000"/>
                        </a:solidFill>
                        <a:latin typeface="Arial"/>
                        <a:ea typeface="Arial"/>
                        <a:cs typeface="Arial"/>
                        <a:sym typeface="Arial"/>
                      </a:endParaRPr>
                    </a:p>
                  </a:txBody>
                  <a:tcPr marL="9525" marR="9525" marT="9525" marB="0" anchor="ctr">
                    <a:solidFill>
                      <a:srgbClr val="ED6B00"/>
                    </a:solidFill>
                  </a:tcPr>
                </a:tc>
                <a:tc hMerge="1">
                  <a:txBody>
                    <a:bodyPr/>
                    <a:lstStyle/>
                    <a:p>
                      <a:endParaRPr lang="es-CL"/>
                    </a:p>
                  </a:txBody>
                  <a:tcPr/>
                </a:tc>
                <a:tc hMerge="1">
                  <a:txBody>
                    <a:bodyPr/>
                    <a:lstStyle/>
                    <a:p>
                      <a:endParaRPr lang="es-CL"/>
                    </a:p>
                  </a:txBody>
                  <a:tcPr/>
                </a:tc>
                <a:tc rowSpan="2">
                  <a:txBody>
                    <a:bodyPr/>
                    <a:lstStyle/>
                    <a:p>
                      <a:pPr marL="0" marR="0" lvl="0" indent="0" algn="ctr" rtl="0">
                        <a:lnSpc>
                          <a:spcPct val="100000"/>
                        </a:lnSpc>
                        <a:spcBef>
                          <a:spcPts val="0"/>
                        </a:spcBef>
                        <a:spcAft>
                          <a:spcPts val="0"/>
                        </a:spcAft>
                        <a:buNone/>
                      </a:pPr>
                      <a:r>
                        <a:rPr lang="en-US" sz="900" u="none" strike="noStrike" cap="none"/>
                        <a:t>Cantidad a rebajar</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r>
              <a:tr h="146750">
                <a:tc>
                  <a:txBody>
                    <a:bodyPr/>
                    <a:lstStyle/>
                    <a:p>
                      <a:pPr marL="0" marR="0" lvl="0" indent="0" algn="ctr" rtl="0">
                        <a:lnSpc>
                          <a:spcPct val="100000"/>
                        </a:lnSpc>
                        <a:spcBef>
                          <a:spcPts val="0"/>
                        </a:spcBef>
                        <a:spcAft>
                          <a:spcPts val="0"/>
                        </a:spcAft>
                        <a:buNone/>
                      </a:pPr>
                      <a:r>
                        <a:rPr lang="en-US" sz="900" u="none" strike="noStrike" cap="none"/>
                        <a:t>Desde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a:txBody>
                    <a:bodyPr/>
                    <a:lstStyle/>
                    <a:p>
                      <a:pPr marL="0" marR="0" lvl="0" indent="0" algn="ctr" rtl="0">
                        <a:lnSpc>
                          <a:spcPct val="100000"/>
                        </a:lnSpc>
                        <a:spcBef>
                          <a:spcPts val="0"/>
                        </a:spcBef>
                        <a:spcAft>
                          <a:spcPts val="0"/>
                        </a:spcAft>
                        <a:buNone/>
                      </a:pPr>
                      <a:r>
                        <a:rPr lang="en-US" sz="900" u="none" strike="noStrike" cap="none"/>
                        <a:t>Hasta </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a:txBody>
                    <a:bodyPr/>
                    <a:lstStyle/>
                    <a:p>
                      <a:pPr marL="0" marR="0" lvl="0" indent="0" algn="ctr" rtl="0">
                        <a:lnSpc>
                          <a:spcPct val="100000"/>
                        </a:lnSpc>
                        <a:spcBef>
                          <a:spcPts val="0"/>
                        </a:spcBef>
                        <a:spcAft>
                          <a:spcPts val="0"/>
                        </a:spcAft>
                        <a:buNone/>
                      </a:pPr>
                      <a:r>
                        <a:rPr lang="en-US" sz="900" u="none" strike="noStrike" cap="none"/>
                        <a:t>Factor</a:t>
                      </a:r>
                      <a:endParaRPr sz="900" b="0" i="0" u="none" strike="noStrike" cap="none">
                        <a:solidFill>
                          <a:srgbClr val="000000"/>
                        </a:solidFill>
                        <a:latin typeface="Calibri"/>
                        <a:ea typeface="Calibri"/>
                        <a:cs typeface="Calibri"/>
                        <a:sym typeface="Calibri"/>
                      </a:endParaRPr>
                    </a:p>
                  </a:txBody>
                  <a:tcPr marL="9525" marR="9525" marT="9525" marB="0" anchor="b">
                    <a:solidFill>
                      <a:srgbClr val="ED6B00"/>
                    </a:solidFill>
                  </a:tcPr>
                </a:tc>
                <a:tc vMerge="1">
                  <a:txBody>
                    <a:bodyPr/>
                    <a:lstStyle/>
                    <a:p>
                      <a:endParaRPr lang="es-CL"/>
                    </a:p>
                  </a:txBody>
                  <a:tcPr/>
                </a:tc>
              </a:tr>
              <a:tr h="190600">
                <a:tc>
                  <a:txBody>
                    <a:bodyPr/>
                    <a:lstStyle/>
                    <a:p>
                      <a:pPr marL="0" marR="0" lvl="0" indent="0" algn="ctr" rtl="0">
                        <a:lnSpc>
                          <a:spcPct val="100000"/>
                        </a:lnSpc>
                        <a:spcBef>
                          <a:spcPts val="0"/>
                        </a:spcBef>
                        <a:spcAft>
                          <a:spcPts val="0"/>
                        </a:spcAft>
                        <a:buNone/>
                      </a:pPr>
                      <a:r>
                        <a:rPr lang="en-US" sz="900" u="none" strike="noStrike" cap="none"/>
                        <a:t>-</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7.833.186,00</a:t>
                      </a:r>
                      <a:endParaRPr sz="900" b="0" i="0" u="none" strike="noStrike" cap="none">
                        <a:solidFill>
                          <a:srgbClr val="000000"/>
                        </a:solidFill>
                        <a:latin typeface="Calibri"/>
                        <a:ea typeface="Calibri"/>
                        <a:cs typeface="Calibri"/>
                        <a:sym typeface="Calibri"/>
                      </a:endParaRPr>
                    </a:p>
                  </a:txBody>
                  <a:tcPr marL="9525" marR="9525" marT="9525" marB="0" anchor="ctr">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Exento</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Exento</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r>
              <a:tr h="190600">
                <a:tc>
                  <a:txBody>
                    <a:bodyPr/>
                    <a:lstStyle/>
                    <a:p>
                      <a:pPr marL="0" marR="0" lvl="0" indent="0" algn="ctr" rtl="0">
                        <a:lnSpc>
                          <a:spcPct val="100000"/>
                        </a:lnSpc>
                        <a:spcBef>
                          <a:spcPts val="0"/>
                        </a:spcBef>
                        <a:spcAft>
                          <a:spcPts val="0"/>
                        </a:spcAft>
                        <a:buNone/>
                      </a:pPr>
                      <a:r>
                        <a:rPr lang="en-US" sz="900" u="none" strike="noStrike" cap="none"/>
                        <a:t>$7.833.186,01</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17.407.080,00</a:t>
                      </a:r>
                      <a:endParaRPr sz="900" b="0" i="0" u="none" strike="noStrike" cap="none">
                        <a:solidFill>
                          <a:srgbClr val="000000"/>
                        </a:solidFill>
                        <a:latin typeface="Calibri"/>
                        <a:ea typeface="Calibri"/>
                        <a:cs typeface="Calibri"/>
                        <a:sym typeface="Calibri"/>
                      </a:endParaRPr>
                    </a:p>
                  </a:txBody>
                  <a:tcPr marL="9525" marR="9525" marT="9525" marB="0" anchor="ctr">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0,04</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313.327,44</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r>
              <a:tr h="200125">
                <a:tc>
                  <a:txBody>
                    <a:bodyPr/>
                    <a:lstStyle/>
                    <a:p>
                      <a:pPr marL="0" marR="0" lvl="0" indent="0" algn="ctr" rtl="0">
                        <a:lnSpc>
                          <a:spcPct val="100000"/>
                        </a:lnSpc>
                        <a:spcBef>
                          <a:spcPts val="0"/>
                        </a:spcBef>
                        <a:spcAft>
                          <a:spcPts val="0"/>
                        </a:spcAft>
                        <a:buNone/>
                      </a:pPr>
                      <a:r>
                        <a:rPr lang="en-US" sz="900" u="none" strike="noStrike" cap="none"/>
                        <a:t>17.407.080,01</a:t>
                      </a:r>
                      <a:endParaRPr sz="900" b="0" i="0" u="none" strike="noStrike" cap="none">
                        <a:solidFill>
                          <a:srgbClr val="000000"/>
                        </a:solidFill>
                        <a:latin typeface="Calibri"/>
                        <a:ea typeface="Calibri"/>
                        <a:cs typeface="Calibri"/>
                        <a:sym typeface="Calibri"/>
                      </a:endParaRPr>
                    </a:p>
                  </a:txBody>
                  <a:tcPr marL="9525" marR="9525" marT="9525" marB="0" anchor="ctr">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29.011.800,00</a:t>
                      </a:r>
                      <a:endParaRPr sz="900" b="0" i="0" u="none" strike="noStrike" cap="none">
                        <a:solidFill>
                          <a:srgbClr val="000000"/>
                        </a:solidFill>
                        <a:latin typeface="Calibri"/>
                        <a:ea typeface="Calibri"/>
                        <a:cs typeface="Calibri"/>
                        <a:sym typeface="Calibri"/>
                      </a:endParaRPr>
                    </a:p>
                  </a:txBody>
                  <a:tcPr marL="9525" marR="9525" marT="9525" marB="0" anchor="ctr">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0,08</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 1.009.610,64</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r>
              <a:tr h="190600">
                <a:tc>
                  <a:txBody>
                    <a:bodyPr/>
                    <a:lstStyle/>
                    <a:p>
                      <a:pPr marL="0" marR="0" lvl="0" indent="0" algn="ctr" rtl="0">
                        <a:lnSpc>
                          <a:spcPct val="100000"/>
                        </a:lnSpc>
                        <a:spcBef>
                          <a:spcPts val="0"/>
                        </a:spcBef>
                        <a:spcAft>
                          <a:spcPts val="0"/>
                        </a:spcAft>
                        <a:buNone/>
                      </a:pPr>
                      <a:r>
                        <a:rPr lang="en-US" sz="900" u="none" strike="noStrike" cap="none"/>
                        <a:t>29.011.800,01</a:t>
                      </a:r>
                      <a:endParaRPr sz="900" b="0" i="0" u="none" strike="noStrike" cap="none">
                        <a:solidFill>
                          <a:srgbClr val="000000"/>
                        </a:solidFill>
                        <a:latin typeface="Calibri"/>
                        <a:ea typeface="Calibri"/>
                        <a:cs typeface="Calibri"/>
                        <a:sym typeface="Calibri"/>
                      </a:endParaRPr>
                    </a:p>
                  </a:txBody>
                  <a:tcPr marL="9525" marR="9525" marT="9525" marB="0" anchor="ctr">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40.616.520,00</a:t>
                      </a:r>
                      <a:endParaRPr sz="900" b="0" i="0" u="none" strike="noStrike" cap="none">
                        <a:solidFill>
                          <a:srgbClr val="000000"/>
                        </a:solidFill>
                        <a:latin typeface="Calibri"/>
                        <a:ea typeface="Calibri"/>
                        <a:cs typeface="Calibri"/>
                        <a:sym typeface="Calibri"/>
                      </a:endParaRPr>
                    </a:p>
                  </a:txBody>
                  <a:tcPr marL="9525" marR="9525" marT="9525" marB="0" anchor="ctr">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0,135</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  2.605.259,64</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r>
              <a:tr h="190600">
                <a:tc>
                  <a:txBody>
                    <a:bodyPr/>
                    <a:lstStyle/>
                    <a:p>
                      <a:pPr marL="0" marR="0" lvl="0" indent="0" algn="ctr" rtl="0">
                        <a:lnSpc>
                          <a:spcPct val="100000"/>
                        </a:lnSpc>
                        <a:spcBef>
                          <a:spcPts val="0"/>
                        </a:spcBef>
                        <a:spcAft>
                          <a:spcPts val="0"/>
                        </a:spcAft>
                        <a:buNone/>
                      </a:pPr>
                      <a:r>
                        <a:rPr lang="en-US" sz="900" u="none" strike="noStrike" cap="none"/>
                        <a:t>40.616.520,01</a:t>
                      </a:r>
                      <a:endParaRPr sz="900" b="0" i="0" u="none" strike="noStrike" cap="none">
                        <a:solidFill>
                          <a:srgbClr val="000000"/>
                        </a:solidFill>
                        <a:latin typeface="Calibri"/>
                        <a:ea typeface="Calibri"/>
                        <a:cs typeface="Calibri"/>
                        <a:sym typeface="Calibri"/>
                      </a:endParaRPr>
                    </a:p>
                  </a:txBody>
                  <a:tcPr marL="9525" marR="9525" marT="9525" marB="0" anchor="ctr">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 52.221.240,00</a:t>
                      </a:r>
                      <a:endParaRPr sz="900" b="0" i="0" u="none" strike="noStrike" cap="none">
                        <a:solidFill>
                          <a:srgbClr val="000000"/>
                        </a:solidFill>
                        <a:latin typeface="Calibri"/>
                        <a:ea typeface="Calibri"/>
                        <a:cs typeface="Calibri"/>
                        <a:sym typeface="Calibri"/>
                      </a:endParaRPr>
                    </a:p>
                  </a:txBody>
                  <a:tcPr marL="9525" marR="9525" marT="9525" marB="0" anchor="ctr">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0,23</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 6.463.829,04</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r>
              <a:tr h="200125">
                <a:tc>
                  <a:txBody>
                    <a:bodyPr/>
                    <a:lstStyle/>
                    <a:p>
                      <a:pPr marL="0" marR="0" lvl="0" indent="0" algn="ctr" rtl="0">
                        <a:lnSpc>
                          <a:spcPct val="100000"/>
                        </a:lnSpc>
                        <a:spcBef>
                          <a:spcPts val="0"/>
                        </a:spcBef>
                        <a:spcAft>
                          <a:spcPts val="0"/>
                        </a:spcAft>
                        <a:buNone/>
                      </a:pPr>
                      <a:r>
                        <a:rPr lang="en-US" sz="900" u="none" strike="noStrike" cap="none"/>
                        <a:t>52.221.240,01</a:t>
                      </a:r>
                      <a:endParaRPr sz="900" b="0" i="0" u="none" strike="noStrike" cap="none">
                        <a:solidFill>
                          <a:srgbClr val="000000"/>
                        </a:solidFill>
                        <a:latin typeface="Calibri"/>
                        <a:ea typeface="Calibri"/>
                        <a:cs typeface="Calibri"/>
                        <a:sym typeface="Calibri"/>
                      </a:endParaRPr>
                    </a:p>
                  </a:txBody>
                  <a:tcPr marL="9525" marR="9525" marT="9525" marB="0" anchor="ctr">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69.628.320,00</a:t>
                      </a:r>
                      <a:endParaRPr sz="900" b="0" i="0" u="none" strike="noStrike" cap="none">
                        <a:solidFill>
                          <a:srgbClr val="000000"/>
                        </a:solidFill>
                        <a:latin typeface="Calibri"/>
                        <a:ea typeface="Calibri"/>
                        <a:cs typeface="Calibri"/>
                        <a:sym typeface="Calibri"/>
                      </a:endParaRPr>
                    </a:p>
                  </a:txBody>
                  <a:tcPr marL="9525" marR="9525" marT="9525" marB="0" anchor="ctr">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0,304</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10.328.200,80</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r>
              <a:tr h="190600">
                <a:tc>
                  <a:txBody>
                    <a:bodyPr/>
                    <a:lstStyle/>
                    <a:p>
                      <a:pPr marL="0" marR="0" lvl="0" indent="0" algn="ctr" rtl="0">
                        <a:lnSpc>
                          <a:spcPct val="100000"/>
                        </a:lnSpc>
                        <a:spcBef>
                          <a:spcPts val="0"/>
                        </a:spcBef>
                        <a:spcAft>
                          <a:spcPts val="0"/>
                        </a:spcAft>
                        <a:buNone/>
                      </a:pPr>
                      <a:r>
                        <a:rPr lang="en-US" sz="900" u="none" strike="noStrike" cap="none"/>
                        <a:t>     69.628.320,01</a:t>
                      </a:r>
                      <a:endParaRPr sz="900" b="0" i="0" u="none" strike="noStrike" cap="none">
                        <a:solidFill>
                          <a:srgbClr val="000000"/>
                        </a:solidFill>
                        <a:latin typeface="Calibri"/>
                        <a:ea typeface="Calibri"/>
                        <a:cs typeface="Calibri"/>
                        <a:sym typeface="Calibri"/>
                      </a:endParaRPr>
                    </a:p>
                  </a:txBody>
                  <a:tcPr marL="9525" marR="9525" marT="9525" marB="0" anchor="ctr">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Y MAS</a:t>
                      </a:r>
                      <a:endParaRPr sz="900" b="0" i="0" u="none" strike="noStrike" cap="none">
                        <a:solidFill>
                          <a:srgbClr val="000000"/>
                        </a:solidFill>
                        <a:latin typeface="Calibri"/>
                        <a:ea typeface="Calibri"/>
                        <a:cs typeface="Calibri"/>
                        <a:sym typeface="Calibri"/>
                      </a:endParaRPr>
                    </a:p>
                  </a:txBody>
                  <a:tcPr marL="9525" marR="9525" marT="9525" marB="0" anchor="ctr">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0,35</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13.531.103,52</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r>
              <a:tr h="200125">
                <a:tc>
                  <a:txBody>
                    <a:bodyPr/>
                    <a:lstStyle/>
                    <a:p>
                      <a:pPr marL="0" marR="0" lvl="0" indent="0" algn="ctr" rtl="0">
                        <a:lnSpc>
                          <a:spcPct val="100000"/>
                        </a:lnSpc>
                        <a:spcBef>
                          <a:spcPts val="0"/>
                        </a:spcBef>
                        <a:spcAft>
                          <a:spcPts val="0"/>
                        </a:spcAft>
                        <a:buNone/>
                      </a:pPr>
                      <a:r>
                        <a:rPr lang="en-US" sz="900" u="none" strike="noStrike" cap="none"/>
                        <a:t>     87.035.400,01</a:t>
                      </a:r>
                      <a:endParaRPr sz="900" b="0" i="0" u="none" strike="noStrike" cap="none">
                        <a:solidFill>
                          <a:srgbClr val="000000"/>
                        </a:solidFill>
                        <a:latin typeface="Calibri"/>
                        <a:ea typeface="Calibri"/>
                        <a:cs typeface="Calibri"/>
                        <a:sym typeface="Calibri"/>
                      </a:endParaRPr>
                    </a:p>
                  </a:txBody>
                  <a:tcPr marL="9525" marR="9525" marT="9525" marB="0" anchor="ctr">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Y MAS</a:t>
                      </a:r>
                      <a:endParaRPr sz="900" b="0" i="0" u="none" strike="noStrike" cap="none">
                        <a:solidFill>
                          <a:srgbClr val="000000"/>
                        </a:solidFill>
                        <a:latin typeface="Calibri"/>
                        <a:ea typeface="Calibri"/>
                        <a:cs typeface="Calibri"/>
                        <a:sym typeface="Calibri"/>
                      </a:endParaRPr>
                    </a:p>
                  </a:txBody>
                  <a:tcPr marL="9525" marR="9525" marT="9525" marB="0" anchor="ctr">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0,4</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c>
                  <a:txBody>
                    <a:bodyPr/>
                    <a:lstStyle/>
                    <a:p>
                      <a:pPr marL="0" marR="0" lvl="0" indent="0" algn="ctr" rtl="0">
                        <a:lnSpc>
                          <a:spcPct val="100000"/>
                        </a:lnSpc>
                        <a:spcBef>
                          <a:spcPts val="0"/>
                        </a:spcBef>
                        <a:spcAft>
                          <a:spcPts val="0"/>
                        </a:spcAft>
                        <a:buNone/>
                      </a:pPr>
                      <a:r>
                        <a:rPr lang="en-US" sz="900" u="none" strike="noStrike" cap="none"/>
                        <a:t>17.882.873,52</a:t>
                      </a:r>
                      <a:endParaRPr sz="900" b="0" i="0" u="none" strike="noStrike" cap="none">
                        <a:solidFill>
                          <a:srgbClr val="000000"/>
                        </a:solidFill>
                        <a:latin typeface="Calibri"/>
                        <a:ea typeface="Calibri"/>
                        <a:cs typeface="Calibri"/>
                        <a:sym typeface="Calibri"/>
                      </a:endParaRPr>
                    </a:p>
                  </a:txBody>
                  <a:tcPr marL="9525" marR="9525" marT="9525" marB="0" anchor="b">
                    <a:solidFill>
                      <a:srgbClr val="FFDDB2"/>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2"/>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¿DÓNDE DECLARO </a:t>
            </a:r>
            <a:r>
              <a:rPr lang="en-US" sz="2800" b="0" i="0" u="none" strike="noStrike" cap="none">
                <a:solidFill>
                  <a:srgbClr val="C64033"/>
                </a:solidFill>
                <a:latin typeface="Calibri"/>
                <a:ea typeface="Calibri"/>
                <a:cs typeface="Calibri"/>
                <a:sym typeface="Calibri"/>
              </a:rPr>
              <a:t>EN EL FORMULARIO 22?</a:t>
            </a:r>
            <a:endParaRPr sz="3100" b="0" i="0" u="none" strike="noStrike" cap="none">
              <a:solidFill>
                <a:srgbClr val="C64033"/>
              </a:solidFill>
              <a:latin typeface="Calibri"/>
              <a:ea typeface="Calibri"/>
              <a:cs typeface="Calibri"/>
              <a:sym typeface="Calibri"/>
            </a:endParaRPr>
          </a:p>
        </p:txBody>
      </p:sp>
      <p:grpSp>
        <p:nvGrpSpPr>
          <p:cNvPr id="336" name="Google Shape;336;p62"/>
          <p:cNvGrpSpPr/>
          <p:nvPr/>
        </p:nvGrpSpPr>
        <p:grpSpPr>
          <a:xfrm>
            <a:off x="375975" y="1815873"/>
            <a:ext cx="8525977" cy="4932392"/>
            <a:chOff x="466025" y="2326997"/>
            <a:chExt cx="5650725" cy="1544810"/>
          </a:xfrm>
        </p:grpSpPr>
        <p:sp>
          <p:nvSpPr>
            <p:cNvPr id="337" name="Google Shape;337;p62"/>
            <p:cNvSpPr/>
            <p:nvPr/>
          </p:nvSpPr>
          <p:spPr>
            <a:xfrm>
              <a:off x="466025" y="2326997"/>
              <a:ext cx="5650725" cy="1544810"/>
            </a:xfrm>
            <a:prstGeom prst="roundRect">
              <a:avLst>
                <a:gd name="adj" fmla="val 79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8" name="Google Shape;338;p62"/>
            <p:cNvSpPr txBox="1"/>
            <p:nvPr/>
          </p:nvSpPr>
          <p:spPr>
            <a:xfrm>
              <a:off x="585012" y="2621356"/>
              <a:ext cx="5482063" cy="13819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En el caso de los honorarios se debe declarar en el reverso del formulario 22 como se muestra a continuación</a:t>
              </a:r>
              <a:endParaRPr/>
            </a:p>
          </p:txBody>
        </p:sp>
      </p:grpSp>
      <p:graphicFrame>
        <p:nvGraphicFramePr>
          <p:cNvPr id="339" name="Google Shape;339;p62"/>
          <p:cNvGraphicFramePr/>
          <p:nvPr/>
        </p:nvGraphicFramePr>
        <p:xfrm>
          <a:off x="615466" y="2032711"/>
          <a:ext cx="3000000" cy="3000000"/>
        </p:xfrm>
        <a:graphic>
          <a:graphicData uri="http://schemas.openxmlformats.org/drawingml/2006/table">
            <a:tbl>
              <a:tblPr>
                <a:noFill/>
                <a:tableStyleId>{835C78D2-2129-465E-A566-8DE209588C87}</a:tableStyleId>
              </a:tblPr>
              <a:tblGrid>
                <a:gridCol w="2141675"/>
                <a:gridCol w="336900"/>
                <a:gridCol w="1203175"/>
                <a:gridCol w="721900"/>
                <a:gridCol w="721900"/>
                <a:gridCol w="336900"/>
                <a:gridCol w="721900"/>
                <a:gridCol w="336900"/>
                <a:gridCol w="721900"/>
                <a:gridCol w="721900"/>
              </a:tblGrid>
              <a:tr h="485700">
                <a:tc>
                  <a:txBody>
                    <a:bodyPr/>
                    <a:lstStyle/>
                    <a:p>
                      <a:pPr marL="0" marR="0" lvl="0" indent="0" algn="l" rtl="0">
                        <a:lnSpc>
                          <a:spcPct val="100000"/>
                        </a:lnSpc>
                        <a:spcBef>
                          <a:spcPts val="0"/>
                        </a:spcBef>
                        <a:spcAft>
                          <a:spcPts val="0"/>
                        </a:spcAft>
                        <a:buNone/>
                      </a:pPr>
                      <a:r>
                        <a:rPr lang="en-US" sz="1000" b="0" i="0" u="none" strike="noStrike" cap="none">
                          <a:solidFill>
                            <a:srgbClr val="000000"/>
                          </a:solidFill>
                          <a:latin typeface="Calibri"/>
                          <a:ea typeface="Calibri"/>
                          <a:cs typeface="Calibri"/>
                          <a:sym typeface="Calibri"/>
                        </a:rPr>
                        <a:t>Sueldos, pensiones y otras rentas</a:t>
                      </a:r>
                      <a:br>
                        <a:rPr lang="en-US" sz="1000" b="0" i="0" u="none" strike="noStrike" cap="none">
                          <a:solidFill>
                            <a:srgbClr val="000000"/>
                          </a:solidFill>
                          <a:latin typeface="Calibri"/>
                          <a:ea typeface="Calibri"/>
                          <a:cs typeface="Calibri"/>
                          <a:sym typeface="Calibri"/>
                        </a:rPr>
                      </a:br>
                      <a:r>
                        <a:rPr lang="en-US" sz="1000" b="0" i="0" u="none" strike="noStrike" cap="none">
                          <a:solidFill>
                            <a:srgbClr val="000000"/>
                          </a:solidFill>
                          <a:latin typeface="Calibri"/>
                          <a:ea typeface="Calibri"/>
                          <a:cs typeface="Calibri"/>
                          <a:sym typeface="Calibri"/>
                        </a:rPr>
                        <a:t>similares de fuente nacional</a:t>
                      </a:r>
                      <a:endParaRPr/>
                    </a:p>
                  </a:txBody>
                  <a:tcPr marL="9025" marR="9025" marT="90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a:txBody>
                    <a:bodyPr/>
                    <a:lstStyle/>
                    <a:p>
                      <a:pPr marL="0" marR="0" lvl="0" indent="0" algn="r" rtl="0">
                        <a:lnSpc>
                          <a:spcPct val="100000"/>
                        </a:lnSpc>
                        <a:spcBef>
                          <a:spcPts val="0"/>
                        </a:spcBef>
                        <a:spcAft>
                          <a:spcPts val="0"/>
                        </a:spcAft>
                        <a:buNone/>
                      </a:pPr>
                      <a:r>
                        <a:rPr lang="en-US" sz="1000" b="0" i="0" u="none" strike="noStrike" cap="none">
                          <a:solidFill>
                            <a:srgbClr val="000000"/>
                          </a:solidFill>
                          <a:latin typeface="Calibri"/>
                          <a:ea typeface="Calibri"/>
                          <a:cs typeface="Calibri"/>
                          <a:sym typeface="Calibri"/>
                        </a:rPr>
                        <a:t>1098</a:t>
                      </a:r>
                      <a:endParaRPr/>
                    </a:p>
                  </a:txBody>
                  <a:tcPr marL="9025" marR="9025" marT="90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1000" b="0" i="0" u="none" strike="noStrike" cap="none">
                          <a:solidFill>
                            <a:srgbClr val="000000"/>
                          </a:solidFill>
                          <a:latin typeface="Calibri"/>
                          <a:ea typeface="Calibri"/>
                          <a:cs typeface="Calibri"/>
                          <a:sym typeface="Calibri"/>
                        </a:rPr>
                        <a:t> 14.400.000.</a:t>
                      </a:r>
                      <a:endParaRPr/>
                    </a:p>
                  </a:txBody>
                  <a:tcPr marL="9025" marR="9025" marT="90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gridSpan="2">
                  <a:txBody>
                    <a:bodyPr/>
                    <a:lstStyle/>
                    <a:p>
                      <a:pPr marL="0" marR="0" lvl="0" indent="0" algn="l" rtl="0">
                        <a:lnSpc>
                          <a:spcPct val="100000"/>
                        </a:lnSpc>
                        <a:spcBef>
                          <a:spcPts val="0"/>
                        </a:spcBef>
                        <a:spcAft>
                          <a:spcPts val="0"/>
                        </a:spcAft>
                        <a:buNone/>
                      </a:pPr>
                      <a:r>
                        <a:rPr lang="en-US" sz="1000" b="0" i="0" u="none" strike="noStrike" cap="none">
                          <a:solidFill>
                            <a:srgbClr val="000000"/>
                          </a:solidFill>
                          <a:latin typeface="Calibri"/>
                          <a:ea typeface="Calibri"/>
                          <a:cs typeface="Calibri"/>
                          <a:sym typeface="Calibri"/>
                        </a:rPr>
                        <a:t>Sueldos de fuente extranjera.</a:t>
                      </a:r>
                      <a:endParaRPr/>
                    </a:p>
                  </a:txBody>
                  <a:tcPr marL="86625" marR="86625" marT="43325" marB="43325"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hMerge="1">
                  <a:txBody>
                    <a:bodyPr/>
                    <a:lstStyle/>
                    <a:p>
                      <a:endParaRPr lang="es-CL"/>
                    </a:p>
                  </a:txBody>
                  <a:tcPr/>
                </a:tc>
                <a:tc>
                  <a:txBody>
                    <a:bodyPr/>
                    <a:lstStyle/>
                    <a:p>
                      <a:pPr marL="0" marR="0" lvl="0" indent="0" algn="ctr" rtl="0">
                        <a:lnSpc>
                          <a:spcPct val="100000"/>
                        </a:lnSpc>
                        <a:spcBef>
                          <a:spcPts val="0"/>
                        </a:spcBef>
                        <a:spcAft>
                          <a:spcPts val="0"/>
                        </a:spcAft>
                        <a:buNone/>
                      </a:pPr>
                      <a:r>
                        <a:rPr lang="en-US" sz="1000" b="0" i="0" u="none" strike="noStrike" cap="none">
                          <a:solidFill>
                            <a:srgbClr val="000000"/>
                          </a:solidFill>
                          <a:latin typeface="Calibri"/>
                          <a:ea typeface="Calibri"/>
                          <a:cs typeface="Calibri"/>
                          <a:sym typeface="Calibri"/>
                        </a:rPr>
                        <a:t>1030</a:t>
                      </a:r>
                      <a:endParaRPr/>
                    </a:p>
                  </a:txBody>
                  <a:tcPr marL="9025" marR="9025" marT="90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1000" b="0" i="0" u="none" strike="noStrike" cap="none">
                          <a:solidFill>
                            <a:srgbClr val="0000CC"/>
                          </a:solidFill>
                          <a:latin typeface="Calibri"/>
                          <a:ea typeface="Calibri"/>
                          <a:cs typeface="Calibri"/>
                          <a:sym typeface="Calibri"/>
                        </a:rPr>
                        <a:t> </a:t>
                      </a:r>
                      <a:endParaRPr/>
                    </a:p>
                  </a:txBody>
                  <a:tcPr marL="9025" marR="9025" marT="90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1000" b="0" i="0" u="none" strike="noStrike" cap="none">
                          <a:solidFill>
                            <a:srgbClr val="000000"/>
                          </a:solidFill>
                          <a:latin typeface="Calibri"/>
                          <a:ea typeface="Calibri"/>
                          <a:cs typeface="Calibri"/>
                          <a:sym typeface="Calibri"/>
                        </a:rPr>
                        <a:t>161</a:t>
                      </a:r>
                      <a:endParaRPr/>
                    </a:p>
                  </a:txBody>
                  <a:tcPr marL="9025" marR="9025" marT="90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1000" b="0" i="0" u="none" strike="noStrike" cap="none">
                          <a:solidFill>
                            <a:srgbClr val="0000CC"/>
                          </a:solidFill>
                          <a:latin typeface="Calibri"/>
                          <a:ea typeface="Calibri"/>
                          <a:cs typeface="Calibri"/>
                          <a:sym typeface="Calibri"/>
                        </a:rPr>
                        <a:t>               </a:t>
                      </a:r>
                      <a:r>
                        <a:rPr lang="en-US" sz="1000" b="0" i="0" u="none" strike="noStrike" cap="none">
                          <a:solidFill>
                            <a:schemeClr val="dk1"/>
                          </a:solidFill>
                          <a:latin typeface="Calibri"/>
                          <a:ea typeface="Calibri"/>
                          <a:cs typeface="Calibri"/>
                          <a:sym typeface="Calibri"/>
                        </a:rPr>
                        <a:t>14.400.000</a:t>
                      </a:r>
                      <a:endParaRPr/>
                    </a:p>
                    <a:p>
                      <a:pPr marL="0" marR="0" lvl="0" indent="0" algn="l" rtl="0">
                        <a:lnSpc>
                          <a:spcPct val="100000"/>
                        </a:lnSpc>
                        <a:spcBef>
                          <a:spcPts val="0"/>
                        </a:spcBef>
                        <a:spcAft>
                          <a:spcPts val="0"/>
                        </a:spcAft>
                        <a:buNone/>
                      </a:pPr>
                      <a:endParaRPr sz="1000" b="0" i="0" u="none" strike="noStrike" cap="none">
                        <a:solidFill>
                          <a:srgbClr val="0000CC"/>
                        </a:solidFill>
                        <a:latin typeface="Calibri"/>
                        <a:ea typeface="Calibri"/>
                        <a:cs typeface="Calibri"/>
                        <a:sym typeface="Calibri"/>
                      </a:endParaRPr>
                    </a:p>
                  </a:txBody>
                  <a:tcPr marL="9025" marR="9025" marT="90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8B"/>
                    </a:solidFill>
                  </a:tcPr>
                </a:tc>
                <a:tc>
                  <a:txBody>
                    <a:bodyPr/>
                    <a:lstStyle/>
                    <a:p>
                      <a:pPr marL="0" marR="0" lvl="0" indent="0" algn="ctr" rtl="0">
                        <a:lnSpc>
                          <a:spcPct val="100000"/>
                        </a:lnSpc>
                        <a:spcBef>
                          <a:spcPts val="0"/>
                        </a:spcBef>
                        <a:spcAft>
                          <a:spcPts val="0"/>
                        </a:spcAft>
                        <a:buNone/>
                      </a:pPr>
                      <a:r>
                        <a:rPr lang="en-US" sz="1000" b="0" i="0" u="none" strike="noStrike" cap="none">
                          <a:solidFill>
                            <a:srgbClr val="0000CC"/>
                          </a:solidFill>
                          <a:latin typeface="Calibri"/>
                          <a:ea typeface="Calibri"/>
                          <a:cs typeface="Calibri"/>
                          <a:sym typeface="Calibri"/>
                        </a:rPr>
                        <a:t>+</a:t>
                      </a:r>
                      <a:endParaRPr/>
                    </a:p>
                  </a:txBody>
                  <a:tcPr marL="9025" marR="9025" marT="90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r>
              <a:tr h="189575">
                <a:tc>
                  <a:txBody>
                    <a:bodyPr/>
                    <a:lstStyle/>
                    <a:p>
                      <a:pPr marL="0" marR="0" lvl="0" indent="0" algn="l" rtl="0">
                        <a:lnSpc>
                          <a:spcPct val="100000"/>
                        </a:lnSpc>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9025" marR="9025" marT="90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9025" marR="9025" marT="902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9025" marR="9025" marT="90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9025" marR="9025" marT="90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9025" marR="9025" marT="90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9025" marR="9025" marT="90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9025" marR="9025" marT="90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9025" marR="9025" marT="90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9025" marR="9025" marT="90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9025" marR="9025" marT="90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340" name="Google Shape;340;p62"/>
          <p:cNvGraphicFramePr/>
          <p:nvPr/>
        </p:nvGraphicFramePr>
        <p:xfrm>
          <a:off x="615466" y="3249635"/>
          <a:ext cx="3000000" cy="3000000"/>
        </p:xfrm>
        <a:graphic>
          <a:graphicData uri="http://schemas.openxmlformats.org/drawingml/2006/table">
            <a:tbl>
              <a:tblPr>
                <a:noFill/>
                <a:tableStyleId>{835C78D2-2129-465E-A566-8DE209588C87}</a:tableStyleId>
              </a:tblPr>
              <a:tblGrid>
                <a:gridCol w="2392300"/>
                <a:gridCol w="214350"/>
                <a:gridCol w="1270250"/>
                <a:gridCol w="214350"/>
                <a:gridCol w="1413150"/>
                <a:gridCol w="190525"/>
              </a:tblGrid>
              <a:tr h="239500">
                <a:tc gridSpan="6">
                  <a:txBody>
                    <a:bodyPr/>
                    <a:lstStyle/>
                    <a:p>
                      <a:pPr marL="0" marR="0" lvl="0" indent="0" algn="ctr" rtl="0">
                        <a:lnSpc>
                          <a:spcPct val="100000"/>
                        </a:lnSpc>
                        <a:spcBef>
                          <a:spcPts val="0"/>
                        </a:spcBef>
                        <a:spcAft>
                          <a:spcPts val="0"/>
                        </a:spcAft>
                        <a:buNone/>
                      </a:pPr>
                      <a:r>
                        <a:rPr lang="en-US" sz="900" b="1" i="0" u="none" strike="noStrike" cap="none">
                          <a:solidFill>
                            <a:schemeClr val="lt1"/>
                          </a:solidFill>
                          <a:latin typeface="Calibri"/>
                          <a:ea typeface="Calibri"/>
                          <a:cs typeface="Calibri"/>
                          <a:sym typeface="Calibri"/>
                        </a:rPr>
                        <a:t>RECUADRO N°1: HONORARIOS</a:t>
                      </a:r>
                      <a:endParaRPr/>
                    </a:p>
                  </a:txBody>
                  <a:tcPr marL="106475" marR="106475" marT="53250" marB="5325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381475">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Rentas de 2a Categoría</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gridSpan="2">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Renta Actualizada</a:t>
                      </a:r>
                      <a:endParaRPr/>
                    </a:p>
                  </a:txBody>
                  <a:tcPr marL="106475" marR="106475" marT="53250" marB="5325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h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Impuesto Retenido Actualizado</a:t>
                      </a:r>
                      <a:endParaRPr/>
                    </a:p>
                  </a:txBody>
                  <a:tcPr marL="106475" marR="106475" marT="53250" marB="5325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hMerge="1">
                  <a:txBody>
                    <a:bodyPr/>
                    <a:lstStyle/>
                    <a:p>
                      <a:endParaRPr lang="es-CL"/>
                    </a:p>
                  </a:txBody>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r>
              <a:tr h="166725">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Honorarios anuales con retención</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a:txBody>
                    <a:bodyPr/>
                    <a:lstStyle/>
                    <a:p>
                      <a:pPr marL="0" marR="0" lvl="0" indent="0" algn="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461</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3.000.000</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492</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322.500</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r>
              <a:tr h="166725">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Honorarios Anuales sin Retención</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a:txBody>
                    <a:bodyPr/>
                    <a:lstStyle/>
                    <a:p>
                      <a:pPr marL="0" marR="0" lvl="0" indent="0" algn="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545</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r>
              <a:tr h="325500">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Incremento por impuestos pagados o</a:t>
                      </a:r>
                      <a:br>
                        <a:rPr lang="en-US" sz="900" b="0" i="0" u="none" strike="noStrike" cap="none">
                          <a:solidFill>
                            <a:srgbClr val="000000"/>
                          </a:solidFill>
                          <a:latin typeface="Calibri"/>
                          <a:ea typeface="Calibri"/>
                          <a:cs typeface="Calibri"/>
                          <a:sym typeface="Calibri"/>
                        </a:rPr>
                      </a:br>
                      <a:r>
                        <a:rPr lang="en-US" sz="900" b="0" i="0" u="none" strike="noStrike" cap="none">
                          <a:solidFill>
                            <a:srgbClr val="000000"/>
                          </a:solidFill>
                          <a:latin typeface="Calibri"/>
                          <a:ea typeface="Calibri"/>
                          <a:cs typeface="Calibri"/>
                          <a:sym typeface="Calibri"/>
                        </a:rPr>
                        <a:t>retenidos en el exterior</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a:txBody>
                    <a:bodyPr/>
                    <a:lstStyle/>
                    <a:p>
                      <a:pPr marL="0" marR="0" lvl="0" indent="0" algn="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856</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r>
              <a:tr h="166725">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Total Ingresos Brutos</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a:txBody>
                    <a:bodyPr/>
                    <a:lstStyle/>
                    <a:p>
                      <a:pPr marL="0" marR="0" lvl="0" indent="0" algn="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547</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3.000.000</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r>
              <a:tr h="325500">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Participación en Sociedad de Profesionales</a:t>
                      </a:r>
                      <a:br>
                        <a:rPr lang="en-US" sz="900" b="0" i="0" u="none" strike="noStrike" cap="none">
                          <a:solidFill>
                            <a:srgbClr val="000000"/>
                          </a:solidFill>
                          <a:latin typeface="Calibri"/>
                          <a:ea typeface="Calibri"/>
                          <a:cs typeface="Calibri"/>
                          <a:sym typeface="Calibri"/>
                        </a:rPr>
                      </a:br>
                      <a:r>
                        <a:rPr lang="en-US" sz="900" b="0" i="0" u="none" strike="noStrike" cap="none">
                          <a:solidFill>
                            <a:srgbClr val="000000"/>
                          </a:solidFill>
                          <a:latin typeface="Calibri"/>
                          <a:ea typeface="Calibri"/>
                          <a:cs typeface="Calibri"/>
                          <a:sym typeface="Calibri"/>
                        </a:rPr>
                        <a:t> de 2ª Categoría</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a:txBody>
                    <a:bodyPr/>
                    <a:lstStyle/>
                    <a:p>
                      <a:pPr marL="0" marR="0" lvl="0" indent="0" algn="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617</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a:t>
                      </a:r>
                      <a:endParaRPr/>
                    </a:p>
                  </a:txBody>
                  <a:tcPr marL="7950" marR="7950" marT="7950"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r>
              <a:tr h="166725">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Monto Ahorro Previsional Voluntario Art. 42 Bis</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a:txBody>
                    <a:bodyPr/>
                    <a:lstStyle/>
                    <a:p>
                      <a:pPr marL="0" marR="0" lvl="0" indent="0" algn="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770</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r>
              <a:tr h="166725">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Gastos Efectivos (sólo del Total Ingresos Brutos)</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a:txBody>
                    <a:bodyPr/>
                    <a:lstStyle/>
                    <a:p>
                      <a:pPr marL="0" marR="0" lvl="0" indent="0" algn="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465</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a:t>
                      </a:r>
                      <a:endParaRPr/>
                    </a:p>
                  </a:txBody>
                  <a:tcPr marL="7950" marR="7950" marT="7950"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r>
              <a:tr h="325500">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Gastos Presuntos: 30% sobre el Código 547, </a:t>
                      </a:r>
                      <a:br>
                        <a:rPr lang="en-US" sz="900" b="0" i="0" u="none" strike="noStrike" cap="none">
                          <a:solidFill>
                            <a:srgbClr val="000000"/>
                          </a:solidFill>
                          <a:latin typeface="Calibri"/>
                          <a:ea typeface="Calibri"/>
                          <a:cs typeface="Calibri"/>
                          <a:sym typeface="Calibri"/>
                        </a:rPr>
                      </a:br>
                      <a:r>
                        <a:rPr lang="en-US" sz="900" b="0" i="0" u="none" strike="noStrike" cap="none">
                          <a:solidFill>
                            <a:srgbClr val="000000"/>
                          </a:solidFill>
                          <a:latin typeface="Calibri"/>
                          <a:ea typeface="Calibri"/>
                          <a:cs typeface="Calibri"/>
                          <a:sym typeface="Calibri"/>
                        </a:rPr>
                        <a:t>con tope de 15 UTA</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a:txBody>
                    <a:bodyPr/>
                    <a:lstStyle/>
                    <a:p>
                      <a:pPr marL="0" marR="0" lvl="0" indent="0" algn="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494</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900.000</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r>
              <a:tr h="325500">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Rebaja por presunción de asignación de </a:t>
                      </a:r>
                      <a:br>
                        <a:rPr lang="en-US" sz="900" b="0" i="0" u="none" strike="noStrike" cap="none">
                          <a:solidFill>
                            <a:srgbClr val="000000"/>
                          </a:solidFill>
                          <a:latin typeface="Calibri"/>
                          <a:ea typeface="Calibri"/>
                          <a:cs typeface="Calibri"/>
                          <a:sym typeface="Calibri"/>
                        </a:rPr>
                      </a:br>
                      <a:r>
                        <a:rPr lang="en-US" sz="900" b="0" i="0" u="none" strike="noStrike" cap="none">
                          <a:solidFill>
                            <a:srgbClr val="000000"/>
                          </a:solidFill>
                          <a:latin typeface="Calibri"/>
                          <a:ea typeface="Calibri"/>
                          <a:cs typeface="Calibri"/>
                          <a:sym typeface="Calibri"/>
                        </a:rPr>
                        <a:t>zona DL 889/75</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a:txBody>
                    <a:bodyPr/>
                    <a:lstStyle/>
                    <a:p>
                      <a:pPr marL="0" marR="0" lvl="0" indent="0" algn="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850</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r>
              <a:tr h="166725">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Total Honorarios</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a:txBody>
                    <a:bodyPr/>
                    <a:lstStyle/>
                    <a:p>
                      <a:pPr marL="0" marR="0" lvl="0" indent="0" algn="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467</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3.322.500</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r>
              <a:tr h="166725">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Total Remuneraciones Directores S.A.</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a:txBody>
                    <a:bodyPr/>
                    <a:lstStyle/>
                    <a:p>
                      <a:pPr marL="0" marR="0" lvl="0" indent="0" algn="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479</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491</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r>
              <a:tr h="166725">
                <a:tc>
                  <a:txBody>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Total Rentas y Retenciones</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6B00"/>
                    </a:solidFill>
                  </a:tcPr>
                </a:tc>
                <a:tc>
                  <a:txBody>
                    <a:bodyPr/>
                    <a:lstStyle/>
                    <a:p>
                      <a:pPr marL="0" marR="0" lvl="0" indent="0" algn="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618</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3.322.500</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619</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 322.500</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c>
                  <a:txBody>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a:t>
                      </a:r>
                      <a:endParaRPr/>
                    </a:p>
                  </a:txBody>
                  <a:tcPr marL="7950" marR="7950" marT="79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DB2"/>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¿DÓNDE DECLARO </a:t>
            </a:r>
            <a:r>
              <a:rPr lang="en-US" sz="2800" b="0" i="0" u="none" strike="noStrike" cap="none">
                <a:solidFill>
                  <a:srgbClr val="C64033"/>
                </a:solidFill>
                <a:latin typeface="Calibri"/>
                <a:ea typeface="Calibri"/>
                <a:cs typeface="Calibri"/>
                <a:sym typeface="Calibri"/>
              </a:rPr>
              <a:t>EN EL FORMULARIO 22?</a:t>
            </a:r>
            <a:endParaRPr sz="3100" b="0" i="0" u="none" strike="noStrike" cap="none">
              <a:solidFill>
                <a:srgbClr val="C64033"/>
              </a:solidFill>
              <a:latin typeface="Calibri"/>
              <a:ea typeface="Calibri"/>
              <a:cs typeface="Calibri"/>
              <a:sym typeface="Calibri"/>
            </a:endParaRPr>
          </a:p>
        </p:txBody>
      </p:sp>
      <p:grpSp>
        <p:nvGrpSpPr>
          <p:cNvPr id="346" name="Google Shape;346;p63"/>
          <p:cNvGrpSpPr/>
          <p:nvPr/>
        </p:nvGrpSpPr>
        <p:grpSpPr>
          <a:xfrm>
            <a:off x="375975" y="1815873"/>
            <a:ext cx="8525977" cy="4932392"/>
            <a:chOff x="466025" y="2326997"/>
            <a:chExt cx="5650725" cy="1544810"/>
          </a:xfrm>
        </p:grpSpPr>
        <p:sp>
          <p:nvSpPr>
            <p:cNvPr id="347" name="Google Shape;347;p63"/>
            <p:cNvSpPr/>
            <p:nvPr/>
          </p:nvSpPr>
          <p:spPr>
            <a:xfrm>
              <a:off x="466025" y="2326997"/>
              <a:ext cx="5650725" cy="1544810"/>
            </a:xfrm>
            <a:prstGeom prst="roundRect">
              <a:avLst>
                <a:gd name="adj" fmla="val 79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48" name="Google Shape;348;p63"/>
            <p:cNvSpPr txBox="1"/>
            <p:nvPr/>
          </p:nvSpPr>
          <p:spPr>
            <a:xfrm>
              <a:off x="624751" y="2374745"/>
              <a:ext cx="5482063" cy="138195"/>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En el anverso del formulario 22 </a:t>
              </a:r>
              <a:endParaRPr sz="1400" b="0" i="0" u="none" strike="noStrike" cap="none">
                <a:solidFill>
                  <a:srgbClr val="FF0000"/>
                </a:solidFill>
                <a:latin typeface="Calibri"/>
                <a:ea typeface="Calibri"/>
                <a:cs typeface="Calibri"/>
                <a:sym typeface="Calibri"/>
              </a:endParaRPr>
            </a:p>
          </p:txBody>
        </p:sp>
        <p:sp>
          <p:nvSpPr>
            <p:cNvPr id="349" name="Google Shape;349;p63"/>
            <p:cNvSpPr txBox="1"/>
            <p:nvPr/>
          </p:nvSpPr>
          <p:spPr>
            <a:xfrm>
              <a:off x="599499" y="3583936"/>
              <a:ext cx="5482063" cy="138195"/>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Los honorarios declarados en la línea 8, código 110, por $3.500.000, corresponde a lo determinado en el código 618 del recuadro N° 1 las rentas por $33.000.000 provenientes de sueldos, se registran en la línea 13. </a:t>
              </a:r>
              <a:endParaRPr/>
            </a:p>
          </p:txBody>
        </p:sp>
      </p:grpSp>
      <p:graphicFrame>
        <p:nvGraphicFramePr>
          <p:cNvPr id="350" name="Google Shape;350;p63"/>
          <p:cNvGraphicFramePr/>
          <p:nvPr/>
        </p:nvGraphicFramePr>
        <p:xfrm>
          <a:off x="709613" y="3508363"/>
          <a:ext cx="7867650" cy="457200"/>
        </p:xfrm>
        <a:graphic>
          <a:graphicData uri="http://schemas.openxmlformats.org/presentationml/2006/ole">
            <mc:AlternateContent xmlns:mc="http://schemas.openxmlformats.org/markup-compatibility/2006">
              <mc:Choice xmlns:v="urn:schemas-microsoft-com:vml" Requires="v">
                <p:oleObj spid="_x0000_s1031" r:id="rId5" imgW="7867650" imgH="457200" progId="Excel.SheetBinaryMacroEnabled.12">
                  <p:embed/>
                </p:oleObj>
              </mc:Choice>
              <mc:Fallback>
                <p:oleObj r:id="rId5" imgW="7867650" imgH="457200" progId="Excel.SheetBinaryMacroEnabled.12">
                  <p:embed/>
                  <p:pic>
                    <p:nvPicPr>
                      <p:cNvPr id="350" name="Google Shape;350;p63"/>
                      <p:cNvPicPr preferRelativeResize="0"/>
                      <p:nvPr/>
                    </p:nvPicPr>
                    <p:blipFill rotWithShape="1">
                      <a:blip r:embed="rId6">
                        <a:alphaModFix/>
                      </a:blip>
                      <a:srcRect/>
                      <a:stretch/>
                    </p:blipFill>
                    <p:spPr>
                      <a:xfrm>
                        <a:off x="709613" y="3508363"/>
                        <a:ext cx="7867650" cy="457200"/>
                      </a:xfrm>
                      <a:prstGeom prst="rect">
                        <a:avLst/>
                      </a:prstGeom>
                      <a:solidFill>
                        <a:srgbClr val="F4B183"/>
                      </a:solidFill>
                      <a:ln>
                        <a:noFill/>
                      </a:ln>
                    </p:spPr>
                  </p:pic>
                </p:oleObj>
              </mc:Fallback>
            </mc:AlternateContent>
          </a:graphicData>
        </a:graphic>
      </p:graphicFrame>
      <p:graphicFrame>
        <p:nvGraphicFramePr>
          <p:cNvPr id="351" name="Google Shape;351;p63"/>
          <p:cNvGraphicFramePr/>
          <p:nvPr/>
        </p:nvGraphicFramePr>
        <p:xfrm>
          <a:off x="709613" y="3940163"/>
          <a:ext cx="7867650" cy="209550"/>
        </p:xfrm>
        <a:graphic>
          <a:graphicData uri="http://schemas.openxmlformats.org/presentationml/2006/ole">
            <mc:AlternateContent xmlns:mc="http://schemas.openxmlformats.org/markup-compatibility/2006">
              <mc:Choice xmlns:v="urn:schemas-microsoft-com:vml" Requires="v">
                <p:oleObj spid="_x0000_s1032" r:id="rId8" imgW="7867650" imgH="209550" progId="Excel.SheetBinaryMacroEnabled.12">
                  <p:embed/>
                </p:oleObj>
              </mc:Choice>
              <mc:Fallback>
                <p:oleObj r:id="rId8" imgW="7867650" imgH="209550" progId="Excel.SheetBinaryMacroEnabled.12">
                  <p:embed/>
                  <p:pic>
                    <p:nvPicPr>
                      <p:cNvPr id="351" name="Google Shape;351;p63"/>
                      <p:cNvPicPr preferRelativeResize="0"/>
                      <p:nvPr/>
                    </p:nvPicPr>
                    <p:blipFill rotWithShape="1">
                      <a:blip r:embed="rId9">
                        <a:alphaModFix/>
                      </a:blip>
                      <a:srcRect/>
                      <a:stretch/>
                    </p:blipFill>
                    <p:spPr>
                      <a:xfrm>
                        <a:off x="709613" y="3940163"/>
                        <a:ext cx="7867650" cy="209550"/>
                      </a:xfrm>
                      <a:prstGeom prst="rect">
                        <a:avLst/>
                      </a:prstGeom>
                      <a:noFill/>
                      <a:ln>
                        <a:noFill/>
                      </a:ln>
                    </p:spPr>
                  </p:pic>
                </p:oleObj>
              </mc:Fallback>
            </mc:AlternateContent>
          </a:graphicData>
        </a:graphic>
      </p:graphicFrame>
      <p:graphicFrame>
        <p:nvGraphicFramePr>
          <p:cNvPr id="352" name="Google Shape;352;p63"/>
          <p:cNvGraphicFramePr/>
          <p:nvPr/>
        </p:nvGraphicFramePr>
        <p:xfrm>
          <a:off x="709613" y="4156063"/>
          <a:ext cx="7848600" cy="485775"/>
        </p:xfrm>
        <a:graphic>
          <a:graphicData uri="http://schemas.openxmlformats.org/presentationml/2006/ole">
            <mc:AlternateContent xmlns:mc="http://schemas.openxmlformats.org/markup-compatibility/2006">
              <mc:Choice xmlns:v="urn:schemas-microsoft-com:vml" Requires="v">
                <p:oleObj spid="_x0000_s1033" r:id="rId11" imgW="7848600" imgH="485775" progId="Excel.SheetBinaryMacroEnabled.12">
                  <p:embed/>
                </p:oleObj>
              </mc:Choice>
              <mc:Fallback>
                <p:oleObj r:id="rId11" imgW="7848600" imgH="485775" progId="Excel.SheetBinaryMacroEnabled.12">
                  <p:embed/>
                  <p:pic>
                    <p:nvPicPr>
                      <p:cNvPr id="352" name="Google Shape;352;p63"/>
                      <p:cNvPicPr preferRelativeResize="0"/>
                      <p:nvPr/>
                    </p:nvPicPr>
                    <p:blipFill rotWithShape="1">
                      <a:blip r:embed="rId12">
                        <a:alphaModFix/>
                      </a:blip>
                      <a:srcRect/>
                      <a:stretch/>
                    </p:blipFill>
                    <p:spPr>
                      <a:xfrm>
                        <a:off x="709613" y="4156063"/>
                        <a:ext cx="7848600" cy="485775"/>
                      </a:xfrm>
                      <a:prstGeom prst="rect">
                        <a:avLst/>
                      </a:prstGeom>
                      <a:noFill/>
                      <a:ln>
                        <a:noFill/>
                      </a:ln>
                    </p:spPr>
                  </p:pic>
                </p:oleObj>
              </mc:Fallback>
            </mc:AlternateContent>
          </a:graphicData>
        </a:graphic>
      </p:graphicFrame>
      <p:graphicFrame>
        <p:nvGraphicFramePr>
          <p:cNvPr id="353" name="Google Shape;353;p63"/>
          <p:cNvGraphicFramePr/>
          <p:nvPr/>
        </p:nvGraphicFramePr>
        <p:xfrm>
          <a:off x="709613" y="4587863"/>
          <a:ext cx="7848600" cy="209550"/>
        </p:xfrm>
        <a:graphic>
          <a:graphicData uri="http://schemas.openxmlformats.org/presentationml/2006/ole">
            <mc:AlternateContent xmlns:mc="http://schemas.openxmlformats.org/markup-compatibility/2006">
              <mc:Choice xmlns:v="urn:schemas-microsoft-com:vml" Requires="v">
                <p:oleObj spid="_x0000_s1034" r:id="rId14" imgW="7848600" imgH="209550" progId="Excel.SheetBinaryMacroEnabled.12">
                  <p:embed/>
                </p:oleObj>
              </mc:Choice>
              <mc:Fallback>
                <p:oleObj r:id="rId14" imgW="7848600" imgH="209550" progId="Excel.SheetBinaryMacroEnabled.12">
                  <p:embed/>
                  <p:pic>
                    <p:nvPicPr>
                      <p:cNvPr id="353" name="Google Shape;353;p63"/>
                      <p:cNvPicPr preferRelativeResize="0"/>
                      <p:nvPr/>
                    </p:nvPicPr>
                    <p:blipFill rotWithShape="1">
                      <a:blip r:embed="rId15">
                        <a:alphaModFix/>
                      </a:blip>
                      <a:srcRect/>
                      <a:stretch/>
                    </p:blipFill>
                    <p:spPr>
                      <a:xfrm>
                        <a:off x="709613" y="4587863"/>
                        <a:ext cx="7848600" cy="209550"/>
                      </a:xfrm>
                      <a:prstGeom prst="rect">
                        <a:avLst/>
                      </a:prstGeom>
                      <a:noFill/>
                      <a:ln>
                        <a:noFill/>
                      </a:ln>
                    </p:spPr>
                  </p:pic>
                </p:oleObj>
              </mc:Fallback>
            </mc:AlternateContent>
          </a:graphicData>
        </a:graphic>
      </p:graphicFrame>
      <p:graphicFrame>
        <p:nvGraphicFramePr>
          <p:cNvPr id="354" name="Google Shape;354;p63"/>
          <p:cNvGraphicFramePr/>
          <p:nvPr/>
        </p:nvGraphicFramePr>
        <p:xfrm>
          <a:off x="709613" y="3003538"/>
          <a:ext cx="7847012" cy="533400"/>
        </p:xfrm>
        <a:graphic>
          <a:graphicData uri="http://schemas.openxmlformats.org/presentationml/2006/ole">
            <mc:AlternateContent xmlns:mc="http://schemas.openxmlformats.org/markup-compatibility/2006">
              <mc:Choice xmlns:v="urn:schemas-microsoft-com:vml" Requires="v">
                <p:oleObj spid="_x0000_s1035" r:id="rId17" imgW="7847012" imgH="533400" progId="Excel.SheetBinaryMacroEnabled.12">
                  <p:embed/>
                </p:oleObj>
              </mc:Choice>
              <mc:Fallback>
                <p:oleObj r:id="rId17" imgW="7847012" imgH="533400" progId="Excel.SheetBinaryMacroEnabled.12">
                  <p:embed/>
                  <p:pic>
                    <p:nvPicPr>
                      <p:cNvPr id="354" name="Google Shape;354;p63"/>
                      <p:cNvPicPr preferRelativeResize="0"/>
                      <p:nvPr/>
                    </p:nvPicPr>
                    <p:blipFill rotWithShape="1">
                      <a:blip r:embed="rId18">
                        <a:alphaModFix/>
                      </a:blip>
                      <a:srcRect/>
                      <a:stretch/>
                    </p:blipFill>
                    <p:spPr>
                      <a:xfrm>
                        <a:off x="709613" y="3003538"/>
                        <a:ext cx="7847012" cy="533400"/>
                      </a:xfrm>
                      <a:prstGeom prst="rect">
                        <a:avLst/>
                      </a:prstGeom>
                      <a:noFill/>
                      <a:ln>
                        <a:noFill/>
                      </a:ln>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8"/>
          <p:cNvSpPr txBox="1"/>
          <p:nvPr/>
        </p:nvSpPr>
        <p:spPr>
          <a:xfrm>
            <a:off x="459175" y="2309023"/>
            <a:ext cx="2604271" cy="2649301"/>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US" sz="1400" b="1" i="0" u="none" strike="noStrike" cap="none">
                <a:solidFill>
                  <a:schemeClr val="dk1"/>
                </a:solidFill>
                <a:latin typeface="Calibri"/>
                <a:ea typeface="Calibri"/>
                <a:cs typeface="Calibri"/>
                <a:sym typeface="Calibri"/>
              </a:rPr>
              <a:t>OA1</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Leer y utilizar información contable básica acerca de la marcha de la empresa, incluida información sobre importaciones y/o exportaciones, de acuerdo a las normas internacionales de contabilidad  (NIC) y de información financiera (NIIF).</a:t>
            </a:r>
            <a:endParaRPr/>
          </a:p>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OA Genérico</a:t>
            </a:r>
            <a:endParaRPr/>
          </a:p>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C – H</a:t>
            </a:r>
            <a:endParaRPr sz="1400" b="0" i="0" u="none" strike="noStrike" cap="none">
              <a:solidFill>
                <a:srgbClr val="000000"/>
              </a:solidFill>
              <a:latin typeface="Calibri"/>
              <a:ea typeface="Calibri"/>
              <a:cs typeface="Calibri"/>
              <a:sym typeface="Calibri"/>
            </a:endParaRPr>
          </a:p>
        </p:txBody>
      </p:sp>
      <p:sp>
        <p:nvSpPr>
          <p:cNvPr id="76" name="Google Shape;76;p38"/>
          <p:cNvSpPr/>
          <p:nvPr/>
        </p:nvSpPr>
        <p:spPr>
          <a:xfrm>
            <a:off x="252573" y="1472659"/>
            <a:ext cx="2980513" cy="4711831"/>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7" name="Google Shape;77;p38"/>
          <p:cNvSpPr txBox="1"/>
          <p:nvPr/>
        </p:nvSpPr>
        <p:spPr>
          <a:xfrm>
            <a:off x="358671" y="1952515"/>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ED6B00"/>
                </a:solidFill>
                <a:latin typeface="Calibri"/>
                <a:ea typeface="Calibri"/>
                <a:cs typeface="Calibri"/>
                <a:sym typeface="Calibri"/>
              </a:rPr>
              <a:t>OBJETIVO DE APRENDIZAJE</a:t>
            </a:r>
            <a:endParaRPr sz="1800" b="0" i="0" u="none" strike="noStrike" cap="none">
              <a:solidFill>
                <a:srgbClr val="ED6B00"/>
              </a:solidFill>
              <a:latin typeface="Calibri"/>
              <a:ea typeface="Calibri"/>
              <a:cs typeface="Calibri"/>
              <a:sym typeface="Calibri"/>
            </a:endParaRPr>
          </a:p>
        </p:txBody>
      </p:sp>
      <p:pic>
        <p:nvPicPr>
          <p:cNvPr id="78" name="Google Shape;78;p38"/>
          <p:cNvPicPr preferRelativeResize="0"/>
          <p:nvPr/>
        </p:nvPicPr>
        <p:blipFill rotWithShape="1">
          <a:blip r:embed="rId3">
            <a:alphaModFix/>
          </a:blip>
          <a:srcRect/>
          <a:stretch/>
        </p:blipFill>
        <p:spPr>
          <a:xfrm>
            <a:off x="1332251" y="1090895"/>
            <a:ext cx="821157" cy="782964"/>
          </a:xfrm>
          <a:prstGeom prst="rect">
            <a:avLst/>
          </a:prstGeom>
          <a:noFill/>
          <a:ln>
            <a:noFill/>
          </a:ln>
        </p:spPr>
      </p:pic>
      <p:sp>
        <p:nvSpPr>
          <p:cNvPr id="79" name="Google Shape;79;p38"/>
          <p:cNvSpPr/>
          <p:nvPr/>
        </p:nvSpPr>
        <p:spPr>
          <a:xfrm>
            <a:off x="3362219" y="1472660"/>
            <a:ext cx="2980513" cy="4711830"/>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0" name="Google Shape;80;p38"/>
          <p:cNvSpPr txBox="1"/>
          <p:nvPr/>
        </p:nvSpPr>
        <p:spPr>
          <a:xfrm>
            <a:off x="3489514" y="2235575"/>
            <a:ext cx="2853218" cy="17984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2. </a:t>
            </a:r>
            <a:r>
              <a:rPr lang="en-US" sz="1400" b="0" i="0" u="none" strike="noStrike" cap="none">
                <a:solidFill>
                  <a:srgbClr val="000000"/>
                </a:solidFill>
                <a:latin typeface="Calibri"/>
                <a:ea typeface="Calibri"/>
                <a:cs typeface="Calibri"/>
                <a:sym typeface="Calibri"/>
              </a:rPr>
              <a:t>Monitorea el cumplimiento de las obligaciones tributarias de la empresa de acuerdo a la normativa legal vigente.</a:t>
            </a:r>
            <a:endParaRPr/>
          </a:p>
          <a:p>
            <a:pPr marL="0" marR="0" lvl="0" indent="0" algn="l" rtl="0">
              <a:lnSpc>
                <a:spcPct val="100000"/>
              </a:lnSpc>
              <a:spcBef>
                <a:spcPts val="0"/>
              </a:spcBef>
              <a:spcAft>
                <a:spcPts val="0"/>
              </a:spcAft>
              <a:buNone/>
            </a:pPr>
            <a:endParaRPr sz="1400" b="1" i="0" u="none" strike="noStrike" cap="none">
              <a:solidFill>
                <a:srgbClr val="76384D"/>
              </a:solidFill>
              <a:latin typeface="Calibri"/>
              <a:ea typeface="Calibri"/>
              <a:cs typeface="Calibri"/>
              <a:sym typeface="Calibri"/>
            </a:endParaRPr>
          </a:p>
        </p:txBody>
      </p:sp>
      <p:sp>
        <p:nvSpPr>
          <p:cNvPr id="81" name="Google Shape;81;p38"/>
          <p:cNvSpPr txBox="1"/>
          <p:nvPr/>
        </p:nvSpPr>
        <p:spPr>
          <a:xfrm>
            <a:off x="3561636" y="1952515"/>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ED6B00"/>
                </a:solidFill>
                <a:latin typeface="Calibri"/>
                <a:ea typeface="Calibri"/>
                <a:cs typeface="Calibri"/>
                <a:sym typeface="Calibri"/>
              </a:rPr>
              <a:t>APRENDIZAJE ESPERADO</a:t>
            </a:r>
            <a:endParaRPr sz="1800" b="0" i="0" u="none" strike="noStrike" cap="none">
              <a:solidFill>
                <a:srgbClr val="ED6B00"/>
              </a:solidFill>
              <a:latin typeface="Calibri"/>
              <a:ea typeface="Calibri"/>
              <a:cs typeface="Calibri"/>
              <a:sym typeface="Calibri"/>
            </a:endParaRPr>
          </a:p>
        </p:txBody>
      </p:sp>
      <p:pic>
        <p:nvPicPr>
          <p:cNvPr id="82" name="Google Shape;82;p38"/>
          <p:cNvPicPr preferRelativeResize="0"/>
          <p:nvPr/>
        </p:nvPicPr>
        <p:blipFill rotWithShape="1">
          <a:blip r:embed="rId4">
            <a:alphaModFix/>
          </a:blip>
          <a:srcRect/>
          <a:stretch/>
        </p:blipFill>
        <p:spPr>
          <a:xfrm>
            <a:off x="4455650" y="1090895"/>
            <a:ext cx="821157" cy="782964"/>
          </a:xfrm>
          <a:prstGeom prst="rect">
            <a:avLst/>
          </a:prstGeom>
          <a:noFill/>
          <a:ln>
            <a:noFill/>
          </a:ln>
        </p:spPr>
      </p:pic>
      <p:sp>
        <p:nvSpPr>
          <p:cNvPr id="83" name="Google Shape;83;p38"/>
          <p:cNvSpPr/>
          <p:nvPr/>
        </p:nvSpPr>
        <p:spPr>
          <a:xfrm>
            <a:off x="6473043" y="1472660"/>
            <a:ext cx="2980513" cy="4711830"/>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4" name="Google Shape;84;p38"/>
          <p:cNvSpPr txBox="1"/>
          <p:nvPr/>
        </p:nvSpPr>
        <p:spPr>
          <a:xfrm>
            <a:off x="6563541" y="2650071"/>
            <a:ext cx="2872170" cy="113553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2.4 </a:t>
            </a:r>
            <a:r>
              <a:rPr lang="en-US" sz="1400" b="0" i="0" u="none" strike="noStrike" cap="none">
                <a:solidFill>
                  <a:srgbClr val="000000"/>
                </a:solidFill>
                <a:latin typeface="Calibri"/>
                <a:ea typeface="Calibri"/>
                <a:cs typeface="Calibri"/>
                <a:sym typeface="Calibri"/>
              </a:rPr>
              <a:t> Determina el impuesto anual a la renta Formulario N° 22,</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de acuerdo a la normativa tributaria vigente.</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
            </a:r>
            <a:br>
              <a:rPr lang="en-US"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p:txBody>
      </p:sp>
      <p:sp>
        <p:nvSpPr>
          <p:cNvPr id="85" name="Google Shape;85;p38"/>
          <p:cNvSpPr txBox="1"/>
          <p:nvPr/>
        </p:nvSpPr>
        <p:spPr>
          <a:xfrm>
            <a:off x="6554516" y="1952515"/>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ED6B00"/>
                </a:solidFill>
                <a:latin typeface="Calibri"/>
                <a:ea typeface="Calibri"/>
                <a:cs typeface="Calibri"/>
                <a:sym typeface="Calibri"/>
              </a:rPr>
              <a:t>CRITERIOS DE EVALUACIÓN</a:t>
            </a:r>
            <a:endParaRPr sz="1800" b="0" i="0" u="none" strike="noStrike" cap="none">
              <a:solidFill>
                <a:srgbClr val="ED6B00"/>
              </a:solidFill>
              <a:latin typeface="Calibri"/>
              <a:ea typeface="Calibri"/>
              <a:cs typeface="Calibri"/>
              <a:sym typeface="Calibri"/>
            </a:endParaRPr>
          </a:p>
        </p:txBody>
      </p:sp>
      <p:pic>
        <p:nvPicPr>
          <p:cNvPr id="86" name="Google Shape;86;p38"/>
          <p:cNvPicPr preferRelativeResize="0"/>
          <p:nvPr/>
        </p:nvPicPr>
        <p:blipFill rotWithShape="1">
          <a:blip r:embed="rId5">
            <a:alphaModFix/>
          </a:blip>
          <a:srcRect/>
          <a:stretch/>
        </p:blipFill>
        <p:spPr>
          <a:xfrm>
            <a:off x="7575068" y="1090895"/>
            <a:ext cx="821157" cy="782964"/>
          </a:xfrm>
          <a:prstGeom prst="rect">
            <a:avLst/>
          </a:prstGeom>
          <a:noFill/>
          <a:ln>
            <a:noFill/>
          </a:ln>
        </p:spPr>
      </p:pic>
      <p:pic>
        <p:nvPicPr>
          <p:cNvPr id="87" name="Google Shape;87;p38"/>
          <p:cNvPicPr preferRelativeResize="0"/>
          <p:nvPr/>
        </p:nvPicPr>
        <p:blipFill rotWithShape="1">
          <a:blip r:embed="rId6">
            <a:alphaModFix/>
          </a:blip>
          <a:srcRect/>
          <a:stretch/>
        </p:blipFill>
        <p:spPr>
          <a:xfrm flipH="1">
            <a:off x="3588297" y="3845310"/>
            <a:ext cx="3025211" cy="4082383"/>
          </a:xfrm>
          <a:prstGeom prst="rect">
            <a:avLst/>
          </a:prstGeom>
          <a:noFill/>
          <a:ln>
            <a:noFill/>
          </a:ln>
        </p:spPr>
      </p:pic>
      <p:pic>
        <p:nvPicPr>
          <p:cNvPr id="88" name="Google Shape;88;p38"/>
          <p:cNvPicPr preferRelativeResize="0"/>
          <p:nvPr/>
        </p:nvPicPr>
        <p:blipFill rotWithShape="1">
          <a:blip r:embed="rId7">
            <a:alphaModFix/>
          </a:blip>
          <a:srcRect/>
          <a:stretch/>
        </p:blipFill>
        <p:spPr>
          <a:xfrm flipH="1">
            <a:off x="633454" y="4610670"/>
            <a:ext cx="3103843" cy="246627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4"/>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PAUSA </a:t>
            </a:r>
            <a:r>
              <a:rPr lang="en-US" sz="2800" b="0" i="0" u="none" strike="noStrike" cap="none">
                <a:solidFill>
                  <a:srgbClr val="C64033"/>
                </a:solidFill>
                <a:latin typeface="Calibri"/>
                <a:ea typeface="Calibri"/>
                <a:cs typeface="Calibri"/>
                <a:sym typeface="Calibri"/>
              </a:rPr>
              <a:t>REFLEXIVA</a:t>
            </a:r>
            <a:endParaRPr sz="3100" b="0" i="0" u="none" strike="noStrike" cap="none">
              <a:solidFill>
                <a:srgbClr val="C64033"/>
              </a:solidFill>
              <a:latin typeface="Calibri"/>
              <a:ea typeface="Calibri"/>
              <a:cs typeface="Calibri"/>
              <a:sym typeface="Calibri"/>
            </a:endParaRPr>
          </a:p>
        </p:txBody>
      </p:sp>
      <p:grpSp>
        <p:nvGrpSpPr>
          <p:cNvPr id="360" name="Google Shape;360;p64"/>
          <p:cNvGrpSpPr/>
          <p:nvPr/>
        </p:nvGrpSpPr>
        <p:grpSpPr>
          <a:xfrm>
            <a:off x="375976" y="2496444"/>
            <a:ext cx="5856994" cy="3265259"/>
            <a:chOff x="466025" y="2540150"/>
            <a:chExt cx="5650725" cy="1155550"/>
          </a:xfrm>
        </p:grpSpPr>
        <p:sp>
          <p:nvSpPr>
            <p:cNvPr id="361" name="Google Shape;361;p64"/>
            <p:cNvSpPr/>
            <p:nvPr/>
          </p:nvSpPr>
          <p:spPr>
            <a:xfrm>
              <a:off x="466025" y="2540150"/>
              <a:ext cx="5650725" cy="1155550"/>
            </a:xfrm>
            <a:prstGeom prst="roundRect">
              <a:avLst>
                <a:gd name="adj" fmla="val 79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62" name="Google Shape;362;p64"/>
            <p:cNvSpPr txBox="1"/>
            <p:nvPr/>
          </p:nvSpPr>
          <p:spPr>
            <a:xfrm>
              <a:off x="592173" y="2663835"/>
              <a:ext cx="5399037" cy="974433"/>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Te invito a que te reúnas en conjunto a tu compañero y que reflexionen la pregunta que se les presentará, para esto pensemos, si como declarante de la información de la renta que me entrega el SII, me presenta una propuesta para declarar la renta: </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¿Esta propuesta puede ser modificada antes de ser presentada?    </a:t>
              </a:r>
              <a:endParaRPr/>
            </a:p>
          </p:txBody>
        </p:sp>
      </p:grpSp>
      <p:pic>
        <p:nvPicPr>
          <p:cNvPr id="363" name="Google Shape;363;p64"/>
          <p:cNvPicPr preferRelativeResize="0"/>
          <p:nvPr/>
        </p:nvPicPr>
        <p:blipFill rotWithShape="1">
          <a:blip r:embed="rId3">
            <a:alphaModFix/>
          </a:blip>
          <a:srcRect/>
          <a:stretch/>
        </p:blipFill>
        <p:spPr>
          <a:xfrm>
            <a:off x="6525252" y="1315762"/>
            <a:ext cx="2617380" cy="5675376"/>
          </a:xfrm>
          <a:prstGeom prst="rect">
            <a:avLst/>
          </a:prstGeom>
          <a:noFill/>
          <a:ln>
            <a:noFill/>
          </a:ln>
        </p:spPr>
      </p:pic>
      <p:pic>
        <p:nvPicPr>
          <p:cNvPr id="364" name="Google Shape;364;p64"/>
          <p:cNvPicPr preferRelativeResize="0"/>
          <p:nvPr/>
        </p:nvPicPr>
        <p:blipFill rotWithShape="1">
          <a:blip r:embed="rId4">
            <a:alphaModFix/>
          </a:blip>
          <a:srcRect/>
          <a:stretch/>
        </p:blipFill>
        <p:spPr>
          <a:xfrm>
            <a:off x="5991699" y="2240827"/>
            <a:ext cx="482540" cy="48254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SOLUCIÓN</a:t>
            </a:r>
            <a:endParaRPr sz="3100" b="1" i="0" u="none" strike="noStrike" cap="none">
              <a:solidFill>
                <a:srgbClr val="ED6B00"/>
              </a:solidFill>
              <a:latin typeface="Calibri"/>
              <a:ea typeface="Calibri"/>
              <a:cs typeface="Calibri"/>
              <a:sym typeface="Calibri"/>
            </a:endParaRPr>
          </a:p>
        </p:txBody>
      </p:sp>
      <p:grpSp>
        <p:nvGrpSpPr>
          <p:cNvPr id="370" name="Google Shape;370;p65"/>
          <p:cNvGrpSpPr/>
          <p:nvPr/>
        </p:nvGrpSpPr>
        <p:grpSpPr>
          <a:xfrm>
            <a:off x="375976" y="2496444"/>
            <a:ext cx="5856994" cy="3265259"/>
            <a:chOff x="466025" y="2540150"/>
            <a:chExt cx="5650725" cy="1155550"/>
          </a:xfrm>
        </p:grpSpPr>
        <p:sp>
          <p:nvSpPr>
            <p:cNvPr id="371" name="Google Shape;371;p65"/>
            <p:cNvSpPr/>
            <p:nvPr/>
          </p:nvSpPr>
          <p:spPr>
            <a:xfrm>
              <a:off x="466025" y="2540150"/>
              <a:ext cx="5650725" cy="1155550"/>
            </a:xfrm>
            <a:prstGeom prst="roundRect">
              <a:avLst>
                <a:gd name="adj" fmla="val 79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72" name="Google Shape;372;p65"/>
            <p:cNvSpPr txBox="1"/>
            <p:nvPr/>
          </p:nvSpPr>
          <p:spPr>
            <a:xfrm>
              <a:off x="592173" y="2663835"/>
              <a:ext cx="5399037" cy="974433"/>
            </a:xfrm>
            <a:prstGeom prst="rect">
              <a:avLst/>
            </a:prstGeom>
            <a:noFill/>
            <a:ln>
              <a:noFill/>
            </a:ln>
          </p:spPr>
          <p:txBody>
            <a:bodyPr spcFirstLastPara="1" wrap="square" lIns="91425" tIns="91425" rIns="91425" bIns="91425" anchor="ctr" anchorCtr="0">
              <a:noAutofit/>
            </a:bodyPr>
            <a:lstStyle/>
            <a:p>
              <a:pPr marL="0" marR="0" lvl="0" indent="-889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Respondiendo a la reflexión anterior, podemos decir que efectivamente se puede realizar la modificación a la propuesta que nos entrega el Servicio de Impuestos Internos. Porque como lo dice su nombre, es una propuesta, en este caso, podemos acceder a la información presentada y cotejarla con lo que nosotros sabemos que existe, y en este caso, modificar lo que sea necesario antes de presentar al Servicio de Impuestos Internos.</a:t>
              </a:r>
              <a:endParaRPr/>
            </a:p>
            <a:p>
              <a:pPr marL="0" marR="0" lvl="0" indent="-889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Recordemos que este trámite se puede hacer vía web y el formulario viene ya prellenado.</a:t>
              </a:r>
              <a:endParaRPr/>
            </a:p>
          </p:txBody>
        </p:sp>
      </p:grpSp>
      <p:sp>
        <p:nvSpPr>
          <p:cNvPr id="373" name="Google Shape;373;p65"/>
          <p:cNvSpPr txBox="1"/>
          <p:nvPr/>
        </p:nvSpPr>
        <p:spPr>
          <a:xfrm>
            <a:off x="506729" y="6208822"/>
            <a:ext cx="5388800" cy="198385"/>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100"/>
              <a:buFont typeface="Arial"/>
              <a:buNone/>
            </a:pPr>
            <a:r>
              <a:rPr lang="en-US" sz="2100" b="1" i="0" u="none" strike="noStrike" cap="none">
                <a:solidFill>
                  <a:srgbClr val="ED6B00"/>
                </a:solidFill>
                <a:latin typeface="Calibri"/>
                <a:ea typeface="Calibri"/>
                <a:cs typeface="Calibri"/>
                <a:sym typeface="Calibri"/>
              </a:rPr>
              <a:t>¡Muy bien</a:t>
            </a:r>
            <a:r>
              <a:rPr lang="en-US" sz="2100" b="0" i="0" u="none" strike="noStrike" cap="none">
                <a:solidFill>
                  <a:srgbClr val="ED6B00"/>
                </a:solidFill>
                <a:latin typeface="Calibri"/>
                <a:ea typeface="Calibri"/>
                <a:cs typeface="Calibri"/>
                <a:sym typeface="Calibri"/>
              </a:rPr>
              <a:t>! </a:t>
            </a:r>
            <a:endParaRPr sz="2000" b="0" i="0" u="none" strike="noStrike" cap="none">
              <a:solidFill>
                <a:srgbClr val="ED6B00"/>
              </a:solidFill>
              <a:latin typeface="Calibri"/>
              <a:ea typeface="Calibri"/>
              <a:cs typeface="Calibri"/>
              <a:sym typeface="Calibri"/>
            </a:endParaRPr>
          </a:p>
        </p:txBody>
      </p:sp>
      <p:pic>
        <p:nvPicPr>
          <p:cNvPr id="374" name="Google Shape;374;p65"/>
          <p:cNvPicPr preferRelativeResize="0"/>
          <p:nvPr/>
        </p:nvPicPr>
        <p:blipFill rotWithShape="1">
          <a:blip r:embed="rId3">
            <a:alphaModFix/>
          </a:blip>
          <a:srcRect/>
          <a:stretch/>
        </p:blipFill>
        <p:spPr>
          <a:xfrm>
            <a:off x="6525252" y="1315762"/>
            <a:ext cx="2617380" cy="5675376"/>
          </a:xfrm>
          <a:prstGeom prst="rect">
            <a:avLst/>
          </a:prstGeom>
          <a:noFill/>
          <a:ln>
            <a:noFill/>
          </a:ln>
        </p:spPr>
      </p:pic>
      <p:pic>
        <p:nvPicPr>
          <p:cNvPr id="375" name="Google Shape;375;p65"/>
          <p:cNvPicPr preferRelativeResize="0"/>
          <p:nvPr/>
        </p:nvPicPr>
        <p:blipFill rotWithShape="1">
          <a:blip r:embed="rId4">
            <a:alphaModFix/>
          </a:blip>
          <a:srcRect/>
          <a:stretch/>
        </p:blipFill>
        <p:spPr>
          <a:xfrm>
            <a:off x="5991699" y="2240827"/>
            <a:ext cx="482540" cy="48254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AHORA REVISEMOS ¿CUÁNTO APRENDIMOS?</a:t>
            </a:r>
            <a:endParaRPr sz="3100" b="1" i="0" u="none" strike="noStrike" cap="none">
              <a:solidFill>
                <a:srgbClr val="ED6B00"/>
              </a:solidFill>
              <a:latin typeface="Calibri"/>
              <a:ea typeface="Calibri"/>
              <a:cs typeface="Calibri"/>
              <a:sym typeface="Calibri"/>
            </a:endParaRPr>
          </a:p>
        </p:txBody>
      </p:sp>
      <p:sp>
        <p:nvSpPr>
          <p:cNvPr id="381" name="Google Shape;381;p66"/>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REVISEMOS</a:t>
            </a:r>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382" name="Google Shape;382;p66"/>
          <p:cNvSpPr/>
          <p:nvPr/>
        </p:nvSpPr>
        <p:spPr>
          <a:xfrm>
            <a:off x="375975"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83" name="Google Shape;383;p66"/>
          <p:cNvPicPr preferRelativeResize="0"/>
          <p:nvPr/>
        </p:nvPicPr>
        <p:blipFill rotWithShape="1">
          <a:blip r:embed="rId3">
            <a:alphaModFix/>
          </a:blip>
          <a:srcRect/>
          <a:stretch/>
        </p:blipFill>
        <p:spPr>
          <a:xfrm>
            <a:off x="4642338" y="3353848"/>
            <a:ext cx="5237611" cy="4275353"/>
          </a:xfrm>
          <a:prstGeom prst="rect">
            <a:avLst/>
          </a:prstGeom>
          <a:noFill/>
          <a:ln>
            <a:noFill/>
          </a:ln>
        </p:spPr>
      </p:pic>
      <p:sp>
        <p:nvSpPr>
          <p:cNvPr id="384" name="Google Shape;384;p66"/>
          <p:cNvSpPr txBox="1"/>
          <p:nvPr/>
        </p:nvSpPr>
        <p:spPr>
          <a:xfrm>
            <a:off x="702507" y="2357301"/>
            <a:ext cx="5849720" cy="323819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Los invito a reunirse en grupos de cuatro integrantes, deben realizar los cálculos respectivos para los honorarios y sueldos en la Declaración de Renta, para esto tendrás una tabla de cálculo en Excel que podrás modificar según corresponda al criterio de trabajo.</a:t>
            </a:r>
            <a:endParaRPr/>
          </a:p>
          <a:p>
            <a:pPr marL="0" marR="0" lvl="0" indent="0" algn="ctr" rtl="0">
              <a:lnSpc>
                <a:spcPct val="100000"/>
              </a:lnSpc>
              <a:spcBef>
                <a:spcPts val="600"/>
              </a:spcBef>
              <a:spcAft>
                <a:spcPts val="0"/>
              </a:spcAft>
              <a:buNone/>
            </a:pPr>
            <a:r>
              <a:rPr lang="en-US" sz="1800" b="0" i="0" u="none" strike="noStrike" cap="none">
                <a:solidFill>
                  <a:srgbClr val="000000"/>
                </a:solidFill>
                <a:latin typeface="Calibri"/>
                <a:ea typeface="Calibri"/>
                <a:cs typeface="Calibri"/>
                <a:sym typeface="Calibri"/>
              </a:rPr>
              <a:t>¡Éxito!</a:t>
            </a:r>
            <a:endParaRPr sz="1800" b="0" i="0" u="none" strike="noStrike" cap="none">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None/>
            </a:pPr>
            <a:r>
              <a:rPr lang="en-US" sz="1800" b="1" i="0" u="none" strike="noStrike" cap="none">
                <a:solidFill>
                  <a:srgbClr val="ED6B00"/>
                </a:solidFill>
                <a:latin typeface="Calibri"/>
                <a:ea typeface="Calibri"/>
                <a:cs typeface="Calibri"/>
                <a:sym typeface="Calibri"/>
              </a:rPr>
              <a:t>¡Muy Bien!, </a:t>
            </a:r>
            <a:r>
              <a:rPr lang="en-US" sz="1800" b="0" i="0" u="none" strike="noStrike" cap="none">
                <a:solidFill>
                  <a:srgbClr val="000000"/>
                </a:solidFill>
                <a:latin typeface="Calibri"/>
                <a:ea typeface="Calibri"/>
                <a:cs typeface="Calibri"/>
                <a:sym typeface="Calibri"/>
              </a:rPr>
              <a:t>ahora vamos a practicar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0"/>
          <p:cNvSpPr/>
          <p:nvPr/>
        </p:nvSpPr>
        <p:spPr>
          <a:xfrm>
            <a:off x="431624" y="2285848"/>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0" name="Google Shape;390;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ACTIVIDAD PRÁCTICA</a:t>
            </a:r>
            <a:endParaRPr sz="3100" b="1" i="0" u="none" strike="noStrike" cap="none">
              <a:solidFill>
                <a:srgbClr val="ED6B00"/>
              </a:solidFill>
              <a:latin typeface="Calibri"/>
              <a:ea typeface="Calibri"/>
              <a:cs typeface="Calibri"/>
              <a:sym typeface="Calibri"/>
            </a:endParaRPr>
          </a:p>
        </p:txBody>
      </p:sp>
      <p:sp>
        <p:nvSpPr>
          <p:cNvPr id="391" name="Google Shape;391;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2" name="Google Shape;392;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393" name="Google Shape;393;p20"/>
          <p:cNvSpPr txBox="1"/>
          <p:nvPr/>
        </p:nvSpPr>
        <p:spPr>
          <a:xfrm>
            <a:off x="3670559" y="1209418"/>
            <a:ext cx="585011"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a:solidFill>
                  <a:srgbClr val="FFB375"/>
                </a:solidFill>
                <a:latin typeface="Calibri"/>
                <a:ea typeface="Calibri"/>
                <a:cs typeface="Calibri"/>
                <a:sym typeface="Calibri"/>
              </a:rPr>
              <a:t>9</a:t>
            </a:r>
            <a:endParaRPr sz="6000" b="0" i="0" u="none" strike="noStrike" cap="none">
              <a:solidFill>
                <a:srgbClr val="FFB375"/>
              </a:solidFill>
              <a:latin typeface="Calibri"/>
              <a:ea typeface="Calibri"/>
              <a:cs typeface="Calibri"/>
              <a:sym typeface="Calibri"/>
            </a:endParaRPr>
          </a:p>
        </p:txBody>
      </p:sp>
      <p:pic>
        <p:nvPicPr>
          <p:cNvPr id="394" name="Google Shape;394;p20"/>
          <p:cNvPicPr preferRelativeResize="0"/>
          <p:nvPr/>
        </p:nvPicPr>
        <p:blipFill rotWithShape="1">
          <a:blip r:embed="rId3">
            <a:alphaModFix/>
          </a:blip>
          <a:srcRect/>
          <a:stretch/>
        </p:blipFill>
        <p:spPr>
          <a:xfrm>
            <a:off x="2716056" y="3978569"/>
            <a:ext cx="6899892" cy="3974395"/>
          </a:xfrm>
          <a:prstGeom prst="rect">
            <a:avLst/>
          </a:prstGeom>
          <a:noFill/>
          <a:ln>
            <a:noFill/>
          </a:ln>
        </p:spPr>
      </p:pic>
      <p:sp>
        <p:nvSpPr>
          <p:cNvPr id="395" name="Google Shape;395;p20"/>
          <p:cNvSpPr txBox="1"/>
          <p:nvPr/>
        </p:nvSpPr>
        <p:spPr>
          <a:xfrm>
            <a:off x="2686559" y="6881800"/>
            <a:ext cx="1639637"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Medio | Presentación</a:t>
            </a:r>
            <a:endParaRPr sz="1100" b="0" i="0" u="none" strike="noStrike" cap="none">
              <a:solidFill>
                <a:srgbClr val="741B47"/>
              </a:solidFill>
              <a:latin typeface="Calibri"/>
              <a:ea typeface="Calibri"/>
              <a:cs typeface="Calibri"/>
              <a:sym typeface="Calibri"/>
            </a:endParaRPr>
          </a:p>
        </p:txBody>
      </p:sp>
      <p:sp>
        <p:nvSpPr>
          <p:cNvPr id="396" name="Google Shape;396;p20"/>
          <p:cNvSpPr txBox="1"/>
          <p:nvPr/>
        </p:nvSpPr>
        <p:spPr>
          <a:xfrm>
            <a:off x="952449" y="2778019"/>
            <a:ext cx="5107856" cy="24011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US" sz="2000" b="0" i="0" u="none" strike="noStrike" cap="none">
                <a:solidFill>
                  <a:srgbClr val="A93501"/>
                </a:solidFill>
                <a:latin typeface="Calibri"/>
                <a:ea typeface="Calibri"/>
                <a:cs typeface="Calibri"/>
                <a:sym typeface="Calibri"/>
              </a:rPr>
              <a:t>DECLARACIÓN DE </a:t>
            </a:r>
            <a:r>
              <a:rPr lang="en-US" sz="2000" b="1" i="0" u="none" strike="noStrike" cap="none">
                <a:solidFill>
                  <a:srgbClr val="ED6B00"/>
                </a:solidFill>
                <a:latin typeface="Calibri"/>
                <a:ea typeface="Calibri"/>
                <a:cs typeface="Calibri"/>
                <a:sym typeface="Calibri"/>
              </a:rPr>
              <a:t>IMPUESTO ANNUAL</a:t>
            </a:r>
            <a:endParaRPr/>
          </a:p>
          <a:p>
            <a:pPr marL="0" marR="0" lvl="0" indent="0" algn="l" rtl="0">
              <a:lnSpc>
                <a:spcPct val="115000"/>
              </a:lnSpc>
              <a:spcBef>
                <a:spcPts val="0"/>
              </a:spcBef>
              <a:spcAft>
                <a:spcPts val="0"/>
              </a:spcAft>
              <a:buNone/>
            </a:pPr>
            <a:endParaRPr sz="2000" b="1" i="0" u="none" strike="noStrike" cap="none">
              <a:solidFill>
                <a:srgbClr val="ED6B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Ahora realizaremos una actividad práctica. Utilice el archivo </a:t>
            </a:r>
            <a:r>
              <a:rPr lang="en-US" sz="1600" b="1" i="0" u="none" strike="noStrike" cap="none">
                <a:solidFill>
                  <a:srgbClr val="000000"/>
                </a:solidFill>
                <a:latin typeface="Calibri"/>
                <a:ea typeface="Calibri"/>
                <a:cs typeface="Calibri"/>
                <a:sym typeface="Calibri"/>
              </a:rPr>
              <a:t>Actividad Práctica </a:t>
            </a:r>
            <a:r>
              <a:rPr lang="en-US" sz="1600" b="0" i="0" u="none" strike="noStrike" cap="none">
                <a:solidFill>
                  <a:srgbClr val="000000"/>
                </a:solidFill>
                <a:latin typeface="Calibri"/>
                <a:ea typeface="Calibri"/>
                <a:cs typeface="Calibri"/>
                <a:sym typeface="Calibri"/>
              </a:rPr>
              <a:t>sigue las instrucciones señaladas. </a:t>
            </a:r>
            <a:endParaRPr/>
          </a:p>
          <a:p>
            <a:pPr marL="0" marR="0" lvl="0" indent="0" algn="l" rtl="0">
              <a:lnSpc>
                <a:spcPct val="90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100" b="1" i="0" u="none" strike="noStrike" cap="none">
                <a:solidFill>
                  <a:srgbClr val="ED6B00"/>
                </a:solidFill>
                <a:latin typeface="Calibri"/>
                <a:ea typeface="Calibri"/>
                <a:cs typeface="Calibri"/>
                <a:sym typeface="Calibri"/>
              </a:rPr>
              <a:t>¡Éxito! </a:t>
            </a:r>
            <a:r>
              <a:rPr lang="en-US" sz="1600" b="0"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
            </a:r>
            <a:br>
              <a:rPr lang="en-US" sz="1600" b="0" i="0" u="none" strike="noStrike" cap="none">
                <a:solidFill>
                  <a:srgbClr val="000000"/>
                </a:solidFill>
                <a:latin typeface="Calibri"/>
                <a:ea typeface="Calibri"/>
                <a:cs typeface="Calibri"/>
                <a:sym typeface="Calibri"/>
              </a:rPr>
            </a:br>
            <a:endParaRPr sz="1600" b="1" i="0" u="none" strike="noStrike" cap="none">
              <a:solidFill>
                <a:srgbClr val="76384D"/>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1"/>
          <p:cNvSpPr/>
          <p:nvPr/>
        </p:nvSpPr>
        <p:spPr>
          <a:xfrm>
            <a:off x="431624" y="2285848"/>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02" name="Google Shape;402;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3" name="Google Shape;403;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TICKET DE SALIDA</a:t>
            </a:r>
            <a:endParaRPr sz="3100" b="1" i="0" u="none" strike="noStrike" cap="none">
              <a:solidFill>
                <a:srgbClr val="ED6B00"/>
              </a:solidFill>
              <a:latin typeface="Calibri"/>
              <a:ea typeface="Calibri"/>
              <a:cs typeface="Calibri"/>
              <a:sym typeface="Calibri"/>
            </a:endParaRPr>
          </a:p>
        </p:txBody>
      </p:sp>
      <p:sp>
        <p:nvSpPr>
          <p:cNvPr id="404" name="Google Shape;404;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ANTES DE TERMINAR:</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pic>
        <p:nvPicPr>
          <p:cNvPr id="405" name="Google Shape;405;p21"/>
          <p:cNvPicPr preferRelativeResize="0"/>
          <p:nvPr/>
        </p:nvPicPr>
        <p:blipFill rotWithShape="1">
          <a:blip r:embed="rId3">
            <a:alphaModFix/>
          </a:blip>
          <a:srcRect/>
          <a:stretch/>
        </p:blipFill>
        <p:spPr>
          <a:xfrm>
            <a:off x="5830531" y="2890682"/>
            <a:ext cx="2963594" cy="4629223"/>
          </a:xfrm>
          <a:prstGeom prst="rect">
            <a:avLst/>
          </a:prstGeom>
          <a:noFill/>
          <a:ln>
            <a:noFill/>
          </a:ln>
        </p:spPr>
      </p:pic>
      <p:sp>
        <p:nvSpPr>
          <p:cNvPr id="406" name="Google Shape;406;p21"/>
          <p:cNvSpPr txBox="1"/>
          <p:nvPr/>
        </p:nvSpPr>
        <p:spPr>
          <a:xfrm>
            <a:off x="958647" y="3788886"/>
            <a:ext cx="5107856" cy="774531"/>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US" sz="2000" b="0" i="0" u="none" strike="noStrike" cap="none">
                <a:solidFill>
                  <a:srgbClr val="A93501"/>
                </a:solidFill>
                <a:latin typeface="Calibri"/>
                <a:ea typeface="Calibri"/>
                <a:cs typeface="Calibri"/>
                <a:sym typeface="Calibri"/>
              </a:rPr>
              <a:t>DECLARACIÓN DE </a:t>
            </a:r>
            <a:r>
              <a:rPr lang="en-US" sz="2000" b="1" i="0" u="none" strike="noStrike" cap="none">
                <a:solidFill>
                  <a:srgbClr val="ED6B00"/>
                </a:solidFill>
                <a:latin typeface="Calibri"/>
                <a:ea typeface="Calibri"/>
                <a:cs typeface="Calibri"/>
                <a:sym typeface="Calibri"/>
              </a:rPr>
              <a:t>IMPUESTO ANUAL</a:t>
            </a:r>
            <a:endParaRPr/>
          </a:p>
          <a:p>
            <a:pPr marL="0" marR="0" lvl="0" indent="0" algn="l" rtl="0">
              <a:lnSpc>
                <a:spcPct val="115000"/>
              </a:lnSpc>
              <a:spcBef>
                <a:spcPts val="0"/>
              </a:spcBef>
              <a:spcAft>
                <a:spcPts val="0"/>
              </a:spcAft>
              <a:buNone/>
            </a:pPr>
            <a:r>
              <a:rPr lang="en-US" sz="1600" b="0" i="0" u="none" strike="noStrike" cap="none">
                <a:solidFill>
                  <a:srgbClr val="000000"/>
                </a:solidFill>
                <a:latin typeface="Calibri"/>
                <a:ea typeface="Calibri"/>
                <a:cs typeface="Calibri"/>
                <a:sym typeface="Calibri"/>
              </a:rPr>
              <a:t>¡No olvides contestar la Autoevaluación y entregar el Ticket de Salida!</a:t>
            </a:r>
            <a:endParaRPr/>
          </a:p>
          <a:p>
            <a:pPr marL="0" marR="0" lvl="0" indent="0" algn="l" rtl="0">
              <a:lnSpc>
                <a:spcPct val="115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2100" b="1" i="0" u="none" strike="noStrike" cap="none">
                <a:solidFill>
                  <a:srgbClr val="ED6B00"/>
                </a:solidFill>
                <a:latin typeface="Calibri"/>
                <a:ea typeface="Calibri"/>
                <a:cs typeface="Calibri"/>
                <a:sym typeface="Calibri"/>
              </a:rPr>
              <a:t>¡Hasta la próxima! </a:t>
            </a:r>
            <a:endParaRPr sz="2100" b="1" i="0" u="none" strike="noStrike" cap="none">
              <a:solidFill>
                <a:srgbClr val="ED6B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
            </a:r>
            <a:br>
              <a:rPr lang="en-US" sz="1600" b="0" i="0" u="none" strike="noStrike" cap="none">
                <a:solidFill>
                  <a:srgbClr val="000000"/>
                </a:solidFill>
                <a:latin typeface="Arial"/>
                <a:ea typeface="Arial"/>
                <a:cs typeface="Arial"/>
                <a:sym typeface="Arial"/>
              </a:rPr>
            </a:br>
            <a:endParaRPr sz="1600" b="1" i="0" u="none" strike="noStrike" cap="none">
              <a:solidFill>
                <a:srgbClr val="76384D"/>
              </a:solidFill>
              <a:latin typeface="Calibri"/>
              <a:ea typeface="Calibri"/>
              <a:cs typeface="Calibri"/>
              <a:sym typeface="Calibri"/>
            </a:endParaRPr>
          </a:p>
        </p:txBody>
      </p:sp>
      <p:pic>
        <p:nvPicPr>
          <p:cNvPr id="407" name="Google Shape;407;p21"/>
          <p:cNvPicPr preferRelativeResize="0"/>
          <p:nvPr/>
        </p:nvPicPr>
        <p:blipFill rotWithShape="1">
          <a:blip r:embed="rId4">
            <a:alphaModFix/>
          </a:blip>
          <a:srcRect/>
          <a:stretch/>
        </p:blipFill>
        <p:spPr>
          <a:xfrm>
            <a:off x="3210792" y="4159042"/>
            <a:ext cx="673176" cy="60372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7"/>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ANTES DE COMENZAR A TRABAJAR</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413" name="Google Shape;413;p67"/>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0" i="0" u="none" strike="noStrike" cap="none">
                <a:solidFill>
                  <a:srgbClr val="A93501"/>
                </a:solidFill>
                <a:latin typeface="Calibri"/>
                <a:ea typeface="Calibri"/>
                <a:cs typeface="Calibri"/>
                <a:sym typeface="Calibri"/>
              </a:rPr>
              <a:t>TOMA LAS SIGUIENTES </a:t>
            </a:r>
            <a:r>
              <a:rPr lang="en-US" sz="2800" b="1" i="0" u="none" strike="noStrike" cap="none">
                <a:solidFill>
                  <a:srgbClr val="ED6B00"/>
                </a:solidFill>
                <a:latin typeface="Calibri"/>
                <a:ea typeface="Calibri"/>
                <a:cs typeface="Calibri"/>
                <a:sym typeface="Calibri"/>
              </a:rPr>
              <a:t>PRECAUCIONES</a:t>
            </a:r>
            <a:endParaRPr sz="3100" b="1" i="0" u="none" strike="noStrike" cap="none">
              <a:solidFill>
                <a:srgbClr val="ED6B00"/>
              </a:solidFill>
              <a:latin typeface="Calibri"/>
              <a:ea typeface="Calibri"/>
              <a:cs typeface="Calibri"/>
              <a:sym typeface="Calibri"/>
            </a:endParaRPr>
          </a:p>
        </p:txBody>
      </p:sp>
      <p:grpSp>
        <p:nvGrpSpPr>
          <p:cNvPr id="414" name="Google Shape;414;p67"/>
          <p:cNvGrpSpPr/>
          <p:nvPr/>
        </p:nvGrpSpPr>
        <p:grpSpPr>
          <a:xfrm>
            <a:off x="-4655" y="4568183"/>
            <a:ext cx="9154909" cy="783005"/>
            <a:chOff x="-4655" y="4354713"/>
            <a:chExt cx="9154909" cy="783005"/>
          </a:xfrm>
        </p:grpSpPr>
        <p:sp>
          <p:nvSpPr>
            <p:cNvPr id="415" name="Google Shape;415;p67"/>
            <p:cNvSpPr txBox="1"/>
            <p:nvPr/>
          </p:nvSpPr>
          <p:spPr>
            <a:xfrm>
              <a:off x="1284454" y="4576958"/>
              <a:ext cx="78658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Situarse en un </a:t>
              </a:r>
              <a:r>
                <a:rPr lang="en-US" sz="1600" b="1" i="0" u="none" strike="noStrike" cap="none">
                  <a:solidFill>
                    <a:srgbClr val="ED6B00"/>
                  </a:solidFill>
                  <a:latin typeface="Calibri"/>
                  <a:ea typeface="Calibri"/>
                  <a:cs typeface="Calibri"/>
                  <a:sym typeface="Calibri"/>
                </a:rPr>
                <a:t>contexto escolar.</a:t>
              </a:r>
              <a:endParaRPr sz="1600" b="0" i="0" u="none" strike="noStrike" cap="none">
                <a:solidFill>
                  <a:schemeClr val="lt1"/>
                </a:solidFill>
                <a:latin typeface="Calibri"/>
                <a:ea typeface="Calibri"/>
                <a:cs typeface="Calibri"/>
                <a:sym typeface="Calibri"/>
              </a:endParaRPr>
            </a:p>
          </p:txBody>
        </p:sp>
        <p:sp>
          <p:nvSpPr>
            <p:cNvPr id="416" name="Google Shape;416;p67"/>
            <p:cNvSpPr/>
            <p:nvPr/>
          </p:nvSpPr>
          <p:spPr>
            <a:xfrm rot="5400000">
              <a:off x="171526" y="417853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17" name="Google Shape;417;p67"/>
          <p:cNvGrpSpPr/>
          <p:nvPr/>
        </p:nvGrpSpPr>
        <p:grpSpPr>
          <a:xfrm>
            <a:off x="-4655" y="3697448"/>
            <a:ext cx="6661094" cy="783005"/>
            <a:chOff x="-4655" y="3461842"/>
            <a:chExt cx="6661094" cy="783005"/>
          </a:xfrm>
        </p:grpSpPr>
        <p:sp>
          <p:nvSpPr>
            <p:cNvPr id="418" name="Google Shape;418;p67"/>
            <p:cNvSpPr txBox="1"/>
            <p:nvPr/>
          </p:nvSpPr>
          <p:spPr>
            <a:xfrm>
              <a:off x="1284454" y="3556270"/>
              <a:ext cx="5371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Ser</a:t>
              </a:r>
              <a:r>
                <a:rPr lang="en-US" sz="1600" b="1" i="0" u="none" strike="noStrike" cap="none">
                  <a:solidFill>
                    <a:srgbClr val="ED6B00"/>
                  </a:solidFill>
                  <a:latin typeface="Calibri"/>
                  <a:ea typeface="Calibri"/>
                  <a:cs typeface="Calibri"/>
                  <a:sym typeface="Calibri"/>
                </a:rPr>
                <a:t> empático </a:t>
              </a:r>
              <a:r>
                <a:rPr lang="en-US" sz="1600" b="0" i="0" u="none" strike="noStrike" cap="none">
                  <a:solidFill>
                    <a:schemeClr val="dk1"/>
                  </a:solidFill>
                  <a:latin typeface="Calibri"/>
                  <a:ea typeface="Calibri"/>
                  <a:cs typeface="Calibri"/>
                  <a:sym typeface="Calibri"/>
                </a:rPr>
                <a:t>al momento de que presenten sus respuetsas en plenario.</a:t>
              </a:r>
              <a:endParaRPr sz="1600" b="0" i="0" u="none" strike="noStrike" cap="none">
                <a:solidFill>
                  <a:srgbClr val="ED6B00"/>
                </a:solidFill>
                <a:latin typeface="Calibri"/>
                <a:ea typeface="Calibri"/>
                <a:cs typeface="Calibri"/>
                <a:sym typeface="Calibri"/>
              </a:endParaRPr>
            </a:p>
          </p:txBody>
        </p:sp>
        <p:sp>
          <p:nvSpPr>
            <p:cNvPr id="419" name="Google Shape;419;p67"/>
            <p:cNvSpPr/>
            <p:nvPr/>
          </p:nvSpPr>
          <p:spPr>
            <a:xfrm rot="5400000">
              <a:off x="171526" y="3285661"/>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20" name="Google Shape;420;p67"/>
          <p:cNvGrpSpPr/>
          <p:nvPr/>
        </p:nvGrpSpPr>
        <p:grpSpPr>
          <a:xfrm>
            <a:off x="-4655" y="2826713"/>
            <a:ext cx="8958264" cy="783005"/>
            <a:chOff x="-4655" y="2568971"/>
            <a:chExt cx="8958264" cy="783005"/>
          </a:xfrm>
        </p:grpSpPr>
        <p:sp>
          <p:nvSpPr>
            <p:cNvPr id="421" name="Google Shape;421;p67"/>
            <p:cNvSpPr txBox="1"/>
            <p:nvPr/>
          </p:nvSpPr>
          <p:spPr>
            <a:xfrm>
              <a:off x="1284454" y="2791216"/>
              <a:ext cx="766915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Considerar el </a:t>
              </a:r>
              <a:r>
                <a:rPr lang="en-US" sz="1600" b="1" i="0" u="none" strike="noStrike" cap="none">
                  <a:solidFill>
                    <a:srgbClr val="ED6B00"/>
                  </a:solidFill>
                  <a:latin typeface="Calibri"/>
                  <a:ea typeface="Calibri"/>
                  <a:cs typeface="Calibri"/>
                  <a:sym typeface="Calibri"/>
                </a:rPr>
                <a:t>anexo adjunto</a:t>
              </a:r>
              <a:r>
                <a:rPr lang="en-US" sz="1600" b="0" i="0" u="none" strike="noStrike" cap="none">
                  <a:solidFill>
                    <a:srgbClr val="000000"/>
                  </a:solidFill>
                  <a:latin typeface="Calibri"/>
                  <a:ea typeface="Calibri"/>
                  <a:cs typeface="Calibri"/>
                  <a:sym typeface="Calibri"/>
                </a:rPr>
                <a:t> para realizar la actividad.</a:t>
              </a:r>
              <a:endParaRPr sz="1600" b="0" i="0" u="none" strike="noStrike" cap="none">
                <a:solidFill>
                  <a:schemeClr val="dk1"/>
                </a:solidFill>
                <a:latin typeface="Calibri"/>
                <a:ea typeface="Calibri"/>
                <a:cs typeface="Calibri"/>
                <a:sym typeface="Calibri"/>
              </a:endParaRPr>
            </a:p>
          </p:txBody>
        </p:sp>
        <p:sp>
          <p:nvSpPr>
            <p:cNvPr id="422" name="Google Shape;422;p67"/>
            <p:cNvSpPr/>
            <p:nvPr/>
          </p:nvSpPr>
          <p:spPr>
            <a:xfrm rot="5400000">
              <a:off x="171526" y="239279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423" name="Google Shape;423;p67"/>
          <p:cNvPicPr preferRelativeResize="0"/>
          <p:nvPr/>
        </p:nvPicPr>
        <p:blipFill rotWithShape="1">
          <a:blip r:embed="rId3">
            <a:alphaModFix/>
          </a:blip>
          <a:srcRect/>
          <a:stretch/>
        </p:blipFill>
        <p:spPr>
          <a:xfrm>
            <a:off x="5639333" y="1565094"/>
            <a:ext cx="3816532" cy="6006178"/>
          </a:xfrm>
          <a:prstGeom prst="rect">
            <a:avLst/>
          </a:prstGeom>
          <a:noFill/>
          <a:ln>
            <a:noFill/>
          </a:ln>
        </p:spPr>
      </p:pic>
      <p:grpSp>
        <p:nvGrpSpPr>
          <p:cNvPr id="424" name="Google Shape;424;p67"/>
          <p:cNvGrpSpPr/>
          <p:nvPr/>
        </p:nvGrpSpPr>
        <p:grpSpPr>
          <a:xfrm>
            <a:off x="0" y="1963131"/>
            <a:ext cx="5870763" cy="783005"/>
            <a:chOff x="-4655" y="4354713"/>
            <a:chExt cx="5870763" cy="783005"/>
          </a:xfrm>
        </p:grpSpPr>
        <p:sp>
          <p:nvSpPr>
            <p:cNvPr id="425" name="Google Shape;425;p67"/>
            <p:cNvSpPr txBox="1"/>
            <p:nvPr/>
          </p:nvSpPr>
          <p:spPr>
            <a:xfrm>
              <a:off x="1284454" y="4468470"/>
              <a:ext cx="4581654"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ED6B00"/>
                  </a:solidFill>
                  <a:latin typeface="Calibri"/>
                  <a:ea typeface="Calibri"/>
                  <a:cs typeface="Calibri"/>
                  <a:sym typeface="Calibri"/>
                </a:rPr>
                <a:t>Trabajar en equipo, </a:t>
              </a:r>
              <a:r>
                <a:rPr lang="en-US" sz="1600" b="0" i="0" u="none" strike="noStrike" cap="none">
                  <a:solidFill>
                    <a:srgbClr val="000000"/>
                  </a:solidFill>
                  <a:latin typeface="Calibri"/>
                  <a:ea typeface="Calibri"/>
                  <a:cs typeface="Calibri"/>
                  <a:sym typeface="Calibri"/>
                </a:rPr>
                <a:t>cuidando la integridad física y emocional de todos y todas.</a:t>
              </a:r>
              <a:endParaRPr sz="1600" b="0" i="0" u="none" strike="noStrike" cap="none">
                <a:solidFill>
                  <a:schemeClr val="lt1"/>
                </a:solidFill>
                <a:latin typeface="Calibri"/>
                <a:ea typeface="Calibri"/>
                <a:cs typeface="Calibri"/>
                <a:sym typeface="Calibri"/>
              </a:endParaRPr>
            </a:p>
          </p:txBody>
        </p:sp>
        <p:sp>
          <p:nvSpPr>
            <p:cNvPr id="426" name="Google Shape;426;p67"/>
            <p:cNvSpPr/>
            <p:nvPr/>
          </p:nvSpPr>
          <p:spPr>
            <a:xfrm rot="5400000">
              <a:off x="171526" y="417853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427" name="Google Shape;427;p67"/>
          <p:cNvPicPr preferRelativeResize="0"/>
          <p:nvPr/>
        </p:nvPicPr>
        <p:blipFill rotWithShape="1">
          <a:blip r:embed="rId4">
            <a:alphaModFix/>
          </a:blip>
          <a:srcRect/>
          <a:stretch/>
        </p:blipFill>
        <p:spPr>
          <a:xfrm>
            <a:off x="368252" y="2100512"/>
            <a:ext cx="486970" cy="4869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grpSp>
        <p:nvGrpSpPr>
          <p:cNvPr id="93" name="Google Shape;93;p39"/>
          <p:cNvGrpSpPr/>
          <p:nvPr/>
        </p:nvGrpSpPr>
        <p:grpSpPr>
          <a:xfrm>
            <a:off x="386551" y="3816228"/>
            <a:ext cx="4845900" cy="883650"/>
            <a:chOff x="386551" y="4102397"/>
            <a:chExt cx="4845900" cy="883650"/>
          </a:xfrm>
        </p:grpSpPr>
        <p:sp>
          <p:nvSpPr>
            <p:cNvPr id="94" name="Google Shape;94;p39"/>
            <p:cNvSpPr/>
            <p:nvPr/>
          </p:nvSpPr>
          <p:spPr>
            <a:xfrm>
              <a:off x="574651" y="4102397"/>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95" name="Google Shape;95;p39"/>
            <p:cNvGrpSpPr/>
            <p:nvPr/>
          </p:nvGrpSpPr>
          <p:grpSpPr>
            <a:xfrm>
              <a:off x="386551" y="4346560"/>
              <a:ext cx="391110" cy="395325"/>
              <a:chOff x="375767" y="3437085"/>
              <a:chExt cx="376200" cy="395325"/>
            </a:xfrm>
          </p:grpSpPr>
          <p:sp>
            <p:nvSpPr>
              <p:cNvPr id="96" name="Google Shape;96;p39"/>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9"/>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libri"/>
                    <a:ea typeface="Calibri"/>
                    <a:cs typeface="Calibri"/>
                    <a:sym typeface="Calibri"/>
                  </a:rPr>
                  <a:t>2</a:t>
                </a:r>
                <a:endParaRPr sz="2800" b="1" i="0" u="none" strike="noStrike" cap="none">
                  <a:solidFill>
                    <a:srgbClr val="FFFFFF"/>
                  </a:solidFill>
                  <a:latin typeface="Calibri"/>
                  <a:ea typeface="Calibri"/>
                  <a:cs typeface="Calibri"/>
                  <a:sym typeface="Calibri"/>
                </a:endParaRPr>
              </a:p>
            </p:txBody>
          </p:sp>
        </p:grpSp>
        <p:sp>
          <p:nvSpPr>
            <p:cNvPr id="98" name="Google Shape;98;p39"/>
            <p:cNvSpPr txBox="1"/>
            <p:nvPr/>
          </p:nvSpPr>
          <p:spPr>
            <a:xfrm>
              <a:off x="949350" y="4275122"/>
              <a:ext cx="4117499" cy="53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Calculamos a través de registro de compras y ventas para presentar a la declaración de impuestos mensuales.</a:t>
              </a:r>
              <a:endParaRPr sz="1600" b="0" i="0" u="none" strike="noStrike" cap="none">
                <a:solidFill>
                  <a:srgbClr val="000000"/>
                </a:solidFill>
                <a:latin typeface="Calibri"/>
                <a:ea typeface="Calibri"/>
                <a:cs typeface="Calibri"/>
                <a:sym typeface="Calibri"/>
              </a:endParaRPr>
            </a:p>
          </p:txBody>
        </p:sp>
      </p:grpSp>
      <p:grpSp>
        <p:nvGrpSpPr>
          <p:cNvPr id="99" name="Google Shape;99;p39"/>
          <p:cNvGrpSpPr/>
          <p:nvPr/>
        </p:nvGrpSpPr>
        <p:grpSpPr>
          <a:xfrm>
            <a:off x="375975" y="2843142"/>
            <a:ext cx="4845900" cy="883650"/>
            <a:chOff x="375767" y="3098701"/>
            <a:chExt cx="4845900" cy="883650"/>
          </a:xfrm>
        </p:grpSpPr>
        <p:sp>
          <p:nvSpPr>
            <p:cNvPr id="100" name="Google Shape;100;p39"/>
            <p:cNvSpPr/>
            <p:nvPr/>
          </p:nvSpPr>
          <p:spPr>
            <a:xfrm>
              <a:off x="563867" y="3098701"/>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101" name="Google Shape;101;p39"/>
            <p:cNvGrpSpPr/>
            <p:nvPr/>
          </p:nvGrpSpPr>
          <p:grpSpPr>
            <a:xfrm>
              <a:off x="375767" y="3342864"/>
              <a:ext cx="376200" cy="395325"/>
              <a:chOff x="375767" y="3437085"/>
              <a:chExt cx="376200" cy="395325"/>
            </a:xfrm>
          </p:grpSpPr>
          <p:sp>
            <p:nvSpPr>
              <p:cNvPr id="102" name="Google Shape;102;p39"/>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9"/>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libri"/>
                    <a:ea typeface="Calibri"/>
                    <a:cs typeface="Calibri"/>
                    <a:sym typeface="Calibri"/>
                  </a:rPr>
                  <a:t>1</a:t>
                </a:r>
                <a:endParaRPr sz="2800" b="1" i="0" u="none" strike="noStrike" cap="none">
                  <a:solidFill>
                    <a:srgbClr val="FFFFFF"/>
                  </a:solidFill>
                  <a:latin typeface="Calibri"/>
                  <a:ea typeface="Calibri"/>
                  <a:cs typeface="Calibri"/>
                  <a:sym typeface="Calibri"/>
                </a:endParaRPr>
              </a:p>
            </p:txBody>
          </p:sp>
        </p:grpSp>
        <p:sp>
          <p:nvSpPr>
            <p:cNvPr id="104" name="Google Shape;104;p39"/>
            <p:cNvSpPr txBox="1"/>
            <p:nvPr/>
          </p:nvSpPr>
          <p:spPr>
            <a:xfrm>
              <a:off x="938567" y="3271426"/>
              <a:ext cx="3960526" cy="5382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Identificamos el IVA Débito Fiscal y Crédito Fiscal.</a:t>
              </a:r>
              <a:endParaRPr sz="1600" b="0" i="0" u="none" strike="noStrike" cap="none">
                <a:solidFill>
                  <a:srgbClr val="000000"/>
                </a:solidFill>
                <a:latin typeface="Calibri"/>
                <a:ea typeface="Calibri"/>
                <a:cs typeface="Calibri"/>
                <a:sym typeface="Calibri"/>
              </a:endParaRPr>
            </a:p>
          </p:txBody>
        </p:sp>
      </p:grpSp>
      <p:sp>
        <p:nvSpPr>
          <p:cNvPr id="105" name="Google Shape;105;p39"/>
          <p:cNvSpPr/>
          <p:nvPr/>
        </p:nvSpPr>
        <p:spPr>
          <a:xfrm>
            <a:off x="5026616" y="3630160"/>
            <a:ext cx="696535" cy="69653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39"/>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¿QUÉ APRENDIMOS LA ACTIVIDAD ANTERIOR?</a:t>
            </a:r>
            <a:endParaRPr sz="3100" b="1" i="0" u="none" strike="noStrike" cap="none">
              <a:solidFill>
                <a:srgbClr val="ED6B00"/>
              </a:solidFill>
              <a:latin typeface="Calibri"/>
              <a:ea typeface="Calibri"/>
              <a:cs typeface="Calibri"/>
              <a:sym typeface="Calibri"/>
            </a:endParaRPr>
          </a:p>
        </p:txBody>
      </p:sp>
      <p:sp>
        <p:nvSpPr>
          <p:cNvPr id="107" name="Google Shape;107;p39"/>
          <p:cNvSpPr txBox="1"/>
          <p:nvPr/>
        </p:nvSpPr>
        <p:spPr>
          <a:xfrm>
            <a:off x="574651" y="2261129"/>
            <a:ext cx="47784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1800" b="1" i="0" u="none" strike="noStrike" cap="none">
                <a:solidFill>
                  <a:srgbClr val="ED6B00"/>
                </a:solidFill>
                <a:latin typeface="Calibri"/>
                <a:ea typeface="Calibri"/>
                <a:cs typeface="Calibri"/>
                <a:sym typeface="Calibri"/>
              </a:rPr>
              <a:t>FORMULARIO 29 DECLARACION DE IVA</a:t>
            </a:r>
            <a:endParaRPr sz="1800" b="0" i="0" u="none" strike="noStrike" cap="none">
              <a:solidFill>
                <a:srgbClr val="ED6B00"/>
              </a:solidFill>
              <a:latin typeface="Calibri"/>
              <a:ea typeface="Calibri"/>
              <a:cs typeface="Calibri"/>
              <a:sym typeface="Calibri"/>
            </a:endParaRPr>
          </a:p>
        </p:txBody>
      </p:sp>
      <p:sp>
        <p:nvSpPr>
          <p:cNvPr id="108" name="Google Shape;108;p3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RECORDEMOS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grpSp>
        <p:nvGrpSpPr>
          <p:cNvPr id="109" name="Google Shape;109;p39"/>
          <p:cNvGrpSpPr/>
          <p:nvPr/>
        </p:nvGrpSpPr>
        <p:grpSpPr>
          <a:xfrm>
            <a:off x="394672" y="4789314"/>
            <a:ext cx="4845900" cy="883650"/>
            <a:chOff x="394672" y="5057485"/>
            <a:chExt cx="4845900" cy="883650"/>
          </a:xfrm>
        </p:grpSpPr>
        <p:sp>
          <p:nvSpPr>
            <p:cNvPr id="110" name="Google Shape;110;p39"/>
            <p:cNvSpPr/>
            <p:nvPr/>
          </p:nvSpPr>
          <p:spPr>
            <a:xfrm>
              <a:off x="582772" y="5057485"/>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111" name="Google Shape;111;p39"/>
            <p:cNvGrpSpPr/>
            <p:nvPr/>
          </p:nvGrpSpPr>
          <p:grpSpPr>
            <a:xfrm>
              <a:off x="394672" y="5301648"/>
              <a:ext cx="376200" cy="395325"/>
              <a:chOff x="375767" y="3437085"/>
              <a:chExt cx="376200" cy="395325"/>
            </a:xfrm>
          </p:grpSpPr>
          <p:sp>
            <p:nvSpPr>
              <p:cNvPr id="112" name="Google Shape;112;p39"/>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9"/>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libri"/>
                    <a:ea typeface="Calibri"/>
                    <a:cs typeface="Calibri"/>
                    <a:sym typeface="Calibri"/>
                  </a:rPr>
                  <a:t>3</a:t>
                </a:r>
                <a:endParaRPr sz="2800" b="1" i="0" u="none" strike="noStrike" cap="none">
                  <a:solidFill>
                    <a:srgbClr val="FFFFFF"/>
                  </a:solidFill>
                  <a:latin typeface="Calibri"/>
                  <a:ea typeface="Calibri"/>
                  <a:cs typeface="Calibri"/>
                  <a:sym typeface="Calibri"/>
                </a:endParaRPr>
              </a:p>
            </p:txBody>
          </p:sp>
        </p:grpSp>
        <p:sp>
          <p:nvSpPr>
            <p:cNvPr id="114" name="Google Shape;114;p39"/>
            <p:cNvSpPr txBox="1"/>
            <p:nvPr/>
          </p:nvSpPr>
          <p:spPr>
            <a:xfrm>
              <a:off x="957471" y="5230210"/>
              <a:ext cx="4216762" cy="53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Preparamos la información del negocio para la declaración mensual del IVA.</a:t>
              </a:r>
              <a:endParaRPr/>
            </a:p>
          </p:txBody>
        </p:sp>
      </p:grpSp>
      <p:pic>
        <p:nvPicPr>
          <p:cNvPr id="115" name="Google Shape;115;p39"/>
          <p:cNvPicPr preferRelativeResize="0"/>
          <p:nvPr/>
        </p:nvPicPr>
        <p:blipFill rotWithShape="1">
          <a:blip r:embed="rId3">
            <a:alphaModFix/>
          </a:blip>
          <a:srcRect/>
          <a:stretch/>
        </p:blipFill>
        <p:spPr>
          <a:xfrm>
            <a:off x="4870518" y="2513152"/>
            <a:ext cx="4828328" cy="45744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40"/>
          <p:cNvGrpSpPr/>
          <p:nvPr/>
        </p:nvGrpSpPr>
        <p:grpSpPr>
          <a:xfrm flipH="1">
            <a:off x="344122" y="2256417"/>
            <a:ext cx="5550652" cy="2810389"/>
            <a:chOff x="3774221" y="2968135"/>
            <a:chExt cx="5550652" cy="2499984"/>
          </a:xfrm>
        </p:grpSpPr>
        <p:sp>
          <p:nvSpPr>
            <p:cNvPr id="121" name="Google Shape;121;p40"/>
            <p:cNvSpPr/>
            <p:nvPr/>
          </p:nvSpPr>
          <p:spPr>
            <a:xfrm>
              <a:off x="4329258" y="2968135"/>
              <a:ext cx="4995615" cy="2499984"/>
            </a:xfrm>
            <a:prstGeom prst="roundRect">
              <a:avLst>
                <a:gd name="adj" fmla="val 16667"/>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2" name="Google Shape;122;p40"/>
            <p:cNvSpPr/>
            <p:nvPr/>
          </p:nvSpPr>
          <p:spPr>
            <a:xfrm rot="-7028957">
              <a:off x="4111561" y="4473675"/>
              <a:ext cx="432619" cy="1022555"/>
            </a:xfrm>
            <a:prstGeom prst="triangle">
              <a:avLst>
                <a:gd name="adj" fmla="val 50000"/>
              </a:avLst>
            </a:prstGeom>
            <a:solidFill>
              <a:srgbClr val="F7E3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23" name="Google Shape;123;p4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ACTIVIDAD DE CONOCIMIENTOS PREVIOS</a:t>
            </a:r>
            <a:endParaRPr sz="3100" b="1" i="0" u="none" strike="noStrike" cap="none">
              <a:solidFill>
                <a:srgbClr val="ED6B00"/>
              </a:solidFill>
              <a:latin typeface="Calibri"/>
              <a:ea typeface="Calibri"/>
              <a:cs typeface="Calibri"/>
              <a:sym typeface="Calibri"/>
            </a:endParaRPr>
          </a:p>
        </p:txBody>
      </p:sp>
      <p:sp>
        <p:nvSpPr>
          <p:cNvPr id="124" name="Google Shape;124;p40"/>
          <p:cNvSpPr txBox="1"/>
          <p:nvPr/>
        </p:nvSpPr>
        <p:spPr>
          <a:xfrm>
            <a:off x="665604" y="2145398"/>
            <a:ext cx="4643727" cy="299557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Para revisar los aprendizajes trabajados en la actividad anterior, los invito a que se reúnan en parejas y puedan desarrollar un </a:t>
            </a:r>
            <a:r>
              <a:rPr lang="en-US" sz="1600" b="1" i="0" u="none" strike="noStrike" cap="none">
                <a:solidFill>
                  <a:srgbClr val="ED6B00"/>
                </a:solidFill>
                <a:latin typeface="Calibri"/>
                <a:ea typeface="Calibri"/>
                <a:cs typeface="Calibri"/>
                <a:sym typeface="Calibri"/>
              </a:rPr>
              <a:t>Ejercicio Práctico del formulario 29</a:t>
            </a:r>
            <a:r>
              <a:rPr lang="en-US" sz="1600" b="0" i="0" u="none" strike="noStrike" cap="none">
                <a:solidFill>
                  <a:srgbClr val="000000"/>
                </a:solidFill>
                <a:latin typeface="Calibri"/>
                <a:ea typeface="Calibri"/>
                <a:cs typeface="Calibri"/>
                <a:sym typeface="Calibri"/>
              </a:rPr>
              <a:t> considerando los antecedentes que estarán presentes en la guía de aprendizajes previos.</a:t>
            </a:r>
            <a:endParaRPr/>
          </a:p>
        </p:txBody>
      </p:sp>
      <p:sp>
        <p:nvSpPr>
          <p:cNvPr id="125" name="Google Shape;125;p40"/>
          <p:cNvSpPr txBox="1"/>
          <p:nvPr/>
        </p:nvSpPr>
        <p:spPr>
          <a:xfrm>
            <a:off x="856788" y="5814477"/>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ED6B00"/>
                </a:solidFill>
                <a:latin typeface="Calibri"/>
                <a:ea typeface="Calibri"/>
                <a:cs typeface="Calibri"/>
                <a:sym typeface="Calibri"/>
              </a:rPr>
              <a:t>¡Muy bien!</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ED6B00"/>
                </a:solidFill>
                <a:latin typeface="Calibri"/>
                <a:ea typeface="Calibri"/>
                <a:cs typeface="Calibri"/>
                <a:sym typeface="Calibri"/>
              </a:rPr>
              <a:t>Te invitamos a profundizar revisando</a:t>
            </a:r>
            <a:endParaRPr sz="1400" b="0" i="0" u="none" strike="noStrike" cap="none">
              <a:solidFill>
                <a:srgbClr val="ED6B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A93501"/>
                </a:solidFill>
                <a:latin typeface="Calibri"/>
                <a:ea typeface="Calibri"/>
                <a:cs typeface="Calibri"/>
                <a:sym typeface="Calibri"/>
              </a:rPr>
              <a:t>la siguiente presentación</a:t>
            </a:r>
            <a:endParaRPr sz="1400" b="0" i="0" u="none" strike="noStrike" cap="none">
              <a:solidFill>
                <a:srgbClr val="A93501"/>
              </a:solidFill>
              <a:latin typeface="Arial"/>
              <a:ea typeface="Arial"/>
              <a:cs typeface="Arial"/>
              <a:sym typeface="Arial"/>
            </a:endParaRPr>
          </a:p>
        </p:txBody>
      </p:sp>
      <p:pic>
        <p:nvPicPr>
          <p:cNvPr id="126" name="Google Shape;126;p40"/>
          <p:cNvPicPr preferRelativeResize="0"/>
          <p:nvPr/>
        </p:nvPicPr>
        <p:blipFill rotWithShape="1">
          <a:blip r:embed="rId3">
            <a:alphaModFix/>
          </a:blip>
          <a:srcRect/>
          <a:stretch/>
        </p:blipFill>
        <p:spPr>
          <a:xfrm>
            <a:off x="5135674" y="3333134"/>
            <a:ext cx="4585614" cy="434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INTRODUCCIÓN A LA ACTIVIDAD</a:t>
            </a:r>
            <a:endParaRPr sz="3100" b="1" i="0" u="none" strike="noStrike" cap="none">
              <a:solidFill>
                <a:srgbClr val="ED6B00"/>
              </a:solidFill>
              <a:latin typeface="Calibri"/>
              <a:ea typeface="Calibri"/>
              <a:cs typeface="Calibri"/>
              <a:sym typeface="Calibri"/>
            </a:endParaRPr>
          </a:p>
        </p:txBody>
      </p:sp>
      <p:sp>
        <p:nvSpPr>
          <p:cNvPr id="132" name="Google Shape;132;p41"/>
          <p:cNvSpPr txBox="1"/>
          <p:nvPr/>
        </p:nvSpPr>
        <p:spPr>
          <a:xfrm>
            <a:off x="408675" y="2115780"/>
            <a:ext cx="5387005"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En el siguiente tema que abordaremos, los invito a que conozcan lo que es la Declaración de Impuestos Anual, a través del formulario 22 Global Complementario.</a:t>
            </a:r>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Es una herramienta que se utiliza en contabilidad, para la confección y declaración de los impuestos, de las rentas, entre otros, pero para eso, será necesario que podamos conocer los conceptos claves de este tema y, además la forma en que vamos a desarrollar y calcular este documento. Se requiere máxima concentración en el desarrollo de esta habilidad, ya que tiene bastante información y datos de los cuales deberán trabajar en su proceso. Para esto los invito a que hagamos una breve comparación.</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¿Cuál creen ustedes que será la diferencia entre  el formulario 29 </a:t>
            </a:r>
            <a:br>
              <a:rPr lang="en-US" sz="1600" b="1" i="0" u="none" strike="noStrike" cap="none">
                <a:solidFill>
                  <a:srgbClr val="000000"/>
                </a:solidFill>
                <a:latin typeface="Calibri"/>
                <a:ea typeface="Calibri"/>
                <a:cs typeface="Calibri"/>
                <a:sym typeface="Calibri"/>
              </a:rPr>
            </a:br>
            <a:r>
              <a:rPr lang="en-US" sz="1600" b="1" i="0" u="none" strike="noStrike" cap="none">
                <a:solidFill>
                  <a:srgbClr val="000000"/>
                </a:solidFill>
                <a:latin typeface="Calibri"/>
                <a:ea typeface="Calibri"/>
                <a:cs typeface="Calibri"/>
                <a:sym typeface="Calibri"/>
              </a:rPr>
              <a:t>Declaración de IVA y formulario 22 Declaración de Impuestos Anuales?</a:t>
            </a:r>
            <a:endParaRPr/>
          </a:p>
        </p:txBody>
      </p:sp>
      <p:pic>
        <p:nvPicPr>
          <p:cNvPr id="133" name="Google Shape;133;p41" descr="RRHH-37.png"/>
          <p:cNvPicPr preferRelativeResize="0"/>
          <p:nvPr/>
        </p:nvPicPr>
        <p:blipFill rotWithShape="1">
          <a:blip r:embed="rId3">
            <a:alphaModFix/>
          </a:blip>
          <a:srcRect/>
          <a:stretch/>
        </p:blipFill>
        <p:spPr>
          <a:xfrm>
            <a:off x="6795924" y="1472753"/>
            <a:ext cx="2512964" cy="56950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p:nvPr/>
        </p:nvSpPr>
        <p:spPr>
          <a:xfrm>
            <a:off x="4063852" y="2664933"/>
            <a:ext cx="493240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Calibri"/>
                <a:ea typeface="Calibri"/>
                <a:cs typeface="Calibri"/>
                <a:sym typeface="Calibri"/>
              </a:rPr>
              <a:t>Al término de la actividad estarás en condiciones de:</a:t>
            </a:r>
            <a:endParaRPr sz="1400" b="1" i="0" u="none" strike="noStrike" cap="none">
              <a:solidFill>
                <a:schemeClr val="dk1"/>
              </a:solidFill>
              <a:latin typeface="Calibri"/>
              <a:ea typeface="Calibri"/>
              <a:cs typeface="Calibri"/>
              <a:sym typeface="Calibri"/>
            </a:endParaRPr>
          </a:p>
        </p:txBody>
      </p:sp>
      <p:sp>
        <p:nvSpPr>
          <p:cNvPr id="139" name="Google Shape;139;p5"/>
          <p:cNvSpPr/>
          <p:nvPr/>
        </p:nvSpPr>
        <p:spPr>
          <a:xfrm>
            <a:off x="4063852" y="3185652"/>
            <a:ext cx="5081308" cy="3407951"/>
          </a:xfrm>
          <a:prstGeom prst="roundRect">
            <a:avLst>
              <a:gd name="adj" fmla="val 674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0" name="Google Shape;140;p5"/>
          <p:cNvSpPr txBox="1"/>
          <p:nvPr/>
        </p:nvSpPr>
        <p:spPr>
          <a:xfrm>
            <a:off x="4587839" y="4140568"/>
            <a:ext cx="4334603" cy="53959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750"/>
              </a:spcBef>
              <a:spcAft>
                <a:spcPts val="0"/>
              </a:spcAft>
              <a:buNone/>
            </a:pPr>
            <a:r>
              <a:rPr lang="en-US" sz="1600" b="0" i="0" u="none" strike="noStrike" cap="none">
                <a:solidFill>
                  <a:srgbClr val="000000"/>
                </a:solidFill>
                <a:latin typeface="Calibri"/>
                <a:ea typeface="Calibri"/>
                <a:cs typeface="Calibri"/>
                <a:sym typeface="Calibri"/>
              </a:rPr>
              <a:t>Identificar conceptos básicos asociados a la declaración de renta</a:t>
            </a:r>
            <a:endParaRPr/>
          </a:p>
        </p:txBody>
      </p:sp>
      <p:grpSp>
        <p:nvGrpSpPr>
          <p:cNvPr id="141" name="Google Shape;141;p5"/>
          <p:cNvGrpSpPr/>
          <p:nvPr/>
        </p:nvGrpSpPr>
        <p:grpSpPr>
          <a:xfrm>
            <a:off x="3880044" y="3417680"/>
            <a:ext cx="375438" cy="362157"/>
            <a:chOff x="8933845" y="4538850"/>
            <a:chExt cx="376200" cy="385800"/>
          </a:xfrm>
        </p:grpSpPr>
        <p:sp>
          <p:nvSpPr>
            <p:cNvPr id="142" name="Google Shape;142;p5"/>
            <p:cNvSpPr/>
            <p:nvPr/>
          </p:nvSpPr>
          <p:spPr>
            <a:xfrm>
              <a:off x="8933845" y="453885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
            <p:cNvSpPr txBox="1"/>
            <p:nvPr/>
          </p:nvSpPr>
          <p:spPr>
            <a:xfrm>
              <a:off x="8943370" y="453885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libri"/>
                  <a:ea typeface="Calibri"/>
                  <a:cs typeface="Calibri"/>
                  <a:sym typeface="Calibri"/>
                </a:rPr>
                <a:t>1</a:t>
              </a:r>
              <a:endParaRPr sz="2800" b="1" i="0" u="none" strike="noStrike" cap="none">
                <a:solidFill>
                  <a:srgbClr val="FFFFFF"/>
                </a:solidFill>
                <a:latin typeface="Calibri"/>
                <a:ea typeface="Calibri"/>
                <a:cs typeface="Calibri"/>
                <a:sym typeface="Calibri"/>
              </a:endParaRPr>
            </a:p>
          </p:txBody>
        </p:sp>
      </p:grpSp>
      <p:grpSp>
        <p:nvGrpSpPr>
          <p:cNvPr id="144" name="Google Shape;144;p5"/>
          <p:cNvGrpSpPr/>
          <p:nvPr/>
        </p:nvGrpSpPr>
        <p:grpSpPr>
          <a:xfrm>
            <a:off x="3872360" y="4194070"/>
            <a:ext cx="375438" cy="362157"/>
            <a:chOff x="8933845" y="6093269"/>
            <a:chExt cx="376200" cy="385800"/>
          </a:xfrm>
        </p:grpSpPr>
        <p:sp>
          <p:nvSpPr>
            <p:cNvPr id="145" name="Google Shape;145;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libri"/>
                  <a:ea typeface="Calibri"/>
                  <a:cs typeface="Calibri"/>
                  <a:sym typeface="Calibri"/>
                </a:rPr>
                <a:t>2</a:t>
              </a:r>
              <a:endParaRPr sz="2800" b="1" i="0" u="none" strike="noStrike" cap="none">
                <a:solidFill>
                  <a:srgbClr val="FFFFFF"/>
                </a:solidFill>
                <a:latin typeface="Calibri"/>
                <a:ea typeface="Calibri"/>
                <a:cs typeface="Calibri"/>
                <a:sym typeface="Calibri"/>
              </a:endParaRPr>
            </a:p>
          </p:txBody>
        </p:sp>
      </p:grpSp>
      <p:sp>
        <p:nvSpPr>
          <p:cNvPr id="147" name="Google Shape;147;p5"/>
          <p:cNvSpPr txBox="1"/>
          <p:nvPr/>
        </p:nvSpPr>
        <p:spPr>
          <a:xfrm>
            <a:off x="375975" y="1771953"/>
            <a:ext cx="49975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rgbClr val="A93501"/>
                </a:solidFill>
                <a:latin typeface="Calibri"/>
                <a:ea typeface="Calibri"/>
                <a:cs typeface="Calibri"/>
                <a:sym typeface="Calibri"/>
              </a:rPr>
              <a:t>DECLARACIÓN DE IMPUESTO ANUAL</a:t>
            </a:r>
            <a:endParaRPr sz="2000" b="1" i="0" u="none" strike="noStrike" cap="none">
              <a:solidFill>
                <a:srgbClr val="ED6B00"/>
              </a:solidFill>
              <a:latin typeface="Calibri"/>
              <a:ea typeface="Calibri"/>
              <a:cs typeface="Calibri"/>
              <a:sym typeface="Calibri"/>
            </a:endParaRPr>
          </a:p>
        </p:txBody>
      </p:sp>
      <p:sp>
        <p:nvSpPr>
          <p:cNvPr id="148" name="Google Shape;148;p5"/>
          <p:cNvSpPr txBox="1"/>
          <p:nvPr/>
        </p:nvSpPr>
        <p:spPr>
          <a:xfrm>
            <a:off x="4017018" y="1184197"/>
            <a:ext cx="495238"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a:solidFill>
                  <a:srgbClr val="FFB375"/>
                </a:solidFill>
                <a:latin typeface="Calibri"/>
                <a:ea typeface="Calibri"/>
                <a:cs typeface="Calibri"/>
                <a:sym typeface="Calibri"/>
              </a:rPr>
              <a:t>9</a:t>
            </a:r>
            <a:endParaRPr sz="5000" b="0" i="0" u="none" strike="noStrike" cap="none">
              <a:solidFill>
                <a:srgbClr val="FFB375"/>
              </a:solidFill>
              <a:latin typeface="Calibri"/>
              <a:ea typeface="Calibri"/>
              <a:cs typeface="Calibri"/>
              <a:sym typeface="Calibri"/>
            </a:endParaRPr>
          </a:p>
        </p:txBody>
      </p:sp>
      <p:pic>
        <p:nvPicPr>
          <p:cNvPr id="149" name="Google Shape;149;p5"/>
          <p:cNvPicPr preferRelativeResize="0"/>
          <p:nvPr/>
        </p:nvPicPr>
        <p:blipFill rotWithShape="1">
          <a:blip r:embed="rId3">
            <a:alphaModFix/>
          </a:blip>
          <a:srcRect/>
          <a:stretch/>
        </p:blipFill>
        <p:spPr>
          <a:xfrm>
            <a:off x="678383" y="2382979"/>
            <a:ext cx="2950556" cy="4313787"/>
          </a:xfrm>
          <a:prstGeom prst="rect">
            <a:avLst/>
          </a:prstGeom>
          <a:noFill/>
          <a:ln>
            <a:noFill/>
          </a:ln>
        </p:spPr>
      </p:pic>
      <p:sp>
        <p:nvSpPr>
          <p:cNvPr id="150" name="Google Shape;150;p5"/>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6B00"/>
                </a:solidFill>
                <a:latin typeface="Calibri"/>
                <a:ea typeface="Calibri"/>
                <a:cs typeface="Calibri"/>
                <a:sym typeface="Calibri"/>
              </a:rPr>
              <a:t>MENÚ DE LA ACTIVIDAD</a:t>
            </a:r>
            <a:endParaRPr sz="3100" b="1" i="0" u="none" strike="noStrike" cap="none">
              <a:solidFill>
                <a:srgbClr val="ED6B00"/>
              </a:solidFill>
              <a:latin typeface="Calibri"/>
              <a:ea typeface="Calibri"/>
              <a:cs typeface="Calibri"/>
              <a:sym typeface="Calibri"/>
            </a:endParaRPr>
          </a:p>
        </p:txBody>
      </p:sp>
      <p:sp>
        <p:nvSpPr>
          <p:cNvPr id="151" name="Google Shape;151;p5"/>
          <p:cNvSpPr txBox="1"/>
          <p:nvPr/>
        </p:nvSpPr>
        <p:spPr>
          <a:xfrm>
            <a:off x="4587839" y="3455735"/>
            <a:ext cx="4315083" cy="31799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750"/>
              </a:spcBef>
              <a:spcAft>
                <a:spcPts val="0"/>
              </a:spcAft>
              <a:buNone/>
            </a:pPr>
            <a:r>
              <a:rPr lang="en-US" sz="1600" b="0" i="0" u="none" strike="noStrike" cap="none">
                <a:solidFill>
                  <a:srgbClr val="000000"/>
                </a:solidFill>
                <a:latin typeface="Calibri"/>
                <a:ea typeface="Calibri"/>
                <a:cs typeface="Calibri"/>
                <a:sym typeface="Calibri"/>
              </a:rPr>
              <a:t>Conocer Decreto Ley 824  de Impuesto a la Renta.</a:t>
            </a:r>
            <a:endParaRPr/>
          </a:p>
        </p:txBody>
      </p:sp>
      <p:grpSp>
        <p:nvGrpSpPr>
          <p:cNvPr id="152" name="Google Shape;152;p5"/>
          <p:cNvGrpSpPr/>
          <p:nvPr/>
        </p:nvGrpSpPr>
        <p:grpSpPr>
          <a:xfrm>
            <a:off x="3872360" y="4991251"/>
            <a:ext cx="375438" cy="362157"/>
            <a:chOff x="8933845" y="6093269"/>
            <a:chExt cx="376200" cy="385800"/>
          </a:xfrm>
        </p:grpSpPr>
        <p:sp>
          <p:nvSpPr>
            <p:cNvPr id="153" name="Google Shape;153;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libri"/>
                  <a:ea typeface="Calibri"/>
                  <a:cs typeface="Calibri"/>
                  <a:sym typeface="Calibri"/>
                </a:rPr>
                <a:t>3</a:t>
              </a:r>
              <a:endParaRPr sz="2800" b="1" i="0" u="none" strike="noStrike" cap="none">
                <a:solidFill>
                  <a:srgbClr val="FFFFFF"/>
                </a:solidFill>
                <a:latin typeface="Calibri"/>
                <a:ea typeface="Calibri"/>
                <a:cs typeface="Calibri"/>
                <a:sym typeface="Calibri"/>
              </a:endParaRPr>
            </a:p>
          </p:txBody>
        </p:sp>
      </p:grpSp>
      <p:sp>
        <p:nvSpPr>
          <p:cNvPr id="155" name="Google Shape;155;p5"/>
          <p:cNvSpPr txBox="1"/>
          <p:nvPr/>
        </p:nvSpPr>
        <p:spPr>
          <a:xfrm>
            <a:off x="4587840" y="5009556"/>
            <a:ext cx="4014476" cy="539595"/>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750"/>
              </a:spcBef>
              <a:spcAft>
                <a:spcPts val="0"/>
              </a:spcAft>
              <a:buNone/>
            </a:pPr>
            <a:r>
              <a:rPr lang="en-US" sz="1600" b="0" i="0" u="none" strike="noStrike" cap="none">
                <a:solidFill>
                  <a:srgbClr val="000000"/>
                </a:solidFill>
                <a:latin typeface="Calibri"/>
                <a:ea typeface="Calibri"/>
                <a:cs typeface="Calibri"/>
                <a:sym typeface="Calibri"/>
              </a:rPr>
              <a:t>Realizar la declaración y cálculo de retención de segunda categoría. </a:t>
            </a:r>
            <a:endParaRPr/>
          </a:p>
        </p:txBody>
      </p:sp>
      <p:grpSp>
        <p:nvGrpSpPr>
          <p:cNvPr id="156" name="Google Shape;156;p5"/>
          <p:cNvGrpSpPr/>
          <p:nvPr/>
        </p:nvGrpSpPr>
        <p:grpSpPr>
          <a:xfrm>
            <a:off x="3872360" y="5734383"/>
            <a:ext cx="375438" cy="362157"/>
            <a:chOff x="8933845" y="6093269"/>
            <a:chExt cx="376200" cy="385800"/>
          </a:xfrm>
        </p:grpSpPr>
        <p:sp>
          <p:nvSpPr>
            <p:cNvPr id="157" name="Google Shape;157;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libri"/>
                  <a:ea typeface="Calibri"/>
                  <a:cs typeface="Calibri"/>
                  <a:sym typeface="Calibri"/>
                </a:rPr>
                <a:t>4</a:t>
              </a:r>
              <a:endParaRPr sz="2800" b="1" i="0" u="none" strike="noStrike" cap="none">
                <a:solidFill>
                  <a:srgbClr val="FFFFFF"/>
                </a:solidFill>
                <a:latin typeface="Calibri"/>
                <a:ea typeface="Calibri"/>
                <a:cs typeface="Calibri"/>
                <a:sym typeface="Calibri"/>
              </a:endParaRPr>
            </a:p>
          </p:txBody>
        </p:sp>
      </p:grpSp>
      <p:sp>
        <p:nvSpPr>
          <p:cNvPr id="159" name="Google Shape;159;p5"/>
          <p:cNvSpPr txBox="1"/>
          <p:nvPr/>
        </p:nvSpPr>
        <p:spPr>
          <a:xfrm>
            <a:off x="4587839" y="5788970"/>
            <a:ext cx="4334603" cy="317995"/>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750"/>
              </a:spcBef>
              <a:spcAft>
                <a:spcPts val="0"/>
              </a:spcAft>
              <a:buNone/>
            </a:pPr>
            <a:r>
              <a:rPr lang="en-US" sz="1600" b="0" i="0" u="none" strike="noStrike" cap="none">
                <a:solidFill>
                  <a:srgbClr val="000000"/>
                </a:solidFill>
                <a:latin typeface="Calibri"/>
                <a:ea typeface="Calibri"/>
                <a:cs typeface="Calibri"/>
                <a:sym typeface="Calibri"/>
              </a:rPr>
              <a:t>Confeccionar y declarar en el formulario 22.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2"/>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6B00"/>
                </a:solidFill>
                <a:latin typeface="Calibri"/>
                <a:ea typeface="Calibri"/>
                <a:cs typeface="Calibri"/>
                <a:sym typeface="Calibri"/>
              </a:rPr>
              <a:t>DECRETO LEY 824 SOBRE </a:t>
            </a:r>
            <a:r>
              <a:rPr lang="en-US" sz="2800" b="0" i="0" u="none" strike="noStrike" cap="none">
                <a:solidFill>
                  <a:srgbClr val="A93501"/>
                </a:solidFill>
                <a:latin typeface="Calibri"/>
                <a:ea typeface="Calibri"/>
                <a:cs typeface="Calibri"/>
                <a:sym typeface="Calibri"/>
              </a:rPr>
              <a:t>IMPUESTO A LA RENTA</a:t>
            </a:r>
            <a:endParaRPr sz="3100" b="0" i="0" u="none" strike="noStrike" cap="none">
              <a:solidFill>
                <a:srgbClr val="A93501"/>
              </a:solidFill>
              <a:latin typeface="Calibri"/>
              <a:ea typeface="Calibri"/>
              <a:cs typeface="Calibri"/>
              <a:sym typeface="Calibri"/>
            </a:endParaRPr>
          </a:p>
        </p:txBody>
      </p:sp>
      <p:pic>
        <p:nvPicPr>
          <p:cNvPr id="165" name="Google Shape;165;p42" descr="PLAN COMUN ILUST-08.png"/>
          <p:cNvPicPr preferRelativeResize="0"/>
          <p:nvPr/>
        </p:nvPicPr>
        <p:blipFill rotWithShape="1">
          <a:blip r:embed="rId3">
            <a:alphaModFix/>
          </a:blip>
          <a:srcRect/>
          <a:stretch/>
        </p:blipFill>
        <p:spPr>
          <a:xfrm flipH="1">
            <a:off x="7173674" y="1729470"/>
            <a:ext cx="2872397" cy="6946667"/>
          </a:xfrm>
          <a:prstGeom prst="rect">
            <a:avLst/>
          </a:prstGeom>
          <a:noFill/>
          <a:ln>
            <a:noFill/>
          </a:ln>
        </p:spPr>
      </p:pic>
      <p:sp>
        <p:nvSpPr>
          <p:cNvPr id="166" name="Google Shape;166;p42"/>
          <p:cNvSpPr/>
          <p:nvPr/>
        </p:nvSpPr>
        <p:spPr>
          <a:xfrm>
            <a:off x="452175" y="2507874"/>
            <a:ext cx="5856994" cy="3737610"/>
          </a:xfrm>
          <a:prstGeom prst="roundRect">
            <a:avLst>
              <a:gd name="adj" fmla="val 79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7" name="Google Shape;167;p42"/>
          <p:cNvSpPr txBox="1"/>
          <p:nvPr/>
        </p:nvSpPr>
        <p:spPr>
          <a:xfrm>
            <a:off x="779007" y="2697480"/>
            <a:ext cx="5203329" cy="373761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Publicado en el Diario Oficial de 31 de diciembre de 1974 e incluye Ley N° 20.899 sobre Reforma Tributaria que modifica el Sistema de Tributación de la Renta e introduce diversos ajustes en el Sistema Tributario, publicada en el D.O. de 08 de febrero de 2016. </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1.- Por “renta”, los ingresos que constituyan utilidades o beneficios que rinda una cosa o actividad y todos los beneficios, utilidades e incrementos de patrimonio que se </a:t>
            </a:r>
            <a:r>
              <a:rPr lang="en-US" sz="1400" b="1" i="0" u="none" strike="noStrike" cap="none">
                <a:solidFill>
                  <a:srgbClr val="000000"/>
                </a:solidFill>
                <a:latin typeface="Calibri"/>
                <a:ea typeface="Calibri"/>
                <a:cs typeface="Calibri"/>
                <a:sym typeface="Calibri"/>
              </a:rPr>
              <a:t>perciban, devenguen o atribuyan</a:t>
            </a:r>
            <a:r>
              <a:rPr lang="en-US" sz="1400" b="0" i="0" u="none" strike="noStrike" cap="none">
                <a:solidFill>
                  <a:srgbClr val="000000"/>
                </a:solidFill>
                <a:latin typeface="Calibri"/>
                <a:ea typeface="Calibri"/>
                <a:cs typeface="Calibri"/>
                <a:sym typeface="Calibri"/>
              </a:rPr>
              <a:t>, cualquiera que sea su naturaleza, origen o denominación. </a:t>
            </a:r>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Se aplica:</a:t>
            </a:r>
            <a:endParaRPr/>
          </a:p>
          <a:p>
            <a:pPr marL="0" marR="0" lvl="0" indent="-889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Primera Categoría (Rentas de Capital: Empresas)</a:t>
            </a:r>
            <a:endParaRPr/>
          </a:p>
          <a:p>
            <a:pPr marL="0" marR="0" lvl="0" indent="-889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Segunda Categoría (Rentas de trabajo: Trabajadores y Profesionales independientes.)</a:t>
            </a:r>
            <a:endParaRPr/>
          </a:p>
          <a:p>
            <a:pPr marL="0" marR="0" lvl="0" indent="-889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Global Complementario (Personas Naturales residentes nacionales)</a:t>
            </a:r>
            <a:endParaRPr/>
          </a:p>
          <a:p>
            <a:pPr marL="0" marR="0" lvl="0" indent="-889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Adicional (Personas naturales y jurídicas sin residencia en Chile)</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43"/>
          <p:cNvPicPr preferRelativeResize="0"/>
          <p:nvPr/>
        </p:nvPicPr>
        <p:blipFill rotWithShape="1">
          <a:blip r:embed="rId3">
            <a:alphaModFix/>
          </a:blip>
          <a:srcRect/>
          <a:stretch/>
        </p:blipFill>
        <p:spPr>
          <a:xfrm flipH="1">
            <a:off x="7206138" y="2323975"/>
            <a:ext cx="2622204" cy="6603892"/>
          </a:xfrm>
          <a:prstGeom prst="rect">
            <a:avLst/>
          </a:prstGeom>
          <a:noFill/>
          <a:ln>
            <a:noFill/>
          </a:ln>
        </p:spPr>
      </p:pic>
      <p:sp>
        <p:nvSpPr>
          <p:cNvPr id="173" name="Google Shape;173;p43"/>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6B00"/>
                </a:solidFill>
                <a:latin typeface="Calibri"/>
                <a:ea typeface="Calibri"/>
                <a:cs typeface="Calibri"/>
                <a:sym typeface="Calibri"/>
              </a:rPr>
              <a:t>DECRETO LEY 824 SOBRE </a:t>
            </a:r>
            <a:r>
              <a:rPr lang="en-US" sz="2800" b="0" i="0" u="none" strike="noStrike" cap="none">
                <a:solidFill>
                  <a:srgbClr val="A93501"/>
                </a:solidFill>
                <a:latin typeface="Calibri"/>
                <a:ea typeface="Calibri"/>
                <a:cs typeface="Calibri"/>
                <a:sym typeface="Calibri"/>
              </a:rPr>
              <a:t>IMPUESTO A LA RENTA</a:t>
            </a:r>
            <a:endParaRPr sz="3100" b="0" i="0" u="none" strike="noStrike" cap="none">
              <a:solidFill>
                <a:srgbClr val="A93501"/>
              </a:solidFill>
              <a:latin typeface="Calibri"/>
              <a:ea typeface="Calibri"/>
              <a:cs typeface="Calibri"/>
              <a:sym typeface="Calibri"/>
            </a:endParaRPr>
          </a:p>
        </p:txBody>
      </p:sp>
      <p:sp>
        <p:nvSpPr>
          <p:cNvPr id="174" name="Google Shape;174;p43"/>
          <p:cNvSpPr/>
          <p:nvPr/>
        </p:nvSpPr>
        <p:spPr>
          <a:xfrm>
            <a:off x="452175" y="2507874"/>
            <a:ext cx="5856994" cy="3737610"/>
          </a:xfrm>
          <a:prstGeom prst="roundRect">
            <a:avLst>
              <a:gd name="adj" fmla="val 79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5" name="Google Shape;175;p43"/>
          <p:cNvSpPr txBox="1"/>
          <p:nvPr/>
        </p:nvSpPr>
        <p:spPr>
          <a:xfrm>
            <a:off x="779007" y="2697480"/>
            <a:ext cx="5203329" cy="333756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3.- Por </a:t>
            </a:r>
            <a:r>
              <a:rPr lang="en-US" sz="1400" b="1" i="0" u="none" strike="noStrike" cap="none">
                <a:solidFill>
                  <a:srgbClr val="000000"/>
                </a:solidFill>
                <a:latin typeface="Calibri"/>
                <a:ea typeface="Calibri"/>
                <a:cs typeface="Calibri"/>
                <a:sym typeface="Calibri"/>
              </a:rPr>
              <a:t>"renta percibida"</a:t>
            </a:r>
            <a:r>
              <a:rPr lang="en-US" sz="1400" b="0" i="0" u="none" strike="noStrike" cap="none">
                <a:solidFill>
                  <a:srgbClr val="000000"/>
                </a:solidFill>
                <a:latin typeface="Calibri"/>
                <a:ea typeface="Calibri"/>
                <a:cs typeface="Calibri"/>
                <a:sym typeface="Calibri"/>
              </a:rPr>
              <a:t>, aquella que ha ingresado materialmente al patrimonio de una persona. Debe asimismo, entenderse que una renta devengada se percibe desde que la obligación se cumple por algún modo de extinguir distinto al pago.</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4.- Por </a:t>
            </a:r>
            <a:r>
              <a:rPr lang="en-US" sz="1400" b="1" i="0" u="none" strike="noStrike" cap="none">
                <a:solidFill>
                  <a:srgbClr val="000000"/>
                </a:solidFill>
                <a:latin typeface="Calibri"/>
                <a:ea typeface="Calibri"/>
                <a:cs typeface="Calibri"/>
                <a:sym typeface="Calibri"/>
              </a:rPr>
              <a:t>"renta mínima presunta"</a:t>
            </a:r>
            <a:r>
              <a:rPr lang="en-US" sz="1400" b="0" i="0" u="none" strike="noStrike" cap="none">
                <a:solidFill>
                  <a:srgbClr val="000000"/>
                </a:solidFill>
                <a:latin typeface="Calibri"/>
                <a:ea typeface="Calibri"/>
                <a:cs typeface="Calibri"/>
                <a:sym typeface="Calibri"/>
              </a:rPr>
              <a:t>, la cantidad que no es susceptible de deducción alguna por parte del contribuyente.</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a:t>
            </a:r>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5.- Por </a:t>
            </a:r>
            <a:r>
              <a:rPr lang="en-US" sz="1400" b="1" i="0" u="none" strike="noStrike" cap="none">
                <a:solidFill>
                  <a:srgbClr val="000000"/>
                </a:solidFill>
                <a:latin typeface="Calibri"/>
                <a:ea typeface="Calibri"/>
                <a:cs typeface="Calibri"/>
                <a:sym typeface="Calibri"/>
              </a:rPr>
              <a:t>"capital efectivo"</a:t>
            </a:r>
            <a:r>
              <a:rPr lang="en-US" sz="1400" b="0" i="0" u="none" strike="noStrike" cap="none">
                <a:solidFill>
                  <a:srgbClr val="000000"/>
                </a:solidFill>
                <a:latin typeface="Calibri"/>
                <a:ea typeface="Calibri"/>
                <a:cs typeface="Calibri"/>
                <a:sym typeface="Calibri"/>
              </a:rPr>
              <a:t>, el total del activo con exclusión de aquellos valores que no </a:t>
            </a:r>
            <a:r>
              <a:rPr lang="en-US">
                <a:latin typeface="Calibri"/>
                <a:ea typeface="Calibri"/>
                <a:cs typeface="Calibri"/>
                <a:sym typeface="Calibri"/>
              </a:rPr>
              <a:t>representen</a:t>
            </a:r>
            <a:r>
              <a:rPr lang="en-US" sz="1400" b="0" i="0" u="none" strike="noStrike" cap="none">
                <a:solidFill>
                  <a:srgbClr val="000000"/>
                </a:solidFill>
                <a:latin typeface="Calibri"/>
                <a:ea typeface="Calibri"/>
                <a:cs typeface="Calibri"/>
                <a:sym typeface="Calibri"/>
              </a:rPr>
              <a:t> inversiones efectivas, tales como valores intangibles, nominales, transitorios y de orden.</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6.- Por </a:t>
            </a:r>
            <a:r>
              <a:rPr lang="en-US" sz="1400" b="1" i="0" u="none" strike="noStrike" cap="none">
                <a:solidFill>
                  <a:srgbClr val="000000"/>
                </a:solidFill>
                <a:latin typeface="Calibri"/>
                <a:ea typeface="Calibri"/>
                <a:cs typeface="Calibri"/>
                <a:sym typeface="Calibri"/>
              </a:rPr>
              <a:t>"sociedades de personas"</a:t>
            </a:r>
            <a:r>
              <a:rPr lang="en-US" sz="1400" b="0" i="0" u="none" strike="noStrike" cap="none">
                <a:solidFill>
                  <a:srgbClr val="000000"/>
                </a:solidFill>
                <a:latin typeface="Calibri"/>
                <a:ea typeface="Calibri"/>
                <a:cs typeface="Calibri"/>
                <a:sym typeface="Calibri"/>
              </a:rPr>
              <a:t>, las sociedades de cualquier clase o denominación, excluyéndose únicamente a las anónimas.</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2526</Words>
  <Application>Microsoft Office PowerPoint</Application>
  <PresentationFormat>Personalizado</PresentationFormat>
  <Paragraphs>433</Paragraphs>
  <Slides>35</Slides>
  <Notes>35</Notes>
  <HiddenSlides>0</HiddenSlides>
  <MMClips>0</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9" baseType="lpstr">
      <vt:lpstr>Arial</vt:lpstr>
      <vt:lpstr>Calibri</vt:lpstr>
      <vt:lpstr>Simple Light</vt:lpstr>
      <vt:lpstr>Hoja de cálculo binaria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Isabel Nuñez</cp:lastModifiedBy>
  <cp:revision>1</cp:revision>
  <dcterms:modified xsi:type="dcterms:W3CDTF">2021-02-19T04:26:15Z</dcterms:modified>
</cp:coreProperties>
</file>