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Lst>
  <p:sldSz cy="7559675" cx="972025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1">
          <p15:clr>
            <a:srgbClr val="A4A3A4"/>
          </p15:clr>
        </p15:guide>
        <p15:guide id="2" pos="3061">
          <p15:clr>
            <a:srgbClr val="A4A3A4"/>
          </p15:clr>
        </p15:guide>
      </p15:sldGuideLst>
    </p:ext>
    <p:ext uri="http://customooxmlschemas.google.com/">
      <go:slidesCustomData xmlns:go="http://customooxmlschemas.google.com/" r:id="rId38" roundtripDataSignature="AMtx7mivwwkAbF8BK3ANs+hUV7aKFAo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4C13644-90F1-4DD9-94E0-04E54E0452F4}">
  <a:tblStyle styleId="{D4C13644-90F1-4DD9-94E0-04E54E0452F4}"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1E8"/>
          </a:solidFill>
        </a:fill>
      </a:tcStyle>
    </a:wholeTbl>
    <a:band1H>
      <a:tcTxStyle/>
      <a:tcStyle>
        <a:fill>
          <a:solidFill>
            <a:srgbClr val="FFE2CD"/>
          </a:solidFill>
        </a:fill>
      </a:tcStyle>
    </a:band1H>
    <a:band2H>
      <a:tcTxStyle/>
    </a:band2H>
    <a:band1V>
      <a:tcTxStyle/>
      <a:tcStyle>
        <a:fill>
          <a:solidFill>
            <a:srgbClr val="FFE2CD"/>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orient="horz"/>
        <p:guide pos="306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16" Type="http://schemas.openxmlformats.org/officeDocument/2006/relationships/slide" Target="slides/slide10.xml"/><Relationship Id="rId38" Type="http://customschemas.google.com/relationships/presentationmetadata" Target="meta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43: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44: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45: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46: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4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4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4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50: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51: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52: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53: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54: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55: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56: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5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5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5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60: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6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8" name="Google Shape;388;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7" name="Google Shape;397;p20: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9" name="Google Shape;409;p19: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1" name="Google Shape;441;p2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9: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40: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41: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42: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6: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9.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 Id="rId3" Type="http://schemas.openxmlformats.org/officeDocument/2006/relationships/image" Target="../media/image5.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p:spTree>
      <p:nvGrpSpPr>
        <p:cNvPr id="6" name="Shape 6"/>
        <p:cNvGrpSpPr/>
        <p:nvPr/>
      </p:nvGrpSpPr>
      <p:grpSpPr>
        <a:xfrm>
          <a:off x="0" y="0"/>
          <a:ext cx="0" cy="0"/>
          <a:chOff x="0" y="0"/>
          <a:chExt cx="0" cy="0"/>
        </a:xfrm>
      </p:grpSpPr>
      <p:pic>
        <p:nvPicPr>
          <p:cNvPr id="7" name="Google Shape;7;p23"/>
          <p:cNvPicPr preferRelativeResize="0"/>
          <p:nvPr/>
        </p:nvPicPr>
        <p:blipFill rotWithShape="1">
          <a:blip r:embed="rId2">
            <a:alphaModFix/>
          </a:blip>
          <a:srcRect b="0" l="0" r="0" t="0"/>
          <a:stretch/>
        </p:blipFill>
        <p:spPr>
          <a:xfrm>
            <a:off x="433441" y="418596"/>
            <a:ext cx="2897433" cy="680400"/>
          </a:xfrm>
          <a:prstGeom prst="rect">
            <a:avLst/>
          </a:prstGeom>
          <a:noFill/>
          <a:ln>
            <a:noFill/>
          </a:ln>
        </p:spPr>
      </p:pic>
      <p:sp>
        <p:nvSpPr>
          <p:cNvPr id="8" name="Google Shape;8;p23"/>
          <p:cNvSpPr/>
          <p:nvPr/>
        </p:nvSpPr>
        <p:spPr>
          <a:xfrm>
            <a:off x="242856" y="1756550"/>
            <a:ext cx="9346500" cy="5675922"/>
          </a:xfrm>
          <a:prstGeom prst="round1Rect">
            <a:avLst>
              <a:gd fmla="val 1535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9" name="Google Shape;9;p23"/>
          <p:cNvPicPr preferRelativeResize="0"/>
          <p:nvPr/>
        </p:nvPicPr>
        <p:blipFill rotWithShape="1">
          <a:blip r:embed="rId3">
            <a:alphaModFix/>
          </a:blip>
          <a:srcRect b="0" l="0" r="0" t="0"/>
          <a:stretch/>
        </p:blipFill>
        <p:spPr>
          <a:xfrm>
            <a:off x="8521706" y="6387272"/>
            <a:ext cx="830659" cy="756000"/>
          </a:xfrm>
          <a:prstGeom prst="rect">
            <a:avLst/>
          </a:prstGeom>
          <a:noFill/>
          <a:ln>
            <a:noFill/>
          </a:ln>
        </p:spPr>
      </p:pic>
      <p:sp>
        <p:nvSpPr>
          <p:cNvPr id="10" name="Google Shape;10;p23"/>
          <p:cNvSpPr/>
          <p:nvPr/>
        </p:nvSpPr>
        <p:spPr>
          <a:xfrm>
            <a:off x="436350" y="6464001"/>
            <a:ext cx="7891862" cy="680474"/>
          </a:xfrm>
          <a:prstGeom prst="roundRect">
            <a:avLst>
              <a:gd fmla="val 19335" name="adj"/>
            </a:avLst>
          </a:prstGeom>
          <a:solidFill>
            <a:srgbClr val="FFB37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baseline="-25000" i="0" sz="1400" u="none" cap="none" strike="noStrike">
              <a:solidFill>
                <a:schemeClr val="lt1"/>
              </a:solidFill>
              <a:latin typeface="Arial"/>
              <a:ea typeface="Arial"/>
              <a:cs typeface="Arial"/>
              <a:sym typeface="Arial"/>
            </a:endParaRPr>
          </a:p>
        </p:txBody>
      </p:sp>
      <p:pic>
        <p:nvPicPr>
          <p:cNvPr id="11" name="Google Shape;11;p23"/>
          <p:cNvPicPr preferRelativeResize="0"/>
          <p:nvPr/>
        </p:nvPicPr>
        <p:blipFill rotWithShape="1">
          <a:blip r:embed="rId4">
            <a:alphaModFix/>
          </a:blip>
          <a:srcRect b="0" l="0" r="0" t="0"/>
          <a:stretch/>
        </p:blipFill>
        <p:spPr>
          <a:xfrm>
            <a:off x="433441" y="6462797"/>
            <a:ext cx="690482" cy="680475"/>
          </a:xfrm>
          <a:prstGeom prst="rect">
            <a:avLst/>
          </a:prstGeom>
          <a:noFill/>
          <a:ln>
            <a:noFill/>
          </a:ln>
        </p:spPr>
      </p:pic>
      <p:pic>
        <p:nvPicPr>
          <p:cNvPr id="12" name="Google Shape;12;p23"/>
          <p:cNvPicPr preferRelativeResize="0"/>
          <p:nvPr/>
        </p:nvPicPr>
        <p:blipFill rotWithShape="1">
          <a:blip r:embed="rId5">
            <a:alphaModFix/>
          </a:blip>
          <a:srcRect b="0" l="0" r="0" t="0"/>
          <a:stretch/>
        </p:blipFill>
        <p:spPr>
          <a:xfrm>
            <a:off x="8272365" y="1222172"/>
            <a:ext cx="1080000" cy="241875"/>
          </a:xfrm>
          <a:prstGeom prst="rect">
            <a:avLst/>
          </a:prstGeom>
          <a:noFill/>
          <a:ln>
            <a:noFill/>
          </a:ln>
        </p:spPr>
      </p:pic>
      <p:pic>
        <p:nvPicPr>
          <p:cNvPr id="13" name="Google Shape;13;p23"/>
          <p:cNvPicPr preferRelativeResize="0"/>
          <p:nvPr/>
        </p:nvPicPr>
        <p:blipFill rotWithShape="1">
          <a:blip r:embed="rId6">
            <a:alphaModFix/>
          </a:blip>
          <a:srcRect b="0" l="0" r="0" t="0"/>
          <a:stretch/>
        </p:blipFill>
        <p:spPr>
          <a:xfrm>
            <a:off x="8272365" y="418596"/>
            <a:ext cx="1080000" cy="66477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 name="Shape 14"/>
        <p:cNvGrpSpPr/>
        <p:nvPr/>
      </p:nvGrpSpPr>
      <p:grpSpPr>
        <a:xfrm>
          <a:off x="0" y="0"/>
          <a:ext cx="0" cy="0"/>
          <a:chOff x="0" y="0"/>
          <a:chExt cx="0" cy="0"/>
        </a:xfrm>
      </p:grpSpPr>
      <p:sp>
        <p:nvSpPr>
          <p:cNvPr id="15" name="Google Shape;15;p24"/>
          <p:cNvSpPr/>
          <p:nvPr/>
        </p:nvSpPr>
        <p:spPr>
          <a:xfrm>
            <a:off x="242856" y="1756550"/>
            <a:ext cx="9346500" cy="5675922"/>
          </a:xfrm>
          <a:prstGeom prst="round1Rect">
            <a:avLst>
              <a:gd fmla="val 15350"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6" name="Google Shape;16;p24"/>
          <p:cNvPicPr preferRelativeResize="0"/>
          <p:nvPr/>
        </p:nvPicPr>
        <p:blipFill rotWithShape="1">
          <a:blip r:embed="rId2">
            <a:alphaModFix/>
          </a:blip>
          <a:srcRect b="0" l="0" r="0" t="0"/>
          <a:stretch/>
        </p:blipFill>
        <p:spPr>
          <a:xfrm>
            <a:off x="433441" y="418596"/>
            <a:ext cx="2897433" cy="680400"/>
          </a:xfrm>
          <a:prstGeom prst="rect">
            <a:avLst/>
          </a:prstGeom>
          <a:noFill/>
          <a:ln>
            <a:noFill/>
          </a:ln>
        </p:spPr>
      </p:pic>
      <p:pic>
        <p:nvPicPr>
          <p:cNvPr id="17" name="Google Shape;17;p24"/>
          <p:cNvPicPr preferRelativeResize="0"/>
          <p:nvPr/>
        </p:nvPicPr>
        <p:blipFill rotWithShape="1">
          <a:blip r:embed="rId3">
            <a:alphaModFix/>
          </a:blip>
          <a:srcRect b="0" l="0" r="0" t="0"/>
          <a:stretch/>
        </p:blipFill>
        <p:spPr>
          <a:xfrm>
            <a:off x="8272365" y="1222172"/>
            <a:ext cx="1080000" cy="241875"/>
          </a:xfrm>
          <a:prstGeom prst="rect">
            <a:avLst/>
          </a:prstGeom>
          <a:noFill/>
          <a:ln>
            <a:noFill/>
          </a:ln>
        </p:spPr>
      </p:pic>
      <p:pic>
        <p:nvPicPr>
          <p:cNvPr id="18" name="Google Shape;18;p24"/>
          <p:cNvPicPr preferRelativeResize="0"/>
          <p:nvPr/>
        </p:nvPicPr>
        <p:blipFill rotWithShape="1">
          <a:blip r:embed="rId4">
            <a:alphaModFix/>
          </a:blip>
          <a:srcRect b="0" l="0" r="0" t="0"/>
          <a:stretch/>
        </p:blipFill>
        <p:spPr>
          <a:xfrm>
            <a:off x="8272365" y="418596"/>
            <a:ext cx="1080000" cy="66477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27"/>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7"/>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 name="Google Shape;22;p27"/>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 name="Google Shape;23;p27"/>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Gestión Comercial Tributaria</a:t>
            </a:r>
            <a:endParaRPr b="0" i="0" sz="1400" u="none" cap="none" strike="noStrike">
              <a:solidFill>
                <a:srgbClr val="FFFFFF"/>
              </a:solidFill>
              <a:latin typeface="Calibri"/>
              <a:ea typeface="Calibri"/>
              <a:cs typeface="Calibri"/>
              <a:sym typeface="Calibri"/>
            </a:endParaRPr>
          </a:p>
        </p:txBody>
      </p:sp>
      <p:sp>
        <p:nvSpPr>
          <p:cNvPr id="24" name="Google Shape;24;p27"/>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7|</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
        <p:nvSpPr>
          <p:cNvPr id="25" name="Google Shape;25;p27"/>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26" name="Google Shape;26;p27"/>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sp>
        <p:nvSpPr>
          <p:cNvPr id="28" name="Google Shape;28;p25"/>
          <p:cNvSpPr/>
          <p:nvPr/>
        </p:nvSpPr>
        <p:spPr>
          <a:xfrm flipH="1" rot="10800000">
            <a:off x="180975" y="832250"/>
            <a:ext cx="9358200" cy="1236900"/>
          </a:xfrm>
          <a:prstGeom prst="round1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25"/>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5"/>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 name="Google Shape;31;p25"/>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 name="Google Shape;32;p25"/>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7|</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
        <p:nvSpPr>
          <p:cNvPr id="33" name="Google Shape;33;p25"/>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Gestión Comercial Tributaria</a:t>
            </a:r>
            <a:endParaRPr b="0" i="0" sz="1400" u="none" cap="none" strike="noStrike">
              <a:solidFill>
                <a:srgbClr val="FFFFFF"/>
              </a:solidFill>
              <a:latin typeface="Calibri"/>
              <a:ea typeface="Calibri"/>
              <a:cs typeface="Calibri"/>
              <a:sym typeface="Calibri"/>
            </a:endParaRPr>
          </a:p>
        </p:txBody>
      </p:sp>
      <p:sp>
        <p:nvSpPr>
          <p:cNvPr id="34" name="Google Shape;34;p25"/>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35" name="Google Shape;35;p25"/>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26"/>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26"/>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6"/>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0" name="Google Shape;40;p26"/>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1" name="Google Shape;41;p26"/>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Gestión Comercial Tributaria</a:t>
            </a:r>
            <a:endParaRPr b="0" i="0" sz="1400" u="none" cap="none" strike="noStrike">
              <a:solidFill>
                <a:srgbClr val="FFFFFF"/>
              </a:solidFill>
              <a:latin typeface="Calibri"/>
              <a:ea typeface="Calibri"/>
              <a:cs typeface="Calibri"/>
              <a:sym typeface="Calibri"/>
            </a:endParaRPr>
          </a:p>
        </p:txBody>
      </p:sp>
      <p:sp>
        <p:nvSpPr>
          <p:cNvPr id="42" name="Google Shape;42;p26"/>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7|</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
        <p:nvSpPr>
          <p:cNvPr id="43" name="Google Shape;43;p26"/>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44" name="Google Shape;44;p26"/>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5" name="Shape 45"/>
        <p:cNvGrpSpPr/>
        <p:nvPr/>
      </p:nvGrpSpPr>
      <p:grpSpPr>
        <a:xfrm>
          <a:off x="0" y="0"/>
          <a:ext cx="0" cy="0"/>
          <a:chOff x="0" y="0"/>
          <a:chExt cx="0" cy="0"/>
        </a:xfrm>
      </p:grpSpPr>
      <p:sp>
        <p:nvSpPr>
          <p:cNvPr id="46" name="Google Shape;46;p28"/>
          <p:cNvSpPr/>
          <p:nvPr/>
        </p:nvSpPr>
        <p:spPr>
          <a:xfrm flipH="1" rot="10800000">
            <a:off x="181650" y="822025"/>
            <a:ext cx="9356700" cy="6531300"/>
          </a:xfrm>
          <a:prstGeom prst="round1Rect">
            <a:avLst>
              <a:gd fmla="val 15350"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28"/>
          <p:cNvSpPr/>
          <p:nvPr/>
        </p:nvSpPr>
        <p:spPr>
          <a:xfrm>
            <a:off x="180900" y="180900"/>
            <a:ext cx="7911000" cy="651000"/>
          </a:xfrm>
          <a:prstGeom prst="round2SameRect">
            <a:avLst>
              <a:gd fmla="val 16667" name="adj1"/>
              <a:gd fmla="val 0" name="adj2"/>
            </a:avLst>
          </a:prstGeom>
          <a:solidFill>
            <a:srgbClr val="ED6B00"/>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28"/>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9" name="Google Shape;49;p28"/>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0" name="Google Shape;50;p28"/>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Gestión Comercial Tributaria</a:t>
            </a:r>
            <a:endParaRPr b="0" i="0" sz="1400" u="none" cap="none" strike="noStrike">
              <a:solidFill>
                <a:srgbClr val="FFFFFF"/>
              </a:solidFill>
              <a:latin typeface="Calibri"/>
              <a:ea typeface="Calibri"/>
              <a:cs typeface="Calibri"/>
              <a:sym typeface="Calibri"/>
            </a:endParaRPr>
          </a:p>
        </p:txBody>
      </p:sp>
      <p:sp>
        <p:nvSpPr>
          <p:cNvPr id="51" name="Google Shape;51;p28"/>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7|</a:t>
            </a:r>
            <a:r>
              <a:rPr b="0" i="0" lang="en-US" sz="1600" u="none" cap="none" strike="noStrike">
                <a:solidFill>
                  <a:srgbClr val="ED6B00"/>
                </a:solidFill>
                <a:latin typeface="Calibri"/>
                <a:ea typeface="Calibri"/>
                <a:cs typeface="Calibri"/>
                <a:sym typeface="Calibri"/>
              </a:rPr>
              <a:t>3</a:t>
            </a:r>
            <a:endParaRPr b="0" i="0" sz="1600" u="none" cap="none" strike="noStrike">
              <a:solidFill>
                <a:srgbClr val="ED6B00"/>
              </a:solidFill>
              <a:latin typeface="Calibri"/>
              <a:ea typeface="Calibri"/>
              <a:cs typeface="Calibri"/>
              <a:sym typeface="Calibri"/>
            </a:endParaRPr>
          </a:p>
        </p:txBody>
      </p:sp>
      <p:sp>
        <p:nvSpPr>
          <p:cNvPr id="52" name="Google Shape;52;p28"/>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53" name="Google Shape;53;p28"/>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2">
    <p:bg>
      <p:bgPr>
        <a:solidFill>
          <a:schemeClr val="lt1"/>
        </a:solidFill>
      </p:bgPr>
    </p:bg>
    <p:spTree>
      <p:nvGrpSpPr>
        <p:cNvPr id="54" name="Shape 54"/>
        <p:cNvGrpSpPr/>
        <p:nvPr/>
      </p:nvGrpSpPr>
      <p:grpSpPr>
        <a:xfrm>
          <a:off x="0" y="0"/>
          <a:ext cx="0" cy="0"/>
          <a:chOff x="0" y="0"/>
          <a:chExt cx="0" cy="0"/>
        </a:xfrm>
      </p:grpSpPr>
      <p:sp>
        <p:nvSpPr>
          <p:cNvPr id="55" name="Google Shape;55;p30"/>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0"/>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7" name="Google Shape;57;p30"/>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8" name="Google Shape;58;p30"/>
          <p:cNvSpPr/>
          <p:nvPr/>
        </p:nvSpPr>
        <p:spPr>
          <a:xfrm>
            <a:off x="181651" y="180900"/>
            <a:ext cx="7909200" cy="651000"/>
          </a:xfrm>
          <a:prstGeom prst="round2SameRect">
            <a:avLst>
              <a:gd fmla="val 16667" name="adj1"/>
              <a:gd fmla="val 0" name="adj2"/>
            </a:avLst>
          </a:prstGeom>
          <a:blipFill rotWithShape="1">
            <a:blip r:embed="rId2">
              <a:alphaModFix/>
            </a:blip>
            <a:tile algn="tl" flip="none" tx="0" sx="100000" ty="0" sy="100000"/>
          </a:blip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30"/>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60" name="Google Shape;60;p30"/>
          <p:cNvSpPr txBox="1"/>
          <p:nvPr/>
        </p:nvSpPr>
        <p:spPr>
          <a:xfrm>
            <a:off x="8170652" y="288449"/>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1" i="0" lang="en-US" sz="1400" u="none" cap="none" strike="noStrike">
                <a:solidFill>
                  <a:schemeClr val="dk1"/>
                </a:solidFill>
                <a:latin typeface="Calibri"/>
                <a:ea typeface="Calibri"/>
                <a:cs typeface="Calibri"/>
                <a:sym typeface="Calibri"/>
              </a:rPr>
              <a:t>¡Atención!</a:t>
            </a:r>
            <a:endParaRPr b="1" i="0" sz="1400" u="none" cap="none" strike="noStrike">
              <a:solidFill>
                <a:schemeClr val="dk1"/>
              </a:solidFill>
              <a:latin typeface="Calibri"/>
              <a:ea typeface="Calibri"/>
              <a:cs typeface="Calibri"/>
              <a:sym typeface="Calibri"/>
            </a:endParaRPr>
          </a:p>
        </p:txBody>
      </p:sp>
      <p:sp>
        <p:nvSpPr>
          <p:cNvPr id="61" name="Google Shape;61;p30"/>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1.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1.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21.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1.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6.png"/><Relationship Id="rId6"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30.png"/><Relationship Id="rId4" Type="http://schemas.openxmlformats.org/officeDocument/2006/relationships/image" Target="../media/image29.png"/><Relationship Id="rId5" Type="http://schemas.openxmlformats.org/officeDocument/2006/relationships/image" Target="../media/image31.png"/><Relationship Id="rId6" Type="http://schemas.openxmlformats.org/officeDocument/2006/relationships/image" Target="../media/image27.png"/><Relationship Id="rId7" Type="http://schemas.openxmlformats.org/officeDocument/2006/relationships/image" Target="../media/image34.png"/><Relationship Id="rId8" Type="http://schemas.openxmlformats.org/officeDocument/2006/relationships/image" Target="../media/image3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32.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www.youtube.com/watch?v=t6bYjeX1GOI"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nvSpPr>
        <p:spPr>
          <a:xfrm>
            <a:off x="1176619" y="6648293"/>
            <a:ext cx="7012134" cy="311887"/>
          </a:xfrm>
          <a:prstGeom prst="rect">
            <a:avLst/>
          </a:prstGeom>
          <a:noFill/>
          <a:ln>
            <a:noFill/>
          </a:ln>
        </p:spPr>
        <p:txBody>
          <a:bodyPr anchorCtr="0" anchor="ctr" bIns="91425" lIns="91425" spcFirstLastPara="1" rIns="91425" wrap="square" tIns="91425">
            <a:noAutofit/>
          </a:bodyPr>
          <a:lstStyle/>
          <a:p>
            <a:pPr indent="0" lvl="1" marL="0" marR="0" rtl="0" algn="just">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b="0" i="0" sz="1100" u="none" cap="none" strike="noStrike">
              <a:solidFill>
                <a:schemeClr val="lt1"/>
              </a:solidFill>
              <a:latin typeface="Calibri"/>
              <a:ea typeface="Calibri"/>
              <a:cs typeface="Calibri"/>
              <a:sym typeface="Calibri"/>
            </a:endParaRPr>
          </a:p>
        </p:txBody>
      </p:sp>
      <p:sp>
        <p:nvSpPr>
          <p:cNvPr id="67" name="Google Shape;67;p1"/>
          <p:cNvSpPr txBox="1"/>
          <p:nvPr/>
        </p:nvSpPr>
        <p:spPr>
          <a:xfrm>
            <a:off x="374950"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MÓDULO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68" name="Google Shape;68;p1"/>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ED6B00"/>
                </a:solidFill>
                <a:latin typeface="Calibri"/>
                <a:ea typeface="Calibri"/>
                <a:cs typeface="Calibri"/>
                <a:sym typeface="Calibri"/>
              </a:rPr>
              <a:t>PLAN COMÚN </a:t>
            </a:r>
            <a:r>
              <a:rPr b="0" i="0" lang="en-US" sz="1200" u="none" cap="none" strike="noStrike">
                <a:solidFill>
                  <a:srgbClr val="ED6B00"/>
                </a:solidFill>
                <a:latin typeface="Calibri"/>
                <a:ea typeface="Calibri"/>
                <a:cs typeface="Calibri"/>
                <a:sym typeface="Calibri"/>
              </a:rPr>
              <a:t>| NIVEL 3° MEDIO</a:t>
            </a:r>
            <a:endParaRPr b="0" i="0" sz="1200" u="none" cap="none" strike="noStrike">
              <a:solidFill>
                <a:srgbClr val="ED6B00"/>
              </a:solidFill>
              <a:latin typeface="Calibri"/>
              <a:ea typeface="Calibri"/>
              <a:cs typeface="Calibri"/>
              <a:sym typeface="Calibri"/>
            </a:endParaRPr>
          </a:p>
        </p:txBody>
      </p:sp>
      <p:sp>
        <p:nvSpPr>
          <p:cNvPr id="69" name="Google Shape;69;p1"/>
          <p:cNvSpPr txBox="1"/>
          <p:nvPr/>
        </p:nvSpPr>
        <p:spPr>
          <a:xfrm>
            <a:off x="365425" y="2611974"/>
            <a:ext cx="4930475" cy="1357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3600" u="none" cap="none" strike="noStrike">
                <a:solidFill>
                  <a:srgbClr val="ED6B00"/>
                </a:solidFill>
                <a:latin typeface="Calibri"/>
                <a:ea typeface="Calibri"/>
                <a:cs typeface="Calibri"/>
                <a:sym typeface="Calibri"/>
              </a:rPr>
              <a:t>GESTIÓN COMERCIAL TRIBUTARIA</a:t>
            </a:r>
            <a:endParaRPr b="1" i="0" sz="3600" u="none" cap="none" strike="noStrike">
              <a:solidFill>
                <a:srgbClr val="ED6B00"/>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i="0" sz="3600" u="none" cap="none" strike="noStrike">
              <a:solidFill>
                <a:srgbClr val="ED6B00"/>
              </a:solidFill>
              <a:latin typeface="Calibri"/>
              <a:ea typeface="Calibri"/>
              <a:cs typeface="Calibri"/>
              <a:sym typeface="Calibri"/>
            </a:endParaRPr>
          </a:p>
        </p:txBody>
      </p:sp>
      <p:pic>
        <p:nvPicPr>
          <p:cNvPr id="70" name="Google Shape;70;p1"/>
          <p:cNvPicPr preferRelativeResize="0"/>
          <p:nvPr/>
        </p:nvPicPr>
        <p:blipFill rotWithShape="1">
          <a:blip r:embed="rId3">
            <a:alphaModFix/>
          </a:blip>
          <a:srcRect b="0" l="0" r="0" t="0"/>
          <a:stretch/>
        </p:blipFill>
        <p:spPr>
          <a:xfrm>
            <a:off x="4882373" y="2323030"/>
            <a:ext cx="4472465" cy="402521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grpSp>
        <p:nvGrpSpPr>
          <p:cNvPr id="195" name="Google Shape;195;p43"/>
          <p:cNvGrpSpPr/>
          <p:nvPr/>
        </p:nvGrpSpPr>
        <p:grpSpPr>
          <a:xfrm>
            <a:off x="2371792" y="1940011"/>
            <a:ext cx="7030883" cy="2272269"/>
            <a:chOff x="1516386" y="2307347"/>
            <a:chExt cx="7030883" cy="1809455"/>
          </a:xfrm>
        </p:grpSpPr>
        <p:grpSp>
          <p:nvGrpSpPr>
            <p:cNvPr id="196" name="Google Shape;196;p43"/>
            <p:cNvGrpSpPr/>
            <p:nvPr/>
          </p:nvGrpSpPr>
          <p:grpSpPr>
            <a:xfrm>
              <a:off x="1516386" y="2307347"/>
              <a:ext cx="7030883" cy="1809455"/>
              <a:chOff x="3896007" y="2386320"/>
              <a:chExt cx="9120732" cy="2347295"/>
            </a:xfrm>
          </p:grpSpPr>
          <p:sp>
            <p:nvSpPr>
              <p:cNvPr id="197" name="Google Shape;197;p43"/>
              <p:cNvSpPr/>
              <p:nvPr/>
            </p:nvSpPr>
            <p:spPr>
              <a:xfrm>
                <a:off x="4506820" y="2386320"/>
                <a:ext cx="8509920" cy="2220373"/>
              </a:xfrm>
              <a:prstGeom prst="roundRect">
                <a:avLst>
                  <a:gd fmla="val 1015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98" name="Google Shape;198;p43"/>
              <p:cNvSpPr/>
              <p:nvPr/>
            </p:nvSpPr>
            <p:spPr>
              <a:xfrm rot="-7238874">
                <a:off x="4229824" y="3775614"/>
                <a:ext cx="432619" cy="1022555"/>
              </a:xfrm>
              <a:prstGeom prst="triangle">
                <a:avLst>
                  <a:gd fmla="val 50000" name="adj"/>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199" name="Google Shape;199;p43"/>
            <p:cNvSpPr txBox="1"/>
            <p:nvPr/>
          </p:nvSpPr>
          <p:spPr>
            <a:xfrm>
              <a:off x="2728053" y="2423869"/>
              <a:ext cx="5417378" cy="1478779"/>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Tratándose de los servicios integrados al Impuesto al Valor Agregado, sólo existirá derecho a invocar crédito fiscal por los servicios recibidos a contar desde el 1º de Enero de 1977, </a:t>
              </a:r>
              <a:r>
                <a:rPr lang="en-US" sz="1600">
                  <a:latin typeface="Calibri"/>
                  <a:ea typeface="Calibri"/>
                  <a:cs typeface="Calibri"/>
                  <a:sym typeface="Calibri"/>
                </a:rPr>
                <a:t>presumiendo</a:t>
              </a:r>
              <a:r>
                <a:rPr b="0" i="0" lang="en-US" sz="1600" u="none" cap="none" strike="noStrike">
                  <a:solidFill>
                    <a:srgbClr val="000000"/>
                  </a:solidFill>
                  <a:latin typeface="Calibri"/>
                  <a:ea typeface="Calibri"/>
                  <a:cs typeface="Calibri"/>
                  <a:sym typeface="Calibri"/>
                </a:rPr>
                <a:t> de derecho que los servicios facturados o pagados antes de dicha fecha fueron prestados antes de la vigencia del nuevo texto del decreto ley Nº 825.</a:t>
              </a:r>
              <a:endParaRPr/>
            </a:p>
          </p:txBody>
        </p:sp>
      </p:grpSp>
      <p:pic>
        <p:nvPicPr>
          <p:cNvPr id="200" name="Google Shape;200;p43"/>
          <p:cNvPicPr preferRelativeResize="0"/>
          <p:nvPr/>
        </p:nvPicPr>
        <p:blipFill rotWithShape="1">
          <a:blip r:embed="rId3">
            <a:alphaModFix/>
          </a:blip>
          <a:srcRect b="0" l="0" r="0" t="0"/>
          <a:stretch/>
        </p:blipFill>
        <p:spPr>
          <a:xfrm flipH="1">
            <a:off x="589792" y="3638750"/>
            <a:ext cx="2646122" cy="2890182"/>
          </a:xfrm>
          <a:prstGeom prst="rect">
            <a:avLst/>
          </a:prstGeom>
          <a:noFill/>
          <a:ln>
            <a:noFill/>
          </a:ln>
        </p:spPr>
      </p:pic>
      <p:sp>
        <p:nvSpPr>
          <p:cNvPr id="201" name="Google Shape;201;p43"/>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DECRETO LEY 825 LEY SOBRE </a:t>
            </a:r>
            <a:endParaRPr/>
          </a:p>
          <a:p>
            <a:pPr indent="0" lvl="0" marL="0" marR="0" rtl="0" algn="l">
              <a:lnSpc>
                <a:spcPct val="80000"/>
              </a:lnSpc>
              <a:spcBef>
                <a:spcPts val="0"/>
              </a:spcBef>
              <a:spcAft>
                <a:spcPts val="0"/>
              </a:spcAft>
              <a:buNone/>
            </a:pPr>
            <a:r>
              <a:rPr b="0" i="0" lang="en-US" sz="2800" u="none" cap="none" strike="noStrike">
                <a:solidFill>
                  <a:srgbClr val="C00000"/>
                </a:solidFill>
                <a:latin typeface="Calibri"/>
                <a:ea typeface="Calibri"/>
                <a:cs typeface="Calibri"/>
                <a:sym typeface="Calibri"/>
              </a:rPr>
              <a:t>IMPUESTO A LAS VENTAS Y SERVICIO</a:t>
            </a:r>
            <a:endParaRPr b="0" i="0" sz="2800" u="none" cap="none" strike="noStrike">
              <a:solidFill>
                <a:srgbClr val="C00000"/>
              </a:solidFill>
              <a:latin typeface="Calibri"/>
              <a:ea typeface="Calibri"/>
              <a:cs typeface="Calibri"/>
              <a:sym typeface="Calibri"/>
            </a:endParaRPr>
          </a:p>
        </p:txBody>
      </p:sp>
      <p:grpSp>
        <p:nvGrpSpPr>
          <p:cNvPr id="202" name="Google Shape;202;p43"/>
          <p:cNvGrpSpPr/>
          <p:nvPr/>
        </p:nvGrpSpPr>
        <p:grpSpPr>
          <a:xfrm>
            <a:off x="3341109" y="4374601"/>
            <a:ext cx="6004416" cy="2149403"/>
            <a:chOff x="2542853" y="2307347"/>
            <a:chExt cx="6004416" cy="1711615"/>
          </a:xfrm>
        </p:grpSpPr>
        <p:grpSp>
          <p:nvGrpSpPr>
            <p:cNvPr id="203" name="Google Shape;203;p43"/>
            <p:cNvGrpSpPr/>
            <p:nvPr/>
          </p:nvGrpSpPr>
          <p:grpSpPr>
            <a:xfrm>
              <a:off x="2542853" y="2307347"/>
              <a:ext cx="6004416" cy="1711615"/>
              <a:chOff x="5227580" y="2386320"/>
              <a:chExt cx="7789160" cy="2220373"/>
            </a:xfrm>
          </p:grpSpPr>
          <p:sp>
            <p:nvSpPr>
              <p:cNvPr id="204" name="Google Shape;204;p43"/>
              <p:cNvSpPr/>
              <p:nvPr/>
            </p:nvSpPr>
            <p:spPr>
              <a:xfrm>
                <a:off x="5989108" y="2386320"/>
                <a:ext cx="7027632" cy="2220373"/>
              </a:xfrm>
              <a:prstGeom prst="roundRect">
                <a:avLst>
                  <a:gd fmla="val 1015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05" name="Google Shape;205;p43"/>
              <p:cNvSpPr/>
              <p:nvPr/>
            </p:nvSpPr>
            <p:spPr>
              <a:xfrm rot="-5400000">
                <a:off x="5522548" y="2419837"/>
                <a:ext cx="432619" cy="1022555"/>
              </a:xfrm>
              <a:prstGeom prst="triangle">
                <a:avLst>
                  <a:gd fmla="val 50000" name="adj"/>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206" name="Google Shape;206;p43"/>
            <p:cNvSpPr txBox="1"/>
            <p:nvPr/>
          </p:nvSpPr>
          <p:spPr>
            <a:xfrm>
              <a:off x="3331107" y="2423869"/>
              <a:ext cx="5001108" cy="1478779"/>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Las importaciones de productos que se encuentran actualmente exentas del Impuesto al Valor Agregado, que se efectúen después del 31 de Diciembre de 1976, no estarán afectas a dicho tributo cuando los registros de importación hayan sido aprobados con anterioridad al 1º de Enero de 1977, no obstante que de acuerdo con el nuevo texto del decreto ley Nº 825, las referidas importaciones se encuentren gravadas.</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44"/>
          <p:cNvSpPr/>
          <p:nvPr/>
        </p:nvSpPr>
        <p:spPr>
          <a:xfrm>
            <a:off x="452174" y="1882339"/>
            <a:ext cx="7937445" cy="116955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Este impuesto consiste en el recargo del 19% al monto del precio final determinado por el vendedor de un bien o servicio. El impuesto actúa en cadena, trasladándose desde el vendedor al comprador, quien descuenta el impuesto pagado y acreditado en las facturas de sus compras (Crédito Fiscal) y agrega el impuesto recolectado en las ventas (Débito Fiscal). El consumidor del bien o servicio es quien soporta por último el impuesto que se ha arrastrado en la cadena desde el productor hasta el consumidor final (SII) </a:t>
            </a:r>
            <a:endParaRPr/>
          </a:p>
        </p:txBody>
      </p:sp>
      <p:sp>
        <p:nvSpPr>
          <p:cNvPr id="212" name="Google Shape;212;p44"/>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IMPUESTO </a:t>
            </a:r>
            <a:r>
              <a:rPr b="0" i="0" lang="en-US" sz="2800" u="none" cap="none" strike="noStrike">
                <a:solidFill>
                  <a:srgbClr val="C64033"/>
                </a:solidFill>
                <a:latin typeface="Calibri"/>
                <a:ea typeface="Calibri"/>
                <a:cs typeface="Calibri"/>
                <a:sym typeface="Calibri"/>
              </a:rPr>
              <a:t>AL VALOR AGREGADO</a:t>
            </a:r>
            <a:endParaRPr b="0" i="0" sz="3200" u="none" cap="none" strike="noStrike">
              <a:solidFill>
                <a:srgbClr val="C64033"/>
              </a:solidFill>
              <a:latin typeface="Calibri"/>
              <a:ea typeface="Calibri"/>
              <a:cs typeface="Calibri"/>
              <a:sym typeface="Calibri"/>
            </a:endParaRPr>
          </a:p>
        </p:txBody>
      </p:sp>
      <p:pic>
        <p:nvPicPr>
          <p:cNvPr id="213" name="Google Shape;213;p44"/>
          <p:cNvPicPr preferRelativeResize="0"/>
          <p:nvPr/>
        </p:nvPicPr>
        <p:blipFill rotWithShape="1">
          <a:blip r:embed="rId3">
            <a:alphaModFix/>
          </a:blip>
          <a:srcRect b="0" l="0" r="0" t="0"/>
          <a:stretch/>
        </p:blipFill>
        <p:spPr>
          <a:xfrm rot="5400000">
            <a:off x="4628975" y="4408939"/>
            <a:ext cx="368300" cy="228600"/>
          </a:xfrm>
          <a:prstGeom prst="rect">
            <a:avLst/>
          </a:prstGeom>
          <a:noFill/>
          <a:ln>
            <a:noFill/>
          </a:ln>
        </p:spPr>
      </p:pic>
      <p:sp>
        <p:nvSpPr>
          <p:cNvPr id="214" name="Google Shape;214;p44"/>
          <p:cNvSpPr/>
          <p:nvPr/>
        </p:nvSpPr>
        <p:spPr>
          <a:xfrm>
            <a:off x="452174" y="5279309"/>
            <a:ext cx="1169551" cy="1169551"/>
          </a:xfrm>
          <a:prstGeom prst="ellipse">
            <a:avLst/>
          </a:prstGeom>
          <a:solidFill>
            <a:srgbClr val="C64033"/>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Calibri"/>
                <a:ea typeface="Calibri"/>
                <a:cs typeface="Calibri"/>
                <a:sym typeface="Calibri"/>
              </a:rPr>
              <a:t>Indirecto</a:t>
            </a:r>
            <a:endParaRPr/>
          </a:p>
        </p:txBody>
      </p:sp>
      <p:sp>
        <p:nvSpPr>
          <p:cNvPr id="215" name="Google Shape;215;p44"/>
          <p:cNvSpPr/>
          <p:nvPr/>
        </p:nvSpPr>
        <p:spPr>
          <a:xfrm>
            <a:off x="7981687" y="5279308"/>
            <a:ext cx="1169551" cy="1169551"/>
          </a:xfrm>
          <a:prstGeom prst="ellipse">
            <a:avLst/>
          </a:prstGeom>
          <a:solidFill>
            <a:srgbClr val="C64033"/>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chemeClr val="lt1"/>
                </a:solidFill>
                <a:latin typeface="Calibri"/>
                <a:ea typeface="Calibri"/>
                <a:cs typeface="Calibri"/>
                <a:sym typeface="Calibri"/>
              </a:rPr>
              <a:t>Es neutro (deducción financiera plena)</a:t>
            </a:r>
            <a:endParaRPr/>
          </a:p>
        </p:txBody>
      </p:sp>
      <p:sp>
        <p:nvSpPr>
          <p:cNvPr id="216" name="Google Shape;216;p44"/>
          <p:cNvSpPr/>
          <p:nvPr/>
        </p:nvSpPr>
        <p:spPr>
          <a:xfrm>
            <a:off x="1095111" y="3821984"/>
            <a:ext cx="1169551" cy="1169551"/>
          </a:xfrm>
          <a:prstGeom prst="ellipse">
            <a:avLst/>
          </a:prstGeom>
          <a:solidFill>
            <a:srgbClr val="C64033"/>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050" u="none" cap="none" strike="noStrike">
                <a:solidFill>
                  <a:schemeClr val="lt1"/>
                </a:solidFill>
                <a:latin typeface="Calibri"/>
                <a:ea typeface="Calibri"/>
                <a:cs typeface="Calibri"/>
                <a:sym typeface="Calibri"/>
              </a:rPr>
              <a:t>Es proporcional</a:t>
            </a:r>
            <a:endParaRPr/>
          </a:p>
        </p:txBody>
      </p:sp>
      <p:sp>
        <p:nvSpPr>
          <p:cNvPr id="217" name="Google Shape;217;p44"/>
          <p:cNvSpPr/>
          <p:nvPr/>
        </p:nvSpPr>
        <p:spPr>
          <a:xfrm>
            <a:off x="7242605" y="3996792"/>
            <a:ext cx="1169551" cy="1169551"/>
          </a:xfrm>
          <a:prstGeom prst="ellipse">
            <a:avLst/>
          </a:prstGeom>
          <a:solidFill>
            <a:srgbClr val="C64033"/>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050" u="none" cap="none" strike="noStrike">
                <a:solidFill>
                  <a:schemeClr val="lt1"/>
                </a:solidFill>
                <a:latin typeface="Calibri"/>
                <a:ea typeface="Calibri"/>
                <a:cs typeface="Calibri"/>
                <a:sym typeface="Calibri"/>
              </a:rPr>
              <a:t>Grava la venta de bienes y la prestación de servicios en general</a:t>
            </a:r>
            <a:endParaRPr/>
          </a:p>
        </p:txBody>
      </p:sp>
      <p:sp>
        <p:nvSpPr>
          <p:cNvPr id="218" name="Google Shape;218;p44"/>
          <p:cNvSpPr/>
          <p:nvPr/>
        </p:nvSpPr>
        <p:spPr>
          <a:xfrm>
            <a:off x="2439148" y="3180059"/>
            <a:ext cx="1169551" cy="1169551"/>
          </a:xfrm>
          <a:prstGeom prst="ellipse">
            <a:avLst/>
          </a:prstGeom>
          <a:solidFill>
            <a:srgbClr val="C64033"/>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050" u="none" cap="none" strike="noStrike">
                <a:solidFill>
                  <a:schemeClr val="lt1"/>
                </a:solidFill>
                <a:latin typeface="Calibri"/>
                <a:ea typeface="Calibri"/>
                <a:cs typeface="Calibri"/>
                <a:sym typeface="Calibri"/>
              </a:rPr>
              <a:t>Valor agregado</a:t>
            </a:r>
            <a:endParaRPr/>
          </a:p>
        </p:txBody>
      </p:sp>
      <p:sp>
        <p:nvSpPr>
          <p:cNvPr id="219" name="Google Shape;219;p44"/>
          <p:cNvSpPr/>
          <p:nvPr/>
        </p:nvSpPr>
        <p:spPr>
          <a:xfrm>
            <a:off x="4182224" y="3051471"/>
            <a:ext cx="1169551" cy="1169551"/>
          </a:xfrm>
          <a:prstGeom prst="ellipse">
            <a:avLst/>
          </a:prstGeom>
          <a:solidFill>
            <a:srgbClr val="C64033"/>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050" u="none" cap="none" strike="noStrike">
                <a:solidFill>
                  <a:schemeClr val="lt1"/>
                </a:solidFill>
                <a:latin typeface="Calibri"/>
                <a:ea typeface="Calibri"/>
                <a:cs typeface="Calibri"/>
                <a:sym typeface="Calibri"/>
              </a:rPr>
              <a:t>Grava el consumo</a:t>
            </a:r>
            <a:endParaRPr/>
          </a:p>
        </p:txBody>
      </p:sp>
      <p:sp>
        <p:nvSpPr>
          <p:cNvPr id="220" name="Google Shape;220;p44"/>
          <p:cNvSpPr/>
          <p:nvPr/>
        </p:nvSpPr>
        <p:spPr>
          <a:xfrm>
            <a:off x="5825287" y="3237208"/>
            <a:ext cx="1169551" cy="1169551"/>
          </a:xfrm>
          <a:prstGeom prst="ellipse">
            <a:avLst/>
          </a:prstGeom>
          <a:solidFill>
            <a:srgbClr val="C64033"/>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050" u="none" cap="none" strike="noStrike">
                <a:solidFill>
                  <a:schemeClr val="lt1"/>
                </a:solidFill>
                <a:latin typeface="Calibri"/>
                <a:ea typeface="Calibri"/>
                <a:cs typeface="Calibri"/>
                <a:sym typeface="Calibri"/>
              </a:rPr>
              <a:t>Se paga en el país donde se consume</a:t>
            </a:r>
            <a:endParaRPr/>
          </a:p>
        </p:txBody>
      </p:sp>
      <p:pic>
        <p:nvPicPr>
          <p:cNvPr id="221" name="Google Shape;221;p44"/>
          <p:cNvPicPr preferRelativeResize="0"/>
          <p:nvPr/>
        </p:nvPicPr>
        <p:blipFill rotWithShape="1">
          <a:blip r:embed="rId3">
            <a:alphaModFix/>
          </a:blip>
          <a:srcRect b="0" l="0" r="0" t="0"/>
          <a:stretch/>
        </p:blipFill>
        <p:spPr>
          <a:xfrm rot="3644813">
            <a:off x="3360350" y="4579999"/>
            <a:ext cx="368300" cy="228600"/>
          </a:xfrm>
          <a:prstGeom prst="rect">
            <a:avLst/>
          </a:prstGeom>
          <a:noFill/>
          <a:ln>
            <a:noFill/>
          </a:ln>
        </p:spPr>
      </p:pic>
      <p:pic>
        <p:nvPicPr>
          <p:cNvPr id="222" name="Google Shape;222;p44"/>
          <p:cNvPicPr preferRelativeResize="0"/>
          <p:nvPr/>
        </p:nvPicPr>
        <p:blipFill rotWithShape="1">
          <a:blip r:embed="rId3">
            <a:alphaModFix/>
          </a:blip>
          <a:srcRect b="0" l="0" r="0" t="0"/>
          <a:stretch/>
        </p:blipFill>
        <p:spPr>
          <a:xfrm rot="2591350">
            <a:off x="2403086" y="5080061"/>
            <a:ext cx="368300" cy="228600"/>
          </a:xfrm>
          <a:prstGeom prst="rect">
            <a:avLst/>
          </a:prstGeom>
          <a:noFill/>
          <a:ln>
            <a:noFill/>
          </a:ln>
        </p:spPr>
      </p:pic>
      <p:pic>
        <p:nvPicPr>
          <p:cNvPr id="223" name="Google Shape;223;p44"/>
          <p:cNvPicPr preferRelativeResize="0"/>
          <p:nvPr/>
        </p:nvPicPr>
        <p:blipFill rotWithShape="1">
          <a:blip r:embed="rId3">
            <a:alphaModFix/>
          </a:blip>
          <a:srcRect b="0" l="0" r="0" t="0"/>
          <a:stretch/>
        </p:blipFill>
        <p:spPr>
          <a:xfrm>
            <a:off x="2174486" y="5923022"/>
            <a:ext cx="368300" cy="228600"/>
          </a:xfrm>
          <a:prstGeom prst="rect">
            <a:avLst/>
          </a:prstGeom>
          <a:noFill/>
          <a:ln>
            <a:noFill/>
          </a:ln>
        </p:spPr>
      </p:pic>
      <p:pic>
        <p:nvPicPr>
          <p:cNvPr id="224" name="Google Shape;224;p44"/>
          <p:cNvPicPr preferRelativeResize="0"/>
          <p:nvPr/>
        </p:nvPicPr>
        <p:blipFill rotWithShape="1">
          <a:blip r:embed="rId3">
            <a:alphaModFix/>
          </a:blip>
          <a:srcRect b="0" l="0" r="0" t="0"/>
          <a:stretch/>
        </p:blipFill>
        <p:spPr>
          <a:xfrm rot="7291518">
            <a:off x="5784300" y="4560058"/>
            <a:ext cx="368300" cy="228600"/>
          </a:xfrm>
          <a:prstGeom prst="rect">
            <a:avLst/>
          </a:prstGeom>
          <a:noFill/>
          <a:ln>
            <a:noFill/>
          </a:ln>
        </p:spPr>
      </p:pic>
      <p:pic>
        <p:nvPicPr>
          <p:cNvPr id="225" name="Google Shape;225;p44"/>
          <p:cNvPicPr preferRelativeResize="0"/>
          <p:nvPr/>
        </p:nvPicPr>
        <p:blipFill rotWithShape="1">
          <a:blip r:embed="rId3">
            <a:alphaModFix/>
          </a:blip>
          <a:srcRect b="0" l="0" r="0" t="0"/>
          <a:stretch/>
        </p:blipFill>
        <p:spPr>
          <a:xfrm rot="8308009">
            <a:off x="6655838" y="5074409"/>
            <a:ext cx="368300" cy="228600"/>
          </a:xfrm>
          <a:prstGeom prst="rect">
            <a:avLst/>
          </a:prstGeom>
          <a:noFill/>
          <a:ln>
            <a:noFill/>
          </a:ln>
        </p:spPr>
      </p:pic>
      <p:pic>
        <p:nvPicPr>
          <p:cNvPr id="226" name="Google Shape;226;p44"/>
          <p:cNvPicPr preferRelativeResize="0"/>
          <p:nvPr/>
        </p:nvPicPr>
        <p:blipFill rotWithShape="1">
          <a:blip r:embed="rId3">
            <a:alphaModFix/>
          </a:blip>
          <a:srcRect b="0" l="0" r="0" t="0"/>
          <a:stretch/>
        </p:blipFill>
        <p:spPr>
          <a:xfrm rot="10800000">
            <a:off x="7053625" y="5916731"/>
            <a:ext cx="368300" cy="228600"/>
          </a:xfrm>
          <a:prstGeom prst="rect">
            <a:avLst/>
          </a:prstGeom>
          <a:noFill/>
          <a:ln>
            <a:noFill/>
          </a:ln>
        </p:spPr>
      </p:pic>
      <p:sp>
        <p:nvSpPr>
          <p:cNvPr id="227" name="Google Shape;227;p44"/>
          <p:cNvSpPr/>
          <p:nvPr/>
        </p:nvSpPr>
        <p:spPr>
          <a:xfrm>
            <a:off x="3713996" y="5424227"/>
            <a:ext cx="2137528" cy="1075883"/>
          </a:xfrm>
          <a:prstGeom prst="roundRect">
            <a:avLst>
              <a:gd fmla="val 10157" name="adj"/>
            </a:avLst>
          </a:prstGeom>
          <a:solidFill>
            <a:srgbClr val="F7E3D1"/>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0" i="0" lang="en-US" sz="4000" u="none" cap="none" strike="noStrike">
                <a:solidFill>
                  <a:srgbClr val="ED6B00"/>
                </a:solidFill>
                <a:latin typeface="Calibri"/>
                <a:ea typeface="Calibri"/>
                <a:cs typeface="Calibri"/>
                <a:sym typeface="Calibri"/>
              </a:rPr>
              <a:t>IVA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graphicFrame>
        <p:nvGraphicFramePr>
          <p:cNvPr id="232" name="Google Shape;232;p45"/>
          <p:cNvGraphicFramePr/>
          <p:nvPr/>
        </p:nvGraphicFramePr>
        <p:xfrm>
          <a:off x="568326" y="2016950"/>
          <a:ext cx="3000000" cy="3000000"/>
        </p:xfrm>
        <a:graphic>
          <a:graphicData uri="http://schemas.openxmlformats.org/drawingml/2006/table">
            <a:tbl>
              <a:tblPr bandRow="1" firstRow="1">
                <a:noFill/>
                <a:tableStyleId>{D4C13644-90F1-4DD9-94E0-04E54E0452F4}</a:tableStyleId>
              </a:tblPr>
              <a:tblGrid>
                <a:gridCol w="6561825"/>
                <a:gridCol w="1718575"/>
              </a:tblGrid>
              <a:tr h="518175">
                <a:tc gridSpan="2">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Aplicación  tasa % sobre Bebidas Alcohólicas, Analcohólicas y Similares</a:t>
                      </a:r>
                      <a:endParaRPr sz="1400" u="none" cap="none" strike="noStrike">
                        <a:latin typeface="Calibri"/>
                        <a:ea typeface="Calibri"/>
                        <a:cs typeface="Calibri"/>
                        <a:sym typeface="Calibri"/>
                      </a:endParaRPr>
                    </a:p>
                    <a:p>
                      <a:pPr indent="0" lvl="0" marL="0" marR="0" rtl="0" algn="l">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25" marL="91425"/>
                </a:tc>
                <a:tc hMerge="1"/>
              </a:tr>
              <a:tr h="1158225">
                <a:tc>
                  <a:txBody>
                    <a:bodyPr/>
                    <a:lstStyle/>
                    <a:p>
                      <a:pPr indent="0" lvl="0" marL="0" marR="0" rtl="0" algn="just">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alibri"/>
                          <a:ea typeface="Calibri"/>
                          <a:cs typeface="Calibri"/>
                          <a:sym typeface="Calibri"/>
                        </a:rPr>
                        <a:t>Bebidas analcohólicas naturales o artificiales, energizantes o hipertónicas, jarabes y en general cualquier otro producto que las sustituya o que sirva para preparar bebidas similares, y aguas minerales o termales a las cuales se les haya adicionado colorante, sabor o edulcorantes.</a:t>
                      </a:r>
                      <a:endParaRPr sz="1400" u="none" cap="none" strike="noStrike">
                        <a:latin typeface="Calibri"/>
                        <a:ea typeface="Calibri"/>
                        <a:cs typeface="Calibri"/>
                        <a:sym typeface="Calibri"/>
                      </a:endParaRPr>
                    </a:p>
                    <a:p>
                      <a:pPr indent="0" lvl="0" marL="0" marR="0" rtl="0" algn="just">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25" marL="91425"/>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alibri"/>
                          <a:ea typeface="Calibri"/>
                          <a:cs typeface="Calibri"/>
                          <a:sym typeface="Calibri"/>
                        </a:rPr>
                        <a:t>tasa del 10%.</a:t>
                      </a:r>
                      <a:endParaRPr sz="1400" u="none" cap="none" strike="noStrike">
                        <a:latin typeface="Calibri"/>
                        <a:ea typeface="Calibri"/>
                        <a:cs typeface="Calibri"/>
                        <a:sym typeface="Calibri"/>
                      </a:endParaRPr>
                    </a:p>
                    <a:p>
                      <a:pPr indent="0" lvl="0" marL="0" marR="0" rtl="0" algn="l">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25" marL="91425"/>
                </a:tc>
              </a:tr>
              <a:tr h="731525">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alibri"/>
                          <a:ea typeface="Calibri"/>
                          <a:cs typeface="Calibri"/>
                          <a:sym typeface="Calibri"/>
                        </a:rPr>
                        <a:t>Licores, piscos, whisky, aguardientes y destilados, incluyendo los vinos licorosos o aromatizados similares al vermouth. </a:t>
                      </a:r>
                      <a:endParaRPr sz="1400" u="none" cap="none" strike="noStrike">
                        <a:latin typeface="Calibri"/>
                        <a:ea typeface="Calibri"/>
                        <a:cs typeface="Calibri"/>
                        <a:sym typeface="Calibri"/>
                      </a:endParaRPr>
                    </a:p>
                    <a:p>
                      <a:pPr indent="0" lvl="0" marL="0" marR="0" rtl="0" algn="l">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25" marL="91425"/>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alibri"/>
                          <a:ea typeface="Calibri"/>
                          <a:cs typeface="Calibri"/>
                          <a:sym typeface="Calibri"/>
                        </a:rPr>
                        <a:t>tasa del 31,5%.</a:t>
                      </a:r>
                      <a:endParaRPr sz="1400" u="none" cap="none" strike="noStrike">
                        <a:latin typeface="Calibri"/>
                        <a:ea typeface="Calibri"/>
                        <a:cs typeface="Calibri"/>
                        <a:sym typeface="Calibri"/>
                      </a:endParaRPr>
                    </a:p>
                    <a:p>
                      <a:pPr indent="0" lvl="0" marL="0" marR="0" rtl="0" algn="l">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25" marL="91425"/>
                </a:tc>
              </a:tr>
              <a:tr h="944875">
                <a:tc>
                  <a:txBody>
                    <a:bodyPr/>
                    <a:lstStyle/>
                    <a:p>
                      <a:pPr indent="0" lvl="0" marL="0" marR="0" rtl="0" algn="l">
                        <a:lnSpc>
                          <a:spcPct val="100000"/>
                        </a:lnSpc>
                        <a:spcBef>
                          <a:spcPts val="0"/>
                        </a:spcBef>
                        <a:spcAft>
                          <a:spcPts val="0"/>
                        </a:spcAft>
                        <a:buNone/>
                      </a:pPr>
                      <a:r>
                        <a:rPr b="0" i="0" lang="en-US" sz="1400" u="none" cap="none" strike="noStrike">
                          <a:solidFill>
                            <a:schemeClr val="dk1"/>
                          </a:solidFill>
                          <a:latin typeface="Calibri"/>
                          <a:ea typeface="Calibri"/>
                          <a:cs typeface="Calibri"/>
                          <a:sym typeface="Calibri"/>
                        </a:rPr>
                        <a:t>Vinos destinados al consumo, comprendidos los vinos gasificados, los espumosos o champaña, los generosos o asoleados, chichas y sidras destinadas al consumo, cualquiera que sea su envase, cervezas y otras bebidas alcohólicas, cualquiera que sea su tipo, calidad o denominación</a:t>
                      </a:r>
                      <a:endParaRPr sz="1400" u="none" cap="none" strike="noStrike">
                        <a:latin typeface="Calibri"/>
                        <a:ea typeface="Calibri"/>
                        <a:cs typeface="Calibri"/>
                        <a:sym typeface="Calibri"/>
                      </a:endParaRPr>
                    </a:p>
                  </a:txBody>
                  <a:tcPr marT="45725" marB="45725" marR="91425" marL="91425"/>
                </a:tc>
                <a:tc>
                  <a:txBody>
                    <a:bodyPr/>
                    <a:lstStyle/>
                    <a:p>
                      <a:pPr indent="0" lvl="0" marL="0" marR="0" rtl="0" algn="l">
                        <a:lnSpc>
                          <a:spcPct val="100000"/>
                        </a:lnSpc>
                        <a:spcBef>
                          <a:spcPts val="0"/>
                        </a:spcBef>
                        <a:spcAft>
                          <a:spcPts val="0"/>
                        </a:spcAft>
                        <a:buClr>
                          <a:schemeClr val="dk1"/>
                        </a:buClr>
                        <a:buSzPts val="1400"/>
                        <a:buFont typeface="Arial"/>
                        <a:buNone/>
                      </a:pPr>
                      <a:r>
                        <a:rPr b="0" i="0" lang="en-US" sz="1400" u="none" cap="none" strike="noStrike">
                          <a:solidFill>
                            <a:schemeClr val="dk1"/>
                          </a:solidFill>
                          <a:latin typeface="Calibri"/>
                          <a:ea typeface="Calibri"/>
                          <a:cs typeface="Calibri"/>
                          <a:sym typeface="Calibri"/>
                        </a:rPr>
                        <a:t>tasa del 20,5%.</a:t>
                      </a:r>
                      <a:endParaRPr sz="1400" u="none" cap="none" strike="noStrike">
                        <a:latin typeface="Calibri"/>
                        <a:ea typeface="Calibri"/>
                        <a:cs typeface="Calibri"/>
                        <a:sym typeface="Calibri"/>
                      </a:endParaRPr>
                    </a:p>
                    <a:p>
                      <a:pPr indent="0" lvl="0" marL="0" marR="0" rtl="0" algn="l">
                        <a:lnSpc>
                          <a:spcPct val="100000"/>
                        </a:lnSpc>
                        <a:spcBef>
                          <a:spcPts val="0"/>
                        </a:spcBef>
                        <a:spcAft>
                          <a:spcPts val="0"/>
                        </a:spcAft>
                        <a:buNone/>
                      </a:pPr>
                      <a:r>
                        <a:t/>
                      </a:r>
                      <a:endParaRPr sz="1400" u="none" cap="none" strike="noStrike">
                        <a:latin typeface="Calibri"/>
                        <a:ea typeface="Calibri"/>
                        <a:cs typeface="Calibri"/>
                        <a:sym typeface="Calibri"/>
                      </a:endParaRPr>
                    </a:p>
                  </a:txBody>
                  <a:tcPr marT="45725" marB="45725" marR="91425" marL="91425"/>
                </a:tc>
              </a:tr>
            </a:tbl>
          </a:graphicData>
        </a:graphic>
      </p:graphicFrame>
      <p:sp>
        <p:nvSpPr>
          <p:cNvPr id="233" name="Google Shape;233;p45"/>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IMPUESTO </a:t>
            </a:r>
            <a:r>
              <a:rPr b="0" i="0" lang="en-US" sz="2800" u="none" cap="none" strike="noStrike">
                <a:solidFill>
                  <a:srgbClr val="C64033"/>
                </a:solidFill>
                <a:latin typeface="Calibri"/>
                <a:ea typeface="Calibri"/>
                <a:cs typeface="Calibri"/>
                <a:sym typeface="Calibri"/>
              </a:rPr>
              <a:t>ADICIONAL</a:t>
            </a:r>
            <a:endParaRPr b="0" i="0" sz="3100" u="none" cap="none" strike="noStrike">
              <a:solidFill>
                <a:srgbClr val="C64033"/>
              </a:solidFill>
              <a:latin typeface="Calibri"/>
              <a:ea typeface="Calibri"/>
              <a:cs typeface="Calibri"/>
              <a:sym typeface="Calibri"/>
            </a:endParaRPr>
          </a:p>
        </p:txBody>
      </p:sp>
      <p:sp>
        <p:nvSpPr>
          <p:cNvPr id="234" name="Google Shape;234;p45"/>
          <p:cNvSpPr/>
          <p:nvPr/>
        </p:nvSpPr>
        <p:spPr>
          <a:xfrm>
            <a:off x="568326" y="5688987"/>
            <a:ext cx="4857750" cy="81560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Los impuestos indirectos en Chile son aquellos que gravan las transacciones y compras que realizan las personas naturales y jurídicas. Uno de estos es el Impuesto a las Bebidas Alcohólicas, Analcohólicas y Productos similares, también conocido como </a:t>
            </a:r>
            <a:r>
              <a:rPr b="1" i="0" lang="en-US" sz="1100" u="none" cap="none" strike="noStrike">
                <a:solidFill>
                  <a:srgbClr val="000000"/>
                </a:solidFill>
                <a:latin typeface="Calibri"/>
                <a:ea typeface="Calibri"/>
                <a:cs typeface="Calibri"/>
                <a:sym typeface="Calibri"/>
              </a:rPr>
              <a:t>Impuesto Adicional o ILA (Impuesto a la Ley de Alcoholes). </a:t>
            </a:r>
            <a:r>
              <a:rPr b="1" i="0" lang="en-US" sz="1400" u="none" cap="none" strike="noStrike">
                <a:solidFill>
                  <a:srgbClr val="000000"/>
                </a:solidFill>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46"/>
          <p:cNvPicPr preferRelativeResize="0"/>
          <p:nvPr/>
        </p:nvPicPr>
        <p:blipFill rotWithShape="1">
          <a:blip r:embed="rId3">
            <a:alphaModFix/>
          </a:blip>
          <a:srcRect b="0" l="0" r="0" t="0"/>
          <a:stretch/>
        </p:blipFill>
        <p:spPr>
          <a:xfrm flipH="1">
            <a:off x="7450745" y="4001676"/>
            <a:ext cx="1661427" cy="2699819"/>
          </a:xfrm>
          <a:prstGeom prst="rect">
            <a:avLst/>
          </a:prstGeom>
          <a:noFill/>
          <a:ln>
            <a:noFill/>
          </a:ln>
        </p:spPr>
      </p:pic>
      <p:grpSp>
        <p:nvGrpSpPr>
          <p:cNvPr id="240" name="Google Shape;240;p46"/>
          <p:cNvGrpSpPr/>
          <p:nvPr/>
        </p:nvGrpSpPr>
        <p:grpSpPr>
          <a:xfrm>
            <a:off x="608091" y="1908809"/>
            <a:ext cx="7287073" cy="3849440"/>
            <a:chOff x="1181026" y="2615636"/>
            <a:chExt cx="8760048" cy="4993642"/>
          </a:xfrm>
        </p:grpSpPr>
        <p:sp>
          <p:nvSpPr>
            <p:cNvPr id="241" name="Google Shape;241;p46"/>
            <p:cNvSpPr/>
            <p:nvPr/>
          </p:nvSpPr>
          <p:spPr>
            <a:xfrm>
              <a:off x="1181026" y="2615636"/>
              <a:ext cx="8033143" cy="4993642"/>
            </a:xfrm>
            <a:prstGeom prst="roundRect">
              <a:avLst>
                <a:gd fmla="val 1015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42" name="Google Shape;242;p46"/>
            <p:cNvSpPr/>
            <p:nvPr/>
          </p:nvSpPr>
          <p:spPr>
            <a:xfrm rot="7722236">
              <a:off x="9190512" y="4305510"/>
              <a:ext cx="432619" cy="1022556"/>
            </a:xfrm>
            <a:prstGeom prst="triangle">
              <a:avLst>
                <a:gd fmla="val 50000" name="adj"/>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243" name="Google Shape;243;p46"/>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IMPUESTO </a:t>
            </a:r>
            <a:r>
              <a:rPr b="0" i="0" lang="en-US" sz="2800" u="none" cap="none" strike="noStrike">
                <a:solidFill>
                  <a:srgbClr val="C64033"/>
                </a:solidFill>
                <a:latin typeface="Calibri"/>
                <a:ea typeface="Calibri"/>
                <a:cs typeface="Calibri"/>
                <a:sym typeface="Calibri"/>
              </a:rPr>
              <a:t>ADICIONAL</a:t>
            </a:r>
            <a:endParaRPr b="0" i="0" sz="3100" u="none" cap="none" strike="noStrike">
              <a:solidFill>
                <a:srgbClr val="C64033"/>
              </a:solidFill>
              <a:latin typeface="Calibri"/>
              <a:ea typeface="Calibri"/>
              <a:cs typeface="Calibri"/>
              <a:sym typeface="Calibri"/>
            </a:endParaRPr>
          </a:p>
        </p:txBody>
      </p:sp>
      <p:sp>
        <p:nvSpPr>
          <p:cNvPr id="244" name="Google Shape;244;p46"/>
          <p:cNvSpPr txBox="1"/>
          <p:nvPr/>
        </p:nvSpPr>
        <p:spPr>
          <a:xfrm>
            <a:off x="885556" y="2106731"/>
            <a:ext cx="6127463" cy="2036644"/>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El impuesto adicional, es un impuesto de retención, que grava a las rentas o beneficios obtenido por contribuyentes personas naturales y jurídicas que no tengan ni domicilio ni residencia en Chile, cuya fuente esté dentro del país.</a:t>
            </a:r>
            <a:endParaRPr/>
          </a:p>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Ejemplo:</a:t>
            </a:r>
            <a:endParaRPr/>
          </a:p>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La Empresa Comakart Ltda., Distribuidora mayorista de bebidas alcohólicas y analcohólicas, presenta la siguiente información para el cálculo de impuesto mensual, mes de Septiembre:</a:t>
            </a:r>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graphicFrame>
        <p:nvGraphicFramePr>
          <p:cNvPr id="245" name="Google Shape;245;p46"/>
          <p:cNvGraphicFramePr/>
          <p:nvPr/>
        </p:nvGraphicFramePr>
        <p:xfrm>
          <a:off x="833024" y="3784316"/>
          <a:ext cx="3000000" cy="3000000"/>
        </p:xfrm>
        <a:graphic>
          <a:graphicData uri="http://schemas.openxmlformats.org/drawingml/2006/table">
            <a:tbl>
              <a:tblPr bandRow="1" firstRow="1">
                <a:noFill/>
                <a:tableStyleId>{D4C13644-90F1-4DD9-94E0-04E54E0452F4}</a:tableStyleId>
              </a:tblPr>
              <a:tblGrid>
                <a:gridCol w="3116275"/>
                <a:gridCol w="3116275"/>
              </a:tblGrid>
              <a:tr h="1625100">
                <a:tc>
                  <a:txBody>
                    <a:bodyPr/>
                    <a:lstStyle/>
                    <a:p>
                      <a:pPr indent="0" lvl="0" marL="0" marR="0" rtl="0" algn="just">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Arial"/>
                          <a:ea typeface="Arial"/>
                          <a:cs typeface="Arial"/>
                          <a:sym typeface="Arial"/>
                        </a:rPr>
                        <a:t>Compras (factura):</a:t>
                      </a:r>
                      <a:endParaRPr/>
                    </a:p>
                    <a:p>
                      <a:pPr indent="0" lvl="0" marL="0" marR="0" rtl="0" algn="just">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Arial"/>
                          <a:ea typeface="Arial"/>
                          <a:cs typeface="Arial"/>
                          <a:sym typeface="Arial"/>
                        </a:rPr>
                        <a:t>Compra de whisky y licores $600.000.- netos</a:t>
                      </a:r>
                      <a:endParaRPr/>
                    </a:p>
                    <a:p>
                      <a:pPr indent="0" lvl="0" marL="0" marR="0" rtl="0" algn="just">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Arial"/>
                          <a:ea typeface="Arial"/>
                          <a:cs typeface="Arial"/>
                          <a:sym typeface="Arial"/>
                        </a:rPr>
                        <a:t>Compra bebidas $300.000.- netos</a:t>
                      </a:r>
                      <a:endParaRPr/>
                    </a:p>
                    <a:p>
                      <a:pPr indent="0" lvl="0" marL="0" marR="0" rtl="0" algn="just">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Arial"/>
                          <a:ea typeface="Arial"/>
                          <a:cs typeface="Arial"/>
                          <a:sym typeface="Arial"/>
                        </a:rPr>
                        <a:t>Total compras netos: $900.000.-</a:t>
                      </a:r>
                      <a:endParaRPr/>
                    </a:p>
                    <a:p>
                      <a:pPr indent="0" lvl="0" marL="0" marR="0" rtl="0" algn="just">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Arial"/>
                          <a:ea typeface="Arial"/>
                          <a:cs typeface="Arial"/>
                          <a:sym typeface="Arial"/>
                        </a:rPr>
                        <a:t>Total facturas: 36</a:t>
                      </a:r>
                      <a:endParaRPr b="1"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None/>
                      </a:pPr>
                      <a:r>
                        <a:t/>
                      </a:r>
                      <a:endParaRPr sz="1400" u="none" cap="none" strike="noStrike"/>
                    </a:p>
                  </a:txBody>
                  <a:tcPr marT="45625" marB="45625" marR="91425" marL="91425"/>
                </a:tc>
                <a:tc>
                  <a:txBody>
                    <a:bodyPr/>
                    <a:lstStyle/>
                    <a:p>
                      <a:pPr indent="0" lvl="0" marL="0" marR="0" rtl="0" algn="l">
                        <a:lnSpc>
                          <a:spcPct val="100000"/>
                        </a:lnSpc>
                        <a:spcBef>
                          <a:spcPts val="0"/>
                        </a:spcBef>
                        <a:spcAft>
                          <a:spcPts val="0"/>
                        </a:spcAft>
                        <a:buNone/>
                      </a:pPr>
                      <a:r>
                        <a:rPr lang="en-US" sz="1400" u="none" cap="none" strike="noStrike"/>
                        <a:t>Ventas con</a:t>
                      </a:r>
                      <a:r>
                        <a:rPr lang="en-US" sz="1400" u="none" cap="none" strike="noStrike"/>
                        <a:t> factura</a:t>
                      </a:r>
                      <a:endParaRPr/>
                    </a:p>
                    <a:p>
                      <a:pPr indent="0" lvl="0" marL="0" marR="0" rtl="0" algn="l">
                        <a:lnSpc>
                          <a:spcPct val="100000"/>
                        </a:lnSpc>
                        <a:spcBef>
                          <a:spcPts val="0"/>
                        </a:spcBef>
                        <a:spcAft>
                          <a:spcPts val="0"/>
                        </a:spcAft>
                        <a:buNone/>
                      </a:pPr>
                      <a:r>
                        <a:rPr lang="en-US" sz="1400" u="none" cap="none" strike="noStrike"/>
                        <a:t>Ventas de piscos y whisky: $620.000.-</a:t>
                      </a:r>
                      <a:endParaRPr/>
                    </a:p>
                    <a:p>
                      <a:pPr indent="0" lvl="0" marL="0" marR="0" rtl="0" algn="l">
                        <a:lnSpc>
                          <a:spcPct val="100000"/>
                        </a:lnSpc>
                        <a:spcBef>
                          <a:spcPts val="0"/>
                        </a:spcBef>
                        <a:spcAft>
                          <a:spcPts val="0"/>
                        </a:spcAft>
                        <a:buNone/>
                      </a:pPr>
                      <a:r>
                        <a:rPr lang="en-US" sz="1400" u="none" cap="none" strike="noStrike"/>
                        <a:t>Venta de cerveza: $330.000.-</a:t>
                      </a:r>
                      <a:endParaRPr/>
                    </a:p>
                    <a:p>
                      <a:pPr indent="0" lvl="0" marL="0" marR="0" rtl="0" algn="l">
                        <a:lnSpc>
                          <a:spcPct val="100000"/>
                        </a:lnSpc>
                        <a:spcBef>
                          <a:spcPts val="0"/>
                        </a:spcBef>
                        <a:spcAft>
                          <a:spcPts val="0"/>
                        </a:spcAft>
                        <a:buNone/>
                      </a:pPr>
                      <a:r>
                        <a:rPr lang="en-US" sz="1400" u="none" cap="none" strike="noStrike"/>
                        <a:t>Venta de bebidas: $290.000.-</a:t>
                      </a:r>
                      <a:endParaRPr/>
                    </a:p>
                    <a:p>
                      <a:pPr indent="0" lvl="0" marL="0" marR="0" rtl="0" algn="l">
                        <a:lnSpc>
                          <a:spcPct val="100000"/>
                        </a:lnSpc>
                        <a:spcBef>
                          <a:spcPts val="0"/>
                        </a:spcBef>
                        <a:spcAft>
                          <a:spcPts val="0"/>
                        </a:spcAft>
                        <a:buNone/>
                      </a:pPr>
                      <a:r>
                        <a:rPr lang="en-US" sz="1400" u="none" cap="none" strike="noStrike"/>
                        <a:t>Venta de jugos: 189.000.-</a:t>
                      </a:r>
                      <a:endParaRPr/>
                    </a:p>
                    <a:p>
                      <a:pPr indent="0" lvl="0" marL="0" marR="0" rtl="0" algn="l">
                        <a:lnSpc>
                          <a:spcPct val="100000"/>
                        </a:lnSpc>
                        <a:spcBef>
                          <a:spcPts val="0"/>
                        </a:spcBef>
                        <a:spcAft>
                          <a:spcPts val="0"/>
                        </a:spcAft>
                        <a:buNone/>
                      </a:pPr>
                      <a:r>
                        <a:rPr lang="en-US" sz="1400" u="none" cap="none" strike="noStrike"/>
                        <a:t>Total ventas neto: $1.429.000.-</a:t>
                      </a:r>
                      <a:endParaRPr/>
                    </a:p>
                    <a:p>
                      <a:pPr indent="0" lvl="0" marL="0" marR="0" rtl="0" algn="l">
                        <a:lnSpc>
                          <a:spcPct val="100000"/>
                        </a:lnSpc>
                        <a:spcBef>
                          <a:spcPts val="0"/>
                        </a:spcBef>
                        <a:spcAft>
                          <a:spcPts val="0"/>
                        </a:spcAft>
                        <a:buNone/>
                      </a:pPr>
                      <a:r>
                        <a:rPr lang="en-US" sz="1400" u="none" cap="none" strike="noStrike"/>
                        <a:t>Toral facturas: 53</a:t>
                      </a:r>
                      <a:endParaRPr sz="1400" u="none" cap="none" strike="noStrike"/>
                    </a:p>
                  </a:txBody>
                  <a:tcPr marT="45625" marB="45625" marR="91425" marL="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7"/>
          <p:cNvSpPr/>
          <p:nvPr/>
        </p:nvSpPr>
        <p:spPr>
          <a:xfrm>
            <a:off x="417885" y="1894001"/>
            <a:ext cx="4215075"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Según nuestro ejemplo </a:t>
            </a:r>
            <a:r>
              <a:rPr lang="en-US" sz="1200">
                <a:latin typeface="Calibri"/>
                <a:ea typeface="Calibri"/>
                <a:cs typeface="Calibri"/>
                <a:sym typeface="Calibri"/>
              </a:rPr>
              <a:t>representemos</a:t>
            </a:r>
            <a:r>
              <a:rPr b="0" i="0" lang="en-US" sz="1200" u="none" cap="none" strike="noStrike">
                <a:solidFill>
                  <a:srgbClr val="000000"/>
                </a:solidFill>
                <a:latin typeface="Calibri"/>
                <a:ea typeface="Calibri"/>
                <a:cs typeface="Calibri"/>
                <a:sym typeface="Calibri"/>
              </a:rPr>
              <a:t> esta información para ser declarada en el formulario 29 de Declaración de IVA y determinemos el impuesto a pagar:</a:t>
            </a:r>
            <a:endParaRPr/>
          </a:p>
        </p:txBody>
      </p:sp>
      <p:sp>
        <p:nvSpPr>
          <p:cNvPr id="251" name="Google Shape;251;p47"/>
          <p:cNvSpPr txBox="1"/>
          <p:nvPr/>
        </p:nvSpPr>
        <p:spPr>
          <a:xfrm>
            <a:off x="417885" y="1309664"/>
            <a:ext cx="6971456" cy="541995"/>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CALCULEMOS </a:t>
            </a:r>
            <a:r>
              <a:rPr b="0" i="0" lang="en-US" sz="2800" u="none" cap="none" strike="noStrike">
                <a:solidFill>
                  <a:srgbClr val="C64033"/>
                </a:solidFill>
                <a:latin typeface="Calibri"/>
                <a:ea typeface="Calibri"/>
                <a:cs typeface="Calibri"/>
                <a:sym typeface="Calibri"/>
              </a:rPr>
              <a:t>EL ILA</a:t>
            </a:r>
            <a:endParaRPr b="0" i="0" sz="3100" u="none" cap="none" strike="noStrike">
              <a:solidFill>
                <a:srgbClr val="C64033"/>
              </a:solidFill>
              <a:latin typeface="Calibri"/>
              <a:ea typeface="Calibri"/>
              <a:cs typeface="Calibri"/>
              <a:sym typeface="Calibri"/>
            </a:endParaRPr>
          </a:p>
        </p:txBody>
      </p:sp>
      <p:graphicFrame>
        <p:nvGraphicFramePr>
          <p:cNvPr id="252" name="Google Shape;252;p47"/>
          <p:cNvGraphicFramePr/>
          <p:nvPr/>
        </p:nvGraphicFramePr>
        <p:xfrm>
          <a:off x="417885" y="2570080"/>
          <a:ext cx="3000000" cy="3000000"/>
        </p:xfrm>
        <a:graphic>
          <a:graphicData uri="http://schemas.openxmlformats.org/drawingml/2006/table">
            <a:tbl>
              <a:tblPr bandRow="1" firstRow="1">
                <a:noFill/>
                <a:tableStyleId>{D4C13644-90F1-4DD9-94E0-04E54E0452F4}</a:tableStyleId>
              </a:tblPr>
              <a:tblGrid>
                <a:gridCol w="4215075"/>
              </a:tblGrid>
              <a:tr h="433750">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Ventas: se debe determinar el monto</a:t>
                      </a:r>
                      <a:r>
                        <a:rPr lang="en-US" sz="1400" u="none" cap="none" strike="noStrike">
                          <a:latin typeface="Calibri"/>
                          <a:ea typeface="Calibri"/>
                          <a:cs typeface="Calibri"/>
                          <a:sym typeface="Calibri"/>
                        </a:rPr>
                        <a:t>  que corresponde  al 19% y luego el monto correspondiente a los impuestos adicionales (ILA)</a:t>
                      </a:r>
                      <a:endParaRPr sz="1400" u="none" cap="none" strike="noStrike">
                        <a:latin typeface="Calibri"/>
                        <a:ea typeface="Calibri"/>
                        <a:cs typeface="Calibri"/>
                        <a:sym typeface="Calibri"/>
                      </a:endParaRPr>
                    </a:p>
                  </a:txBody>
                  <a:tcPr marT="45725" marB="45725" marR="91425" marL="91425"/>
                </a:tc>
              </a:tr>
              <a:tr h="410900">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Total ventas $1.429.000.</a:t>
                      </a:r>
                      <a:r>
                        <a:rPr lang="en-US" sz="1400" u="none" cap="none" strike="noStrike">
                          <a:latin typeface="Calibri"/>
                          <a:ea typeface="Calibri"/>
                          <a:cs typeface="Calibri"/>
                          <a:sym typeface="Calibri"/>
                        </a:rPr>
                        <a:t>  X  19% = $271.510. Débitos por ventas y servicios </a:t>
                      </a:r>
                      <a:endParaRPr/>
                    </a:p>
                  </a:txBody>
                  <a:tcPr marT="45725" marB="45725" marR="91425" marL="91425"/>
                </a:tc>
              </a:tr>
            </a:tbl>
          </a:graphicData>
        </a:graphic>
      </p:graphicFrame>
      <p:graphicFrame>
        <p:nvGraphicFramePr>
          <p:cNvPr id="253" name="Google Shape;253;p47"/>
          <p:cNvGraphicFramePr/>
          <p:nvPr/>
        </p:nvGraphicFramePr>
        <p:xfrm>
          <a:off x="417885" y="4277049"/>
          <a:ext cx="3000000" cy="3000000"/>
        </p:xfrm>
        <a:graphic>
          <a:graphicData uri="http://schemas.openxmlformats.org/drawingml/2006/table">
            <a:tbl>
              <a:tblPr bandRow="1" firstRow="1">
                <a:noFill/>
                <a:tableStyleId>{D4C13644-90F1-4DD9-94E0-04E54E0452F4}</a:tableStyleId>
              </a:tblPr>
              <a:tblGrid>
                <a:gridCol w="1395675"/>
                <a:gridCol w="822950"/>
                <a:gridCol w="990600"/>
                <a:gridCol w="990600"/>
              </a:tblGrid>
              <a:tr h="252000">
                <a:tc>
                  <a:txBody>
                    <a:bodyPr/>
                    <a:lstStyle/>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Tipo de bebida</a:t>
                      </a:r>
                      <a:endParaRPr b="0" i="0" sz="12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c>
                  <a:txBody>
                    <a:bodyPr/>
                    <a:lstStyle/>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Monto</a:t>
                      </a:r>
                      <a:endParaRPr/>
                    </a:p>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 neto </a:t>
                      </a:r>
                      <a:endParaRPr b="0" i="0" sz="12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c>
                  <a:txBody>
                    <a:bodyPr/>
                    <a:lstStyle/>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Porcentaje impuesto </a:t>
                      </a:r>
                      <a:endParaRPr b="0" i="0" sz="12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c>
                  <a:txBody>
                    <a:bodyPr/>
                    <a:lstStyle/>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Monto</a:t>
                      </a:r>
                      <a:endParaRPr/>
                    </a:p>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 impuesto </a:t>
                      </a:r>
                      <a:endParaRPr b="0" i="0" sz="12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r>
              <a:tr h="468475">
                <a:tc>
                  <a:txBody>
                    <a:bodyPr/>
                    <a:lstStyle/>
                    <a:p>
                      <a:pPr indent="0" lvl="0" marL="0" marR="0" rtl="0" algn="l">
                        <a:lnSpc>
                          <a:spcPct val="100000"/>
                        </a:lnSpc>
                        <a:spcBef>
                          <a:spcPts val="0"/>
                        </a:spcBef>
                        <a:spcAft>
                          <a:spcPts val="0"/>
                        </a:spcAft>
                        <a:buNone/>
                      </a:pPr>
                      <a:r>
                        <a:rPr lang="en-US" sz="1200" u="none" cap="none" strike="noStrike">
                          <a:latin typeface="Calibri"/>
                          <a:ea typeface="Calibri"/>
                          <a:cs typeface="Calibri"/>
                          <a:sym typeface="Calibri"/>
                        </a:rPr>
                        <a:t>Piscos y Whiskys</a:t>
                      </a:r>
                      <a:endParaRPr b="0" i="0" sz="12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620.000</a:t>
                      </a:r>
                      <a:endParaRPr b="0" i="0" sz="12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31,5%</a:t>
                      </a:r>
                      <a:endParaRPr b="0" i="0" sz="12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                    195.300 </a:t>
                      </a:r>
                      <a:endParaRPr b="0" i="0" sz="1200" u="none" cap="none" strike="noStrike">
                        <a:solidFill>
                          <a:srgbClr val="000000"/>
                        </a:solidFill>
                        <a:latin typeface="Calibri"/>
                        <a:ea typeface="Calibri"/>
                        <a:cs typeface="Calibri"/>
                        <a:sym typeface="Calibri"/>
                      </a:endParaRPr>
                    </a:p>
                  </a:txBody>
                  <a:tcPr marT="9525" marB="0" marR="9525" marL="9525" anchor="ctr"/>
                </a:tc>
              </a:tr>
              <a:tr h="430700">
                <a:tc>
                  <a:txBody>
                    <a:bodyPr/>
                    <a:lstStyle/>
                    <a:p>
                      <a:pPr indent="0" lvl="0" marL="0" marR="0" rtl="0" algn="l">
                        <a:lnSpc>
                          <a:spcPct val="100000"/>
                        </a:lnSpc>
                        <a:spcBef>
                          <a:spcPts val="0"/>
                        </a:spcBef>
                        <a:spcAft>
                          <a:spcPts val="0"/>
                        </a:spcAft>
                        <a:buNone/>
                      </a:pPr>
                      <a:r>
                        <a:rPr lang="en-US" sz="1200" u="none" cap="none" strike="noStrike">
                          <a:latin typeface="Calibri"/>
                          <a:ea typeface="Calibri"/>
                          <a:cs typeface="Calibri"/>
                          <a:sym typeface="Calibri"/>
                        </a:rPr>
                        <a:t>Bebidas</a:t>
                      </a:r>
                      <a:endParaRPr b="0" i="0" sz="12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290.000</a:t>
                      </a:r>
                      <a:endParaRPr b="0" i="0" sz="12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10,0%</a:t>
                      </a:r>
                      <a:endParaRPr b="0" i="0" sz="12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                      29.000 </a:t>
                      </a:r>
                      <a:endParaRPr b="0" i="0" sz="1200" u="none" cap="none" strike="noStrike">
                        <a:solidFill>
                          <a:srgbClr val="000000"/>
                        </a:solidFill>
                        <a:latin typeface="Calibri"/>
                        <a:ea typeface="Calibri"/>
                        <a:cs typeface="Calibri"/>
                        <a:sym typeface="Calibri"/>
                      </a:endParaRPr>
                    </a:p>
                  </a:txBody>
                  <a:tcPr marT="9525" marB="0" marR="9525" marL="9525" anchor="ctr"/>
                </a:tc>
              </a:tr>
              <a:tr h="411475">
                <a:tc>
                  <a:txBody>
                    <a:bodyPr/>
                    <a:lstStyle/>
                    <a:p>
                      <a:pPr indent="0" lvl="0" marL="0" marR="0" rtl="0" algn="l">
                        <a:lnSpc>
                          <a:spcPct val="100000"/>
                        </a:lnSpc>
                        <a:spcBef>
                          <a:spcPts val="0"/>
                        </a:spcBef>
                        <a:spcAft>
                          <a:spcPts val="0"/>
                        </a:spcAft>
                        <a:buNone/>
                      </a:pPr>
                      <a:r>
                        <a:rPr lang="en-US" sz="1200" u="none" cap="none" strike="noStrike">
                          <a:latin typeface="Calibri"/>
                          <a:ea typeface="Calibri"/>
                          <a:cs typeface="Calibri"/>
                          <a:sym typeface="Calibri"/>
                        </a:rPr>
                        <a:t>Cervezas </a:t>
                      </a:r>
                      <a:endParaRPr b="0" i="0" sz="12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330.000</a:t>
                      </a:r>
                      <a:endParaRPr b="0" i="0" sz="12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20,5%</a:t>
                      </a:r>
                      <a:endParaRPr b="0" i="0" sz="12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                      67.650 </a:t>
                      </a:r>
                      <a:endParaRPr b="0" i="0" sz="1200" u="none" cap="none" strike="noStrike">
                        <a:solidFill>
                          <a:srgbClr val="000000"/>
                        </a:solidFill>
                        <a:latin typeface="Calibri"/>
                        <a:ea typeface="Calibri"/>
                        <a:cs typeface="Calibri"/>
                        <a:sym typeface="Calibri"/>
                      </a:endParaRPr>
                    </a:p>
                  </a:txBody>
                  <a:tcPr marT="9525" marB="0" marR="9525" marL="9525" anchor="ctr"/>
                </a:tc>
              </a:tr>
              <a:tr h="410325">
                <a:tc>
                  <a:txBody>
                    <a:bodyPr/>
                    <a:lstStyle/>
                    <a:p>
                      <a:pPr indent="0" lvl="0" marL="0" marR="0" rtl="0" algn="l">
                        <a:lnSpc>
                          <a:spcPct val="100000"/>
                        </a:lnSpc>
                        <a:spcBef>
                          <a:spcPts val="0"/>
                        </a:spcBef>
                        <a:spcAft>
                          <a:spcPts val="0"/>
                        </a:spcAft>
                        <a:buNone/>
                      </a:pPr>
                      <a:r>
                        <a:rPr lang="en-US" sz="1200" u="none" cap="none" strike="noStrike">
                          <a:latin typeface="Calibri"/>
                          <a:ea typeface="Calibri"/>
                          <a:cs typeface="Calibri"/>
                          <a:sym typeface="Calibri"/>
                        </a:rPr>
                        <a:t>Jugos</a:t>
                      </a:r>
                      <a:endParaRPr b="0" i="0" sz="12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189.000</a:t>
                      </a:r>
                      <a:endParaRPr b="0" i="0" sz="12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10,0%</a:t>
                      </a:r>
                      <a:endParaRPr b="0" i="0" sz="12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                      18.900 </a:t>
                      </a:r>
                      <a:endParaRPr b="0" i="0" sz="1200" u="none" cap="none" strike="noStrike">
                        <a:solidFill>
                          <a:srgbClr val="000000"/>
                        </a:solidFill>
                        <a:latin typeface="Calibri"/>
                        <a:ea typeface="Calibri"/>
                        <a:cs typeface="Calibri"/>
                        <a:sym typeface="Calibri"/>
                      </a:endParaRPr>
                    </a:p>
                  </a:txBody>
                  <a:tcPr marT="9525" marB="0" marR="9525" marL="9525" anchor="ctr"/>
                </a:tc>
              </a:tr>
            </a:tbl>
          </a:graphicData>
        </a:graphic>
      </p:graphicFrame>
      <p:sp>
        <p:nvSpPr>
          <p:cNvPr id="254" name="Google Shape;254;p47"/>
          <p:cNvSpPr/>
          <p:nvPr/>
        </p:nvSpPr>
        <p:spPr>
          <a:xfrm>
            <a:off x="5352267" y="1894001"/>
            <a:ext cx="3750831"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Para su traspaso al formulario 29 se debe considerar su transcripción a la línea 7 código 503 la cantidad de documento y código 502 el débito:</a:t>
            </a:r>
            <a:endParaRPr/>
          </a:p>
        </p:txBody>
      </p:sp>
      <p:graphicFrame>
        <p:nvGraphicFramePr>
          <p:cNvPr id="255" name="Google Shape;255;p47"/>
          <p:cNvGraphicFramePr/>
          <p:nvPr/>
        </p:nvGraphicFramePr>
        <p:xfrm>
          <a:off x="5373994" y="2767747"/>
          <a:ext cx="3000000" cy="3000000"/>
        </p:xfrm>
        <a:graphic>
          <a:graphicData uri="http://schemas.openxmlformats.org/drawingml/2006/table">
            <a:tbl>
              <a:tblPr bandRow="1" firstRow="1">
                <a:noFill/>
                <a:tableStyleId>{D4C13644-90F1-4DD9-94E0-04E54E0452F4}</a:tableStyleId>
              </a:tblPr>
              <a:tblGrid>
                <a:gridCol w="321500"/>
                <a:gridCol w="1100225"/>
                <a:gridCol w="710875"/>
                <a:gridCol w="710300"/>
                <a:gridCol w="390075"/>
                <a:gridCol w="632975"/>
              </a:tblGrid>
              <a:tr h="252000">
                <a:tc>
                  <a:txBody>
                    <a:bodyPr/>
                    <a:lstStyle/>
                    <a:p>
                      <a:pPr indent="0" lvl="0" marL="0" marR="0" rtl="0" algn="ctr">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txBody>
                  <a:tcPr marT="9525" marB="0" marR="9525" marL="9525" anchor="ctr">
                    <a:solidFill>
                      <a:schemeClr val="accent1"/>
                    </a:solidFill>
                  </a:tcPr>
                </a:tc>
                <a:tc>
                  <a:txBody>
                    <a:bodyPr/>
                    <a:lstStyle/>
                    <a:p>
                      <a:pPr indent="0" lvl="0" marL="0" marR="0" rtl="0" algn="ctr">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txBody>
                  <a:tcPr marT="9525" marB="0" marR="9525" marL="9525" anchor="ctr">
                    <a:solidFill>
                      <a:schemeClr val="accent1"/>
                    </a:solidFill>
                  </a:tcPr>
                </a:tc>
                <a:tc gridSpan="2">
                  <a:txBody>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rPr>
                        <a:t>Cantidad de </a:t>
                      </a:r>
                      <a:endParaRPr b="1" i="0" sz="12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Calibri"/>
                          <a:ea typeface="Calibri"/>
                          <a:cs typeface="Calibri"/>
                          <a:sym typeface="Calibri"/>
                        </a:rPr>
                        <a:t>documentos</a:t>
                      </a:r>
                      <a:endParaRPr b="1" i="0" sz="12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txBody>
                  <a:tcPr marT="9525" marB="0" marR="9525" marL="9525" anchor="ctr">
                    <a:solidFill>
                      <a:schemeClr val="accent1"/>
                    </a:solidFill>
                  </a:tcPr>
                </a:tc>
                <a:tc hMerge="1"/>
                <a:tc gridSpan="2">
                  <a:txBody>
                    <a:bodyPr/>
                    <a:lstStyle/>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Débito </a:t>
                      </a:r>
                      <a:endParaRPr b="0" i="0" sz="12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c hMerge="1"/>
              </a:tr>
              <a:tr h="468475">
                <a:tc>
                  <a:txBody>
                    <a:bodyPr/>
                    <a:lstStyle/>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7</a:t>
                      </a:r>
                      <a:endParaRPr b="0" i="0" sz="12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Facturas Emitidas</a:t>
                      </a:r>
                      <a:endParaRPr b="0" i="0" sz="12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503</a:t>
                      </a:r>
                      <a:endParaRPr b="0" i="0" sz="12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53</a:t>
                      </a:r>
                      <a:endParaRPr/>
                    </a:p>
                  </a:txBody>
                  <a:tcPr marT="9525" marB="0" marR="9525" marL="9525" anchor="ctr"/>
                </a:tc>
                <a:tc>
                  <a:txBody>
                    <a:bodyPr/>
                    <a:lstStyle/>
                    <a:p>
                      <a:pPr indent="0" lvl="0" marL="0" marR="0" rtl="0" algn="ctr">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502</a:t>
                      </a:r>
                      <a:endParaRPr/>
                    </a:p>
                  </a:txBody>
                  <a:tcPr marT="9525" marB="0" marR="9525" marL="9525" anchor="ctr"/>
                </a:tc>
                <a:tc>
                  <a:txBody>
                    <a:bodyPr/>
                    <a:lstStyle/>
                    <a:p>
                      <a:pPr indent="0" lvl="0" marL="0" marR="0" rtl="0" algn="ctr">
                        <a:lnSpc>
                          <a:spcPct val="100000"/>
                        </a:lnSpc>
                        <a:spcBef>
                          <a:spcPts val="0"/>
                        </a:spcBef>
                        <a:spcAft>
                          <a:spcPts val="0"/>
                        </a:spcAft>
                        <a:buNone/>
                      </a:pPr>
                      <a:r>
                        <a:rPr b="0" i="0" lang="en-US" sz="1200" u="none" cap="none" strike="noStrike">
                          <a:solidFill>
                            <a:srgbClr val="000000"/>
                          </a:solidFill>
                          <a:latin typeface="Calibri"/>
                          <a:ea typeface="Calibri"/>
                          <a:cs typeface="Calibri"/>
                          <a:sym typeface="Calibri"/>
                        </a:rPr>
                        <a:t>271.510+</a:t>
                      </a:r>
                      <a:endParaRPr/>
                    </a:p>
                  </a:txBody>
                  <a:tcPr marT="9525" marB="0" marR="9525" marL="9525" anchor="ctr"/>
                </a:tc>
              </a:tr>
            </a:tbl>
          </a:graphicData>
        </a:graphic>
      </p:graphicFrame>
      <p:sp>
        <p:nvSpPr>
          <p:cNvPr id="256" name="Google Shape;256;p47"/>
          <p:cNvSpPr/>
          <p:nvPr/>
        </p:nvSpPr>
        <p:spPr>
          <a:xfrm>
            <a:off x="5352266" y="4140996"/>
            <a:ext cx="3750831" cy="83099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 continuación se deben declarar los débitos por el impuesto a las Bebidas Alcohólicas, Analcohólicas y Similares, esto en el reverso del formulario en los códigos que se presentarán a continuación: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8"/>
          <p:cNvSpPr txBox="1"/>
          <p:nvPr/>
        </p:nvSpPr>
        <p:spPr>
          <a:xfrm>
            <a:off x="417885" y="1309664"/>
            <a:ext cx="6971456" cy="541995"/>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CALCULEMOS </a:t>
            </a:r>
            <a:r>
              <a:rPr b="0" i="0" lang="en-US" sz="2800" u="none" cap="none" strike="noStrike">
                <a:solidFill>
                  <a:srgbClr val="C64033"/>
                </a:solidFill>
                <a:latin typeface="Calibri"/>
                <a:ea typeface="Calibri"/>
                <a:cs typeface="Calibri"/>
                <a:sym typeface="Calibri"/>
              </a:rPr>
              <a:t>EL ILA</a:t>
            </a:r>
            <a:endParaRPr b="0" i="0" sz="3100" u="none" cap="none" strike="noStrike">
              <a:solidFill>
                <a:srgbClr val="C64033"/>
              </a:solidFill>
              <a:latin typeface="Calibri"/>
              <a:ea typeface="Calibri"/>
              <a:cs typeface="Calibri"/>
              <a:sym typeface="Calibri"/>
            </a:endParaRPr>
          </a:p>
        </p:txBody>
      </p:sp>
      <p:graphicFrame>
        <p:nvGraphicFramePr>
          <p:cNvPr id="262" name="Google Shape;262;p48"/>
          <p:cNvGraphicFramePr/>
          <p:nvPr/>
        </p:nvGraphicFramePr>
        <p:xfrm>
          <a:off x="582036" y="2159436"/>
          <a:ext cx="3000000" cy="3000000"/>
        </p:xfrm>
        <a:graphic>
          <a:graphicData uri="http://schemas.openxmlformats.org/drawingml/2006/table">
            <a:tbl>
              <a:tblPr bandRow="1" firstRow="1">
                <a:noFill/>
                <a:tableStyleId>{D4C13644-90F1-4DD9-94E0-04E54E0452F4}</a:tableStyleId>
              </a:tblPr>
              <a:tblGrid>
                <a:gridCol w="570625"/>
                <a:gridCol w="3944750"/>
                <a:gridCol w="912825"/>
                <a:gridCol w="722050"/>
                <a:gridCol w="657025"/>
              </a:tblGrid>
              <a:tr h="252000">
                <a:tc>
                  <a:txBody>
                    <a:bodyPr/>
                    <a:lstStyle/>
                    <a:p>
                      <a:pPr indent="0" lvl="0" marL="0" marR="0" rtl="0" algn="ctr">
                        <a:lnSpc>
                          <a:spcPct val="100000"/>
                        </a:lnSpc>
                        <a:spcBef>
                          <a:spcPts val="0"/>
                        </a:spcBef>
                        <a:spcAft>
                          <a:spcPts val="0"/>
                        </a:spcAft>
                        <a:buNone/>
                      </a:pPr>
                      <a:r>
                        <a:t/>
                      </a:r>
                      <a:endParaRPr b="0" i="0" sz="12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c>
                  <a:txBody>
                    <a:bodyPr/>
                    <a:lstStyle/>
                    <a:p>
                      <a:pPr indent="0" lvl="0" marL="0" marR="0" rtl="0" algn="ctr">
                        <a:lnSpc>
                          <a:spcPct val="100000"/>
                        </a:lnSpc>
                        <a:spcBef>
                          <a:spcPts val="0"/>
                        </a:spcBef>
                        <a:spcAft>
                          <a:spcPts val="0"/>
                        </a:spcAft>
                        <a:buNone/>
                      </a:pPr>
                      <a:r>
                        <a:t/>
                      </a:r>
                      <a:endParaRPr b="0" i="0" sz="12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c>
                  <a:txBody>
                    <a:bodyPr/>
                    <a:lstStyle/>
                    <a:p>
                      <a:pPr indent="0" lvl="0" marL="0" marR="0" rtl="0" algn="ctr">
                        <a:lnSpc>
                          <a:spcPct val="100000"/>
                        </a:lnSpc>
                        <a:spcBef>
                          <a:spcPts val="0"/>
                        </a:spcBef>
                        <a:spcAft>
                          <a:spcPts val="0"/>
                        </a:spcAft>
                        <a:buNone/>
                      </a:pPr>
                      <a:r>
                        <a:t/>
                      </a:r>
                      <a:endParaRPr b="0" i="0" sz="12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c gridSpan="2">
                  <a:txBody>
                    <a:bodyPr/>
                    <a:lstStyle/>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Débitos</a:t>
                      </a:r>
                      <a:endParaRPr b="0" i="0" sz="12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c hMerge="1"/>
              </a:tr>
              <a:tr h="277650">
                <a:tc>
                  <a:txBody>
                    <a:bodyPr/>
                    <a:lstStyle/>
                    <a:p>
                      <a:pPr indent="0" lvl="0" marL="0" marR="0" rtl="0" algn="ctr">
                        <a:lnSpc>
                          <a:spcPct val="100000"/>
                        </a:lnSpc>
                        <a:spcBef>
                          <a:spcPts val="0"/>
                        </a:spcBef>
                        <a:spcAft>
                          <a:spcPts val="0"/>
                        </a:spcAft>
                        <a:buNone/>
                      </a:pPr>
                      <a:r>
                        <a:rPr lang="en-US" sz="1100" u="none" cap="none" strike="noStrike"/>
                        <a:t>77</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lnSpc>
                          <a:spcPct val="100000"/>
                        </a:lnSpc>
                        <a:spcBef>
                          <a:spcPts val="0"/>
                        </a:spcBef>
                        <a:spcAft>
                          <a:spcPts val="0"/>
                        </a:spcAft>
                        <a:buNone/>
                      </a:pPr>
                      <a:r>
                        <a:rPr lang="en-US" sz="1100" u="none" cap="none" strike="noStrike"/>
                        <a:t>Pisco, Licores, Whisky y Aguardiente (tasa 31,5%)</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100" u="none" cap="none" strike="noStrike"/>
                        <a:t>577</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lnSpc>
                          <a:spcPct val="100000"/>
                        </a:lnSpc>
                        <a:spcBef>
                          <a:spcPts val="0"/>
                        </a:spcBef>
                        <a:spcAft>
                          <a:spcPts val="0"/>
                        </a:spcAft>
                        <a:buNone/>
                      </a:pPr>
                      <a:r>
                        <a:rPr lang="en-US" sz="1100" u="none" cap="none" strike="noStrike"/>
                        <a:t>195.300</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100" u="none" cap="none" strike="noStrike"/>
                        <a:t>+</a:t>
                      </a:r>
                      <a:endParaRPr b="0" i="0" sz="1100" u="none" cap="none" strike="noStrike">
                        <a:solidFill>
                          <a:srgbClr val="000000"/>
                        </a:solidFill>
                        <a:latin typeface="Calibri"/>
                        <a:ea typeface="Calibri"/>
                        <a:cs typeface="Calibri"/>
                        <a:sym typeface="Calibri"/>
                      </a:endParaRPr>
                    </a:p>
                  </a:txBody>
                  <a:tcPr marT="9525" marB="0" marR="9525" marL="9525" anchor="ctr"/>
                </a:tc>
              </a:tr>
              <a:tr h="249375">
                <a:tc>
                  <a:txBody>
                    <a:bodyPr/>
                    <a:lstStyle/>
                    <a:p>
                      <a:pPr indent="0" lvl="0" marL="0" marR="0" rtl="0" algn="ctr">
                        <a:lnSpc>
                          <a:spcPct val="100000"/>
                        </a:lnSpc>
                        <a:spcBef>
                          <a:spcPts val="0"/>
                        </a:spcBef>
                        <a:spcAft>
                          <a:spcPts val="0"/>
                        </a:spcAft>
                        <a:buNone/>
                      </a:pPr>
                      <a:r>
                        <a:rPr lang="en-US" sz="1100" u="none" cap="none" strike="noStrike"/>
                        <a:t>78</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lnSpc>
                          <a:spcPct val="100000"/>
                        </a:lnSpc>
                        <a:spcBef>
                          <a:spcPts val="0"/>
                        </a:spcBef>
                        <a:spcAft>
                          <a:spcPts val="0"/>
                        </a:spcAft>
                        <a:buNone/>
                      </a:pPr>
                      <a:r>
                        <a:rPr lang="en-US" sz="1100" u="none" cap="none" strike="noStrike"/>
                        <a:t>Vinos, Champaña, Chichas (tasa 20,5%)</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100" u="none" cap="none" strike="noStrike"/>
                        <a:t>32</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lnSpc>
                          <a:spcPct val="100000"/>
                        </a:lnSpc>
                        <a:spcBef>
                          <a:spcPts val="0"/>
                        </a:spcBef>
                        <a:spcAft>
                          <a:spcPts val="0"/>
                        </a:spcAft>
                        <a:buNone/>
                      </a:pPr>
                      <a:r>
                        <a:rPr lang="en-US" sz="1100" u="none" cap="none" strike="noStrike"/>
                        <a:t> </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100" u="none" cap="none" strike="noStrike"/>
                        <a:t>+</a:t>
                      </a:r>
                      <a:endParaRPr b="0" i="0" sz="1100" u="none" cap="none" strike="noStrike">
                        <a:solidFill>
                          <a:srgbClr val="000000"/>
                        </a:solidFill>
                        <a:latin typeface="Calibri"/>
                        <a:ea typeface="Calibri"/>
                        <a:cs typeface="Calibri"/>
                        <a:sym typeface="Calibri"/>
                      </a:endParaRPr>
                    </a:p>
                  </a:txBody>
                  <a:tcPr marT="9525" marB="0" marR="9525" marL="9525" anchor="ctr"/>
                </a:tc>
              </a:tr>
              <a:tr h="249375">
                <a:tc>
                  <a:txBody>
                    <a:bodyPr/>
                    <a:lstStyle/>
                    <a:p>
                      <a:pPr indent="0" lvl="0" marL="0" marR="0" rtl="0" algn="ctr">
                        <a:lnSpc>
                          <a:spcPct val="100000"/>
                        </a:lnSpc>
                        <a:spcBef>
                          <a:spcPts val="0"/>
                        </a:spcBef>
                        <a:spcAft>
                          <a:spcPts val="0"/>
                        </a:spcAft>
                        <a:buNone/>
                      </a:pPr>
                      <a:r>
                        <a:rPr b="0" i="0" lang="en-US" sz="1100" u="none" cap="none" strike="noStrike">
                          <a:solidFill>
                            <a:schemeClr val="dk1"/>
                          </a:solidFill>
                          <a:latin typeface="Arial"/>
                          <a:ea typeface="Arial"/>
                          <a:cs typeface="Arial"/>
                          <a:sym typeface="Arial"/>
                        </a:rPr>
                        <a:t>79</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lnSpc>
                          <a:spcPct val="100000"/>
                        </a:lnSpc>
                        <a:spcBef>
                          <a:spcPts val="0"/>
                        </a:spcBef>
                        <a:spcAft>
                          <a:spcPts val="0"/>
                        </a:spcAft>
                        <a:buNone/>
                      </a:pPr>
                      <a:r>
                        <a:rPr lang="en-US" sz="1100" u="none" cap="none" strike="noStrike"/>
                        <a:t>Cervezas (tasa 20,5%)</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100" u="none" cap="none" strike="noStrike"/>
                        <a:t>150</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lnSpc>
                          <a:spcPct val="100000"/>
                        </a:lnSpc>
                        <a:spcBef>
                          <a:spcPts val="0"/>
                        </a:spcBef>
                        <a:spcAft>
                          <a:spcPts val="0"/>
                        </a:spcAft>
                        <a:buNone/>
                      </a:pPr>
                      <a:r>
                        <a:rPr lang="en-US" sz="1100" u="none" cap="none" strike="noStrike"/>
                        <a:t>67.650</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100" u="none" cap="none" strike="noStrike"/>
                        <a:t>+</a:t>
                      </a:r>
                      <a:endParaRPr b="0" i="0" sz="1100" u="none" cap="none" strike="noStrike">
                        <a:solidFill>
                          <a:srgbClr val="000000"/>
                        </a:solidFill>
                        <a:latin typeface="Calibri"/>
                        <a:ea typeface="Calibri"/>
                        <a:cs typeface="Calibri"/>
                        <a:sym typeface="Calibri"/>
                      </a:endParaRPr>
                    </a:p>
                  </a:txBody>
                  <a:tcPr marT="9525" marB="0" marR="9525" marL="9525" anchor="ctr"/>
                </a:tc>
              </a:tr>
              <a:tr h="221675">
                <a:tc>
                  <a:txBody>
                    <a:bodyPr/>
                    <a:lstStyle/>
                    <a:p>
                      <a:pPr indent="0" lvl="0" marL="0" marR="0" rtl="0" algn="ctr">
                        <a:lnSpc>
                          <a:spcPct val="100000"/>
                        </a:lnSpc>
                        <a:spcBef>
                          <a:spcPts val="0"/>
                        </a:spcBef>
                        <a:spcAft>
                          <a:spcPts val="0"/>
                        </a:spcAft>
                        <a:buNone/>
                      </a:pPr>
                      <a:r>
                        <a:rPr b="0" i="0" lang="en-US" sz="1100" u="none" cap="none" strike="noStrike">
                          <a:solidFill>
                            <a:schemeClr val="dk1"/>
                          </a:solidFill>
                          <a:latin typeface="Arial"/>
                          <a:ea typeface="Arial"/>
                          <a:cs typeface="Arial"/>
                          <a:sym typeface="Arial"/>
                        </a:rPr>
                        <a:t>80</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lnSpc>
                          <a:spcPct val="100000"/>
                        </a:lnSpc>
                        <a:spcBef>
                          <a:spcPts val="0"/>
                        </a:spcBef>
                        <a:spcAft>
                          <a:spcPts val="0"/>
                        </a:spcAft>
                        <a:buNone/>
                      </a:pPr>
                      <a:r>
                        <a:rPr lang="en-US" sz="1100" u="none" cap="none" strike="noStrike"/>
                        <a:t>Bebidas analcohólicas (tasa 10%)</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100" u="none" cap="none" strike="noStrike"/>
                        <a:t>146</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lnSpc>
                          <a:spcPct val="100000"/>
                        </a:lnSpc>
                        <a:spcBef>
                          <a:spcPts val="0"/>
                        </a:spcBef>
                        <a:spcAft>
                          <a:spcPts val="0"/>
                        </a:spcAft>
                        <a:buNone/>
                      </a:pPr>
                      <a:r>
                        <a:rPr lang="en-US" sz="1100" u="none" cap="none" strike="noStrike"/>
                        <a:t>47.900</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100" u="none" cap="none" strike="noStrike"/>
                        <a:t>+</a:t>
                      </a:r>
                      <a:endParaRPr b="0" i="0" sz="1100" u="none" cap="none" strike="noStrike">
                        <a:solidFill>
                          <a:srgbClr val="000000"/>
                        </a:solidFill>
                        <a:latin typeface="Calibri"/>
                        <a:ea typeface="Calibri"/>
                        <a:cs typeface="Calibri"/>
                        <a:sym typeface="Calibri"/>
                      </a:endParaRPr>
                    </a:p>
                  </a:txBody>
                  <a:tcPr marT="9525" marB="0" marR="9525" marL="9525" anchor="ctr"/>
                </a:tc>
              </a:tr>
              <a:tr h="277100">
                <a:tc>
                  <a:txBody>
                    <a:bodyPr/>
                    <a:lstStyle/>
                    <a:p>
                      <a:pPr indent="0" lvl="0" marL="0" marR="0" rtl="0" algn="ctr">
                        <a:lnSpc>
                          <a:spcPct val="100000"/>
                        </a:lnSpc>
                        <a:spcBef>
                          <a:spcPts val="0"/>
                        </a:spcBef>
                        <a:spcAft>
                          <a:spcPts val="0"/>
                        </a:spcAft>
                        <a:buNone/>
                      </a:pPr>
                      <a:r>
                        <a:rPr lang="en-US" sz="1100" u="none" cap="none" strike="noStrike"/>
                        <a:t>81</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lnSpc>
                          <a:spcPct val="100000"/>
                        </a:lnSpc>
                        <a:spcBef>
                          <a:spcPts val="0"/>
                        </a:spcBef>
                        <a:spcAft>
                          <a:spcPts val="0"/>
                        </a:spcAft>
                        <a:buNone/>
                      </a:pPr>
                      <a:r>
                        <a:rPr lang="en-US" sz="1100" u="none" cap="none" strike="noStrike"/>
                        <a:t>Bebidas analcohólicas elevado contenido azúcares (tasa 18%)</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100" u="none" cap="none" strike="noStrike"/>
                        <a:t>752</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lnSpc>
                          <a:spcPct val="100000"/>
                        </a:lnSpc>
                        <a:spcBef>
                          <a:spcPts val="0"/>
                        </a:spcBef>
                        <a:spcAft>
                          <a:spcPts val="0"/>
                        </a:spcAft>
                        <a:buNone/>
                      </a:pPr>
                      <a:r>
                        <a:rPr lang="en-US" sz="1100" u="none" cap="none" strike="noStrike"/>
                        <a:t> </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100" u="none" cap="none" strike="noStrike"/>
                        <a:t>+</a:t>
                      </a:r>
                      <a:endParaRPr b="0" i="0" sz="1100" u="none" cap="none" strike="noStrike">
                        <a:solidFill>
                          <a:srgbClr val="000000"/>
                        </a:solidFill>
                        <a:latin typeface="Calibri"/>
                        <a:ea typeface="Calibri"/>
                        <a:cs typeface="Calibri"/>
                        <a:sym typeface="Calibri"/>
                      </a:endParaRPr>
                    </a:p>
                  </a:txBody>
                  <a:tcPr marT="9525" marB="0" marR="9525" marL="9525" anchor="ctr"/>
                </a:tc>
              </a:tr>
              <a:tr h="235525">
                <a:tc>
                  <a:txBody>
                    <a:bodyPr/>
                    <a:lstStyle/>
                    <a:p>
                      <a:pPr indent="0" lvl="0" marL="0" marR="0" rtl="0" algn="ctr">
                        <a:lnSpc>
                          <a:spcPct val="100000"/>
                        </a:lnSpc>
                        <a:spcBef>
                          <a:spcPts val="0"/>
                        </a:spcBef>
                        <a:spcAft>
                          <a:spcPts val="0"/>
                        </a:spcAft>
                        <a:buNone/>
                      </a:pPr>
                      <a:r>
                        <a:rPr lang="en-US" sz="1100" u="none" cap="none" strike="noStrike"/>
                        <a:t>82</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lnSpc>
                          <a:spcPct val="100000"/>
                        </a:lnSpc>
                        <a:spcBef>
                          <a:spcPts val="0"/>
                        </a:spcBef>
                        <a:spcAft>
                          <a:spcPts val="0"/>
                        </a:spcAft>
                        <a:buNone/>
                      </a:pPr>
                      <a:r>
                        <a:rPr lang="en-US" sz="1100" u="none" cap="none" strike="noStrike"/>
                        <a:t>Notas de Débito emitidas</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100" u="none" cap="none" strike="noStrike"/>
                        <a:t>545</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lnSpc>
                          <a:spcPct val="100000"/>
                        </a:lnSpc>
                        <a:spcBef>
                          <a:spcPts val="0"/>
                        </a:spcBef>
                        <a:spcAft>
                          <a:spcPts val="0"/>
                        </a:spcAft>
                        <a:buNone/>
                      </a:pPr>
                      <a:r>
                        <a:rPr lang="en-US" sz="1100" u="none" cap="none" strike="noStrike"/>
                        <a:t> </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100" u="none" cap="none" strike="noStrike"/>
                        <a:t>+</a:t>
                      </a:r>
                      <a:endParaRPr b="0" i="0" sz="1100" u="none" cap="none" strike="noStrike">
                        <a:solidFill>
                          <a:srgbClr val="000000"/>
                        </a:solidFill>
                        <a:latin typeface="Calibri"/>
                        <a:ea typeface="Calibri"/>
                        <a:cs typeface="Calibri"/>
                        <a:sym typeface="Calibri"/>
                      </a:endParaRPr>
                    </a:p>
                  </a:txBody>
                  <a:tcPr marT="9525" marB="0" marR="9525" marL="9525" anchor="ctr"/>
                </a:tc>
              </a:tr>
              <a:tr h="249375">
                <a:tc>
                  <a:txBody>
                    <a:bodyPr/>
                    <a:lstStyle/>
                    <a:p>
                      <a:pPr indent="0" lvl="0" marL="0" marR="0" rtl="0" algn="ctr">
                        <a:lnSpc>
                          <a:spcPct val="100000"/>
                        </a:lnSpc>
                        <a:spcBef>
                          <a:spcPts val="0"/>
                        </a:spcBef>
                        <a:spcAft>
                          <a:spcPts val="0"/>
                        </a:spcAft>
                        <a:buNone/>
                      </a:pPr>
                      <a:r>
                        <a:rPr lang="en-US" sz="1100" u="none" cap="none" strike="noStrike"/>
                        <a:t>83</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lnSpc>
                          <a:spcPct val="100000"/>
                        </a:lnSpc>
                        <a:spcBef>
                          <a:spcPts val="0"/>
                        </a:spcBef>
                        <a:spcAft>
                          <a:spcPts val="0"/>
                        </a:spcAft>
                        <a:buNone/>
                      </a:pPr>
                      <a:r>
                        <a:rPr lang="en-US" sz="1100" u="none" cap="none" strike="noStrike"/>
                        <a:t>Notas de Crédito emitidas por Facturas</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100" u="none" cap="none" strike="noStrike"/>
                        <a:t>546</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lnSpc>
                          <a:spcPct val="100000"/>
                        </a:lnSpc>
                        <a:spcBef>
                          <a:spcPts val="0"/>
                        </a:spcBef>
                        <a:spcAft>
                          <a:spcPts val="0"/>
                        </a:spcAft>
                        <a:buNone/>
                      </a:pPr>
                      <a:r>
                        <a:rPr lang="en-US" sz="1100" u="none" cap="none" strike="noStrike"/>
                        <a:t> </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100" u="none" cap="none" strike="noStrike"/>
                        <a:t>-</a:t>
                      </a:r>
                      <a:endParaRPr b="0" i="0" sz="1100" u="none" cap="none" strike="noStrike">
                        <a:solidFill>
                          <a:srgbClr val="000000"/>
                        </a:solidFill>
                        <a:latin typeface="Calibri"/>
                        <a:ea typeface="Calibri"/>
                        <a:cs typeface="Calibri"/>
                        <a:sym typeface="Calibri"/>
                      </a:endParaRPr>
                    </a:p>
                  </a:txBody>
                  <a:tcPr marT="9525" marB="0" marR="9525" marL="9525" anchor="ctr"/>
                </a:tc>
              </a:tr>
              <a:tr h="411475">
                <a:tc>
                  <a:txBody>
                    <a:bodyPr/>
                    <a:lstStyle/>
                    <a:p>
                      <a:pPr indent="0" lvl="0" marL="0" marR="0" rtl="0" algn="ctr">
                        <a:lnSpc>
                          <a:spcPct val="100000"/>
                        </a:lnSpc>
                        <a:spcBef>
                          <a:spcPts val="0"/>
                        </a:spcBef>
                        <a:spcAft>
                          <a:spcPts val="0"/>
                        </a:spcAft>
                        <a:buNone/>
                      </a:pPr>
                      <a:r>
                        <a:rPr lang="en-US" sz="1100" u="none" cap="none" strike="noStrike"/>
                        <a:t>84</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lnSpc>
                          <a:spcPct val="100000"/>
                        </a:lnSpc>
                        <a:spcBef>
                          <a:spcPts val="0"/>
                        </a:spcBef>
                        <a:spcAft>
                          <a:spcPts val="0"/>
                        </a:spcAft>
                        <a:buNone/>
                      </a:pPr>
                      <a:r>
                        <a:rPr lang="en-US" sz="1100" u="none" cap="none" strike="noStrike"/>
                        <a:t>Notas de Crédito emitidas por Vales de máquinas autorizadas por el Servicio</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100" u="none" cap="none" strike="noStrike"/>
                        <a:t>710</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lnSpc>
                          <a:spcPct val="100000"/>
                        </a:lnSpc>
                        <a:spcBef>
                          <a:spcPts val="0"/>
                        </a:spcBef>
                        <a:spcAft>
                          <a:spcPts val="0"/>
                        </a:spcAft>
                        <a:buNone/>
                      </a:pPr>
                      <a:r>
                        <a:rPr lang="en-US" sz="1100" u="none" cap="none" strike="noStrike"/>
                        <a:t> </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100" u="none" cap="none" strike="noStrike"/>
                        <a:t>+</a:t>
                      </a:r>
                      <a:endParaRPr b="0" i="0" sz="1100" u="none" cap="none" strike="noStrike">
                        <a:solidFill>
                          <a:srgbClr val="000000"/>
                        </a:solidFill>
                        <a:latin typeface="Calibri"/>
                        <a:ea typeface="Calibri"/>
                        <a:cs typeface="Calibri"/>
                        <a:sym typeface="Calibri"/>
                      </a:endParaRPr>
                    </a:p>
                  </a:txBody>
                  <a:tcPr marT="9525" marB="0" marR="9525" marL="9525" anchor="ctr"/>
                </a:tc>
              </a:tr>
              <a:tr h="252225">
                <a:tc>
                  <a:txBody>
                    <a:bodyPr/>
                    <a:lstStyle/>
                    <a:p>
                      <a:pPr indent="0" lvl="0" marL="0" marR="0" rtl="0" algn="ctr">
                        <a:lnSpc>
                          <a:spcPct val="100000"/>
                        </a:lnSpc>
                        <a:spcBef>
                          <a:spcPts val="0"/>
                        </a:spcBef>
                        <a:spcAft>
                          <a:spcPts val="0"/>
                        </a:spcAft>
                        <a:buNone/>
                      </a:pPr>
                      <a:r>
                        <a:rPr lang="en-US" sz="1100" u="none" cap="none" strike="noStrike"/>
                        <a:t>85</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lnSpc>
                          <a:spcPct val="100000"/>
                        </a:lnSpc>
                        <a:spcBef>
                          <a:spcPts val="0"/>
                        </a:spcBef>
                        <a:spcAft>
                          <a:spcPts val="0"/>
                        </a:spcAft>
                        <a:buNone/>
                      </a:pPr>
                      <a:r>
                        <a:rPr lang="en-US" sz="1100" u="none" cap="none" strike="noStrike"/>
                        <a:t>Total Débitos Art. 42 DL 825/74</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100" u="none" cap="none" strike="noStrike"/>
                        <a:t>602</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lnSpc>
                          <a:spcPct val="100000"/>
                        </a:lnSpc>
                        <a:spcBef>
                          <a:spcPts val="0"/>
                        </a:spcBef>
                        <a:spcAft>
                          <a:spcPts val="0"/>
                        </a:spcAft>
                        <a:buNone/>
                      </a:pPr>
                      <a:r>
                        <a:rPr lang="en-US" sz="1100" u="none" cap="none" strike="noStrike"/>
                        <a:t>310.850</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100" u="none" cap="none" strike="noStrike"/>
                        <a:t>=</a:t>
                      </a:r>
                      <a:endParaRPr b="0" i="0" sz="1100" u="none" cap="none" strike="noStrike">
                        <a:solidFill>
                          <a:srgbClr val="000000"/>
                        </a:solidFill>
                        <a:latin typeface="Calibri"/>
                        <a:ea typeface="Calibri"/>
                        <a:cs typeface="Calibri"/>
                        <a:sym typeface="Calibri"/>
                      </a:endParaRPr>
                    </a:p>
                  </a:txBody>
                  <a:tcPr marT="9525" marB="0" marR="9525" marL="9525" anchor="ctr"/>
                </a:tc>
              </a:tr>
            </a:tbl>
          </a:graphicData>
        </a:graphic>
      </p:graphicFrame>
      <p:sp>
        <p:nvSpPr>
          <p:cNvPr id="263" name="Google Shape;263;p48"/>
          <p:cNvSpPr/>
          <p:nvPr/>
        </p:nvSpPr>
        <p:spPr>
          <a:xfrm>
            <a:off x="417885" y="1851659"/>
            <a:ext cx="3055645" cy="30777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Registro en el formulario 29 los débitos</a:t>
            </a:r>
            <a:endParaRPr/>
          </a:p>
        </p:txBody>
      </p:sp>
      <p:graphicFrame>
        <p:nvGraphicFramePr>
          <p:cNvPr id="264" name="Google Shape;264;p48"/>
          <p:cNvGraphicFramePr/>
          <p:nvPr/>
        </p:nvGraphicFramePr>
        <p:xfrm>
          <a:off x="564221" y="5400239"/>
          <a:ext cx="3000000" cy="3000000"/>
        </p:xfrm>
        <a:graphic>
          <a:graphicData uri="http://schemas.openxmlformats.org/drawingml/2006/table">
            <a:tbl>
              <a:tblPr bandRow="1" firstRow="1">
                <a:noFill/>
                <a:tableStyleId>{D4C13644-90F1-4DD9-94E0-04E54E0452F4}</a:tableStyleId>
              </a:tblPr>
              <a:tblGrid>
                <a:gridCol w="4215075"/>
              </a:tblGrid>
              <a:tr h="433750">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Compras: se debe determinar el monto correspondiente</a:t>
                      </a:r>
                      <a:r>
                        <a:rPr lang="en-US" sz="1400" u="none" cap="none" strike="noStrike">
                          <a:latin typeface="Calibri"/>
                          <a:ea typeface="Calibri"/>
                          <a:cs typeface="Calibri"/>
                          <a:sym typeface="Calibri"/>
                        </a:rPr>
                        <a:t> al 19% y luego el monto</a:t>
                      </a:r>
                      <a:r>
                        <a:rPr lang="en-US" sz="1400" u="none" cap="none" strike="noStrike">
                          <a:latin typeface="Calibri"/>
                          <a:ea typeface="Calibri"/>
                          <a:cs typeface="Calibri"/>
                          <a:sym typeface="Calibri"/>
                        </a:rPr>
                        <a:t>  correspondiente al ILA</a:t>
                      </a:r>
                      <a:endParaRPr/>
                    </a:p>
                  </a:txBody>
                  <a:tcPr marT="45725" marB="45725" marR="91425" marL="91425"/>
                </a:tc>
              </a:tr>
              <a:tr h="410900">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Total compras: $900.000.- X 19% = $171.000.</a:t>
                      </a:r>
                      <a:r>
                        <a:rPr lang="en-US" sz="1400" u="none" cap="none" strike="noStrike">
                          <a:latin typeface="Calibri"/>
                          <a:ea typeface="Calibri"/>
                          <a:cs typeface="Calibri"/>
                          <a:sym typeface="Calibri"/>
                        </a:rPr>
                        <a:t> por créditos</a:t>
                      </a:r>
                      <a:r>
                        <a:rPr lang="en-US" sz="1400" u="none" cap="none" strike="noStrike">
                          <a:latin typeface="Calibri"/>
                          <a:ea typeface="Calibri"/>
                          <a:cs typeface="Calibri"/>
                          <a:sym typeface="Calibri"/>
                        </a:rPr>
                        <a:t> </a:t>
                      </a:r>
                      <a:endParaRPr/>
                    </a:p>
                  </a:txBody>
                  <a:tcPr marT="45725" marB="45725" marR="91425" marL="91425"/>
                </a:tc>
              </a:tr>
            </a:tbl>
          </a:graphicData>
        </a:graphic>
      </p:graphicFrame>
      <p:graphicFrame>
        <p:nvGraphicFramePr>
          <p:cNvPr id="265" name="Google Shape;265;p48"/>
          <p:cNvGraphicFramePr/>
          <p:nvPr/>
        </p:nvGraphicFramePr>
        <p:xfrm>
          <a:off x="5136221" y="5400239"/>
          <a:ext cx="3000000" cy="3000000"/>
        </p:xfrm>
        <a:graphic>
          <a:graphicData uri="http://schemas.openxmlformats.org/drawingml/2006/table">
            <a:tbl>
              <a:tblPr bandRow="1" firstRow="1">
                <a:noFill/>
                <a:tableStyleId>{D4C13644-90F1-4DD9-94E0-04E54E0452F4}</a:tableStyleId>
              </a:tblPr>
              <a:tblGrid>
                <a:gridCol w="1395675"/>
                <a:gridCol w="822950"/>
                <a:gridCol w="990600"/>
                <a:gridCol w="990600"/>
              </a:tblGrid>
              <a:tr h="252000">
                <a:tc>
                  <a:txBody>
                    <a:bodyPr/>
                    <a:lstStyle/>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Tipo de bebida</a:t>
                      </a:r>
                      <a:endParaRPr b="0" i="0" sz="12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c>
                  <a:txBody>
                    <a:bodyPr/>
                    <a:lstStyle/>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Monto</a:t>
                      </a:r>
                      <a:endParaRPr/>
                    </a:p>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 neto </a:t>
                      </a:r>
                      <a:endParaRPr b="0" i="0" sz="12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c>
                  <a:txBody>
                    <a:bodyPr/>
                    <a:lstStyle/>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Porcentaje impuesto </a:t>
                      </a:r>
                      <a:endParaRPr b="0" i="0" sz="12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c>
                  <a:txBody>
                    <a:bodyPr/>
                    <a:lstStyle/>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Monto</a:t>
                      </a:r>
                      <a:endParaRPr/>
                    </a:p>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 impuesto </a:t>
                      </a:r>
                      <a:endParaRPr b="0" i="0" sz="12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r>
              <a:tr h="468475">
                <a:tc>
                  <a:txBody>
                    <a:bodyPr/>
                    <a:lstStyle/>
                    <a:p>
                      <a:pPr indent="0" lvl="0" marL="0" marR="0" rtl="0" algn="l">
                        <a:lnSpc>
                          <a:spcPct val="100000"/>
                        </a:lnSpc>
                        <a:spcBef>
                          <a:spcPts val="0"/>
                        </a:spcBef>
                        <a:spcAft>
                          <a:spcPts val="0"/>
                        </a:spcAft>
                        <a:buNone/>
                      </a:pPr>
                      <a:r>
                        <a:rPr lang="en-US" sz="1200" u="none" cap="none" strike="noStrike">
                          <a:latin typeface="Calibri"/>
                          <a:ea typeface="Calibri"/>
                          <a:cs typeface="Calibri"/>
                          <a:sym typeface="Calibri"/>
                        </a:rPr>
                        <a:t>Piscos y Whiskys</a:t>
                      </a:r>
                      <a:endParaRPr b="0" i="0" sz="12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600.000</a:t>
                      </a:r>
                      <a:endParaRPr b="0" i="0" sz="12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31,5%</a:t>
                      </a:r>
                      <a:endParaRPr b="0" i="0" sz="12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                    189.000 </a:t>
                      </a:r>
                      <a:endParaRPr b="0" i="0" sz="1200" u="none" cap="none" strike="noStrike">
                        <a:solidFill>
                          <a:srgbClr val="000000"/>
                        </a:solidFill>
                        <a:latin typeface="Calibri"/>
                        <a:ea typeface="Calibri"/>
                        <a:cs typeface="Calibri"/>
                        <a:sym typeface="Calibri"/>
                      </a:endParaRPr>
                    </a:p>
                  </a:txBody>
                  <a:tcPr marT="9525" marB="0" marR="9525" marL="9525" anchor="ctr"/>
                </a:tc>
              </a:tr>
              <a:tr h="430700">
                <a:tc>
                  <a:txBody>
                    <a:bodyPr/>
                    <a:lstStyle/>
                    <a:p>
                      <a:pPr indent="0" lvl="0" marL="0" marR="0" rtl="0" algn="l">
                        <a:lnSpc>
                          <a:spcPct val="100000"/>
                        </a:lnSpc>
                        <a:spcBef>
                          <a:spcPts val="0"/>
                        </a:spcBef>
                        <a:spcAft>
                          <a:spcPts val="0"/>
                        </a:spcAft>
                        <a:buNone/>
                      </a:pPr>
                      <a:r>
                        <a:rPr lang="en-US" sz="1200" u="none" cap="none" strike="noStrike">
                          <a:latin typeface="Calibri"/>
                          <a:ea typeface="Calibri"/>
                          <a:cs typeface="Calibri"/>
                          <a:sym typeface="Calibri"/>
                        </a:rPr>
                        <a:t>Bebidas</a:t>
                      </a:r>
                      <a:endParaRPr b="0" i="0" sz="12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900.000</a:t>
                      </a:r>
                      <a:endParaRPr b="0" i="0" sz="12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10,0%</a:t>
                      </a:r>
                      <a:endParaRPr b="0" i="0" sz="12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200" u="none" cap="none" strike="noStrike">
                          <a:latin typeface="Calibri"/>
                          <a:ea typeface="Calibri"/>
                          <a:cs typeface="Calibri"/>
                          <a:sym typeface="Calibri"/>
                        </a:rPr>
                        <a:t>                      90.000 </a:t>
                      </a:r>
                      <a:endParaRPr b="0" i="0" sz="1200" u="none" cap="none" strike="noStrike">
                        <a:solidFill>
                          <a:srgbClr val="000000"/>
                        </a:solidFill>
                        <a:latin typeface="Calibri"/>
                        <a:ea typeface="Calibri"/>
                        <a:cs typeface="Calibri"/>
                        <a:sym typeface="Calibri"/>
                      </a:endParaRPr>
                    </a:p>
                  </a:txBody>
                  <a:tcPr marT="9525" marB="0" marR="9525" marL="9525" anchor="ctr"/>
                </a:tc>
              </a:tr>
            </a:tbl>
          </a:graphicData>
        </a:graphic>
      </p:graphicFrame>
      <p:sp>
        <p:nvSpPr>
          <p:cNvPr id="266" name="Google Shape;266;p48"/>
          <p:cNvSpPr/>
          <p:nvPr/>
        </p:nvSpPr>
        <p:spPr>
          <a:xfrm>
            <a:off x="564221" y="4995437"/>
            <a:ext cx="8067161" cy="30777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Ahora bien para el registro de las compras en el formulario 29 quedará de la siguiente forma: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9"/>
          <p:cNvSpPr txBox="1"/>
          <p:nvPr/>
        </p:nvSpPr>
        <p:spPr>
          <a:xfrm>
            <a:off x="445594" y="963214"/>
            <a:ext cx="6971456" cy="541995"/>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CALCULEMOS </a:t>
            </a:r>
            <a:r>
              <a:rPr b="0" i="0" lang="en-US" sz="2800" u="none" cap="none" strike="noStrike">
                <a:solidFill>
                  <a:srgbClr val="C64033"/>
                </a:solidFill>
                <a:latin typeface="Calibri"/>
                <a:ea typeface="Calibri"/>
                <a:cs typeface="Calibri"/>
                <a:sym typeface="Calibri"/>
              </a:rPr>
              <a:t>EL ILA</a:t>
            </a:r>
            <a:endParaRPr b="0" i="0" sz="3100" u="none" cap="none" strike="noStrike">
              <a:solidFill>
                <a:srgbClr val="C64033"/>
              </a:solidFill>
              <a:latin typeface="Calibri"/>
              <a:ea typeface="Calibri"/>
              <a:cs typeface="Calibri"/>
              <a:sym typeface="Calibri"/>
            </a:endParaRPr>
          </a:p>
        </p:txBody>
      </p:sp>
      <p:graphicFrame>
        <p:nvGraphicFramePr>
          <p:cNvPr id="272" name="Google Shape;272;p49"/>
          <p:cNvGraphicFramePr/>
          <p:nvPr/>
        </p:nvGraphicFramePr>
        <p:xfrm>
          <a:off x="445594" y="1843704"/>
          <a:ext cx="3000000" cy="3000000"/>
        </p:xfrm>
        <a:graphic>
          <a:graphicData uri="http://schemas.openxmlformats.org/drawingml/2006/table">
            <a:tbl>
              <a:tblPr bandRow="1" firstRow="1">
                <a:noFill/>
                <a:tableStyleId>{D4C13644-90F1-4DD9-94E0-04E54E0452F4}</a:tableStyleId>
              </a:tblPr>
              <a:tblGrid>
                <a:gridCol w="811700"/>
                <a:gridCol w="4239900"/>
                <a:gridCol w="375100"/>
                <a:gridCol w="1299375"/>
                <a:gridCol w="807050"/>
                <a:gridCol w="1220750"/>
              </a:tblGrid>
              <a:tr h="244050">
                <a:tc>
                  <a:txBody>
                    <a:bodyPr/>
                    <a:lstStyle/>
                    <a:p>
                      <a:pPr indent="0" lvl="0" marL="0" marR="0" rtl="0" algn="ctr">
                        <a:lnSpc>
                          <a:spcPct val="100000"/>
                        </a:lnSpc>
                        <a:spcBef>
                          <a:spcPts val="0"/>
                        </a:spcBef>
                        <a:spcAft>
                          <a:spcPts val="0"/>
                        </a:spcAft>
                        <a:buNone/>
                      </a:pPr>
                      <a:r>
                        <a:t/>
                      </a:r>
                      <a:endParaRPr b="0" i="0" sz="11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c>
                  <a:txBody>
                    <a:bodyPr/>
                    <a:lstStyle/>
                    <a:p>
                      <a:pPr indent="0" lvl="0" marL="0" marR="0" rtl="0" algn="ctr">
                        <a:lnSpc>
                          <a:spcPct val="100000"/>
                        </a:lnSpc>
                        <a:spcBef>
                          <a:spcPts val="0"/>
                        </a:spcBef>
                        <a:spcAft>
                          <a:spcPts val="0"/>
                        </a:spcAft>
                        <a:buNone/>
                      </a:pPr>
                      <a:r>
                        <a:t/>
                      </a:r>
                      <a:endParaRPr b="0" i="0" sz="11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c gridSpan="2">
                  <a:txBody>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lt1"/>
                          </a:solidFill>
                          <a:latin typeface="Calibri"/>
                          <a:ea typeface="Calibri"/>
                          <a:cs typeface="Calibri"/>
                          <a:sym typeface="Calibri"/>
                        </a:rPr>
                        <a:t>Cantidad de documentos</a:t>
                      </a:r>
                      <a:endParaRPr/>
                    </a:p>
                  </a:txBody>
                  <a:tcPr marT="9525" marB="0" marR="9525" marL="9525" anchor="ctr">
                    <a:solidFill>
                      <a:schemeClr val="accent1"/>
                    </a:solidFill>
                  </a:tcPr>
                </a:tc>
                <a:tc hMerge="1"/>
                <a:tc gridSpan="2">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Débito </a:t>
                      </a:r>
                      <a:endParaRPr b="0" i="0" sz="11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c hMerge="1"/>
              </a:tr>
              <a:tr h="267250">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27</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lnSpc>
                          <a:spcPct val="100000"/>
                        </a:lnSpc>
                        <a:spcBef>
                          <a:spcPts val="0"/>
                        </a:spcBef>
                        <a:spcAft>
                          <a:spcPts val="0"/>
                        </a:spcAft>
                        <a:buNone/>
                      </a:pPr>
                      <a:r>
                        <a:rPr lang="en-US" sz="1100" u="none" cap="none" strike="noStrike">
                          <a:latin typeface="Calibri"/>
                          <a:ea typeface="Calibri"/>
                          <a:cs typeface="Calibri"/>
                          <a:sym typeface="Calibri"/>
                        </a:rPr>
                        <a:t>Facturas recibidas</a:t>
                      </a:r>
                      <a:r>
                        <a:rPr lang="en-US" sz="1100" u="none" cap="none" strike="noStrike">
                          <a:latin typeface="Calibri"/>
                          <a:ea typeface="Calibri"/>
                          <a:cs typeface="Calibri"/>
                          <a:sym typeface="Calibri"/>
                        </a:rPr>
                        <a:t> del giro y Facturas de compra emitidas</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lnSpc>
                          <a:spcPct val="100000"/>
                        </a:lnSpc>
                        <a:spcBef>
                          <a:spcPts val="0"/>
                        </a:spcBef>
                        <a:spcAft>
                          <a:spcPts val="0"/>
                        </a:spcAft>
                        <a:buNone/>
                      </a:pPr>
                      <a:r>
                        <a:rPr lang="en-US" sz="1100" u="none" cap="none" strike="noStrike">
                          <a:latin typeface="Calibri"/>
                          <a:ea typeface="Calibri"/>
                          <a:cs typeface="Calibri"/>
                          <a:sym typeface="Calibri"/>
                        </a:rPr>
                        <a:t>519</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lnSpc>
                          <a:spcPct val="100000"/>
                        </a:lnSpc>
                        <a:spcBef>
                          <a:spcPts val="0"/>
                        </a:spcBef>
                        <a:spcAft>
                          <a:spcPts val="0"/>
                        </a:spcAft>
                        <a:buNone/>
                      </a:pPr>
                      <a:r>
                        <a:rPr lang="en-US" sz="1100" u="none" cap="none" strike="noStrike">
                          <a:latin typeface="Calibri"/>
                          <a:ea typeface="Calibri"/>
                          <a:cs typeface="Calibri"/>
                          <a:sym typeface="Calibri"/>
                        </a:rPr>
                        <a:t>36</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lnSpc>
                          <a:spcPct val="100000"/>
                        </a:lnSpc>
                        <a:spcBef>
                          <a:spcPts val="0"/>
                        </a:spcBef>
                        <a:spcAft>
                          <a:spcPts val="0"/>
                        </a:spcAft>
                        <a:buNone/>
                      </a:pPr>
                      <a:r>
                        <a:rPr lang="en-US" sz="1100" u="none" cap="none" strike="noStrike">
                          <a:latin typeface="Calibri"/>
                          <a:ea typeface="Calibri"/>
                          <a:cs typeface="Calibri"/>
                          <a:sym typeface="Calibri"/>
                        </a:rPr>
                        <a:t>520</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lnSpc>
                          <a:spcPct val="100000"/>
                        </a:lnSpc>
                        <a:spcBef>
                          <a:spcPts val="0"/>
                        </a:spcBef>
                        <a:spcAft>
                          <a:spcPts val="0"/>
                        </a:spcAft>
                        <a:buNone/>
                      </a:pPr>
                      <a:r>
                        <a:rPr lang="en-US" sz="1100" u="none" cap="none" strike="noStrike">
                          <a:latin typeface="Calibri"/>
                          <a:ea typeface="Calibri"/>
                          <a:cs typeface="Calibri"/>
                          <a:sym typeface="Calibri"/>
                        </a:rPr>
                        <a:t>171.000</a:t>
                      </a:r>
                      <a:endParaRPr b="0" i="0" sz="1100" u="none" cap="none" strike="noStrike">
                        <a:solidFill>
                          <a:srgbClr val="000000"/>
                        </a:solidFill>
                        <a:latin typeface="Calibri"/>
                        <a:ea typeface="Calibri"/>
                        <a:cs typeface="Calibri"/>
                        <a:sym typeface="Calibri"/>
                      </a:endParaRPr>
                    </a:p>
                  </a:txBody>
                  <a:tcPr marT="9525" marB="0" marR="9525" marL="9525" anchor="ctr"/>
                </a:tc>
              </a:tr>
            </a:tbl>
          </a:graphicData>
        </a:graphic>
      </p:graphicFrame>
      <p:graphicFrame>
        <p:nvGraphicFramePr>
          <p:cNvPr id="273" name="Google Shape;273;p49"/>
          <p:cNvGraphicFramePr/>
          <p:nvPr/>
        </p:nvGraphicFramePr>
        <p:xfrm>
          <a:off x="445595" y="2486195"/>
          <a:ext cx="3000000" cy="3000000"/>
        </p:xfrm>
        <a:graphic>
          <a:graphicData uri="http://schemas.openxmlformats.org/drawingml/2006/table">
            <a:tbl>
              <a:tblPr bandRow="1" firstRow="1">
                <a:noFill/>
                <a:tableStyleId>{D4C13644-90F1-4DD9-94E0-04E54E0452F4}</a:tableStyleId>
              </a:tblPr>
              <a:tblGrid>
                <a:gridCol w="510375"/>
                <a:gridCol w="3962400"/>
                <a:gridCol w="725425"/>
                <a:gridCol w="790150"/>
                <a:gridCol w="313250"/>
                <a:gridCol w="831275"/>
                <a:gridCol w="831275"/>
                <a:gridCol w="789700"/>
              </a:tblGrid>
              <a:tr h="363000">
                <a:tc>
                  <a:txBody>
                    <a:bodyPr/>
                    <a:lstStyle/>
                    <a:p>
                      <a:pPr indent="0" lvl="0" marL="0" marR="0" rtl="0" algn="ctr">
                        <a:lnSpc>
                          <a:spcPct val="100000"/>
                        </a:lnSpc>
                        <a:spcBef>
                          <a:spcPts val="0"/>
                        </a:spcBef>
                        <a:spcAft>
                          <a:spcPts val="0"/>
                        </a:spcAft>
                        <a:buNone/>
                      </a:pPr>
                      <a:r>
                        <a:t/>
                      </a:r>
                      <a:endParaRPr b="0" i="0" sz="12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c>
                  <a:txBody>
                    <a:bodyPr/>
                    <a:lstStyle/>
                    <a:p>
                      <a:pPr indent="0" lvl="0" marL="0" marR="0" rtl="0" algn="ctr">
                        <a:lnSpc>
                          <a:spcPct val="100000"/>
                        </a:lnSpc>
                        <a:spcBef>
                          <a:spcPts val="0"/>
                        </a:spcBef>
                        <a:spcAft>
                          <a:spcPts val="0"/>
                        </a:spcAft>
                        <a:buNone/>
                      </a:pPr>
                      <a:r>
                        <a:t/>
                      </a:r>
                      <a:endParaRPr b="0" i="0" sz="12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c gridSpan="4">
                  <a:txBody>
                    <a:bodyPr/>
                    <a:lstStyle/>
                    <a:p>
                      <a:pPr indent="0" lvl="0" marL="0" marR="0" rtl="0" algn="l">
                        <a:lnSpc>
                          <a:spcPct val="100000"/>
                        </a:lnSpc>
                        <a:spcBef>
                          <a:spcPts val="0"/>
                        </a:spcBef>
                        <a:spcAft>
                          <a:spcPts val="0"/>
                        </a:spcAft>
                        <a:buNone/>
                      </a:pPr>
                      <a:r>
                        <a:rPr lang="en-US" sz="1100" u="none" cap="none" strike="noStrike"/>
                        <a:t>Total recargado en facturas recibidas </a:t>
                      </a:r>
                      <a:endParaRPr sz="1400" u="none" cap="none" strike="noStrike"/>
                    </a:p>
                  </a:txBody>
                  <a:tcPr marT="9525" marB="0" marR="9525" marL="9525" anchor="ctr">
                    <a:solidFill>
                      <a:schemeClr val="accent1"/>
                    </a:solidFill>
                  </a:tcPr>
                </a:tc>
                <a:tc hMerge="1"/>
                <a:tc hMerge="1"/>
                <a:tc hMerge="1"/>
                <a:tc gridSpan="2">
                  <a:txBody>
                    <a:bodyPr/>
                    <a:lstStyle/>
                    <a:p>
                      <a:pPr indent="0" lvl="0" marL="0" marR="0" rtl="0" algn="ctr">
                        <a:lnSpc>
                          <a:spcPct val="100000"/>
                        </a:lnSpc>
                        <a:spcBef>
                          <a:spcPts val="0"/>
                        </a:spcBef>
                        <a:spcAft>
                          <a:spcPts val="0"/>
                        </a:spcAft>
                        <a:buNone/>
                      </a:pPr>
                      <a:r>
                        <a:rPr lang="en-US" sz="1100" u="none" cap="none" strike="noStrike"/>
                        <a:t>Crédito imputable</a:t>
                      </a:r>
                      <a:br>
                        <a:rPr lang="en-US" sz="1100" u="none" cap="none" strike="noStrike"/>
                      </a:br>
                      <a:r>
                        <a:rPr lang="en-US" sz="1100" u="none" cap="none" strike="noStrike"/>
                        <a:t>del período</a:t>
                      </a:r>
                      <a:endParaRPr b="0" i="0" sz="11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c hMerge="1"/>
              </a:tr>
              <a:tr h="277650">
                <a:tc>
                  <a:txBody>
                    <a:bodyPr/>
                    <a:lstStyle/>
                    <a:p>
                      <a:pPr indent="0" lvl="0" marL="0" marR="0" rtl="0" algn="ctr">
                        <a:lnSpc>
                          <a:spcPct val="100000"/>
                        </a:lnSpc>
                        <a:spcBef>
                          <a:spcPts val="0"/>
                        </a:spcBef>
                        <a:spcAft>
                          <a:spcPts val="0"/>
                        </a:spcAft>
                        <a:buNone/>
                      </a:pPr>
                      <a:r>
                        <a:rPr lang="en-US" sz="1100" u="none" cap="none" strike="noStrike"/>
                        <a:t>87</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lnSpc>
                          <a:spcPct val="100000"/>
                        </a:lnSpc>
                        <a:spcBef>
                          <a:spcPts val="0"/>
                        </a:spcBef>
                        <a:spcAft>
                          <a:spcPts val="0"/>
                        </a:spcAft>
                        <a:buNone/>
                      </a:pPr>
                      <a:r>
                        <a:rPr lang="en-US" sz="1100" u="none" cap="none" strike="noStrike"/>
                        <a:t>Pisco, Licores, Whisky y Aguardiente (tasa 31,5%)</a:t>
                      </a:r>
                      <a:endParaRPr b="0" i="0" sz="1100" u="none" cap="none" strike="noStrike">
                        <a:solidFill>
                          <a:srgbClr val="000000"/>
                        </a:solidFill>
                        <a:latin typeface="Calibri"/>
                        <a:ea typeface="Calibri"/>
                        <a:cs typeface="Calibri"/>
                        <a:sym typeface="Calibri"/>
                      </a:endParaRPr>
                    </a:p>
                  </a:txBody>
                  <a:tcPr marT="9525" marB="0" marR="9525" marL="9525" anchor="ctr"/>
                </a:tc>
                <a:tc gridSpan="3">
                  <a:txBody>
                    <a:bodyPr/>
                    <a:lstStyle/>
                    <a:p>
                      <a:pPr indent="0" lvl="0" marL="0" marR="0" rtl="0" algn="ctr">
                        <a:lnSpc>
                          <a:spcPct val="100000"/>
                        </a:lnSpc>
                        <a:spcBef>
                          <a:spcPts val="0"/>
                        </a:spcBef>
                        <a:spcAft>
                          <a:spcPts val="0"/>
                        </a:spcAft>
                        <a:buNone/>
                      </a:pPr>
                      <a:r>
                        <a:rPr lang="en-US" sz="1100" u="none" cap="none" strike="noStrike"/>
                        <a:t>575</a:t>
                      </a:r>
                      <a:endParaRPr sz="1400" u="none" cap="none" strike="noStrike"/>
                    </a:p>
                  </a:txBody>
                  <a:tcPr marT="9525" marB="0" marR="9525" marL="9525" anchor="ctr"/>
                </a:tc>
                <a:tc hMerge="1"/>
                <a:tc hMerge="1"/>
                <a:tc>
                  <a:txBody>
                    <a:bodyPr/>
                    <a:lstStyle/>
                    <a:p>
                      <a:pPr indent="0" lvl="0" marL="0" marR="0" rtl="0" algn="r">
                        <a:lnSpc>
                          <a:spcPct val="100000"/>
                        </a:lnSpc>
                        <a:spcBef>
                          <a:spcPts val="0"/>
                        </a:spcBef>
                        <a:spcAft>
                          <a:spcPts val="0"/>
                        </a:spcAft>
                        <a:buNone/>
                      </a:pPr>
                      <a:r>
                        <a:rPr lang="en-US" sz="1100" u="none" cap="none" strike="noStrike"/>
                        <a:t>189.000</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100" u="none" cap="none" strike="noStrike"/>
                        <a:t>576</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lnSpc>
                          <a:spcPct val="100000"/>
                        </a:lnSpc>
                        <a:spcBef>
                          <a:spcPts val="0"/>
                        </a:spcBef>
                        <a:spcAft>
                          <a:spcPts val="0"/>
                        </a:spcAft>
                        <a:buNone/>
                      </a:pPr>
                      <a:r>
                        <a:rPr lang="en-US" sz="1100" u="none" cap="none" strike="noStrike"/>
                        <a:t>189.000</a:t>
                      </a:r>
                      <a:endParaRPr b="0" i="0" sz="1100" u="none" cap="none" strike="noStrike">
                        <a:solidFill>
                          <a:srgbClr val="000000"/>
                        </a:solidFill>
                        <a:latin typeface="Calibri"/>
                        <a:ea typeface="Calibri"/>
                        <a:cs typeface="Calibri"/>
                        <a:sym typeface="Calibri"/>
                      </a:endParaRPr>
                    </a:p>
                  </a:txBody>
                  <a:tcPr marT="9525" marB="0" marR="9525" marL="9525" anchor="ctr"/>
                </a:tc>
              </a:tr>
              <a:tr h="249375">
                <a:tc>
                  <a:txBody>
                    <a:bodyPr/>
                    <a:lstStyle/>
                    <a:p>
                      <a:pPr indent="0" lvl="0" marL="0" marR="0" rtl="0" algn="ctr">
                        <a:lnSpc>
                          <a:spcPct val="100000"/>
                        </a:lnSpc>
                        <a:spcBef>
                          <a:spcPts val="0"/>
                        </a:spcBef>
                        <a:spcAft>
                          <a:spcPts val="0"/>
                        </a:spcAft>
                        <a:buNone/>
                      </a:pPr>
                      <a:r>
                        <a:rPr lang="en-US" sz="1100" u="none" cap="none" strike="noStrike"/>
                        <a:t>88</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lnSpc>
                          <a:spcPct val="100000"/>
                        </a:lnSpc>
                        <a:spcBef>
                          <a:spcPts val="0"/>
                        </a:spcBef>
                        <a:spcAft>
                          <a:spcPts val="0"/>
                        </a:spcAft>
                        <a:buNone/>
                      </a:pPr>
                      <a:r>
                        <a:rPr lang="en-US" sz="1100" u="none" cap="none" strike="noStrike"/>
                        <a:t>Vinos, Champaña, Chichas (tasa 20,5%)</a:t>
                      </a:r>
                      <a:endParaRPr b="0" i="0" sz="1100" u="none" cap="none" strike="noStrike">
                        <a:solidFill>
                          <a:srgbClr val="000000"/>
                        </a:solidFill>
                        <a:latin typeface="Calibri"/>
                        <a:ea typeface="Calibri"/>
                        <a:cs typeface="Calibri"/>
                        <a:sym typeface="Calibri"/>
                      </a:endParaRPr>
                    </a:p>
                  </a:txBody>
                  <a:tcPr marT="9525" marB="0" marR="9525" marL="9525" anchor="ctr"/>
                </a:tc>
                <a:tc gridSpan="3">
                  <a:txBody>
                    <a:bodyPr/>
                    <a:lstStyle/>
                    <a:p>
                      <a:pPr indent="0" lvl="0" marL="0" marR="0" rtl="0" algn="ctr">
                        <a:lnSpc>
                          <a:spcPct val="100000"/>
                        </a:lnSpc>
                        <a:spcBef>
                          <a:spcPts val="0"/>
                        </a:spcBef>
                        <a:spcAft>
                          <a:spcPts val="0"/>
                        </a:spcAft>
                        <a:buNone/>
                      </a:pPr>
                      <a:r>
                        <a:rPr lang="en-US" sz="1100" u="none" cap="none" strike="noStrike"/>
                        <a:t>574</a:t>
                      </a:r>
                      <a:endParaRPr sz="1400" u="none" cap="none" strike="noStrike"/>
                    </a:p>
                  </a:txBody>
                  <a:tcPr marT="9525" marB="0" marR="9525" marL="9525" anchor="ctr"/>
                </a:tc>
                <a:tc hMerge="1"/>
                <a:tc hMerge="1"/>
                <a:tc>
                  <a:txBody>
                    <a:bodyPr/>
                    <a:lstStyle/>
                    <a:p>
                      <a:pPr indent="0" lvl="0" marL="0" marR="0" rtl="0" algn="r">
                        <a:lnSpc>
                          <a:spcPct val="100000"/>
                        </a:lnSpc>
                        <a:spcBef>
                          <a:spcPts val="0"/>
                        </a:spcBef>
                        <a:spcAft>
                          <a:spcPts val="0"/>
                        </a:spcAft>
                        <a:buNone/>
                      </a:pPr>
                      <a:r>
                        <a:rPr lang="en-US" sz="1100" u="none" cap="none" strike="noStrike"/>
                        <a:t> </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100" u="none" cap="none" strike="noStrike"/>
                        <a:t>33</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lnSpc>
                          <a:spcPct val="100000"/>
                        </a:lnSpc>
                        <a:spcBef>
                          <a:spcPts val="0"/>
                        </a:spcBef>
                        <a:spcAft>
                          <a:spcPts val="0"/>
                        </a:spcAft>
                        <a:buNone/>
                      </a:pPr>
                      <a:r>
                        <a:rPr lang="en-US" sz="1100" u="none" cap="none" strike="noStrike"/>
                        <a:t> </a:t>
                      </a:r>
                      <a:endParaRPr b="0" i="0" sz="1100" u="none" cap="none" strike="noStrike">
                        <a:solidFill>
                          <a:srgbClr val="000000"/>
                        </a:solidFill>
                        <a:latin typeface="Calibri"/>
                        <a:ea typeface="Calibri"/>
                        <a:cs typeface="Calibri"/>
                        <a:sym typeface="Calibri"/>
                      </a:endParaRPr>
                    </a:p>
                  </a:txBody>
                  <a:tcPr marT="9525" marB="0" marR="9525" marL="9525" anchor="ctr"/>
                </a:tc>
              </a:tr>
              <a:tr h="249375">
                <a:tc>
                  <a:txBody>
                    <a:bodyPr/>
                    <a:lstStyle/>
                    <a:p>
                      <a:pPr indent="0" lvl="0" marL="0" marR="0" rtl="0" algn="ctr">
                        <a:lnSpc>
                          <a:spcPct val="100000"/>
                        </a:lnSpc>
                        <a:spcBef>
                          <a:spcPts val="0"/>
                        </a:spcBef>
                        <a:spcAft>
                          <a:spcPts val="0"/>
                        </a:spcAft>
                        <a:buNone/>
                      </a:pPr>
                      <a:r>
                        <a:rPr lang="en-US" sz="1100" u="none" cap="none" strike="noStrike"/>
                        <a:t>89</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lnSpc>
                          <a:spcPct val="100000"/>
                        </a:lnSpc>
                        <a:spcBef>
                          <a:spcPts val="0"/>
                        </a:spcBef>
                        <a:spcAft>
                          <a:spcPts val="0"/>
                        </a:spcAft>
                        <a:buNone/>
                      </a:pPr>
                      <a:r>
                        <a:rPr lang="en-US" sz="1100" u="none" cap="none" strike="noStrike"/>
                        <a:t>Cervezas (tasa 20,5%)</a:t>
                      </a:r>
                      <a:endParaRPr b="0" i="0" sz="1100" u="none" cap="none" strike="noStrike">
                        <a:solidFill>
                          <a:srgbClr val="000000"/>
                        </a:solidFill>
                        <a:latin typeface="Calibri"/>
                        <a:ea typeface="Calibri"/>
                        <a:cs typeface="Calibri"/>
                        <a:sym typeface="Calibri"/>
                      </a:endParaRPr>
                    </a:p>
                  </a:txBody>
                  <a:tcPr marT="9525" marB="0" marR="9525" marL="9525" anchor="ctr"/>
                </a:tc>
                <a:tc gridSpan="3">
                  <a:txBody>
                    <a:bodyPr/>
                    <a:lstStyle/>
                    <a:p>
                      <a:pPr indent="0" lvl="0" marL="0" marR="0" rtl="0" algn="ctr">
                        <a:lnSpc>
                          <a:spcPct val="100000"/>
                        </a:lnSpc>
                        <a:spcBef>
                          <a:spcPts val="0"/>
                        </a:spcBef>
                        <a:spcAft>
                          <a:spcPts val="0"/>
                        </a:spcAft>
                        <a:buNone/>
                      </a:pPr>
                      <a:r>
                        <a:rPr lang="en-US" sz="1100" u="none" cap="none" strike="noStrike"/>
                        <a:t>580</a:t>
                      </a:r>
                      <a:endParaRPr sz="1400" u="none" cap="none" strike="noStrike"/>
                    </a:p>
                  </a:txBody>
                  <a:tcPr marT="9525" marB="0" marR="9525" marL="9525" anchor="ctr"/>
                </a:tc>
                <a:tc hMerge="1"/>
                <a:tc hMerge="1"/>
                <a:tc>
                  <a:txBody>
                    <a:bodyPr/>
                    <a:lstStyle/>
                    <a:p>
                      <a:pPr indent="0" lvl="0" marL="0" marR="0" rtl="0" algn="r">
                        <a:lnSpc>
                          <a:spcPct val="100000"/>
                        </a:lnSpc>
                        <a:spcBef>
                          <a:spcPts val="0"/>
                        </a:spcBef>
                        <a:spcAft>
                          <a:spcPts val="0"/>
                        </a:spcAft>
                        <a:buNone/>
                      </a:pPr>
                      <a:r>
                        <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100" u="none" cap="none" strike="noStrike"/>
                        <a:t>149</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lnSpc>
                          <a:spcPct val="100000"/>
                        </a:lnSpc>
                        <a:spcBef>
                          <a:spcPts val="0"/>
                        </a:spcBef>
                        <a:spcAft>
                          <a:spcPts val="0"/>
                        </a:spcAft>
                        <a:buNone/>
                      </a:pPr>
                      <a:r>
                        <a:rPr lang="en-US" sz="1100" u="none" cap="none" strike="noStrike"/>
                        <a:t> </a:t>
                      </a:r>
                      <a:endParaRPr b="0" i="0" sz="1100" u="none" cap="none" strike="noStrike">
                        <a:solidFill>
                          <a:srgbClr val="000000"/>
                        </a:solidFill>
                        <a:latin typeface="Calibri"/>
                        <a:ea typeface="Calibri"/>
                        <a:cs typeface="Calibri"/>
                        <a:sym typeface="Calibri"/>
                      </a:endParaRPr>
                    </a:p>
                  </a:txBody>
                  <a:tcPr marT="9525" marB="0" marR="9525" marL="9525" anchor="ctr"/>
                </a:tc>
              </a:tr>
              <a:tr h="221675">
                <a:tc>
                  <a:txBody>
                    <a:bodyPr/>
                    <a:lstStyle/>
                    <a:p>
                      <a:pPr indent="0" lvl="0" marL="0" marR="0" rtl="0" algn="ctr">
                        <a:lnSpc>
                          <a:spcPct val="100000"/>
                        </a:lnSpc>
                        <a:spcBef>
                          <a:spcPts val="0"/>
                        </a:spcBef>
                        <a:spcAft>
                          <a:spcPts val="0"/>
                        </a:spcAft>
                        <a:buNone/>
                      </a:pPr>
                      <a:r>
                        <a:rPr lang="en-US" sz="1100" u="none" cap="none" strike="noStrike"/>
                        <a:t>90</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lnSpc>
                          <a:spcPct val="100000"/>
                        </a:lnSpc>
                        <a:spcBef>
                          <a:spcPts val="0"/>
                        </a:spcBef>
                        <a:spcAft>
                          <a:spcPts val="0"/>
                        </a:spcAft>
                        <a:buNone/>
                      </a:pPr>
                      <a:r>
                        <a:rPr lang="en-US" sz="1100" u="none" cap="none" strike="noStrike"/>
                        <a:t>Bebidas analcohólicas (tasa 10%)</a:t>
                      </a:r>
                      <a:endParaRPr b="0" i="0" sz="1100" u="none" cap="none" strike="noStrike">
                        <a:solidFill>
                          <a:srgbClr val="000000"/>
                        </a:solidFill>
                        <a:latin typeface="Calibri"/>
                        <a:ea typeface="Calibri"/>
                        <a:cs typeface="Calibri"/>
                        <a:sym typeface="Calibri"/>
                      </a:endParaRPr>
                    </a:p>
                  </a:txBody>
                  <a:tcPr marT="9525" marB="0" marR="9525" marL="9525" anchor="ctr"/>
                </a:tc>
                <a:tc gridSpan="3">
                  <a:txBody>
                    <a:bodyPr/>
                    <a:lstStyle/>
                    <a:p>
                      <a:pPr indent="0" lvl="0" marL="0" marR="0" rtl="0" algn="ctr">
                        <a:lnSpc>
                          <a:spcPct val="100000"/>
                        </a:lnSpc>
                        <a:spcBef>
                          <a:spcPts val="0"/>
                        </a:spcBef>
                        <a:spcAft>
                          <a:spcPts val="0"/>
                        </a:spcAft>
                        <a:buNone/>
                      </a:pPr>
                      <a:r>
                        <a:rPr lang="en-US" sz="1100" u="none" cap="none" strike="noStrike"/>
                        <a:t>582</a:t>
                      </a:r>
                      <a:endParaRPr sz="1400" u="none" cap="none" strike="noStrike"/>
                    </a:p>
                  </a:txBody>
                  <a:tcPr marT="9525" marB="0" marR="9525" marL="9525" anchor="ctr"/>
                </a:tc>
                <a:tc hMerge="1"/>
                <a:tc hMerge="1"/>
                <a:tc>
                  <a:txBody>
                    <a:bodyPr/>
                    <a:lstStyle/>
                    <a:p>
                      <a:pPr indent="0" lvl="0" marL="0" marR="0" rtl="0" algn="r">
                        <a:lnSpc>
                          <a:spcPct val="100000"/>
                        </a:lnSpc>
                        <a:spcBef>
                          <a:spcPts val="0"/>
                        </a:spcBef>
                        <a:spcAft>
                          <a:spcPts val="0"/>
                        </a:spcAft>
                        <a:buNone/>
                      </a:pPr>
                      <a:r>
                        <a:rPr lang="en-US" sz="1100" u="none" cap="none" strike="noStrike"/>
                        <a:t>90.000</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100" u="none" cap="none" strike="noStrike"/>
                        <a:t>85</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lnSpc>
                          <a:spcPct val="100000"/>
                        </a:lnSpc>
                        <a:spcBef>
                          <a:spcPts val="0"/>
                        </a:spcBef>
                        <a:spcAft>
                          <a:spcPts val="0"/>
                        </a:spcAft>
                        <a:buNone/>
                      </a:pPr>
                      <a:r>
                        <a:rPr lang="en-US" sz="1100" u="none" cap="none" strike="noStrike"/>
                        <a:t>90.000</a:t>
                      </a:r>
                      <a:endParaRPr b="0" i="0" sz="1100" u="none" cap="none" strike="noStrike">
                        <a:solidFill>
                          <a:srgbClr val="000000"/>
                        </a:solidFill>
                        <a:latin typeface="Calibri"/>
                        <a:ea typeface="Calibri"/>
                        <a:cs typeface="Calibri"/>
                        <a:sym typeface="Calibri"/>
                      </a:endParaRPr>
                    </a:p>
                  </a:txBody>
                  <a:tcPr marT="9525" marB="0" marR="9525" marL="9525" anchor="ctr"/>
                </a:tc>
              </a:tr>
              <a:tr h="277100">
                <a:tc>
                  <a:txBody>
                    <a:bodyPr/>
                    <a:lstStyle/>
                    <a:p>
                      <a:pPr indent="0" lvl="0" marL="0" marR="0" rtl="0" algn="ctr">
                        <a:lnSpc>
                          <a:spcPct val="100000"/>
                        </a:lnSpc>
                        <a:spcBef>
                          <a:spcPts val="0"/>
                        </a:spcBef>
                        <a:spcAft>
                          <a:spcPts val="0"/>
                        </a:spcAft>
                        <a:buNone/>
                      </a:pPr>
                      <a:r>
                        <a:rPr lang="en-US" sz="1100" u="none" cap="none" strike="noStrike"/>
                        <a:t>91</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lnSpc>
                          <a:spcPct val="100000"/>
                        </a:lnSpc>
                        <a:spcBef>
                          <a:spcPts val="0"/>
                        </a:spcBef>
                        <a:spcAft>
                          <a:spcPts val="0"/>
                        </a:spcAft>
                        <a:buNone/>
                      </a:pPr>
                      <a:r>
                        <a:rPr lang="en-US" sz="1100" u="none" cap="none" strike="noStrike"/>
                        <a:t>Bebidas analcohólicas elevado contenido azúcares (tasa 18%)</a:t>
                      </a:r>
                      <a:endParaRPr b="0" i="0" sz="1100" u="none" cap="none" strike="noStrike">
                        <a:solidFill>
                          <a:srgbClr val="000000"/>
                        </a:solidFill>
                        <a:latin typeface="Calibri"/>
                        <a:ea typeface="Calibri"/>
                        <a:cs typeface="Calibri"/>
                        <a:sym typeface="Calibri"/>
                      </a:endParaRPr>
                    </a:p>
                  </a:txBody>
                  <a:tcPr marT="9525" marB="0" marR="9525" marL="9525" anchor="ctr"/>
                </a:tc>
                <a:tc gridSpan="3">
                  <a:txBody>
                    <a:bodyPr/>
                    <a:lstStyle/>
                    <a:p>
                      <a:pPr indent="0" lvl="0" marL="0" marR="0" rtl="0" algn="ctr">
                        <a:lnSpc>
                          <a:spcPct val="100000"/>
                        </a:lnSpc>
                        <a:spcBef>
                          <a:spcPts val="0"/>
                        </a:spcBef>
                        <a:spcAft>
                          <a:spcPts val="0"/>
                        </a:spcAft>
                        <a:buNone/>
                      </a:pPr>
                      <a:r>
                        <a:rPr lang="en-US" sz="1100" u="none" cap="none" strike="noStrike"/>
                        <a:t>753</a:t>
                      </a:r>
                      <a:endParaRPr sz="1400" u="none" cap="none" strike="noStrike"/>
                    </a:p>
                  </a:txBody>
                  <a:tcPr marT="9525" marB="0" marR="9525" marL="9525" anchor="ctr"/>
                </a:tc>
                <a:tc hMerge="1"/>
                <a:tc hMerge="1"/>
                <a:tc>
                  <a:txBody>
                    <a:bodyPr/>
                    <a:lstStyle/>
                    <a:p>
                      <a:pPr indent="0" lvl="0" marL="0" marR="0" rtl="0" algn="r">
                        <a:lnSpc>
                          <a:spcPct val="100000"/>
                        </a:lnSpc>
                        <a:spcBef>
                          <a:spcPts val="0"/>
                        </a:spcBef>
                        <a:spcAft>
                          <a:spcPts val="0"/>
                        </a:spcAft>
                        <a:buNone/>
                      </a:pPr>
                      <a:r>
                        <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100" u="none" cap="none" strike="noStrike"/>
                        <a:t>754</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lnSpc>
                          <a:spcPct val="100000"/>
                        </a:lnSpc>
                        <a:spcBef>
                          <a:spcPts val="0"/>
                        </a:spcBef>
                        <a:spcAft>
                          <a:spcPts val="0"/>
                        </a:spcAft>
                        <a:buNone/>
                      </a:pPr>
                      <a:r>
                        <a:rPr lang="en-US" sz="1100" u="none" cap="none" strike="noStrike"/>
                        <a:t> </a:t>
                      </a:r>
                      <a:endParaRPr b="0" i="0" sz="1100" u="none" cap="none" strike="noStrike">
                        <a:solidFill>
                          <a:srgbClr val="000000"/>
                        </a:solidFill>
                        <a:latin typeface="Calibri"/>
                        <a:ea typeface="Calibri"/>
                        <a:cs typeface="Calibri"/>
                        <a:sym typeface="Calibri"/>
                      </a:endParaRPr>
                    </a:p>
                  </a:txBody>
                  <a:tcPr marT="9525" marB="0" marR="9525" marL="9525" anchor="ctr"/>
                </a:tc>
              </a:tr>
              <a:tr h="235525">
                <a:tc>
                  <a:txBody>
                    <a:bodyPr/>
                    <a:lstStyle/>
                    <a:p>
                      <a:pPr indent="0" lvl="0" marL="0" marR="0" rtl="0" algn="ctr">
                        <a:lnSpc>
                          <a:spcPct val="100000"/>
                        </a:lnSpc>
                        <a:spcBef>
                          <a:spcPts val="0"/>
                        </a:spcBef>
                        <a:spcAft>
                          <a:spcPts val="0"/>
                        </a:spcAft>
                        <a:buNone/>
                      </a:pPr>
                      <a:r>
                        <a:rPr lang="en-US" sz="1100" u="none" cap="none" strike="noStrike"/>
                        <a:t>92</a:t>
                      </a:r>
                      <a:endParaRPr b="0" i="0" sz="1100" u="none" cap="none" strike="noStrike">
                        <a:solidFill>
                          <a:srgbClr val="000000"/>
                        </a:solidFill>
                        <a:latin typeface="Calibri"/>
                        <a:ea typeface="Calibri"/>
                        <a:cs typeface="Calibri"/>
                        <a:sym typeface="Calibri"/>
                      </a:endParaRPr>
                    </a:p>
                  </a:txBody>
                  <a:tcPr marT="9525" marB="0" marR="9525" marL="9525" anchor="ctr"/>
                </a:tc>
                <a:tc gridSpan="5">
                  <a:txBody>
                    <a:bodyPr/>
                    <a:lstStyle/>
                    <a:p>
                      <a:pPr indent="0" lvl="0" marL="0" marR="0" rtl="0" algn="l">
                        <a:lnSpc>
                          <a:spcPct val="100000"/>
                        </a:lnSpc>
                        <a:spcBef>
                          <a:spcPts val="0"/>
                        </a:spcBef>
                        <a:spcAft>
                          <a:spcPts val="0"/>
                        </a:spcAft>
                        <a:buNone/>
                      </a:pPr>
                      <a:r>
                        <a:rPr lang="en-US" sz="1100" u="none" cap="none" strike="noStrike"/>
                        <a:t>Notas de Débito recibidas</a:t>
                      </a:r>
                      <a:endParaRPr b="0" i="0" sz="1100" u="none" cap="none" strike="noStrike">
                        <a:solidFill>
                          <a:srgbClr val="000000"/>
                        </a:solidFill>
                        <a:latin typeface="Calibri"/>
                        <a:ea typeface="Calibri"/>
                        <a:cs typeface="Calibri"/>
                        <a:sym typeface="Calibri"/>
                      </a:endParaRPr>
                    </a:p>
                  </a:txBody>
                  <a:tcPr marT="9525" marB="0" marR="9525" marL="9525" anchor="ctr"/>
                </a:tc>
                <a:tc hMerge="1"/>
                <a:tc hMerge="1"/>
                <a:tc hMerge="1"/>
                <a:tc hMerge="1"/>
                <a:tc>
                  <a:txBody>
                    <a:bodyPr/>
                    <a:lstStyle/>
                    <a:p>
                      <a:pPr indent="0" lvl="0" marL="0" marR="0" rtl="0" algn="ctr">
                        <a:lnSpc>
                          <a:spcPct val="100000"/>
                        </a:lnSpc>
                        <a:spcBef>
                          <a:spcPts val="0"/>
                        </a:spcBef>
                        <a:spcAft>
                          <a:spcPts val="0"/>
                        </a:spcAft>
                        <a:buNone/>
                      </a:pPr>
                      <a:r>
                        <a:rPr lang="en-US" sz="1100" u="none" cap="none" strike="noStrike"/>
                        <a:t>551</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lnSpc>
                          <a:spcPct val="100000"/>
                        </a:lnSpc>
                        <a:spcBef>
                          <a:spcPts val="0"/>
                        </a:spcBef>
                        <a:spcAft>
                          <a:spcPts val="0"/>
                        </a:spcAft>
                        <a:buNone/>
                      </a:pPr>
                      <a:r>
                        <a:rPr lang="en-US" sz="1100" u="none" cap="none" strike="noStrike"/>
                        <a:t> </a:t>
                      </a:r>
                      <a:endParaRPr b="0" i="0" sz="1100" u="none" cap="none" strike="noStrike">
                        <a:solidFill>
                          <a:srgbClr val="000000"/>
                        </a:solidFill>
                        <a:latin typeface="Calibri"/>
                        <a:ea typeface="Calibri"/>
                        <a:cs typeface="Calibri"/>
                        <a:sym typeface="Calibri"/>
                      </a:endParaRPr>
                    </a:p>
                  </a:txBody>
                  <a:tcPr marT="9525" marB="0" marR="9525" marL="9525" anchor="ctr"/>
                </a:tc>
              </a:tr>
              <a:tr h="249375">
                <a:tc>
                  <a:txBody>
                    <a:bodyPr/>
                    <a:lstStyle/>
                    <a:p>
                      <a:pPr indent="0" lvl="0" marL="0" marR="0" rtl="0" algn="ctr">
                        <a:lnSpc>
                          <a:spcPct val="100000"/>
                        </a:lnSpc>
                        <a:spcBef>
                          <a:spcPts val="0"/>
                        </a:spcBef>
                        <a:spcAft>
                          <a:spcPts val="0"/>
                        </a:spcAft>
                        <a:buNone/>
                      </a:pPr>
                      <a:r>
                        <a:rPr lang="en-US" sz="1100" u="none" cap="none" strike="noStrike"/>
                        <a:t>93</a:t>
                      </a:r>
                      <a:endParaRPr b="0" i="0" sz="1100" u="none" cap="none" strike="noStrike">
                        <a:solidFill>
                          <a:srgbClr val="000000"/>
                        </a:solidFill>
                        <a:latin typeface="Calibri"/>
                        <a:ea typeface="Calibri"/>
                        <a:cs typeface="Calibri"/>
                        <a:sym typeface="Calibri"/>
                      </a:endParaRPr>
                    </a:p>
                  </a:txBody>
                  <a:tcPr marT="9525" marB="0" marR="9525" marL="9525" anchor="ctr"/>
                </a:tc>
                <a:tc gridSpan="5">
                  <a:txBody>
                    <a:bodyPr/>
                    <a:lstStyle/>
                    <a:p>
                      <a:pPr indent="0" lvl="0" marL="0" marR="0" rtl="0" algn="l">
                        <a:lnSpc>
                          <a:spcPct val="100000"/>
                        </a:lnSpc>
                        <a:spcBef>
                          <a:spcPts val="0"/>
                        </a:spcBef>
                        <a:spcAft>
                          <a:spcPts val="0"/>
                        </a:spcAft>
                        <a:buNone/>
                      </a:pPr>
                      <a:r>
                        <a:rPr lang="en-US" sz="1100" u="none" cap="none" strike="noStrike"/>
                        <a:t>Notas de Crédito recibidas</a:t>
                      </a:r>
                      <a:endParaRPr b="0" i="0" sz="1100" u="none" cap="none" strike="noStrike">
                        <a:solidFill>
                          <a:srgbClr val="000000"/>
                        </a:solidFill>
                        <a:latin typeface="Calibri"/>
                        <a:ea typeface="Calibri"/>
                        <a:cs typeface="Calibri"/>
                        <a:sym typeface="Calibri"/>
                      </a:endParaRPr>
                    </a:p>
                  </a:txBody>
                  <a:tcPr marT="9525" marB="0" marR="9525" marL="9525" anchor="ctr"/>
                </a:tc>
                <a:tc hMerge="1"/>
                <a:tc hMerge="1"/>
                <a:tc hMerge="1"/>
                <a:tc hMerge="1"/>
                <a:tc>
                  <a:txBody>
                    <a:bodyPr/>
                    <a:lstStyle/>
                    <a:p>
                      <a:pPr indent="0" lvl="0" marL="0" marR="0" rtl="0" algn="ctr">
                        <a:lnSpc>
                          <a:spcPct val="100000"/>
                        </a:lnSpc>
                        <a:spcBef>
                          <a:spcPts val="0"/>
                        </a:spcBef>
                        <a:spcAft>
                          <a:spcPts val="0"/>
                        </a:spcAft>
                        <a:buNone/>
                      </a:pPr>
                      <a:r>
                        <a:rPr lang="en-US" sz="1100" u="none" cap="none" strike="noStrike"/>
                        <a:t>559</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lnSpc>
                          <a:spcPct val="100000"/>
                        </a:lnSpc>
                        <a:spcBef>
                          <a:spcPts val="0"/>
                        </a:spcBef>
                        <a:spcAft>
                          <a:spcPts val="0"/>
                        </a:spcAft>
                        <a:buNone/>
                      </a:pPr>
                      <a:r>
                        <a:rPr lang="en-US" sz="1100" u="none" cap="none" strike="noStrike"/>
                        <a:t> </a:t>
                      </a:r>
                      <a:endParaRPr b="0" i="0" sz="1100" u="none" cap="none" strike="noStrike">
                        <a:solidFill>
                          <a:srgbClr val="000000"/>
                        </a:solidFill>
                        <a:latin typeface="Calibri"/>
                        <a:ea typeface="Calibri"/>
                        <a:cs typeface="Calibri"/>
                        <a:sym typeface="Calibri"/>
                      </a:endParaRPr>
                    </a:p>
                  </a:txBody>
                  <a:tcPr marT="9525" marB="0" marR="9525" marL="9525" anchor="ctr"/>
                </a:tc>
              </a:tr>
              <a:tr h="257400">
                <a:tc>
                  <a:txBody>
                    <a:bodyPr/>
                    <a:lstStyle/>
                    <a:p>
                      <a:pPr indent="0" lvl="0" marL="0" marR="0" rtl="0" algn="ctr">
                        <a:lnSpc>
                          <a:spcPct val="100000"/>
                        </a:lnSpc>
                        <a:spcBef>
                          <a:spcPts val="0"/>
                        </a:spcBef>
                        <a:spcAft>
                          <a:spcPts val="0"/>
                        </a:spcAft>
                        <a:buNone/>
                      </a:pPr>
                      <a:r>
                        <a:rPr lang="en-US" sz="1100" u="none" cap="none" strike="noStrike"/>
                        <a:t>94</a:t>
                      </a:r>
                      <a:endParaRPr b="0" i="0" sz="1100" u="none" cap="none" strike="noStrike">
                        <a:solidFill>
                          <a:srgbClr val="000000"/>
                        </a:solidFill>
                        <a:latin typeface="Calibri"/>
                        <a:ea typeface="Calibri"/>
                        <a:cs typeface="Calibri"/>
                        <a:sym typeface="Calibri"/>
                      </a:endParaRPr>
                    </a:p>
                  </a:txBody>
                  <a:tcPr marT="9525" marB="0" marR="9525" marL="9525" anchor="ctr"/>
                </a:tc>
                <a:tc gridSpan="5">
                  <a:txBody>
                    <a:bodyPr/>
                    <a:lstStyle/>
                    <a:p>
                      <a:pPr indent="0" lvl="0" marL="0" marR="0" rtl="0" algn="l">
                        <a:lnSpc>
                          <a:spcPct val="100000"/>
                        </a:lnSpc>
                        <a:spcBef>
                          <a:spcPts val="0"/>
                        </a:spcBef>
                        <a:spcAft>
                          <a:spcPts val="0"/>
                        </a:spcAft>
                        <a:buNone/>
                      </a:pPr>
                      <a:r>
                        <a:rPr lang="en-US" sz="1100" u="none" cap="none" strike="noStrike"/>
                        <a:t>Remanente crédito Art. 42 mes anterior</a:t>
                      </a:r>
                      <a:endParaRPr b="0" i="0" sz="1100" u="none" cap="none" strike="noStrike">
                        <a:solidFill>
                          <a:srgbClr val="000000"/>
                        </a:solidFill>
                        <a:latin typeface="Calibri"/>
                        <a:ea typeface="Calibri"/>
                        <a:cs typeface="Calibri"/>
                        <a:sym typeface="Calibri"/>
                      </a:endParaRPr>
                    </a:p>
                  </a:txBody>
                  <a:tcPr marT="9525" marB="0" marR="9525" marL="9525" anchor="ctr"/>
                </a:tc>
                <a:tc hMerge="1"/>
                <a:tc hMerge="1"/>
                <a:tc hMerge="1"/>
                <a:tc hMerge="1"/>
                <a:tc>
                  <a:txBody>
                    <a:bodyPr/>
                    <a:lstStyle/>
                    <a:p>
                      <a:pPr indent="0" lvl="0" marL="0" marR="0" rtl="0" algn="ctr">
                        <a:lnSpc>
                          <a:spcPct val="100000"/>
                        </a:lnSpc>
                        <a:spcBef>
                          <a:spcPts val="0"/>
                        </a:spcBef>
                        <a:spcAft>
                          <a:spcPts val="0"/>
                        </a:spcAft>
                        <a:buNone/>
                      </a:pPr>
                      <a:r>
                        <a:rPr lang="en-US" sz="1100" u="none" cap="none" strike="noStrike"/>
                        <a:t>508</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lnSpc>
                          <a:spcPct val="100000"/>
                        </a:lnSpc>
                        <a:spcBef>
                          <a:spcPts val="0"/>
                        </a:spcBef>
                        <a:spcAft>
                          <a:spcPts val="0"/>
                        </a:spcAft>
                        <a:buNone/>
                      </a:pPr>
                      <a:r>
                        <a:rPr lang="en-US" sz="1100" u="none" cap="none" strike="noStrike"/>
                        <a:t> </a:t>
                      </a:r>
                      <a:endParaRPr b="0" i="0" sz="1100" u="none" cap="none" strike="noStrike">
                        <a:solidFill>
                          <a:srgbClr val="000000"/>
                        </a:solidFill>
                        <a:latin typeface="Calibri"/>
                        <a:ea typeface="Calibri"/>
                        <a:cs typeface="Calibri"/>
                        <a:sym typeface="Calibri"/>
                      </a:endParaRPr>
                    </a:p>
                  </a:txBody>
                  <a:tcPr marT="9525" marB="0" marR="9525" marL="9525" anchor="ctr"/>
                </a:tc>
              </a:tr>
              <a:tr h="252225">
                <a:tc>
                  <a:txBody>
                    <a:bodyPr/>
                    <a:lstStyle/>
                    <a:p>
                      <a:pPr indent="0" lvl="0" marL="0" marR="0" rtl="0" algn="ctr">
                        <a:lnSpc>
                          <a:spcPct val="100000"/>
                        </a:lnSpc>
                        <a:spcBef>
                          <a:spcPts val="0"/>
                        </a:spcBef>
                        <a:spcAft>
                          <a:spcPts val="0"/>
                        </a:spcAft>
                        <a:buNone/>
                      </a:pPr>
                      <a:r>
                        <a:rPr lang="en-US" sz="1100" u="none" cap="none" strike="noStrike"/>
                        <a:t>95</a:t>
                      </a:r>
                      <a:endParaRPr b="0" i="0" sz="1100" u="none" cap="none" strike="noStrike">
                        <a:solidFill>
                          <a:srgbClr val="000000"/>
                        </a:solidFill>
                        <a:latin typeface="Calibri"/>
                        <a:ea typeface="Calibri"/>
                        <a:cs typeface="Calibri"/>
                        <a:sym typeface="Calibri"/>
                      </a:endParaRPr>
                    </a:p>
                  </a:txBody>
                  <a:tcPr marT="9525" marB="0" marR="9525" marL="9525" anchor="ctr"/>
                </a:tc>
                <a:tc gridSpan="5">
                  <a:txBody>
                    <a:bodyPr/>
                    <a:lstStyle/>
                    <a:p>
                      <a:pPr indent="0" lvl="0" marL="0" marR="0" rtl="0" algn="l">
                        <a:lnSpc>
                          <a:spcPct val="100000"/>
                        </a:lnSpc>
                        <a:spcBef>
                          <a:spcPts val="0"/>
                        </a:spcBef>
                        <a:spcAft>
                          <a:spcPts val="0"/>
                        </a:spcAft>
                        <a:buNone/>
                      </a:pPr>
                      <a:r>
                        <a:rPr lang="en-US" sz="1100" u="none" cap="none" strike="noStrike"/>
                        <a:t>Devolución Art. 36 D.L. 825 relativas impuesto Art. 42</a:t>
                      </a:r>
                      <a:endParaRPr b="0" i="0" sz="1100" u="none" cap="none" strike="noStrike">
                        <a:solidFill>
                          <a:srgbClr val="000000"/>
                        </a:solidFill>
                        <a:latin typeface="Calibri"/>
                        <a:ea typeface="Calibri"/>
                        <a:cs typeface="Calibri"/>
                        <a:sym typeface="Calibri"/>
                      </a:endParaRPr>
                    </a:p>
                  </a:txBody>
                  <a:tcPr marT="9525" marB="0" marR="9525" marL="9525" anchor="ctr"/>
                </a:tc>
                <a:tc hMerge="1"/>
                <a:tc hMerge="1"/>
                <a:tc hMerge="1"/>
                <a:tc hMerge="1"/>
                <a:tc>
                  <a:txBody>
                    <a:bodyPr/>
                    <a:lstStyle/>
                    <a:p>
                      <a:pPr indent="0" lvl="0" marL="0" marR="0" rtl="0" algn="ctr">
                        <a:lnSpc>
                          <a:spcPct val="100000"/>
                        </a:lnSpc>
                        <a:spcBef>
                          <a:spcPts val="0"/>
                        </a:spcBef>
                        <a:spcAft>
                          <a:spcPts val="0"/>
                        </a:spcAft>
                        <a:buNone/>
                      </a:pPr>
                      <a:r>
                        <a:rPr lang="en-US" sz="1100" u="none" cap="none" strike="noStrike"/>
                        <a:t>533</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lnSpc>
                          <a:spcPct val="100000"/>
                        </a:lnSpc>
                        <a:spcBef>
                          <a:spcPts val="0"/>
                        </a:spcBef>
                        <a:spcAft>
                          <a:spcPts val="0"/>
                        </a:spcAft>
                        <a:buNone/>
                      </a:pPr>
                      <a:r>
                        <a:rPr lang="en-US" sz="1100" u="none" cap="none" strike="noStrike"/>
                        <a:t> </a:t>
                      </a:r>
                      <a:endParaRPr b="0" i="0" sz="1100" u="none" cap="none" strike="noStrike">
                        <a:solidFill>
                          <a:srgbClr val="000000"/>
                        </a:solidFill>
                        <a:latin typeface="Calibri"/>
                        <a:ea typeface="Calibri"/>
                        <a:cs typeface="Calibri"/>
                        <a:sym typeface="Calibri"/>
                      </a:endParaRPr>
                    </a:p>
                  </a:txBody>
                  <a:tcPr marT="9525" marB="0" marR="9525" marL="9525" anchor="ctr"/>
                </a:tc>
              </a:tr>
              <a:tr h="252225">
                <a:tc>
                  <a:txBody>
                    <a:bodyPr/>
                    <a:lstStyle/>
                    <a:p>
                      <a:pPr indent="0" lvl="0" marL="0" marR="0" rtl="0" algn="ctr">
                        <a:lnSpc>
                          <a:spcPct val="100000"/>
                        </a:lnSpc>
                        <a:spcBef>
                          <a:spcPts val="0"/>
                        </a:spcBef>
                        <a:spcAft>
                          <a:spcPts val="0"/>
                        </a:spcAft>
                        <a:buNone/>
                      </a:pPr>
                      <a:r>
                        <a:rPr lang="en-US" sz="1100" u="none" cap="none" strike="noStrike"/>
                        <a:t>96</a:t>
                      </a:r>
                      <a:endParaRPr b="0" i="0" sz="1100" u="none" cap="none" strike="noStrike">
                        <a:solidFill>
                          <a:srgbClr val="000000"/>
                        </a:solidFill>
                        <a:latin typeface="Calibri"/>
                        <a:ea typeface="Calibri"/>
                        <a:cs typeface="Calibri"/>
                        <a:sym typeface="Calibri"/>
                      </a:endParaRPr>
                    </a:p>
                  </a:txBody>
                  <a:tcPr marT="9525" marB="0" marR="9525" marL="9525" anchor="ctr"/>
                </a:tc>
                <a:tc gridSpan="2">
                  <a:txBody>
                    <a:bodyPr/>
                    <a:lstStyle/>
                    <a:p>
                      <a:pPr indent="0" lvl="0" marL="0" marR="0" rtl="0" algn="l">
                        <a:lnSpc>
                          <a:spcPct val="100000"/>
                        </a:lnSpc>
                        <a:spcBef>
                          <a:spcPts val="0"/>
                        </a:spcBef>
                        <a:spcAft>
                          <a:spcPts val="0"/>
                        </a:spcAft>
                        <a:buNone/>
                      </a:pPr>
                      <a:r>
                        <a:rPr lang="en-US" sz="1100" u="none" cap="none" strike="noStrike"/>
                        <a:t>Monto reintegrado devoluciones indebidas de crédito por exportaciones</a:t>
                      </a:r>
                      <a:endParaRPr b="0" i="0" sz="1100" u="none" cap="none" strike="noStrike">
                        <a:solidFill>
                          <a:srgbClr val="000000"/>
                        </a:solidFill>
                        <a:latin typeface="Calibri"/>
                        <a:ea typeface="Calibri"/>
                        <a:cs typeface="Calibri"/>
                        <a:sym typeface="Calibri"/>
                      </a:endParaRPr>
                    </a:p>
                  </a:txBody>
                  <a:tcPr marT="9525" marB="0" marR="9525" marL="9525" anchor="ctr"/>
                </a:tc>
                <a:tc hMerge="1"/>
                <a:tc>
                  <a:txBody>
                    <a:bodyPr/>
                    <a:lstStyle/>
                    <a:p>
                      <a:pPr indent="0" lvl="0" marL="0" marR="0" rtl="0" algn="l">
                        <a:lnSpc>
                          <a:spcPct val="100000"/>
                        </a:lnSpc>
                        <a:spcBef>
                          <a:spcPts val="0"/>
                        </a:spcBef>
                        <a:spcAft>
                          <a:spcPts val="0"/>
                        </a:spcAft>
                        <a:buNone/>
                      </a:pPr>
                      <a:r>
                        <a:rPr lang="en-US" sz="1100" u="none" cap="none" strike="noStrike"/>
                        <a:t> </a:t>
                      </a:r>
                      <a:endParaRPr b="0" i="0" sz="1100" u="none" cap="none" strike="noStrike">
                        <a:solidFill>
                          <a:srgbClr val="000000"/>
                        </a:solidFill>
                        <a:latin typeface="Calibri"/>
                        <a:ea typeface="Calibri"/>
                        <a:cs typeface="Calibri"/>
                        <a:sym typeface="Calibri"/>
                      </a:endParaRPr>
                    </a:p>
                  </a:txBody>
                  <a:tcPr marT="9525" marB="0" marR="9525" marL="9525" anchor="ctr"/>
                </a:tc>
                <a:tc gridSpan="2">
                  <a:txBody>
                    <a:bodyPr/>
                    <a:lstStyle/>
                    <a:p>
                      <a:pPr indent="0" lvl="0" marL="0" marR="0" rtl="0" algn="l">
                        <a:lnSpc>
                          <a:spcPct val="100000"/>
                        </a:lnSpc>
                        <a:spcBef>
                          <a:spcPts val="0"/>
                        </a:spcBef>
                        <a:spcAft>
                          <a:spcPts val="0"/>
                        </a:spcAft>
                        <a:buNone/>
                      </a:pPr>
                      <a:r>
                        <a:rPr lang="en-US" sz="1100" u="none" cap="none" strike="noStrike"/>
                        <a:t> </a:t>
                      </a:r>
                      <a:endParaRPr b="0" i="0" sz="1100" u="none" cap="none" strike="noStrike">
                        <a:solidFill>
                          <a:srgbClr val="000000"/>
                        </a:solidFill>
                        <a:latin typeface="Calibri"/>
                        <a:ea typeface="Calibri"/>
                        <a:cs typeface="Calibri"/>
                        <a:sym typeface="Calibri"/>
                      </a:endParaRPr>
                    </a:p>
                  </a:txBody>
                  <a:tcPr marT="9525" marB="0" marR="9525" marL="9525" anchor="ctr"/>
                </a:tc>
                <a:tc hMerge="1"/>
                <a:tc>
                  <a:txBody>
                    <a:bodyPr/>
                    <a:lstStyle/>
                    <a:p>
                      <a:pPr indent="0" lvl="0" marL="0" marR="0" rtl="0" algn="ctr">
                        <a:lnSpc>
                          <a:spcPct val="100000"/>
                        </a:lnSpc>
                        <a:spcBef>
                          <a:spcPts val="0"/>
                        </a:spcBef>
                        <a:spcAft>
                          <a:spcPts val="0"/>
                        </a:spcAft>
                        <a:buNone/>
                      </a:pPr>
                      <a:r>
                        <a:rPr lang="en-US" sz="1100" u="none" cap="none" strike="noStrike"/>
                        <a:t>552</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lnSpc>
                          <a:spcPct val="100000"/>
                        </a:lnSpc>
                        <a:spcBef>
                          <a:spcPts val="0"/>
                        </a:spcBef>
                        <a:spcAft>
                          <a:spcPts val="0"/>
                        </a:spcAft>
                        <a:buNone/>
                      </a:pPr>
                      <a:r>
                        <a:rPr lang="en-US" sz="1100" u="none" cap="none" strike="noStrike"/>
                        <a:t> </a:t>
                      </a:r>
                      <a:endParaRPr b="0" i="0" sz="1100" u="none" cap="none" strike="noStrike">
                        <a:solidFill>
                          <a:srgbClr val="000000"/>
                        </a:solidFill>
                        <a:latin typeface="Calibri"/>
                        <a:ea typeface="Calibri"/>
                        <a:cs typeface="Calibri"/>
                        <a:sym typeface="Calibri"/>
                      </a:endParaRPr>
                    </a:p>
                  </a:txBody>
                  <a:tcPr marT="9525" marB="0" marR="9525" marL="9525" anchor="ctr"/>
                </a:tc>
              </a:tr>
              <a:tr h="252225">
                <a:tc>
                  <a:txBody>
                    <a:bodyPr/>
                    <a:lstStyle/>
                    <a:p>
                      <a:pPr indent="0" lvl="0" marL="0" marR="0" rtl="0" algn="ctr">
                        <a:lnSpc>
                          <a:spcPct val="100000"/>
                        </a:lnSpc>
                        <a:spcBef>
                          <a:spcPts val="0"/>
                        </a:spcBef>
                        <a:spcAft>
                          <a:spcPts val="0"/>
                        </a:spcAft>
                        <a:buNone/>
                      </a:pPr>
                      <a:r>
                        <a:rPr lang="en-US" sz="1100" u="none" cap="none" strike="noStrike"/>
                        <a:t>97</a:t>
                      </a:r>
                      <a:endParaRPr b="0" i="0" sz="1100" u="none" cap="none" strike="noStrike">
                        <a:solidFill>
                          <a:srgbClr val="000000"/>
                        </a:solidFill>
                        <a:latin typeface="Calibri"/>
                        <a:ea typeface="Calibri"/>
                        <a:cs typeface="Calibri"/>
                        <a:sym typeface="Calibri"/>
                      </a:endParaRPr>
                    </a:p>
                  </a:txBody>
                  <a:tcPr marT="9525" marB="0" marR="9525" marL="9525" anchor="ctr"/>
                </a:tc>
                <a:tc gridSpan="2">
                  <a:txBody>
                    <a:bodyPr/>
                    <a:lstStyle/>
                    <a:p>
                      <a:pPr indent="0" lvl="0" marL="0" marR="0" rtl="0" algn="l">
                        <a:lnSpc>
                          <a:spcPct val="100000"/>
                        </a:lnSpc>
                        <a:spcBef>
                          <a:spcPts val="0"/>
                        </a:spcBef>
                        <a:spcAft>
                          <a:spcPts val="0"/>
                        </a:spcAft>
                        <a:buNone/>
                      </a:pPr>
                      <a:r>
                        <a:rPr lang="en-US" sz="1100" u="none" cap="none" strike="noStrike"/>
                        <a:t>Total Créditos Art. 42 D.L. 825</a:t>
                      </a:r>
                      <a:endParaRPr b="0" i="0" sz="1100" u="none" cap="none" strike="noStrike">
                        <a:solidFill>
                          <a:srgbClr val="000000"/>
                        </a:solidFill>
                        <a:latin typeface="Calibri"/>
                        <a:ea typeface="Calibri"/>
                        <a:cs typeface="Calibri"/>
                        <a:sym typeface="Calibri"/>
                      </a:endParaRPr>
                    </a:p>
                  </a:txBody>
                  <a:tcPr marT="9525" marB="0" marR="9525" marL="9525" anchor="ctr"/>
                </a:tc>
                <a:tc hMerge="1"/>
                <a:tc>
                  <a:txBody>
                    <a:bodyPr/>
                    <a:lstStyle/>
                    <a:p>
                      <a:pPr indent="0" lvl="0" marL="0" marR="0" rtl="0" algn="l">
                        <a:lnSpc>
                          <a:spcPct val="100000"/>
                        </a:lnSpc>
                        <a:spcBef>
                          <a:spcPts val="0"/>
                        </a:spcBef>
                        <a:spcAft>
                          <a:spcPts val="0"/>
                        </a:spcAft>
                        <a:buNone/>
                      </a:pPr>
                      <a:r>
                        <a:rPr lang="en-US" sz="1100" u="none" cap="none" strike="noStrike"/>
                        <a:t> </a:t>
                      </a:r>
                      <a:endParaRPr b="0" i="0" sz="1100" u="none" cap="none" strike="noStrike">
                        <a:solidFill>
                          <a:srgbClr val="000000"/>
                        </a:solidFill>
                        <a:latin typeface="Calibri"/>
                        <a:ea typeface="Calibri"/>
                        <a:cs typeface="Calibri"/>
                        <a:sym typeface="Calibri"/>
                      </a:endParaRPr>
                    </a:p>
                  </a:txBody>
                  <a:tcPr marT="9525" marB="0" marR="9525" marL="9525" anchor="ctr"/>
                </a:tc>
                <a:tc gridSpan="2">
                  <a:txBody>
                    <a:bodyPr/>
                    <a:lstStyle/>
                    <a:p>
                      <a:pPr indent="0" lvl="0" marL="0" marR="0" rtl="0" algn="l">
                        <a:lnSpc>
                          <a:spcPct val="100000"/>
                        </a:lnSpc>
                        <a:spcBef>
                          <a:spcPts val="0"/>
                        </a:spcBef>
                        <a:spcAft>
                          <a:spcPts val="0"/>
                        </a:spcAft>
                        <a:buNone/>
                      </a:pPr>
                      <a:r>
                        <a:rPr lang="en-US" sz="1100" u="none" cap="none" strike="noStrike"/>
                        <a:t> </a:t>
                      </a:r>
                      <a:endParaRPr b="0" i="0" sz="1100" u="none" cap="none" strike="noStrike">
                        <a:solidFill>
                          <a:srgbClr val="000000"/>
                        </a:solidFill>
                        <a:latin typeface="Calibri"/>
                        <a:ea typeface="Calibri"/>
                        <a:cs typeface="Calibri"/>
                        <a:sym typeface="Calibri"/>
                      </a:endParaRPr>
                    </a:p>
                  </a:txBody>
                  <a:tcPr marT="9525" marB="0" marR="9525" marL="9525" anchor="ctr"/>
                </a:tc>
                <a:tc hMerge="1"/>
                <a:tc>
                  <a:txBody>
                    <a:bodyPr/>
                    <a:lstStyle/>
                    <a:p>
                      <a:pPr indent="0" lvl="0" marL="0" marR="0" rtl="0" algn="ctr">
                        <a:lnSpc>
                          <a:spcPct val="100000"/>
                        </a:lnSpc>
                        <a:spcBef>
                          <a:spcPts val="0"/>
                        </a:spcBef>
                        <a:spcAft>
                          <a:spcPts val="0"/>
                        </a:spcAft>
                        <a:buNone/>
                      </a:pPr>
                      <a:r>
                        <a:rPr lang="en-US" sz="1100" u="none" cap="none" strike="noStrike"/>
                        <a:t>603</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lnSpc>
                          <a:spcPct val="100000"/>
                        </a:lnSpc>
                        <a:spcBef>
                          <a:spcPts val="0"/>
                        </a:spcBef>
                        <a:spcAft>
                          <a:spcPts val="0"/>
                        </a:spcAft>
                        <a:buNone/>
                      </a:pPr>
                      <a:r>
                        <a:rPr lang="en-US" sz="1100" u="none" cap="none" strike="noStrike"/>
                        <a:t>279.000</a:t>
                      </a:r>
                      <a:endParaRPr b="0" i="0" sz="1100" u="none" cap="none" strike="noStrike">
                        <a:solidFill>
                          <a:srgbClr val="000000"/>
                        </a:solidFill>
                        <a:latin typeface="Calibri"/>
                        <a:ea typeface="Calibri"/>
                        <a:cs typeface="Calibri"/>
                        <a:sym typeface="Calibri"/>
                      </a:endParaRPr>
                    </a:p>
                  </a:txBody>
                  <a:tcPr marT="9525" marB="0" marR="9525" marL="9525" anchor="ctr"/>
                </a:tc>
              </a:tr>
            </a:tbl>
          </a:graphicData>
        </a:graphic>
      </p:graphicFrame>
      <p:sp>
        <p:nvSpPr>
          <p:cNvPr id="274" name="Google Shape;274;p49"/>
          <p:cNvSpPr/>
          <p:nvPr/>
        </p:nvSpPr>
        <p:spPr>
          <a:xfrm>
            <a:off x="445594" y="1505209"/>
            <a:ext cx="6606370" cy="30777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De esta forma quedaría registrado en el formulario 29, la declaración de las compras:</a:t>
            </a:r>
            <a:endParaRPr/>
          </a:p>
        </p:txBody>
      </p:sp>
      <p:sp>
        <p:nvSpPr>
          <p:cNvPr id="275" name="Google Shape;275;p49"/>
          <p:cNvSpPr/>
          <p:nvPr/>
        </p:nvSpPr>
        <p:spPr>
          <a:xfrm>
            <a:off x="445593" y="5754609"/>
            <a:ext cx="8753823" cy="5232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La diferencia entre los Débitos y los Créditos por impuesto adicional va a la línea 97 y a los códigos 507 si resulta remanente y 506 para impuesto determinado </a:t>
            </a:r>
            <a:endParaRPr/>
          </a:p>
        </p:txBody>
      </p:sp>
      <p:graphicFrame>
        <p:nvGraphicFramePr>
          <p:cNvPr id="276" name="Google Shape;276;p49"/>
          <p:cNvGraphicFramePr/>
          <p:nvPr/>
        </p:nvGraphicFramePr>
        <p:xfrm>
          <a:off x="445592" y="6409043"/>
          <a:ext cx="3000000" cy="3000000"/>
        </p:xfrm>
        <a:graphic>
          <a:graphicData uri="http://schemas.openxmlformats.org/drawingml/2006/table">
            <a:tbl>
              <a:tblPr bandRow="1" firstRow="1">
                <a:noFill/>
                <a:tableStyleId>{D4C13644-90F1-4DD9-94E0-04E54E0452F4}</a:tableStyleId>
              </a:tblPr>
              <a:tblGrid>
                <a:gridCol w="360975"/>
                <a:gridCol w="4444300"/>
                <a:gridCol w="762000"/>
                <a:gridCol w="609600"/>
                <a:gridCol w="1506250"/>
                <a:gridCol w="475800"/>
                <a:gridCol w="594875"/>
              </a:tblGrid>
              <a:tr h="340050">
                <a:tc>
                  <a:txBody>
                    <a:bodyPr/>
                    <a:lstStyle/>
                    <a:p>
                      <a:pPr indent="0" lvl="0" marL="0" marR="0" rtl="0" algn="ctr">
                        <a:lnSpc>
                          <a:spcPct val="100000"/>
                        </a:lnSpc>
                        <a:spcBef>
                          <a:spcPts val="0"/>
                        </a:spcBef>
                        <a:spcAft>
                          <a:spcPts val="0"/>
                        </a:spcAft>
                        <a:buNone/>
                      </a:pPr>
                      <a:r>
                        <a:rPr lang="en-US" sz="1100" u="none" cap="none" strike="noStrike"/>
                        <a:t>97</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lnSpc>
                          <a:spcPct val="100000"/>
                        </a:lnSpc>
                        <a:spcBef>
                          <a:spcPts val="0"/>
                        </a:spcBef>
                        <a:spcAft>
                          <a:spcPts val="0"/>
                        </a:spcAft>
                        <a:buNone/>
                      </a:pPr>
                      <a:r>
                        <a:rPr lang="en-US" sz="1100" u="none" cap="none" strike="noStrike"/>
                        <a:t>Remanente crédito Imp. Adic. Art. 42 para período siguiente</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lnSpc>
                          <a:spcPct val="100000"/>
                        </a:lnSpc>
                        <a:spcBef>
                          <a:spcPts val="0"/>
                        </a:spcBef>
                        <a:spcAft>
                          <a:spcPts val="0"/>
                        </a:spcAft>
                        <a:buNone/>
                      </a:pPr>
                      <a:r>
                        <a:rPr lang="en-US" sz="1100" u="none" cap="none" strike="noStrike"/>
                        <a:t> 507</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lnSpc>
                          <a:spcPct val="100000"/>
                        </a:lnSpc>
                        <a:spcBef>
                          <a:spcPts val="0"/>
                        </a:spcBef>
                        <a:spcAft>
                          <a:spcPts val="0"/>
                        </a:spcAft>
                        <a:buNone/>
                      </a:pPr>
                      <a:r>
                        <a:rPr lang="en-US" sz="1100" u="none" cap="none" strike="noStrike"/>
                        <a:t> 0</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lnSpc>
                          <a:spcPct val="100000"/>
                        </a:lnSpc>
                        <a:spcBef>
                          <a:spcPts val="0"/>
                        </a:spcBef>
                        <a:spcAft>
                          <a:spcPts val="0"/>
                        </a:spcAft>
                        <a:buNone/>
                      </a:pPr>
                      <a:r>
                        <a:rPr lang="en-US" sz="1100" u="none" cap="none" strike="noStrike"/>
                        <a:t>Impuesto Adicional </a:t>
                      </a:r>
                      <a:br>
                        <a:rPr lang="en-US" sz="1100" u="none" cap="none" strike="noStrike"/>
                      </a:br>
                      <a:r>
                        <a:rPr lang="en-US" sz="1100" u="none" cap="none" strike="noStrike"/>
                        <a:t>Art. 42 determinado</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100" u="none" cap="none" strike="noStrike"/>
                        <a:t>506</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lnSpc>
                          <a:spcPct val="100000"/>
                        </a:lnSpc>
                        <a:spcBef>
                          <a:spcPts val="0"/>
                        </a:spcBef>
                        <a:spcAft>
                          <a:spcPts val="0"/>
                        </a:spcAft>
                        <a:buNone/>
                      </a:pPr>
                      <a:r>
                        <a:rPr lang="en-US" sz="1100" u="none" cap="none" strike="noStrike"/>
                        <a:t>31.850</a:t>
                      </a:r>
                      <a:endParaRPr b="0" i="0" sz="1100" u="none" cap="none" strike="noStrike">
                        <a:solidFill>
                          <a:srgbClr val="000000"/>
                        </a:solidFill>
                        <a:latin typeface="Calibri"/>
                        <a:ea typeface="Calibri"/>
                        <a:cs typeface="Calibri"/>
                        <a:sym typeface="Calibri"/>
                      </a:endParaRPr>
                    </a:p>
                  </a:txBody>
                  <a:tcPr marT="9525" marB="0" marR="9525" marL="9525" anchor="ct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50"/>
          <p:cNvSpPr txBox="1"/>
          <p:nvPr/>
        </p:nvSpPr>
        <p:spPr>
          <a:xfrm>
            <a:off x="445594" y="963214"/>
            <a:ext cx="6971456" cy="541995"/>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CALCULEMOS </a:t>
            </a:r>
            <a:r>
              <a:rPr b="0" i="0" lang="en-US" sz="2800" u="none" cap="none" strike="noStrike">
                <a:solidFill>
                  <a:srgbClr val="C64033"/>
                </a:solidFill>
                <a:latin typeface="Calibri"/>
                <a:ea typeface="Calibri"/>
                <a:cs typeface="Calibri"/>
                <a:sym typeface="Calibri"/>
              </a:rPr>
              <a:t>EL ILA</a:t>
            </a:r>
            <a:endParaRPr b="0" i="0" sz="3100" u="none" cap="none" strike="noStrike">
              <a:solidFill>
                <a:srgbClr val="C64033"/>
              </a:solidFill>
              <a:latin typeface="Calibri"/>
              <a:ea typeface="Calibri"/>
              <a:cs typeface="Calibri"/>
              <a:sym typeface="Calibri"/>
            </a:endParaRPr>
          </a:p>
        </p:txBody>
      </p:sp>
      <p:sp>
        <p:nvSpPr>
          <p:cNvPr id="282" name="Google Shape;282;p50"/>
          <p:cNvSpPr/>
          <p:nvPr/>
        </p:nvSpPr>
        <p:spPr>
          <a:xfrm>
            <a:off x="445594" y="1505209"/>
            <a:ext cx="7479206" cy="30777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Este monto deberá ser traspasado a la línea 115 y al código 547 de la siguiente forma:</a:t>
            </a:r>
            <a:endParaRPr/>
          </a:p>
        </p:txBody>
      </p:sp>
      <p:graphicFrame>
        <p:nvGraphicFramePr>
          <p:cNvPr id="283" name="Google Shape;283;p50"/>
          <p:cNvGraphicFramePr/>
          <p:nvPr/>
        </p:nvGraphicFramePr>
        <p:xfrm>
          <a:off x="445594" y="1886514"/>
          <a:ext cx="3000000" cy="3000000"/>
        </p:xfrm>
        <a:graphic>
          <a:graphicData uri="http://schemas.openxmlformats.org/drawingml/2006/table">
            <a:tbl>
              <a:tblPr bandRow="1" firstRow="1">
                <a:noFill/>
                <a:tableStyleId>{D4C13644-90F1-4DD9-94E0-04E54E0452F4}</a:tableStyleId>
              </a:tblPr>
              <a:tblGrid>
                <a:gridCol w="620125"/>
                <a:gridCol w="2092025"/>
                <a:gridCol w="443350"/>
                <a:gridCol w="928250"/>
                <a:gridCol w="414850"/>
              </a:tblGrid>
              <a:tr h="468475">
                <a:tc>
                  <a:txBody>
                    <a:bodyPr/>
                    <a:lstStyle/>
                    <a:p>
                      <a:pPr indent="0" lvl="0" marL="0" marR="0" rtl="0" algn="r">
                        <a:lnSpc>
                          <a:spcPct val="100000"/>
                        </a:lnSpc>
                        <a:spcBef>
                          <a:spcPts val="0"/>
                        </a:spcBef>
                        <a:spcAft>
                          <a:spcPts val="0"/>
                        </a:spcAft>
                        <a:buNone/>
                      </a:pPr>
                      <a:r>
                        <a:rPr lang="en-US" sz="1400" u="none" cap="none" strike="noStrike">
                          <a:latin typeface="Arial"/>
                          <a:ea typeface="Arial"/>
                          <a:cs typeface="Arial"/>
                          <a:sym typeface="Arial"/>
                        </a:rPr>
                        <a:t>115</a:t>
                      </a:r>
                      <a:endParaRPr b="0" i="0" sz="14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l">
                        <a:lnSpc>
                          <a:spcPct val="100000"/>
                        </a:lnSpc>
                        <a:spcBef>
                          <a:spcPts val="0"/>
                        </a:spcBef>
                        <a:spcAft>
                          <a:spcPts val="0"/>
                        </a:spcAft>
                        <a:buNone/>
                      </a:pPr>
                      <a:r>
                        <a:rPr lang="en-US" sz="1400" u="none" cap="none" strike="noStrike">
                          <a:latin typeface="Arial"/>
                          <a:ea typeface="Arial"/>
                          <a:cs typeface="Arial"/>
                          <a:sym typeface="Arial"/>
                        </a:rPr>
                        <a:t>TOTAL DETERMINADO</a:t>
                      </a:r>
                      <a:endParaRPr b="0" i="0" sz="14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r">
                        <a:lnSpc>
                          <a:spcPct val="100000"/>
                        </a:lnSpc>
                        <a:spcBef>
                          <a:spcPts val="0"/>
                        </a:spcBef>
                        <a:spcAft>
                          <a:spcPts val="0"/>
                        </a:spcAft>
                        <a:buNone/>
                      </a:pPr>
                      <a:r>
                        <a:rPr lang="en-US" sz="1400" u="none" cap="none" strike="noStrike">
                          <a:latin typeface="Arial"/>
                          <a:ea typeface="Arial"/>
                          <a:cs typeface="Arial"/>
                          <a:sym typeface="Arial"/>
                        </a:rPr>
                        <a:t>547</a:t>
                      </a:r>
                      <a:endParaRPr b="0" i="0" sz="14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r">
                        <a:lnSpc>
                          <a:spcPct val="100000"/>
                        </a:lnSpc>
                        <a:spcBef>
                          <a:spcPts val="0"/>
                        </a:spcBef>
                        <a:spcAft>
                          <a:spcPts val="0"/>
                        </a:spcAft>
                        <a:buNone/>
                      </a:pPr>
                      <a:r>
                        <a:rPr lang="en-US" sz="1400" u="none" cap="none" strike="noStrike">
                          <a:latin typeface="Arial"/>
                          <a:ea typeface="Arial"/>
                          <a:cs typeface="Arial"/>
                          <a:sym typeface="Arial"/>
                        </a:rPr>
                        <a:t>31.850</a:t>
                      </a:r>
                      <a:endParaRPr b="0" i="0" sz="1400" u="none" cap="none" strike="noStrike">
                        <a:solidFill>
                          <a:srgbClr val="000000"/>
                        </a:solidFill>
                        <a:latin typeface="Arial"/>
                        <a:ea typeface="Arial"/>
                        <a:cs typeface="Arial"/>
                        <a:sym typeface="Arial"/>
                      </a:endParaRPr>
                    </a:p>
                  </a:txBody>
                  <a:tcPr marT="9525" marB="0" marR="9525" marL="9525" anchor="b"/>
                </a:tc>
                <a:tc>
                  <a:txBody>
                    <a:bodyPr/>
                    <a:lstStyle/>
                    <a:p>
                      <a:pPr indent="0" lvl="0" marL="0" marR="0" rtl="0" algn="l">
                        <a:lnSpc>
                          <a:spcPct val="100000"/>
                        </a:lnSpc>
                        <a:spcBef>
                          <a:spcPts val="0"/>
                        </a:spcBef>
                        <a:spcAft>
                          <a:spcPts val="0"/>
                        </a:spcAft>
                        <a:buNone/>
                      </a:pPr>
                      <a:r>
                        <a:rPr lang="en-US" sz="1400" u="none" cap="none" strike="noStrike">
                          <a:latin typeface="Arial"/>
                          <a:ea typeface="Arial"/>
                          <a:cs typeface="Arial"/>
                          <a:sym typeface="Arial"/>
                        </a:rPr>
                        <a:t>=</a:t>
                      </a:r>
                      <a:endParaRPr b="0" i="0" sz="1400" u="none" cap="none" strike="noStrike">
                        <a:solidFill>
                          <a:srgbClr val="000000"/>
                        </a:solidFill>
                        <a:latin typeface="Arial"/>
                        <a:ea typeface="Arial"/>
                        <a:cs typeface="Arial"/>
                        <a:sym typeface="Arial"/>
                      </a:endParaRPr>
                    </a:p>
                  </a:txBody>
                  <a:tcPr marT="9525" marB="0" marR="9525" marL="9525" anchor="b"/>
                </a:tc>
              </a:tr>
            </a:tbl>
          </a:graphicData>
        </a:graphic>
      </p:graphicFrame>
      <p:sp>
        <p:nvSpPr>
          <p:cNvPr id="284" name="Google Shape;284;p50"/>
          <p:cNvSpPr/>
          <p:nvPr/>
        </p:nvSpPr>
        <p:spPr>
          <a:xfrm>
            <a:off x="443793" y="2354981"/>
            <a:ext cx="8403314" cy="5232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Este monto deberá ser sumado al impuesto determinado de la línea 97 y el código 603.</a:t>
            </a:r>
            <a:endParaRPr/>
          </a:p>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El impuesto determinado en este caso es: (271.500 – 171.000)</a:t>
            </a:r>
            <a:endParaRPr/>
          </a:p>
        </p:txBody>
      </p:sp>
      <p:graphicFrame>
        <p:nvGraphicFramePr>
          <p:cNvPr id="285" name="Google Shape;285;p50"/>
          <p:cNvGraphicFramePr/>
          <p:nvPr/>
        </p:nvGraphicFramePr>
        <p:xfrm>
          <a:off x="445593" y="2939856"/>
          <a:ext cx="3000000" cy="3000000"/>
        </p:xfrm>
        <a:graphic>
          <a:graphicData uri="http://schemas.openxmlformats.org/drawingml/2006/table">
            <a:tbl>
              <a:tblPr bandRow="1" firstRow="1">
                <a:noFill/>
                <a:tableStyleId>{D4C13644-90F1-4DD9-94E0-04E54E0452F4}</a:tableStyleId>
              </a:tblPr>
              <a:tblGrid>
                <a:gridCol w="360025"/>
                <a:gridCol w="2453675"/>
                <a:gridCol w="392675"/>
                <a:gridCol w="407775"/>
                <a:gridCol w="2099350"/>
                <a:gridCol w="317175"/>
                <a:gridCol w="2431625"/>
                <a:gridCol w="298075"/>
              </a:tblGrid>
              <a:tr h="279925">
                <a:tc>
                  <a:txBody>
                    <a:bodyPr/>
                    <a:lstStyle/>
                    <a:p>
                      <a:pPr indent="0" lvl="0" marL="0" marR="0" rtl="0" algn="ctr">
                        <a:lnSpc>
                          <a:spcPct val="100000"/>
                        </a:lnSpc>
                        <a:spcBef>
                          <a:spcPts val="0"/>
                        </a:spcBef>
                        <a:spcAft>
                          <a:spcPts val="0"/>
                        </a:spcAft>
                        <a:buNone/>
                      </a:pPr>
                      <a:r>
                        <a:t/>
                      </a:r>
                      <a:endParaRPr b="0" i="0" sz="11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c>
                  <a:txBody>
                    <a:bodyPr/>
                    <a:lstStyle/>
                    <a:p>
                      <a:pPr indent="0" lvl="0" marL="0" marR="0" rtl="0" algn="ctr">
                        <a:lnSpc>
                          <a:spcPct val="100000"/>
                        </a:lnSpc>
                        <a:spcBef>
                          <a:spcPts val="0"/>
                        </a:spcBef>
                        <a:spcAft>
                          <a:spcPts val="0"/>
                        </a:spcAft>
                        <a:buNone/>
                      </a:pPr>
                      <a:r>
                        <a:t/>
                      </a:r>
                      <a:endParaRPr b="0" i="0" sz="11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b="1" i="0" sz="1100" u="none" cap="none" strike="noStrike">
                        <a:solidFill>
                          <a:schemeClr val="lt1"/>
                        </a:solidFill>
                        <a:latin typeface="Calibri"/>
                        <a:ea typeface="Calibri"/>
                        <a:cs typeface="Calibri"/>
                        <a:sym typeface="Calibri"/>
                      </a:endParaRPr>
                    </a:p>
                  </a:txBody>
                  <a:tcPr marT="9525" marB="0" marR="9525" marL="9525" anchor="ctr">
                    <a:solidFill>
                      <a:schemeClr val="accent1"/>
                    </a:solidFill>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b="1" i="0" sz="1100" u="none" cap="none" strike="noStrike">
                        <a:solidFill>
                          <a:schemeClr val="lt1"/>
                        </a:solidFill>
                        <a:latin typeface="Calibri"/>
                        <a:ea typeface="Calibri"/>
                        <a:cs typeface="Calibri"/>
                        <a:sym typeface="Calibri"/>
                      </a:endParaRPr>
                    </a:p>
                  </a:txBody>
                  <a:tcPr marT="9525" marB="0" marR="9525" marL="9525" anchor="ctr">
                    <a:solidFill>
                      <a:schemeClr val="accent1"/>
                    </a:solidFill>
                  </a:tcPr>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 </a:t>
                      </a:r>
                      <a:endParaRPr b="0" i="0" sz="11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c gridSpan="3">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Débito</a:t>
                      </a:r>
                      <a:endParaRPr b="0" i="0" sz="11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c hMerge="1"/>
                <a:tc hMerge="1"/>
              </a:tr>
              <a:tr h="267250">
                <a:tc>
                  <a:txBody>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  48</a:t>
                      </a:r>
                      <a:endParaRPr/>
                    </a:p>
                  </a:txBody>
                  <a:tcPr marT="9500" marB="0" marR="9525" marL="9525" anchor="ctr"/>
                </a:tc>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Remanente de crédito fiscal para el período siguiente</a:t>
                      </a:r>
                      <a:endParaRPr b="0" i="0" sz="1400" u="none" cap="none" strike="noStrike">
                        <a:solidFill>
                          <a:srgbClr val="000000"/>
                        </a:solidFill>
                        <a:latin typeface="Calibri"/>
                        <a:ea typeface="Calibri"/>
                        <a:cs typeface="Calibri"/>
                        <a:sym typeface="Calibri"/>
                      </a:endParaRPr>
                    </a:p>
                  </a:txBody>
                  <a:tcPr marT="9500" marB="0" marR="9525" marL="9525" anchor="ctr"/>
                </a:tc>
                <a:tc>
                  <a:txBody>
                    <a:bodyPr/>
                    <a:lstStyle/>
                    <a:p>
                      <a:pPr indent="0" lvl="0" marL="0" marR="0" rtl="0" algn="r">
                        <a:lnSpc>
                          <a:spcPct val="100000"/>
                        </a:lnSpc>
                        <a:spcBef>
                          <a:spcPts val="0"/>
                        </a:spcBef>
                        <a:spcAft>
                          <a:spcPts val="0"/>
                        </a:spcAft>
                        <a:buNone/>
                      </a:pPr>
                      <a:r>
                        <a:rPr lang="en-US" sz="1400" u="none" cap="none" strike="noStrike">
                          <a:latin typeface="Calibri"/>
                          <a:ea typeface="Calibri"/>
                          <a:cs typeface="Calibri"/>
                          <a:sym typeface="Calibri"/>
                        </a:rPr>
                        <a:t>77</a:t>
                      </a:r>
                      <a:endParaRPr b="0" i="0" sz="1400" u="none" cap="none" strike="noStrike">
                        <a:solidFill>
                          <a:srgbClr val="000000"/>
                        </a:solidFill>
                        <a:latin typeface="Calibri"/>
                        <a:ea typeface="Calibri"/>
                        <a:cs typeface="Calibri"/>
                        <a:sym typeface="Calibri"/>
                      </a:endParaRPr>
                    </a:p>
                  </a:txBody>
                  <a:tcPr marT="9500" marB="0" marR="9525" marL="9525" anchor="ctr"/>
                </a:tc>
                <a:tc>
                  <a:txBody>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00" marB="0" marR="9525" marL="9525" anchor="ctr"/>
                </a:tc>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IVA determinado</a:t>
                      </a:r>
                      <a:endParaRPr sz="1400" u="none" cap="none" strike="noStrike">
                        <a:latin typeface="Calibri"/>
                        <a:ea typeface="Calibri"/>
                        <a:cs typeface="Calibri"/>
                        <a:sym typeface="Calibri"/>
                      </a:endParaRPr>
                    </a:p>
                  </a:txBody>
                  <a:tcPr marT="9500" marB="0" marR="9525" marL="9525" anchor="ctr"/>
                </a:tc>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89</a:t>
                      </a:r>
                      <a:endParaRPr/>
                    </a:p>
                  </a:txBody>
                  <a:tcPr marT="9500" marB="0" marR="9525" marL="9525" anchor="ctr"/>
                </a:tc>
                <a:tc>
                  <a:txBody>
                    <a:bodyPr/>
                    <a:lstStyle/>
                    <a:p>
                      <a:pPr indent="0" lvl="0" marL="0" marR="0" rtl="0" algn="r">
                        <a:lnSpc>
                          <a:spcPct val="100000"/>
                        </a:lnSpc>
                        <a:spcBef>
                          <a:spcPts val="0"/>
                        </a:spcBef>
                        <a:spcAft>
                          <a:spcPts val="0"/>
                        </a:spcAft>
                        <a:buNone/>
                      </a:pPr>
                      <a:r>
                        <a:rPr lang="en-US" sz="1400" u="none" cap="none" strike="noStrike">
                          <a:latin typeface="Calibri"/>
                          <a:ea typeface="Calibri"/>
                          <a:cs typeface="Calibri"/>
                          <a:sym typeface="Calibri"/>
                        </a:rPr>
                        <a:t>100.510</a:t>
                      </a:r>
                      <a:endParaRPr/>
                    </a:p>
                  </a:txBody>
                  <a:tcPr marT="9500" marB="0" marR="9525" marL="9525" anchor="ctr"/>
                </a:tc>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a:t>
                      </a:r>
                      <a:endParaRPr/>
                    </a:p>
                  </a:txBody>
                  <a:tcPr marT="9500" marB="0" marR="9525" marL="9525" anchor="ctr"/>
                </a:tc>
              </a:tr>
            </a:tbl>
          </a:graphicData>
        </a:graphic>
      </p:graphicFrame>
      <p:sp>
        <p:nvSpPr>
          <p:cNvPr id="286" name="Google Shape;286;p50"/>
          <p:cNvSpPr/>
          <p:nvPr/>
        </p:nvSpPr>
        <p:spPr>
          <a:xfrm>
            <a:off x="443793" y="3784650"/>
            <a:ext cx="8722122" cy="5232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El P.P.M del 2% debe ser declarado en la línea 58 y código 563 para la Base Imponible, código 115 para la tasa y código 62 para el monto:</a:t>
            </a:r>
            <a:endParaRPr/>
          </a:p>
        </p:txBody>
      </p:sp>
      <p:graphicFrame>
        <p:nvGraphicFramePr>
          <p:cNvPr id="287" name="Google Shape;287;p50"/>
          <p:cNvGraphicFramePr/>
          <p:nvPr/>
        </p:nvGraphicFramePr>
        <p:xfrm>
          <a:off x="445594" y="4310428"/>
          <a:ext cx="3000000" cy="3000000"/>
        </p:xfrm>
        <a:graphic>
          <a:graphicData uri="http://schemas.openxmlformats.org/drawingml/2006/table">
            <a:tbl>
              <a:tblPr bandRow="1" firstRow="1">
                <a:noFill/>
                <a:tableStyleId>{D4C13644-90F1-4DD9-94E0-04E54E0452F4}</a:tableStyleId>
              </a:tblPr>
              <a:tblGrid>
                <a:gridCol w="371075"/>
                <a:gridCol w="1821625"/>
                <a:gridCol w="427175"/>
                <a:gridCol w="387125"/>
                <a:gridCol w="467225"/>
                <a:gridCol w="800925"/>
                <a:gridCol w="480575"/>
                <a:gridCol w="667450"/>
                <a:gridCol w="667450"/>
                <a:gridCol w="667450"/>
                <a:gridCol w="667450"/>
                <a:gridCol w="982875"/>
                <a:gridCol w="352000"/>
              </a:tblGrid>
              <a:tr h="279925">
                <a:tc>
                  <a:txBody>
                    <a:bodyPr/>
                    <a:lstStyle/>
                    <a:p>
                      <a:pPr indent="0" lvl="0" marL="0" marR="0" rtl="0" algn="l">
                        <a:lnSpc>
                          <a:spcPct val="100000"/>
                        </a:lnSpc>
                        <a:spcBef>
                          <a:spcPts val="0"/>
                        </a:spcBef>
                        <a:spcAft>
                          <a:spcPts val="0"/>
                        </a:spcAft>
                        <a:buNone/>
                      </a:pPr>
                      <a:r>
                        <a:t/>
                      </a:r>
                      <a:endParaRPr b="0" i="0" sz="11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c>
                  <a:txBody>
                    <a:bodyPr/>
                    <a:lstStyle/>
                    <a:p>
                      <a:pPr indent="0" lvl="0" marL="0" marR="0" rtl="0" algn="l">
                        <a:lnSpc>
                          <a:spcPct val="100000"/>
                        </a:lnSpc>
                        <a:spcBef>
                          <a:spcPts val="0"/>
                        </a:spcBef>
                        <a:spcAft>
                          <a:spcPts val="0"/>
                        </a:spcAft>
                        <a:buNone/>
                      </a:pPr>
                      <a:r>
                        <a:rPr lang="en-US" sz="1100" u="none" cap="none" strike="noStrike">
                          <a:latin typeface="Calibri"/>
                          <a:ea typeface="Calibri"/>
                          <a:cs typeface="Calibri"/>
                          <a:sym typeface="Calibri"/>
                        </a:rPr>
                        <a:t> </a:t>
                      </a:r>
                      <a:endParaRPr b="0" i="0" sz="11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c gridSpan="2">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Monto </a:t>
                      </a:r>
                      <a:br>
                        <a:rPr lang="en-US" sz="1100" u="none" cap="none" strike="noStrike">
                          <a:latin typeface="Calibri"/>
                          <a:ea typeface="Calibri"/>
                          <a:cs typeface="Calibri"/>
                          <a:sym typeface="Calibri"/>
                        </a:rPr>
                      </a:br>
                      <a:r>
                        <a:rPr lang="en-US" sz="1100" u="none" cap="none" strike="noStrike">
                          <a:latin typeface="Calibri"/>
                          <a:ea typeface="Calibri"/>
                          <a:cs typeface="Calibri"/>
                          <a:sym typeface="Calibri"/>
                        </a:rPr>
                        <a:t>Pérdida  </a:t>
                      </a:r>
                      <a:br>
                        <a:rPr lang="en-US" sz="1100" u="none" cap="none" strike="noStrike">
                          <a:latin typeface="Calibri"/>
                          <a:ea typeface="Calibri"/>
                          <a:cs typeface="Calibri"/>
                          <a:sym typeface="Calibri"/>
                        </a:rPr>
                      </a:br>
                      <a:r>
                        <a:rPr lang="en-US" sz="1100" u="none" cap="none" strike="noStrike">
                          <a:latin typeface="Calibri"/>
                          <a:ea typeface="Calibri"/>
                          <a:cs typeface="Calibri"/>
                          <a:sym typeface="Calibri"/>
                        </a:rPr>
                        <a:t>Art. 90</a:t>
                      </a:r>
                      <a:endParaRPr b="0" i="0" sz="11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c hMerge="1"/>
                <a:tc gridSpan="2">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Base </a:t>
                      </a:r>
                      <a:br>
                        <a:rPr lang="en-US" sz="1100" u="none" cap="none" strike="noStrike">
                          <a:latin typeface="Calibri"/>
                          <a:ea typeface="Calibri"/>
                          <a:cs typeface="Calibri"/>
                          <a:sym typeface="Calibri"/>
                        </a:rPr>
                      </a:br>
                      <a:r>
                        <a:rPr lang="en-US" sz="1100" u="none" cap="none" strike="noStrike">
                          <a:latin typeface="Calibri"/>
                          <a:ea typeface="Calibri"/>
                          <a:cs typeface="Calibri"/>
                          <a:sym typeface="Calibri"/>
                        </a:rPr>
                        <a:t>Imponible</a:t>
                      </a:r>
                      <a:endParaRPr b="0" i="0" sz="11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c hMerge="1"/>
                <a:tc gridSpan="2">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Tasa</a:t>
                      </a:r>
                      <a:endParaRPr b="0" i="0" sz="11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c hMerge="1"/>
                <a:tc gridSpan="2">
                  <a:txBody>
                    <a:bodyPr/>
                    <a:lstStyle/>
                    <a:p>
                      <a:pPr indent="0" lvl="0" marL="0" marR="0" rtl="0" algn="ctr">
                        <a:lnSpc>
                          <a:spcPct val="100000"/>
                        </a:lnSpc>
                        <a:spcBef>
                          <a:spcPts val="0"/>
                        </a:spcBef>
                        <a:spcAft>
                          <a:spcPts val="0"/>
                        </a:spcAft>
                        <a:buNone/>
                      </a:pPr>
                      <a:r>
                        <a:rPr b="1" i="0" lang="en-US" sz="1100" u="none" cap="none" strike="noStrike">
                          <a:solidFill>
                            <a:schemeClr val="lt1"/>
                          </a:solidFill>
                          <a:latin typeface="Calibri"/>
                          <a:ea typeface="Calibri"/>
                          <a:cs typeface="Calibri"/>
                          <a:sym typeface="Calibri"/>
                        </a:rPr>
                        <a:t>Crédito</a:t>
                      </a:r>
                      <a:endParaRPr/>
                    </a:p>
                  </a:txBody>
                  <a:tcPr marT="9525" marB="0" marR="9525" marL="9525" anchor="ctr">
                    <a:solidFill>
                      <a:schemeClr val="accent1"/>
                    </a:solidFill>
                  </a:tcPr>
                </a:tc>
                <a:tc hMerge="1"/>
                <a:tc gridSpan="3">
                  <a:txBody>
                    <a:bodyPr/>
                    <a:lstStyle/>
                    <a:p>
                      <a:pPr indent="0" lvl="0" marL="0" marR="0" rtl="0" algn="ctr">
                        <a:lnSpc>
                          <a:spcPct val="100000"/>
                        </a:lnSpc>
                        <a:spcBef>
                          <a:spcPts val="0"/>
                        </a:spcBef>
                        <a:spcAft>
                          <a:spcPts val="0"/>
                        </a:spcAft>
                        <a:buNone/>
                      </a:pPr>
                      <a:r>
                        <a:rPr b="1" i="0" lang="en-US" sz="1100" u="none" cap="none" strike="noStrike">
                          <a:solidFill>
                            <a:schemeClr val="lt1"/>
                          </a:solidFill>
                          <a:latin typeface="Calibri"/>
                          <a:ea typeface="Calibri"/>
                          <a:cs typeface="Calibri"/>
                          <a:sym typeface="Calibri"/>
                        </a:rPr>
                        <a:t>PPM Neto Determinado</a:t>
                      </a:r>
                      <a:endParaRPr/>
                    </a:p>
                  </a:txBody>
                  <a:tcPr marT="9525" marB="0" marR="9525" marL="9525" anchor="ctr">
                    <a:solidFill>
                      <a:schemeClr val="accent1"/>
                    </a:solidFill>
                  </a:tcPr>
                </a:tc>
                <a:tc hMerge="1"/>
                <a:tc hMerge="1"/>
              </a:tr>
              <a:tr h="267250">
                <a:tc>
                  <a:txBody>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   58</a:t>
                      </a:r>
                      <a:endParaRPr/>
                    </a:p>
                  </a:txBody>
                  <a:tcPr marT="9525" marB="0" marR="9525" marL="9525" anchor="ctr"/>
                </a:tc>
                <a:tc>
                  <a:txBody>
                    <a:bodyPr/>
                    <a:lstStyle/>
                    <a:p>
                      <a:pPr indent="0" lvl="0" marL="0" marR="0" rtl="0" algn="ctr">
                        <a:lnSpc>
                          <a:spcPct val="100000"/>
                        </a:lnSpc>
                        <a:spcBef>
                          <a:spcPts val="0"/>
                        </a:spcBef>
                        <a:spcAft>
                          <a:spcPts val="0"/>
                        </a:spcAft>
                        <a:buNone/>
                      </a:pPr>
                      <a:r>
                        <a:rPr lang="en-US" sz="1400" u="none" cap="none" strike="noStrike">
                          <a:latin typeface="Calibri"/>
                          <a:ea typeface="Calibri"/>
                          <a:cs typeface="Calibri"/>
                          <a:sym typeface="Calibri"/>
                        </a:rPr>
                        <a:t>1a Categoría Art. 84 a)</a:t>
                      </a:r>
                      <a:endParaRPr b="0" i="0" sz="14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lnSpc>
                          <a:spcPct val="100000"/>
                        </a:lnSpc>
                        <a:spcBef>
                          <a:spcPts val="0"/>
                        </a:spcBef>
                        <a:spcAft>
                          <a:spcPts val="0"/>
                        </a:spcAft>
                        <a:buNone/>
                      </a:pPr>
                      <a:r>
                        <a:rPr lang="en-US" sz="1400" u="none" cap="none" strike="noStrike">
                          <a:latin typeface="Calibri"/>
                          <a:ea typeface="Calibri"/>
                          <a:cs typeface="Calibri"/>
                          <a:sym typeface="Calibri"/>
                        </a:rPr>
                        <a:t>30</a:t>
                      </a:r>
                      <a:endParaRPr b="0" i="0" sz="14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lnSpc>
                          <a:spcPct val="100000"/>
                        </a:lnSpc>
                        <a:spcBef>
                          <a:spcPts val="0"/>
                        </a:spcBef>
                        <a:spcAft>
                          <a:spcPts val="0"/>
                        </a:spcAft>
                        <a:buNone/>
                      </a:pPr>
                      <a:r>
                        <a:rPr lang="en-US" sz="1400" u="none" cap="none" strike="noStrike">
                          <a:latin typeface="Calibri"/>
                          <a:ea typeface="Calibri"/>
                          <a:cs typeface="Calibri"/>
                          <a:sym typeface="Calibri"/>
                        </a:rPr>
                        <a:t> </a:t>
                      </a:r>
                      <a:endParaRPr b="0" i="0" sz="14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lnSpc>
                          <a:spcPct val="100000"/>
                        </a:lnSpc>
                        <a:spcBef>
                          <a:spcPts val="0"/>
                        </a:spcBef>
                        <a:spcAft>
                          <a:spcPts val="0"/>
                        </a:spcAft>
                        <a:buNone/>
                      </a:pPr>
                      <a:r>
                        <a:rPr lang="en-US" sz="1400" u="none" cap="none" strike="noStrike">
                          <a:latin typeface="Calibri"/>
                          <a:ea typeface="Calibri"/>
                          <a:cs typeface="Calibri"/>
                          <a:sym typeface="Calibri"/>
                        </a:rPr>
                        <a:t>563</a:t>
                      </a:r>
                      <a:endParaRPr b="0" i="0" sz="14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lnSpc>
                          <a:spcPct val="100000"/>
                        </a:lnSpc>
                        <a:spcBef>
                          <a:spcPts val="0"/>
                        </a:spcBef>
                        <a:spcAft>
                          <a:spcPts val="0"/>
                        </a:spcAft>
                        <a:buNone/>
                      </a:pPr>
                      <a:r>
                        <a:rPr lang="en-US" sz="1400" u="none" cap="none" strike="noStrike">
                          <a:latin typeface="Calibri"/>
                          <a:ea typeface="Calibri"/>
                          <a:cs typeface="Calibri"/>
                          <a:sym typeface="Calibri"/>
                        </a:rPr>
                        <a:t>1200940</a:t>
                      </a:r>
                      <a:endParaRPr b="0" i="0" sz="14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lnSpc>
                          <a:spcPct val="100000"/>
                        </a:lnSpc>
                        <a:spcBef>
                          <a:spcPts val="0"/>
                        </a:spcBef>
                        <a:spcAft>
                          <a:spcPts val="0"/>
                        </a:spcAft>
                        <a:buNone/>
                      </a:pPr>
                      <a:r>
                        <a:rPr lang="en-US" sz="1400" u="none" cap="none" strike="noStrike">
                          <a:latin typeface="Calibri"/>
                          <a:ea typeface="Calibri"/>
                          <a:cs typeface="Calibri"/>
                          <a:sym typeface="Calibri"/>
                        </a:rPr>
                        <a:t>115</a:t>
                      </a:r>
                      <a:endParaRPr b="0" i="0" sz="14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lnSpc>
                          <a:spcPct val="100000"/>
                        </a:lnSpc>
                        <a:spcBef>
                          <a:spcPts val="0"/>
                        </a:spcBef>
                        <a:spcAft>
                          <a:spcPts val="0"/>
                        </a:spcAft>
                        <a:buNone/>
                      </a:pPr>
                      <a:r>
                        <a:rPr lang="en-US" sz="1400" u="none" cap="none" strike="noStrike">
                          <a:latin typeface="Calibri"/>
                          <a:ea typeface="Calibri"/>
                          <a:cs typeface="Calibri"/>
                          <a:sym typeface="Calibri"/>
                        </a:rPr>
                        <a:t>2%</a:t>
                      </a:r>
                      <a:endParaRPr b="0" i="0" sz="14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68</a:t>
                      </a:r>
                      <a:endParaRPr/>
                    </a:p>
                  </a:txBody>
                  <a:tcPr marT="9525" marB="0" marR="9525" marL="9525" anchor="ctr"/>
                </a:tc>
                <a:tc>
                  <a:txBody>
                    <a:bodyPr/>
                    <a:lstStyle/>
                    <a:p>
                      <a:pPr indent="0" lvl="0" marL="0" marR="0" rtl="0" algn="r">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62</a:t>
                      </a:r>
                      <a:endParaRPr/>
                    </a:p>
                  </a:txBody>
                  <a:tcPr marT="9525" marB="0" marR="9525" marL="9525" anchor="ctr"/>
                </a:tc>
                <a:tc>
                  <a:txBody>
                    <a:bodyPr/>
                    <a:lstStyle/>
                    <a:p>
                      <a:pPr indent="0" lvl="0" marL="0" marR="0" rtl="0" algn="r">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24019</a:t>
                      </a:r>
                      <a:endParaRPr/>
                    </a:p>
                  </a:txBody>
                  <a:tcPr marT="9525" marB="0" marR="9525" marL="9525" anchor="ctr"/>
                </a:tc>
                <a:tc>
                  <a:txBody>
                    <a:bodyPr/>
                    <a:lstStyle/>
                    <a:p>
                      <a:pPr indent="0" lvl="0" marL="0" marR="0" rtl="0" algn="r">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a:t>
                      </a:r>
                      <a:endParaRPr/>
                    </a:p>
                  </a:txBody>
                  <a:tcPr marT="9525" marB="0" marR="9525" marL="9525" anchor="ctr"/>
                </a:tc>
              </a:tr>
            </a:tbl>
          </a:graphicData>
        </a:graphic>
      </p:graphicFrame>
      <p:sp>
        <p:nvSpPr>
          <p:cNvPr id="288" name="Google Shape;288;p50"/>
          <p:cNvSpPr/>
          <p:nvPr/>
        </p:nvSpPr>
        <p:spPr>
          <a:xfrm>
            <a:off x="443792" y="5149941"/>
            <a:ext cx="8722123" cy="5232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El subtotal impuesto determinado se registra en la línea 65 y es la suma de código 89 más el PPM determinado, para este caso es el siguiente valor:  </a:t>
            </a:r>
            <a:endParaRPr/>
          </a:p>
        </p:txBody>
      </p:sp>
      <p:graphicFrame>
        <p:nvGraphicFramePr>
          <p:cNvPr id="289" name="Google Shape;289;p50"/>
          <p:cNvGraphicFramePr/>
          <p:nvPr/>
        </p:nvGraphicFramePr>
        <p:xfrm>
          <a:off x="499069" y="5732987"/>
          <a:ext cx="3000000" cy="3000000"/>
        </p:xfrm>
        <a:graphic>
          <a:graphicData uri="http://schemas.openxmlformats.org/drawingml/2006/table">
            <a:tbl>
              <a:tblPr bandRow="1" firstRow="1">
                <a:noFill/>
                <a:tableStyleId>{D4C13644-90F1-4DD9-94E0-04E54E0452F4}</a:tableStyleId>
              </a:tblPr>
              <a:tblGrid>
                <a:gridCol w="358775"/>
                <a:gridCol w="3887000"/>
                <a:gridCol w="478475"/>
                <a:gridCol w="664525"/>
                <a:gridCol w="664525"/>
                <a:gridCol w="664525"/>
                <a:gridCol w="664525"/>
                <a:gridCol w="978600"/>
                <a:gridCol w="350475"/>
              </a:tblGrid>
              <a:tr h="267250">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  65</a:t>
                      </a:r>
                      <a:endParaRPr/>
                    </a:p>
                  </a:txBody>
                  <a:tcPr marT="9525" marB="0" marR="9525" marL="9525" anchor="b"/>
                </a:tc>
                <a:tc gridSpan="5">
                  <a:txBody>
                    <a:bodyPr/>
                    <a:lstStyle/>
                    <a:p>
                      <a:pPr indent="0" lvl="0" marL="0" marR="0" rtl="0" algn="l">
                        <a:lnSpc>
                          <a:spcPct val="100000"/>
                        </a:lnSpc>
                        <a:spcBef>
                          <a:spcPts val="0"/>
                        </a:spcBef>
                        <a:spcAft>
                          <a:spcPts val="0"/>
                        </a:spcAft>
                        <a:buNone/>
                      </a:pPr>
                      <a:r>
                        <a:rPr b="0" lang="en-US" sz="1100" u="none" cap="none" strike="noStrike">
                          <a:solidFill>
                            <a:schemeClr val="dk1"/>
                          </a:solidFill>
                          <a:latin typeface="Calibri"/>
                          <a:ea typeface="Calibri"/>
                          <a:cs typeface="Calibri"/>
                          <a:sym typeface="Calibri"/>
                        </a:rPr>
                        <a:t>SUB TOTAL IMPUESTO DETERMINADO ANVERSO. </a:t>
                      </a:r>
                      <a:br>
                        <a:rPr b="0" lang="en-US" sz="1100" u="none" cap="none" strike="noStrike">
                          <a:solidFill>
                            <a:schemeClr val="dk1"/>
                          </a:solidFill>
                          <a:latin typeface="Calibri"/>
                          <a:ea typeface="Calibri"/>
                          <a:cs typeface="Calibri"/>
                          <a:sym typeface="Calibri"/>
                        </a:rPr>
                      </a:br>
                      <a:r>
                        <a:rPr b="0" lang="en-US" sz="1100" u="none" cap="none" strike="noStrike">
                          <a:solidFill>
                            <a:schemeClr val="dk1"/>
                          </a:solidFill>
                          <a:latin typeface="Calibri"/>
                          <a:ea typeface="Calibri"/>
                          <a:cs typeface="Calibri"/>
                          <a:sym typeface="Calibri"/>
                        </a:rPr>
                        <a:t>(Suma de las líneas 49 a 64, columna Impuesto y/o PPM determinado)</a:t>
                      </a:r>
                      <a:endParaRPr b="0" i="0" sz="1100" u="none" cap="none" strike="noStrike">
                        <a:solidFill>
                          <a:schemeClr val="dk1"/>
                        </a:solidFill>
                        <a:latin typeface="Calibri"/>
                        <a:ea typeface="Calibri"/>
                        <a:cs typeface="Calibri"/>
                        <a:sym typeface="Calibri"/>
                      </a:endParaRPr>
                    </a:p>
                  </a:txBody>
                  <a:tcPr marT="9525" marB="0" marR="9525" marL="9525" anchor="b"/>
                </a:tc>
                <a:tc hMerge="1"/>
                <a:tc hMerge="1"/>
                <a:tc hMerge="1"/>
                <a:tc hMerge="1"/>
                <a:tc>
                  <a:txBody>
                    <a:bodyPr/>
                    <a:lstStyle/>
                    <a:p>
                      <a:pPr indent="0" lvl="0" marL="0" marR="0" rtl="0" algn="l">
                        <a:lnSpc>
                          <a:spcPct val="100000"/>
                        </a:lnSpc>
                        <a:spcBef>
                          <a:spcPts val="0"/>
                        </a:spcBef>
                        <a:spcAft>
                          <a:spcPts val="0"/>
                        </a:spcAft>
                        <a:buNone/>
                      </a:pPr>
                      <a:r>
                        <a:rPr b="0" lang="en-US" sz="1100" u="none" cap="none" strike="noStrike">
                          <a:solidFill>
                            <a:schemeClr val="dk1"/>
                          </a:solidFill>
                          <a:latin typeface="Calibri"/>
                          <a:ea typeface="Calibri"/>
                          <a:cs typeface="Calibri"/>
                          <a:sym typeface="Calibri"/>
                        </a:rPr>
                        <a:t> 595</a:t>
                      </a:r>
                      <a:endParaRPr b="0" i="0" sz="1100" u="none" cap="none" strike="noStrike">
                        <a:solidFill>
                          <a:schemeClr val="dk1"/>
                        </a:solidFill>
                        <a:latin typeface="Calibri"/>
                        <a:ea typeface="Calibri"/>
                        <a:cs typeface="Calibri"/>
                        <a:sym typeface="Calibri"/>
                      </a:endParaRPr>
                    </a:p>
                  </a:txBody>
                  <a:tcPr marT="9525" marB="0" marR="9525" marL="9525" anchor="b"/>
                </a:tc>
                <a:tc>
                  <a:txBody>
                    <a:bodyPr/>
                    <a:lstStyle/>
                    <a:p>
                      <a:pPr indent="0" lvl="0" marL="0" marR="0" rtl="0" algn="r">
                        <a:lnSpc>
                          <a:spcPct val="100000"/>
                        </a:lnSpc>
                        <a:spcBef>
                          <a:spcPts val="0"/>
                        </a:spcBef>
                        <a:spcAft>
                          <a:spcPts val="0"/>
                        </a:spcAft>
                        <a:buNone/>
                      </a:pPr>
                      <a:r>
                        <a:rPr b="0" lang="en-US" sz="1100" u="none" cap="none" strike="noStrike">
                          <a:solidFill>
                            <a:schemeClr val="dk1"/>
                          </a:solidFill>
                          <a:latin typeface="Calibri"/>
                          <a:ea typeface="Calibri"/>
                          <a:cs typeface="Calibri"/>
                          <a:sym typeface="Calibri"/>
                        </a:rPr>
                        <a:t>124.529</a:t>
                      </a:r>
                      <a:endParaRPr b="0" i="0" sz="1100" u="none" cap="none" strike="noStrike">
                        <a:solidFill>
                          <a:schemeClr val="dk1"/>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b="0" i="0" lang="en-US" sz="1100" u="none" cap="none" strike="noStrike">
                          <a:solidFill>
                            <a:schemeClr val="dk1"/>
                          </a:solidFill>
                          <a:latin typeface="Arial"/>
                          <a:ea typeface="Arial"/>
                          <a:cs typeface="Arial"/>
                          <a:sym typeface="Arial"/>
                        </a:rPr>
                        <a:t>+</a:t>
                      </a:r>
                      <a:endParaRPr b="0" i="0" sz="1100" u="none" cap="none" strike="noStrike">
                        <a:solidFill>
                          <a:srgbClr val="000000"/>
                        </a:solidFill>
                        <a:latin typeface="Calibri"/>
                        <a:ea typeface="Calibri"/>
                        <a:cs typeface="Calibri"/>
                        <a:sym typeface="Calibri"/>
                      </a:endParaRPr>
                    </a:p>
                  </a:txBody>
                  <a:tcPr marT="9525" marB="0" marR="9525" marL="9525" anchor="b"/>
                </a:tc>
              </a:tr>
              <a:tr h="267250">
                <a:tc>
                  <a:txBody>
                    <a:bodyPr/>
                    <a:lstStyle/>
                    <a:p>
                      <a:pPr indent="0" lvl="0" marL="0" marR="0" rtl="0" algn="l">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119</a:t>
                      </a:r>
                      <a:endParaRPr/>
                    </a:p>
                  </a:txBody>
                  <a:tcPr marT="9525" marB="0" marR="9525" marL="9525" anchor="ctr"/>
                </a:tc>
                <a:tc>
                  <a:txBody>
                    <a:bodyPr/>
                    <a:lstStyle/>
                    <a:p>
                      <a:pPr indent="0" lvl="0" marL="0" marR="0" rtl="0" algn="l">
                        <a:lnSpc>
                          <a:spcPct val="100000"/>
                        </a:lnSpc>
                        <a:spcBef>
                          <a:spcPts val="0"/>
                        </a:spcBef>
                        <a:spcAft>
                          <a:spcPts val="0"/>
                        </a:spcAft>
                        <a:buNone/>
                      </a:pPr>
                      <a:r>
                        <a:rPr b="0" lang="en-US" sz="1100" u="none" cap="none" strike="noStrike">
                          <a:solidFill>
                            <a:schemeClr val="dk1"/>
                          </a:solidFill>
                          <a:latin typeface="Calibri"/>
                          <a:ea typeface="Calibri"/>
                          <a:cs typeface="Calibri"/>
                          <a:sym typeface="Calibri"/>
                        </a:rPr>
                        <a:t>TOTAL A PAGAR EN PLAZO LEGAL</a:t>
                      </a:r>
                      <a:endParaRPr sz="1100" u="none" cap="none" strike="noStrike">
                        <a:latin typeface="Calibri"/>
                        <a:ea typeface="Calibri"/>
                        <a:cs typeface="Calibri"/>
                        <a:sym typeface="Calibri"/>
                      </a:endParaRPr>
                    </a:p>
                  </a:txBody>
                  <a:tcPr marT="9525" marB="0" marR="9525" marL="9525" anchor="ctr"/>
                </a:tc>
                <a:tc>
                  <a:txBody>
                    <a:bodyPr/>
                    <a:lstStyle/>
                    <a:p>
                      <a:pPr indent="0" lvl="0" marL="0" marR="0" rtl="0" algn="l">
                        <a:lnSpc>
                          <a:spcPct val="100000"/>
                        </a:lnSpc>
                        <a:spcBef>
                          <a:spcPts val="0"/>
                        </a:spcBef>
                        <a:spcAft>
                          <a:spcPts val="0"/>
                        </a:spcAft>
                        <a:buNone/>
                      </a:pPr>
                      <a:r>
                        <a:rPr lang="en-US" sz="1100" u="none" cap="none" strike="noStrike">
                          <a:latin typeface="Calibri"/>
                          <a:ea typeface="Calibri"/>
                          <a:cs typeface="Calibri"/>
                          <a:sym typeface="Calibri"/>
                        </a:rPr>
                        <a:t> 91</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lnSpc>
                          <a:spcPct val="100000"/>
                        </a:lnSpc>
                        <a:spcBef>
                          <a:spcPts val="0"/>
                        </a:spcBef>
                        <a:spcAft>
                          <a:spcPts val="0"/>
                        </a:spcAft>
                        <a:buNone/>
                      </a:pPr>
                      <a:r>
                        <a:rPr lang="en-US" sz="1100" u="none" cap="none" strike="noStrike">
                          <a:latin typeface="Calibri"/>
                          <a:ea typeface="Calibri"/>
                          <a:cs typeface="Calibri"/>
                          <a:sym typeface="Calibri"/>
                        </a:rPr>
                        <a:t>206.379 </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lnSpc>
                          <a:spcPct val="100000"/>
                        </a:lnSpc>
                        <a:spcBef>
                          <a:spcPts val="0"/>
                        </a:spcBef>
                        <a:spcAft>
                          <a:spcPts val="0"/>
                        </a:spcAft>
                        <a:buNone/>
                      </a:pPr>
                      <a:r>
                        <a:rPr lang="en-US" sz="1100" u="none" cap="none" strike="noStrike">
                          <a:latin typeface="Calibri"/>
                          <a:ea typeface="Calibri"/>
                          <a:cs typeface="Calibri"/>
                          <a:sym typeface="Calibri"/>
                        </a:rPr>
                        <a:t> =</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lnSpc>
                          <a:spcPct val="100000"/>
                        </a:lnSpc>
                        <a:spcBef>
                          <a:spcPts val="0"/>
                        </a:spcBef>
                        <a:spcAft>
                          <a:spcPts val="0"/>
                        </a:spcAft>
                        <a:buNone/>
                      </a:pPr>
                      <a:r>
                        <a:rPr lang="en-US" sz="1100" u="none" cap="none" strike="noStrike">
                          <a:latin typeface="Calibri"/>
                          <a:ea typeface="Calibri"/>
                          <a:cs typeface="Calibri"/>
                          <a:sym typeface="Calibri"/>
                        </a:rPr>
                        <a:t> </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lnSpc>
                          <a:spcPct val="100000"/>
                        </a:lnSpc>
                        <a:spcBef>
                          <a:spcPts val="0"/>
                        </a:spcBef>
                        <a:spcAft>
                          <a:spcPts val="0"/>
                        </a:spcAft>
                        <a:buNone/>
                      </a:pPr>
                      <a:r>
                        <a:rPr lang="en-US" sz="1100" u="none" cap="none" strike="noStrike">
                          <a:latin typeface="Calibri"/>
                          <a:ea typeface="Calibri"/>
                          <a:cs typeface="Calibri"/>
                          <a:sym typeface="Calibri"/>
                        </a:rPr>
                        <a:t> </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lnSpc>
                          <a:spcPct val="100000"/>
                        </a:lnSpc>
                        <a:spcBef>
                          <a:spcPts val="0"/>
                        </a:spcBef>
                        <a:spcAft>
                          <a:spcPts val="0"/>
                        </a:spcAft>
                        <a:buNone/>
                      </a:pPr>
                      <a:r>
                        <a:rPr lang="en-US" sz="1100" u="none" cap="none" strike="noStrike">
                          <a:latin typeface="Calibri"/>
                          <a:ea typeface="Calibri"/>
                          <a:cs typeface="Calibri"/>
                          <a:sym typeface="Calibri"/>
                        </a:rPr>
                        <a:t> </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lnSpc>
                          <a:spcPct val="100000"/>
                        </a:lnSpc>
                        <a:spcBef>
                          <a:spcPts val="0"/>
                        </a:spcBef>
                        <a:spcAft>
                          <a:spcPts val="0"/>
                        </a:spcAft>
                        <a:buNone/>
                      </a:pPr>
                      <a:r>
                        <a:rPr lang="en-US" sz="1100" u="none" cap="none" strike="noStrike">
                          <a:latin typeface="Calibri"/>
                          <a:ea typeface="Calibri"/>
                          <a:cs typeface="Calibri"/>
                          <a:sym typeface="Calibri"/>
                        </a:rPr>
                        <a:t> </a:t>
                      </a:r>
                      <a:endParaRPr b="0" i="0" sz="1100" u="none" cap="none" strike="noStrike">
                        <a:solidFill>
                          <a:srgbClr val="000000"/>
                        </a:solidFill>
                        <a:latin typeface="Calibri"/>
                        <a:ea typeface="Calibri"/>
                        <a:cs typeface="Calibri"/>
                        <a:sym typeface="Calibri"/>
                      </a:endParaRPr>
                    </a:p>
                  </a:txBody>
                  <a:tcPr marT="9525" marB="0" marR="9525" marL="9525" anchor="ct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51"/>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PAUSA </a:t>
            </a:r>
            <a:r>
              <a:rPr b="0" i="0" lang="en-US" sz="2800" u="none" cap="none" strike="noStrike">
                <a:solidFill>
                  <a:srgbClr val="C64033"/>
                </a:solidFill>
                <a:latin typeface="Calibri"/>
                <a:ea typeface="Calibri"/>
                <a:cs typeface="Calibri"/>
                <a:sym typeface="Calibri"/>
              </a:rPr>
              <a:t>REFLEXIVA</a:t>
            </a:r>
            <a:endParaRPr b="0" i="0" sz="3100" u="none" cap="none" strike="noStrike">
              <a:solidFill>
                <a:srgbClr val="C64033"/>
              </a:solidFill>
              <a:latin typeface="Calibri"/>
              <a:ea typeface="Calibri"/>
              <a:cs typeface="Calibri"/>
              <a:sym typeface="Calibri"/>
            </a:endParaRPr>
          </a:p>
        </p:txBody>
      </p:sp>
      <p:grpSp>
        <p:nvGrpSpPr>
          <p:cNvPr id="295" name="Google Shape;295;p51"/>
          <p:cNvGrpSpPr/>
          <p:nvPr/>
        </p:nvGrpSpPr>
        <p:grpSpPr>
          <a:xfrm>
            <a:off x="375976" y="2496444"/>
            <a:ext cx="5856994" cy="3265259"/>
            <a:chOff x="466025" y="2540150"/>
            <a:chExt cx="5650725" cy="1155550"/>
          </a:xfrm>
        </p:grpSpPr>
        <p:sp>
          <p:nvSpPr>
            <p:cNvPr id="296" name="Google Shape;296;p51"/>
            <p:cNvSpPr/>
            <p:nvPr/>
          </p:nvSpPr>
          <p:spPr>
            <a:xfrm>
              <a:off x="466025" y="2540150"/>
              <a:ext cx="5650725" cy="1155550"/>
            </a:xfrm>
            <a:prstGeom prst="roundRect">
              <a:avLst>
                <a:gd fmla="val 7935"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97" name="Google Shape;297;p51"/>
            <p:cNvSpPr txBox="1"/>
            <p:nvPr/>
          </p:nvSpPr>
          <p:spPr>
            <a:xfrm>
              <a:off x="592173" y="2663835"/>
              <a:ext cx="5399037" cy="974433"/>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Te invito a que hagamos una pausa, y reflexionemos acerca de los Impuestos Adicionales. Junto a un compañero, conversen y reflexionen sobre las siguientes preguntas:</a:t>
              </a:r>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1.- ¿Por qué pagamos impuestos adicionales sobre algunos productos?</a:t>
              </a:r>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2.- ¿Deberían dejar de cobrar estos impuestos?, ¿Por qué?</a:t>
              </a:r>
              <a:endParaRPr/>
            </a:p>
          </p:txBody>
        </p:sp>
      </p:grpSp>
      <p:pic>
        <p:nvPicPr>
          <p:cNvPr id="298" name="Google Shape;298;p51"/>
          <p:cNvPicPr preferRelativeResize="0"/>
          <p:nvPr/>
        </p:nvPicPr>
        <p:blipFill rotWithShape="1">
          <a:blip r:embed="rId3">
            <a:alphaModFix/>
          </a:blip>
          <a:srcRect b="0" l="0" r="0" t="0"/>
          <a:stretch/>
        </p:blipFill>
        <p:spPr>
          <a:xfrm>
            <a:off x="6525252" y="1315762"/>
            <a:ext cx="2617380" cy="5675376"/>
          </a:xfrm>
          <a:prstGeom prst="rect">
            <a:avLst/>
          </a:prstGeom>
          <a:noFill/>
          <a:ln>
            <a:noFill/>
          </a:ln>
        </p:spPr>
      </p:pic>
      <p:pic>
        <p:nvPicPr>
          <p:cNvPr id="299" name="Google Shape;299;p51"/>
          <p:cNvPicPr preferRelativeResize="0"/>
          <p:nvPr/>
        </p:nvPicPr>
        <p:blipFill rotWithShape="1">
          <a:blip r:embed="rId4">
            <a:alphaModFix/>
          </a:blip>
          <a:srcRect b="0" l="0" r="0" t="0"/>
          <a:stretch/>
        </p:blipFill>
        <p:spPr>
          <a:xfrm>
            <a:off x="5991699" y="2240827"/>
            <a:ext cx="482540" cy="48254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52"/>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SOLUCIÓN</a:t>
            </a:r>
            <a:endParaRPr b="1" i="0" sz="3100" u="none" cap="none" strike="noStrike">
              <a:solidFill>
                <a:srgbClr val="ED6B00"/>
              </a:solidFill>
              <a:latin typeface="Calibri"/>
              <a:ea typeface="Calibri"/>
              <a:cs typeface="Calibri"/>
              <a:sym typeface="Calibri"/>
            </a:endParaRPr>
          </a:p>
        </p:txBody>
      </p:sp>
      <p:grpSp>
        <p:nvGrpSpPr>
          <p:cNvPr id="305" name="Google Shape;305;p52"/>
          <p:cNvGrpSpPr/>
          <p:nvPr/>
        </p:nvGrpSpPr>
        <p:grpSpPr>
          <a:xfrm>
            <a:off x="375976" y="2496444"/>
            <a:ext cx="5856994" cy="3265259"/>
            <a:chOff x="466025" y="2540150"/>
            <a:chExt cx="5650725" cy="1155550"/>
          </a:xfrm>
        </p:grpSpPr>
        <p:sp>
          <p:nvSpPr>
            <p:cNvPr id="306" name="Google Shape;306;p52"/>
            <p:cNvSpPr/>
            <p:nvPr/>
          </p:nvSpPr>
          <p:spPr>
            <a:xfrm>
              <a:off x="466025" y="2540150"/>
              <a:ext cx="5650725" cy="1155550"/>
            </a:xfrm>
            <a:prstGeom prst="roundRect">
              <a:avLst>
                <a:gd fmla="val 7935"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07" name="Google Shape;307;p52"/>
            <p:cNvSpPr txBox="1"/>
            <p:nvPr/>
          </p:nvSpPr>
          <p:spPr>
            <a:xfrm>
              <a:off x="592173" y="2663835"/>
              <a:ext cx="5399037" cy="974433"/>
            </a:xfrm>
            <a:prstGeom prst="rect">
              <a:avLst/>
            </a:prstGeom>
            <a:noFill/>
            <a:ln>
              <a:noFill/>
            </a:ln>
          </p:spPr>
          <p:txBody>
            <a:bodyPr anchorCtr="0" anchor="ctr" bIns="91425" lIns="91425" spcFirstLastPara="1" rIns="91425" wrap="square" tIns="91425">
              <a:noAutofit/>
            </a:bodyPr>
            <a:lstStyle/>
            <a:p>
              <a:pPr indent="-88900" lvl="0" marL="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Los impuestos adicionales en nuestro país, son un mecanismo de recaudación adicional al pago de IVA, y con el cual se busca obtener una mayor recepción de impuestos por productos que son considerados no esenciales o básicos. </a:t>
              </a:r>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88900" lvl="0" marL="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No deberían ser eliminados como cobro, ya que a través de estos, se consigue una mayor recaudación con el fin de invertirlos en el país.</a:t>
              </a:r>
              <a:endParaRPr/>
            </a:p>
          </p:txBody>
        </p:sp>
      </p:grpSp>
      <p:sp>
        <p:nvSpPr>
          <p:cNvPr id="308" name="Google Shape;308;p52"/>
          <p:cNvSpPr txBox="1"/>
          <p:nvPr/>
        </p:nvSpPr>
        <p:spPr>
          <a:xfrm>
            <a:off x="506729" y="6208822"/>
            <a:ext cx="5388800" cy="198385"/>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100"/>
              <a:buFont typeface="Arial"/>
              <a:buNone/>
            </a:pPr>
            <a:r>
              <a:rPr b="1" i="0" lang="en-US" sz="2100" u="none" cap="none" strike="noStrike">
                <a:solidFill>
                  <a:srgbClr val="ED6B00"/>
                </a:solidFill>
                <a:latin typeface="Calibri"/>
                <a:ea typeface="Calibri"/>
                <a:cs typeface="Calibri"/>
                <a:sym typeface="Calibri"/>
              </a:rPr>
              <a:t>¡Muy bien</a:t>
            </a:r>
            <a:r>
              <a:rPr b="0" i="0" lang="en-US" sz="2100" u="none" cap="none" strike="noStrike">
                <a:solidFill>
                  <a:srgbClr val="ED6B00"/>
                </a:solidFill>
                <a:latin typeface="Calibri"/>
                <a:ea typeface="Calibri"/>
                <a:cs typeface="Calibri"/>
                <a:sym typeface="Calibri"/>
              </a:rPr>
              <a:t>! </a:t>
            </a:r>
            <a:endParaRPr b="0" i="0" sz="2000" u="none" cap="none" strike="noStrike">
              <a:solidFill>
                <a:srgbClr val="ED6B00"/>
              </a:solidFill>
              <a:latin typeface="Calibri"/>
              <a:ea typeface="Calibri"/>
              <a:cs typeface="Calibri"/>
              <a:sym typeface="Calibri"/>
            </a:endParaRPr>
          </a:p>
        </p:txBody>
      </p:sp>
      <p:pic>
        <p:nvPicPr>
          <p:cNvPr id="309" name="Google Shape;309;p52"/>
          <p:cNvPicPr preferRelativeResize="0"/>
          <p:nvPr/>
        </p:nvPicPr>
        <p:blipFill rotWithShape="1">
          <a:blip r:embed="rId3">
            <a:alphaModFix/>
          </a:blip>
          <a:srcRect b="0" l="0" r="0" t="0"/>
          <a:stretch/>
        </p:blipFill>
        <p:spPr>
          <a:xfrm>
            <a:off x="6525252" y="1315762"/>
            <a:ext cx="2617380" cy="5675376"/>
          </a:xfrm>
          <a:prstGeom prst="rect">
            <a:avLst/>
          </a:prstGeom>
          <a:noFill/>
          <a:ln>
            <a:noFill/>
          </a:ln>
        </p:spPr>
      </p:pic>
      <p:pic>
        <p:nvPicPr>
          <p:cNvPr id="310" name="Google Shape;310;p52"/>
          <p:cNvPicPr preferRelativeResize="0"/>
          <p:nvPr/>
        </p:nvPicPr>
        <p:blipFill rotWithShape="1">
          <a:blip r:embed="rId4">
            <a:alphaModFix/>
          </a:blip>
          <a:srcRect b="0" l="0" r="0" t="0"/>
          <a:stretch/>
        </p:blipFill>
        <p:spPr>
          <a:xfrm>
            <a:off x="5991699" y="2240827"/>
            <a:ext cx="482540" cy="4825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37"/>
          <p:cNvSpPr txBox="1"/>
          <p:nvPr/>
        </p:nvSpPr>
        <p:spPr>
          <a:xfrm>
            <a:off x="365425"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ACTIVIDAD 7</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76" name="Google Shape;76;p37"/>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ED6B00"/>
                </a:solidFill>
                <a:latin typeface="Calibri"/>
                <a:ea typeface="Calibri"/>
                <a:cs typeface="Calibri"/>
                <a:sym typeface="Calibri"/>
              </a:rPr>
              <a:t>MÓDULO 2 </a:t>
            </a:r>
            <a:r>
              <a:rPr b="0" i="0" lang="en-US" sz="1200" u="none" cap="none" strike="noStrike">
                <a:solidFill>
                  <a:srgbClr val="ED6B00"/>
                </a:solidFill>
                <a:latin typeface="Calibri"/>
                <a:ea typeface="Calibri"/>
                <a:cs typeface="Calibri"/>
                <a:sym typeface="Calibri"/>
              </a:rPr>
              <a:t>| GESTIÓN COMERCIAL TRIBUTARIA</a:t>
            </a:r>
            <a:endParaRPr b="0" i="0" sz="1200" u="none" cap="none" strike="noStrike">
              <a:solidFill>
                <a:srgbClr val="ED6B00"/>
              </a:solidFill>
              <a:latin typeface="Calibri"/>
              <a:ea typeface="Calibri"/>
              <a:cs typeface="Calibri"/>
              <a:sym typeface="Calibri"/>
            </a:endParaRPr>
          </a:p>
        </p:txBody>
      </p:sp>
      <p:sp>
        <p:nvSpPr>
          <p:cNvPr id="77" name="Google Shape;77;p37"/>
          <p:cNvSpPr txBox="1"/>
          <p:nvPr/>
        </p:nvSpPr>
        <p:spPr>
          <a:xfrm>
            <a:off x="365425" y="2611974"/>
            <a:ext cx="4118085" cy="1357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3600" u="none" cap="none" strike="noStrike">
                <a:solidFill>
                  <a:srgbClr val="ED6B00"/>
                </a:solidFill>
                <a:latin typeface="Calibri"/>
                <a:ea typeface="Calibri"/>
                <a:cs typeface="Calibri"/>
                <a:sym typeface="Calibri"/>
              </a:rPr>
              <a:t>IMPUESTOS ADICIONALES Y </a:t>
            </a:r>
            <a:endParaRPr/>
          </a:p>
          <a:p>
            <a:pPr indent="0" lvl="0" marL="0" marR="0" rtl="0" algn="l">
              <a:lnSpc>
                <a:spcPct val="90000"/>
              </a:lnSpc>
              <a:spcBef>
                <a:spcPts val="0"/>
              </a:spcBef>
              <a:spcAft>
                <a:spcPts val="0"/>
              </a:spcAft>
              <a:buNone/>
            </a:pPr>
            <a:r>
              <a:rPr b="1" i="0" lang="en-US" sz="3600" u="none" cap="none" strike="noStrike">
                <a:solidFill>
                  <a:srgbClr val="ED6B00"/>
                </a:solidFill>
                <a:latin typeface="Calibri"/>
                <a:ea typeface="Calibri"/>
                <a:cs typeface="Calibri"/>
                <a:sym typeface="Calibri"/>
              </a:rPr>
              <a:t>EL IVA</a:t>
            </a:r>
            <a:endParaRPr b="1" i="0" sz="3600" u="none" cap="none" strike="noStrike">
              <a:solidFill>
                <a:srgbClr val="ED6B00"/>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i="0" sz="3600" u="none" cap="none" strike="noStrike">
              <a:solidFill>
                <a:srgbClr val="ED6B00"/>
              </a:solidFill>
              <a:latin typeface="Calibri"/>
              <a:ea typeface="Calibri"/>
              <a:cs typeface="Calibri"/>
              <a:sym typeface="Calibri"/>
            </a:endParaRPr>
          </a:p>
        </p:txBody>
      </p:sp>
      <p:pic>
        <p:nvPicPr>
          <p:cNvPr id="78" name="Google Shape;78;p37"/>
          <p:cNvPicPr preferRelativeResize="0"/>
          <p:nvPr/>
        </p:nvPicPr>
        <p:blipFill rotWithShape="1">
          <a:blip r:embed="rId3">
            <a:alphaModFix/>
          </a:blip>
          <a:srcRect b="0" l="0" r="0" t="0"/>
          <a:stretch/>
        </p:blipFill>
        <p:spPr>
          <a:xfrm>
            <a:off x="2773738" y="-145768"/>
            <a:ext cx="7181792" cy="929408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53"/>
          <p:cNvSpPr txBox="1"/>
          <p:nvPr/>
        </p:nvSpPr>
        <p:spPr>
          <a:xfrm>
            <a:off x="3852571" y="1355429"/>
            <a:ext cx="4534412" cy="1945709"/>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3200" u="none" cap="none" strike="noStrike">
                <a:solidFill>
                  <a:srgbClr val="ED6B00"/>
                </a:solidFill>
                <a:latin typeface="Calibri"/>
                <a:ea typeface="Calibri"/>
                <a:cs typeface="Calibri"/>
                <a:sym typeface="Calibri"/>
              </a:rPr>
              <a:t>DECLARACIÓN Y CÁLCULO DE RETENCIÓN </a:t>
            </a:r>
            <a:endParaRPr/>
          </a:p>
          <a:p>
            <a:pPr indent="0" lvl="0" marL="0" marR="0" rtl="0" algn="l">
              <a:lnSpc>
                <a:spcPct val="80000"/>
              </a:lnSpc>
              <a:spcBef>
                <a:spcPts val="0"/>
              </a:spcBef>
              <a:spcAft>
                <a:spcPts val="0"/>
              </a:spcAft>
              <a:buNone/>
            </a:pPr>
            <a:r>
              <a:rPr b="0" i="0" lang="en-US" sz="3200" u="none" cap="none" strike="noStrike">
                <a:solidFill>
                  <a:srgbClr val="C64033"/>
                </a:solidFill>
                <a:latin typeface="Calibri"/>
                <a:ea typeface="Calibri"/>
                <a:cs typeface="Calibri"/>
                <a:sym typeface="Calibri"/>
              </a:rPr>
              <a:t>DE SEGUNDA CATEGORÍA</a:t>
            </a:r>
            <a:endParaRPr b="0" i="0" sz="3200" u="none" cap="none" strike="noStrike">
              <a:solidFill>
                <a:srgbClr val="C64033"/>
              </a:solidFill>
              <a:latin typeface="Calibri"/>
              <a:ea typeface="Calibri"/>
              <a:cs typeface="Calibri"/>
              <a:sym typeface="Calibri"/>
            </a:endParaRPr>
          </a:p>
        </p:txBody>
      </p:sp>
      <p:pic>
        <p:nvPicPr>
          <p:cNvPr id="316" name="Google Shape;316;p53"/>
          <p:cNvPicPr preferRelativeResize="0"/>
          <p:nvPr/>
        </p:nvPicPr>
        <p:blipFill rotWithShape="1">
          <a:blip r:embed="rId3">
            <a:alphaModFix/>
          </a:blip>
          <a:srcRect b="0" l="0" r="0" t="0"/>
          <a:stretch/>
        </p:blipFill>
        <p:spPr>
          <a:xfrm>
            <a:off x="768065" y="1811480"/>
            <a:ext cx="2832422" cy="497987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4"/>
          <p:cNvSpPr txBox="1"/>
          <p:nvPr/>
        </p:nvSpPr>
        <p:spPr>
          <a:xfrm>
            <a:off x="445594" y="963214"/>
            <a:ext cx="6971456" cy="541995"/>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IMPUESTO DE </a:t>
            </a:r>
            <a:r>
              <a:rPr b="0" i="0" lang="en-US" sz="2800" u="none" cap="none" strike="noStrike">
                <a:solidFill>
                  <a:srgbClr val="C64033"/>
                </a:solidFill>
                <a:latin typeface="Calibri"/>
                <a:ea typeface="Calibri"/>
                <a:cs typeface="Calibri"/>
                <a:sym typeface="Calibri"/>
              </a:rPr>
              <a:t>SEGUNDA CATEGORÍA</a:t>
            </a:r>
            <a:endParaRPr b="0" i="0" sz="3100" u="none" cap="none" strike="noStrike">
              <a:solidFill>
                <a:srgbClr val="C64033"/>
              </a:solidFill>
              <a:latin typeface="Calibri"/>
              <a:ea typeface="Calibri"/>
              <a:cs typeface="Calibri"/>
              <a:sym typeface="Calibri"/>
            </a:endParaRPr>
          </a:p>
        </p:txBody>
      </p:sp>
      <p:graphicFrame>
        <p:nvGraphicFramePr>
          <p:cNvPr id="322" name="Google Shape;322;p54"/>
          <p:cNvGraphicFramePr/>
          <p:nvPr/>
        </p:nvGraphicFramePr>
        <p:xfrm>
          <a:off x="445594" y="2672175"/>
          <a:ext cx="3000000" cy="3000000"/>
        </p:xfrm>
        <a:graphic>
          <a:graphicData uri="http://schemas.openxmlformats.org/drawingml/2006/table">
            <a:tbl>
              <a:tblPr bandRow="1" firstRow="1">
                <a:noFill/>
                <a:tableStyleId>{D4C13644-90F1-4DD9-94E0-04E54E0452F4}</a:tableStyleId>
              </a:tblPr>
              <a:tblGrid>
                <a:gridCol w="1240325"/>
                <a:gridCol w="1343025"/>
                <a:gridCol w="1414475"/>
                <a:gridCol w="1671625"/>
                <a:gridCol w="1957400"/>
                <a:gridCol w="1126975"/>
              </a:tblGrid>
              <a:tr h="363000">
                <a:tc gridSpan="6">
                  <a:txBody>
                    <a:bodyPr/>
                    <a:lstStyle/>
                    <a:p>
                      <a:pPr indent="0" lvl="0" marL="0" marR="0" rtl="0" algn="ctr">
                        <a:lnSpc>
                          <a:spcPct val="100000"/>
                        </a:lnSpc>
                        <a:spcBef>
                          <a:spcPts val="0"/>
                        </a:spcBef>
                        <a:spcAft>
                          <a:spcPts val="0"/>
                        </a:spcAft>
                        <a:buNone/>
                      </a:pPr>
                      <a:r>
                        <a:rPr lang="en-US" sz="1100" u="none" cap="none" strike="noStrike"/>
                        <a:t>Monto de Cálculo del Impuesto Único de Segunda Categoría</a:t>
                      </a:r>
                      <a:endParaRPr b="1" i="0" sz="1100" u="none" cap="none" strike="noStrike">
                        <a:solidFill>
                          <a:srgbClr val="000000"/>
                        </a:solidFill>
                        <a:latin typeface="Arial"/>
                        <a:ea typeface="Arial"/>
                        <a:cs typeface="Arial"/>
                        <a:sym typeface="Arial"/>
                      </a:endParaRPr>
                    </a:p>
                  </a:txBody>
                  <a:tcPr marT="9525" marB="0" marR="9525" marL="9525" anchor="ctr">
                    <a:solidFill>
                      <a:schemeClr val="accent1"/>
                    </a:solidFill>
                  </a:tcPr>
                </a:tc>
                <a:tc hMerge="1"/>
                <a:tc hMerge="1"/>
                <a:tc hMerge="1"/>
                <a:tc hMerge="1"/>
                <a:tc hMerge="1"/>
              </a:tr>
              <a:tr h="277650">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Período</a:t>
                      </a:r>
                      <a:endParaRPr b="0" i="0" sz="1100" u="none" cap="none" strike="noStrike">
                        <a:solidFill>
                          <a:srgbClr val="000000"/>
                        </a:solidFill>
                        <a:latin typeface="Calibri"/>
                        <a:ea typeface="Calibri"/>
                        <a:cs typeface="Calibri"/>
                        <a:sym typeface="Calibri"/>
                      </a:endParaRPr>
                    </a:p>
                  </a:txBody>
                  <a:tcPr marT="9525" marB="0" marR="9525" marL="9525" anchor="ctr"/>
                </a:tc>
                <a:tc gridSpan="2">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Monto de la renta Líquida imponible </a:t>
                      </a:r>
                      <a:endParaRPr b="0" i="0" sz="1100" u="none" cap="none" strike="noStrike">
                        <a:solidFill>
                          <a:srgbClr val="000000"/>
                        </a:solidFill>
                        <a:latin typeface="Calibri"/>
                        <a:ea typeface="Calibri"/>
                        <a:cs typeface="Calibri"/>
                        <a:sym typeface="Calibri"/>
                      </a:endParaRPr>
                    </a:p>
                  </a:txBody>
                  <a:tcPr marT="9525" marB="0" marR="9525" marL="9525" anchor="ctr"/>
                </a:tc>
                <a:tc hMerge="1"/>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Factor </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Cantidad a rebajar </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Tasa de Impuesto Efectiva, </a:t>
                      </a:r>
                      <a:br>
                        <a:rPr lang="en-US" sz="1100" u="none" cap="none" strike="noStrike">
                          <a:latin typeface="Calibri"/>
                          <a:ea typeface="Calibri"/>
                          <a:cs typeface="Calibri"/>
                          <a:sym typeface="Calibri"/>
                        </a:rPr>
                      </a:br>
                      <a:r>
                        <a:rPr lang="en-US" sz="1100" u="none" cap="none" strike="noStrike">
                          <a:latin typeface="Calibri"/>
                          <a:ea typeface="Calibri"/>
                          <a:cs typeface="Calibri"/>
                          <a:sym typeface="Calibri"/>
                        </a:rPr>
                        <a:t>máxima por cada tramo de Renta</a:t>
                      </a:r>
                      <a:endParaRPr b="0" i="0" sz="1100" u="none" cap="none" strike="noStrike">
                        <a:solidFill>
                          <a:srgbClr val="000000"/>
                        </a:solidFill>
                        <a:latin typeface="Calibri"/>
                        <a:ea typeface="Calibri"/>
                        <a:cs typeface="Calibri"/>
                        <a:sym typeface="Calibri"/>
                      </a:endParaRPr>
                    </a:p>
                  </a:txBody>
                  <a:tcPr marT="9525" marB="0" marR="9525" marL="9525" anchor="ctr"/>
                </a:tc>
              </a:tr>
              <a:tr h="249375">
                <a:tc>
                  <a:txBody>
                    <a:bodyPr/>
                    <a:lstStyle/>
                    <a:p>
                      <a:pPr indent="0" lvl="0" marL="0" marR="0" rtl="0" algn="ctr">
                        <a:lnSpc>
                          <a:spcPct val="100000"/>
                        </a:lnSpc>
                        <a:spcBef>
                          <a:spcPts val="0"/>
                        </a:spcBef>
                        <a:spcAft>
                          <a:spcPts val="0"/>
                        </a:spcAft>
                        <a:buNone/>
                      </a:pPr>
                      <a:r>
                        <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Desde</a:t>
                      </a:r>
                      <a:endParaRPr/>
                    </a:p>
                  </a:txBody>
                  <a:tcPr marT="9525" marB="0" marR="9525" marL="9525" anchor="ctr"/>
                </a:tc>
                <a:tc>
                  <a:txBody>
                    <a:bodyPr/>
                    <a:lstStyle/>
                    <a:p>
                      <a:pPr indent="0" lvl="0" marL="0" marR="0" rtl="0" algn="ctr">
                        <a:lnSpc>
                          <a:spcPct val="100000"/>
                        </a:lnSpc>
                        <a:spcBef>
                          <a:spcPts val="0"/>
                        </a:spcBef>
                        <a:spcAft>
                          <a:spcPts val="0"/>
                        </a:spcAft>
                        <a:buNone/>
                      </a:pPr>
                      <a:r>
                        <a:rPr b="0" i="0" lang="en-US" sz="1100" u="none" cap="none" strike="noStrike">
                          <a:solidFill>
                            <a:srgbClr val="000000"/>
                          </a:solidFill>
                          <a:latin typeface="Calibri"/>
                          <a:ea typeface="Calibri"/>
                          <a:cs typeface="Calibri"/>
                          <a:sym typeface="Calibri"/>
                        </a:rPr>
                        <a:t>Hasta</a:t>
                      </a:r>
                      <a:endParaRPr/>
                    </a:p>
                  </a:txBody>
                  <a:tcPr marT="9525" marB="0" marR="9525" marL="9525" anchor="ctr"/>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 </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 </a:t>
                      </a:r>
                      <a:endParaRPr b="0" i="0" sz="1100" u="none" cap="none" strike="noStrike">
                        <a:solidFill>
                          <a:srgbClr val="000000"/>
                        </a:solidFill>
                        <a:latin typeface="Calibri"/>
                        <a:ea typeface="Calibri"/>
                        <a:cs typeface="Calibri"/>
                        <a:sym typeface="Calibri"/>
                      </a:endParaRPr>
                    </a:p>
                  </a:txBody>
                  <a:tcPr marT="9525" marB="0" marR="9525" marL="9525" anchor="ctr"/>
                </a:tc>
              </a:tr>
              <a:tr h="249375">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 </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$668.891,00</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Exento</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Exento</a:t>
                      </a:r>
                      <a:endParaRPr b="0" i="0" sz="1100" u="none" cap="none" strike="noStrike">
                        <a:solidFill>
                          <a:srgbClr val="000000"/>
                        </a:solidFill>
                        <a:latin typeface="Calibri"/>
                        <a:ea typeface="Calibri"/>
                        <a:cs typeface="Calibri"/>
                        <a:sym typeface="Calibri"/>
                      </a:endParaRPr>
                    </a:p>
                  </a:txBody>
                  <a:tcPr marT="9525" marB="0" marR="9525" marL="9525" anchor="b"/>
                </a:tc>
              </a:tr>
              <a:tr h="221675">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 </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$668.891,51</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$1.530.870,00</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0,04</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$27.555,66</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2.20 %</a:t>
                      </a:r>
                      <a:endParaRPr b="0" i="0" sz="1100" u="none" cap="none" strike="noStrike">
                        <a:solidFill>
                          <a:srgbClr val="000000"/>
                        </a:solidFill>
                        <a:latin typeface="Calibri"/>
                        <a:ea typeface="Calibri"/>
                        <a:cs typeface="Calibri"/>
                        <a:sym typeface="Calibri"/>
                      </a:endParaRPr>
                    </a:p>
                  </a:txBody>
                  <a:tcPr marT="9525" marB="0" marR="9525" marL="9525" anchor="b"/>
                </a:tc>
              </a:tr>
              <a:tr h="221675">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 </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$1.530.870,01</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$2.551.450,00</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0,08</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$88.790,46</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4,52%</a:t>
                      </a:r>
                      <a:endParaRPr b="0" i="0" sz="1100" u="none" cap="none" strike="noStrike">
                        <a:solidFill>
                          <a:srgbClr val="000000"/>
                        </a:solidFill>
                        <a:latin typeface="Calibri"/>
                        <a:ea typeface="Calibri"/>
                        <a:cs typeface="Calibri"/>
                        <a:sym typeface="Calibri"/>
                      </a:endParaRPr>
                    </a:p>
                  </a:txBody>
                  <a:tcPr marT="9525" marB="0" marR="9525" marL="9525" anchor="b"/>
                </a:tc>
              </a:tr>
              <a:tr h="221675">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Mensual </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$2.551.450,01</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$3.572.030,00</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0,135</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$229.120,21</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7,90%</a:t>
                      </a:r>
                      <a:endParaRPr b="0" i="0" sz="1100" u="none" cap="none" strike="noStrike">
                        <a:solidFill>
                          <a:srgbClr val="000000"/>
                        </a:solidFill>
                        <a:latin typeface="Calibri"/>
                        <a:ea typeface="Calibri"/>
                        <a:cs typeface="Calibri"/>
                        <a:sym typeface="Calibri"/>
                      </a:endParaRPr>
                    </a:p>
                  </a:txBody>
                  <a:tcPr marT="9525" marB="0" marR="9525" marL="9525" anchor="b"/>
                </a:tc>
              </a:tr>
              <a:tr h="221675">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 </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$3.572.030,01</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$4.592.610,00</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0,23</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$568.463,06</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10,62%</a:t>
                      </a:r>
                      <a:endParaRPr b="0" i="0" sz="1100" u="none" cap="none" strike="noStrike">
                        <a:solidFill>
                          <a:srgbClr val="000000"/>
                        </a:solidFill>
                        <a:latin typeface="Calibri"/>
                        <a:ea typeface="Calibri"/>
                        <a:cs typeface="Calibri"/>
                        <a:sym typeface="Calibri"/>
                      </a:endParaRPr>
                    </a:p>
                  </a:txBody>
                  <a:tcPr marT="9525" marB="0" marR="9525" marL="9525" anchor="b"/>
                </a:tc>
              </a:tr>
              <a:tr h="221675">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 </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$4.592.610,01</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$6.123.480,00</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0,304</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$908.316,20</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15,57%</a:t>
                      </a:r>
                      <a:endParaRPr b="0" i="0" sz="1100" u="none" cap="none" strike="noStrike">
                        <a:solidFill>
                          <a:srgbClr val="000000"/>
                        </a:solidFill>
                        <a:latin typeface="Calibri"/>
                        <a:ea typeface="Calibri"/>
                        <a:cs typeface="Calibri"/>
                        <a:sym typeface="Calibri"/>
                      </a:endParaRPr>
                    </a:p>
                  </a:txBody>
                  <a:tcPr marT="9525" marB="0" marR="9525" marL="9525" anchor="b"/>
                </a:tc>
              </a:tr>
              <a:tr h="221675">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 </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$6.123.480,01</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$7.654.350,00</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0,35</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$1.189.996,28</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19,45%</a:t>
                      </a:r>
                      <a:endParaRPr b="0" i="0" sz="1100" u="none" cap="none" strike="noStrike">
                        <a:solidFill>
                          <a:srgbClr val="000000"/>
                        </a:solidFill>
                        <a:latin typeface="Calibri"/>
                        <a:ea typeface="Calibri"/>
                        <a:cs typeface="Calibri"/>
                        <a:sym typeface="Calibri"/>
                      </a:endParaRPr>
                    </a:p>
                  </a:txBody>
                  <a:tcPr marT="9525" marB="0" marR="9525" marL="9525" anchor="b"/>
                </a:tc>
              </a:tr>
              <a:tr h="277100">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 </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7.654.350,01</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Y más</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0,4</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$1.527.713,78</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Más de 19,45 %</a:t>
                      </a:r>
                      <a:endParaRPr b="0" i="0" sz="1100" u="none" cap="none" strike="noStrike">
                        <a:solidFill>
                          <a:srgbClr val="000000"/>
                        </a:solidFill>
                        <a:latin typeface="Calibri"/>
                        <a:ea typeface="Calibri"/>
                        <a:cs typeface="Calibri"/>
                        <a:sym typeface="Calibri"/>
                      </a:endParaRPr>
                    </a:p>
                  </a:txBody>
                  <a:tcPr marT="9525" marB="0" marR="9525" marL="9525" anchor="b"/>
                </a:tc>
              </a:tr>
            </a:tbl>
          </a:graphicData>
        </a:graphic>
      </p:graphicFrame>
      <p:sp>
        <p:nvSpPr>
          <p:cNvPr id="323" name="Google Shape;323;p54"/>
          <p:cNvSpPr/>
          <p:nvPr/>
        </p:nvSpPr>
        <p:spPr>
          <a:xfrm>
            <a:off x="445594" y="1505209"/>
            <a:ext cx="8753822" cy="95410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El Impuesto Único de Segunda Categoría a los Sueldos, Salarios y Pensiones es un tributo progresivo que se paga mensualmente por todas aquellas personas que perciben rentas del desarrollo de una actividad laboral ejercida en forma dependiente y cuyo monto excede mensualmente las 13,5 UTM.</a:t>
            </a:r>
            <a:endParaRPr/>
          </a:p>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 Éste se incorpora en el Artículo 43° N°1 de la Ley de Impuesto a la Renta (LIR), Decreto ley N°824.</a:t>
            </a:r>
            <a:endParaRPr b="0" i="0" sz="1400" u="none" cap="none" strike="noStrike">
              <a:solidFill>
                <a:srgbClr val="FF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5"/>
          <p:cNvSpPr txBox="1"/>
          <p:nvPr/>
        </p:nvSpPr>
        <p:spPr>
          <a:xfrm>
            <a:off x="445594" y="963214"/>
            <a:ext cx="6971456" cy="541995"/>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HONORARIOS</a:t>
            </a:r>
            <a:endParaRPr b="0" i="0" sz="3100" u="none" cap="none" strike="noStrike">
              <a:solidFill>
                <a:srgbClr val="C64033"/>
              </a:solidFill>
              <a:latin typeface="Calibri"/>
              <a:ea typeface="Calibri"/>
              <a:cs typeface="Calibri"/>
              <a:sym typeface="Calibri"/>
            </a:endParaRPr>
          </a:p>
        </p:txBody>
      </p:sp>
      <p:sp>
        <p:nvSpPr>
          <p:cNvPr id="329" name="Google Shape;329;p55"/>
          <p:cNvSpPr/>
          <p:nvPr/>
        </p:nvSpPr>
        <p:spPr>
          <a:xfrm>
            <a:off x="445594" y="1505209"/>
            <a:ext cx="8753822" cy="160043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Los honorarios son ingresos que están clasificados en la segunda categoría de la Ley de la Renta, y pueden ser recibidos, entre otros, por profesionales, Sociedades de Profesionales y por personas que desarrollan ocupaciones lucrativas.</a:t>
            </a:r>
            <a:endParaRPr/>
          </a:p>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La ley 21.133 establece que a partir del 1 de enero de 2020 el porcentaje de retención pasa de 10% a 10,75% llegando a 17% en 2028.</a:t>
            </a:r>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Cómo calculamos los honorarios:</a:t>
            </a:r>
            <a:endParaRPr/>
          </a:p>
        </p:txBody>
      </p:sp>
      <p:graphicFrame>
        <p:nvGraphicFramePr>
          <p:cNvPr id="330" name="Google Shape;330;p55"/>
          <p:cNvGraphicFramePr/>
          <p:nvPr/>
        </p:nvGraphicFramePr>
        <p:xfrm>
          <a:off x="445594" y="3328551"/>
          <a:ext cx="3000000" cy="3000000"/>
        </p:xfrm>
        <a:graphic>
          <a:graphicData uri="http://schemas.openxmlformats.org/drawingml/2006/table">
            <a:tbl>
              <a:tblPr bandRow="1" firstRow="1">
                <a:noFill/>
                <a:tableStyleId>{D4C13644-90F1-4DD9-94E0-04E54E0452F4}</a:tableStyleId>
              </a:tblPr>
              <a:tblGrid>
                <a:gridCol w="4215075"/>
              </a:tblGrid>
              <a:tr h="43375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Sobre el monto bruto de los honorarios pactados se calcula el 10,75% que es el valor a retener.</a:t>
                      </a:r>
                      <a:endParaRPr/>
                    </a:p>
                  </a:txBody>
                  <a:tcPr marT="45725" marB="45725" marR="91425" marL="91425"/>
                </a:tc>
              </a:tr>
              <a:tr h="4109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Si lo pactado corresponde al monto líquido de los honorarios, se debe dividir este valor por 0,8925 para obtener el monto bruto.</a:t>
                      </a:r>
                      <a:endParaRPr/>
                    </a:p>
                  </a:txBody>
                  <a:tcPr marT="45725" marB="45725" marR="91425" marL="91425"/>
                </a:tc>
              </a:tr>
            </a:tbl>
          </a:graphicData>
        </a:graphic>
      </p:graphicFrame>
      <p:graphicFrame>
        <p:nvGraphicFramePr>
          <p:cNvPr id="331" name="Google Shape;331;p55"/>
          <p:cNvGraphicFramePr/>
          <p:nvPr/>
        </p:nvGraphicFramePr>
        <p:xfrm>
          <a:off x="445594" y="4815989"/>
          <a:ext cx="3000000" cy="3000000"/>
        </p:xfrm>
        <a:graphic>
          <a:graphicData uri="http://schemas.openxmlformats.org/drawingml/2006/table">
            <a:tbl>
              <a:tblPr bandRow="1" firstRow="1">
                <a:noFill/>
                <a:tableStyleId>{D4C13644-90F1-4DD9-94E0-04E54E0452F4}</a:tableStyleId>
              </a:tblPr>
              <a:tblGrid>
                <a:gridCol w="1456375"/>
                <a:gridCol w="1300150"/>
                <a:gridCol w="1271575"/>
              </a:tblGrid>
              <a:tr h="252000">
                <a:tc>
                  <a:txBody>
                    <a:bodyPr/>
                    <a:lstStyle/>
                    <a:p>
                      <a:pPr indent="0" lvl="0" marL="0" marR="0" rtl="0" algn="ctr">
                        <a:lnSpc>
                          <a:spcPct val="100000"/>
                        </a:lnSpc>
                        <a:spcBef>
                          <a:spcPts val="0"/>
                        </a:spcBef>
                        <a:spcAft>
                          <a:spcPts val="0"/>
                        </a:spcAft>
                        <a:buNone/>
                      </a:pPr>
                      <a:r>
                        <a:rPr lang="en-US" sz="1100" u="none" cap="none" strike="noStrike"/>
                        <a:t>Honorario bruto</a:t>
                      </a:r>
                      <a:endParaRPr b="0" i="0" sz="1100" u="none" cap="none" strike="noStrike">
                        <a:solidFill>
                          <a:srgbClr val="000000"/>
                        </a:solidFill>
                        <a:latin typeface="Calibri"/>
                        <a:ea typeface="Calibri"/>
                        <a:cs typeface="Calibri"/>
                        <a:sym typeface="Calibri"/>
                      </a:endParaRPr>
                    </a:p>
                  </a:txBody>
                  <a:tcPr marT="9525" marB="0" marR="9525" marL="9525" anchor="b">
                    <a:solidFill>
                      <a:schemeClr val="accent1"/>
                    </a:solidFill>
                  </a:tcPr>
                </a:tc>
                <a:tc>
                  <a:txBody>
                    <a:bodyPr/>
                    <a:lstStyle/>
                    <a:p>
                      <a:pPr indent="0" lvl="0" marL="0" marR="0" rtl="0" algn="ctr">
                        <a:lnSpc>
                          <a:spcPct val="100000"/>
                        </a:lnSpc>
                        <a:spcBef>
                          <a:spcPts val="0"/>
                        </a:spcBef>
                        <a:spcAft>
                          <a:spcPts val="0"/>
                        </a:spcAft>
                        <a:buNone/>
                      </a:pPr>
                      <a:r>
                        <a:rPr lang="en-US" sz="1100" u="none" cap="none" strike="noStrike"/>
                        <a:t>Retención</a:t>
                      </a:r>
                      <a:endParaRPr b="0" i="0" sz="1100" u="none" cap="none" strike="noStrike">
                        <a:solidFill>
                          <a:srgbClr val="000000"/>
                        </a:solidFill>
                        <a:latin typeface="Calibri"/>
                        <a:ea typeface="Calibri"/>
                        <a:cs typeface="Calibri"/>
                        <a:sym typeface="Calibri"/>
                      </a:endParaRPr>
                    </a:p>
                  </a:txBody>
                  <a:tcPr marT="9525" marB="0" marR="9525" marL="9525" anchor="b">
                    <a:solidFill>
                      <a:schemeClr val="accent1"/>
                    </a:solidFill>
                  </a:tcPr>
                </a:tc>
                <a:tc>
                  <a:txBody>
                    <a:bodyPr/>
                    <a:lstStyle/>
                    <a:p>
                      <a:pPr indent="0" lvl="0" marL="0" marR="0" rtl="0" algn="ctr">
                        <a:lnSpc>
                          <a:spcPct val="100000"/>
                        </a:lnSpc>
                        <a:spcBef>
                          <a:spcPts val="0"/>
                        </a:spcBef>
                        <a:spcAft>
                          <a:spcPts val="0"/>
                        </a:spcAft>
                        <a:buNone/>
                      </a:pPr>
                      <a:r>
                        <a:rPr lang="en-US" sz="1100" u="none" cap="none" strike="noStrike"/>
                        <a:t>Total </a:t>
                      </a:r>
                      <a:endParaRPr b="0" i="0" sz="1100" u="none" cap="none" strike="noStrike">
                        <a:solidFill>
                          <a:srgbClr val="000000"/>
                        </a:solidFill>
                        <a:latin typeface="Calibri"/>
                        <a:ea typeface="Calibri"/>
                        <a:cs typeface="Calibri"/>
                        <a:sym typeface="Calibri"/>
                      </a:endParaRPr>
                    </a:p>
                  </a:txBody>
                  <a:tcPr marT="9525" marB="0" marR="9525" marL="9525" anchor="b">
                    <a:solidFill>
                      <a:schemeClr val="accent1"/>
                    </a:solidFill>
                  </a:tcPr>
                </a:tc>
              </a:tr>
              <a:tr h="468475">
                <a:tc>
                  <a:txBody>
                    <a:bodyPr/>
                    <a:lstStyle/>
                    <a:p>
                      <a:pPr indent="0" lvl="0" marL="0" marR="0" rtl="0" algn="ctr">
                        <a:lnSpc>
                          <a:spcPct val="100000"/>
                        </a:lnSpc>
                        <a:spcBef>
                          <a:spcPts val="0"/>
                        </a:spcBef>
                        <a:spcAft>
                          <a:spcPts val="0"/>
                        </a:spcAft>
                        <a:buNone/>
                      </a:pPr>
                      <a:r>
                        <a:rPr lang="en-US" sz="1100" u="none" cap="none" strike="noStrike"/>
                        <a:t> $98.000 </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100" u="none" cap="none" strike="noStrike"/>
                        <a:t> $10.535 </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100" u="none" cap="none" strike="noStrike"/>
                        <a:t> $ 87.465 </a:t>
                      </a:r>
                      <a:endParaRPr b="0" i="0" sz="1100" u="none" cap="none" strike="noStrike">
                        <a:solidFill>
                          <a:srgbClr val="000000"/>
                        </a:solidFill>
                        <a:latin typeface="Calibri"/>
                        <a:ea typeface="Calibri"/>
                        <a:cs typeface="Calibri"/>
                        <a:sym typeface="Calibri"/>
                      </a:endParaRPr>
                    </a:p>
                  </a:txBody>
                  <a:tcPr marT="9525" marB="0" marR="9525" marL="9525" anchor="ctr"/>
                </a:tc>
              </a:tr>
              <a:tr h="430700">
                <a:tc>
                  <a:txBody>
                    <a:bodyPr/>
                    <a:lstStyle/>
                    <a:p>
                      <a:pPr indent="0" lvl="0" marL="0" marR="0" rtl="0" algn="ctr">
                        <a:lnSpc>
                          <a:spcPct val="100000"/>
                        </a:lnSpc>
                        <a:spcBef>
                          <a:spcPts val="0"/>
                        </a:spcBef>
                        <a:spcAft>
                          <a:spcPts val="0"/>
                        </a:spcAft>
                        <a:buNone/>
                      </a:pPr>
                      <a:r>
                        <a:rPr lang="en-US" sz="1100" u="none" cap="none" strike="noStrike"/>
                        <a:t> $346.000 </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100" u="none" cap="none" strike="noStrike"/>
                        <a:t> $37.195 </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100" u="none" cap="none" strike="noStrike"/>
                        <a:t> $308.805 </a:t>
                      </a:r>
                      <a:endParaRPr b="0" i="0" sz="1100" u="none" cap="none" strike="noStrike">
                        <a:solidFill>
                          <a:srgbClr val="000000"/>
                        </a:solidFill>
                        <a:latin typeface="Calibri"/>
                        <a:ea typeface="Calibri"/>
                        <a:cs typeface="Calibri"/>
                        <a:sym typeface="Calibri"/>
                      </a:endParaRPr>
                    </a:p>
                  </a:txBody>
                  <a:tcPr marT="9525" marB="0" marR="9525" marL="9525" anchor="ctr"/>
                </a:tc>
              </a:tr>
              <a:tr h="430700">
                <a:tc>
                  <a:txBody>
                    <a:bodyPr/>
                    <a:lstStyle/>
                    <a:p>
                      <a:pPr indent="0" lvl="0" marL="0" marR="0" rtl="0" algn="ctr">
                        <a:lnSpc>
                          <a:spcPct val="100000"/>
                        </a:lnSpc>
                        <a:spcBef>
                          <a:spcPts val="0"/>
                        </a:spcBef>
                        <a:spcAft>
                          <a:spcPts val="0"/>
                        </a:spcAft>
                        <a:buNone/>
                      </a:pPr>
                      <a:r>
                        <a:rPr lang="en-US" sz="1100" u="none" cap="none" strike="noStrike"/>
                        <a:t> $1.200.000 </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100" u="none" cap="none" strike="noStrike"/>
                        <a:t> $129.000 </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ctr">
                        <a:lnSpc>
                          <a:spcPct val="100000"/>
                        </a:lnSpc>
                        <a:spcBef>
                          <a:spcPts val="0"/>
                        </a:spcBef>
                        <a:spcAft>
                          <a:spcPts val="0"/>
                        </a:spcAft>
                        <a:buNone/>
                      </a:pPr>
                      <a:r>
                        <a:rPr lang="en-US" sz="1100" u="none" cap="none" strike="noStrike"/>
                        <a:t> $1.071.000 </a:t>
                      </a:r>
                      <a:endParaRPr b="0" i="0" sz="1100" u="none" cap="none" strike="noStrike">
                        <a:solidFill>
                          <a:srgbClr val="000000"/>
                        </a:solidFill>
                        <a:latin typeface="Calibri"/>
                        <a:ea typeface="Calibri"/>
                        <a:cs typeface="Calibri"/>
                        <a:sym typeface="Calibri"/>
                      </a:endParaRPr>
                    </a:p>
                  </a:txBody>
                  <a:tcPr marT="9525" marB="0" marR="9525" marL="9525" anchor="ctr"/>
                </a:tc>
              </a:tr>
            </a:tbl>
          </a:graphicData>
        </a:graphic>
      </p:graphicFrame>
      <p:graphicFrame>
        <p:nvGraphicFramePr>
          <p:cNvPr id="332" name="Google Shape;332;p55"/>
          <p:cNvGraphicFramePr/>
          <p:nvPr/>
        </p:nvGraphicFramePr>
        <p:xfrm>
          <a:off x="4731844" y="4830276"/>
          <a:ext cx="3000000" cy="3000000"/>
        </p:xfrm>
        <a:graphic>
          <a:graphicData uri="http://schemas.openxmlformats.org/drawingml/2006/table">
            <a:tbl>
              <a:tblPr bandRow="1" firstRow="1">
                <a:noFill/>
                <a:tableStyleId>{D4C13644-90F1-4DD9-94E0-04E54E0452F4}</a:tableStyleId>
              </a:tblPr>
              <a:tblGrid>
                <a:gridCol w="1456375"/>
                <a:gridCol w="1300150"/>
                <a:gridCol w="1271575"/>
              </a:tblGrid>
              <a:tr h="252000">
                <a:tc>
                  <a:txBody>
                    <a:bodyPr/>
                    <a:lstStyle/>
                    <a:p>
                      <a:pPr indent="0" lvl="0" marL="0" marR="0" rtl="0" algn="ctr">
                        <a:lnSpc>
                          <a:spcPct val="100000"/>
                        </a:lnSpc>
                        <a:spcBef>
                          <a:spcPts val="0"/>
                        </a:spcBef>
                        <a:spcAft>
                          <a:spcPts val="0"/>
                        </a:spcAft>
                        <a:buNone/>
                      </a:pPr>
                      <a:r>
                        <a:rPr lang="en-US" sz="1100" u="none" cap="none" strike="noStrike"/>
                        <a:t>Honorario bruto</a:t>
                      </a:r>
                      <a:endParaRPr b="0" i="0" sz="1100" u="none" cap="none" strike="noStrike">
                        <a:solidFill>
                          <a:srgbClr val="000000"/>
                        </a:solidFill>
                        <a:latin typeface="Calibri"/>
                        <a:ea typeface="Calibri"/>
                        <a:cs typeface="Calibri"/>
                        <a:sym typeface="Calibri"/>
                      </a:endParaRPr>
                    </a:p>
                  </a:txBody>
                  <a:tcPr marT="9525" marB="0" marR="9525" marL="9525" anchor="b">
                    <a:solidFill>
                      <a:schemeClr val="accent1"/>
                    </a:solidFill>
                  </a:tcPr>
                </a:tc>
                <a:tc>
                  <a:txBody>
                    <a:bodyPr/>
                    <a:lstStyle/>
                    <a:p>
                      <a:pPr indent="0" lvl="0" marL="0" marR="0" rtl="0" algn="ctr">
                        <a:lnSpc>
                          <a:spcPct val="100000"/>
                        </a:lnSpc>
                        <a:spcBef>
                          <a:spcPts val="0"/>
                        </a:spcBef>
                        <a:spcAft>
                          <a:spcPts val="0"/>
                        </a:spcAft>
                        <a:buNone/>
                      </a:pPr>
                      <a:r>
                        <a:rPr lang="en-US" sz="1100" u="none" cap="none" strike="noStrike"/>
                        <a:t>Retención</a:t>
                      </a:r>
                      <a:endParaRPr b="0" i="0" sz="1100" u="none" cap="none" strike="noStrike">
                        <a:solidFill>
                          <a:srgbClr val="000000"/>
                        </a:solidFill>
                        <a:latin typeface="Calibri"/>
                        <a:ea typeface="Calibri"/>
                        <a:cs typeface="Calibri"/>
                        <a:sym typeface="Calibri"/>
                      </a:endParaRPr>
                    </a:p>
                  </a:txBody>
                  <a:tcPr marT="9525" marB="0" marR="9525" marL="9525" anchor="b">
                    <a:solidFill>
                      <a:schemeClr val="accent1"/>
                    </a:solidFill>
                  </a:tcPr>
                </a:tc>
                <a:tc>
                  <a:txBody>
                    <a:bodyPr/>
                    <a:lstStyle/>
                    <a:p>
                      <a:pPr indent="0" lvl="0" marL="0" marR="0" rtl="0" algn="ctr">
                        <a:lnSpc>
                          <a:spcPct val="100000"/>
                        </a:lnSpc>
                        <a:spcBef>
                          <a:spcPts val="0"/>
                        </a:spcBef>
                        <a:spcAft>
                          <a:spcPts val="0"/>
                        </a:spcAft>
                        <a:buNone/>
                      </a:pPr>
                      <a:r>
                        <a:rPr lang="en-US" sz="1100" u="none" cap="none" strike="noStrike"/>
                        <a:t>Total </a:t>
                      </a:r>
                      <a:endParaRPr b="0" i="0" sz="1100" u="none" cap="none" strike="noStrike">
                        <a:solidFill>
                          <a:srgbClr val="000000"/>
                        </a:solidFill>
                        <a:latin typeface="Calibri"/>
                        <a:ea typeface="Calibri"/>
                        <a:cs typeface="Calibri"/>
                        <a:sym typeface="Calibri"/>
                      </a:endParaRPr>
                    </a:p>
                  </a:txBody>
                  <a:tcPr marT="9525" marB="0" marR="9525" marL="9525" anchor="b">
                    <a:solidFill>
                      <a:schemeClr val="accent1"/>
                    </a:solidFill>
                  </a:tcPr>
                </a:tc>
              </a:tr>
              <a:tr h="468475">
                <a:tc>
                  <a:txBody>
                    <a:bodyPr/>
                    <a:lstStyle/>
                    <a:p>
                      <a:pPr indent="0" lvl="0" marL="0" marR="0" rtl="0" algn="ctr">
                        <a:lnSpc>
                          <a:spcPct val="100000"/>
                        </a:lnSpc>
                        <a:spcBef>
                          <a:spcPts val="0"/>
                        </a:spcBef>
                        <a:spcAft>
                          <a:spcPts val="0"/>
                        </a:spcAft>
                        <a:buNone/>
                      </a:pPr>
                      <a:r>
                        <a:rPr lang="en-US" sz="1100" u="none" cap="none" strike="noStrike"/>
                        <a:t> $560.224 </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lang="en-US" sz="1100" u="none" cap="none" strike="noStrike"/>
                        <a:t> $60.224 </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lang="en-US" sz="1100" u="none" cap="none" strike="noStrike"/>
                        <a:t> $500.000 </a:t>
                      </a:r>
                      <a:endParaRPr b="0" i="0" sz="1100" u="none" cap="none" strike="noStrike">
                        <a:solidFill>
                          <a:srgbClr val="000000"/>
                        </a:solidFill>
                        <a:latin typeface="Calibri"/>
                        <a:ea typeface="Calibri"/>
                        <a:cs typeface="Calibri"/>
                        <a:sym typeface="Calibri"/>
                      </a:endParaRPr>
                    </a:p>
                  </a:txBody>
                  <a:tcPr marT="9525" marB="0" marR="9525" marL="9525" anchor="b"/>
                </a:tc>
              </a:tr>
              <a:tr h="430700">
                <a:tc>
                  <a:txBody>
                    <a:bodyPr/>
                    <a:lstStyle/>
                    <a:p>
                      <a:pPr indent="0" lvl="0" marL="0" marR="0" rtl="0" algn="ctr">
                        <a:lnSpc>
                          <a:spcPct val="100000"/>
                        </a:lnSpc>
                        <a:spcBef>
                          <a:spcPts val="0"/>
                        </a:spcBef>
                        <a:spcAft>
                          <a:spcPts val="0"/>
                        </a:spcAft>
                        <a:buNone/>
                      </a:pPr>
                      <a:r>
                        <a:rPr lang="en-US" sz="1100" u="none" cap="none" strike="noStrike"/>
                        <a:t> $95.126 </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lang="en-US" sz="1100" u="none" cap="none" strike="noStrike"/>
                        <a:t> $10.226 </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lang="en-US" sz="1100" u="none" cap="none" strike="noStrike"/>
                        <a:t> $84.900 </a:t>
                      </a:r>
                      <a:endParaRPr b="0" i="0" sz="1100" u="none" cap="none" strike="noStrike">
                        <a:solidFill>
                          <a:srgbClr val="000000"/>
                        </a:solidFill>
                        <a:latin typeface="Calibri"/>
                        <a:ea typeface="Calibri"/>
                        <a:cs typeface="Calibri"/>
                        <a:sym typeface="Calibri"/>
                      </a:endParaRPr>
                    </a:p>
                  </a:txBody>
                  <a:tcPr marT="9525" marB="0" marR="9525" marL="9525" anchor="b"/>
                </a:tc>
              </a:tr>
              <a:tr h="430700">
                <a:tc>
                  <a:txBody>
                    <a:bodyPr/>
                    <a:lstStyle/>
                    <a:p>
                      <a:pPr indent="0" lvl="0" marL="0" marR="0" rtl="0" algn="ctr">
                        <a:lnSpc>
                          <a:spcPct val="100000"/>
                        </a:lnSpc>
                        <a:spcBef>
                          <a:spcPts val="0"/>
                        </a:spcBef>
                        <a:spcAft>
                          <a:spcPts val="0"/>
                        </a:spcAft>
                        <a:buNone/>
                      </a:pPr>
                      <a:r>
                        <a:rPr lang="en-US" sz="1100" u="none" cap="none" strike="noStrike"/>
                        <a:t> $3.092.807 </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lang="en-US" sz="1100" u="none" cap="none" strike="noStrike"/>
                        <a:t> $332.477 </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None/>
                      </a:pPr>
                      <a:r>
                        <a:rPr lang="en-US" sz="1100" u="none" cap="none" strike="noStrike"/>
                        <a:t> $2.760.330 </a:t>
                      </a:r>
                      <a:endParaRPr b="0" i="0" sz="1100" u="none" cap="none" strike="noStrike">
                        <a:solidFill>
                          <a:srgbClr val="000000"/>
                        </a:solidFill>
                        <a:latin typeface="Calibri"/>
                        <a:ea typeface="Calibri"/>
                        <a:cs typeface="Calibri"/>
                        <a:sym typeface="Calibri"/>
                      </a:endParaRPr>
                    </a:p>
                  </a:txBody>
                  <a:tcPr marT="9525" marB="0" marR="9525" marL="9525" anchor="b"/>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6"/>
          <p:cNvSpPr/>
          <p:nvPr/>
        </p:nvSpPr>
        <p:spPr>
          <a:xfrm>
            <a:off x="483870" y="3086954"/>
            <a:ext cx="8722122" cy="30777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Para declarar en el Formulario 29, el impuesto Único de segunda categoría se registra en la línea 51 y el código 48.</a:t>
            </a:r>
            <a:endParaRPr/>
          </a:p>
        </p:txBody>
      </p:sp>
      <p:graphicFrame>
        <p:nvGraphicFramePr>
          <p:cNvPr id="338" name="Google Shape;338;p56"/>
          <p:cNvGraphicFramePr/>
          <p:nvPr/>
        </p:nvGraphicFramePr>
        <p:xfrm>
          <a:off x="426456" y="3483517"/>
          <a:ext cx="3000000" cy="3000000"/>
        </p:xfrm>
        <a:graphic>
          <a:graphicData uri="http://schemas.openxmlformats.org/drawingml/2006/table">
            <a:tbl>
              <a:tblPr bandRow="1" firstRow="1">
                <a:noFill/>
                <a:tableStyleId>{D4C13644-90F1-4DD9-94E0-04E54E0452F4}</a:tableStyleId>
              </a:tblPr>
              <a:tblGrid>
                <a:gridCol w="371075"/>
                <a:gridCol w="1821625"/>
                <a:gridCol w="427175"/>
                <a:gridCol w="387125"/>
                <a:gridCol w="619350"/>
                <a:gridCol w="648800"/>
                <a:gridCol w="480575"/>
                <a:gridCol w="667450"/>
                <a:gridCol w="1334900"/>
                <a:gridCol w="667450"/>
                <a:gridCol w="982875"/>
                <a:gridCol w="352000"/>
              </a:tblGrid>
              <a:tr h="279925">
                <a:tc rowSpan="2">
                  <a:txBody>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   51</a:t>
                      </a:r>
                      <a:endParaRPr/>
                    </a:p>
                  </a:txBody>
                  <a:tcPr marT="9525" marB="0" marR="9525" marL="9525" anchor="ctr">
                    <a:solidFill>
                      <a:schemeClr val="accent1"/>
                    </a:solidFill>
                  </a:tcPr>
                </a:tc>
                <a:tc rowSpan="2">
                  <a:txBody>
                    <a:bodyPr/>
                    <a:lstStyle/>
                    <a:p>
                      <a:pPr indent="0" lvl="0" marL="0" marR="0" rtl="0" algn="ctr">
                        <a:lnSpc>
                          <a:spcPct val="100000"/>
                        </a:lnSpc>
                        <a:spcBef>
                          <a:spcPts val="0"/>
                        </a:spcBef>
                        <a:spcAft>
                          <a:spcPts val="0"/>
                        </a:spcAft>
                        <a:buNone/>
                      </a:pPr>
                      <a:r>
                        <a:rPr lang="en-US" sz="1400" u="none" cap="none" strike="noStrike"/>
                        <a:t>Retención Impuesto </a:t>
                      </a:r>
                      <a:br>
                        <a:rPr lang="en-US" sz="1400" u="none" cap="none" strike="noStrike"/>
                      </a:br>
                      <a:r>
                        <a:rPr lang="en-US" sz="1400" u="none" cap="none" strike="noStrike"/>
                        <a:t>Único a los Trabajadores,</a:t>
                      </a:r>
                      <a:br>
                        <a:rPr lang="en-US" sz="1400" u="none" cap="none" strike="noStrike"/>
                      </a:br>
                      <a:r>
                        <a:rPr lang="en-US" sz="1400" u="none" cap="none" strike="noStrike"/>
                        <a:t> según Art. 74 N° 1 LIR</a:t>
                      </a:r>
                      <a:endParaRPr b="0" i="0" sz="14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c gridSpan="2">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Créditos</a:t>
                      </a:r>
                      <a:endParaRPr b="0" i="0" sz="11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c hMerge="1"/>
                <a:tc gridSpan="2">
                  <a:txBody>
                    <a:bodyPr/>
                    <a:lstStyle/>
                    <a:p>
                      <a:pPr indent="0" lvl="0" marL="0" marR="0" rtl="0" algn="ctr">
                        <a:lnSpc>
                          <a:spcPct val="100000"/>
                        </a:lnSpc>
                        <a:spcBef>
                          <a:spcPts val="0"/>
                        </a:spcBef>
                        <a:spcAft>
                          <a:spcPts val="0"/>
                        </a:spcAft>
                        <a:buNone/>
                      </a:pPr>
                      <a:r>
                        <a:rPr lang="en-US" sz="1100" u="none" cap="none" strike="noStrike"/>
                        <a:t>Donación Art. </a:t>
                      </a:r>
                      <a:br>
                        <a:rPr lang="en-US" sz="1100" u="none" cap="none" strike="noStrike"/>
                      </a:br>
                      <a:r>
                        <a:rPr lang="en-US" sz="1100" u="none" cap="none" strike="noStrike"/>
                        <a:t>8° Ley 18.985</a:t>
                      </a:r>
                      <a:endParaRPr b="0" i="0" sz="11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c hMerge="1"/>
                <a:tc gridSpan="2">
                  <a:txBody>
                    <a:bodyPr/>
                    <a:lstStyle/>
                    <a:p>
                      <a:pPr indent="0" lvl="0" marL="0" marR="0" rtl="0" algn="ctr">
                        <a:lnSpc>
                          <a:spcPct val="100000"/>
                        </a:lnSpc>
                        <a:spcBef>
                          <a:spcPts val="0"/>
                        </a:spcBef>
                        <a:spcAft>
                          <a:spcPts val="0"/>
                        </a:spcAft>
                        <a:buNone/>
                      </a:pPr>
                      <a:r>
                        <a:rPr lang="en-US" sz="1100" u="none" cap="none" strike="noStrike"/>
                        <a:t>Donación Ley </a:t>
                      </a:r>
                      <a:br>
                        <a:rPr lang="en-US" sz="1100" u="none" cap="none" strike="noStrike"/>
                      </a:br>
                      <a:r>
                        <a:rPr lang="en-US" sz="1100" u="none" cap="none" strike="noStrike"/>
                        <a:t>20.444/2010</a:t>
                      </a:r>
                      <a:endParaRPr b="0" i="0" sz="11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c hMerge="1"/>
                <a:tc rowSpan="2">
                  <a:txBody>
                    <a:bodyPr/>
                    <a:lstStyle/>
                    <a:p>
                      <a:pPr indent="0" lvl="0" marL="0" marR="0" rtl="0" algn="ctr">
                        <a:lnSpc>
                          <a:spcPct val="100000"/>
                        </a:lnSpc>
                        <a:spcBef>
                          <a:spcPts val="0"/>
                        </a:spcBef>
                        <a:spcAft>
                          <a:spcPts val="0"/>
                        </a:spcAft>
                        <a:buNone/>
                      </a:pPr>
                      <a:r>
                        <a:rPr lang="en-US" sz="1100" u="none" cap="none" strike="noStrike"/>
                        <a:t>Impuesto Único </a:t>
                      </a:r>
                      <a:endParaRPr/>
                    </a:p>
                    <a:p>
                      <a:pPr indent="0" lvl="0" marL="0" marR="0" rtl="0" algn="ctr">
                        <a:lnSpc>
                          <a:spcPct val="100000"/>
                        </a:lnSpc>
                        <a:spcBef>
                          <a:spcPts val="0"/>
                        </a:spcBef>
                        <a:spcAft>
                          <a:spcPts val="0"/>
                        </a:spcAft>
                        <a:buNone/>
                      </a:pPr>
                      <a:r>
                        <a:rPr lang="en-US" sz="1100" u="none" cap="none" strike="noStrike"/>
                        <a:t>2da.</a:t>
                      </a:r>
                      <a:br>
                        <a:rPr lang="en-US" sz="1100" u="none" cap="none" strike="noStrike"/>
                      </a:br>
                      <a:r>
                        <a:rPr lang="en-US" sz="1100" u="none" cap="none" strike="noStrike"/>
                        <a:t>Categoría a Pagar</a:t>
                      </a:r>
                      <a:endParaRPr b="0" i="0" sz="11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c gridSpan="3">
                  <a:txBody>
                    <a:bodyPr/>
                    <a:lstStyle/>
                    <a:p>
                      <a:pPr indent="0" lvl="0" marL="0" marR="0" rtl="0" algn="ctr">
                        <a:lnSpc>
                          <a:spcPct val="100000"/>
                        </a:lnSpc>
                        <a:spcBef>
                          <a:spcPts val="0"/>
                        </a:spcBef>
                        <a:spcAft>
                          <a:spcPts val="0"/>
                        </a:spcAft>
                        <a:buNone/>
                      </a:pPr>
                      <a:r>
                        <a:rPr b="1" i="0" lang="en-US" sz="1100" u="none" cap="none" strike="noStrike">
                          <a:solidFill>
                            <a:schemeClr val="lt1"/>
                          </a:solidFill>
                          <a:latin typeface="Calibri"/>
                          <a:ea typeface="Calibri"/>
                          <a:cs typeface="Calibri"/>
                          <a:sym typeface="Calibri"/>
                        </a:rPr>
                        <a:t>PPM Neto Determinado</a:t>
                      </a:r>
                      <a:endParaRPr/>
                    </a:p>
                  </a:txBody>
                  <a:tcPr marT="9525" marB="0" marR="9525" marL="9525" anchor="ctr">
                    <a:solidFill>
                      <a:schemeClr val="accent1"/>
                    </a:solidFill>
                  </a:tcPr>
                </a:tc>
                <a:tc hMerge="1"/>
                <a:tc hMerge="1"/>
              </a:tr>
              <a:tr h="267250">
                <a:tc vMerge="1"/>
                <a:tc vMerge="1"/>
                <a:tc>
                  <a:txBody>
                    <a:bodyPr/>
                    <a:lstStyle/>
                    <a:p>
                      <a:pPr indent="0" lvl="0" marL="0" marR="0" rtl="0" algn="r">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751</a:t>
                      </a:r>
                      <a:endParaRPr/>
                    </a:p>
                  </a:txBody>
                  <a:tcPr marT="9525" marB="0" marR="9525" marL="9525" anchor="ctr"/>
                </a:tc>
                <a:tc>
                  <a:txBody>
                    <a:bodyPr/>
                    <a:lstStyle/>
                    <a:p>
                      <a:pPr indent="0" lvl="0" marL="0" marR="0" rtl="0" algn="r">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735</a:t>
                      </a:r>
                      <a:endParaRPr/>
                    </a:p>
                  </a:txBody>
                  <a:tcPr marT="9525" marB="0" marR="9525" marL="9525" anchor="ctr"/>
                </a:tc>
                <a:tc>
                  <a:txBody>
                    <a:bodyPr/>
                    <a:lstStyle/>
                    <a:p>
                      <a:pPr indent="0" lvl="0" marL="0" marR="0" rtl="0" algn="r">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ctr"/>
                </a:tc>
                <a:tc vMerge="1"/>
                <a:tc>
                  <a:txBody>
                    <a:bodyPr/>
                    <a:lstStyle/>
                    <a:p>
                      <a:pPr indent="0" lvl="0" marL="0" marR="0" rtl="0" algn="r">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48</a:t>
                      </a:r>
                      <a:endParaRPr/>
                    </a:p>
                  </a:txBody>
                  <a:tcPr marT="9525" marB="0" marR="9525" marL="9525" anchor="ctr"/>
                </a:tc>
                <a:tc>
                  <a:txBody>
                    <a:bodyPr/>
                    <a:lstStyle/>
                    <a:p>
                      <a:pPr indent="0" lvl="0" marL="0" marR="0" rtl="0" algn="r">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a:t>
                      </a:r>
                      <a:endParaRPr/>
                    </a:p>
                  </a:txBody>
                  <a:tcPr marT="9525" marB="0" marR="9525" marL="9525" anchor="ctr"/>
                </a:tc>
              </a:tr>
            </a:tbl>
          </a:graphicData>
        </a:graphic>
      </p:graphicFrame>
      <p:grpSp>
        <p:nvGrpSpPr>
          <p:cNvPr id="339" name="Google Shape;339;p56"/>
          <p:cNvGrpSpPr/>
          <p:nvPr/>
        </p:nvGrpSpPr>
        <p:grpSpPr>
          <a:xfrm>
            <a:off x="785836" y="1379868"/>
            <a:ext cx="8148591" cy="1883034"/>
            <a:chOff x="785836" y="1379868"/>
            <a:chExt cx="8148591" cy="1883034"/>
          </a:xfrm>
        </p:grpSpPr>
        <p:sp>
          <p:nvSpPr>
            <p:cNvPr id="340" name="Google Shape;340;p56"/>
            <p:cNvSpPr/>
            <p:nvPr/>
          </p:nvSpPr>
          <p:spPr>
            <a:xfrm flipH="1" rot="10800000">
              <a:off x="785836" y="1379868"/>
              <a:ext cx="8148591" cy="1314688"/>
            </a:xfrm>
            <a:prstGeom prst="roundRect">
              <a:avLst>
                <a:gd fmla="val 16667"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sng" cap="none" strike="noStrike">
                <a:solidFill>
                  <a:schemeClr val="lt1"/>
                </a:solidFill>
                <a:latin typeface="Arial"/>
                <a:ea typeface="Arial"/>
                <a:cs typeface="Arial"/>
                <a:sym typeface="Arial"/>
              </a:endParaRPr>
            </a:p>
          </p:txBody>
        </p:sp>
        <p:sp>
          <p:nvSpPr>
            <p:cNvPr id="341" name="Google Shape;341;p56"/>
            <p:cNvSpPr/>
            <p:nvPr/>
          </p:nvSpPr>
          <p:spPr>
            <a:xfrm flipH="1" rot="8056585">
              <a:off x="2661449" y="2179398"/>
              <a:ext cx="415160" cy="1101077"/>
            </a:xfrm>
            <a:prstGeom prst="triangle">
              <a:avLst>
                <a:gd fmla="val 5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sng" cap="none" strike="noStrike">
                <a:solidFill>
                  <a:schemeClr val="lt1"/>
                </a:solidFill>
                <a:latin typeface="Arial"/>
                <a:ea typeface="Arial"/>
                <a:cs typeface="Arial"/>
                <a:sym typeface="Arial"/>
              </a:endParaRPr>
            </a:p>
          </p:txBody>
        </p:sp>
      </p:grpSp>
      <p:sp>
        <p:nvSpPr>
          <p:cNvPr id="342" name="Google Shape;342;p56"/>
          <p:cNvSpPr txBox="1"/>
          <p:nvPr/>
        </p:nvSpPr>
        <p:spPr>
          <a:xfrm>
            <a:off x="2130533" y="1904278"/>
            <a:ext cx="5459196" cy="319500"/>
          </a:xfrm>
          <a:prstGeom prst="rect">
            <a:avLst/>
          </a:prstGeom>
          <a:noFill/>
          <a:ln>
            <a:noFill/>
          </a:ln>
        </p:spPr>
        <p:txBody>
          <a:bodyPr anchorCtr="0" anchor="ctr" bIns="91425" lIns="91425" spcFirstLastPara="1" rIns="91425" wrap="square" tIns="91425">
            <a:noAutofit/>
          </a:bodyPr>
          <a:lstStyle/>
          <a:p>
            <a:pPr indent="0" lvl="0" marL="0" marR="0" rtl="0" algn="ctr">
              <a:lnSpc>
                <a:spcPct val="80000"/>
              </a:lnSpc>
              <a:spcBef>
                <a:spcPts val="0"/>
              </a:spcBef>
              <a:spcAft>
                <a:spcPts val="0"/>
              </a:spcAft>
              <a:buNone/>
            </a:pPr>
            <a:r>
              <a:rPr b="0" i="0" lang="en-US" sz="2400" u="none" cap="none" strike="noStrike">
                <a:solidFill>
                  <a:srgbClr val="ED7D31"/>
                </a:solidFill>
                <a:latin typeface="Calibri"/>
                <a:ea typeface="Calibri"/>
                <a:cs typeface="Calibri"/>
                <a:sym typeface="Calibri"/>
              </a:rPr>
              <a:t>¿Cómo declaro en el formulario 29?</a:t>
            </a:r>
            <a:endParaRPr/>
          </a:p>
        </p:txBody>
      </p:sp>
      <p:pic>
        <p:nvPicPr>
          <p:cNvPr id="343" name="Google Shape;343;p56"/>
          <p:cNvPicPr preferRelativeResize="0"/>
          <p:nvPr/>
        </p:nvPicPr>
        <p:blipFill rotWithShape="1">
          <a:blip r:embed="rId3">
            <a:alphaModFix/>
          </a:blip>
          <a:srcRect b="0" l="0" r="0" t="0"/>
          <a:stretch/>
        </p:blipFill>
        <p:spPr>
          <a:xfrm rot="235463">
            <a:off x="7292597" y="5392211"/>
            <a:ext cx="2092730" cy="2494443"/>
          </a:xfrm>
          <a:prstGeom prst="rect">
            <a:avLst/>
          </a:prstGeom>
          <a:noFill/>
          <a:ln>
            <a:noFill/>
          </a:ln>
        </p:spPr>
      </p:pic>
      <p:sp>
        <p:nvSpPr>
          <p:cNvPr id="344" name="Google Shape;344;p56"/>
          <p:cNvSpPr/>
          <p:nvPr/>
        </p:nvSpPr>
        <p:spPr>
          <a:xfrm>
            <a:off x="426456" y="4761175"/>
            <a:ext cx="8722122" cy="30777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Para declarar en el Formulario 29, los honorarios se registra en la línea 52 y el código 151.</a:t>
            </a:r>
            <a:endParaRPr/>
          </a:p>
        </p:txBody>
      </p:sp>
      <p:graphicFrame>
        <p:nvGraphicFramePr>
          <p:cNvPr id="345" name="Google Shape;345;p56"/>
          <p:cNvGraphicFramePr/>
          <p:nvPr/>
        </p:nvGraphicFramePr>
        <p:xfrm>
          <a:off x="445594" y="5270282"/>
          <a:ext cx="3000000" cy="3000000"/>
        </p:xfrm>
        <a:graphic>
          <a:graphicData uri="http://schemas.openxmlformats.org/drawingml/2006/table">
            <a:tbl>
              <a:tblPr bandRow="1" firstRow="1">
                <a:noFill/>
                <a:tableStyleId>{D4C13644-90F1-4DD9-94E0-04E54E0452F4}</a:tableStyleId>
              </a:tblPr>
              <a:tblGrid>
                <a:gridCol w="371075"/>
                <a:gridCol w="6386975"/>
                <a:gridCol w="667450"/>
                <a:gridCol w="982875"/>
                <a:gridCol w="352000"/>
              </a:tblGrid>
              <a:tr h="267250">
                <a:tc>
                  <a:txBody>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   52</a:t>
                      </a:r>
                      <a:endParaRPr/>
                    </a:p>
                  </a:txBody>
                  <a:tcPr marT="9525" marB="0" marR="9525" marL="9525" anchor="ctr">
                    <a:solidFill>
                      <a:schemeClr val="accent1"/>
                    </a:solidFill>
                  </a:tcPr>
                </a:tc>
                <a:tc>
                  <a:txBody>
                    <a:bodyPr/>
                    <a:lstStyle/>
                    <a:p>
                      <a:pPr indent="0" lvl="0" marL="0" marR="0" rtl="0" algn="l">
                        <a:lnSpc>
                          <a:spcPct val="100000"/>
                        </a:lnSpc>
                        <a:spcBef>
                          <a:spcPts val="0"/>
                        </a:spcBef>
                        <a:spcAft>
                          <a:spcPts val="0"/>
                        </a:spcAft>
                        <a:buNone/>
                      </a:pPr>
                      <a:r>
                        <a:rPr lang="en-US" sz="1400" u="none" cap="none" strike="noStrike"/>
                        <a:t>Retención de Impuesto con tasa según Ley 21.133 sobre las rentas del Art. 42 N°2, según Art. 74 N°2 LIR</a:t>
                      </a:r>
                      <a:endParaRPr b="0" i="0" sz="14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c>
                  <a:txBody>
                    <a:bodyPr/>
                    <a:lstStyle/>
                    <a:p>
                      <a:pPr indent="0" lvl="0" marL="0" marR="0" rtl="0" algn="r">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151</a:t>
                      </a:r>
                      <a:endParaRPr/>
                    </a:p>
                  </a:txBody>
                  <a:tcPr marT="9525" marB="0" marR="9525" marL="9525" anchor="ctr">
                    <a:solidFill>
                      <a:schemeClr val="accent1"/>
                    </a:solidFill>
                  </a:tcPr>
                </a:tc>
                <a:tc>
                  <a:txBody>
                    <a:bodyPr/>
                    <a:lstStyle/>
                    <a:p>
                      <a:pPr indent="0" lvl="0" marL="0" marR="0" rtl="0" algn="r">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c>
                  <a:txBody>
                    <a:bodyPr/>
                    <a:lstStyle/>
                    <a:p>
                      <a:pPr indent="0" lvl="0" marL="0" marR="0" rtl="0" algn="r">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a:t>
                      </a:r>
                      <a:endParaRPr/>
                    </a:p>
                  </a:txBody>
                  <a:tcPr marT="9525" marB="0" marR="9525" marL="9525" anchor="ctr">
                    <a:solidFill>
                      <a:schemeClr val="accent1"/>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pic>
        <p:nvPicPr>
          <p:cNvPr id="350" name="Google Shape;350;p57"/>
          <p:cNvPicPr preferRelativeResize="0"/>
          <p:nvPr/>
        </p:nvPicPr>
        <p:blipFill rotWithShape="1">
          <a:blip r:embed="rId3">
            <a:alphaModFix/>
          </a:blip>
          <a:srcRect b="0" l="0" r="0" t="0"/>
          <a:stretch/>
        </p:blipFill>
        <p:spPr>
          <a:xfrm>
            <a:off x="6525252" y="1315762"/>
            <a:ext cx="2617380" cy="5675376"/>
          </a:xfrm>
          <a:prstGeom prst="rect">
            <a:avLst/>
          </a:prstGeom>
          <a:noFill/>
          <a:ln>
            <a:noFill/>
          </a:ln>
        </p:spPr>
      </p:pic>
      <p:sp>
        <p:nvSpPr>
          <p:cNvPr id="351" name="Google Shape;351;p57"/>
          <p:cNvSpPr/>
          <p:nvPr/>
        </p:nvSpPr>
        <p:spPr>
          <a:xfrm>
            <a:off x="623110" y="2496444"/>
            <a:ext cx="5609859" cy="3265259"/>
          </a:xfrm>
          <a:prstGeom prst="roundRect">
            <a:avLst>
              <a:gd fmla="val 7935"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352" name="Google Shape;352;p57"/>
          <p:cNvPicPr preferRelativeResize="0"/>
          <p:nvPr/>
        </p:nvPicPr>
        <p:blipFill rotWithShape="1">
          <a:blip r:embed="rId4">
            <a:alphaModFix/>
          </a:blip>
          <a:srcRect b="0" l="0" r="0" t="0"/>
          <a:stretch/>
        </p:blipFill>
        <p:spPr>
          <a:xfrm>
            <a:off x="5991699" y="2240827"/>
            <a:ext cx="482540" cy="482540"/>
          </a:xfrm>
          <a:prstGeom prst="rect">
            <a:avLst/>
          </a:prstGeom>
          <a:noFill/>
          <a:ln>
            <a:noFill/>
          </a:ln>
        </p:spPr>
      </p:pic>
      <p:sp>
        <p:nvSpPr>
          <p:cNvPr id="353" name="Google Shape;353;p57"/>
          <p:cNvSpPr/>
          <p:nvPr/>
        </p:nvSpPr>
        <p:spPr>
          <a:xfrm>
            <a:off x="999164" y="3005688"/>
            <a:ext cx="4857750" cy="224676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Te invito a que reflexionemos sobre el tema que hemos tratado, para esto reúnanse en parejas y conversen sobre las preguntas que se les plantearán. Compartan sus respuestas en un plenario junto a sus compañeros.</a:t>
            </a:r>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1.- ¿Qué te parece que desde este año se aplique en la retención de honorarios el porcentaje de salud que se retiene?</a:t>
            </a:r>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2.- Si tuvieras que elegir entre trabajar bajo modalidad de contrato o boleta de honorarios ¿Cuál elegirías? ¿Por qué?</a:t>
            </a:r>
            <a:endParaRPr/>
          </a:p>
        </p:txBody>
      </p:sp>
      <p:sp>
        <p:nvSpPr>
          <p:cNvPr id="354" name="Google Shape;354;p57"/>
          <p:cNvSpPr txBox="1"/>
          <p:nvPr/>
        </p:nvSpPr>
        <p:spPr>
          <a:xfrm>
            <a:off x="623111" y="1406349"/>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PAUSA </a:t>
            </a:r>
            <a:r>
              <a:rPr b="0" i="0" lang="en-US" sz="2800" u="none" cap="none" strike="noStrike">
                <a:solidFill>
                  <a:srgbClr val="C64033"/>
                </a:solidFill>
                <a:latin typeface="Calibri"/>
                <a:ea typeface="Calibri"/>
                <a:cs typeface="Calibri"/>
                <a:sym typeface="Calibri"/>
              </a:rPr>
              <a:t>REFLEXIVA</a:t>
            </a:r>
            <a:endParaRPr b="0" i="0" sz="3100" u="none" cap="none" strike="noStrike">
              <a:solidFill>
                <a:srgbClr val="C64033"/>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58"/>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REFLEXIÓN</a:t>
            </a:r>
            <a:endParaRPr b="1" i="0" sz="3100" u="none" cap="none" strike="noStrike">
              <a:solidFill>
                <a:srgbClr val="ED6B00"/>
              </a:solidFill>
              <a:latin typeface="Calibri"/>
              <a:ea typeface="Calibri"/>
              <a:cs typeface="Calibri"/>
              <a:sym typeface="Calibri"/>
            </a:endParaRPr>
          </a:p>
        </p:txBody>
      </p:sp>
      <p:grpSp>
        <p:nvGrpSpPr>
          <p:cNvPr id="360" name="Google Shape;360;p58"/>
          <p:cNvGrpSpPr/>
          <p:nvPr/>
        </p:nvGrpSpPr>
        <p:grpSpPr>
          <a:xfrm>
            <a:off x="375976" y="2496444"/>
            <a:ext cx="5856994" cy="3265259"/>
            <a:chOff x="466025" y="2540150"/>
            <a:chExt cx="5650725" cy="1155550"/>
          </a:xfrm>
        </p:grpSpPr>
        <p:sp>
          <p:nvSpPr>
            <p:cNvPr id="361" name="Google Shape;361;p58"/>
            <p:cNvSpPr/>
            <p:nvPr/>
          </p:nvSpPr>
          <p:spPr>
            <a:xfrm>
              <a:off x="466025" y="2540150"/>
              <a:ext cx="5650725" cy="1155550"/>
            </a:xfrm>
            <a:prstGeom prst="roundRect">
              <a:avLst>
                <a:gd fmla="val 7935"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62" name="Google Shape;362;p58"/>
            <p:cNvSpPr txBox="1"/>
            <p:nvPr/>
          </p:nvSpPr>
          <p:spPr>
            <a:xfrm>
              <a:off x="660578" y="2628062"/>
              <a:ext cx="5320483" cy="1019390"/>
            </a:xfrm>
            <a:prstGeom prst="rect">
              <a:avLst/>
            </a:prstGeom>
            <a:noFill/>
            <a:ln>
              <a:noFill/>
            </a:ln>
          </p:spPr>
          <p:txBody>
            <a:bodyPr anchorCtr="0" anchor="ctr" bIns="91425" lIns="91425" spcFirstLastPara="1" rIns="91425" wrap="square" tIns="91425">
              <a:noAutofit/>
            </a:bodyPr>
            <a:lstStyle/>
            <a:p>
              <a:pPr indent="-88900" lvl="0" marL="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El sistema actual de los trabajadores, entrega muchas garantías para los trabajadores, en el caso del honorario con la puesta en marcha de esta retención por concepto de salud, ha sido aplaudida y también criticada, pero desde el punto de vista del trabajador, es un gran beneficio el poder contar con este sistema, ya que antiguamente estos trabajadores no podían acceder a sistema de salud por no contar con algo que acreditara que estaban trabajando y con este sistema ahora pueden hacerlo.</a:t>
              </a:r>
              <a:endParaRPr/>
            </a:p>
            <a:p>
              <a:pPr indent="-88900" lvl="0" marL="0" marR="0" rtl="0" algn="just">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Calibri"/>
                  <a:ea typeface="Calibri"/>
                  <a:cs typeface="Calibri"/>
                  <a:sym typeface="Calibri"/>
                </a:rPr>
                <a:t>Por un tema de estabilidad para el trabajador, la mejor condición es estar bajo un contrato de trabajo, ya que con este puede acceder a otros beneficios que no puede tener bajo el sistema de honorarios, como por ejemplo el subsidio familiar, el seguro de cesantía, entre otros.</a:t>
              </a:r>
              <a:endParaRPr/>
            </a:p>
          </p:txBody>
        </p:sp>
      </p:grpSp>
      <p:sp>
        <p:nvSpPr>
          <p:cNvPr id="363" name="Google Shape;363;p58"/>
          <p:cNvSpPr txBox="1"/>
          <p:nvPr/>
        </p:nvSpPr>
        <p:spPr>
          <a:xfrm>
            <a:off x="506729" y="6208822"/>
            <a:ext cx="5388800" cy="198385"/>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100"/>
              <a:buFont typeface="Arial"/>
              <a:buNone/>
            </a:pPr>
            <a:r>
              <a:rPr b="1" i="0" lang="en-US" sz="2100" u="none" cap="none" strike="noStrike">
                <a:solidFill>
                  <a:srgbClr val="ED6B00"/>
                </a:solidFill>
                <a:latin typeface="Calibri"/>
                <a:ea typeface="Calibri"/>
                <a:cs typeface="Calibri"/>
                <a:sym typeface="Calibri"/>
              </a:rPr>
              <a:t>¡Muy bien</a:t>
            </a:r>
            <a:r>
              <a:rPr b="0" i="0" lang="en-US" sz="2100" u="none" cap="none" strike="noStrike">
                <a:solidFill>
                  <a:srgbClr val="ED6B00"/>
                </a:solidFill>
                <a:latin typeface="Calibri"/>
                <a:ea typeface="Calibri"/>
                <a:cs typeface="Calibri"/>
                <a:sym typeface="Calibri"/>
              </a:rPr>
              <a:t>! </a:t>
            </a:r>
            <a:endParaRPr b="0" i="0" sz="2000" u="none" cap="none" strike="noStrike">
              <a:solidFill>
                <a:srgbClr val="ED6B00"/>
              </a:solidFill>
              <a:latin typeface="Calibri"/>
              <a:ea typeface="Calibri"/>
              <a:cs typeface="Calibri"/>
              <a:sym typeface="Calibri"/>
            </a:endParaRPr>
          </a:p>
        </p:txBody>
      </p:sp>
      <p:pic>
        <p:nvPicPr>
          <p:cNvPr id="364" name="Google Shape;364;p58"/>
          <p:cNvPicPr preferRelativeResize="0"/>
          <p:nvPr/>
        </p:nvPicPr>
        <p:blipFill rotWithShape="1">
          <a:blip r:embed="rId3">
            <a:alphaModFix/>
          </a:blip>
          <a:srcRect b="0" l="0" r="0" t="0"/>
          <a:stretch/>
        </p:blipFill>
        <p:spPr>
          <a:xfrm>
            <a:off x="6525252" y="1315762"/>
            <a:ext cx="2617380" cy="5675376"/>
          </a:xfrm>
          <a:prstGeom prst="rect">
            <a:avLst/>
          </a:prstGeom>
          <a:noFill/>
          <a:ln>
            <a:noFill/>
          </a:ln>
        </p:spPr>
      </p:pic>
      <p:pic>
        <p:nvPicPr>
          <p:cNvPr id="365" name="Google Shape;365;p58"/>
          <p:cNvPicPr preferRelativeResize="0"/>
          <p:nvPr/>
        </p:nvPicPr>
        <p:blipFill rotWithShape="1">
          <a:blip r:embed="rId4">
            <a:alphaModFix/>
          </a:blip>
          <a:srcRect b="0" l="0" r="0" t="0"/>
          <a:stretch/>
        </p:blipFill>
        <p:spPr>
          <a:xfrm>
            <a:off x="5991699" y="2240827"/>
            <a:ext cx="482540" cy="48254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59"/>
          <p:cNvSpPr txBox="1"/>
          <p:nvPr/>
        </p:nvSpPr>
        <p:spPr>
          <a:xfrm>
            <a:off x="623111" y="1406349"/>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0" i="0" lang="en-US" sz="2800" u="none" cap="none" strike="noStrike">
                <a:solidFill>
                  <a:srgbClr val="C64033"/>
                </a:solidFill>
                <a:latin typeface="Calibri"/>
                <a:ea typeface="Calibri"/>
                <a:cs typeface="Calibri"/>
                <a:sym typeface="Calibri"/>
              </a:rPr>
              <a:t>EJEMPLO</a:t>
            </a:r>
            <a:endParaRPr b="0" i="0" sz="3100" u="none" cap="none" strike="noStrike">
              <a:solidFill>
                <a:srgbClr val="C64033"/>
              </a:solidFill>
              <a:latin typeface="Calibri"/>
              <a:ea typeface="Calibri"/>
              <a:cs typeface="Calibri"/>
              <a:sym typeface="Calibri"/>
            </a:endParaRPr>
          </a:p>
        </p:txBody>
      </p:sp>
      <p:sp>
        <p:nvSpPr>
          <p:cNvPr id="371" name="Google Shape;371;p59"/>
          <p:cNvSpPr/>
          <p:nvPr/>
        </p:nvSpPr>
        <p:spPr>
          <a:xfrm>
            <a:off x="623110" y="2039244"/>
            <a:ext cx="8289536" cy="4003210"/>
          </a:xfrm>
          <a:prstGeom prst="roundRect">
            <a:avLst>
              <a:gd fmla="val 7935"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72" name="Google Shape;372;p59"/>
          <p:cNvSpPr/>
          <p:nvPr/>
        </p:nvSpPr>
        <p:spPr>
          <a:xfrm>
            <a:off x="896961" y="2357422"/>
            <a:ext cx="7806364" cy="181588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A continuación se te entregarán una serie de datos, los cuales deberás calcular, en el caso de los honorarios, y en el caso del impuesto único al trabajo traspasar al formulario 29 para su declaración.</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02-04-2020 se contrata al Sr. Juan Pérez, Rut 18.009.330-3 como telefonista en Call center, su pago fue acordado en $230.000.-  Total. Para lo que emite la boleta de Honorarios n°10</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12-04-2020 se cancelan los servicios prestados por el contador por un valor de $100.000 para lo cual emite la boleta de honorarios n° 112</a:t>
            </a:r>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Los sueldos de los trabajadores con contrato vigentes son:</a:t>
            </a:r>
            <a:endParaRPr/>
          </a:p>
        </p:txBody>
      </p:sp>
      <p:graphicFrame>
        <p:nvGraphicFramePr>
          <p:cNvPr id="373" name="Google Shape;373;p59"/>
          <p:cNvGraphicFramePr/>
          <p:nvPr/>
        </p:nvGraphicFramePr>
        <p:xfrm>
          <a:off x="2768143" y="4445465"/>
          <a:ext cx="3000000" cy="3000000"/>
        </p:xfrm>
        <a:graphic>
          <a:graphicData uri="http://schemas.openxmlformats.org/drawingml/2006/table">
            <a:tbl>
              <a:tblPr bandRow="1" firstRow="1">
                <a:noFill/>
                <a:tableStyleId>{D4C13644-90F1-4DD9-94E0-04E54E0452F4}</a:tableStyleId>
              </a:tblPr>
              <a:tblGrid>
                <a:gridCol w="2032000"/>
                <a:gridCol w="2032000"/>
              </a:tblGrid>
              <a:tr h="197850">
                <a:tc>
                  <a:txBody>
                    <a:bodyPr/>
                    <a:lstStyle/>
                    <a:p>
                      <a:pPr indent="0" lvl="0" marL="0" marR="0" rtl="0" algn="l">
                        <a:lnSpc>
                          <a:spcPct val="100000"/>
                        </a:lnSpc>
                        <a:spcBef>
                          <a:spcPts val="0"/>
                        </a:spcBef>
                        <a:spcAft>
                          <a:spcPts val="0"/>
                        </a:spcAft>
                        <a:buNone/>
                      </a:pPr>
                      <a:r>
                        <a:rPr lang="en-US" sz="1400" u="none" cap="none" strike="noStrike"/>
                        <a:t>Nombre </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Sueldo</a:t>
                      </a:r>
                      <a:r>
                        <a:rPr lang="en-US" sz="1400" u="none" cap="none" strike="noStrike"/>
                        <a:t> </a:t>
                      </a:r>
                      <a:endParaRPr sz="1400" u="none" cap="none" strike="noStrike"/>
                    </a:p>
                  </a:txBody>
                  <a:tcPr marT="45725" marB="45725" marR="91450" marL="91450"/>
                </a:tc>
              </a:tr>
              <a:tr h="371075">
                <a:tc>
                  <a:txBody>
                    <a:bodyPr/>
                    <a:lstStyle/>
                    <a:p>
                      <a:pPr indent="0" lvl="0" marL="0" marR="0" rtl="0" algn="l">
                        <a:lnSpc>
                          <a:spcPct val="100000"/>
                        </a:lnSpc>
                        <a:spcBef>
                          <a:spcPts val="0"/>
                        </a:spcBef>
                        <a:spcAft>
                          <a:spcPts val="0"/>
                        </a:spcAft>
                        <a:buNone/>
                      </a:pPr>
                      <a:r>
                        <a:rPr lang="en-US" sz="1400" u="none" cap="none" strike="noStrike"/>
                        <a:t>Camila Rodríguez </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1.670.900</a:t>
                      </a:r>
                      <a:endParaRPr/>
                    </a:p>
                  </a:txBody>
                  <a:tcPr marT="45725" marB="45725" marR="91450" marL="91450"/>
                </a:tc>
              </a:tr>
              <a:tr h="371075">
                <a:tc>
                  <a:txBody>
                    <a:bodyPr/>
                    <a:lstStyle/>
                    <a:p>
                      <a:pPr indent="0" lvl="0" marL="0" marR="0" rtl="0" algn="l">
                        <a:lnSpc>
                          <a:spcPct val="100000"/>
                        </a:lnSpc>
                        <a:spcBef>
                          <a:spcPts val="0"/>
                        </a:spcBef>
                        <a:spcAft>
                          <a:spcPts val="0"/>
                        </a:spcAft>
                        <a:buNone/>
                      </a:pPr>
                      <a:r>
                        <a:rPr lang="en-US" sz="1400" u="none" cap="none" strike="noStrike"/>
                        <a:t>Ernesto Soto</a:t>
                      </a:r>
                      <a:endParaRPr/>
                    </a:p>
                  </a:txBody>
                  <a:tcPr marT="45725" marB="45725" marR="91450" marL="91450"/>
                </a:tc>
                <a:tc>
                  <a:txBody>
                    <a:bodyPr/>
                    <a:lstStyle/>
                    <a:p>
                      <a:pPr indent="0" lvl="0" marL="0" marR="0" rtl="0" algn="l">
                        <a:lnSpc>
                          <a:spcPct val="100000"/>
                        </a:lnSpc>
                        <a:spcBef>
                          <a:spcPts val="0"/>
                        </a:spcBef>
                        <a:spcAft>
                          <a:spcPts val="0"/>
                        </a:spcAft>
                        <a:buNone/>
                      </a:pPr>
                      <a:r>
                        <a:rPr lang="en-US" sz="1400" u="none" cap="none" strike="noStrike"/>
                        <a:t>3.490.400</a:t>
                      </a:r>
                      <a:endParaRPr/>
                    </a:p>
                  </a:txBody>
                  <a:tcPr marT="45725" marB="45725" marR="91450" marL="91450"/>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graphicFrame>
        <p:nvGraphicFramePr>
          <p:cNvPr id="378" name="Google Shape;378;p60"/>
          <p:cNvGraphicFramePr/>
          <p:nvPr/>
        </p:nvGraphicFramePr>
        <p:xfrm>
          <a:off x="499070" y="4960053"/>
          <a:ext cx="3000000" cy="3000000"/>
        </p:xfrm>
        <a:graphic>
          <a:graphicData uri="http://schemas.openxmlformats.org/drawingml/2006/table">
            <a:tbl>
              <a:tblPr bandRow="1" firstRow="1">
                <a:noFill/>
                <a:tableStyleId>{D4C13644-90F1-4DD9-94E0-04E54E0452F4}</a:tableStyleId>
              </a:tblPr>
              <a:tblGrid>
                <a:gridCol w="371075"/>
                <a:gridCol w="1821625"/>
                <a:gridCol w="427175"/>
                <a:gridCol w="387125"/>
                <a:gridCol w="619350"/>
                <a:gridCol w="648800"/>
                <a:gridCol w="480575"/>
                <a:gridCol w="667450"/>
                <a:gridCol w="1334900"/>
                <a:gridCol w="667450"/>
                <a:gridCol w="982875"/>
                <a:gridCol w="352000"/>
              </a:tblGrid>
              <a:tr h="279925">
                <a:tc rowSpan="2">
                  <a:txBody>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   51</a:t>
                      </a:r>
                      <a:endParaRPr/>
                    </a:p>
                  </a:txBody>
                  <a:tcPr marT="9525" marB="0" marR="9525" marL="9525" anchor="ctr">
                    <a:solidFill>
                      <a:schemeClr val="accent1"/>
                    </a:solidFill>
                  </a:tcPr>
                </a:tc>
                <a:tc rowSpan="2">
                  <a:txBody>
                    <a:bodyPr/>
                    <a:lstStyle/>
                    <a:p>
                      <a:pPr indent="0" lvl="0" marL="0" marR="0" rtl="0" algn="ctr">
                        <a:lnSpc>
                          <a:spcPct val="100000"/>
                        </a:lnSpc>
                        <a:spcBef>
                          <a:spcPts val="0"/>
                        </a:spcBef>
                        <a:spcAft>
                          <a:spcPts val="0"/>
                        </a:spcAft>
                        <a:buNone/>
                      </a:pPr>
                      <a:r>
                        <a:rPr lang="en-US" sz="1400" u="none" cap="none" strike="noStrike"/>
                        <a:t>Retención Impuesto </a:t>
                      </a:r>
                      <a:br>
                        <a:rPr lang="en-US" sz="1400" u="none" cap="none" strike="noStrike"/>
                      </a:br>
                      <a:r>
                        <a:rPr lang="en-US" sz="1400" u="none" cap="none" strike="noStrike"/>
                        <a:t>Único a los Trabajadores,</a:t>
                      </a:r>
                      <a:br>
                        <a:rPr lang="en-US" sz="1400" u="none" cap="none" strike="noStrike"/>
                      </a:br>
                      <a:r>
                        <a:rPr lang="en-US" sz="1400" u="none" cap="none" strike="noStrike"/>
                        <a:t> según Art. 74 N° 1 LIR</a:t>
                      </a:r>
                      <a:endParaRPr b="0" i="0" sz="14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c gridSpan="2">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Créditos</a:t>
                      </a:r>
                      <a:endParaRPr b="0" i="0" sz="11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c hMerge="1"/>
                <a:tc gridSpan="2">
                  <a:txBody>
                    <a:bodyPr/>
                    <a:lstStyle/>
                    <a:p>
                      <a:pPr indent="0" lvl="0" marL="0" marR="0" rtl="0" algn="ctr">
                        <a:lnSpc>
                          <a:spcPct val="100000"/>
                        </a:lnSpc>
                        <a:spcBef>
                          <a:spcPts val="0"/>
                        </a:spcBef>
                        <a:spcAft>
                          <a:spcPts val="0"/>
                        </a:spcAft>
                        <a:buNone/>
                      </a:pPr>
                      <a:r>
                        <a:rPr lang="en-US" sz="1100" u="none" cap="none" strike="noStrike"/>
                        <a:t>Donación Art. </a:t>
                      </a:r>
                      <a:br>
                        <a:rPr lang="en-US" sz="1100" u="none" cap="none" strike="noStrike"/>
                      </a:br>
                      <a:r>
                        <a:rPr lang="en-US" sz="1100" u="none" cap="none" strike="noStrike"/>
                        <a:t>8° Ley 18.985</a:t>
                      </a:r>
                      <a:endParaRPr b="0" i="0" sz="11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c hMerge="1"/>
                <a:tc gridSpan="2">
                  <a:txBody>
                    <a:bodyPr/>
                    <a:lstStyle/>
                    <a:p>
                      <a:pPr indent="0" lvl="0" marL="0" marR="0" rtl="0" algn="ctr">
                        <a:lnSpc>
                          <a:spcPct val="100000"/>
                        </a:lnSpc>
                        <a:spcBef>
                          <a:spcPts val="0"/>
                        </a:spcBef>
                        <a:spcAft>
                          <a:spcPts val="0"/>
                        </a:spcAft>
                        <a:buNone/>
                      </a:pPr>
                      <a:r>
                        <a:rPr lang="en-US" sz="1100" u="none" cap="none" strike="noStrike"/>
                        <a:t>Donación Ley </a:t>
                      </a:r>
                      <a:br>
                        <a:rPr lang="en-US" sz="1100" u="none" cap="none" strike="noStrike"/>
                      </a:br>
                      <a:r>
                        <a:rPr lang="en-US" sz="1100" u="none" cap="none" strike="noStrike"/>
                        <a:t>20.444/2010</a:t>
                      </a:r>
                      <a:endParaRPr b="0" i="0" sz="11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c hMerge="1"/>
                <a:tc rowSpan="2">
                  <a:txBody>
                    <a:bodyPr/>
                    <a:lstStyle/>
                    <a:p>
                      <a:pPr indent="0" lvl="0" marL="0" marR="0" rtl="0" algn="ctr">
                        <a:lnSpc>
                          <a:spcPct val="100000"/>
                        </a:lnSpc>
                        <a:spcBef>
                          <a:spcPts val="0"/>
                        </a:spcBef>
                        <a:spcAft>
                          <a:spcPts val="0"/>
                        </a:spcAft>
                        <a:buNone/>
                      </a:pPr>
                      <a:r>
                        <a:rPr lang="en-US" sz="1100" u="none" cap="none" strike="noStrike"/>
                        <a:t>Impuesto Único </a:t>
                      </a:r>
                      <a:endParaRPr/>
                    </a:p>
                    <a:p>
                      <a:pPr indent="0" lvl="0" marL="0" marR="0" rtl="0" algn="ctr">
                        <a:lnSpc>
                          <a:spcPct val="100000"/>
                        </a:lnSpc>
                        <a:spcBef>
                          <a:spcPts val="0"/>
                        </a:spcBef>
                        <a:spcAft>
                          <a:spcPts val="0"/>
                        </a:spcAft>
                        <a:buNone/>
                      </a:pPr>
                      <a:r>
                        <a:rPr lang="en-US" sz="1100" u="none" cap="none" strike="noStrike"/>
                        <a:t>2da.</a:t>
                      </a:r>
                      <a:br>
                        <a:rPr lang="en-US" sz="1100" u="none" cap="none" strike="noStrike"/>
                      </a:br>
                      <a:r>
                        <a:rPr lang="en-US" sz="1100" u="none" cap="none" strike="noStrike"/>
                        <a:t>Categoría a Pagar</a:t>
                      </a:r>
                      <a:endParaRPr b="0" i="0" sz="11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c gridSpan="3">
                  <a:txBody>
                    <a:bodyPr/>
                    <a:lstStyle/>
                    <a:p>
                      <a:pPr indent="0" lvl="0" marL="0" marR="0" rtl="0" algn="ctr">
                        <a:lnSpc>
                          <a:spcPct val="100000"/>
                        </a:lnSpc>
                        <a:spcBef>
                          <a:spcPts val="0"/>
                        </a:spcBef>
                        <a:spcAft>
                          <a:spcPts val="0"/>
                        </a:spcAft>
                        <a:buNone/>
                      </a:pPr>
                      <a:r>
                        <a:rPr b="1" i="0" lang="en-US" sz="1100" u="none" cap="none" strike="noStrike">
                          <a:solidFill>
                            <a:schemeClr val="lt1"/>
                          </a:solidFill>
                          <a:latin typeface="Calibri"/>
                          <a:ea typeface="Calibri"/>
                          <a:cs typeface="Calibri"/>
                          <a:sym typeface="Calibri"/>
                        </a:rPr>
                        <a:t>PPM Neto Determinado</a:t>
                      </a:r>
                      <a:endParaRPr/>
                    </a:p>
                  </a:txBody>
                  <a:tcPr marT="9525" marB="0" marR="9525" marL="9525" anchor="ctr">
                    <a:solidFill>
                      <a:schemeClr val="accent1"/>
                    </a:solidFill>
                  </a:tcPr>
                </a:tc>
                <a:tc hMerge="1"/>
                <a:tc hMerge="1"/>
              </a:tr>
              <a:tr h="267250">
                <a:tc vMerge="1"/>
                <a:tc vMerge="1"/>
                <a:tc>
                  <a:txBody>
                    <a:bodyPr/>
                    <a:lstStyle/>
                    <a:p>
                      <a:pPr indent="0" lvl="0" marL="0" marR="0" rtl="0" algn="r">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751</a:t>
                      </a:r>
                      <a:endParaRPr/>
                    </a:p>
                  </a:txBody>
                  <a:tcPr marT="9525" marB="0" marR="9525" marL="9525" anchor="ctr"/>
                </a:tc>
                <a:tc>
                  <a:txBody>
                    <a:bodyPr/>
                    <a:lstStyle/>
                    <a:p>
                      <a:pPr indent="0" lvl="0" marL="0" marR="0" rtl="0" algn="r">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735</a:t>
                      </a:r>
                      <a:endParaRPr/>
                    </a:p>
                  </a:txBody>
                  <a:tcPr marT="9525" marB="0" marR="9525" marL="9525" anchor="ctr"/>
                </a:tc>
                <a:tc>
                  <a:txBody>
                    <a:bodyPr/>
                    <a:lstStyle/>
                    <a:p>
                      <a:pPr indent="0" lvl="0" marL="0" marR="0" rtl="0" algn="r">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a:txBody>
                  <a:tcPr marT="9525" marB="0" marR="9525" marL="9525" anchor="ctr"/>
                </a:tc>
                <a:tc vMerge="1"/>
                <a:tc>
                  <a:txBody>
                    <a:bodyPr/>
                    <a:lstStyle/>
                    <a:p>
                      <a:pPr indent="0" lvl="0" marL="0" marR="0" rtl="0" algn="r">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48</a:t>
                      </a:r>
                      <a:endParaRPr/>
                    </a:p>
                  </a:txBody>
                  <a:tcPr marT="9525" marB="0" marR="9525" marL="9525" anchor="ctr"/>
                </a:tc>
                <a:tc>
                  <a:txBody>
                    <a:bodyPr/>
                    <a:lstStyle/>
                    <a:p>
                      <a:pPr indent="0" lvl="0" marL="0" marR="0" rtl="0" algn="r">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286.966</a:t>
                      </a:r>
                      <a:endParaRPr/>
                    </a:p>
                  </a:txBody>
                  <a:tcPr marT="9525" marB="0" marR="9525" marL="9525" anchor="ctr"/>
                </a:tc>
                <a:tc>
                  <a:txBody>
                    <a:bodyPr/>
                    <a:lstStyle/>
                    <a:p>
                      <a:pPr indent="0" lvl="0" marL="0" marR="0" rtl="0" algn="r">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a:t>
                      </a:r>
                      <a:endParaRPr/>
                    </a:p>
                  </a:txBody>
                  <a:tcPr marT="9525" marB="0" marR="9525" marL="9525" anchor="ctr"/>
                </a:tc>
              </a:tr>
            </a:tbl>
          </a:graphicData>
        </a:graphic>
      </p:graphicFrame>
      <p:graphicFrame>
        <p:nvGraphicFramePr>
          <p:cNvPr id="379" name="Google Shape;379;p60"/>
          <p:cNvGraphicFramePr/>
          <p:nvPr/>
        </p:nvGraphicFramePr>
        <p:xfrm>
          <a:off x="499070" y="6230859"/>
          <a:ext cx="3000000" cy="3000000"/>
        </p:xfrm>
        <a:graphic>
          <a:graphicData uri="http://schemas.openxmlformats.org/drawingml/2006/table">
            <a:tbl>
              <a:tblPr bandRow="1" firstRow="1">
                <a:noFill/>
                <a:tableStyleId>{D4C13644-90F1-4DD9-94E0-04E54E0452F4}</a:tableStyleId>
              </a:tblPr>
              <a:tblGrid>
                <a:gridCol w="371075"/>
                <a:gridCol w="6386975"/>
                <a:gridCol w="667450"/>
                <a:gridCol w="982875"/>
                <a:gridCol w="352000"/>
              </a:tblGrid>
              <a:tr h="267250">
                <a:tc>
                  <a:txBody>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   52</a:t>
                      </a:r>
                      <a:endParaRPr/>
                    </a:p>
                  </a:txBody>
                  <a:tcPr marT="9525" marB="0" marR="9525" marL="9525" anchor="ctr">
                    <a:solidFill>
                      <a:schemeClr val="accent1"/>
                    </a:solidFill>
                  </a:tcPr>
                </a:tc>
                <a:tc>
                  <a:txBody>
                    <a:bodyPr/>
                    <a:lstStyle/>
                    <a:p>
                      <a:pPr indent="0" lvl="0" marL="0" marR="0" rtl="0" algn="l">
                        <a:lnSpc>
                          <a:spcPct val="100000"/>
                        </a:lnSpc>
                        <a:spcBef>
                          <a:spcPts val="0"/>
                        </a:spcBef>
                        <a:spcAft>
                          <a:spcPts val="0"/>
                        </a:spcAft>
                        <a:buNone/>
                      </a:pPr>
                      <a:r>
                        <a:rPr lang="en-US" sz="1400" u="none" cap="none" strike="noStrike"/>
                        <a:t>Retención de Impuesto con tasa según Ley 21.133 sobre las rentas del Art. 42 N°2, según Art. 74 N°2 LIR</a:t>
                      </a:r>
                      <a:endParaRPr b="0" i="0" sz="14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c>
                  <a:txBody>
                    <a:bodyPr/>
                    <a:lstStyle/>
                    <a:p>
                      <a:pPr indent="0" lvl="0" marL="0" marR="0" rtl="0" algn="r">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151</a:t>
                      </a:r>
                      <a:endParaRPr/>
                    </a:p>
                  </a:txBody>
                  <a:tcPr marT="9525" marB="0" marR="9525" marL="9525" anchor="ctr">
                    <a:solidFill>
                      <a:schemeClr val="accent1"/>
                    </a:solidFill>
                  </a:tcPr>
                </a:tc>
                <a:tc>
                  <a:txBody>
                    <a:bodyPr/>
                    <a:lstStyle/>
                    <a:p>
                      <a:pPr indent="0" lvl="0" marL="0" marR="0" rtl="0" algn="r">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294.522</a:t>
                      </a:r>
                      <a:endParaRPr/>
                    </a:p>
                  </a:txBody>
                  <a:tcPr marT="9525" marB="0" marR="9525" marL="9525" anchor="ctr">
                    <a:solidFill>
                      <a:schemeClr val="accent1"/>
                    </a:solidFill>
                  </a:tcPr>
                </a:tc>
                <a:tc>
                  <a:txBody>
                    <a:bodyPr/>
                    <a:lstStyle/>
                    <a:p>
                      <a:pPr indent="0" lvl="0" marL="0" marR="0" rtl="0" algn="r">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a:t>
                      </a:r>
                      <a:endParaRPr/>
                    </a:p>
                  </a:txBody>
                  <a:tcPr marT="9525" marB="0" marR="9525" marL="9525" anchor="ctr">
                    <a:solidFill>
                      <a:schemeClr val="accent1"/>
                    </a:solidFill>
                  </a:tcPr>
                </a:tc>
              </a:tr>
            </a:tbl>
          </a:graphicData>
        </a:graphic>
      </p:graphicFrame>
      <p:graphicFrame>
        <p:nvGraphicFramePr>
          <p:cNvPr id="380" name="Google Shape;380;p60"/>
          <p:cNvGraphicFramePr/>
          <p:nvPr/>
        </p:nvGraphicFramePr>
        <p:xfrm>
          <a:off x="499070" y="2149026"/>
          <a:ext cx="3000000" cy="3000000"/>
        </p:xfrm>
        <a:graphic>
          <a:graphicData uri="http://schemas.openxmlformats.org/drawingml/2006/table">
            <a:tbl>
              <a:tblPr bandRow="1" firstRow="1">
                <a:noFill/>
                <a:tableStyleId>{D4C13644-90F1-4DD9-94E0-04E54E0452F4}</a:tableStyleId>
              </a:tblPr>
              <a:tblGrid>
                <a:gridCol w="1456375"/>
                <a:gridCol w="1300150"/>
                <a:gridCol w="1271575"/>
              </a:tblGrid>
              <a:tr h="252000">
                <a:tc>
                  <a:txBody>
                    <a:bodyPr/>
                    <a:lstStyle/>
                    <a:p>
                      <a:pPr indent="0" lvl="0" marL="0" marR="0" rtl="0" algn="ctr">
                        <a:lnSpc>
                          <a:spcPct val="100000"/>
                        </a:lnSpc>
                        <a:spcBef>
                          <a:spcPts val="0"/>
                        </a:spcBef>
                        <a:spcAft>
                          <a:spcPts val="0"/>
                        </a:spcAft>
                        <a:buNone/>
                      </a:pPr>
                      <a:r>
                        <a:rPr lang="en-US" sz="1100" u="none" cap="none" strike="noStrike"/>
                        <a:t>Honorario bruto</a:t>
                      </a:r>
                      <a:endParaRPr b="0" i="0" sz="1100" u="none" cap="none" strike="noStrike">
                        <a:solidFill>
                          <a:srgbClr val="000000"/>
                        </a:solidFill>
                        <a:latin typeface="Calibri"/>
                        <a:ea typeface="Calibri"/>
                        <a:cs typeface="Calibri"/>
                        <a:sym typeface="Calibri"/>
                      </a:endParaRPr>
                    </a:p>
                  </a:txBody>
                  <a:tcPr marT="9525" marB="0" marR="9525" marL="9525" anchor="b">
                    <a:solidFill>
                      <a:schemeClr val="accent1"/>
                    </a:solidFill>
                  </a:tcPr>
                </a:tc>
                <a:tc>
                  <a:txBody>
                    <a:bodyPr/>
                    <a:lstStyle/>
                    <a:p>
                      <a:pPr indent="0" lvl="0" marL="0" marR="0" rtl="0" algn="ctr">
                        <a:lnSpc>
                          <a:spcPct val="100000"/>
                        </a:lnSpc>
                        <a:spcBef>
                          <a:spcPts val="0"/>
                        </a:spcBef>
                        <a:spcAft>
                          <a:spcPts val="0"/>
                        </a:spcAft>
                        <a:buNone/>
                      </a:pPr>
                      <a:r>
                        <a:rPr lang="en-US" sz="1100" u="none" cap="none" strike="noStrike"/>
                        <a:t>Retención</a:t>
                      </a:r>
                      <a:endParaRPr b="0" i="0" sz="1100" u="none" cap="none" strike="noStrike">
                        <a:solidFill>
                          <a:srgbClr val="000000"/>
                        </a:solidFill>
                        <a:latin typeface="Calibri"/>
                        <a:ea typeface="Calibri"/>
                        <a:cs typeface="Calibri"/>
                        <a:sym typeface="Calibri"/>
                      </a:endParaRPr>
                    </a:p>
                  </a:txBody>
                  <a:tcPr marT="9525" marB="0" marR="9525" marL="9525" anchor="b">
                    <a:solidFill>
                      <a:schemeClr val="accent1"/>
                    </a:solidFill>
                  </a:tcPr>
                </a:tc>
                <a:tc>
                  <a:txBody>
                    <a:bodyPr/>
                    <a:lstStyle/>
                    <a:p>
                      <a:pPr indent="0" lvl="0" marL="0" marR="0" rtl="0" algn="ctr">
                        <a:lnSpc>
                          <a:spcPct val="100000"/>
                        </a:lnSpc>
                        <a:spcBef>
                          <a:spcPts val="0"/>
                        </a:spcBef>
                        <a:spcAft>
                          <a:spcPts val="0"/>
                        </a:spcAft>
                        <a:buNone/>
                      </a:pPr>
                      <a:r>
                        <a:rPr lang="en-US" sz="1100" u="none" cap="none" strike="noStrike"/>
                        <a:t>Total </a:t>
                      </a:r>
                      <a:endParaRPr b="0" i="0" sz="1100" u="none" cap="none" strike="noStrike">
                        <a:solidFill>
                          <a:srgbClr val="000000"/>
                        </a:solidFill>
                        <a:latin typeface="Calibri"/>
                        <a:ea typeface="Calibri"/>
                        <a:cs typeface="Calibri"/>
                        <a:sym typeface="Calibri"/>
                      </a:endParaRPr>
                    </a:p>
                  </a:txBody>
                  <a:tcPr marT="9525" marB="0" marR="9525" marL="9525" anchor="b">
                    <a:solidFill>
                      <a:schemeClr val="accent1"/>
                    </a:solidFill>
                  </a:tcPr>
                </a:tc>
              </a:tr>
              <a:tr h="287100">
                <a:tc>
                  <a:txBody>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$230.000 </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$ 24.725 </a:t>
                      </a:r>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$205.275 </a:t>
                      </a:r>
                      <a:endParaRPr b="0" i="0" sz="1100" u="none" cap="none" strike="noStrike">
                        <a:solidFill>
                          <a:srgbClr val="000000"/>
                        </a:solidFill>
                        <a:latin typeface="Calibri"/>
                        <a:ea typeface="Calibri"/>
                        <a:cs typeface="Calibri"/>
                        <a:sym typeface="Calibri"/>
                      </a:endParaRPr>
                    </a:p>
                  </a:txBody>
                  <a:tcPr marT="9525" marB="0" marR="9525" marL="9525" anchor="b"/>
                </a:tc>
              </a:tr>
              <a:tr h="242375">
                <a:tc>
                  <a:txBody>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$100.000 </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$10.750 </a:t>
                      </a:r>
                      <a:endParaRPr b="0" i="0" sz="1100" u="none" cap="none" strike="noStrike">
                        <a:solidFill>
                          <a:srgbClr val="000000"/>
                        </a:solidFill>
                        <a:latin typeface="Calibri"/>
                        <a:ea typeface="Calibri"/>
                        <a:cs typeface="Calibri"/>
                        <a:sym typeface="Calibri"/>
                      </a:endParaRPr>
                    </a:p>
                  </a:txBody>
                  <a:tcPr marT="9525" marB="0" marR="9525" marL="9525" anchor="b"/>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$89.250 </a:t>
                      </a:r>
                      <a:endParaRPr b="0" i="0" sz="1100" u="none" cap="none" strike="noStrike">
                        <a:solidFill>
                          <a:srgbClr val="000000"/>
                        </a:solidFill>
                        <a:latin typeface="Calibri"/>
                        <a:ea typeface="Calibri"/>
                        <a:cs typeface="Calibri"/>
                        <a:sym typeface="Calibri"/>
                      </a:endParaRPr>
                    </a:p>
                  </a:txBody>
                  <a:tcPr marT="9525" marB="0" marR="9525" marL="9525" anchor="b"/>
                </a:tc>
              </a:tr>
            </a:tbl>
          </a:graphicData>
        </a:graphic>
      </p:graphicFrame>
      <p:graphicFrame>
        <p:nvGraphicFramePr>
          <p:cNvPr id="381" name="Google Shape;381;p60"/>
          <p:cNvGraphicFramePr/>
          <p:nvPr/>
        </p:nvGraphicFramePr>
        <p:xfrm>
          <a:off x="467369" y="3411331"/>
          <a:ext cx="3000000" cy="3000000"/>
        </p:xfrm>
        <a:graphic>
          <a:graphicData uri="http://schemas.openxmlformats.org/drawingml/2006/table">
            <a:tbl>
              <a:tblPr bandRow="1" firstRow="1">
                <a:noFill/>
                <a:tableStyleId>{D4C13644-90F1-4DD9-94E0-04E54E0452F4}</a:tableStyleId>
              </a:tblPr>
              <a:tblGrid>
                <a:gridCol w="341800"/>
                <a:gridCol w="1364550"/>
                <a:gridCol w="1053650"/>
                <a:gridCol w="1157275"/>
                <a:gridCol w="1053650"/>
                <a:gridCol w="1891450"/>
                <a:gridCol w="1891450"/>
              </a:tblGrid>
              <a:tr h="267250">
                <a:tc gridSpan="2">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Trabajador</a:t>
                      </a:r>
                      <a:endParaRPr b="0" i="0" sz="11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c hMerge="1"/>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sueldo imponible </a:t>
                      </a:r>
                      <a:endParaRPr b="0" i="0" sz="11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FACTOR</a:t>
                      </a:r>
                      <a:endParaRPr b="0" i="0" sz="11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RESULTADO</a:t>
                      </a:r>
                      <a:endParaRPr b="0" i="0" sz="11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CANTIDAD A REBAJAR</a:t>
                      </a:r>
                      <a:endParaRPr b="0" i="0" sz="11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IMPUESTO UNICO</a:t>
                      </a:r>
                      <a:endParaRPr b="0" i="0" sz="1100" u="none" cap="none" strike="noStrike">
                        <a:solidFill>
                          <a:srgbClr val="000000"/>
                        </a:solidFill>
                        <a:latin typeface="Calibri"/>
                        <a:ea typeface="Calibri"/>
                        <a:cs typeface="Calibri"/>
                        <a:sym typeface="Calibri"/>
                      </a:endParaRPr>
                    </a:p>
                  </a:txBody>
                  <a:tcPr marT="9525" marB="0" marR="9525" marL="9525" anchor="ctr">
                    <a:solidFill>
                      <a:schemeClr val="accent1"/>
                    </a:solidFill>
                  </a:tcPr>
                </a:tc>
              </a:tr>
              <a:tr h="267250">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1</a:t>
                      </a:r>
                      <a:endParaRPr/>
                    </a:p>
                  </a:txBody>
                  <a:tcPr marT="9525" marB="0" marR="9525" marL="9525" anchor="b"/>
                </a:tc>
                <a:tc>
                  <a:txBody>
                    <a:bodyPr/>
                    <a:lstStyle/>
                    <a:p>
                      <a:pPr indent="0" lvl="0" marL="0" marR="0" rtl="0" algn="l">
                        <a:lnSpc>
                          <a:spcPct val="100000"/>
                        </a:lnSpc>
                        <a:spcBef>
                          <a:spcPts val="0"/>
                        </a:spcBef>
                        <a:spcAft>
                          <a:spcPts val="0"/>
                        </a:spcAft>
                        <a:buNone/>
                      </a:pPr>
                      <a:r>
                        <a:rPr lang="en-US" sz="1100" u="none" cap="none" strike="noStrike">
                          <a:latin typeface="Calibri"/>
                          <a:ea typeface="Calibri"/>
                          <a:cs typeface="Calibri"/>
                          <a:sym typeface="Calibri"/>
                        </a:rPr>
                        <a:t>camila rodriguez </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lnSpc>
                          <a:spcPct val="100000"/>
                        </a:lnSpc>
                        <a:spcBef>
                          <a:spcPts val="0"/>
                        </a:spcBef>
                        <a:spcAft>
                          <a:spcPts val="0"/>
                        </a:spcAft>
                        <a:buNone/>
                      </a:pPr>
                      <a:r>
                        <a:rPr lang="en-US" sz="1100" u="none" cap="none" strike="noStrike">
                          <a:latin typeface="Calibri"/>
                          <a:ea typeface="Calibri"/>
                          <a:cs typeface="Calibri"/>
                          <a:sym typeface="Calibri"/>
                        </a:rPr>
                        <a:t>1.670.900</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lnSpc>
                          <a:spcPct val="100000"/>
                        </a:lnSpc>
                        <a:spcBef>
                          <a:spcPts val="0"/>
                        </a:spcBef>
                        <a:spcAft>
                          <a:spcPts val="0"/>
                        </a:spcAft>
                        <a:buNone/>
                      </a:pPr>
                      <a:r>
                        <a:rPr lang="en-US" sz="1100" u="none" cap="none" strike="noStrike">
                          <a:latin typeface="Calibri"/>
                          <a:ea typeface="Calibri"/>
                          <a:cs typeface="Calibri"/>
                          <a:sym typeface="Calibri"/>
                        </a:rPr>
                        <a:t>0,08</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lnSpc>
                          <a:spcPct val="100000"/>
                        </a:lnSpc>
                        <a:spcBef>
                          <a:spcPts val="0"/>
                        </a:spcBef>
                        <a:spcAft>
                          <a:spcPts val="0"/>
                        </a:spcAft>
                        <a:buNone/>
                      </a:pPr>
                      <a:r>
                        <a:rPr lang="en-US" sz="1100" u="none" cap="none" strike="noStrike">
                          <a:latin typeface="Calibri"/>
                          <a:ea typeface="Calibri"/>
                          <a:cs typeface="Calibri"/>
                          <a:sym typeface="Calibri"/>
                        </a:rPr>
                        <a:t>133672</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lnSpc>
                          <a:spcPct val="100000"/>
                        </a:lnSpc>
                        <a:spcBef>
                          <a:spcPts val="0"/>
                        </a:spcBef>
                        <a:spcAft>
                          <a:spcPts val="0"/>
                        </a:spcAft>
                        <a:buNone/>
                      </a:pPr>
                      <a:r>
                        <a:rPr lang="en-US" sz="1100" u="none" cap="none" strike="noStrike">
                          <a:latin typeface="Calibri"/>
                          <a:ea typeface="Calibri"/>
                          <a:cs typeface="Calibri"/>
                          <a:sym typeface="Calibri"/>
                        </a:rPr>
                        <a:t>$88.790,46</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lnSpc>
                          <a:spcPct val="100000"/>
                        </a:lnSpc>
                        <a:spcBef>
                          <a:spcPts val="0"/>
                        </a:spcBef>
                        <a:spcAft>
                          <a:spcPts val="0"/>
                        </a:spcAft>
                        <a:buNone/>
                      </a:pPr>
                      <a:r>
                        <a:rPr lang="en-US" sz="1100" u="none" cap="none" strike="noStrike">
                          <a:latin typeface="Calibri"/>
                          <a:ea typeface="Calibri"/>
                          <a:cs typeface="Calibri"/>
                          <a:sym typeface="Calibri"/>
                        </a:rPr>
                        <a:t>$44.882</a:t>
                      </a:r>
                      <a:endParaRPr b="0" i="0" sz="1100" u="none" cap="none" strike="noStrike">
                        <a:solidFill>
                          <a:srgbClr val="000000"/>
                        </a:solidFill>
                        <a:latin typeface="Calibri"/>
                        <a:ea typeface="Calibri"/>
                        <a:cs typeface="Calibri"/>
                        <a:sym typeface="Calibri"/>
                      </a:endParaRPr>
                    </a:p>
                  </a:txBody>
                  <a:tcPr marT="9525" marB="0" marR="9525" marL="9525" anchor="ctr"/>
                </a:tc>
              </a:tr>
              <a:tr h="267250">
                <a:tc>
                  <a:txBody>
                    <a:bodyPr/>
                    <a:lstStyle/>
                    <a:p>
                      <a:pPr indent="0" lvl="0" marL="0" marR="0" rtl="0" algn="ctr">
                        <a:lnSpc>
                          <a:spcPct val="100000"/>
                        </a:lnSpc>
                        <a:spcBef>
                          <a:spcPts val="0"/>
                        </a:spcBef>
                        <a:spcAft>
                          <a:spcPts val="0"/>
                        </a:spcAft>
                        <a:buNone/>
                      </a:pPr>
                      <a:r>
                        <a:rPr lang="en-US" sz="1100" u="none" cap="none" strike="noStrike">
                          <a:latin typeface="Calibri"/>
                          <a:ea typeface="Calibri"/>
                          <a:cs typeface="Calibri"/>
                          <a:sym typeface="Calibri"/>
                        </a:rPr>
                        <a:t>2</a:t>
                      </a:r>
                      <a:endParaRPr/>
                    </a:p>
                  </a:txBody>
                  <a:tcPr marT="9525" marB="0" marR="9525" marL="9525" anchor="b"/>
                </a:tc>
                <a:tc>
                  <a:txBody>
                    <a:bodyPr/>
                    <a:lstStyle/>
                    <a:p>
                      <a:pPr indent="0" lvl="0" marL="0" marR="0" rtl="0" algn="l">
                        <a:lnSpc>
                          <a:spcPct val="100000"/>
                        </a:lnSpc>
                        <a:spcBef>
                          <a:spcPts val="0"/>
                        </a:spcBef>
                        <a:spcAft>
                          <a:spcPts val="0"/>
                        </a:spcAft>
                        <a:buNone/>
                      </a:pPr>
                      <a:r>
                        <a:rPr lang="en-US" sz="1100" u="none" cap="none" strike="noStrike">
                          <a:latin typeface="Calibri"/>
                          <a:ea typeface="Calibri"/>
                          <a:cs typeface="Calibri"/>
                          <a:sym typeface="Calibri"/>
                        </a:rPr>
                        <a:t>ernesto soto</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lnSpc>
                          <a:spcPct val="100000"/>
                        </a:lnSpc>
                        <a:spcBef>
                          <a:spcPts val="0"/>
                        </a:spcBef>
                        <a:spcAft>
                          <a:spcPts val="0"/>
                        </a:spcAft>
                        <a:buNone/>
                      </a:pPr>
                      <a:r>
                        <a:rPr lang="en-US" sz="1100" u="none" cap="none" strike="noStrike">
                          <a:latin typeface="Calibri"/>
                          <a:ea typeface="Calibri"/>
                          <a:cs typeface="Calibri"/>
                          <a:sym typeface="Calibri"/>
                        </a:rPr>
                        <a:t>3.490.400</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lnSpc>
                          <a:spcPct val="100000"/>
                        </a:lnSpc>
                        <a:spcBef>
                          <a:spcPts val="0"/>
                        </a:spcBef>
                        <a:spcAft>
                          <a:spcPts val="0"/>
                        </a:spcAft>
                        <a:buNone/>
                      </a:pPr>
                      <a:r>
                        <a:rPr lang="en-US" sz="1100" u="none" cap="none" strike="noStrike">
                          <a:latin typeface="Calibri"/>
                          <a:ea typeface="Calibri"/>
                          <a:cs typeface="Calibri"/>
                          <a:sym typeface="Calibri"/>
                        </a:rPr>
                        <a:t>0,135</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lnSpc>
                          <a:spcPct val="100000"/>
                        </a:lnSpc>
                        <a:spcBef>
                          <a:spcPts val="0"/>
                        </a:spcBef>
                        <a:spcAft>
                          <a:spcPts val="0"/>
                        </a:spcAft>
                        <a:buNone/>
                      </a:pPr>
                      <a:r>
                        <a:rPr lang="en-US" sz="1100" u="none" cap="none" strike="noStrike">
                          <a:latin typeface="Calibri"/>
                          <a:ea typeface="Calibri"/>
                          <a:cs typeface="Calibri"/>
                          <a:sym typeface="Calibri"/>
                        </a:rPr>
                        <a:t>471204</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lnSpc>
                          <a:spcPct val="100000"/>
                        </a:lnSpc>
                        <a:spcBef>
                          <a:spcPts val="0"/>
                        </a:spcBef>
                        <a:spcAft>
                          <a:spcPts val="0"/>
                        </a:spcAft>
                        <a:buNone/>
                      </a:pPr>
                      <a:r>
                        <a:rPr lang="en-US" sz="1100" u="none" cap="none" strike="noStrike">
                          <a:latin typeface="Calibri"/>
                          <a:ea typeface="Calibri"/>
                          <a:cs typeface="Calibri"/>
                          <a:sym typeface="Calibri"/>
                        </a:rPr>
                        <a:t>$229.120,21</a:t>
                      </a:r>
                      <a:endParaRPr b="0" i="0" sz="1100" u="none" cap="none" strike="noStrike">
                        <a:solidFill>
                          <a:srgbClr val="000000"/>
                        </a:solidFill>
                        <a:latin typeface="Calibri"/>
                        <a:ea typeface="Calibri"/>
                        <a:cs typeface="Calibri"/>
                        <a:sym typeface="Calibri"/>
                      </a:endParaRPr>
                    </a:p>
                  </a:txBody>
                  <a:tcPr marT="9525" marB="0" marR="9525" marL="9525" anchor="ctr"/>
                </a:tc>
                <a:tc>
                  <a:txBody>
                    <a:bodyPr/>
                    <a:lstStyle/>
                    <a:p>
                      <a:pPr indent="0" lvl="0" marL="0" marR="0" rtl="0" algn="r">
                        <a:lnSpc>
                          <a:spcPct val="100000"/>
                        </a:lnSpc>
                        <a:spcBef>
                          <a:spcPts val="0"/>
                        </a:spcBef>
                        <a:spcAft>
                          <a:spcPts val="0"/>
                        </a:spcAft>
                        <a:buNone/>
                      </a:pPr>
                      <a:r>
                        <a:rPr lang="en-US" sz="1100" u="none" cap="none" strike="noStrike">
                          <a:latin typeface="Calibri"/>
                          <a:ea typeface="Calibri"/>
                          <a:cs typeface="Calibri"/>
                          <a:sym typeface="Calibri"/>
                        </a:rPr>
                        <a:t>$242.084</a:t>
                      </a:r>
                      <a:endParaRPr b="0" i="0" sz="1100" u="none" cap="none" strike="noStrike">
                        <a:solidFill>
                          <a:srgbClr val="000000"/>
                        </a:solidFill>
                        <a:latin typeface="Calibri"/>
                        <a:ea typeface="Calibri"/>
                        <a:cs typeface="Calibri"/>
                        <a:sym typeface="Calibri"/>
                      </a:endParaRPr>
                    </a:p>
                  </a:txBody>
                  <a:tcPr marT="9525" marB="0" marR="9525" marL="9525" anchor="ctr"/>
                </a:tc>
              </a:tr>
            </a:tbl>
          </a:graphicData>
        </a:graphic>
      </p:graphicFrame>
      <p:sp>
        <p:nvSpPr>
          <p:cNvPr id="382" name="Google Shape;382;p60"/>
          <p:cNvSpPr/>
          <p:nvPr/>
        </p:nvSpPr>
        <p:spPr>
          <a:xfrm>
            <a:off x="623111" y="1783549"/>
            <a:ext cx="313579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Cálculo para los sueldos con Honorarios:</a:t>
            </a:r>
            <a:endParaRPr/>
          </a:p>
        </p:txBody>
      </p:sp>
      <p:sp>
        <p:nvSpPr>
          <p:cNvPr id="383" name="Google Shape;383;p60"/>
          <p:cNvSpPr txBox="1"/>
          <p:nvPr/>
        </p:nvSpPr>
        <p:spPr>
          <a:xfrm>
            <a:off x="623111" y="1406349"/>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0" i="0" lang="en-US" sz="2800" u="none" cap="none" strike="noStrike">
                <a:solidFill>
                  <a:srgbClr val="C64033"/>
                </a:solidFill>
                <a:latin typeface="Calibri"/>
                <a:ea typeface="Calibri"/>
                <a:cs typeface="Calibri"/>
                <a:sym typeface="Calibri"/>
              </a:rPr>
              <a:t>SOLUCIÓN</a:t>
            </a:r>
            <a:endParaRPr b="0" i="0" sz="3100" u="none" cap="none" strike="noStrike">
              <a:solidFill>
                <a:srgbClr val="C64033"/>
              </a:solidFill>
              <a:latin typeface="Calibri"/>
              <a:ea typeface="Calibri"/>
              <a:cs typeface="Calibri"/>
              <a:sym typeface="Calibri"/>
            </a:endParaRPr>
          </a:p>
        </p:txBody>
      </p:sp>
      <p:sp>
        <p:nvSpPr>
          <p:cNvPr id="384" name="Google Shape;384;p60"/>
          <p:cNvSpPr/>
          <p:nvPr/>
        </p:nvSpPr>
        <p:spPr>
          <a:xfrm>
            <a:off x="634128" y="3006422"/>
            <a:ext cx="414889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Cálculo para los sueldos de trabajadores con contrato:</a:t>
            </a:r>
            <a:endParaRPr/>
          </a:p>
        </p:txBody>
      </p:sp>
      <p:sp>
        <p:nvSpPr>
          <p:cNvPr id="385" name="Google Shape;385;p60"/>
          <p:cNvSpPr/>
          <p:nvPr/>
        </p:nvSpPr>
        <p:spPr>
          <a:xfrm>
            <a:off x="623111" y="4460649"/>
            <a:ext cx="580960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Declaración en el formulario 29 impuesto de segunda categoría y honorarios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61"/>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AHORA REVISEMOS ¿CUÁNTO APRENDIMOS?</a:t>
            </a:r>
            <a:endParaRPr b="1" i="0" sz="3100" u="none" cap="none" strike="noStrike">
              <a:solidFill>
                <a:srgbClr val="ED6B00"/>
              </a:solidFill>
              <a:latin typeface="Calibri"/>
              <a:ea typeface="Calibri"/>
              <a:cs typeface="Calibri"/>
              <a:sym typeface="Calibri"/>
            </a:endParaRPr>
          </a:p>
        </p:txBody>
      </p:sp>
      <p:sp>
        <p:nvSpPr>
          <p:cNvPr id="391" name="Google Shape;391;p61"/>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REVISEMOS</a:t>
            </a:r>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Calibri"/>
              <a:ea typeface="Calibri"/>
              <a:cs typeface="Calibri"/>
              <a:sym typeface="Calibri"/>
            </a:endParaRPr>
          </a:p>
        </p:txBody>
      </p:sp>
      <p:sp>
        <p:nvSpPr>
          <p:cNvPr id="392" name="Google Shape;392;p61"/>
          <p:cNvSpPr/>
          <p:nvPr/>
        </p:nvSpPr>
        <p:spPr>
          <a:xfrm>
            <a:off x="375975" y="2370247"/>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393" name="Google Shape;393;p61"/>
          <p:cNvPicPr preferRelativeResize="0"/>
          <p:nvPr/>
        </p:nvPicPr>
        <p:blipFill rotWithShape="1">
          <a:blip r:embed="rId3">
            <a:alphaModFix/>
          </a:blip>
          <a:srcRect b="0" l="0" r="0" t="0"/>
          <a:stretch/>
        </p:blipFill>
        <p:spPr>
          <a:xfrm>
            <a:off x="4642338" y="3353848"/>
            <a:ext cx="5237611" cy="4275353"/>
          </a:xfrm>
          <a:prstGeom prst="rect">
            <a:avLst/>
          </a:prstGeom>
          <a:noFill/>
          <a:ln>
            <a:noFill/>
          </a:ln>
        </p:spPr>
      </p:pic>
      <p:sp>
        <p:nvSpPr>
          <p:cNvPr id="394" name="Google Shape;394;p61"/>
          <p:cNvSpPr txBox="1"/>
          <p:nvPr/>
        </p:nvSpPr>
        <p:spPr>
          <a:xfrm>
            <a:off x="892385" y="2357301"/>
            <a:ext cx="5548172" cy="3238192"/>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Los invito a  reunirse en grupos de tres integrantes. Se les entregará una guía de trabajo en la que deberán realizar cálculos de honorarios y de impuesto de segunda categoría, para esto el docente les hará entrega del caso de desarrollar.</a:t>
            </a:r>
            <a:endParaRPr/>
          </a:p>
          <a:p>
            <a:pPr indent="0" lvl="0" marL="0" marR="5080" rtl="0" algn="ctr">
              <a:lnSpc>
                <a:spcPct val="130000"/>
              </a:lnSpc>
              <a:spcBef>
                <a:spcPts val="0"/>
              </a:spcBef>
              <a:spcAft>
                <a:spcPts val="0"/>
              </a:spcAft>
              <a:buClr>
                <a:srgbClr val="000000"/>
              </a:buClr>
              <a:buSzPts val="2000"/>
              <a:buFont typeface="Arial"/>
              <a:buNone/>
            </a:pPr>
            <a:r>
              <a:t/>
            </a:r>
            <a:endParaRPr b="1" i="0" sz="2000" u="none" cap="none" strike="noStrike">
              <a:solidFill>
                <a:srgbClr val="000000"/>
              </a:solidFill>
              <a:latin typeface="Calibri"/>
              <a:ea typeface="Calibri"/>
              <a:cs typeface="Calibri"/>
              <a:sym typeface="Calibri"/>
            </a:endParaRPr>
          </a:p>
          <a:p>
            <a:pPr indent="0" lvl="0" marL="0" marR="0" rtl="0" algn="ctr">
              <a:lnSpc>
                <a:spcPct val="90000"/>
              </a:lnSpc>
              <a:spcBef>
                <a:spcPts val="1000"/>
              </a:spcBef>
              <a:spcAft>
                <a:spcPts val="0"/>
              </a:spcAft>
              <a:buNone/>
            </a:pPr>
            <a:r>
              <a:rPr b="1" i="0" lang="en-US" sz="2000" u="none" cap="none" strike="noStrike">
                <a:solidFill>
                  <a:srgbClr val="ED6B00"/>
                </a:solidFill>
                <a:latin typeface="Calibri"/>
                <a:ea typeface="Calibri"/>
                <a:cs typeface="Calibri"/>
                <a:sym typeface="Calibri"/>
              </a:rPr>
              <a:t>¡Muy Bien!, </a:t>
            </a:r>
            <a:r>
              <a:rPr b="0" i="0" lang="en-US" sz="2000" u="none" cap="none" strike="noStrike">
                <a:solidFill>
                  <a:srgbClr val="000000"/>
                </a:solidFill>
                <a:latin typeface="Calibri"/>
                <a:ea typeface="Calibri"/>
                <a:cs typeface="Calibri"/>
                <a:sym typeface="Calibri"/>
              </a:rPr>
              <a:t>ahora vamos a practicar</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20"/>
          <p:cNvSpPr/>
          <p:nvPr/>
        </p:nvSpPr>
        <p:spPr>
          <a:xfrm>
            <a:off x="431624" y="2285848"/>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00" name="Google Shape;400;p20"/>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ACTIVIDAD PRÁCTICA</a:t>
            </a:r>
            <a:endParaRPr b="1" i="0" sz="3100" u="none" cap="none" strike="noStrike">
              <a:solidFill>
                <a:srgbClr val="ED6B00"/>
              </a:solidFill>
              <a:latin typeface="Calibri"/>
              <a:ea typeface="Calibri"/>
              <a:cs typeface="Calibri"/>
              <a:sym typeface="Calibri"/>
            </a:endParaRPr>
          </a:p>
        </p:txBody>
      </p:sp>
      <p:sp>
        <p:nvSpPr>
          <p:cNvPr id="401" name="Google Shape;401;p20"/>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2" name="Google Shape;402;p20"/>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¡PRACTIQUEMOS!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403" name="Google Shape;403;p20"/>
          <p:cNvSpPr txBox="1"/>
          <p:nvPr/>
        </p:nvSpPr>
        <p:spPr>
          <a:xfrm>
            <a:off x="3670560" y="1209418"/>
            <a:ext cx="559356" cy="409500"/>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6000" u="none" cap="none" strike="noStrike">
                <a:solidFill>
                  <a:srgbClr val="FFB375"/>
                </a:solidFill>
                <a:latin typeface="Calibri"/>
                <a:ea typeface="Calibri"/>
                <a:cs typeface="Calibri"/>
                <a:sym typeface="Calibri"/>
              </a:rPr>
              <a:t>7</a:t>
            </a:r>
            <a:endParaRPr b="0" i="0" sz="6000" u="none" cap="none" strike="noStrike">
              <a:solidFill>
                <a:srgbClr val="FFB375"/>
              </a:solidFill>
              <a:latin typeface="Calibri"/>
              <a:ea typeface="Calibri"/>
              <a:cs typeface="Calibri"/>
              <a:sym typeface="Calibri"/>
            </a:endParaRPr>
          </a:p>
        </p:txBody>
      </p:sp>
      <p:pic>
        <p:nvPicPr>
          <p:cNvPr id="404" name="Google Shape;404;p20"/>
          <p:cNvPicPr preferRelativeResize="0"/>
          <p:nvPr/>
        </p:nvPicPr>
        <p:blipFill rotWithShape="1">
          <a:blip r:embed="rId3">
            <a:alphaModFix/>
          </a:blip>
          <a:srcRect b="0" l="0" r="0" t="0"/>
          <a:stretch/>
        </p:blipFill>
        <p:spPr>
          <a:xfrm>
            <a:off x="2716056" y="3978569"/>
            <a:ext cx="6899892" cy="3974395"/>
          </a:xfrm>
          <a:prstGeom prst="rect">
            <a:avLst/>
          </a:prstGeom>
          <a:noFill/>
          <a:ln>
            <a:noFill/>
          </a:ln>
        </p:spPr>
      </p:pic>
      <p:sp>
        <p:nvSpPr>
          <p:cNvPr id="405" name="Google Shape;405;p20"/>
          <p:cNvSpPr txBox="1"/>
          <p:nvPr/>
        </p:nvSpPr>
        <p:spPr>
          <a:xfrm>
            <a:off x="2686559" y="6881800"/>
            <a:ext cx="1639637"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000000"/>
                </a:solidFill>
                <a:latin typeface="Calibri"/>
                <a:ea typeface="Calibri"/>
                <a:cs typeface="Calibri"/>
                <a:sym typeface="Calibri"/>
              </a:rPr>
              <a:t>° Medio | Presentación</a:t>
            </a:r>
            <a:endParaRPr b="0" i="0" sz="1100" u="none" cap="none" strike="noStrike">
              <a:solidFill>
                <a:srgbClr val="741B47"/>
              </a:solidFill>
              <a:latin typeface="Calibri"/>
              <a:ea typeface="Calibri"/>
              <a:cs typeface="Calibri"/>
              <a:sym typeface="Calibri"/>
            </a:endParaRPr>
          </a:p>
        </p:txBody>
      </p:sp>
      <p:sp>
        <p:nvSpPr>
          <p:cNvPr id="406" name="Google Shape;406;p20"/>
          <p:cNvSpPr txBox="1"/>
          <p:nvPr/>
        </p:nvSpPr>
        <p:spPr>
          <a:xfrm>
            <a:off x="952449" y="2540974"/>
            <a:ext cx="5107856" cy="2983066"/>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2000" u="none" cap="none" strike="noStrike">
                <a:solidFill>
                  <a:srgbClr val="A93501"/>
                </a:solidFill>
                <a:latin typeface="Calibri"/>
                <a:ea typeface="Calibri"/>
                <a:cs typeface="Calibri"/>
                <a:sym typeface="Calibri"/>
              </a:rPr>
              <a:t>IMPUESTOS ADICIONALES </a:t>
            </a:r>
            <a:r>
              <a:rPr b="1" i="0" lang="en-US" sz="2000" u="none" cap="none" strike="noStrike">
                <a:solidFill>
                  <a:srgbClr val="ED6B00"/>
                </a:solidFill>
                <a:latin typeface="Calibri"/>
                <a:ea typeface="Calibri"/>
                <a:cs typeface="Calibri"/>
                <a:sym typeface="Calibri"/>
              </a:rPr>
              <a:t>Y EL IVA</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Ahora realizaremos una actividad práctica. Utilice el archivo </a:t>
            </a:r>
            <a:r>
              <a:rPr b="1" i="0" lang="en-US" sz="1600" u="none" cap="none" strike="noStrike">
                <a:solidFill>
                  <a:srgbClr val="000000"/>
                </a:solidFill>
                <a:latin typeface="Calibri"/>
                <a:ea typeface="Calibri"/>
                <a:cs typeface="Calibri"/>
                <a:sym typeface="Calibri"/>
              </a:rPr>
              <a:t>Actividad Práctica </a:t>
            </a:r>
            <a:r>
              <a:rPr b="0" i="0" lang="en-US" sz="1600" u="none" cap="none" strike="noStrike">
                <a:solidFill>
                  <a:srgbClr val="000000"/>
                </a:solidFill>
                <a:latin typeface="Calibri"/>
                <a:ea typeface="Calibri"/>
                <a:cs typeface="Calibri"/>
                <a:sym typeface="Calibri"/>
              </a:rPr>
              <a:t>sigue las instrucciones señaladas.</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US" sz="2100" u="none" cap="none" strike="noStrike">
                <a:solidFill>
                  <a:srgbClr val="ED6B00"/>
                </a:solidFill>
                <a:latin typeface="Calibri"/>
                <a:ea typeface="Calibri"/>
                <a:cs typeface="Calibri"/>
                <a:sym typeface="Calibri"/>
              </a:rPr>
              <a:t>¡Éxito! </a:t>
            </a:r>
            <a:r>
              <a:rPr b="0" i="0" lang="en-US" sz="1600" u="none" cap="none" strike="noStrike">
                <a:solidFill>
                  <a:srgbClr val="000000"/>
                </a:solidFill>
                <a:latin typeface="Calibri"/>
                <a:ea typeface="Calibri"/>
                <a:cs typeface="Calibri"/>
                <a:sym typeface="Calibri"/>
              </a:rPr>
              <a:t> </a:t>
            </a:r>
            <a:endParaRPr/>
          </a:p>
          <a:p>
            <a:pPr indent="0" lvl="0" marL="0" marR="0" rtl="0" algn="l">
              <a:lnSpc>
                <a:spcPct val="100000"/>
              </a:lnSpc>
              <a:spcBef>
                <a:spcPts val="0"/>
              </a:spcBef>
              <a:spcAft>
                <a:spcPts val="0"/>
              </a:spcAft>
              <a:buNone/>
            </a:pPr>
            <a:br>
              <a:rPr b="0" i="0" lang="en-US" sz="1600" u="none" cap="none" strike="noStrike">
                <a:solidFill>
                  <a:srgbClr val="000000"/>
                </a:solidFill>
                <a:latin typeface="Calibri"/>
                <a:ea typeface="Calibri"/>
                <a:cs typeface="Calibri"/>
                <a:sym typeface="Calibri"/>
              </a:rPr>
            </a:br>
            <a:endParaRPr b="1" i="0" sz="1600" u="none" cap="none" strike="noStrike">
              <a:solidFill>
                <a:srgbClr val="76384D"/>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38"/>
          <p:cNvSpPr txBox="1"/>
          <p:nvPr/>
        </p:nvSpPr>
        <p:spPr>
          <a:xfrm>
            <a:off x="459175" y="2430626"/>
            <a:ext cx="2604271" cy="1951804"/>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1" i="0" lang="en-US" sz="1400" u="none" cap="none" strike="noStrike">
                <a:solidFill>
                  <a:schemeClr val="dk1"/>
                </a:solidFill>
                <a:latin typeface="Calibri"/>
                <a:ea typeface="Calibri"/>
                <a:cs typeface="Calibri"/>
                <a:sym typeface="Calibri"/>
              </a:rPr>
              <a:t>OA1</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US" sz="1400" u="none" cap="none" strike="noStrike">
                <a:solidFill>
                  <a:srgbClr val="000000"/>
                </a:solidFill>
                <a:latin typeface="Calibri"/>
                <a:ea typeface="Calibri"/>
                <a:cs typeface="Calibri"/>
                <a:sym typeface="Calibri"/>
              </a:rPr>
              <a:t>Leer y utilizar información contable básica acerca de la marcha de la empresa, incluida información sobre importaciones y/o exportaciones, de acuerdo a las normas internacionales de contabilidad  (NIC) y de información financiera (NIIF).</a:t>
            </a:r>
            <a:endParaRPr b="1" i="0" sz="1400" u="none" cap="none" strike="noStrike">
              <a:solidFill>
                <a:srgbClr val="76384D"/>
              </a:solidFill>
              <a:latin typeface="Calibri"/>
              <a:ea typeface="Calibri"/>
              <a:cs typeface="Calibri"/>
              <a:sym typeface="Calibri"/>
            </a:endParaRPr>
          </a:p>
        </p:txBody>
      </p:sp>
      <p:sp>
        <p:nvSpPr>
          <p:cNvPr id="84" name="Google Shape;84;p38"/>
          <p:cNvSpPr/>
          <p:nvPr/>
        </p:nvSpPr>
        <p:spPr>
          <a:xfrm>
            <a:off x="252573" y="1472659"/>
            <a:ext cx="2980513" cy="4711831"/>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5" name="Google Shape;85;p38"/>
          <p:cNvSpPr txBox="1"/>
          <p:nvPr/>
        </p:nvSpPr>
        <p:spPr>
          <a:xfrm>
            <a:off x="358671" y="1952515"/>
            <a:ext cx="2768317"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OBJETIVO DE APRENDIZAJE</a:t>
            </a:r>
            <a:endParaRPr b="0" i="0" sz="1800" u="none" cap="none" strike="noStrike">
              <a:solidFill>
                <a:srgbClr val="ED6B00"/>
              </a:solidFill>
              <a:latin typeface="Calibri"/>
              <a:ea typeface="Calibri"/>
              <a:cs typeface="Calibri"/>
              <a:sym typeface="Calibri"/>
            </a:endParaRPr>
          </a:p>
        </p:txBody>
      </p:sp>
      <p:pic>
        <p:nvPicPr>
          <p:cNvPr id="86" name="Google Shape;86;p38"/>
          <p:cNvPicPr preferRelativeResize="0"/>
          <p:nvPr/>
        </p:nvPicPr>
        <p:blipFill rotWithShape="1">
          <a:blip r:embed="rId3">
            <a:alphaModFix/>
          </a:blip>
          <a:srcRect b="0" l="0" r="0" t="0"/>
          <a:stretch/>
        </p:blipFill>
        <p:spPr>
          <a:xfrm>
            <a:off x="1332251" y="1090895"/>
            <a:ext cx="821157" cy="782964"/>
          </a:xfrm>
          <a:prstGeom prst="rect">
            <a:avLst/>
          </a:prstGeom>
          <a:noFill/>
          <a:ln>
            <a:noFill/>
          </a:ln>
        </p:spPr>
      </p:pic>
      <p:sp>
        <p:nvSpPr>
          <p:cNvPr id="87" name="Google Shape;87;p38"/>
          <p:cNvSpPr/>
          <p:nvPr/>
        </p:nvSpPr>
        <p:spPr>
          <a:xfrm>
            <a:off x="3362219" y="1472660"/>
            <a:ext cx="2980513" cy="4711830"/>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8" name="Google Shape;88;p38"/>
          <p:cNvSpPr txBox="1"/>
          <p:nvPr/>
        </p:nvSpPr>
        <p:spPr>
          <a:xfrm>
            <a:off x="3489514" y="2320382"/>
            <a:ext cx="2853218" cy="1147647"/>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2. </a:t>
            </a:r>
            <a:r>
              <a:rPr b="0" i="0" lang="en-US" sz="1400" u="none" cap="none" strike="noStrike">
                <a:solidFill>
                  <a:srgbClr val="000000"/>
                </a:solidFill>
                <a:latin typeface="Calibri"/>
                <a:ea typeface="Calibri"/>
                <a:cs typeface="Calibri"/>
                <a:sym typeface="Calibri"/>
              </a:rPr>
              <a:t>Monitorea el cumplimiento de las obligaciones tributarias de la empresa de acuerdo a la normativa legal vigente.</a:t>
            </a:r>
            <a:endParaRPr b="1" i="0" sz="1400" u="none" cap="none" strike="noStrike">
              <a:solidFill>
                <a:srgbClr val="76384D"/>
              </a:solidFill>
              <a:latin typeface="Calibri"/>
              <a:ea typeface="Calibri"/>
              <a:cs typeface="Calibri"/>
              <a:sym typeface="Calibri"/>
            </a:endParaRPr>
          </a:p>
        </p:txBody>
      </p:sp>
      <p:sp>
        <p:nvSpPr>
          <p:cNvPr id="89" name="Google Shape;89;p38"/>
          <p:cNvSpPr txBox="1"/>
          <p:nvPr/>
        </p:nvSpPr>
        <p:spPr>
          <a:xfrm>
            <a:off x="3561636" y="1952515"/>
            <a:ext cx="2609184"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APRENDIZAJE ESPERADO</a:t>
            </a:r>
            <a:endParaRPr b="0" i="0" sz="1800" u="none" cap="none" strike="noStrike">
              <a:solidFill>
                <a:srgbClr val="ED6B00"/>
              </a:solidFill>
              <a:latin typeface="Calibri"/>
              <a:ea typeface="Calibri"/>
              <a:cs typeface="Calibri"/>
              <a:sym typeface="Calibri"/>
            </a:endParaRPr>
          </a:p>
        </p:txBody>
      </p:sp>
      <p:pic>
        <p:nvPicPr>
          <p:cNvPr id="90" name="Google Shape;90;p38"/>
          <p:cNvPicPr preferRelativeResize="0"/>
          <p:nvPr/>
        </p:nvPicPr>
        <p:blipFill rotWithShape="1">
          <a:blip r:embed="rId4">
            <a:alphaModFix/>
          </a:blip>
          <a:srcRect b="0" l="0" r="0" t="0"/>
          <a:stretch/>
        </p:blipFill>
        <p:spPr>
          <a:xfrm>
            <a:off x="4455650" y="1090895"/>
            <a:ext cx="821157" cy="782964"/>
          </a:xfrm>
          <a:prstGeom prst="rect">
            <a:avLst/>
          </a:prstGeom>
          <a:noFill/>
          <a:ln>
            <a:noFill/>
          </a:ln>
        </p:spPr>
      </p:pic>
      <p:sp>
        <p:nvSpPr>
          <p:cNvPr id="91" name="Google Shape;91;p38"/>
          <p:cNvSpPr/>
          <p:nvPr/>
        </p:nvSpPr>
        <p:spPr>
          <a:xfrm>
            <a:off x="6473043" y="1472660"/>
            <a:ext cx="2980513" cy="4711830"/>
          </a:xfrm>
          <a:prstGeom prst="roundRect">
            <a:avLst>
              <a:gd fmla="val 8420"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2" name="Google Shape;92;p38"/>
          <p:cNvSpPr txBox="1"/>
          <p:nvPr/>
        </p:nvSpPr>
        <p:spPr>
          <a:xfrm>
            <a:off x="6563541" y="2430625"/>
            <a:ext cx="2872170" cy="113553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2.2</a:t>
            </a:r>
            <a:r>
              <a:rPr b="0" i="0" lang="en-US" sz="1400" u="none" cap="none" strike="noStrike">
                <a:solidFill>
                  <a:srgbClr val="000000"/>
                </a:solidFill>
                <a:latin typeface="Calibri"/>
                <a:ea typeface="Calibri"/>
                <a:cs typeface="Calibri"/>
                <a:sym typeface="Calibri"/>
              </a:rPr>
              <a:t> Calcula los distintos tributos y retenciones que afectan</a:t>
            </a:r>
            <a:br>
              <a:rPr b="0" i="0" lang="en-US" sz="1400" u="none" cap="none" strike="noStrike">
                <a:solidFill>
                  <a:srgbClr val="000000"/>
                </a:solidFill>
                <a:latin typeface="Calibri"/>
                <a:ea typeface="Calibri"/>
                <a:cs typeface="Calibri"/>
                <a:sym typeface="Calibri"/>
              </a:rPr>
            </a:br>
            <a:r>
              <a:rPr b="0" i="0" lang="en-US" sz="1400" u="none" cap="none" strike="noStrike">
                <a:solidFill>
                  <a:srgbClr val="000000"/>
                </a:solidFill>
                <a:latin typeface="Calibri"/>
                <a:ea typeface="Calibri"/>
                <a:cs typeface="Calibri"/>
                <a:sym typeface="Calibri"/>
              </a:rPr>
              <a:t>a las operaciones comerciales, de acuerdo a las normas</a:t>
            </a:r>
            <a:br>
              <a:rPr b="0" i="0" lang="en-US" sz="1400" u="none" cap="none" strike="noStrike">
                <a:solidFill>
                  <a:srgbClr val="000000"/>
                </a:solidFill>
                <a:latin typeface="Calibri"/>
                <a:ea typeface="Calibri"/>
                <a:cs typeface="Calibri"/>
                <a:sym typeface="Calibri"/>
              </a:rPr>
            </a:br>
            <a:r>
              <a:rPr b="0" i="0" lang="en-US" sz="1400" u="none" cap="none" strike="noStrike">
                <a:solidFill>
                  <a:srgbClr val="000000"/>
                </a:solidFill>
                <a:latin typeface="Calibri"/>
                <a:ea typeface="Calibri"/>
                <a:cs typeface="Calibri"/>
                <a:sym typeface="Calibri"/>
              </a:rPr>
              <a:t>legales vigentes.</a:t>
            </a:r>
            <a:endParaRPr b="0" i="0" sz="1400" u="none" cap="none" strike="noStrike">
              <a:solidFill>
                <a:srgbClr val="000000"/>
              </a:solidFill>
              <a:latin typeface="Calibri"/>
              <a:ea typeface="Calibri"/>
              <a:cs typeface="Calibri"/>
              <a:sym typeface="Calibri"/>
            </a:endParaRPr>
          </a:p>
        </p:txBody>
      </p:sp>
      <p:sp>
        <p:nvSpPr>
          <p:cNvPr id="93" name="Google Shape;93;p38"/>
          <p:cNvSpPr txBox="1"/>
          <p:nvPr/>
        </p:nvSpPr>
        <p:spPr>
          <a:xfrm>
            <a:off x="6554516" y="1952515"/>
            <a:ext cx="2862260"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ED6B00"/>
                </a:solidFill>
                <a:latin typeface="Calibri"/>
                <a:ea typeface="Calibri"/>
                <a:cs typeface="Calibri"/>
                <a:sym typeface="Calibri"/>
              </a:rPr>
              <a:t>CRITERIOS DE EVALUACIÓN</a:t>
            </a:r>
            <a:endParaRPr b="0" i="0" sz="1800" u="none" cap="none" strike="noStrike">
              <a:solidFill>
                <a:srgbClr val="ED6B00"/>
              </a:solidFill>
              <a:latin typeface="Calibri"/>
              <a:ea typeface="Calibri"/>
              <a:cs typeface="Calibri"/>
              <a:sym typeface="Calibri"/>
            </a:endParaRPr>
          </a:p>
        </p:txBody>
      </p:sp>
      <p:pic>
        <p:nvPicPr>
          <p:cNvPr id="94" name="Google Shape;94;p38"/>
          <p:cNvPicPr preferRelativeResize="0"/>
          <p:nvPr/>
        </p:nvPicPr>
        <p:blipFill rotWithShape="1">
          <a:blip r:embed="rId5">
            <a:alphaModFix/>
          </a:blip>
          <a:srcRect b="0" l="0" r="0" t="0"/>
          <a:stretch/>
        </p:blipFill>
        <p:spPr>
          <a:xfrm>
            <a:off x="7575068" y="1090895"/>
            <a:ext cx="821157" cy="782964"/>
          </a:xfrm>
          <a:prstGeom prst="rect">
            <a:avLst/>
          </a:prstGeom>
          <a:noFill/>
          <a:ln>
            <a:noFill/>
          </a:ln>
        </p:spPr>
      </p:pic>
      <p:pic>
        <p:nvPicPr>
          <p:cNvPr id="95" name="Google Shape;95;p38"/>
          <p:cNvPicPr preferRelativeResize="0"/>
          <p:nvPr/>
        </p:nvPicPr>
        <p:blipFill rotWithShape="1">
          <a:blip r:embed="rId6">
            <a:alphaModFix/>
          </a:blip>
          <a:srcRect b="0" l="0" r="0" t="0"/>
          <a:stretch/>
        </p:blipFill>
        <p:spPr>
          <a:xfrm flipH="1">
            <a:off x="1360004" y="4610978"/>
            <a:ext cx="3103843" cy="246627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19"/>
          <p:cNvSpPr txBox="1"/>
          <p:nvPr/>
        </p:nvSpPr>
        <p:spPr>
          <a:xfrm>
            <a:off x="366450" y="1061636"/>
            <a:ext cx="4700400" cy="372208"/>
          </a:xfrm>
          <a:prstGeom prst="rect">
            <a:avLst/>
          </a:prstGeom>
          <a:no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ANTES DE COMENZAR A TRABAJAR</a:t>
            </a:r>
            <a:endParaRPr b="0" i="0" sz="1400" u="none" cap="none" strike="noStrike">
              <a:solidFill>
                <a:srgbClr val="000000"/>
              </a:solidFill>
              <a:latin typeface="Arial"/>
              <a:ea typeface="Arial"/>
              <a:cs typeface="Arial"/>
              <a:sym typeface="Arial"/>
            </a:endParaRPr>
          </a:p>
        </p:txBody>
      </p:sp>
      <p:sp>
        <p:nvSpPr>
          <p:cNvPr id="412" name="Google Shape;412;p19"/>
          <p:cNvSpPr txBox="1"/>
          <p:nvPr/>
        </p:nvSpPr>
        <p:spPr>
          <a:xfrm>
            <a:off x="375977" y="1283910"/>
            <a:ext cx="7017881" cy="536166"/>
          </a:xfrm>
          <a:prstGeom prst="rect">
            <a:avLst/>
          </a:prstGeom>
          <a:noFill/>
          <a:ln>
            <a:noFill/>
          </a:ln>
        </p:spPr>
        <p:txBody>
          <a:bodyPr anchorCtr="0" anchor="ctr" bIns="91400" lIns="91400" spcFirstLastPara="1" rIns="91400" wrap="square" tIns="91400">
            <a:noAutofit/>
          </a:bodyPr>
          <a:lstStyle/>
          <a:p>
            <a:pPr indent="0" lvl="0" marL="0" marR="0" rtl="0" algn="l">
              <a:lnSpc>
                <a:spcPct val="80000"/>
              </a:lnSpc>
              <a:spcBef>
                <a:spcPts val="0"/>
              </a:spcBef>
              <a:spcAft>
                <a:spcPts val="0"/>
              </a:spcAft>
              <a:buClr>
                <a:srgbClr val="A93501"/>
              </a:buClr>
              <a:buSzPts val="2800"/>
              <a:buFont typeface="Calibri"/>
              <a:buNone/>
            </a:pPr>
            <a:r>
              <a:rPr b="0" i="0" lang="en-US" sz="2800" u="none" cap="none" strike="noStrike">
                <a:solidFill>
                  <a:srgbClr val="A93501"/>
                </a:solidFill>
                <a:latin typeface="Calibri"/>
                <a:ea typeface="Calibri"/>
                <a:cs typeface="Calibri"/>
                <a:sym typeface="Calibri"/>
              </a:rPr>
              <a:t>TOMA LAS SIGUIENTES </a:t>
            </a:r>
            <a:r>
              <a:rPr b="1" i="0" lang="en-US" sz="2800" u="none" cap="none" strike="noStrike">
                <a:solidFill>
                  <a:srgbClr val="ED6B00"/>
                </a:solidFill>
                <a:latin typeface="Calibri"/>
                <a:ea typeface="Calibri"/>
                <a:cs typeface="Calibri"/>
                <a:sym typeface="Calibri"/>
              </a:rPr>
              <a:t>PRECAUCIONES</a:t>
            </a:r>
            <a:endParaRPr b="0" i="0" sz="1400" u="none" cap="none" strike="noStrike">
              <a:solidFill>
                <a:srgbClr val="000000"/>
              </a:solidFill>
              <a:latin typeface="Arial"/>
              <a:ea typeface="Arial"/>
              <a:cs typeface="Arial"/>
              <a:sym typeface="Arial"/>
            </a:endParaRPr>
          </a:p>
        </p:txBody>
      </p:sp>
      <p:grpSp>
        <p:nvGrpSpPr>
          <p:cNvPr id="413" name="Google Shape;413;p19"/>
          <p:cNvGrpSpPr/>
          <p:nvPr/>
        </p:nvGrpSpPr>
        <p:grpSpPr>
          <a:xfrm>
            <a:off x="-4659" y="4568179"/>
            <a:ext cx="9109189" cy="783012"/>
            <a:chOff x="-3" y="-3"/>
            <a:chExt cx="9109187" cy="783011"/>
          </a:xfrm>
        </p:grpSpPr>
        <p:sp>
          <p:nvSpPr>
            <p:cNvPr id="414" name="Google Shape;414;p19"/>
            <p:cNvSpPr txBox="1"/>
            <p:nvPr/>
          </p:nvSpPr>
          <p:spPr>
            <a:xfrm>
              <a:off x="1334832" y="222245"/>
              <a:ext cx="7774352" cy="300552"/>
            </a:xfrm>
            <a:prstGeom prst="rect">
              <a:avLst/>
            </a:prstGeom>
            <a:noFill/>
            <a:ln>
              <a:noFill/>
            </a:ln>
          </p:spPr>
          <p:txBody>
            <a:bodyPr anchorCtr="0" anchor="t" bIns="45675" lIns="45675" spcFirstLastPara="1" rIns="45675" wrap="square" tIns="45675">
              <a:no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Se </a:t>
              </a:r>
              <a:r>
                <a:rPr b="1" i="0" lang="en-US" sz="1600" u="none" cap="none" strike="noStrike">
                  <a:solidFill>
                    <a:srgbClr val="ED6B00"/>
                  </a:solidFill>
                  <a:latin typeface="Calibri"/>
                  <a:ea typeface="Calibri"/>
                  <a:cs typeface="Calibri"/>
                  <a:sym typeface="Calibri"/>
                </a:rPr>
                <a:t>riguroso</a:t>
              </a:r>
              <a:r>
                <a:rPr b="0" i="0" lang="en-US" sz="1600" u="none" cap="none" strike="noStrike">
                  <a:solidFill>
                    <a:srgbClr val="000000"/>
                  </a:solidFill>
                  <a:latin typeface="Calibri"/>
                  <a:ea typeface="Calibri"/>
                  <a:cs typeface="Calibri"/>
                  <a:sym typeface="Calibri"/>
                </a:rPr>
                <a:t> y </a:t>
              </a:r>
              <a:r>
                <a:rPr b="1" i="0" lang="en-US" sz="1600" u="none" cap="none" strike="noStrike">
                  <a:solidFill>
                    <a:srgbClr val="ED6B00"/>
                  </a:solidFill>
                  <a:latin typeface="Calibri"/>
                  <a:ea typeface="Calibri"/>
                  <a:cs typeface="Calibri"/>
                  <a:sym typeface="Calibri"/>
                </a:rPr>
                <a:t>ordenado</a:t>
              </a:r>
              <a:r>
                <a:rPr b="0" i="0" lang="en-US" sz="1600" u="none" cap="none" strike="noStrike">
                  <a:solidFill>
                    <a:srgbClr val="000000"/>
                  </a:solidFill>
                  <a:latin typeface="Calibri"/>
                  <a:ea typeface="Calibri"/>
                  <a:cs typeface="Calibri"/>
                  <a:sym typeface="Calibri"/>
                </a:rPr>
                <a:t> con los antecedentes que manejas.</a:t>
              </a:r>
              <a:endParaRPr b="0" i="0" sz="1400" u="none" cap="none" strike="noStrike">
                <a:solidFill>
                  <a:srgbClr val="000000"/>
                </a:solidFill>
                <a:latin typeface="Arial"/>
                <a:ea typeface="Arial"/>
                <a:cs typeface="Arial"/>
                <a:sym typeface="Arial"/>
              </a:endParaRPr>
            </a:p>
          </p:txBody>
        </p:sp>
        <p:grpSp>
          <p:nvGrpSpPr>
            <p:cNvPr id="415" name="Google Shape;415;p19"/>
            <p:cNvGrpSpPr/>
            <p:nvPr/>
          </p:nvGrpSpPr>
          <p:grpSpPr>
            <a:xfrm>
              <a:off x="-3" y="-3"/>
              <a:ext cx="1135372" cy="783011"/>
              <a:chOff x="-1" y="-1"/>
              <a:chExt cx="1135370" cy="783010"/>
            </a:xfrm>
          </p:grpSpPr>
          <p:sp>
            <p:nvSpPr>
              <p:cNvPr id="416" name="Google Shape;416;p19"/>
              <p:cNvSpPr/>
              <p:nvPr/>
            </p:nvSpPr>
            <p:spPr>
              <a:xfrm rot="5400000">
                <a:off x="176179" y="-176181"/>
                <a:ext cx="783010" cy="1135370"/>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Google Shape;538;p40" id="417" name="Google Shape;417;p19"/>
              <p:cNvPicPr preferRelativeResize="0"/>
              <p:nvPr/>
            </p:nvPicPr>
            <p:blipFill rotWithShape="1">
              <a:blip r:embed="rId3">
                <a:alphaModFix/>
              </a:blip>
              <a:srcRect b="0" l="0" r="0" t="0"/>
              <a:stretch/>
            </p:blipFill>
            <p:spPr>
              <a:xfrm>
                <a:off x="286450" y="103502"/>
                <a:ext cx="683389" cy="576004"/>
              </a:xfrm>
              <a:prstGeom prst="rect">
                <a:avLst/>
              </a:prstGeom>
              <a:noFill/>
              <a:ln>
                <a:noFill/>
              </a:ln>
            </p:spPr>
          </p:pic>
        </p:grpSp>
      </p:grpSp>
      <p:grpSp>
        <p:nvGrpSpPr>
          <p:cNvPr id="418" name="Google Shape;418;p19"/>
          <p:cNvGrpSpPr/>
          <p:nvPr/>
        </p:nvGrpSpPr>
        <p:grpSpPr>
          <a:xfrm>
            <a:off x="-4659" y="3697443"/>
            <a:ext cx="6615376" cy="783012"/>
            <a:chOff x="-3" y="-3"/>
            <a:chExt cx="6615374" cy="783011"/>
          </a:xfrm>
        </p:grpSpPr>
        <p:sp>
          <p:nvSpPr>
            <p:cNvPr id="419" name="Google Shape;419;p19"/>
            <p:cNvSpPr txBox="1"/>
            <p:nvPr/>
          </p:nvSpPr>
          <p:spPr>
            <a:xfrm>
              <a:off x="1334834" y="94428"/>
              <a:ext cx="5280537" cy="554552"/>
            </a:xfrm>
            <a:prstGeom prst="rect">
              <a:avLst/>
            </a:prstGeom>
            <a:noFill/>
            <a:ln>
              <a:noFill/>
            </a:ln>
          </p:spPr>
          <p:txBody>
            <a:bodyPr anchorCtr="0" anchor="t" bIns="45675" lIns="45675" spcFirstLastPara="1" rIns="45675" wrap="square" tIns="45675">
              <a:no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Cuidado con los dispositivos externos,  asegura la información instalando </a:t>
              </a:r>
              <a:r>
                <a:rPr b="1" i="0" lang="en-US" sz="1600" u="none" cap="none" strike="noStrike">
                  <a:solidFill>
                    <a:srgbClr val="ED6B00"/>
                  </a:solidFill>
                  <a:latin typeface="Calibri"/>
                  <a:ea typeface="Calibri"/>
                  <a:cs typeface="Calibri"/>
                  <a:sym typeface="Calibri"/>
                </a:rPr>
                <a:t>antivirus</a:t>
              </a:r>
              <a:r>
                <a:rPr b="0" i="0" lang="en-US" sz="1600" u="none" cap="none" strike="noStrike">
                  <a:solidFill>
                    <a:srgbClr val="ED6B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grpSp>
          <p:nvGrpSpPr>
            <p:cNvPr id="420" name="Google Shape;420;p19"/>
            <p:cNvGrpSpPr/>
            <p:nvPr/>
          </p:nvGrpSpPr>
          <p:grpSpPr>
            <a:xfrm>
              <a:off x="-3" y="-3"/>
              <a:ext cx="1135373" cy="783011"/>
              <a:chOff x="-1" y="-1"/>
              <a:chExt cx="1135372" cy="783010"/>
            </a:xfrm>
          </p:grpSpPr>
          <p:sp>
            <p:nvSpPr>
              <p:cNvPr id="421" name="Google Shape;421;p19"/>
              <p:cNvSpPr/>
              <p:nvPr/>
            </p:nvSpPr>
            <p:spPr>
              <a:xfrm rot="5400000">
                <a:off x="176180" y="-176182"/>
                <a:ext cx="783010" cy="1135372"/>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Google Shape;543;p40" id="422" name="Google Shape;422;p19"/>
              <p:cNvPicPr preferRelativeResize="0"/>
              <p:nvPr/>
            </p:nvPicPr>
            <p:blipFill rotWithShape="1">
              <a:blip r:embed="rId4">
                <a:alphaModFix/>
              </a:blip>
              <a:srcRect b="0" l="0" r="0" t="0"/>
              <a:stretch/>
            </p:blipFill>
            <p:spPr>
              <a:xfrm>
                <a:off x="286451" y="103502"/>
                <a:ext cx="683389" cy="576004"/>
              </a:xfrm>
              <a:prstGeom prst="rect">
                <a:avLst/>
              </a:prstGeom>
              <a:noFill/>
              <a:ln>
                <a:noFill/>
              </a:ln>
            </p:spPr>
          </p:pic>
        </p:grpSp>
      </p:grpSp>
      <p:grpSp>
        <p:nvGrpSpPr>
          <p:cNvPr id="423" name="Google Shape;423;p19"/>
          <p:cNvGrpSpPr/>
          <p:nvPr/>
        </p:nvGrpSpPr>
        <p:grpSpPr>
          <a:xfrm>
            <a:off x="-4659" y="1955974"/>
            <a:ext cx="9178017" cy="783012"/>
            <a:chOff x="-3" y="-3"/>
            <a:chExt cx="9178015" cy="783011"/>
          </a:xfrm>
        </p:grpSpPr>
        <p:sp>
          <p:nvSpPr>
            <p:cNvPr id="424" name="Google Shape;424;p19"/>
            <p:cNvSpPr txBox="1"/>
            <p:nvPr/>
          </p:nvSpPr>
          <p:spPr>
            <a:xfrm>
              <a:off x="1334833" y="222245"/>
              <a:ext cx="7843179" cy="300552"/>
            </a:xfrm>
            <a:prstGeom prst="rect">
              <a:avLst/>
            </a:prstGeom>
            <a:noFill/>
            <a:ln>
              <a:noFill/>
            </a:ln>
          </p:spPr>
          <p:txBody>
            <a:bodyPr anchorCtr="0" anchor="t" bIns="45675" lIns="45675" spcFirstLastPara="1" rIns="45675" wrap="square" tIns="45675">
              <a:no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Cuida </a:t>
              </a:r>
              <a:r>
                <a:rPr b="1" i="0" lang="en-US" sz="1600" u="none" cap="none" strike="noStrike">
                  <a:solidFill>
                    <a:srgbClr val="ED6B00"/>
                  </a:solidFill>
                  <a:latin typeface="Calibri"/>
                  <a:ea typeface="Calibri"/>
                  <a:cs typeface="Calibri"/>
                  <a:sym typeface="Calibri"/>
                </a:rPr>
                <a:t>tus claves </a:t>
              </a:r>
              <a:r>
                <a:rPr b="0" i="0" lang="en-US" sz="1600" u="none" cap="none" strike="noStrike">
                  <a:solidFill>
                    <a:srgbClr val="000000"/>
                  </a:solidFill>
                  <a:latin typeface="Calibri"/>
                  <a:ea typeface="Calibri"/>
                  <a:cs typeface="Calibri"/>
                  <a:sym typeface="Calibri"/>
                </a:rPr>
                <a:t>de acceso.</a:t>
              </a:r>
              <a:endParaRPr b="0" i="0" sz="1400" u="none" cap="none" strike="noStrike">
                <a:solidFill>
                  <a:srgbClr val="000000"/>
                </a:solidFill>
                <a:latin typeface="Arial"/>
                <a:ea typeface="Arial"/>
                <a:cs typeface="Arial"/>
                <a:sym typeface="Arial"/>
              </a:endParaRPr>
            </a:p>
          </p:txBody>
        </p:sp>
        <p:grpSp>
          <p:nvGrpSpPr>
            <p:cNvPr id="425" name="Google Shape;425;p19"/>
            <p:cNvGrpSpPr/>
            <p:nvPr/>
          </p:nvGrpSpPr>
          <p:grpSpPr>
            <a:xfrm>
              <a:off x="-3" y="-3"/>
              <a:ext cx="1135372" cy="783011"/>
              <a:chOff x="-1" y="-1"/>
              <a:chExt cx="1135370" cy="783010"/>
            </a:xfrm>
          </p:grpSpPr>
          <p:sp>
            <p:nvSpPr>
              <p:cNvPr id="426" name="Google Shape;426;p19"/>
              <p:cNvSpPr/>
              <p:nvPr/>
            </p:nvSpPr>
            <p:spPr>
              <a:xfrm rot="5400000">
                <a:off x="176179" y="-176181"/>
                <a:ext cx="783010" cy="1135370"/>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Google Shape;548;p40" id="427" name="Google Shape;427;p19"/>
              <p:cNvPicPr preferRelativeResize="0"/>
              <p:nvPr/>
            </p:nvPicPr>
            <p:blipFill rotWithShape="1">
              <a:blip r:embed="rId5">
                <a:alphaModFix/>
              </a:blip>
              <a:srcRect b="0" l="0" r="0" t="0"/>
              <a:stretch/>
            </p:blipFill>
            <p:spPr>
              <a:xfrm>
                <a:off x="262214" y="83074"/>
                <a:ext cx="731862" cy="616860"/>
              </a:xfrm>
              <a:prstGeom prst="rect">
                <a:avLst/>
              </a:prstGeom>
              <a:noFill/>
              <a:ln>
                <a:noFill/>
              </a:ln>
            </p:spPr>
          </p:pic>
        </p:grpSp>
      </p:grpSp>
      <p:grpSp>
        <p:nvGrpSpPr>
          <p:cNvPr id="428" name="Google Shape;428;p19"/>
          <p:cNvGrpSpPr/>
          <p:nvPr/>
        </p:nvGrpSpPr>
        <p:grpSpPr>
          <a:xfrm>
            <a:off x="-4660" y="2826708"/>
            <a:ext cx="8912547" cy="783012"/>
            <a:chOff x="-3" y="-3"/>
            <a:chExt cx="8912545" cy="783011"/>
          </a:xfrm>
        </p:grpSpPr>
        <p:sp>
          <p:nvSpPr>
            <p:cNvPr id="429" name="Google Shape;429;p19"/>
            <p:cNvSpPr txBox="1"/>
            <p:nvPr/>
          </p:nvSpPr>
          <p:spPr>
            <a:xfrm>
              <a:off x="1334833" y="222245"/>
              <a:ext cx="7577709" cy="300552"/>
            </a:xfrm>
            <a:prstGeom prst="rect">
              <a:avLst/>
            </a:prstGeom>
            <a:noFill/>
            <a:ln>
              <a:noFill/>
            </a:ln>
          </p:spPr>
          <p:txBody>
            <a:bodyPr anchorCtr="0" anchor="t" bIns="45675" lIns="45675" spcFirstLastPara="1" rIns="45675" wrap="square" tIns="45675">
              <a:no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Resguarda la </a:t>
              </a:r>
              <a:r>
                <a:rPr b="1" i="0" lang="en-US" sz="1600" u="none" cap="none" strike="noStrike">
                  <a:solidFill>
                    <a:srgbClr val="ED6B00"/>
                  </a:solidFill>
                  <a:latin typeface="Calibri"/>
                  <a:ea typeface="Calibri"/>
                  <a:cs typeface="Calibri"/>
                  <a:sym typeface="Calibri"/>
                </a:rPr>
                <a:t>confidencialidad</a:t>
              </a:r>
              <a:r>
                <a:rPr b="0" i="0" lang="en-US" sz="1600" u="none" cap="none" strike="noStrike">
                  <a:solidFill>
                    <a:srgbClr val="000000"/>
                  </a:solidFill>
                  <a:latin typeface="Calibri"/>
                  <a:ea typeface="Calibri"/>
                  <a:cs typeface="Calibri"/>
                  <a:sym typeface="Calibri"/>
                </a:rPr>
                <a:t> de la información.</a:t>
              </a:r>
              <a:endParaRPr b="0" i="0" sz="1400" u="none" cap="none" strike="noStrike">
                <a:solidFill>
                  <a:srgbClr val="000000"/>
                </a:solidFill>
                <a:latin typeface="Arial"/>
                <a:ea typeface="Arial"/>
                <a:cs typeface="Arial"/>
                <a:sym typeface="Arial"/>
              </a:endParaRPr>
            </a:p>
          </p:txBody>
        </p:sp>
        <p:grpSp>
          <p:nvGrpSpPr>
            <p:cNvPr id="430" name="Google Shape;430;p19"/>
            <p:cNvGrpSpPr/>
            <p:nvPr/>
          </p:nvGrpSpPr>
          <p:grpSpPr>
            <a:xfrm>
              <a:off x="-3" y="-3"/>
              <a:ext cx="1135373" cy="783011"/>
              <a:chOff x="-1" y="-1"/>
              <a:chExt cx="1135372" cy="783010"/>
            </a:xfrm>
          </p:grpSpPr>
          <p:sp>
            <p:nvSpPr>
              <p:cNvPr id="431" name="Google Shape;431;p19"/>
              <p:cNvSpPr/>
              <p:nvPr/>
            </p:nvSpPr>
            <p:spPr>
              <a:xfrm rot="5400000">
                <a:off x="176180" y="-176182"/>
                <a:ext cx="783010" cy="1135372"/>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Google Shape;553;p40" id="432" name="Google Shape;432;p19"/>
              <p:cNvPicPr preferRelativeResize="0"/>
              <p:nvPr/>
            </p:nvPicPr>
            <p:blipFill rotWithShape="1">
              <a:blip r:embed="rId6">
                <a:alphaModFix/>
              </a:blip>
              <a:srcRect b="0" l="0" r="0" t="0"/>
              <a:stretch/>
            </p:blipFill>
            <p:spPr>
              <a:xfrm>
                <a:off x="286451" y="103502"/>
                <a:ext cx="683389" cy="576004"/>
              </a:xfrm>
              <a:prstGeom prst="rect">
                <a:avLst/>
              </a:prstGeom>
              <a:noFill/>
              <a:ln>
                <a:noFill/>
              </a:ln>
            </p:spPr>
          </p:pic>
        </p:grpSp>
      </p:grpSp>
      <p:grpSp>
        <p:nvGrpSpPr>
          <p:cNvPr id="433" name="Google Shape;433;p19"/>
          <p:cNvGrpSpPr/>
          <p:nvPr/>
        </p:nvGrpSpPr>
        <p:grpSpPr>
          <a:xfrm>
            <a:off x="-4659" y="5438912"/>
            <a:ext cx="6861181" cy="783012"/>
            <a:chOff x="-3" y="-3"/>
            <a:chExt cx="6861179" cy="783011"/>
          </a:xfrm>
        </p:grpSpPr>
        <p:sp>
          <p:nvSpPr>
            <p:cNvPr id="434" name="Google Shape;434;p19"/>
            <p:cNvSpPr txBox="1"/>
            <p:nvPr/>
          </p:nvSpPr>
          <p:spPr>
            <a:xfrm>
              <a:off x="1334832" y="123924"/>
              <a:ext cx="5526344" cy="554552"/>
            </a:xfrm>
            <a:prstGeom prst="rect">
              <a:avLst/>
            </a:prstGeom>
            <a:noFill/>
            <a:ln>
              <a:noFill/>
            </a:ln>
          </p:spPr>
          <p:txBody>
            <a:bodyPr anchorCtr="0" anchor="t" bIns="45675" lIns="45675" spcFirstLastPara="1" rIns="45675" wrap="square" tIns="45675">
              <a:no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Realiza trabajo en equipo con </a:t>
              </a:r>
              <a:r>
                <a:rPr b="1" i="0" lang="en-US" sz="1600" u="none" cap="none" strike="noStrike">
                  <a:solidFill>
                    <a:srgbClr val="ED6B00"/>
                  </a:solidFill>
                  <a:latin typeface="Calibri"/>
                  <a:ea typeface="Calibri"/>
                  <a:cs typeface="Calibri"/>
                  <a:sym typeface="Calibri"/>
                </a:rPr>
                <a:t>respeto</a:t>
              </a:r>
              <a:r>
                <a:rPr b="0" i="0" lang="en-US" sz="1600" u="none" cap="none" strike="noStrike">
                  <a:solidFill>
                    <a:srgbClr val="000000"/>
                  </a:solidFill>
                  <a:latin typeface="Calibri"/>
                  <a:ea typeface="Calibri"/>
                  <a:cs typeface="Calibri"/>
                  <a:sym typeface="Calibri"/>
                </a:rPr>
                <a:t> en tus opiniones,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escucha</a:t>
              </a:r>
              <a:r>
                <a:rPr b="0" i="0" lang="en-US" sz="1600" u="none" cap="none" strike="noStrike">
                  <a:solidFill>
                    <a:srgbClr val="000000"/>
                  </a:solidFill>
                  <a:latin typeface="Calibri"/>
                  <a:ea typeface="Calibri"/>
                  <a:cs typeface="Calibri"/>
                  <a:sym typeface="Calibri"/>
                </a:rPr>
                <a:t> a los demás. </a:t>
              </a:r>
              <a:endParaRPr b="0" i="0" sz="1400" u="none" cap="none" strike="noStrike">
                <a:solidFill>
                  <a:srgbClr val="000000"/>
                </a:solidFill>
                <a:latin typeface="Arial"/>
                <a:ea typeface="Arial"/>
                <a:cs typeface="Arial"/>
                <a:sym typeface="Arial"/>
              </a:endParaRPr>
            </a:p>
          </p:txBody>
        </p:sp>
        <p:grpSp>
          <p:nvGrpSpPr>
            <p:cNvPr id="435" name="Google Shape;435;p19"/>
            <p:cNvGrpSpPr/>
            <p:nvPr/>
          </p:nvGrpSpPr>
          <p:grpSpPr>
            <a:xfrm>
              <a:off x="-3" y="-3"/>
              <a:ext cx="1135373" cy="783011"/>
              <a:chOff x="-1" y="-1"/>
              <a:chExt cx="1135372" cy="783010"/>
            </a:xfrm>
          </p:grpSpPr>
          <p:sp>
            <p:nvSpPr>
              <p:cNvPr id="436" name="Google Shape;436;p19"/>
              <p:cNvSpPr/>
              <p:nvPr/>
            </p:nvSpPr>
            <p:spPr>
              <a:xfrm rot="5400000">
                <a:off x="176180" y="-176182"/>
                <a:ext cx="783010" cy="1135372"/>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descr="Google Shape;558;p40" id="437" name="Google Shape;437;p19"/>
              <p:cNvPicPr preferRelativeResize="0"/>
              <p:nvPr/>
            </p:nvPicPr>
            <p:blipFill rotWithShape="1">
              <a:blip r:embed="rId7">
                <a:alphaModFix/>
              </a:blip>
              <a:srcRect b="0" l="0" r="0" t="0"/>
              <a:stretch/>
            </p:blipFill>
            <p:spPr>
              <a:xfrm>
                <a:off x="286450" y="103502"/>
                <a:ext cx="683392" cy="576004"/>
              </a:xfrm>
              <a:prstGeom prst="rect">
                <a:avLst/>
              </a:prstGeom>
              <a:noFill/>
              <a:ln>
                <a:noFill/>
              </a:ln>
            </p:spPr>
          </p:pic>
        </p:grpSp>
      </p:grpSp>
      <p:pic>
        <p:nvPicPr>
          <p:cNvPr descr="Google Shape;559;p40" id="438" name="Google Shape;438;p19"/>
          <p:cNvPicPr preferRelativeResize="0"/>
          <p:nvPr/>
        </p:nvPicPr>
        <p:blipFill rotWithShape="1">
          <a:blip r:embed="rId8">
            <a:alphaModFix/>
          </a:blip>
          <a:srcRect b="0" l="0" r="0" t="0"/>
          <a:stretch/>
        </p:blipFill>
        <p:spPr>
          <a:xfrm>
            <a:off x="5639332" y="1565094"/>
            <a:ext cx="3816535" cy="600617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21"/>
          <p:cNvSpPr/>
          <p:nvPr/>
        </p:nvSpPr>
        <p:spPr>
          <a:xfrm>
            <a:off x="431624" y="2285848"/>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44" name="Google Shape;444;p21"/>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5" name="Google Shape;445;p21"/>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TICKET DE SALIDA</a:t>
            </a:r>
            <a:endParaRPr b="1" i="0" sz="3100" u="none" cap="none" strike="noStrike">
              <a:solidFill>
                <a:srgbClr val="ED6B00"/>
              </a:solidFill>
              <a:latin typeface="Calibri"/>
              <a:ea typeface="Calibri"/>
              <a:cs typeface="Calibri"/>
              <a:sym typeface="Calibri"/>
            </a:endParaRPr>
          </a:p>
        </p:txBody>
      </p:sp>
      <p:sp>
        <p:nvSpPr>
          <p:cNvPr id="446" name="Google Shape;446;p21"/>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TERMINAR: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pic>
        <p:nvPicPr>
          <p:cNvPr id="447" name="Google Shape;447;p21"/>
          <p:cNvPicPr preferRelativeResize="0"/>
          <p:nvPr/>
        </p:nvPicPr>
        <p:blipFill rotWithShape="1">
          <a:blip r:embed="rId3">
            <a:alphaModFix/>
          </a:blip>
          <a:srcRect b="0" l="0" r="0" t="0"/>
          <a:stretch/>
        </p:blipFill>
        <p:spPr>
          <a:xfrm>
            <a:off x="5830531" y="2890682"/>
            <a:ext cx="2963594" cy="4629223"/>
          </a:xfrm>
          <a:prstGeom prst="rect">
            <a:avLst/>
          </a:prstGeom>
          <a:noFill/>
          <a:ln>
            <a:noFill/>
          </a:ln>
        </p:spPr>
      </p:pic>
      <p:sp>
        <p:nvSpPr>
          <p:cNvPr id="448" name="Google Shape;448;p21"/>
          <p:cNvSpPr txBox="1"/>
          <p:nvPr/>
        </p:nvSpPr>
        <p:spPr>
          <a:xfrm>
            <a:off x="958647" y="3788886"/>
            <a:ext cx="5107856" cy="774531"/>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None/>
            </a:pPr>
            <a:r>
              <a:rPr b="0" i="0" lang="en-US" sz="2000" u="none" cap="none" strike="noStrike">
                <a:solidFill>
                  <a:srgbClr val="A93501"/>
                </a:solidFill>
                <a:latin typeface="Calibri"/>
                <a:ea typeface="Calibri"/>
                <a:cs typeface="Calibri"/>
                <a:sym typeface="Calibri"/>
              </a:rPr>
              <a:t>NOMBRE DE </a:t>
            </a:r>
            <a:r>
              <a:rPr b="1" i="0" lang="en-US" sz="2000" u="none" cap="none" strike="noStrike">
                <a:solidFill>
                  <a:srgbClr val="ED6B00"/>
                </a:solidFill>
                <a:latin typeface="Calibri"/>
                <a:ea typeface="Calibri"/>
                <a:cs typeface="Calibri"/>
                <a:sym typeface="Calibri"/>
              </a:rPr>
              <a:t>LA ACTIVIDAD</a:t>
            </a:r>
            <a:endParaRPr b="1" i="0" sz="2000" u="none" cap="none" strike="noStrike">
              <a:solidFill>
                <a:srgbClr val="ED6B00"/>
              </a:solidFill>
              <a:latin typeface="Calibri"/>
              <a:ea typeface="Calibri"/>
              <a:cs typeface="Calibri"/>
              <a:sym typeface="Calibri"/>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¡No olvides contestar la Autoevaluación y entregar el Ticket de Salida!</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1" i="0" lang="en-US" sz="2100" u="none" cap="none" strike="noStrike">
                <a:solidFill>
                  <a:srgbClr val="ED6B00"/>
                </a:solidFill>
                <a:latin typeface="Calibri"/>
                <a:ea typeface="Calibri"/>
                <a:cs typeface="Calibri"/>
                <a:sym typeface="Calibri"/>
              </a:rPr>
              <a:t>¡Hasta la próxima! </a:t>
            </a:r>
            <a:endParaRPr b="1" i="0" sz="21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pic>
        <p:nvPicPr>
          <p:cNvPr id="449" name="Google Shape;449;p21"/>
          <p:cNvPicPr preferRelativeResize="0"/>
          <p:nvPr/>
        </p:nvPicPr>
        <p:blipFill rotWithShape="1">
          <a:blip r:embed="rId4">
            <a:alphaModFix/>
          </a:blip>
          <a:srcRect b="0" l="0" r="0" t="0"/>
          <a:stretch/>
        </p:blipFill>
        <p:spPr>
          <a:xfrm>
            <a:off x="3210792" y="4159042"/>
            <a:ext cx="673176" cy="6037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grpSp>
        <p:nvGrpSpPr>
          <p:cNvPr id="100" name="Google Shape;100;p39"/>
          <p:cNvGrpSpPr/>
          <p:nvPr/>
        </p:nvGrpSpPr>
        <p:grpSpPr>
          <a:xfrm>
            <a:off x="386551" y="4110154"/>
            <a:ext cx="4845900" cy="1036492"/>
            <a:chOff x="386551" y="4102397"/>
            <a:chExt cx="4845900" cy="1036492"/>
          </a:xfrm>
        </p:grpSpPr>
        <p:sp>
          <p:nvSpPr>
            <p:cNvPr id="101" name="Google Shape;101;p39"/>
            <p:cNvSpPr/>
            <p:nvPr/>
          </p:nvSpPr>
          <p:spPr>
            <a:xfrm>
              <a:off x="574651" y="4102397"/>
              <a:ext cx="4657800" cy="1036492"/>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02" name="Google Shape;102;p39"/>
            <p:cNvGrpSpPr/>
            <p:nvPr/>
          </p:nvGrpSpPr>
          <p:grpSpPr>
            <a:xfrm>
              <a:off x="386551" y="4376684"/>
              <a:ext cx="391110" cy="418644"/>
              <a:chOff x="375767" y="3467209"/>
              <a:chExt cx="376200" cy="418644"/>
            </a:xfrm>
          </p:grpSpPr>
          <p:sp>
            <p:nvSpPr>
              <p:cNvPr id="103" name="Google Shape;103;p39"/>
              <p:cNvSpPr/>
              <p:nvPr/>
            </p:nvSpPr>
            <p:spPr>
              <a:xfrm>
                <a:off x="375767" y="3500053"/>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39"/>
              <p:cNvSpPr txBox="1"/>
              <p:nvPr/>
            </p:nvSpPr>
            <p:spPr>
              <a:xfrm>
                <a:off x="385292" y="3467209"/>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2</a:t>
                </a:r>
                <a:endParaRPr b="1" i="0" sz="2800" u="none" cap="none" strike="noStrike">
                  <a:solidFill>
                    <a:srgbClr val="FFFFFF"/>
                  </a:solidFill>
                  <a:latin typeface="Calibri"/>
                  <a:ea typeface="Calibri"/>
                  <a:cs typeface="Calibri"/>
                  <a:sym typeface="Calibri"/>
                </a:endParaRPr>
              </a:p>
            </p:txBody>
          </p:sp>
        </p:grpSp>
        <p:sp>
          <p:nvSpPr>
            <p:cNvPr id="105" name="Google Shape;105;p39"/>
            <p:cNvSpPr txBox="1"/>
            <p:nvPr/>
          </p:nvSpPr>
          <p:spPr>
            <a:xfrm>
              <a:off x="949350" y="4333328"/>
              <a:ext cx="4218187" cy="538200"/>
            </a:xfrm>
            <a:prstGeom prst="rect">
              <a:avLst/>
            </a:prstGeom>
            <a:noFill/>
            <a:ln>
              <a:noFill/>
            </a:ln>
          </p:spPr>
          <p:txBody>
            <a:bodyPr anchorCtr="0" anchor="ctr" bIns="91425" lIns="91425" spcFirstLastPara="1" rIns="91425" wrap="square" tIns="91425">
              <a:noAutofit/>
            </a:bodyPr>
            <a:lstStyle/>
            <a:p>
              <a:pPr indent="0" lvl="0" marL="0" marR="0" rtl="0" algn="l">
                <a:lnSpc>
                  <a:spcPct val="120000"/>
                </a:lnSpc>
                <a:spcBef>
                  <a:spcPts val="0"/>
                </a:spcBef>
                <a:spcAft>
                  <a:spcPts val="0"/>
                </a:spcAft>
                <a:buNone/>
              </a:pPr>
              <a:r>
                <a:rPr b="0" i="0" lang="en-US" sz="1600" u="none" cap="none" strike="noStrike">
                  <a:solidFill>
                    <a:srgbClr val="000000"/>
                  </a:solidFill>
                  <a:latin typeface="Calibri"/>
                  <a:ea typeface="Calibri"/>
                  <a:cs typeface="Calibri"/>
                  <a:sym typeface="Calibri"/>
                </a:rPr>
                <a:t>Identificamos los formatos y formulario para declarar impuestos.</a:t>
              </a:r>
              <a:endParaRPr/>
            </a:p>
          </p:txBody>
        </p:sp>
      </p:grpSp>
      <p:grpSp>
        <p:nvGrpSpPr>
          <p:cNvPr id="106" name="Google Shape;106;p39"/>
          <p:cNvGrpSpPr/>
          <p:nvPr/>
        </p:nvGrpSpPr>
        <p:grpSpPr>
          <a:xfrm>
            <a:off x="375975" y="3137068"/>
            <a:ext cx="4845900" cy="883650"/>
            <a:chOff x="375767" y="3098701"/>
            <a:chExt cx="4845900" cy="883650"/>
          </a:xfrm>
        </p:grpSpPr>
        <p:sp>
          <p:nvSpPr>
            <p:cNvPr id="107" name="Google Shape;107;p39"/>
            <p:cNvSpPr/>
            <p:nvPr/>
          </p:nvSpPr>
          <p:spPr>
            <a:xfrm>
              <a:off x="563867" y="3098701"/>
              <a:ext cx="4657800" cy="88365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08" name="Google Shape;108;p39"/>
            <p:cNvGrpSpPr/>
            <p:nvPr/>
          </p:nvGrpSpPr>
          <p:grpSpPr>
            <a:xfrm>
              <a:off x="375767" y="3342864"/>
              <a:ext cx="376200" cy="395325"/>
              <a:chOff x="375767" y="3437085"/>
              <a:chExt cx="376200" cy="395325"/>
            </a:xfrm>
          </p:grpSpPr>
          <p:sp>
            <p:nvSpPr>
              <p:cNvPr id="109" name="Google Shape;109;p39"/>
              <p:cNvSpPr/>
              <p:nvPr/>
            </p:nvSpPr>
            <p:spPr>
              <a:xfrm>
                <a:off x="375767" y="3446610"/>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39"/>
              <p:cNvSpPr txBox="1"/>
              <p:nvPr/>
            </p:nvSpPr>
            <p:spPr>
              <a:xfrm>
                <a:off x="385292" y="3437085"/>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1</a:t>
                </a:r>
                <a:endParaRPr b="1" i="0" sz="2800" u="none" cap="none" strike="noStrike">
                  <a:solidFill>
                    <a:srgbClr val="FFFFFF"/>
                  </a:solidFill>
                  <a:latin typeface="Calibri"/>
                  <a:ea typeface="Calibri"/>
                  <a:cs typeface="Calibri"/>
                  <a:sym typeface="Calibri"/>
                </a:endParaRPr>
              </a:p>
            </p:txBody>
          </p:sp>
        </p:grpSp>
        <p:sp>
          <p:nvSpPr>
            <p:cNvPr id="111" name="Google Shape;111;p39"/>
            <p:cNvSpPr txBox="1"/>
            <p:nvPr/>
          </p:nvSpPr>
          <p:spPr>
            <a:xfrm>
              <a:off x="938567" y="3271426"/>
              <a:ext cx="4272370" cy="538200"/>
            </a:xfrm>
            <a:prstGeom prst="rect">
              <a:avLst/>
            </a:prstGeom>
            <a:noFill/>
            <a:ln>
              <a:noFill/>
            </a:ln>
          </p:spPr>
          <p:txBody>
            <a:bodyPr anchorCtr="0" anchor="ctr" bIns="91425" lIns="91425" spcFirstLastPara="1" rIns="91425" wrap="square" tIns="91425">
              <a:noAutofit/>
            </a:bodyPr>
            <a:lstStyle/>
            <a:p>
              <a:pPr indent="0" lvl="0" marL="0" marR="0" rtl="0" algn="l">
                <a:lnSpc>
                  <a:spcPct val="120000"/>
                </a:lnSpc>
                <a:spcBef>
                  <a:spcPts val="0"/>
                </a:spcBef>
                <a:spcAft>
                  <a:spcPts val="0"/>
                </a:spcAft>
                <a:buNone/>
              </a:pPr>
              <a:r>
                <a:rPr b="0" i="0" lang="en-US" sz="1600" u="none" cap="none" strike="noStrike">
                  <a:solidFill>
                    <a:srgbClr val="000000"/>
                  </a:solidFill>
                  <a:latin typeface="Calibri"/>
                  <a:ea typeface="Calibri"/>
                  <a:cs typeface="Calibri"/>
                  <a:sym typeface="Calibri"/>
                </a:rPr>
                <a:t>Identificamos cuáles con son los impuesto que deben pagar las personas y los comerciantes.</a:t>
              </a:r>
              <a:endParaRPr/>
            </a:p>
          </p:txBody>
        </p:sp>
      </p:grpSp>
      <p:sp>
        <p:nvSpPr>
          <p:cNvPr id="112" name="Google Shape;112;p39"/>
          <p:cNvSpPr/>
          <p:nvPr/>
        </p:nvSpPr>
        <p:spPr>
          <a:xfrm>
            <a:off x="5026616" y="3630160"/>
            <a:ext cx="696535" cy="6965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3" name="Google Shape;113;p39"/>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¿QUÉ APRENDIMOS LA ACTIVIDAD ANTERIOR?</a:t>
            </a:r>
            <a:endParaRPr b="1" i="0" sz="3100" u="none" cap="none" strike="noStrike">
              <a:solidFill>
                <a:srgbClr val="ED6B00"/>
              </a:solidFill>
              <a:latin typeface="Calibri"/>
              <a:ea typeface="Calibri"/>
              <a:cs typeface="Calibri"/>
              <a:sym typeface="Calibri"/>
            </a:endParaRPr>
          </a:p>
        </p:txBody>
      </p:sp>
      <p:sp>
        <p:nvSpPr>
          <p:cNvPr id="114" name="Google Shape;114;p39"/>
          <p:cNvSpPr txBox="1"/>
          <p:nvPr/>
        </p:nvSpPr>
        <p:spPr>
          <a:xfrm>
            <a:off x="574651" y="2261129"/>
            <a:ext cx="4778400" cy="4095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lang="en-US" sz="1800">
                <a:solidFill>
                  <a:srgbClr val="ED6B00"/>
                </a:solidFill>
                <a:latin typeface="Calibri"/>
                <a:ea typeface="Calibri"/>
                <a:cs typeface="Calibri"/>
                <a:sym typeface="Calibri"/>
              </a:rPr>
              <a:t>DECLARACIÓN</a:t>
            </a:r>
            <a:r>
              <a:rPr b="1" i="0" lang="en-US" sz="1800" u="none" cap="none" strike="noStrike">
                <a:solidFill>
                  <a:srgbClr val="ED6B00"/>
                </a:solidFill>
                <a:latin typeface="Calibri"/>
                <a:ea typeface="Calibri"/>
                <a:cs typeface="Calibri"/>
                <a:sym typeface="Calibri"/>
              </a:rPr>
              <a:t> DE IMPUESTOS MENSUALES IVA:</a:t>
            </a:r>
            <a:endParaRPr b="0" i="0" sz="1800" u="none" cap="none" strike="noStrike">
              <a:solidFill>
                <a:srgbClr val="ED6B00"/>
              </a:solidFill>
              <a:latin typeface="Calibri"/>
              <a:ea typeface="Calibri"/>
              <a:cs typeface="Calibri"/>
              <a:sym typeface="Calibri"/>
            </a:endParaRPr>
          </a:p>
        </p:txBody>
      </p:sp>
      <p:sp>
        <p:nvSpPr>
          <p:cNvPr id="115" name="Google Shape;115;p39"/>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RECORDEMOS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0" sz="1400" u="none" cap="none" strike="noStrike">
              <a:solidFill>
                <a:srgbClr val="000000"/>
              </a:solidFill>
              <a:latin typeface="Calibri"/>
              <a:ea typeface="Calibri"/>
              <a:cs typeface="Calibri"/>
              <a:sym typeface="Calibri"/>
            </a:endParaRPr>
          </a:p>
        </p:txBody>
      </p:sp>
      <p:pic>
        <p:nvPicPr>
          <p:cNvPr id="116" name="Google Shape;116;p39"/>
          <p:cNvPicPr preferRelativeResize="0"/>
          <p:nvPr/>
        </p:nvPicPr>
        <p:blipFill rotWithShape="1">
          <a:blip r:embed="rId3">
            <a:alphaModFix/>
          </a:blip>
          <a:srcRect b="0" l="0" r="0" t="0"/>
          <a:stretch/>
        </p:blipFill>
        <p:spPr>
          <a:xfrm>
            <a:off x="4870518" y="2513152"/>
            <a:ext cx="4828328" cy="4574478"/>
          </a:xfrm>
          <a:prstGeom prst="rect">
            <a:avLst/>
          </a:prstGeom>
          <a:noFill/>
          <a:ln>
            <a:noFill/>
          </a:ln>
        </p:spPr>
      </p:pic>
      <p:grpSp>
        <p:nvGrpSpPr>
          <p:cNvPr id="117" name="Google Shape;117;p39"/>
          <p:cNvGrpSpPr/>
          <p:nvPr/>
        </p:nvGrpSpPr>
        <p:grpSpPr>
          <a:xfrm>
            <a:off x="386551" y="5259706"/>
            <a:ext cx="4845900" cy="1036492"/>
            <a:chOff x="386551" y="4102397"/>
            <a:chExt cx="4845900" cy="1036492"/>
          </a:xfrm>
        </p:grpSpPr>
        <p:sp>
          <p:nvSpPr>
            <p:cNvPr id="118" name="Google Shape;118;p39"/>
            <p:cNvSpPr/>
            <p:nvPr/>
          </p:nvSpPr>
          <p:spPr>
            <a:xfrm>
              <a:off x="574651" y="4102397"/>
              <a:ext cx="4657800" cy="1036492"/>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nvGrpSpPr>
            <p:cNvPr id="119" name="Google Shape;119;p39"/>
            <p:cNvGrpSpPr/>
            <p:nvPr/>
          </p:nvGrpSpPr>
          <p:grpSpPr>
            <a:xfrm>
              <a:off x="386551" y="4376684"/>
              <a:ext cx="391110" cy="418644"/>
              <a:chOff x="375767" y="3467209"/>
              <a:chExt cx="376200" cy="418644"/>
            </a:xfrm>
          </p:grpSpPr>
          <p:sp>
            <p:nvSpPr>
              <p:cNvPr id="120" name="Google Shape;120;p39"/>
              <p:cNvSpPr/>
              <p:nvPr/>
            </p:nvSpPr>
            <p:spPr>
              <a:xfrm>
                <a:off x="375767" y="3500053"/>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39"/>
              <p:cNvSpPr txBox="1"/>
              <p:nvPr/>
            </p:nvSpPr>
            <p:spPr>
              <a:xfrm>
                <a:off x="385292" y="3467209"/>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3</a:t>
                </a:r>
                <a:endParaRPr b="1" i="0" sz="2800" u="none" cap="none" strike="noStrike">
                  <a:solidFill>
                    <a:srgbClr val="FFFFFF"/>
                  </a:solidFill>
                  <a:latin typeface="Calibri"/>
                  <a:ea typeface="Calibri"/>
                  <a:cs typeface="Calibri"/>
                  <a:sym typeface="Calibri"/>
                </a:endParaRPr>
              </a:p>
            </p:txBody>
          </p:sp>
        </p:grpSp>
        <p:sp>
          <p:nvSpPr>
            <p:cNvPr id="122" name="Google Shape;122;p39"/>
            <p:cNvSpPr txBox="1"/>
            <p:nvPr/>
          </p:nvSpPr>
          <p:spPr>
            <a:xfrm>
              <a:off x="949350" y="4333328"/>
              <a:ext cx="4218187" cy="538200"/>
            </a:xfrm>
            <a:prstGeom prst="rect">
              <a:avLst/>
            </a:prstGeom>
            <a:noFill/>
            <a:ln>
              <a:noFill/>
            </a:ln>
          </p:spPr>
          <p:txBody>
            <a:bodyPr anchorCtr="0" anchor="ctr" bIns="91425" lIns="91425" spcFirstLastPara="1" rIns="91425" wrap="square" tIns="91425">
              <a:noAutofit/>
            </a:bodyPr>
            <a:lstStyle/>
            <a:p>
              <a:pPr indent="0" lvl="0" marL="0" marR="0" rtl="0" algn="l">
                <a:lnSpc>
                  <a:spcPct val="120000"/>
                </a:lnSpc>
                <a:spcBef>
                  <a:spcPts val="0"/>
                </a:spcBef>
                <a:spcAft>
                  <a:spcPts val="0"/>
                </a:spcAft>
                <a:buNone/>
              </a:pPr>
              <a:r>
                <a:rPr b="0" i="0" lang="en-US" sz="1600" u="none" cap="none" strike="noStrike">
                  <a:solidFill>
                    <a:srgbClr val="000000"/>
                  </a:solidFill>
                  <a:latin typeface="Calibri"/>
                  <a:ea typeface="Calibri"/>
                  <a:cs typeface="Calibri"/>
                  <a:sym typeface="Calibri"/>
                </a:rPr>
                <a:t>Calculamos los diferentes valores por concepto de impuesto.</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grpSp>
        <p:nvGrpSpPr>
          <p:cNvPr id="127" name="Google Shape;127;p40"/>
          <p:cNvGrpSpPr/>
          <p:nvPr/>
        </p:nvGrpSpPr>
        <p:grpSpPr>
          <a:xfrm flipH="1">
            <a:off x="403410" y="2627317"/>
            <a:ext cx="5523213" cy="2380290"/>
            <a:chOff x="3774221" y="3030440"/>
            <a:chExt cx="5523213" cy="2380290"/>
          </a:xfrm>
        </p:grpSpPr>
        <p:sp>
          <p:nvSpPr>
            <p:cNvPr id="128" name="Google Shape;128;p40"/>
            <p:cNvSpPr/>
            <p:nvPr/>
          </p:nvSpPr>
          <p:spPr>
            <a:xfrm>
              <a:off x="4301819" y="3030440"/>
              <a:ext cx="4995615" cy="2104362"/>
            </a:xfrm>
            <a:prstGeom prst="roundRect">
              <a:avLst>
                <a:gd fmla="val 1666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29" name="Google Shape;129;p40"/>
            <p:cNvSpPr/>
            <p:nvPr/>
          </p:nvSpPr>
          <p:spPr>
            <a:xfrm rot="-7028957">
              <a:off x="4111561" y="4473675"/>
              <a:ext cx="432619" cy="1022555"/>
            </a:xfrm>
            <a:prstGeom prst="triangle">
              <a:avLst>
                <a:gd fmla="val 50000" name="adj"/>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130" name="Google Shape;130;p40"/>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ED6B00"/>
                </a:solidFill>
                <a:latin typeface="Calibri"/>
                <a:ea typeface="Calibri"/>
                <a:cs typeface="Calibri"/>
                <a:sym typeface="Calibri"/>
              </a:rPr>
              <a:t>ACTIVIDAD DE CONOCIMIENTOS PREVIOS</a:t>
            </a:r>
            <a:endParaRPr b="1" i="0" sz="3100" u="none" cap="none" strike="noStrike">
              <a:solidFill>
                <a:srgbClr val="ED6B00"/>
              </a:solidFill>
              <a:latin typeface="Calibri"/>
              <a:ea typeface="Calibri"/>
              <a:cs typeface="Calibri"/>
              <a:sym typeface="Calibri"/>
            </a:endParaRPr>
          </a:p>
        </p:txBody>
      </p:sp>
      <p:sp>
        <p:nvSpPr>
          <p:cNvPr id="131" name="Google Shape;131;p40"/>
          <p:cNvSpPr txBox="1"/>
          <p:nvPr/>
        </p:nvSpPr>
        <p:spPr>
          <a:xfrm>
            <a:off x="608411" y="2769928"/>
            <a:ext cx="4585614" cy="191729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Para revisar los aprendizajes trabajados en la actividad anterior, los invito a reunirse en grupos y responder a través de “Kahoot!” del saber, qué son los impuestos en nuestro país. </a:t>
            </a:r>
            <a:endParaRPr/>
          </a:p>
        </p:txBody>
      </p:sp>
      <p:sp>
        <p:nvSpPr>
          <p:cNvPr id="132" name="Google Shape;132;p40"/>
          <p:cNvSpPr txBox="1"/>
          <p:nvPr/>
        </p:nvSpPr>
        <p:spPr>
          <a:xfrm>
            <a:off x="856788" y="5814477"/>
            <a:ext cx="4995614" cy="319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100"/>
              <a:buFont typeface="Arial"/>
              <a:buNone/>
            </a:pPr>
            <a:r>
              <a:rPr b="1" i="0" lang="en-US" sz="2100" u="none" cap="none" strike="noStrike">
                <a:solidFill>
                  <a:srgbClr val="ED6B00"/>
                </a:solidFill>
                <a:latin typeface="Calibri"/>
                <a:ea typeface="Calibri"/>
                <a:cs typeface="Calibri"/>
                <a:sym typeface="Calibri"/>
              </a:rPr>
              <a:t>¡Muy bien!</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ED6B00"/>
                </a:solidFill>
                <a:latin typeface="Calibri"/>
                <a:ea typeface="Calibri"/>
                <a:cs typeface="Calibri"/>
                <a:sym typeface="Calibri"/>
              </a:rPr>
              <a:t>Te invitamos a profundizar revisando</a:t>
            </a:r>
            <a:endParaRPr b="0" i="0" sz="14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100"/>
              <a:buFont typeface="Arial"/>
              <a:buNone/>
            </a:pPr>
            <a:r>
              <a:rPr b="0" i="0" lang="en-US" sz="2100" u="none" cap="none" strike="noStrike">
                <a:solidFill>
                  <a:srgbClr val="A93501"/>
                </a:solidFill>
                <a:latin typeface="Calibri"/>
                <a:ea typeface="Calibri"/>
                <a:cs typeface="Calibri"/>
                <a:sym typeface="Calibri"/>
              </a:rPr>
              <a:t>la siguiente presentación</a:t>
            </a:r>
            <a:endParaRPr b="0" i="0" sz="1400" u="none" cap="none" strike="noStrike">
              <a:solidFill>
                <a:srgbClr val="A93501"/>
              </a:solidFill>
              <a:latin typeface="Arial"/>
              <a:ea typeface="Arial"/>
              <a:cs typeface="Arial"/>
              <a:sym typeface="Arial"/>
            </a:endParaRPr>
          </a:p>
        </p:txBody>
      </p:sp>
      <p:pic>
        <p:nvPicPr>
          <p:cNvPr id="133" name="Google Shape;133;p40"/>
          <p:cNvPicPr preferRelativeResize="0"/>
          <p:nvPr/>
        </p:nvPicPr>
        <p:blipFill rotWithShape="1">
          <a:blip r:embed="rId3">
            <a:alphaModFix/>
          </a:blip>
          <a:srcRect b="0" l="0" r="0" t="0"/>
          <a:stretch/>
        </p:blipFill>
        <p:spPr>
          <a:xfrm>
            <a:off x="5135674" y="3333134"/>
            <a:ext cx="4585614" cy="4344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41"/>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INTRODUCCIÓN </a:t>
            </a:r>
            <a:r>
              <a:rPr b="0" i="0" lang="en-US" sz="2800" u="none" cap="none" strike="noStrike">
                <a:solidFill>
                  <a:srgbClr val="C64033"/>
                </a:solidFill>
                <a:latin typeface="Calibri"/>
                <a:ea typeface="Calibri"/>
                <a:cs typeface="Calibri"/>
                <a:sym typeface="Calibri"/>
              </a:rPr>
              <a:t>A LA ACTIVIDAD</a:t>
            </a:r>
            <a:endParaRPr b="0" i="0" sz="3200" u="none" cap="none" strike="noStrike">
              <a:solidFill>
                <a:srgbClr val="C64033"/>
              </a:solidFill>
              <a:latin typeface="Calibri"/>
              <a:ea typeface="Calibri"/>
              <a:cs typeface="Calibri"/>
              <a:sym typeface="Calibri"/>
            </a:endParaRPr>
          </a:p>
        </p:txBody>
      </p:sp>
      <p:grpSp>
        <p:nvGrpSpPr>
          <p:cNvPr id="139" name="Google Shape;139;p41"/>
          <p:cNvGrpSpPr/>
          <p:nvPr/>
        </p:nvGrpSpPr>
        <p:grpSpPr>
          <a:xfrm>
            <a:off x="3050219" y="2332241"/>
            <a:ext cx="6352456" cy="3409325"/>
            <a:chOff x="1414584" y="2736102"/>
            <a:chExt cx="7162637" cy="2725664"/>
          </a:xfrm>
        </p:grpSpPr>
        <p:grpSp>
          <p:nvGrpSpPr>
            <p:cNvPr id="140" name="Google Shape;140;p41"/>
            <p:cNvGrpSpPr/>
            <p:nvPr/>
          </p:nvGrpSpPr>
          <p:grpSpPr>
            <a:xfrm>
              <a:off x="1414584" y="2736102"/>
              <a:ext cx="7162637" cy="2725664"/>
              <a:chOff x="3763945" y="2942518"/>
              <a:chExt cx="9291648" cy="3535836"/>
            </a:xfrm>
          </p:grpSpPr>
          <p:sp>
            <p:nvSpPr>
              <p:cNvPr id="141" name="Google Shape;141;p41"/>
              <p:cNvSpPr/>
              <p:nvPr/>
            </p:nvSpPr>
            <p:spPr>
              <a:xfrm>
                <a:off x="4545673" y="2942518"/>
                <a:ext cx="8509920" cy="3535836"/>
              </a:xfrm>
              <a:prstGeom prst="roundRect">
                <a:avLst>
                  <a:gd fmla="val 1015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42" name="Google Shape;142;p41"/>
              <p:cNvSpPr/>
              <p:nvPr/>
            </p:nvSpPr>
            <p:spPr>
              <a:xfrm rot="-7028957">
                <a:off x="4101285" y="3276806"/>
                <a:ext cx="432619" cy="1022555"/>
              </a:xfrm>
              <a:prstGeom prst="triangle">
                <a:avLst>
                  <a:gd fmla="val 50000" name="adj"/>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143" name="Google Shape;143;p41"/>
            <p:cNvSpPr txBox="1"/>
            <p:nvPr/>
          </p:nvSpPr>
          <p:spPr>
            <a:xfrm>
              <a:off x="2470123" y="2852624"/>
              <a:ext cx="5756353" cy="2492619"/>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En la siguiente presentación vamos a profundizar sobre el cálculo de los diferentes impuestos adicionales que se aplican tanto a las personas como a las empresas, para esto presentaremos conceptos asociados al tema que trataremos, siempre en la línea de la normativa legal vigente.</a:t>
              </a:r>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A continuación te presentaremos un video</a:t>
              </a:r>
              <a:endParaRPr/>
            </a:p>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 </a:t>
              </a:r>
              <a:r>
                <a:rPr b="0" i="0" lang="en-US" sz="1400" u="sng" cap="none" strike="noStrike">
                  <a:solidFill>
                    <a:srgbClr val="000000"/>
                  </a:solidFill>
                  <a:latin typeface="Calibri"/>
                  <a:ea typeface="Calibri"/>
                  <a:cs typeface="Calibri"/>
                  <a:sym typeface="Calibri"/>
                  <a:hlinkClick r:id="rId3">
                    <a:extLst>
                      <a:ext uri="{A12FA001-AC4F-418D-AE19-62706E023703}">
                        <ahyp:hlinkClr val="tx"/>
                      </a:ext>
                    </a:extLst>
                  </a:hlinkClick>
                </a:rPr>
                <a:t>https://www.youtube.com/watch?v=t6bYjeX1GOI</a:t>
              </a:r>
              <a:r>
                <a:rPr b="0" i="0" lang="en-US" sz="1400" u="none" cap="none" strike="noStrike">
                  <a:solidFill>
                    <a:srgbClr val="000000"/>
                  </a:solidFill>
                  <a:latin typeface="Calibri"/>
                  <a:ea typeface="Calibri"/>
                  <a:cs typeface="Calibri"/>
                  <a:sym typeface="Calibri"/>
                </a:rPr>
                <a:t> </a:t>
              </a:r>
              <a:endParaRPr/>
            </a:p>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Posteriormente, reflexionaremos en conjunto al grupo curso sobre las siguientes preguntas.</a:t>
              </a:r>
              <a:endParaRPr/>
            </a:p>
          </p:txBody>
        </p:sp>
      </p:grpSp>
      <p:sp>
        <p:nvSpPr>
          <p:cNvPr id="144" name="Google Shape;144;p41"/>
          <p:cNvSpPr/>
          <p:nvPr/>
        </p:nvSpPr>
        <p:spPr>
          <a:xfrm>
            <a:off x="3986363" y="6017838"/>
            <a:ext cx="5105239"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¿Todas las personas deben cancelar cotizaciones previsionales por concepto de Honorarios?</a:t>
            </a:r>
            <a:endParaRPr/>
          </a:p>
        </p:txBody>
      </p:sp>
      <p:pic>
        <p:nvPicPr>
          <p:cNvPr id="145" name="Google Shape;145;p41"/>
          <p:cNvPicPr preferRelativeResize="0"/>
          <p:nvPr/>
        </p:nvPicPr>
        <p:blipFill rotWithShape="1">
          <a:blip r:embed="rId4">
            <a:alphaModFix/>
          </a:blip>
          <a:srcRect b="0" l="0" r="0" t="0"/>
          <a:stretch/>
        </p:blipFill>
        <p:spPr>
          <a:xfrm>
            <a:off x="608429" y="3312738"/>
            <a:ext cx="2781300" cy="2705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grpSp>
        <p:nvGrpSpPr>
          <p:cNvPr id="150" name="Google Shape;150;p42"/>
          <p:cNvGrpSpPr/>
          <p:nvPr/>
        </p:nvGrpSpPr>
        <p:grpSpPr>
          <a:xfrm>
            <a:off x="2893965" y="2560841"/>
            <a:ext cx="6352456" cy="3409325"/>
            <a:chOff x="1414584" y="2736102"/>
            <a:chExt cx="7162637" cy="2725664"/>
          </a:xfrm>
        </p:grpSpPr>
        <p:grpSp>
          <p:nvGrpSpPr>
            <p:cNvPr id="151" name="Google Shape;151;p42"/>
            <p:cNvGrpSpPr/>
            <p:nvPr/>
          </p:nvGrpSpPr>
          <p:grpSpPr>
            <a:xfrm>
              <a:off x="1414584" y="2736102"/>
              <a:ext cx="7162637" cy="2725664"/>
              <a:chOff x="3763945" y="2942518"/>
              <a:chExt cx="9291648" cy="3535836"/>
            </a:xfrm>
          </p:grpSpPr>
          <p:sp>
            <p:nvSpPr>
              <p:cNvPr id="152" name="Google Shape;152;p42"/>
              <p:cNvSpPr/>
              <p:nvPr/>
            </p:nvSpPr>
            <p:spPr>
              <a:xfrm>
                <a:off x="4545673" y="2942518"/>
                <a:ext cx="8509920" cy="3535836"/>
              </a:xfrm>
              <a:prstGeom prst="roundRect">
                <a:avLst>
                  <a:gd fmla="val 10157" name="adj"/>
                </a:avLst>
              </a:prstGeom>
              <a:solidFill>
                <a:srgbClr val="F7E3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53" name="Google Shape;153;p42"/>
              <p:cNvSpPr/>
              <p:nvPr/>
            </p:nvSpPr>
            <p:spPr>
              <a:xfrm rot="-7028957">
                <a:off x="4101285" y="3276806"/>
                <a:ext cx="432619" cy="1022555"/>
              </a:xfrm>
              <a:prstGeom prst="triangle">
                <a:avLst>
                  <a:gd fmla="val 50000" name="adj"/>
                </a:avLst>
              </a:prstGeom>
              <a:solidFill>
                <a:srgbClr val="F7E3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154" name="Google Shape;154;p42"/>
            <p:cNvSpPr txBox="1"/>
            <p:nvPr/>
          </p:nvSpPr>
          <p:spPr>
            <a:xfrm>
              <a:off x="2470123" y="2852624"/>
              <a:ext cx="5756353" cy="2492619"/>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¿Todas las personas deben cancelar cotizaciones previsionales por concepto de Honorarios?</a:t>
              </a:r>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En la actualidad, por ley, todos los trabajadores ya sea bajo contrato dependiente y/o a Honorarios deben cancelar cotizaciones previsionales, por concepto de  sus actividades. </a:t>
              </a:r>
              <a:endParaRPr/>
            </a:p>
          </p:txBody>
        </p:sp>
      </p:grpSp>
      <p:pic>
        <p:nvPicPr>
          <p:cNvPr id="155" name="Google Shape;155;p42"/>
          <p:cNvPicPr preferRelativeResize="0"/>
          <p:nvPr/>
        </p:nvPicPr>
        <p:blipFill rotWithShape="1">
          <a:blip r:embed="rId3">
            <a:alphaModFix/>
          </a:blip>
          <a:srcRect b="0" l="0" r="0" t="0"/>
          <a:stretch/>
        </p:blipFill>
        <p:spPr>
          <a:xfrm>
            <a:off x="452175" y="3541338"/>
            <a:ext cx="2781300" cy="2705100"/>
          </a:xfrm>
          <a:prstGeom prst="rect">
            <a:avLst/>
          </a:prstGeom>
          <a:noFill/>
          <a:ln>
            <a:noFill/>
          </a:ln>
        </p:spPr>
      </p:pic>
      <p:sp>
        <p:nvSpPr>
          <p:cNvPr id="156" name="Google Shape;156;p42"/>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SOLUCIÓN</a:t>
            </a:r>
            <a:endParaRPr b="0" i="0" sz="3200" u="none" cap="none" strike="noStrike">
              <a:solidFill>
                <a:srgbClr val="C64033"/>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5"/>
          <p:cNvSpPr txBox="1"/>
          <p:nvPr/>
        </p:nvSpPr>
        <p:spPr>
          <a:xfrm>
            <a:off x="4063852" y="2664933"/>
            <a:ext cx="4932406"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chemeClr val="dk1"/>
                </a:solidFill>
                <a:latin typeface="Calibri"/>
                <a:ea typeface="Calibri"/>
                <a:cs typeface="Calibri"/>
                <a:sym typeface="Calibri"/>
              </a:rPr>
              <a:t>Al término de la actividad estarás en condiciones de:</a:t>
            </a:r>
            <a:endParaRPr b="1" i="0" sz="1400" u="none" cap="none" strike="noStrike">
              <a:solidFill>
                <a:schemeClr val="dk1"/>
              </a:solidFill>
              <a:latin typeface="Calibri"/>
              <a:ea typeface="Calibri"/>
              <a:cs typeface="Calibri"/>
              <a:sym typeface="Calibri"/>
            </a:endParaRPr>
          </a:p>
        </p:txBody>
      </p:sp>
      <p:sp>
        <p:nvSpPr>
          <p:cNvPr id="162" name="Google Shape;162;p5"/>
          <p:cNvSpPr/>
          <p:nvPr/>
        </p:nvSpPr>
        <p:spPr>
          <a:xfrm>
            <a:off x="4063852" y="3185653"/>
            <a:ext cx="5081308" cy="3189825"/>
          </a:xfrm>
          <a:prstGeom prst="roundRect">
            <a:avLst>
              <a:gd fmla="val 674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63" name="Google Shape;163;p5"/>
          <p:cNvSpPr txBox="1"/>
          <p:nvPr/>
        </p:nvSpPr>
        <p:spPr>
          <a:xfrm>
            <a:off x="4597268" y="4163029"/>
            <a:ext cx="4014476" cy="33851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Calcular impuestos adicionales.</a:t>
            </a:r>
            <a:endParaRPr/>
          </a:p>
        </p:txBody>
      </p:sp>
      <p:grpSp>
        <p:nvGrpSpPr>
          <p:cNvPr id="164" name="Google Shape;164;p5"/>
          <p:cNvGrpSpPr/>
          <p:nvPr/>
        </p:nvGrpSpPr>
        <p:grpSpPr>
          <a:xfrm>
            <a:off x="3880044" y="3417680"/>
            <a:ext cx="375438" cy="362157"/>
            <a:chOff x="8933845" y="4538850"/>
            <a:chExt cx="376200" cy="385800"/>
          </a:xfrm>
        </p:grpSpPr>
        <p:sp>
          <p:nvSpPr>
            <p:cNvPr id="165" name="Google Shape;165;p5"/>
            <p:cNvSpPr/>
            <p:nvPr/>
          </p:nvSpPr>
          <p:spPr>
            <a:xfrm>
              <a:off x="8933845" y="4538850"/>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5"/>
            <p:cNvSpPr txBox="1"/>
            <p:nvPr/>
          </p:nvSpPr>
          <p:spPr>
            <a:xfrm>
              <a:off x="8943370" y="4538850"/>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1</a:t>
              </a:r>
              <a:endParaRPr b="1" i="0" sz="2800" u="none" cap="none" strike="noStrike">
                <a:solidFill>
                  <a:srgbClr val="FFFFFF"/>
                </a:solidFill>
                <a:latin typeface="Calibri"/>
                <a:ea typeface="Calibri"/>
                <a:cs typeface="Calibri"/>
                <a:sym typeface="Calibri"/>
              </a:endParaRPr>
            </a:p>
          </p:txBody>
        </p:sp>
      </p:grpSp>
      <p:sp>
        <p:nvSpPr>
          <p:cNvPr id="167" name="Google Shape;167;p5"/>
          <p:cNvSpPr txBox="1"/>
          <p:nvPr/>
        </p:nvSpPr>
        <p:spPr>
          <a:xfrm>
            <a:off x="4603300" y="4688450"/>
            <a:ext cx="3983555" cy="58473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Identificar Impuesto de Segunda Categoría y Honorarios.</a:t>
            </a:r>
            <a:endParaRPr/>
          </a:p>
        </p:txBody>
      </p:sp>
      <p:grpSp>
        <p:nvGrpSpPr>
          <p:cNvPr id="168" name="Google Shape;168;p5"/>
          <p:cNvGrpSpPr/>
          <p:nvPr/>
        </p:nvGrpSpPr>
        <p:grpSpPr>
          <a:xfrm>
            <a:off x="3872360" y="4194070"/>
            <a:ext cx="375438" cy="362157"/>
            <a:chOff x="8933845" y="6093269"/>
            <a:chExt cx="376200" cy="385800"/>
          </a:xfrm>
        </p:grpSpPr>
        <p:sp>
          <p:nvSpPr>
            <p:cNvPr id="169" name="Google Shape;169;p5"/>
            <p:cNvSpPr/>
            <p:nvPr/>
          </p:nvSpPr>
          <p:spPr>
            <a:xfrm>
              <a:off x="8933845" y="6093269"/>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5"/>
            <p:cNvSpPr txBox="1"/>
            <p:nvPr/>
          </p:nvSpPr>
          <p:spPr>
            <a:xfrm>
              <a:off x="8943370" y="6093269"/>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2</a:t>
              </a:r>
              <a:endParaRPr b="1" i="0" sz="2800" u="none" cap="none" strike="noStrike">
                <a:solidFill>
                  <a:srgbClr val="FFFFFF"/>
                </a:solidFill>
                <a:latin typeface="Calibri"/>
                <a:ea typeface="Calibri"/>
                <a:cs typeface="Calibri"/>
                <a:sym typeface="Calibri"/>
              </a:endParaRPr>
            </a:p>
          </p:txBody>
        </p:sp>
      </p:grpSp>
      <p:sp>
        <p:nvSpPr>
          <p:cNvPr id="171" name="Google Shape;171;p5"/>
          <p:cNvSpPr txBox="1"/>
          <p:nvPr/>
        </p:nvSpPr>
        <p:spPr>
          <a:xfrm>
            <a:off x="375974" y="1771953"/>
            <a:ext cx="6303605" cy="4095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000"/>
              <a:buFont typeface="Arial"/>
              <a:buNone/>
            </a:pPr>
            <a:r>
              <a:rPr b="0" i="0" lang="en-US" sz="2000" u="none" cap="none" strike="noStrike">
                <a:solidFill>
                  <a:srgbClr val="A93501"/>
                </a:solidFill>
                <a:latin typeface="Calibri"/>
                <a:ea typeface="Calibri"/>
                <a:cs typeface="Calibri"/>
                <a:sym typeface="Calibri"/>
              </a:rPr>
              <a:t>IMPUESTOS ADICIONALES </a:t>
            </a:r>
            <a:r>
              <a:rPr b="1" i="0" lang="en-US" sz="2000" u="none" cap="none" strike="noStrike">
                <a:solidFill>
                  <a:srgbClr val="ED6B00"/>
                </a:solidFill>
                <a:latin typeface="Calibri"/>
                <a:ea typeface="Calibri"/>
                <a:cs typeface="Calibri"/>
                <a:sym typeface="Calibri"/>
              </a:rPr>
              <a:t>Y EL IVA</a:t>
            </a:r>
            <a:endParaRPr b="1" i="0" sz="2000" u="none" cap="none" strike="noStrike">
              <a:solidFill>
                <a:srgbClr val="ED6B00"/>
              </a:solidFill>
              <a:latin typeface="Calibri"/>
              <a:ea typeface="Calibri"/>
              <a:cs typeface="Calibri"/>
              <a:sym typeface="Calibri"/>
            </a:endParaRPr>
          </a:p>
        </p:txBody>
      </p:sp>
      <p:sp>
        <p:nvSpPr>
          <p:cNvPr id="172" name="Google Shape;172;p5"/>
          <p:cNvSpPr txBox="1"/>
          <p:nvPr/>
        </p:nvSpPr>
        <p:spPr>
          <a:xfrm>
            <a:off x="4017018"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FFB375"/>
                </a:solidFill>
                <a:latin typeface="Calibri"/>
                <a:ea typeface="Calibri"/>
                <a:cs typeface="Calibri"/>
                <a:sym typeface="Calibri"/>
              </a:rPr>
              <a:t>7</a:t>
            </a:r>
            <a:endParaRPr b="0" i="0" sz="5000" u="none" cap="none" strike="noStrike">
              <a:solidFill>
                <a:srgbClr val="FFB375"/>
              </a:solidFill>
              <a:latin typeface="Calibri"/>
              <a:ea typeface="Calibri"/>
              <a:cs typeface="Calibri"/>
              <a:sym typeface="Calibri"/>
            </a:endParaRPr>
          </a:p>
        </p:txBody>
      </p:sp>
      <p:pic>
        <p:nvPicPr>
          <p:cNvPr id="173" name="Google Shape;173;p5"/>
          <p:cNvPicPr preferRelativeResize="0"/>
          <p:nvPr/>
        </p:nvPicPr>
        <p:blipFill rotWithShape="1">
          <a:blip r:embed="rId3">
            <a:alphaModFix/>
          </a:blip>
          <a:srcRect b="0" l="0" r="0" t="0"/>
          <a:stretch/>
        </p:blipFill>
        <p:spPr>
          <a:xfrm>
            <a:off x="678383" y="2382979"/>
            <a:ext cx="2950556" cy="4313787"/>
          </a:xfrm>
          <a:prstGeom prst="rect">
            <a:avLst/>
          </a:prstGeom>
          <a:noFill/>
          <a:ln>
            <a:noFill/>
          </a:ln>
        </p:spPr>
      </p:pic>
      <p:sp>
        <p:nvSpPr>
          <p:cNvPr id="174" name="Google Shape;174;p5"/>
          <p:cNvSpPr txBox="1"/>
          <p:nvPr/>
        </p:nvSpPr>
        <p:spPr>
          <a:xfrm>
            <a:off x="375975" y="1373700"/>
            <a:ext cx="4107535"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MENÚ DE LA ACTIVIDAD</a:t>
            </a:r>
            <a:endParaRPr b="1" i="0" sz="3100" u="none" cap="none" strike="noStrike">
              <a:solidFill>
                <a:srgbClr val="ED6B00"/>
              </a:solidFill>
              <a:latin typeface="Calibri"/>
              <a:ea typeface="Calibri"/>
              <a:cs typeface="Calibri"/>
              <a:sym typeface="Calibri"/>
            </a:endParaRPr>
          </a:p>
        </p:txBody>
      </p:sp>
      <p:grpSp>
        <p:nvGrpSpPr>
          <p:cNvPr id="175" name="Google Shape;175;p5"/>
          <p:cNvGrpSpPr/>
          <p:nvPr/>
        </p:nvGrpSpPr>
        <p:grpSpPr>
          <a:xfrm>
            <a:off x="3872360" y="4902730"/>
            <a:ext cx="375438" cy="362157"/>
            <a:chOff x="8933845" y="6093269"/>
            <a:chExt cx="376200" cy="385800"/>
          </a:xfrm>
        </p:grpSpPr>
        <p:sp>
          <p:nvSpPr>
            <p:cNvPr id="176" name="Google Shape;176;p5"/>
            <p:cNvSpPr/>
            <p:nvPr/>
          </p:nvSpPr>
          <p:spPr>
            <a:xfrm>
              <a:off x="8933845" y="6093269"/>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5"/>
            <p:cNvSpPr txBox="1"/>
            <p:nvPr/>
          </p:nvSpPr>
          <p:spPr>
            <a:xfrm>
              <a:off x="8943370" y="6093269"/>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3</a:t>
              </a:r>
              <a:endParaRPr b="1" i="0" sz="2800" u="none" cap="none" strike="noStrike">
                <a:solidFill>
                  <a:srgbClr val="FFFFFF"/>
                </a:solidFill>
                <a:latin typeface="Calibri"/>
                <a:ea typeface="Calibri"/>
                <a:cs typeface="Calibri"/>
                <a:sym typeface="Calibri"/>
              </a:endParaRPr>
            </a:p>
          </p:txBody>
        </p:sp>
      </p:grpSp>
      <p:sp>
        <p:nvSpPr>
          <p:cNvPr id="178" name="Google Shape;178;p5"/>
          <p:cNvSpPr txBox="1"/>
          <p:nvPr/>
        </p:nvSpPr>
        <p:spPr>
          <a:xfrm>
            <a:off x="4587840" y="3357203"/>
            <a:ext cx="4014476" cy="83095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Calcular de manera correcta el impuesto al valor agregado.</a:t>
            </a:r>
            <a:endParaRPr/>
          </a:p>
          <a:p>
            <a:pPr indent="0" lvl="0" marL="0" marR="0" rtl="0" algn="just">
              <a:lnSpc>
                <a:spcPct val="10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p:txBody>
      </p:sp>
      <p:grpSp>
        <p:nvGrpSpPr>
          <p:cNvPr id="179" name="Google Shape;179;p5"/>
          <p:cNvGrpSpPr/>
          <p:nvPr/>
        </p:nvGrpSpPr>
        <p:grpSpPr>
          <a:xfrm>
            <a:off x="3861209" y="5605257"/>
            <a:ext cx="375438" cy="362157"/>
            <a:chOff x="8933845" y="6093269"/>
            <a:chExt cx="376200" cy="385800"/>
          </a:xfrm>
        </p:grpSpPr>
        <p:sp>
          <p:nvSpPr>
            <p:cNvPr id="180" name="Google Shape;180;p5"/>
            <p:cNvSpPr/>
            <p:nvPr/>
          </p:nvSpPr>
          <p:spPr>
            <a:xfrm>
              <a:off x="8933845" y="6093269"/>
              <a:ext cx="376200" cy="385800"/>
            </a:xfrm>
            <a:prstGeom prst="roundRect">
              <a:avLst>
                <a:gd fmla="val 16667" name="adj"/>
              </a:avLst>
            </a:prstGeom>
            <a:solidFill>
              <a:srgbClr val="ED6B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5"/>
            <p:cNvSpPr txBox="1"/>
            <p:nvPr/>
          </p:nvSpPr>
          <p:spPr>
            <a:xfrm>
              <a:off x="8943370" y="6093269"/>
              <a:ext cx="300300" cy="385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FFFFFF"/>
                  </a:solidFill>
                  <a:latin typeface="Calibri"/>
                  <a:ea typeface="Calibri"/>
                  <a:cs typeface="Calibri"/>
                  <a:sym typeface="Calibri"/>
                </a:rPr>
                <a:t>4</a:t>
              </a:r>
              <a:endParaRPr b="1" i="0" sz="2800" u="none" cap="none" strike="noStrike">
                <a:solidFill>
                  <a:srgbClr val="FFFFFF"/>
                </a:solidFill>
                <a:latin typeface="Calibri"/>
                <a:ea typeface="Calibri"/>
                <a:cs typeface="Calibri"/>
                <a:sym typeface="Calibri"/>
              </a:endParaRPr>
            </a:p>
          </p:txBody>
        </p:sp>
      </p:grpSp>
      <p:sp>
        <p:nvSpPr>
          <p:cNvPr id="182" name="Google Shape;182;p5"/>
          <p:cNvSpPr txBox="1"/>
          <p:nvPr/>
        </p:nvSpPr>
        <p:spPr>
          <a:xfrm>
            <a:off x="4603300" y="5502489"/>
            <a:ext cx="3983555" cy="58473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600" u="none" cap="none" strike="noStrike">
                <a:solidFill>
                  <a:srgbClr val="000000"/>
                </a:solidFill>
                <a:latin typeface="Calibri"/>
                <a:ea typeface="Calibri"/>
                <a:cs typeface="Calibri"/>
                <a:sym typeface="Calibri"/>
              </a:rPr>
              <a:t>Confeccionar la declaración de impuestos en el formulario 29.</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6"/>
          <p:cNvSpPr txBox="1"/>
          <p:nvPr/>
        </p:nvSpPr>
        <p:spPr>
          <a:xfrm>
            <a:off x="452175" y="1378245"/>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ED6B00"/>
                </a:solidFill>
                <a:latin typeface="Calibri"/>
                <a:ea typeface="Calibri"/>
                <a:cs typeface="Calibri"/>
                <a:sym typeface="Calibri"/>
              </a:rPr>
              <a:t>DECRETO LEY 825 LEY SOBRE </a:t>
            </a:r>
            <a:endParaRPr/>
          </a:p>
          <a:p>
            <a:pPr indent="0" lvl="0" marL="0" marR="0" rtl="0" algn="l">
              <a:lnSpc>
                <a:spcPct val="80000"/>
              </a:lnSpc>
              <a:spcBef>
                <a:spcPts val="0"/>
              </a:spcBef>
              <a:spcAft>
                <a:spcPts val="0"/>
              </a:spcAft>
              <a:buNone/>
            </a:pPr>
            <a:r>
              <a:rPr b="0" i="0" lang="en-US" sz="2800" u="none" cap="none" strike="noStrike">
                <a:solidFill>
                  <a:srgbClr val="C00000"/>
                </a:solidFill>
                <a:latin typeface="Calibri"/>
                <a:ea typeface="Calibri"/>
                <a:cs typeface="Calibri"/>
                <a:sym typeface="Calibri"/>
              </a:rPr>
              <a:t>IMPUESTO A LAS VENTAS Y SERVICIO</a:t>
            </a:r>
            <a:endParaRPr b="0" i="0" sz="2800" u="none" cap="none" strike="noStrike">
              <a:solidFill>
                <a:srgbClr val="C00000"/>
              </a:solidFill>
              <a:latin typeface="Calibri"/>
              <a:ea typeface="Calibri"/>
              <a:cs typeface="Calibri"/>
              <a:sym typeface="Calibri"/>
            </a:endParaRPr>
          </a:p>
        </p:txBody>
      </p:sp>
      <p:pic>
        <p:nvPicPr>
          <p:cNvPr id="188" name="Google Shape;188;p6"/>
          <p:cNvPicPr preferRelativeResize="0"/>
          <p:nvPr/>
        </p:nvPicPr>
        <p:blipFill rotWithShape="1">
          <a:blip r:embed="rId3">
            <a:alphaModFix/>
          </a:blip>
          <a:srcRect b="0" l="0" r="0" t="0"/>
          <a:stretch/>
        </p:blipFill>
        <p:spPr>
          <a:xfrm>
            <a:off x="478631" y="2185882"/>
            <a:ext cx="4381500" cy="4445000"/>
          </a:xfrm>
          <a:prstGeom prst="rect">
            <a:avLst/>
          </a:prstGeom>
          <a:noFill/>
          <a:ln>
            <a:noFill/>
          </a:ln>
        </p:spPr>
      </p:pic>
      <p:sp>
        <p:nvSpPr>
          <p:cNvPr id="189" name="Google Shape;189;p6"/>
          <p:cNvSpPr txBox="1"/>
          <p:nvPr/>
        </p:nvSpPr>
        <p:spPr>
          <a:xfrm>
            <a:off x="721518" y="2388416"/>
            <a:ext cx="2354580" cy="3829504"/>
          </a:xfrm>
          <a:prstGeom prst="rect">
            <a:avLst/>
          </a:prstGeom>
          <a:noFill/>
          <a:ln>
            <a:noFill/>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ARTÍCULO SEGUNDO.-</a:t>
            </a:r>
            <a:r>
              <a:rPr b="0" i="0" lang="en-US" sz="1400" u="none" cap="none" strike="noStrike">
                <a:solidFill>
                  <a:srgbClr val="000000"/>
                </a:solidFill>
                <a:latin typeface="Calibri"/>
                <a:ea typeface="Calibri"/>
                <a:cs typeface="Calibri"/>
                <a:sym typeface="Calibri"/>
              </a:rPr>
              <a:t> . Por consiguiente, ellas se aplicarán al impuesto que se devengue por las operaciones efectuadas desde dicha fecha, sin perjuicio de que aquellas disposiciones que por ser, tanto en el antiguo como en el nuevo texto del decreto ley Nº 825, de naturaleza y efectos esencialmente similares, se entiendan vigentes sin solución de continuidad. </a:t>
            </a:r>
            <a:endParaRPr/>
          </a:p>
        </p:txBody>
      </p:sp>
      <p:sp>
        <p:nvSpPr>
          <p:cNvPr id="190" name="Google Shape;190;p6"/>
          <p:cNvSpPr/>
          <p:nvPr/>
        </p:nvSpPr>
        <p:spPr>
          <a:xfrm>
            <a:off x="5268206" y="4491990"/>
            <a:ext cx="3973426" cy="224676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Devengar</a:t>
            </a:r>
            <a:r>
              <a:rPr b="0" i="0" lang="en-US" sz="1400" u="none" cap="none" strike="noStrike">
                <a:solidFill>
                  <a:srgbClr val="000000"/>
                </a:solidFill>
                <a:latin typeface="Calibri"/>
                <a:ea typeface="Calibri"/>
                <a:cs typeface="Calibri"/>
                <a:sym typeface="Calibri"/>
              </a:rPr>
              <a:t>: En contabilidad, este término se vincula con el acto de registrar los ingresos o el egreso en el momento en que nacen como derechos u obligaciones. Por lo general, los sistemas contables se llevan sobre la base devengada. Esto significa que todos los ingresos o egresos de la explotación deben ser registrados en el mismo instante en que surge el derecho de percepción u obligación de pago, y no en el momento en que dichos ingresos o egresos se hacen efectivos.</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Personalizado 17">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C00000"/>
      </a:hlink>
      <a:folHlink>
        <a:srgbClr val="C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Toledo</dc:creator>
</cp:coreProperties>
</file>