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26" roundtripDataSignature="AMtx7miYWR1ipQwFNB3ex8FvAHnSEFbA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4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5" name="Google Shape;355;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7" name="Google Shape;387;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bf03721541_0_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bf0372154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7" name="Google Shape;407;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7725" y="6464000"/>
            <a:ext cx="747675" cy="680475"/>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grpSp>
        <p:nvGrpSpPr>
          <p:cNvPr id="12" name="Google Shape;12;p23"/>
          <p:cNvGrpSpPr/>
          <p:nvPr/>
        </p:nvGrpSpPr>
        <p:grpSpPr>
          <a:xfrm>
            <a:off x="8272365" y="418596"/>
            <a:ext cx="1080000" cy="1045451"/>
            <a:chOff x="8272365" y="418596"/>
            <a:chExt cx="1080000" cy="1045451"/>
          </a:xfrm>
        </p:grpSpPr>
        <p:pic>
          <p:nvPicPr>
            <p:cNvPr id="13" name="Google Shape;13;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4" name="Google Shape;14;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gr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7" name="Google Shape;17;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grpSp>
        <p:nvGrpSpPr>
          <p:cNvPr id="18" name="Google Shape;18;p24"/>
          <p:cNvGrpSpPr/>
          <p:nvPr/>
        </p:nvGrpSpPr>
        <p:grpSpPr>
          <a:xfrm>
            <a:off x="8272365" y="418596"/>
            <a:ext cx="1080000" cy="1045451"/>
            <a:chOff x="8272365" y="418596"/>
            <a:chExt cx="1080000" cy="1045451"/>
          </a:xfrm>
        </p:grpSpPr>
        <p:pic>
          <p:nvPicPr>
            <p:cNvPr id="19" name="Google Shape;19;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20" name="Google Shape;20;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gr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2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 name="Google Shape;24;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 name="Google Shape;25;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26" name="Google Shape;26;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7" name="Google Shape;27;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13|</a:t>
            </a:r>
            <a:r>
              <a:rPr b="0" i="0" lang="en-US" sz="1600" u="none" cap="none" strike="noStrike">
                <a:solidFill>
                  <a:srgbClr val="ED6B00"/>
                </a:solidFill>
                <a:latin typeface="Calibri"/>
                <a:ea typeface="Calibri"/>
                <a:cs typeface="Calibri"/>
                <a:sym typeface="Calibri"/>
              </a:rPr>
              <a:t>4</a:t>
            </a:r>
            <a:endParaRPr b="0" i="0" sz="1600" u="none" cap="none" strike="noStrike">
              <a:solidFill>
                <a:srgbClr val="ED6B00"/>
              </a:solidFill>
              <a:latin typeface="Calibri"/>
              <a:ea typeface="Calibri"/>
              <a:cs typeface="Calibri"/>
              <a:sym typeface="Calibri"/>
            </a:endParaRPr>
          </a:p>
        </p:txBody>
      </p:sp>
      <p:sp>
        <p:nvSpPr>
          <p:cNvPr id="28" name="Google Shape;28;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 name="Google Shape;33;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 name="Google Shape;34;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35" name="Google Shape;35;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6" name="Google Shape;36;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13|</a:t>
            </a:r>
            <a:r>
              <a:rPr b="0" i="0" lang="en-US" sz="1600" u="none" cap="none" strike="noStrike">
                <a:solidFill>
                  <a:srgbClr val="ED6B00"/>
                </a:solidFill>
                <a:latin typeface="Calibri"/>
                <a:ea typeface="Calibri"/>
                <a:cs typeface="Calibri"/>
                <a:sym typeface="Calibri"/>
              </a:rPr>
              <a:t>4</a:t>
            </a:r>
            <a:endParaRPr b="0" i="0" sz="1600" u="none" cap="none" strike="noStrike">
              <a:solidFill>
                <a:srgbClr val="ED6B00"/>
              </a:solidFill>
              <a:latin typeface="Calibri"/>
              <a:ea typeface="Calibri"/>
              <a:cs typeface="Calibri"/>
              <a:sym typeface="Calibri"/>
            </a:endParaRPr>
          </a:p>
        </p:txBody>
      </p:sp>
      <p:sp>
        <p:nvSpPr>
          <p:cNvPr id="37" name="Google Shape;37;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2" name="Google Shape;42;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 name="Google Shape;43;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4" name="Google Shape;44;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45" name="Google Shape;45;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13|</a:t>
            </a:r>
            <a:r>
              <a:rPr b="0" i="0" lang="en-US" sz="1600" u="none" cap="none" strike="noStrike">
                <a:solidFill>
                  <a:srgbClr val="ED6B00"/>
                </a:solidFill>
                <a:latin typeface="Calibri"/>
                <a:ea typeface="Calibri"/>
                <a:cs typeface="Calibri"/>
                <a:sym typeface="Calibri"/>
              </a:rPr>
              <a:t>4</a:t>
            </a:r>
            <a:endParaRPr b="0" i="0" sz="1600" u="none" cap="none" strike="noStrike">
              <a:solidFill>
                <a:srgbClr val="ED6B00"/>
              </a:solidFill>
              <a:latin typeface="Calibri"/>
              <a:ea typeface="Calibri"/>
              <a:cs typeface="Calibri"/>
              <a:sym typeface="Calibri"/>
            </a:endParaRPr>
          </a:p>
        </p:txBody>
      </p:sp>
      <p:sp>
        <p:nvSpPr>
          <p:cNvPr id="46" name="Google Shape;46;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47" name="Shape 47"/>
        <p:cNvGrpSpPr/>
        <p:nvPr/>
      </p:nvGrpSpPr>
      <p:grpSpPr>
        <a:xfrm>
          <a:off x="0" y="0"/>
          <a:ext cx="0" cy="0"/>
          <a:chOff x="0" y="0"/>
          <a:chExt cx="0" cy="0"/>
        </a:xfrm>
      </p:grpSpPr>
      <p:sp>
        <p:nvSpPr>
          <p:cNvPr id="48" name="Google Shape;48;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1" name="Google Shape;51;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53" name="Google Shape;53;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4" name="Shape 54"/>
        <p:cNvGrpSpPr/>
        <p:nvPr/>
      </p:nvGrpSpPr>
      <p:grpSpPr>
        <a:xfrm>
          <a:off x="0" y="0"/>
          <a:ext cx="0" cy="0"/>
          <a:chOff x="0" y="0"/>
          <a:chExt cx="0" cy="0"/>
        </a:xfrm>
      </p:grpSpPr>
      <p:sp>
        <p:nvSpPr>
          <p:cNvPr id="55" name="Google Shape;55;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9" name="Google Shape;59;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ADMINISTRACIÓN 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60" name="Google Shape;60;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1" name="Google Shape;61;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13|</a:t>
            </a:r>
            <a:r>
              <a:rPr b="0" i="0" lang="en-US" sz="1600" u="none" cap="none" strike="noStrike">
                <a:solidFill>
                  <a:srgbClr val="ED6B00"/>
                </a:solidFill>
                <a:latin typeface="Calibri"/>
                <a:ea typeface="Calibri"/>
                <a:cs typeface="Calibri"/>
                <a:sym typeface="Calibri"/>
              </a:rPr>
              <a:t>4</a:t>
            </a:r>
            <a:endParaRPr b="0" i="0" sz="1600" u="none" cap="none" strike="noStrike">
              <a:solidFill>
                <a:srgbClr val="ED6B00"/>
              </a:solidFill>
              <a:latin typeface="Calibri"/>
              <a:ea typeface="Calibri"/>
              <a:cs typeface="Calibri"/>
              <a:sym typeface="Calibri"/>
            </a:endParaRPr>
          </a:p>
        </p:txBody>
      </p:sp>
      <p:sp>
        <p:nvSpPr>
          <p:cNvPr id="62" name="Google Shape;62;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Utilización de información contable </a:t>
            </a:r>
            <a:endParaRPr b="0" i="0" sz="14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mc:Choice Requires="p14">
      <p:transition spd="slow" p14:dur="1250">
        <p14:reveal dir="l"/>
      </p:transition>
    </mc:Choice>
    <mc:Fallback>
      <p:transition spd="med">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18.png"/><Relationship Id="rId5"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36.png"/><Relationship Id="rId5"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40.png"/><Relationship Id="rId7" Type="http://schemas.openxmlformats.org/officeDocument/2006/relationships/image" Target="../media/image37.png"/><Relationship Id="rId8"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9.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3.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2.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21.png"/><Relationship Id="rId7"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8" name="Google Shape;68;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9" name="Google Shape;69;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b="0" i="0" sz="1200" u="none" cap="none" strike="noStrike">
              <a:solidFill>
                <a:srgbClr val="ED6B00"/>
              </a:solidFill>
              <a:latin typeface="Calibri"/>
              <a:ea typeface="Calibri"/>
              <a:cs typeface="Calibri"/>
              <a:sym typeface="Calibri"/>
            </a:endParaRPr>
          </a:p>
        </p:txBody>
      </p:sp>
      <p:pic>
        <p:nvPicPr>
          <p:cNvPr id="70" name="Google Shape;70;p1"/>
          <p:cNvPicPr preferRelativeResize="0"/>
          <p:nvPr/>
        </p:nvPicPr>
        <p:blipFill rotWithShape="1">
          <a:blip r:embed="rId3">
            <a:alphaModFix/>
          </a:blip>
          <a:srcRect b="0" l="0" r="0" t="0"/>
          <a:stretch/>
        </p:blipFill>
        <p:spPr>
          <a:xfrm>
            <a:off x="2769670" y="2985353"/>
            <a:ext cx="6002203" cy="3269912"/>
          </a:xfrm>
          <a:prstGeom prst="rect">
            <a:avLst/>
          </a:prstGeom>
          <a:noFill/>
          <a:ln>
            <a:noFill/>
          </a:ln>
        </p:spPr>
      </p:pic>
      <p:sp>
        <p:nvSpPr>
          <p:cNvPr id="71" name="Google Shape;71;p1"/>
          <p:cNvSpPr txBox="1"/>
          <p:nvPr/>
        </p:nvSpPr>
        <p:spPr>
          <a:xfrm>
            <a:off x="365424" y="2611974"/>
            <a:ext cx="4749501"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UTILIZACIÓN DE INFORMACIÓN CONTABLE</a:t>
            </a:r>
            <a:endParaRPr b="1" i="0" sz="3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600" u="none" cap="none" strike="noStrike">
              <a:solidFill>
                <a:srgbClr val="ED6B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67"/>
                                        </p:tgtEl>
                                        <p:attrNameLst>
                                          <p:attrName>style.visibility</p:attrName>
                                        </p:attrNameLst>
                                      </p:cBhvr>
                                      <p:to>
                                        <p:strVal val="visible"/>
                                      </p:to>
                                    </p:set>
                                    <p:animEffect filter="fade" transition="in">
                                      <p:cBhvr>
                                        <p:cTn dur="1367"/>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43"/>
          <p:cNvPicPr preferRelativeResize="0"/>
          <p:nvPr/>
        </p:nvPicPr>
        <p:blipFill rotWithShape="1">
          <a:blip r:embed="rId3">
            <a:alphaModFix/>
          </a:blip>
          <a:srcRect b="0" l="0" r="0" t="0"/>
          <a:stretch/>
        </p:blipFill>
        <p:spPr>
          <a:xfrm>
            <a:off x="2599439" y="2282922"/>
            <a:ext cx="4551548" cy="4551548"/>
          </a:xfrm>
          <a:prstGeom prst="rect">
            <a:avLst/>
          </a:prstGeom>
          <a:noFill/>
          <a:ln>
            <a:noFill/>
          </a:ln>
        </p:spPr>
      </p:pic>
      <p:sp>
        <p:nvSpPr>
          <p:cNvPr id="238" name="Google Shape;238;p43"/>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CARACTERÍSTICAS GENERALES </a:t>
            </a:r>
            <a:r>
              <a:rPr b="0" i="0" lang="en-US" sz="2800" u="none" cap="none" strike="noStrike">
                <a:solidFill>
                  <a:srgbClr val="A93501"/>
                </a:solidFill>
                <a:latin typeface="Calibri"/>
                <a:ea typeface="Calibri"/>
                <a:cs typeface="Calibri"/>
                <a:sym typeface="Calibri"/>
              </a:rPr>
              <a:t>DE ESTADOS FINANCIEROS</a:t>
            </a:r>
            <a:endParaRPr b="0" i="0" sz="3100" u="none" cap="none" strike="noStrike">
              <a:solidFill>
                <a:srgbClr val="A93501"/>
              </a:solidFill>
              <a:latin typeface="Calibri"/>
              <a:ea typeface="Calibri"/>
              <a:cs typeface="Calibri"/>
              <a:sym typeface="Calibri"/>
            </a:endParaRPr>
          </a:p>
        </p:txBody>
      </p:sp>
      <p:grpSp>
        <p:nvGrpSpPr>
          <p:cNvPr id="239" name="Google Shape;239;p43"/>
          <p:cNvGrpSpPr/>
          <p:nvPr/>
        </p:nvGrpSpPr>
        <p:grpSpPr>
          <a:xfrm>
            <a:off x="2521469" y="2194315"/>
            <a:ext cx="4551548" cy="4551548"/>
            <a:chOff x="2997568" y="2194315"/>
            <a:chExt cx="4551548" cy="4551548"/>
          </a:xfrm>
        </p:grpSpPr>
        <p:pic>
          <p:nvPicPr>
            <p:cNvPr id="240" name="Google Shape;240;p43"/>
            <p:cNvPicPr preferRelativeResize="0"/>
            <p:nvPr/>
          </p:nvPicPr>
          <p:blipFill rotWithShape="1">
            <a:blip r:embed="rId4">
              <a:alphaModFix/>
            </a:blip>
            <a:srcRect b="0" l="0" r="0" t="0"/>
            <a:stretch/>
          </p:blipFill>
          <p:spPr>
            <a:xfrm>
              <a:off x="2997568" y="2194315"/>
              <a:ext cx="4551548" cy="4551548"/>
            </a:xfrm>
            <a:prstGeom prst="rect">
              <a:avLst/>
            </a:prstGeom>
            <a:noFill/>
            <a:ln>
              <a:noFill/>
            </a:ln>
          </p:spPr>
        </p:pic>
        <p:sp>
          <p:nvSpPr>
            <p:cNvPr id="241" name="Google Shape;241;p43"/>
            <p:cNvSpPr txBox="1"/>
            <p:nvPr/>
          </p:nvSpPr>
          <p:spPr>
            <a:xfrm>
              <a:off x="3759990" y="2702957"/>
              <a:ext cx="1513887" cy="12234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chemeClr val="lt1"/>
                  </a:solidFill>
                  <a:latin typeface="Calibri"/>
                  <a:ea typeface="Calibri"/>
                  <a:cs typeface="Calibri"/>
                  <a:sym typeface="Calibri"/>
                </a:rPr>
                <a:t>Si los E/F cumplen con las NIIF, lo debe expresar en las notas. Cualquier incertidumbre respecto a continuidad del negocio deberá expresarse en los E/F</a:t>
              </a:r>
              <a:endParaRPr/>
            </a:p>
          </p:txBody>
        </p:sp>
        <p:sp>
          <p:nvSpPr>
            <p:cNvPr id="242" name="Google Shape;242;p43"/>
            <p:cNvSpPr/>
            <p:nvPr/>
          </p:nvSpPr>
          <p:spPr>
            <a:xfrm>
              <a:off x="4719468" y="3916215"/>
              <a:ext cx="1107748" cy="110774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 </a:t>
              </a:r>
              <a:endParaRPr/>
            </a:p>
          </p:txBody>
        </p:sp>
        <p:sp>
          <p:nvSpPr>
            <p:cNvPr id="243" name="Google Shape;243;p43"/>
            <p:cNvSpPr txBox="1"/>
            <p:nvPr/>
          </p:nvSpPr>
          <p:spPr>
            <a:xfrm>
              <a:off x="4598751" y="4186878"/>
              <a:ext cx="1387549"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Estados Financieros</a:t>
              </a:r>
              <a:endParaRPr/>
            </a:p>
          </p:txBody>
        </p:sp>
        <p:sp>
          <p:nvSpPr>
            <p:cNvPr id="244" name="Google Shape;244;p43"/>
            <p:cNvSpPr txBox="1"/>
            <p:nvPr/>
          </p:nvSpPr>
          <p:spPr>
            <a:xfrm>
              <a:off x="5388387" y="2861505"/>
              <a:ext cx="1601401" cy="9002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chemeClr val="lt1"/>
                  </a:solidFill>
                  <a:latin typeface="Calibri"/>
                  <a:ea typeface="Calibri"/>
                  <a:cs typeface="Calibri"/>
                  <a:sym typeface="Calibri"/>
                </a:rPr>
                <a:t>La entidad preparar sus E/F (Exceptuándose el flujo de efectivo) utilizando la base contable del Devengo.</a:t>
              </a:r>
              <a:endParaRPr/>
            </a:p>
          </p:txBody>
        </p:sp>
        <p:sp>
          <p:nvSpPr>
            <p:cNvPr id="245" name="Google Shape;245;p43"/>
            <p:cNvSpPr txBox="1"/>
            <p:nvPr/>
          </p:nvSpPr>
          <p:spPr>
            <a:xfrm>
              <a:off x="6042191" y="4188005"/>
              <a:ext cx="1421730" cy="14106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chemeClr val="lt1"/>
                  </a:solidFill>
                  <a:latin typeface="Calibri"/>
                  <a:ea typeface="Calibri"/>
                  <a:cs typeface="Calibri"/>
                  <a:sym typeface="Calibri"/>
                </a:rPr>
                <a:t>Para la información numérica deben presentarse cifras comparativas del periodo anterior. </a:t>
              </a:r>
              <a:endParaRPr/>
            </a:p>
            <a:p>
              <a:pPr indent="0" lvl="0" marL="0" marR="0" rtl="0" algn="l">
                <a:lnSpc>
                  <a:spcPct val="100000"/>
                </a:lnSpc>
                <a:spcBef>
                  <a:spcPts val="200"/>
                </a:spcBef>
                <a:spcAft>
                  <a:spcPts val="0"/>
                </a:spcAft>
                <a:buNone/>
              </a:pPr>
              <a:r>
                <a:rPr b="0" i="0" lang="en-US" sz="1050" u="none" cap="none" strike="noStrike">
                  <a:solidFill>
                    <a:schemeClr val="lt1"/>
                  </a:solidFill>
                  <a:latin typeface="Calibri"/>
                  <a:ea typeface="Calibri"/>
                  <a:cs typeface="Calibri"/>
                  <a:sym typeface="Calibri"/>
                </a:rPr>
                <a:t>Deben corregirse las cifras comparativas del periodo anterior.</a:t>
              </a:r>
              <a:endParaRPr/>
            </a:p>
          </p:txBody>
        </p:sp>
        <p:sp>
          <p:nvSpPr>
            <p:cNvPr id="246" name="Google Shape;246;p43"/>
            <p:cNvSpPr txBox="1"/>
            <p:nvPr/>
          </p:nvSpPr>
          <p:spPr>
            <a:xfrm>
              <a:off x="3192568" y="4289606"/>
              <a:ext cx="1550731" cy="10618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chemeClr val="lt1"/>
                  </a:solidFill>
                  <a:latin typeface="Calibri"/>
                  <a:ea typeface="Calibri"/>
                  <a:cs typeface="Calibri"/>
                  <a:sym typeface="Calibri"/>
                </a:rPr>
                <a:t>Los activos con los pasivos y los ingresos con los gastos, no deben compensarse, salvo que se requiera y lo permita una NIIF.</a:t>
              </a:r>
              <a:endParaRPr/>
            </a:p>
          </p:txBody>
        </p:sp>
        <p:sp>
          <p:nvSpPr>
            <p:cNvPr id="247" name="Google Shape;247;p43"/>
            <p:cNvSpPr txBox="1"/>
            <p:nvPr/>
          </p:nvSpPr>
          <p:spPr>
            <a:xfrm>
              <a:off x="4663755" y="5263662"/>
              <a:ext cx="1443036"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chemeClr val="lt1"/>
                  </a:solidFill>
                  <a:latin typeface="Calibri"/>
                  <a:ea typeface="Calibri"/>
                  <a:cs typeface="Calibri"/>
                  <a:sym typeface="Calibri"/>
                </a:rPr>
                <a:t>La presentación y clasificación  de las partidas deben ser mantenidas e un tema a otro. A  no ser que haya un cambio en la naturaleza de las actividades.</a:t>
              </a:r>
              <a:endParaRPr/>
            </a:p>
          </p:txBody>
        </p:sp>
      </p:grpSp>
      <p:pic>
        <p:nvPicPr>
          <p:cNvPr id="248" name="Google Shape;248;p43"/>
          <p:cNvPicPr preferRelativeResize="0"/>
          <p:nvPr/>
        </p:nvPicPr>
        <p:blipFill rotWithShape="1">
          <a:blip r:embed="rId5">
            <a:alphaModFix/>
          </a:blip>
          <a:srcRect b="0" l="0" r="0" t="0"/>
          <a:stretch/>
        </p:blipFill>
        <p:spPr>
          <a:xfrm>
            <a:off x="1000107" y="2819252"/>
            <a:ext cx="2148461" cy="401235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4"/>
          <p:cNvSpPr/>
          <p:nvPr/>
        </p:nvSpPr>
        <p:spPr>
          <a:xfrm>
            <a:off x="2068528" y="2570071"/>
            <a:ext cx="6999671" cy="3734511"/>
          </a:xfrm>
          <a:prstGeom prst="roundRect">
            <a:avLst>
              <a:gd fmla="val 12848"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54" name="Google Shape;254;p44"/>
          <p:cNvPicPr preferRelativeResize="0"/>
          <p:nvPr/>
        </p:nvPicPr>
        <p:blipFill rotWithShape="1">
          <a:blip r:embed="rId3">
            <a:alphaModFix/>
          </a:blip>
          <a:srcRect b="0" l="0" r="0" t="0"/>
          <a:stretch/>
        </p:blipFill>
        <p:spPr>
          <a:xfrm>
            <a:off x="356374" y="3519130"/>
            <a:ext cx="2812026" cy="3182572"/>
          </a:xfrm>
          <a:prstGeom prst="rect">
            <a:avLst/>
          </a:prstGeom>
          <a:noFill/>
          <a:ln>
            <a:noFill/>
          </a:ln>
        </p:spPr>
      </p:pic>
      <p:pic>
        <p:nvPicPr>
          <p:cNvPr id="255" name="Google Shape;255;p44"/>
          <p:cNvPicPr preferRelativeResize="0"/>
          <p:nvPr/>
        </p:nvPicPr>
        <p:blipFill rotWithShape="1">
          <a:blip r:embed="rId4">
            <a:alphaModFix/>
          </a:blip>
          <a:srcRect b="0" l="0" r="0" t="0"/>
          <a:stretch/>
        </p:blipFill>
        <p:spPr>
          <a:xfrm>
            <a:off x="7718237" y="5382312"/>
            <a:ext cx="1705019" cy="1272246"/>
          </a:xfrm>
          <a:prstGeom prst="rect">
            <a:avLst/>
          </a:prstGeom>
          <a:noFill/>
          <a:ln>
            <a:noFill/>
          </a:ln>
        </p:spPr>
      </p:pic>
      <p:pic>
        <p:nvPicPr>
          <p:cNvPr id="256" name="Google Shape;256;p44"/>
          <p:cNvPicPr preferRelativeResize="0"/>
          <p:nvPr/>
        </p:nvPicPr>
        <p:blipFill rotWithShape="1">
          <a:blip r:embed="rId5">
            <a:alphaModFix/>
          </a:blip>
          <a:srcRect b="0" l="0" r="0" t="0"/>
          <a:stretch/>
        </p:blipFill>
        <p:spPr>
          <a:xfrm>
            <a:off x="6372415" y="6103491"/>
            <a:ext cx="1387893" cy="743163"/>
          </a:xfrm>
          <a:prstGeom prst="rect">
            <a:avLst/>
          </a:prstGeom>
          <a:noFill/>
          <a:ln>
            <a:noFill/>
          </a:ln>
        </p:spPr>
      </p:pic>
      <p:sp>
        <p:nvSpPr>
          <p:cNvPr id="257" name="Google Shape;257;p44"/>
          <p:cNvSpPr/>
          <p:nvPr/>
        </p:nvSpPr>
        <p:spPr>
          <a:xfrm>
            <a:off x="5266385" y="4431694"/>
            <a:ext cx="3360742" cy="1244720"/>
          </a:xfrm>
          <a:prstGeom prst="roundRect">
            <a:avLst>
              <a:gd fmla="val 1264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8" name="Google Shape;258;p44"/>
          <p:cNvSpPr txBox="1"/>
          <p:nvPr/>
        </p:nvSpPr>
        <p:spPr>
          <a:xfrm>
            <a:off x="452175" y="2181815"/>
            <a:ext cx="4541856"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000"/>
              <a:buFont typeface="Arial"/>
              <a:buNone/>
            </a:pPr>
            <a:r>
              <a:rPr b="1" i="0" lang="en-US" sz="2000" u="none" cap="none" strike="noStrike">
                <a:solidFill>
                  <a:srgbClr val="ED6B00"/>
                </a:solidFill>
                <a:latin typeface="Calibri"/>
                <a:ea typeface="Calibri"/>
                <a:cs typeface="Calibri"/>
                <a:sym typeface="Calibri"/>
              </a:rPr>
              <a:t>MEDICIÓN MENOR </a:t>
            </a:r>
            <a:r>
              <a:rPr b="0" i="0" lang="en-US" sz="2000" u="none" cap="none" strike="noStrike">
                <a:solidFill>
                  <a:srgbClr val="A93501"/>
                </a:solidFill>
                <a:latin typeface="Calibri"/>
                <a:ea typeface="Calibri"/>
                <a:cs typeface="Calibri"/>
                <a:sym typeface="Calibri"/>
              </a:rPr>
              <a:t>VALOR ENTRE:</a:t>
            </a:r>
            <a:endParaRPr b="0" i="0" sz="2000" u="none" cap="none" strike="noStrike">
              <a:solidFill>
                <a:srgbClr val="A93501"/>
              </a:solidFill>
              <a:latin typeface="Calibri"/>
              <a:ea typeface="Calibri"/>
              <a:cs typeface="Calibri"/>
              <a:sym typeface="Calibri"/>
            </a:endParaRPr>
          </a:p>
        </p:txBody>
      </p:sp>
      <p:sp>
        <p:nvSpPr>
          <p:cNvPr id="259" name="Google Shape;259;p44"/>
          <p:cNvSpPr txBox="1"/>
          <p:nvPr/>
        </p:nvSpPr>
        <p:spPr>
          <a:xfrm>
            <a:off x="3871945" y="3343406"/>
            <a:ext cx="1207291"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A93501"/>
                </a:solidFill>
                <a:latin typeface="Calibri"/>
                <a:ea typeface="Calibri"/>
                <a:cs typeface="Calibri"/>
                <a:sym typeface="Calibri"/>
              </a:rPr>
              <a:t>COSTO</a:t>
            </a:r>
            <a:endParaRPr b="1" i="0" sz="1600" u="none" cap="none" strike="noStrike">
              <a:solidFill>
                <a:srgbClr val="A93501"/>
              </a:solidFill>
              <a:latin typeface="Calibri"/>
              <a:ea typeface="Calibri"/>
              <a:cs typeface="Calibri"/>
              <a:sym typeface="Calibri"/>
            </a:endParaRPr>
          </a:p>
        </p:txBody>
      </p:sp>
      <p:sp>
        <p:nvSpPr>
          <p:cNvPr id="260" name="Google Shape;260;p44"/>
          <p:cNvSpPr txBox="1"/>
          <p:nvPr/>
        </p:nvSpPr>
        <p:spPr>
          <a:xfrm>
            <a:off x="5377841" y="4637809"/>
            <a:ext cx="3328310" cy="8617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A93501"/>
                </a:solidFill>
                <a:latin typeface="Calibri"/>
                <a:ea typeface="Calibri"/>
                <a:cs typeface="Calibri"/>
                <a:sym typeface="Calibri"/>
              </a:rPr>
              <a:t>PRECIO DE VENTA ESTIMADO</a:t>
            </a:r>
            <a:endParaRPr/>
          </a:p>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  Costos estimados de terminación</a:t>
            </a:r>
            <a:endParaRPr/>
          </a:p>
          <a:p>
            <a:pPr indent="0" lvl="0"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  Costos para vender</a:t>
            </a:r>
            <a:endParaRPr/>
          </a:p>
        </p:txBody>
      </p:sp>
      <p:sp>
        <p:nvSpPr>
          <p:cNvPr id="261" name="Google Shape;261;p44"/>
          <p:cNvSpPr txBox="1"/>
          <p:nvPr/>
        </p:nvSpPr>
        <p:spPr>
          <a:xfrm>
            <a:off x="3917101" y="4703070"/>
            <a:ext cx="1478224"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A93501"/>
                </a:solidFill>
                <a:latin typeface="Calibri"/>
                <a:ea typeface="Calibri"/>
                <a:cs typeface="Calibri"/>
                <a:sym typeface="Calibri"/>
              </a:rPr>
              <a:t>VALOR NETO REALIZABLE</a:t>
            </a:r>
            <a:endParaRPr b="1" i="0" sz="1600" u="none" cap="none" strike="noStrike">
              <a:solidFill>
                <a:srgbClr val="A93501"/>
              </a:solidFill>
              <a:latin typeface="Calibri"/>
              <a:ea typeface="Calibri"/>
              <a:cs typeface="Calibri"/>
              <a:sym typeface="Calibri"/>
            </a:endParaRPr>
          </a:p>
        </p:txBody>
      </p:sp>
      <p:sp>
        <p:nvSpPr>
          <p:cNvPr id="262" name="Google Shape;262;p44"/>
          <p:cNvSpPr/>
          <p:nvPr/>
        </p:nvSpPr>
        <p:spPr>
          <a:xfrm>
            <a:off x="3047236" y="3011694"/>
            <a:ext cx="166940" cy="2397416"/>
          </a:xfrm>
          <a:prstGeom prst="leftBracket">
            <a:avLst>
              <a:gd fmla="val 8333" name="adj"/>
            </a:avLst>
          </a:prstGeom>
          <a:noFill/>
          <a:ln cap="flat" cmpd="sng" w="50800">
            <a:solidFill>
              <a:srgbClr val="FDA7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63" name="Google Shape;263;p44"/>
          <p:cNvSpPr/>
          <p:nvPr/>
        </p:nvSpPr>
        <p:spPr>
          <a:xfrm>
            <a:off x="3295591" y="3388486"/>
            <a:ext cx="530578" cy="248355"/>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4" name="Google Shape;264;p44"/>
          <p:cNvSpPr/>
          <p:nvPr/>
        </p:nvSpPr>
        <p:spPr>
          <a:xfrm>
            <a:off x="3295591" y="4871260"/>
            <a:ext cx="530578" cy="248355"/>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5" name="Google Shape;265;p44"/>
          <p:cNvSpPr/>
          <p:nvPr/>
        </p:nvSpPr>
        <p:spPr>
          <a:xfrm flipH="1" rot="10800000">
            <a:off x="5243808" y="2888640"/>
            <a:ext cx="3360742" cy="1244720"/>
          </a:xfrm>
          <a:prstGeom prst="roundRect">
            <a:avLst>
              <a:gd fmla="val 1264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6" name="Google Shape;266;p44"/>
          <p:cNvSpPr txBox="1"/>
          <p:nvPr/>
        </p:nvSpPr>
        <p:spPr>
          <a:xfrm>
            <a:off x="5377841" y="3102127"/>
            <a:ext cx="2921909" cy="8617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A93501"/>
                </a:solidFill>
                <a:latin typeface="Calibri"/>
                <a:ea typeface="Calibri"/>
                <a:cs typeface="Calibri"/>
                <a:sym typeface="Calibri"/>
              </a:rPr>
              <a:t>COSTO DE COMPRA</a:t>
            </a:r>
            <a:endParaRPr/>
          </a:p>
          <a:p>
            <a:pPr indent="0" lvl="1"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a:t>
            </a:r>
            <a:r>
              <a:rPr b="0" i="0" lang="en-US" sz="1600" u="none" cap="none" strike="noStrike">
                <a:solidFill>
                  <a:srgbClr val="000000"/>
                </a:solidFill>
                <a:latin typeface="Calibri"/>
                <a:ea typeface="Calibri"/>
                <a:cs typeface="Calibri"/>
                <a:sym typeface="Calibri"/>
              </a:rPr>
              <a:t>   Costos de conversión</a:t>
            </a:r>
            <a:endParaRPr/>
          </a:p>
          <a:p>
            <a:pPr indent="0" lvl="1" marL="0" marR="0" rtl="0" algn="l">
              <a:lnSpc>
                <a:spcPct val="100000"/>
              </a:lnSpc>
              <a:spcBef>
                <a:spcPts val="0"/>
              </a:spcBef>
              <a:spcAft>
                <a:spcPts val="0"/>
              </a:spcAft>
              <a:buNone/>
            </a:pPr>
            <a:r>
              <a:rPr b="1" i="0" lang="en-US" sz="1600" u="none" cap="none" strike="noStrike">
                <a:solidFill>
                  <a:srgbClr val="0000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  Otros costos incurridos</a:t>
            </a:r>
            <a:endParaRPr/>
          </a:p>
        </p:txBody>
      </p:sp>
      <p:sp>
        <p:nvSpPr>
          <p:cNvPr id="267" name="Google Shape;267;p44"/>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NIC 2 </a:t>
            </a:r>
            <a:r>
              <a:rPr b="0" i="0" lang="en-US" sz="2800" u="none" cap="none" strike="noStrike">
                <a:solidFill>
                  <a:srgbClr val="A93501"/>
                </a:solidFill>
                <a:latin typeface="Calibri"/>
                <a:ea typeface="Calibri"/>
                <a:cs typeface="Calibri"/>
                <a:sym typeface="Calibri"/>
              </a:rPr>
              <a:t>INVENTARIOS</a:t>
            </a:r>
            <a:endParaRPr b="0" i="0" sz="3100" u="none" cap="none" strike="noStrike">
              <a:solidFill>
                <a:srgbClr val="A93501"/>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500"/>
                                        <p:tgtEl>
                                          <p:spTgt spid="25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5"/>
          <p:cNvSpPr/>
          <p:nvPr/>
        </p:nvSpPr>
        <p:spPr>
          <a:xfrm>
            <a:off x="167246" y="3480729"/>
            <a:ext cx="9191242" cy="1186469"/>
          </a:xfrm>
          <a:prstGeom prst="roundRect">
            <a:avLst>
              <a:gd fmla="val 4906"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3" name="Google Shape;273;p45"/>
          <p:cNvSpPr/>
          <p:nvPr/>
        </p:nvSpPr>
        <p:spPr>
          <a:xfrm>
            <a:off x="167246" y="4759936"/>
            <a:ext cx="9191242" cy="1721251"/>
          </a:xfrm>
          <a:prstGeom prst="roundRect">
            <a:avLst>
              <a:gd fmla="val 4906"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4" name="Google Shape;274;p45"/>
          <p:cNvSpPr/>
          <p:nvPr/>
        </p:nvSpPr>
        <p:spPr>
          <a:xfrm>
            <a:off x="167246" y="2196456"/>
            <a:ext cx="9191242" cy="1186469"/>
          </a:xfrm>
          <a:prstGeom prst="roundRect">
            <a:avLst>
              <a:gd fmla="val 4906"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5" name="Google Shape;275;p45"/>
          <p:cNvSpPr txBox="1"/>
          <p:nvPr/>
        </p:nvSpPr>
        <p:spPr>
          <a:xfrm>
            <a:off x="447654" y="1321078"/>
            <a:ext cx="8673768"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NIC 7 </a:t>
            </a:r>
            <a:r>
              <a:rPr b="0" i="0" lang="en-US" sz="2800" u="none" cap="none" strike="noStrike">
                <a:solidFill>
                  <a:srgbClr val="A93501"/>
                </a:solidFill>
                <a:latin typeface="Calibri"/>
                <a:ea typeface="Calibri"/>
                <a:cs typeface="Calibri"/>
                <a:sym typeface="Calibri"/>
              </a:rPr>
              <a:t>ESTADO DE FLUJOS DE EFECTIVO</a:t>
            </a:r>
            <a:endParaRPr b="0" i="0" sz="3100" u="none" cap="none" strike="noStrike">
              <a:solidFill>
                <a:srgbClr val="A93501"/>
              </a:solidFill>
              <a:latin typeface="Calibri"/>
              <a:ea typeface="Calibri"/>
              <a:cs typeface="Calibri"/>
              <a:sym typeface="Calibri"/>
            </a:endParaRPr>
          </a:p>
        </p:txBody>
      </p:sp>
      <p:pic>
        <p:nvPicPr>
          <p:cNvPr id="276" name="Google Shape;276;p45"/>
          <p:cNvPicPr preferRelativeResize="0"/>
          <p:nvPr/>
        </p:nvPicPr>
        <p:blipFill rotWithShape="1">
          <a:blip r:embed="rId3">
            <a:alphaModFix/>
          </a:blip>
          <a:srcRect b="0" l="0" r="0" t="0"/>
          <a:stretch/>
        </p:blipFill>
        <p:spPr>
          <a:xfrm>
            <a:off x="7074141" y="4669493"/>
            <a:ext cx="2646122" cy="2890182"/>
          </a:xfrm>
          <a:prstGeom prst="rect">
            <a:avLst/>
          </a:prstGeom>
          <a:noFill/>
          <a:ln>
            <a:noFill/>
          </a:ln>
        </p:spPr>
      </p:pic>
      <p:grpSp>
        <p:nvGrpSpPr>
          <p:cNvPr id="277" name="Google Shape;277;p45"/>
          <p:cNvGrpSpPr/>
          <p:nvPr/>
        </p:nvGrpSpPr>
        <p:grpSpPr>
          <a:xfrm>
            <a:off x="447654" y="2299048"/>
            <a:ext cx="8673768" cy="944874"/>
            <a:chOff x="447654" y="2067939"/>
            <a:chExt cx="8673768" cy="944874"/>
          </a:xfrm>
        </p:grpSpPr>
        <p:sp>
          <p:nvSpPr>
            <p:cNvPr id="278" name="Google Shape;278;p45"/>
            <p:cNvSpPr txBox="1"/>
            <p:nvPr/>
          </p:nvSpPr>
          <p:spPr>
            <a:xfrm>
              <a:off x="447654" y="2520370"/>
              <a:ext cx="8673768"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Calibri"/>
                  <a:ea typeface="Calibri"/>
                  <a:cs typeface="Calibri"/>
                  <a:sym typeface="Calibri"/>
                </a:rPr>
                <a:t>Requerir el suministro de la información sobre los cambios históricos en el efectivo y equivalente al efectivo de una entidad mediante un estado de flujos de efectivos en el que procedan de actividades de operación de inversión y de financiación.</a:t>
              </a:r>
              <a:endParaRPr/>
            </a:p>
          </p:txBody>
        </p:sp>
        <p:sp>
          <p:nvSpPr>
            <p:cNvPr id="279" name="Google Shape;279;p45"/>
            <p:cNvSpPr txBox="1"/>
            <p:nvPr/>
          </p:nvSpPr>
          <p:spPr>
            <a:xfrm>
              <a:off x="447654" y="2067939"/>
              <a:ext cx="2171368" cy="6463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ED6B00"/>
                  </a:solidFill>
                  <a:latin typeface="Calibri"/>
                  <a:ea typeface="Calibri"/>
                  <a:cs typeface="Calibri"/>
                  <a:sym typeface="Calibri"/>
                </a:rPr>
                <a:t>OBJETIVOS</a:t>
              </a:r>
              <a:endParaRPr/>
            </a:p>
          </p:txBody>
        </p:sp>
      </p:grpSp>
      <p:grpSp>
        <p:nvGrpSpPr>
          <p:cNvPr id="280" name="Google Shape;280;p45"/>
          <p:cNvGrpSpPr/>
          <p:nvPr/>
        </p:nvGrpSpPr>
        <p:grpSpPr>
          <a:xfrm>
            <a:off x="447653" y="3698090"/>
            <a:ext cx="8910835" cy="798121"/>
            <a:chOff x="447653" y="3255966"/>
            <a:chExt cx="8910835" cy="798121"/>
          </a:xfrm>
        </p:grpSpPr>
        <p:sp>
          <p:nvSpPr>
            <p:cNvPr id="281" name="Google Shape;281;p45"/>
            <p:cNvSpPr txBox="1"/>
            <p:nvPr/>
          </p:nvSpPr>
          <p:spPr>
            <a:xfrm>
              <a:off x="447653" y="3561644"/>
              <a:ext cx="8910835"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Calibri"/>
                  <a:ea typeface="Calibri"/>
                  <a:cs typeface="Calibri"/>
                  <a:sym typeface="Calibri"/>
                </a:rPr>
                <a:t>Una entidad prepara un estado de flujos de efectivos de acuerdo con los requerimientos de esta norma y los presentará como parte integrante de sus estados financieros para cada periodo en que sea obligatoria la presentación de estos. </a:t>
              </a:r>
              <a:endParaRPr/>
            </a:p>
          </p:txBody>
        </p:sp>
        <p:sp>
          <p:nvSpPr>
            <p:cNvPr id="282" name="Google Shape;282;p45"/>
            <p:cNvSpPr txBox="1"/>
            <p:nvPr/>
          </p:nvSpPr>
          <p:spPr>
            <a:xfrm>
              <a:off x="447654" y="3255966"/>
              <a:ext cx="1392435" cy="36933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ED6B00"/>
                  </a:solidFill>
                  <a:latin typeface="Calibri"/>
                  <a:ea typeface="Calibri"/>
                  <a:cs typeface="Calibri"/>
                  <a:sym typeface="Calibri"/>
                </a:rPr>
                <a:t>ALCANCE</a:t>
              </a:r>
              <a:endParaRPr/>
            </a:p>
          </p:txBody>
        </p:sp>
      </p:grpSp>
      <p:grpSp>
        <p:nvGrpSpPr>
          <p:cNvPr id="283" name="Google Shape;283;p45"/>
          <p:cNvGrpSpPr/>
          <p:nvPr/>
        </p:nvGrpSpPr>
        <p:grpSpPr>
          <a:xfrm>
            <a:off x="447653" y="4885943"/>
            <a:ext cx="7499725" cy="1355032"/>
            <a:chOff x="447653" y="4433772"/>
            <a:chExt cx="7499725" cy="1355032"/>
          </a:xfrm>
        </p:grpSpPr>
        <p:sp>
          <p:nvSpPr>
            <p:cNvPr id="284" name="Google Shape;284;p45"/>
            <p:cNvSpPr txBox="1"/>
            <p:nvPr/>
          </p:nvSpPr>
          <p:spPr>
            <a:xfrm>
              <a:off x="447654" y="4896252"/>
              <a:ext cx="7499724" cy="8925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Calibri"/>
                  <a:ea typeface="Calibri"/>
                  <a:cs typeface="Calibri"/>
                  <a:sym typeface="Calibri"/>
                </a:rPr>
                <a:t>Presentar los flujos de efectivo durante el ejercicio con las siguientes clasificación:</a:t>
              </a:r>
              <a:endParaRPr/>
            </a:p>
            <a:p>
              <a:pPr indent="-285750" lvl="0" marL="285750" marR="0" rtl="0" algn="l">
                <a:lnSpc>
                  <a:spcPct val="100000"/>
                </a:lnSpc>
                <a:spcBef>
                  <a:spcPts val="0"/>
                </a:spcBef>
                <a:spcAft>
                  <a:spcPts val="0"/>
                </a:spcAft>
                <a:buClr>
                  <a:srgbClr val="A93501"/>
                </a:buClr>
                <a:buSzPts val="1300"/>
                <a:buFont typeface="Arial"/>
                <a:buChar char="•"/>
              </a:pPr>
              <a:r>
                <a:rPr b="0" i="0" lang="en-US" sz="1300" u="none" cap="none" strike="noStrike">
                  <a:solidFill>
                    <a:srgbClr val="000000"/>
                  </a:solidFill>
                  <a:latin typeface="Calibri"/>
                  <a:ea typeface="Calibri"/>
                  <a:cs typeface="Calibri"/>
                  <a:sym typeface="Calibri"/>
                </a:rPr>
                <a:t>Actividad de operación</a:t>
              </a:r>
              <a:endParaRPr/>
            </a:p>
            <a:p>
              <a:pPr indent="-285750" lvl="0" marL="285750" marR="0" rtl="0" algn="l">
                <a:lnSpc>
                  <a:spcPct val="100000"/>
                </a:lnSpc>
                <a:spcBef>
                  <a:spcPts val="0"/>
                </a:spcBef>
                <a:spcAft>
                  <a:spcPts val="0"/>
                </a:spcAft>
                <a:buClr>
                  <a:srgbClr val="A93501"/>
                </a:buClr>
                <a:buSzPts val="1300"/>
                <a:buFont typeface="Arial"/>
                <a:buChar char="•"/>
              </a:pPr>
              <a:r>
                <a:rPr b="0" i="0" lang="en-US" sz="1300" u="none" cap="none" strike="noStrike">
                  <a:solidFill>
                    <a:srgbClr val="000000"/>
                  </a:solidFill>
                  <a:latin typeface="Calibri"/>
                  <a:ea typeface="Calibri"/>
                  <a:cs typeface="Calibri"/>
                  <a:sym typeface="Calibri"/>
                </a:rPr>
                <a:t>Actividad de inversión</a:t>
              </a:r>
              <a:endParaRPr/>
            </a:p>
            <a:p>
              <a:pPr indent="-285750" lvl="0" marL="285750" marR="0" rtl="0" algn="l">
                <a:lnSpc>
                  <a:spcPct val="100000"/>
                </a:lnSpc>
                <a:spcBef>
                  <a:spcPts val="0"/>
                </a:spcBef>
                <a:spcAft>
                  <a:spcPts val="0"/>
                </a:spcAft>
                <a:buClr>
                  <a:srgbClr val="A93501"/>
                </a:buClr>
                <a:buSzPts val="1300"/>
                <a:buFont typeface="Arial"/>
                <a:buChar char="•"/>
              </a:pPr>
              <a:r>
                <a:rPr b="0" i="0" lang="en-US" sz="1300" u="none" cap="none" strike="noStrike">
                  <a:solidFill>
                    <a:srgbClr val="000000"/>
                  </a:solidFill>
                  <a:latin typeface="Calibri"/>
                  <a:ea typeface="Calibri"/>
                  <a:cs typeface="Calibri"/>
                  <a:sym typeface="Calibri"/>
                </a:rPr>
                <a:t>Actividad de financiamiento</a:t>
              </a:r>
              <a:endParaRPr/>
            </a:p>
          </p:txBody>
        </p:sp>
        <p:sp>
          <p:nvSpPr>
            <p:cNvPr id="285" name="Google Shape;285;p45"/>
            <p:cNvSpPr txBox="1"/>
            <p:nvPr/>
          </p:nvSpPr>
          <p:spPr>
            <a:xfrm>
              <a:off x="447653" y="4433772"/>
              <a:ext cx="2103635" cy="6463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ED6B00"/>
                  </a:solidFill>
                  <a:latin typeface="Calibri"/>
                  <a:ea typeface="Calibri"/>
                  <a:cs typeface="Calibri"/>
                  <a:sym typeface="Calibri"/>
                </a:rPr>
                <a:t>PRESENTACIÓN</a:t>
              </a:r>
              <a:endParaRPr/>
            </a:p>
          </p:txBody>
        </p:sp>
      </p:grpSp>
    </p:spTree>
  </p:cSld>
  <p:clrMapOvr>
    <a:masterClrMapping/>
  </p:clrMapOvr>
  <mc:AlternateContent>
    <mc:Choice Requires="p14">
      <p:transition spd="slow" p14:dur="1250">
        <p14:reveal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6"/>
          <p:cNvSpPr txBox="1"/>
          <p:nvPr/>
        </p:nvSpPr>
        <p:spPr>
          <a:xfrm>
            <a:off x="447654" y="1321078"/>
            <a:ext cx="8673768"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DEFINICIONES</a:t>
            </a:r>
            <a:endParaRPr b="0" i="0" sz="3100" u="none" cap="none" strike="noStrike">
              <a:solidFill>
                <a:srgbClr val="A93501"/>
              </a:solidFill>
              <a:latin typeface="Calibri"/>
              <a:ea typeface="Calibri"/>
              <a:cs typeface="Calibri"/>
              <a:sym typeface="Calibri"/>
            </a:endParaRPr>
          </a:p>
        </p:txBody>
      </p:sp>
      <p:sp>
        <p:nvSpPr>
          <p:cNvPr id="291" name="Google Shape;291;p46"/>
          <p:cNvSpPr/>
          <p:nvPr/>
        </p:nvSpPr>
        <p:spPr>
          <a:xfrm>
            <a:off x="167246" y="2136169"/>
            <a:ext cx="9191242" cy="858242"/>
          </a:xfrm>
          <a:prstGeom prst="roundRect">
            <a:avLst>
              <a:gd fmla="val 4906"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2" name="Google Shape;292;p46"/>
          <p:cNvSpPr txBox="1"/>
          <p:nvPr/>
        </p:nvSpPr>
        <p:spPr>
          <a:xfrm>
            <a:off x="447654" y="2218664"/>
            <a:ext cx="8525524" cy="6463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ED6B00"/>
                </a:solidFill>
                <a:latin typeface="Calibri"/>
                <a:ea typeface="Calibri"/>
                <a:cs typeface="Calibri"/>
                <a:sym typeface="Calibri"/>
              </a:rPr>
              <a:t>OBJETIVOS</a:t>
            </a:r>
            <a:endParaRPr/>
          </a:p>
          <a:p>
            <a:pPr indent="0" lvl="0" marL="0" marR="0" rtl="0" algn="l">
              <a:lnSpc>
                <a:spcPct val="90000"/>
              </a:lnSpc>
              <a:spcBef>
                <a:spcPts val="0"/>
              </a:spcBef>
              <a:spcAft>
                <a:spcPts val="0"/>
              </a:spcAft>
              <a:buClr>
                <a:srgbClr val="000000"/>
              </a:buClr>
              <a:buSzPts val="2000"/>
              <a:buFont typeface="Arial"/>
              <a:buNone/>
            </a:pPr>
            <a:r>
              <a:rPr b="0" i="0" lang="en-US" sz="1200" u="none" cap="none" strike="noStrike">
                <a:solidFill>
                  <a:srgbClr val="000000"/>
                </a:solidFill>
                <a:latin typeface="Calibri"/>
                <a:ea typeface="Calibri"/>
                <a:cs typeface="Calibri"/>
                <a:sym typeface="Calibri"/>
              </a:rPr>
              <a:t>Comprende tanto la caja como los depósitos bancarios a la vista.</a:t>
            </a:r>
            <a:endParaRPr b="0" i="0" sz="1200" u="none" cap="none" strike="noStrike">
              <a:solidFill>
                <a:srgbClr val="000000"/>
              </a:solidFill>
              <a:latin typeface="Calibri"/>
              <a:ea typeface="Calibri"/>
              <a:cs typeface="Calibri"/>
              <a:sym typeface="Calibri"/>
            </a:endParaRPr>
          </a:p>
        </p:txBody>
      </p:sp>
      <p:sp>
        <p:nvSpPr>
          <p:cNvPr id="293" name="Google Shape;293;p46"/>
          <p:cNvSpPr/>
          <p:nvPr/>
        </p:nvSpPr>
        <p:spPr>
          <a:xfrm>
            <a:off x="167246" y="3076906"/>
            <a:ext cx="9191242" cy="858242"/>
          </a:xfrm>
          <a:prstGeom prst="roundRect">
            <a:avLst>
              <a:gd fmla="val 4906"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4" name="Google Shape;294;p46"/>
          <p:cNvSpPr txBox="1"/>
          <p:nvPr/>
        </p:nvSpPr>
        <p:spPr>
          <a:xfrm>
            <a:off x="447654" y="3169449"/>
            <a:ext cx="8525524" cy="6463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ED6B00"/>
                </a:solidFill>
                <a:latin typeface="Calibri"/>
                <a:ea typeface="Calibri"/>
                <a:cs typeface="Calibri"/>
                <a:sym typeface="Calibri"/>
              </a:rPr>
              <a:t>EQUIVALENTES AL EFECTIVO</a:t>
            </a:r>
            <a:endParaRPr/>
          </a:p>
          <a:p>
            <a:pPr indent="0" lvl="0" marL="0" marR="0" rtl="0" algn="l">
              <a:lnSpc>
                <a:spcPct val="90000"/>
              </a:lnSpc>
              <a:spcBef>
                <a:spcPts val="0"/>
              </a:spcBef>
              <a:spcAft>
                <a:spcPts val="0"/>
              </a:spcAft>
              <a:buClr>
                <a:srgbClr val="000000"/>
              </a:buClr>
              <a:buSzPts val="2000"/>
              <a:buFont typeface="Arial"/>
              <a:buNone/>
            </a:pPr>
            <a:r>
              <a:rPr b="0" i="0" lang="en-US" sz="1200" u="none" cap="none" strike="noStrike">
                <a:solidFill>
                  <a:srgbClr val="000000"/>
                </a:solidFill>
                <a:latin typeface="Calibri"/>
                <a:ea typeface="Calibri"/>
                <a:cs typeface="Calibri"/>
                <a:sym typeface="Calibri"/>
              </a:rPr>
              <a:t>Entradas salidas de efectivo y equivalentes al efectivo.</a:t>
            </a:r>
            <a:endParaRPr b="0" i="0" sz="1200" u="none" cap="none" strike="noStrike">
              <a:solidFill>
                <a:srgbClr val="000000"/>
              </a:solidFill>
              <a:latin typeface="Calibri"/>
              <a:ea typeface="Calibri"/>
              <a:cs typeface="Calibri"/>
              <a:sym typeface="Calibri"/>
            </a:endParaRPr>
          </a:p>
        </p:txBody>
      </p:sp>
      <p:sp>
        <p:nvSpPr>
          <p:cNvPr id="295" name="Google Shape;295;p46"/>
          <p:cNvSpPr/>
          <p:nvPr/>
        </p:nvSpPr>
        <p:spPr>
          <a:xfrm>
            <a:off x="167246" y="4027691"/>
            <a:ext cx="9191242" cy="858242"/>
          </a:xfrm>
          <a:prstGeom prst="roundRect">
            <a:avLst>
              <a:gd fmla="val 4906"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6" name="Google Shape;296;p46"/>
          <p:cNvSpPr txBox="1"/>
          <p:nvPr/>
        </p:nvSpPr>
        <p:spPr>
          <a:xfrm>
            <a:off x="447654" y="4120234"/>
            <a:ext cx="8525524" cy="6463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ED6B00"/>
                </a:solidFill>
                <a:latin typeface="Calibri"/>
                <a:ea typeface="Calibri"/>
                <a:cs typeface="Calibri"/>
                <a:sym typeface="Calibri"/>
              </a:rPr>
              <a:t>ACTIVIDADES DE OPERACIÓN</a:t>
            </a:r>
            <a:endParaRPr/>
          </a:p>
          <a:p>
            <a:pPr indent="0" lvl="0" marL="0" marR="0" rtl="0" algn="l">
              <a:lnSpc>
                <a:spcPct val="90000"/>
              </a:lnSpc>
              <a:spcBef>
                <a:spcPts val="0"/>
              </a:spcBef>
              <a:spcAft>
                <a:spcPts val="0"/>
              </a:spcAft>
              <a:buClr>
                <a:srgbClr val="000000"/>
              </a:buClr>
              <a:buSzPts val="2000"/>
              <a:buFont typeface="Arial"/>
              <a:buNone/>
            </a:pPr>
            <a:r>
              <a:rPr b="0" i="0" lang="en-US" sz="1200" u="none" cap="none" strike="noStrike">
                <a:solidFill>
                  <a:srgbClr val="000000"/>
                </a:solidFill>
                <a:latin typeface="Calibri"/>
                <a:ea typeface="Calibri"/>
                <a:cs typeface="Calibri"/>
                <a:sym typeface="Calibri"/>
              </a:rPr>
              <a:t>Actividades que constituyen la principal fuente de ingresos actividades ordinarias de la entidad.</a:t>
            </a:r>
            <a:endParaRPr b="0" i="0" sz="1200" u="none" cap="none" strike="noStrike">
              <a:solidFill>
                <a:srgbClr val="000000"/>
              </a:solidFill>
              <a:latin typeface="Calibri"/>
              <a:ea typeface="Calibri"/>
              <a:cs typeface="Calibri"/>
              <a:sym typeface="Calibri"/>
            </a:endParaRPr>
          </a:p>
        </p:txBody>
      </p:sp>
      <p:sp>
        <p:nvSpPr>
          <p:cNvPr id="297" name="Google Shape;297;p46"/>
          <p:cNvSpPr/>
          <p:nvPr/>
        </p:nvSpPr>
        <p:spPr>
          <a:xfrm>
            <a:off x="167246" y="4978476"/>
            <a:ext cx="9191242" cy="858242"/>
          </a:xfrm>
          <a:prstGeom prst="roundRect">
            <a:avLst>
              <a:gd fmla="val 4906"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8" name="Google Shape;298;p46"/>
          <p:cNvSpPr txBox="1"/>
          <p:nvPr/>
        </p:nvSpPr>
        <p:spPr>
          <a:xfrm>
            <a:off x="447654" y="5071019"/>
            <a:ext cx="8525524" cy="6463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ED6B00"/>
                </a:solidFill>
                <a:latin typeface="Calibri"/>
                <a:ea typeface="Calibri"/>
                <a:cs typeface="Calibri"/>
                <a:sym typeface="Calibri"/>
              </a:rPr>
              <a:t>ACTIVIDADES DE INVERSION</a:t>
            </a:r>
            <a:endParaRPr/>
          </a:p>
          <a:p>
            <a:pPr indent="0" lvl="0" marL="0" marR="0" rtl="0" algn="l">
              <a:lnSpc>
                <a:spcPct val="90000"/>
              </a:lnSpc>
              <a:spcBef>
                <a:spcPts val="0"/>
              </a:spcBef>
              <a:spcAft>
                <a:spcPts val="0"/>
              </a:spcAft>
              <a:buClr>
                <a:srgbClr val="000000"/>
              </a:buClr>
              <a:buSzPts val="2000"/>
              <a:buFont typeface="Arial"/>
              <a:buNone/>
            </a:pPr>
            <a:r>
              <a:rPr b="0" i="0" lang="en-US" sz="1200" u="none" cap="none" strike="noStrike">
                <a:solidFill>
                  <a:srgbClr val="000000"/>
                </a:solidFill>
                <a:latin typeface="Calibri"/>
                <a:ea typeface="Calibri"/>
                <a:cs typeface="Calibri"/>
                <a:sym typeface="Calibri"/>
              </a:rPr>
              <a:t>Las de adquisición y disposición de activos a largo plazo. Así como otras inversiones no incluidas en el efectivo y los equivalentes al efectivo.</a:t>
            </a:r>
            <a:endParaRPr b="0" i="0" sz="1200" u="none" cap="none" strike="noStrike">
              <a:solidFill>
                <a:srgbClr val="000000"/>
              </a:solidFill>
              <a:latin typeface="Calibri"/>
              <a:ea typeface="Calibri"/>
              <a:cs typeface="Calibri"/>
              <a:sym typeface="Calibri"/>
            </a:endParaRPr>
          </a:p>
        </p:txBody>
      </p:sp>
      <p:sp>
        <p:nvSpPr>
          <p:cNvPr id="299" name="Google Shape;299;p46"/>
          <p:cNvSpPr/>
          <p:nvPr/>
        </p:nvSpPr>
        <p:spPr>
          <a:xfrm>
            <a:off x="167246" y="5929261"/>
            <a:ext cx="9191242" cy="858242"/>
          </a:xfrm>
          <a:prstGeom prst="roundRect">
            <a:avLst>
              <a:gd fmla="val 4906"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0" name="Google Shape;300;p46"/>
          <p:cNvSpPr txBox="1"/>
          <p:nvPr/>
        </p:nvSpPr>
        <p:spPr>
          <a:xfrm>
            <a:off x="447654" y="6021804"/>
            <a:ext cx="8525524" cy="6463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ED6B00"/>
                </a:solidFill>
                <a:latin typeface="Calibri"/>
                <a:ea typeface="Calibri"/>
                <a:cs typeface="Calibri"/>
                <a:sym typeface="Calibri"/>
              </a:rPr>
              <a:t>ACTIVIDADES DE FINANCIAMIENTO</a:t>
            </a:r>
            <a:endParaRPr b="0" i="0" sz="20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000"/>
              <a:buFont typeface="Arial"/>
              <a:buNone/>
            </a:pPr>
            <a:r>
              <a:rPr b="0" i="0" lang="en-US" sz="1200" u="none" cap="none" strike="noStrike">
                <a:solidFill>
                  <a:srgbClr val="000000"/>
                </a:solidFill>
                <a:latin typeface="Calibri"/>
                <a:ea typeface="Calibri"/>
                <a:cs typeface="Calibri"/>
                <a:sym typeface="Calibri"/>
              </a:rPr>
              <a:t>Actividades que producen cambios en el tamaño y composición de los capitales propios y de los prestamos tomados por parte de entidad.</a:t>
            </a:r>
            <a:endParaRPr b="0" i="0" sz="12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7"/>
          <p:cNvSpPr txBox="1"/>
          <p:nvPr/>
        </p:nvSpPr>
        <p:spPr>
          <a:xfrm>
            <a:off x="447654" y="3796390"/>
            <a:ext cx="306319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A93501"/>
                </a:solidFill>
                <a:latin typeface="Calibri"/>
                <a:ea typeface="Calibri"/>
                <a:cs typeface="Calibri"/>
                <a:sym typeface="Calibri"/>
              </a:rPr>
              <a:t>ACTIVIDADES DE FINANCIAMIENTO</a:t>
            </a:r>
            <a:endParaRPr/>
          </a:p>
        </p:txBody>
      </p:sp>
      <p:sp>
        <p:nvSpPr>
          <p:cNvPr id="306" name="Google Shape;306;p47"/>
          <p:cNvSpPr txBox="1"/>
          <p:nvPr/>
        </p:nvSpPr>
        <p:spPr>
          <a:xfrm>
            <a:off x="447654" y="2133450"/>
            <a:ext cx="7285235"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Calibri"/>
                <a:ea typeface="Calibri"/>
                <a:cs typeface="Calibri"/>
                <a:sym typeface="Calibri"/>
              </a:rPr>
              <a:t>Derivan fundamentalmente de las transacciones que constituyen la principal fuente de ingresos de actividades ordinarias de la entidad.</a:t>
            </a:r>
            <a:endParaRPr/>
          </a:p>
        </p:txBody>
      </p:sp>
      <p:sp>
        <p:nvSpPr>
          <p:cNvPr id="307" name="Google Shape;307;p47"/>
          <p:cNvSpPr txBox="1"/>
          <p:nvPr/>
        </p:nvSpPr>
        <p:spPr>
          <a:xfrm>
            <a:off x="447654" y="1321078"/>
            <a:ext cx="6140536"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NIC 7 </a:t>
            </a:r>
            <a:r>
              <a:rPr b="0" i="0" lang="en-US" sz="2800" u="none" cap="none" strike="noStrike">
                <a:solidFill>
                  <a:srgbClr val="A93501"/>
                </a:solidFill>
                <a:latin typeface="Calibri"/>
                <a:ea typeface="Calibri"/>
                <a:cs typeface="Calibri"/>
                <a:sym typeface="Calibri"/>
              </a:rPr>
              <a:t>ESTADO DE FLUJOS DE EFECTIVO</a:t>
            </a:r>
            <a:endParaRPr b="0" i="0" sz="3100" u="none" cap="none" strike="noStrike">
              <a:solidFill>
                <a:srgbClr val="A93501"/>
              </a:solidFill>
              <a:latin typeface="Calibri"/>
              <a:ea typeface="Calibri"/>
              <a:cs typeface="Calibri"/>
              <a:sym typeface="Calibri"/>
            </a:endParaRPr>
          </a:p>
        </p:txBody>
      </p:sp>
      <p:cxnSp>
        <p:nvCxnSpPr>
          <p:cNvPr id="308" name="Google Shape;308;p47"/>
          <p:cNvCxnSpPr/>
          <p:nvPr/>
        </p:nvCxnSpPr>
        <p:spPr>
          <a:xfrm>
            <a:off x="447654" y="2088445"/>
            <a:ext cx="2566479" cy="0"/>
          </a:xfrm>
          <a:prstGeom prst="straightConnector1">
            <a:avLst/>
          </a:prstGeom>
          <a:noFill/>
          <a:ln cap="flat" cmpd="sng" w="9525">
            <a:solidFill>
              <a:srgbClr val="FDA739"/>
            </a:solidFill>
            <a:prstDash val="solid"/>
            <a:round/>
            <a:headEnd len="sm" w="sm" type="none"/>
            <a:tailEnd len="sm" w="sm" type="none"/>
          </a:ln>
        </p:spPr>
      </p:cxnSp>
      <p:sp>
        <p:nvSpPr>
          <p:cNvPr id="309" name="Google Shape;309;p47"/>
          <p:cNvSpPr txBox="1"/>
          <p:nvPr/>
        </p:nvSpPr>
        <p:spPr>
          <a:xfrm>
            <a:off x="447654" y="1793907"/>
            <a:ext cx="289385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A93501"/>
                </a:solidFill>
                <a:latin typeface="Calibri"/>
                <a:ea typeface="Calibri"/>
                <a:cs typeface="Calibri"/>
                <a:sym typeface="Calibri"/>
              </a:rPr>
              <a:t>ACTIVIDADES DE LA OPERACIÓN</a:t>
            </a:r>
            <a:endParaRPr/>
          </a:p>
        </p:txBody>
      </p:sp>
      <p:sp>
        <p:nvSpPr>
          <p:cNvPr id="310" name="Google Shape;310;p47"/>
          <p:cNvSpPr txBox="1"/>
          <p:nvPr/>
        </p:nvSpPr>
        <p:spPr>
          <a:xfrm>
            <a:off x="447654" y="3040250"/>
            <a:ext cx="7912892" cy="6924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Calibri"/>
                <a:ea typeface="Calibri"/>
                <a:cs typeface="Calibri"/>
                <a:sym typeface="Calibri"/>
              </a:rPr>
              <a:t>Representan la medida en la cual se han hecho desembolsos para recursos que se prevé van a producir ingresos y flujos de efectivos en el futuro. Solo los desembolsos que den lugar al reconocimiento de un activo en el estado de situación financiera cumplen las condiciones para su clasificación como actividad de inversión.</a:t>
            </a:r>
            <a:endParaRPr/>
          </a:p>
        </p:txBody>
      </p:sp>
      <p:cxnSp>
        <p:nvCxnSpPr>
          <p:cNvPr id="311" name="Google Shape;311;p47"/>
          <p:cNvCxnSpPr/>
          <p:nvPr/>
        </p:nvCxnSpPr>
        <p:spPr>
          <a:xfrm>
            <a:off x="447654" y="2995245"/>
            <a:ext cx="2250390" cy="0"/>
          </a:xfrm>
          <a:prstGeom prst="straightConnector1">
            <a:avLst/>
          </a:prstGeom>
          <a:noFill/>
          <a:ln cap="flat" cmpd="sng" w="9525">
            <a:solidFill>
              <a:srgbClr val="FDA739"/>
            </a:solidFill>
            <a:prstDash val="solid"/>
            <a:round/>
            <a:headEnd len="sm" w="sm" type="none"/>
            <a:tailEnd len="sm" w="sm" type="none"/>
          </a:ln>
        </p:spPr>
      </p:cxnSp>
      <p:sp>
        <p:nvSpPr>
          <p:cNvPr id="312" name="Google Shape;312;p47"/>
          <p:cNvSpPr txBox="1"/>
          <p:nvPr/>
        </p:nvSpPr>
        <p:spPr>
          <a:xfrm>
            <a:off x="447654" y="2700707"/>
            <a:ext cx="245359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A93501"/>
                </a:solidFill>
                <a:latin typeface="Calibri"/>
                <a:ea typeface="Calibri"/>
                <a:cs typeface="Calibri"/>
                <a:sym typeface="Calibri"/>
              </a:rPr>
              <a:t>ACTIVIDADES DE INVERSIÓN</a:t>
            </a:r>
            <a:endParaRPr/>
          </a:p>
        </p:txBody>
      </p:sp>
      <p:sp>
        <p:nvSpPr>
          <p:cNvPr id="313" name="Google Shape;313;p47"/>
          <p:cNvSpPr txBox="1"/>
          <p:nvPr/>
        </p:nvSpPr>
        <p:spPr>
          <a:xfrm>
            <a:off x="447654" y="4135933"/>
            <a:ext cx="7759368" cy="4924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Calibri"/>
                <a:ea typeface="Calibri"/>
                <a:cs typeface="Calibri"/>
                <a:sym typeface="Calibri"/>
              </a:rPr>
              <a:t>Resulta útil al realizar la predicción de necesidades de efectivo para cubrir compromisos con los suministrados de capital en la entidad.</a:t>
            </a:r>
            <a:endParaRPr/>
          </a:p>
        </p:txBody>
      </p:sp>
      <p:cxnSp>
        <p:nvCxnSpPr>
          <p:cNvPr id="314" name="Google Shape;314;p47"/>
          <p:cNvCxnSpPr/>
          <p:nvPr/>
        </p:nvCxnSpPr>
        <p:spPr>
          <a:xfrm>
            <a:off x="447654" y="4090928"/>
            <a:ext cx="2747102" cy="0"/>
          </a:xfrm>
          <a:prstGeom prst="straightConnector1">
            <a:avLst/>
          </a:prstGeom>
          <a:noFill/>
          <a:ln cap="flat" cmpd="sng" w="9525">
            <a:solidFill>
              <a:srgbClr val="FDA739"/>
            </a:solidFill>
            <a:prstDash val="solid"/>
            <a:round/>
            <a:headEnd len="sm" w="sm" type="none"/>
            <a:tailEnd len="sm" w="sm" type="none"/>
          </a:ln>
        </p:spPr>
      </p:cxnSp>
      <p:sp>
        <p:nvSpPr>
          <p:cNvPr id="315" name="Google Shape;315;p47"/>
          <p:cNvSpPr/>
          <p:nvPr/>
        </p:nvSpPr>
        <p:spPr>
          <a:xfrm>
            <a:off x="4820357" y="4673497"/>
            <a:ext cx="4526844" cy="931025"/>
          </a:xfrm>
          <a:prstGeom prst="roundRect">
            <a:avLst>
              <a:gd fmla="val 11201"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6" name="Google Shape;316;p47"/>
          <p:cNvSpPr/>
          <p:nvPr/>
        </p:nvSpPr>
        <p:spPr>
          <a:xfrm>
            <a:off x="3859802" y="4786489"/>
            <a:ext cx="1061785" cy="722489"/>
          </a:xfrm>
          <a:prstGeom prst="roundRect">
            <a:avLst>
              <a:gd fmla="val 11201" name="adj"/>
            </a:avLst>
          </a:prstGeom>
          <a:solidFill>
            <a:srgbClr val="A935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7" name="Google Shape;317;p47"/>
          <p:cNvSpPr txBox="1"/>
          <p:nvPr/>
        </p:nvSpPr>
        <p:spPr>
          <a:xfrm>
            <a:off x="3859119" y="4942983"/>
            <a:ext cx="1063151"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000"/>
              <a:buFont typeface="Arial"/>
              <a:buNone/>
            </a:pPr>
            <a:r>
              <a:rPr b="0" i="0" lang="en-US" sz="1400" u="none" cap="none" strike="noStrike">
                <a:solidFill>
                  <a:schemeClr val="lt1"/>
                </a:solidFill>
                <a:latin typeface="Calibri"/>
                <a:ea typeface="Calibri"/>
                <a:cs typeface="Calibri"/>
                <a:sym typeface="Calibri"/>
              </a:rPr>
              <a:t>MÉTODO</a:t>
            </a:r>
            <a:endParaRPr/>
          </a:p>
          <a:p>
            <a:pPr indent="0" lvl="0" marL="0" marR="0" rtl="0" algn="ctr">
              <a:lnSpc>
                <a:spcPct val="90000"/>
              </a:lnSpc>
              <a:spcBef>
                <a:spcPts val="0"/>
              </a:spcBef>
              <a:spcAft>
                <a:spcPts val="0"/>
              </a:spcAft>
              <a:buClr>
                <a:srgbClr val="000000"/>
              </a:buClr>
              <a:buSzPts val="2000"/>
              <a:buFont typeface="Arial"/>
              <a:buNone/>
            </a:pPr>
            <a:r>
              <a:rPr b="0" i="0" lang="en-US" sz="1400" u="none" cap="none" strike="noStrike">
                <a:solidFill>
                  <a:schemeClr val="lt1"/>
                </a:solidFill>
                <a:latin typeface="Calibri"/>
                <a:ea typeface="Calibri"/>
                <a:cs typeface="Calibri"/>
                <a:sym typeface="Calibri"/>
              </a:rPr>
              <a:t>DIRECTO</a:t>
            </a:r>
            <a:endParaRPr b="0" i="1" sz="1400" u="none" cap="none" strike="noStrike">
              <a:solidFill>
                <a:schemeClr val="lt1"/>
              </a:solidFill>
              <a:latin typeface="Calibri"/>
              <a:ea typeface="Calibri"/>
              <a:cs typeface="Calibri"/>
              <a:sym typeface="Calibri"/>
            </a:endParaRPr>
          </a:p>
        </p:txBody>
      </p:sp>
      <p:sp>
        <p:nvSpPr>
          <p:cNvPr id="318" name="Google Shape;318;p47"/>
          <p:cNvSpPr txBox="1"/>
          <p:nvPr/>
        </p:nvSpPr>
        <p:spPr>
          <a:xfrm>
            <a:off x="4978400" y="4797777"/>
            <a:ext cx="2946400" cy="6924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Calibri"/>
                <a:ea typeface="Calibri"/>
                <a:cs typeface="Calibri"/>
                <a:sym typeface="Calibri"/>
              </a:rPr>
              <a:t>Según el cual se presentan por separado las principales categorías de cobros y pagos e términos brutos.</a:t>
            </a:r>
            <a:endParaRPr b="0" i="0" sz="1300" u="none" cap="none" strike="noStrike">
              <a:solidFill>
                <a:srgbClr val="000000"/>
              </a:solidFill>
              <a:latin typeface="Calibri"/>
              <a:ea typeface="Calibri"/>
              <a:cs typeface="Calibri"/>
              <a:sym typeface="Calibri"/>
            </a:endParaRPr>
          </a:p>
        </p:txBody>
      </p:sp>
      <p:sp>
        <p:nvSpPr>
          <p:cNvPr id="319" name="Google Shape;319;p47"/>
          <p:cNvSpPr/>
          <p:nvPr/>
        </p:nvSpPr>
        <p:spPr>
          <a:xfrm>
            <a:off x="539652" y="5249231"/>
            <a:ext cx="2440616" cy="931025"/>
          </a:xfrm>
          <a:prstGeom prst="roundRect">
            <a:avLst>
              <a:gd fmla="val 11201"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0" name="Google Shape;320;p47"/>
          <p:cNvSpPr txBox="1"/>
          <p:nvPr/>
        </p:nvSpPr>
        <p:spPr>
          <a:xfrm>
            <a:off x="605174" y="5509993"/>
            <a:ext cx="2309572"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000"/>
              <a:buFont typeface="Arial"/>
              <a:buNone/>
            </a:pPr>
            <a:r>
              <a:rPr b="0" i="0" lang="en-US" sz="1400" u="none" cap="none" strike="noStrike">
                <a:solidFill>
                  <a:schemeClr val="lt1"/>
                </a:solidFill>
                <a:latin typeface="Calibri"/>
                <a:ea typeface="Calibri"/>
                <a:cs typeface="Calibri"/>
                <a:sym typeface="Calibri"/>
              </a:rPr>
              <a:t>MÉTODOS DE PRESENTACIÓN DEL ESTADO DE FLUJO EFECTIVO</a:t>
            </a:r>
            <a:endParaRPr/>
          </a:p>
        </p:txBody>
      </p:sp>
      <p:sp>
        <p:nvSpPr>
          <p:cNvPr id="321" name="Google Shape;321;p47"/>
          <p:cNvSpPr/>
          <p:nvPr/>
        </p:nvSpPr>
        <p:spPr>
          <a:xfrm>
            <a:off x="4831645" y="5724053"/>
            <a:ext cx="4538134" cy="1286347"/>
          </a:xfrm>
          <a:prstGeom prst="roundRect">
            <a:avLst>
              <a:gd fmla="val 11201"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2" name="Google Shape;322;p47"/>
          <p:cNvSpPr txBox="1"/>
          <p:nvPr/>
        </p:nvSpPr>
        <p:spPr>
          <a:xfrm>
            <a:off x="4967111" y="5794857"/>
            <a:ext cx="4334933" cy="10925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Calibri"/>
                <a:ea typeface="Calibri"/>
                <a:cs typeface="Calibri"/>
                <a:sym typeface="Calibri"/>
              </a:rPr>
              <a:t>Según el cual se comienza presentando la ganancia o perdida en términos netos, cifra que se corrige luego por los efectos de las transacciones no monetarias por todo tipo de partidas de pago diferido y acumulaciones (o devengos) que son la causa de cobros y pagos en el pasado o en el futuro.</a:t>
            </a:r>
            <a:endParaRPr/>
          </a:p>
        </p:txBody>
      </p:sp>
      <p:grpSp>
        <p:nvGrpSpPr>
          <p:cNvPr id="323" name="Google Shape;323;p47"/>
          <p:cNvGrpSpPr/>
          <p:nvPr/>
        </p:nvGrpSpPr>
        <p:grpSpPr>
          <a:xfrm>
            <a:off x="3854656" y="5985232"/>
            <a:ext cx="1081860" cy="722489"/>
            <a:chOff x="3944967" y="5940077"/>
            <a:chExt cx="1081860" cy="722489"/>
          </a:xfrm>
        </p:grpSpPr>
        <p:sp>
          <p:nvSpPr>
            <p:cNvPr id="324" name="Google Shape;324;p47"/>
            <p:cNvSpPr/>
            <p:nvPr/>
          </p:nvSpPr>
          <p:spPr>
            <a:xfrm>
              <a:off x="3955005" y="5940077"/>
              <a:ext cx="1061785" cy="722489"/>
            </a:xfrm>
            <a:prstGeom prst="roundRect">
              <a:avLst>
                <a:gd fmla="val 11201" name="adj"/>
              </a:avLst>
            </a:prstGeom>
            <a:solidFill>
              <a:srgbClr val="A935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5" name="Google Shape;325;p47"/>
            <p:cNvSpPr txBox="1"/>
            <p:nvPr/>
          </p:nvSpPr>
          <p:spPr>
            <a:xfrm>
              <a:off x="3944967" y="6096571"/>
              <a:ext cx="10818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000"/>
                <a:buFont typeface="Arial"/>
                <a:buNone/>
              </a:pPr>
              <a:r>
                <a:rPr b="0" i="0" lang="en-US" sz="1400" u="none" cap="none" strike="noStrike">
                  <a:solidFill>
                    <a:schemeClr val="lt1"/>
                  </a:solidFill>
                  <a:latin typeface="Calibri"/>
                  <a:ea typeface="Calibri"/>
                  <a:cs typeface="Calibri"/>
                  <a:sym typeface="Calibri"/>
                </a:rPr>
                <a:t>MÉTODO</a:t>
              </a:r>
              <a:endParaRPr/>
            </a:p>
            <a:p>
              <a:pPr indent="0" lvl="0" marL="0" marR="0" rtl="0" algn="ctr">
                <a:lnSpc>
                  <a:spcPct val="90000"/>
                </a:lnSpc>
                <a:spcBef>
                  <a:spcPts val="0"/>
                </a:spcBef>
                <a:spcAft>
                  <a:spcPts val="0"/>
                </a:spcAft>
                <a:buClr>
                  <a:srgbClr val="000000"/>
                </a:buClr>
                <a:buSzPts val="2000"/>
                <a:buFont typeface="Arial"/>
                <a:buNone/>
              </a:pPr>
              <a:r>
                <a:rPr b="0" i="0" lang="en-US" sz="1400" u="none" cap="none" strike="noStrike">
                  <a:solidFill>
                    <a:schemeClr val="lt1"/>
                  </a:solidFill>
                  <a:latin typeface="Calibri"/>
                  <a:ea typeface="Calibri"/>
                  <a:cs typeface="Calibri"/>
                  <a:sym typeface="Calibri"/>
                </a:rPr>
                <a:t>INDIRECTO</a:t>
              </a:r>
              <a:endParaRPr b="0" i="1" sz="1400" u="none" cap="none" strike="noStrike">
                <a:solidFill>
                  <a:schemeClr val="lt1"/>
                </a:solidFill>
                <a:latin typeface="Calibri"/>
                <a:ea typeface="Calibri"/>
                <a:cs typeface="Calibri"/>
                <a:sym typeface="Calibri"/>
              </a:endParaRPr>
            </a:p>
          </p:txBody>
        </p:sp>
      </p:grpSp>
      <p:cxnSp>
        <p:nvCxnSpPr>
          <p:cNvPr id="326" name="Google Shape;326;p47"/>
          <p:cNvCxnSpPr>
            <a:stCxn id="319" idx="3"/>
            <a:endCxn id="317" idx="1"/>
          </p:cNvCxnSpPr>
          <p:nvPr/>
        </p:nvCxnSpPr>
        <p:spPr>
          <a:xfrm flipH="1" rot="10800000">
            <a:off x="2980268" y="5147743"/>
            <a:ext cx="879000" cy="567000"/>
          </a:xfrm>
          <a:prstGeom prst="straightConnector1">
            <a:avLst/>
          </a:prstGeom>
          <a:noFill/>
          <a:ln cap="flat" cmpd="sng" w="41275">
            <a:solidFill>
              <a:srgbClr val="ED6B00"/>
            </a:solidFill>
            <a:prstDash val="solid"/>
            <a:round/>
            <a:headEnd len="sm" w="sm" type="none"/>
            <a:tailEnd len="lg" w="lg" type="triangle"/>
          </a:ln>
        </p:spPr>
      </p:cxnSp>
      <p:cxnSp>
        <p:nvCxnSpPr>
          <p:cNvPr id="327" name="Google Shape;327;p47"/>
          <p:cNvCxnSpPr>
            <a:stCxn id="319" idx="3"/>
            <a:endCxn id="325" idx="1"/>
          </p:cNvCxnSpPr>
          <p:nvPr/>
        </p:nvCxnSpPr>
        <p:spPr>
          <a:xfrm>
            <a:off x="2980268" y="5714743"/>
            <a:ext cx="874500" cy="631800"/>
          </a:xfrm>
          <a:prstGeom prst="straightConnector1">
            <a:avLst/>
          </a:prstGeom>
          <a:noFill/>
          <a:ln cap="flat" cmpd="sng" w="41275">
            <a:solidFill>
              <a:srgbClr val="ED6B00"/>
            </a:solidFill>
            <a:prstDash val="solid"/>
            <a:round/>
            <a:headEnd len="sm" w="sm" type="none"/>
            <a:tailEnd len="lg" w="lg" type="triangle"/>
          </a:ln>
        </p:spPr>
      </p:cxnSp>
    </p:spTree>
  </p:cSld>
  <p:clrMapOvr>
    <a:masterClrMapping/>
  </p:clrMapOvr>
  <mc:AlternateContent>
    <mc:Choice Requires="p14">
      <p:transition spd="slow" p14:dur="1250">
        <p14:reveal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8"/>
          <p:cNvSpPr/>
          <p:nvPr/>
        </p:nvSpPr>
        <p:spPr>
          <a:xfrm>
            <a:off x="1604356" y="4419721"/>
            <a:ext cx="3749040" cy="2036618"/>
          </a:xfrm>
          <a:prstGeom prst="chevron">
            <a:avLst>
              <a:gd fmla="val 26490" name="adj"/>
            </a:avLst>
          </a:prstGeom>
          <a:solidFill>
            <a:srgbClr val="ED6B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3" name="Google Shape;333;p48"/>
          <p:cNvSpPr txBox="1"/>
          <p:nvPr/>
        </p:nvSpPr>
        <p:spPr>
          <a:xfrm>
            <a:off x="2210261" y="5069446"/>
            <a:ext cx="2946400" cy="8925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chemeClr val="lt1"/>
                </a:solidFill>
                <a:latin typeface="Calibri"/>
                <a:ea typeface="Calibri"/>
                <a:cs typeface="Calibri"/>
                <a:sym typeface="Calibri"/>
              </a:rPr>
              <a:t>Se trata de un libro en el que se debe llevar un registro cronológico de las compras y ventas que realiza la empresa durante el ejercicio. </a:t>
            </a:r>
            <a:endParaRPr/>
          </a:p>
        </p:txBody>
      </p:sp>
      <p:sp>
        <p:nvSpPr>
          <p:cNvPr id="334" name="Google Shape;334;p48"/>
          <p:cNvSpPr/>
          <p:nvPr/>
        </p:nvSpPr>
        <p:spPr>
          <a:xfrm>
            <a:off x="5142763" y="4419721"/>
            <a:ext cx="3749040" cy="2036618"/>
          </a:xfrm>
          <a:prstGeom prst="chevron">
            <a:avLst>
              <a:gd fmla="val 26490"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35" name="Google Shape;335;p48"/>
          <p:cNvSpPr txBox="1"/>
          <p:nvPr/>
        </p:nvSpPr>
        <p:spPr>
          <a:xfrm>
            <a:off x="5729412" y="4786814"/>
            <a:ext cx="2946400" cy="14926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Calibri"/>
                <a:ea typeface="Calibri"/>
                <a:cs typeface="Calibri"/>
                <a:sym typeface="Calibri"/>
              </a:rPr>
              <a:t>Anteriormente era una obligación para los contribuyentes afectos al impuesto del IVA, pero el </a:t>
            </a:r>
            <a:r>
              <a:rPr b="1" i="0" lang="en-US" sz="1300" u="none" cap="none" strike="noStrike">
                <a:solidFill>
                  <a:srgbClr val="000000"/>
                </a:solidFill>
                <a:latin typeface="Calibri"/>
                <a:ea typeface="Calibri"/>
                <a:cs typeface="Calibri"/>
                <a:sym typeface="Calibri"/>
              </a:rPr>
              <a:t>SII los eximió de ella en julio de 2017</a:t>
            </a:r>
            <a:r>
              <a:rPr b="0" i="0" lang="en-US" sz="1300" u="none" cap="none" strike="noStrike">
                <a:solidFill>
                  <a:srgbClr val="000000"/>
                </a:solidFill>
                <a:latin typeface="Calibri"/>
                <a:ea typeface="Calibri"/>
                <a:cs typeface="Calibri"/>
                <a:sym typeface="Calibri"/>
              </a:rPr>
              <a:t>, a partir de los documentos tributarios electrónicos que estos emiten, el Servicio puede generar automáticamente dicho registro.</a:t>
            </a:r>
            <a:endParaRPr/>
          </a:p>
        </p:txBody>
      </p:sp>
      <p:pic>
        <p:nvPicPr>
          <p:cNvPr id="336" name="Google Shape;336;p48"/>
          <p:cNvPicPr preferRelativeResize="0"/>
          <p:nvPr/>
        </p:nvPicPr>
        <p:blipFill rotWithShape="1">
          <a:blip r:embed="rId3">
            <a:alphaModFix/>
          </a:blip>
          <a:srcRect b="0" l="0" r="0" t="0"/>
          <a:stretch/>
        </p:blipFill>
        <p:spPr>
          <a:xfrm flipH="1">
            <a:off x="1691553" y="2449604"/>
            <a:ext cx="2169116" cy="2195569"/>
          </a:xfrm>
          <a:prstGeom prst="rect">
            <a:avLst/>
          </a:prstGeom>
          <a:noFill/>
          <a:ln>
            <a:noFill/>
          </a:ln>
        </p:spPr>
      </p:pic>
      <p:sp>
        <p:nvSpPr>
          <p:cNvPr id="337" name="Google Shape;337;p48"/>
          <p:cNvSpPr txBox="1"/>
          <p:nvPr/>
        </p:nvSpPr>
        <p:spPr>
          <a:xfrm>
            <a:off x="447654" y="1321078"/>
            <a:ext cx="8673768"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0" i="0" lang="en-US" sz="2800" u="none" cap="none" strike="noStrike">
                <a:solidFill>
                  <a:srgbClr val="ED6B00"/>
                </a:solidFill>
                <a:latin typeface="Calibri"/>
                <a:ea typeface="Calibri"/>
                <a:cs typeface="Calibri"/>
                <a:sym typeface="Calibri"/>
              </a:rPr>
              <a:t>LIBRO DE COMPRAS Y VENTAS, NORMATIVA TRIBUTARIA</a:t>
            </a:r>
            <a:endParaRPr b="0" i="0" sz="3100" u="none" cap="none" strike="noStrike">
              <a:solidFill>
                <a:srgbClr val="A93501"/>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9"/>
          <p:cNvSpPr/>
          <p:nvPr/>
        </p:nvSpPr>
        <p:spPr>
          <a:xfrm>
            <a:off x="167246" y="3701791"/>
            <a:ext cx="5359347" cy="1186469"/>
          </a:xfrm>
          <a:prstGeom prst="roundRect">
            <a:avLst>
              <a:gd fmla="val 4906"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3" name="Google Shape;343;p49"/>
          <p:cNvSpPr/>
          <p:nvPr/>
        </p:nvSpPr>
        <p:spPr>
          <a:xfrm>
            <a:off x="167246" y="2407468"/>
            <a:ext cx="5359347" cy="1186469"/>
          </a:xfrm>
          <a:prstGeom prst="roundRect">
            <a:avLst>
              <a:gd fmla="val 4906"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4" name="Google Shape;344;p49"/>
          <p:cNvSpPr txBox="1"/>
          <p:nvPr/>
        </p:nvSpPr>
        <p:spPr>
          <a:xfrm>
            <a:off x="447654" y="2711288"/>
            <a:ext cx="4797586" cy="6924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Calibri"/>
                <a:ea typeface="Calibri"/>
                <a:cs typeface="Calibri"/>
                <a:sym typeface="Calibri"/>
              </a:rPr>
              <a:t>En Chile el balance de 8 columnas cobra especial importancia debido a que es exigido por el SII (Servicio de Impuestos Internos), para efectos tributarios (Declaración Anual de Impuesto a la Renta).</a:t>
            </a:r>
            <a:endParaRPr b="0" i="0" sz="1300" u="none" cap="none" strike="noStrike">
              <a:solidFill>
                <a:srgbClr val="000000"/>
              </a:solidFill>
              <a:latin typeface="Calibri"/>
              <a:ea typeface="Calibri"/>
              <a:cs typeface="Calibri"/>
              <a:sym typeface="Calibri"/>
            </a:endParaRPr>
          </a:p>
        </p:txBody>
      </p:sp>
      <p:sp>
        <p:nvSpPr>
          <p:cNvPr id="345" name="Google Shape;345;p49"/>
          <p:cNvSpPr txBox="1"/>
          <p:nvPr/>
        </p:nvSpPr>
        <p:spPr>
          <a:xfrm>
            <a:off x="447653" y="3873139"/>
            <a:ext cx="4797587" cy="8925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Calibri"/>
                <a:ea typeface="Calibri"/>
                <a:cs typeface="Calibri"/>
                <a:sym typeface="Calibri"/>
              </a:rPr>
              <a:t>Además de ser necesario para cumplir con las obligaciones fiscales al cierre del ejercicio contable anual, también puede servir para presentarlo a la Municipalidad, bancos y demás entidades que requieran información fidedigna de la Empresa en este sentido.</a:t>
            </a:r>
            <a:endParaRPr b="0" i="0" sz="1300" u="none" cap="none" strike="noStrike">
              <a:solidFill>
                <a:srgbClr val="000000"/>
              </a:solidFill>
              <a:latin typeface="Calibri"/>
              <a:ea typeface="Calibri"/>
              <a:cs typeface="Calibri"/>
              <a:sym typeface="Calibri"/>
            </a:endParaRPr>
          </a:p>
        </p:txBody>
      </p:sp>
      <p:sp>
        <p:nvSpPr>
          <p:cNvPr id="346" name="Google Shape;346;p49"/>
          <p:cNvSpPr txBox="1"/>
          <p:nvPr/>
        </p:nvSpPr>
        <p:spPr>
          <a:xfrm>
            <a:off x="447653" y="1321078"/>
            <a:ext cx="8445137"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BALANCE TRIBUTARIO O BALANCE DE 8 COLUMNAS</a:t>
            </a:r>
            <a:endParaRPr/>
          </a:p>
          <a:p>
            <a:pPr indent="0" lvl="0" marL="0" marR="0" rtl="0" algn="l">
              <a:lnSpc>
                <a:spcPct val="80000"/>
              </a:lnSpc>
              <a:spcBef>
                <a:spcPts val="0"/>
              </a:spcBef>
              <a:spcAft>
                <a:spcPts val="0"/>
              </a:spcAft>
              <a:buNone/>
            </a:pPr>
            <a:r>
              <a:rPr b="0" i="0" lang="en-US" sz="2800" u="none" cap="none" strike="noStrike">
                <a:solidFill>
                  <a:srgbClr val="A93501"/>
                </a:solidFill>
                <a:latin typeface="Calibri"/>
                <a:ea typeface="Calibri"/>
                <a:cs typeface="Calibri"/>
                <a:sym typeface="Calibri"/>
              </a:rPr>
              <a:t>NORMATIVA TRIBUTARIA</a:t>
            </a:r>
            <a:endParaRPr b="0" i="0" sz="3100" u="none" cap="none" strike="noStrike">
              <a:solidFill>
                <a:srgbClr val="A93501"/>
              </a:solidFill>
              <a:latin typeface="Calibri"/>
              <a:ea typeface="Calibri"/>
              <a:cs typeface="Calibri"/>
              <a:sym typeface="Calibri"/>
            </a:endParaRPr>
          </a:p>
        </p:txBody>
      </p:sp>
      <p:pic>
        <p:nvPicPr>
          <p:cNvPr id="347" name="Google Shape;347;p49"/>
          <p:cNvPicPr preferRelativeResize="0"/>
          <p:nvPr/>
        </p:nvPicPr>
        <p:blipFill rotWithShape="1">
          <a:blip r:embed="rId3">
            <a:alphaModFix/>
          </a:blip>
          <a:srcRect b="0" l="0" r="0" t="0"/>
          <a:stretch/>
        </p:blipFill>
        <p:spPr>
          <a:xfrm>
            <a:off x="5807000" y="2992350"/>
            <a:ext cx="3166040" cy="3329599"/>
          </a:xfrm>
          <a:prstGeom prst="rect">
            <a:avLst/>
          </a:prstGeom>
          <a:noFill/>
          <a:ln>
            <a:noFill/>
          </a:ln>
        </p:spPr>
      </p:pic>
      <p:sp>
        <p:nvSpPr>
          <p:cNvPr id="348" name="Google Shape;348;p49"/>
          <p:cNvSpPr/>
          <p:nvPr/>
        </p:nvSpPr>
        <p:spPr>
          <a:xfrm>
            <a:off x="167246" y="4976016"/>
            <a:ext cx="5359347" cy="1186469"/>
          </a:xfrm>
          <a:prstGeom prst="roundRect">
            <a:avLst>
              <a:gd fmla="val 4906"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9" name="Google Shape;349;p49"/>
          <p:cNvSpPr txBox="1"/>
          <p:nvPr/>
        </p:nvSpPr>
        <p:spPr>
          <a:xfrm>
            <a:off x="447653" y="5257895"/>
            <a:ext cx="4797587" cy="6924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000000"/>
                </a:solidFill>
                <a:latin typeface="Calibri"/>
                <a:ea typeface="Calibri"/>
                <a:cs typeface="Calibri"/>
                <a:sym typeface="Calibri"/>
              </a:rPr>
              <a:t>Aunque, es necesario hacer la salvedad, no es muy útil para el análisis financiero y patrimonial, materia en la que el balance clasificado es más idóneo.</a:t>
            </a:r>
            <a:endParaRPr b="0" i="0" sz="1300" u="none" cap="none" strike="noStrike">
              <a:solidFill>
                <a:srgbClr val="000000"/>
              </a:solidFill>
              <a:latin typeface="Calibri"/>
              <a:ea typeface="Calibri"/>
              <a:cs typeface="Calibri"/>
              <a:sym typeface="Calibri"/>
            </a:endParaRPr>
          </a:p>
        </p:txBody>
      </p:sp>
      <p:sp>
        <p:nvSpPr>
          <p:cNvPr id="350" name="Google Shape;350;p49"/>
          <p:cNvSpPr/>
          <p:nvPr/>
        </p:nvSpPr>
        <p:spPr>
          <a:xfrm rot="6831090">
            <a:off x="5666323" y="2885307"/>
            <a:ext cx="281354" cy="902747"/>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1" name="Google Shape;351;p49"/>
          <p:cNvSpPr/>
          <p:nvPr/>
        </p:nvSpPr>
        <p:spPr>
          <a:xfrm rot="5400000">
            <a:off x="5655328" y="3806639"/>
            <a:ext cx="281354" cy="902747"/>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2" name="Google Shape;352;p49"/>
          <p:cNvSpPr/>
          <p:nvPr/>
        </p:nvSpPr>
        <p:spPr>
          <a:xfrm rot="4057882">
            <a:off x="5674900" y="4997220"/>
            <a:ext cx="281354" cy="902747"/>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250">
        <p14:reveal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358" name="Google Shape;358;p19"/>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grpSp>
        <p:nvGrpSpPr>
          <p:cNvPr id="359" name="Google Shape;359;p19"/>
          <p:cNvGrpSpPr/>
          <p:nvPr/>
        </p:nvGrpSpPr>
        <p:grpSpPr>
          <a:xfrm>
            <a:off x="-4655" y="4568183"/>
            <a:ext cx="9154909" cy="783005"/>
            <a:chOff x="-4655" y="4354713"/>
            <a:chExt cx="9154909" cy="783005"/>
          </a:xfrm>
        </p:grpSpPr>
        <p:sp>
          <p:nvSpPr>
            <p:cNvPr id="360" name="Google Shape;360;p19"/>
            <p:cNvSpPr txBox="1"/>
            <p:nvPr/>
          </p:nvSpPr>
          <p:spPr>
            <a:xfrm>
              <a:off x="1284454" y="4576958"/>
              <a:ext cx="786580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600" u="none" cap="none" strike="noStrike">
                <a:solidFill>
                  <a:schemeClr val="lt1"/>
                </a:solidFill>
                <a:latin typeface="Calibri"/>
                <a:ea typeface="Calibri"/>
                <a:cs typeface="Calibri"/>
                <a:sym typeface="Calibri"/>
              </a:endParaRPr>
            </a:p>
          </p:txBody>
        </p:sp>
        <p:grpSp>
          <p:nvGrpSpPr>
            <p:cNvPr id="361" name="Google Shape;361;p19"/>
            <p:cNvGrpSpPr/>
            <p:nvPr/>
          </p:nvGrpSpPr>
          <p:grpSpPr>
            <a:xfrm>
              <a:off x="-4655" y="4354713"/>
              <a:ext cx="1135367" cy="783005"/>
              <a:chOff x="-4655" y="4407300"/>
              <a:chExt cx="1135367" cy="783005"/>
            </a:xfrm>
          </p:grpSpPr>
          <p:sp>
            <p:nvSpPr>
              <p:cNvPr id="362" name="Google Shape;362;p19"/>
              <p:cNvSpPr/>
              <p:nvPr/>
            </p:nvSpPr>
            <p:spPr>
              <a:xfrm rot="5400000">
                <a:off x="171526" y="4231119"/>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63" name="Google Shape;363;p19"/>
              <p:cNvPicPr preferRelativeResize="0"/>
              <p:nvPr/>
            </p:nvPicPr>
            <p:blipFill rotWithShape="1">
              <a:blip r:embed="rId3">
                <a:alphaModFix/>
              </a:blip>
              <a:srcRect b="0" l="0" r="0" t="0"/>
              <a:stretch/>
            </p:blipFill>
            <p:spPr>
              <a:xfrm>
                <a:off x="281796" y="4510802"/>
                <a:ext cx="683386" cy="576000"/>
              </a:xfrm>
              <a:prstGeom prst="rect">
                <a:avLst/>
              </a:prstGeom>
              <a:noFill/>
              <a:ln>
                <a:noFill/>
              </a:ln>
            </p:spPr>
          </p:pic>
        </p:grpSp>
      </p:grpSp>
      <p:grpSp>
        <p:nvGrpSpPr>
          <p:cNvPr id="364" name="Google Shape;364;p19"/>
          <p:cNvGrpSpPr/>
          <p:nvPr/>
        </p:nvGrpSpPr>
        <p:grpSpPr>
          <a:xfrm>
            <a:off x="-4655" y="3697448"/>
            <a:ext cx="6661094" cy="783005"/>
            <a:chOff x="-4655" y="3461842"/>
            <a:chExt cx="6661094" cy="783005"/>
          </a:xfrm>
        </p:grpSpPr>
        <p:sp>
          <p:nvSpPr>
            <p:cNvPr id="365" name="Google Shape;365;p19"/>
            <p:cNvSpPr txBox="1"/>
            <p:nvPr/>
          </p:nvSpPr>
          <p:spPr>
            <a:xfrm>
              <a:off x="1284454" y="3556270"/>
              <a:ext cx="5371985"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600" u="none" cap="none" strike="noStrike">
                <a:solidFill>
                  <a:srgbClr val="ED6B00"/>
                </a:solidFill>
                <a:latin typeface="Calibri"/>
                <a:ea typeface="Calibri"/>
                <a:cs typeface="Calibri"/>
                <a:sym typeface="Calibri"/>
              </a:endParaRPr>
            </a:p>
          </p:txBody>
        </p:sp>
        <p:grpSp>
          <p:nvGrpSpPr>
            <p:cNvPr id="366" name="Google Shape;366;p19"/>
            <p:cNvGrpSpPr/>
            <p:nvPr/>
          </p:nvGrpSpPr>
          <p:grpSpPr>
            <a:xfrm>
              <a:off x="-4655" y="3461842"/>
              <a:ext cx="1135367" cy="783005"/>
              <a:chOff x="-4655" y="3534477"/>
              <a:chExt cx="1135367" cy="783005"/>
            </a:xfrm>
          </p:grpSpPr>
          <p:sp>
            <p:nvSpPr>
              <p:cNvPr id="367" name="Google Shape;367;p19"/>
              <p:cNvSpPr/>
              <p:nvPr/>
            </p:nvSpPr>
            <p:spPr>
              <a:xfrm rot="5400000">
                <a:off x="171526" y="3358296"/>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68" name="Google Shape;368;p19"/>
              <p:cNvPicPr preferRelativeResize="0"/>
              <p:nvPr/>
            </p:nvPicPr>
            <p:blipFill rotWithShape="1">
              <a:blip r:embed="rId4">
                <a:alphaModFix/>
              </a:blip>
              <a:srcRect b="0" l="0" r="0" t="0"/>
              <a:stretch/>
            </p:blipFill>
            <p:spPr>
              <a:xfrm>
                <a:off x="281796" y="3637979"/>
                <a:ext cx="683386" cy="576000"/>
              </a:xfrm>
              <a:prstGeom prst="rect">
                <a:avLst/>
              </a:prstGeom>
              <a:noFill/>
              <a:ln>
                <a:noFill/>
              </a:ln>
            </p:spPr>
          </p:pic>
        </p:grpSp>
      </p:grpSp>
      <p:grpSp>
        <p:nvGrpSpPr>
          <p:cNvPr id="369" name="Google Shape;369;p19"/>
          <p:cNvGrpSpPr/>
          <p:nvPr/>
        </p:nvGrpSpPr>
        <p:grpSpPr>
          <a:xfrm>
            <a:off x="-4655" y="1955978"/>
            <a:ext cx="9223735" cy="783005"/>
            <a:chOff x="-4655" y="1788831"/>
            <a:chExt cx="9223735" cy="783005"/>
          </a:xfrm>
        </p:grpSpPr>
        <p:sp>
          <p:nvSpPr>
            <p:cNvPr id="370" name="Google Shape;370;p19"/>
            <p:cNvSpPr txBox="1"/>
            <p:nvPr/>
          </p:nvSpPr>
          <p:spPr>
            <a:xfrm>
              <a:off x="1284454" y="2011076"/>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600" u="none" cap="none" strike="noStrike">
                <a:solidFill>
                  <a:schemeClr val="dk1"/>
                </a:solidFill>
                <a:latin typeface="Calibri"/>
                <a:ea typeface="Calibri"/>
                <a:cs typeface="Calibri"/>
                <a:sym typeface="Calibri"/>
              </a:endParaRPr>
            </a:p>
          </p:txBody>
        </p:sp>
        <p:grpSp>
          <p:nvGrpSpPr>
            <p:cNvPr id="371" name="Google Shape;371;p19"/>
            <p:cNvGrpSpPr/>
            <p:nvPr/>
          </p:nvGrpSpPr>
          <p:grpSpPr>
            <a:xfrm>
              <a:off x="-4655" y="1788831"/>
              <a:ext cx="1135367" cy="783005"/>
              <a:chOff x="-4655" y="1788831"/>
              <a:chExt cx="1135367" cy="783005"/>
            </a:xfrm>
          </p:grpSpPr>
          <p:sp>
            <p:nvSpPr>
              <p:cNvPr id="372" name="Google Shape;372;p19"/>
              <p:cNvSpPr/>
              <p:nvPr/>
            </p:nvSpPr>
            <p:spPr>
              <a:xfrm rot="5400000">
                <a:off x="171526" y="1612650"/>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73" name="Google Shape;373;p19"/>
              <p:cNvPicPr preferRelativeResize="0"/>
              <p:nvPr/>
            </p:nvPicPr>
            <p:blipFill rotWithShape="1">
              <a:blip r:embed="rId5">
                <a:alphaModFix/>
              </a:blip>
              <a:srcRect b="0" l="0" r="0" t="0"/>
              <a:stretch/>
            </p:blipFill>
            <p:spPr>
              <a:xfrm>
                <a:off x="257560" y="1871905"/>
                <a:ext cx="731859" cy="616856"/>
              </a:xfrm>
              <a:prstGeom prst="rect">
                <a:avLst/>
              </a:prstGeom>
              <a:noFill/>
              <a:ln>
                <a:noFill/>
              </a:ln>
            </p:spPr>
          </p:pic>
        </p:grpSp>
      </p:grpSp>
      <p:grpSp>
        <p:nvGrpSpPr>
          <p:cNvPr id="374" name="Google Shape;374;p19"/>
          <p:cNvGrpSpPr/>
          <p:nvPr/>
        </p:nvGrpSpPr>
        <p:grpSpPr>
          <a:xfrm>
            <a:off x="-4655" y="2826713"/>
            <a:ext cx="8958264" cy="783005"/>
            <a:chOff x="-4655" y="2568971"/>
            <a:chExt cx="8958264" cy="783005"/>
          </a:xfrm>
        </p:grpSpPr>
        <p:sp>
          <p:nvSpPr>
            <p:cNvPr id="375" name="Google Shape;375;p19"/>
            <p:cNvSpPr txBox="1"/>
            <p:nvPr/>
          </p:nvSpPr>
          <p:spPr>
            <a:xfrm>
              <a:off x="1284454" y="2791216"/>
              <a:ext cx="766915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600" u="none" cap="none" strike="noStrike">
                <a:solidFill>
                  <a:schemeClr val="dk1"/>
                </a:solidFill>
                <a:latin typeface="Calibri"/>
                <a:ea typeface="Calibri"/>
                <a:cs typeface="Calibri"/>
                <a:sym typeface="Calibri"/>
              </a:endParaRPr>
            </a:p>
          </p:txBody>
        </p:sp>
        <p:grpSp>
          <p:nvGrpSpPr>
            <p:cNvPr id="376" name="Google Shape;376;p19"/>
            <p:cNvGrpSpPr/>
            <p:nvPr/>
          </p:nvGrpSpPr>
          <p:grpSpPr>
            <a:xfrm>
              <a:off x="-4655" y="2568971"/>
              <a:ext cx="1135367" cy="783005"/>
              <a:chOff x="-4655" y="2661654"/>
              <a:chExt cx="1135367" cy="783005"/>
            </a:xfrm>
          </p:grpSpPr>
          <p:sp>
            <p:nvSpPr>
              <p:cNvPr id="377" name="Google Shape;377;p19"/>
              <p:cNvSpPr/>
              <p:nvPr/>
            </p:nvSpPr>
            <p:spPr>
              <a:xfrm rot="5400000">
                <a:off x="171526" y="2485473"/>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78" name="Google Shape;378;p19"/>
              <p:cNvPicPr preferRelativeResize="0"/>
              <p:nvPr/>
            </p:nvPicPr>
            <p:blipFill rotWithShape="1">
              <a:blip r:embed="rId6">
                <a:alphaModFix/>
              </a:blip>
              <a:srcRect b="0" l="0" r="0" t="0"/>
              <a:stretch/>
            </p:blipFill>
            <p:spPr>
              <a:xfrm>
                <a:off x="281796" y="2765156"/>
                <a:ext cx="683386" cy="576000"/>
              </a:xfrm>
              <a:prstGeom prst="rect">
                <a:avLst/>
              </a:prstGeom>
              <a:noFill/>
              <a:ln>
                <a:noFill/>
              </a:ln>
            </p:spPr>
          </p:pic>
        </p:grpSp>
      </p:grpSp>
      <p:grpSp>
        <p:nvGrpSpPr>
          <p:cNvPr id="379" name="Google Shape;379;p19"/>
          <p:cNvGrpSpPr/>
          <p:nvPr/>
        </p:nvGrpSpPr>
        <p:grpSpPr>
          <a:xfrm>
            <a:off x="-4655" y="5438917"/>
            <a:ext cx="6906899" cy="783005"/>
            <a:chOff x="-4655" y="5100793"/>
            <a:chExt cx="6906899" cy="783005"/>
          </a:xfrm>
        </p:grpSpPr>
        <p:sp>
          <p:nvSpPr>
            <p:cNvPr id="380" name="Google Shape;380;p19"/>
            <p:cNvSpPr txBox="1"/>
            <p:nvPr/>
          </p:nvSpPr>
          <p:spPr>
            <a:xfrm>
              <a:off x="1284453" y="5224717"/>
              <a:ext cx="561779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381" name="Google Shape;381;p19"/>
            <p:cNvGrpSpPr/>
            <p:nvPr/>
          </p:nvGrpSpPr>
          <p:grpSpPr>
            <a:xfrm>
              <a:off x="-4655" y="5100793"/>
              <a:ext cx="1135367" cy="783005"/>
              <a:chOff x="-4655" y="5280123"/>
              <a:chExt cx="1135367" cy="783005"/>
            </a:xfrm>
          </p:grpSpPr>
          <p:sp>
            <p:nvSpPr>
              <p:cNvPr id="382" name="Google Shape;382;p19"/>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83" name="Google Shape;383;p19"/>
              <p:cNvPicPr preferRelativeResize="0"/>
              <p:nvPr/>
            </p:nvPicPr>
            <p:blipFill rotWithShape="1">
              <a:blip r:embed="rId7">
                <a:alphaModFix/>
              </a:blip>
              <a:srcRect b="0" l="0" r="0" t="0"/>
              <a:stretch/>
            </p:blipFill>
            <p:spPr>
              <a:xfrm>
                <a:off x="281795" y="5383625"/>
                <a:ext cx="683389" cy="576000"/>
              </a:xfrm>
              <a:prstGeom prst="rect">
                <a:avLst/>
              </a:prstGeom>
              <a:noFill/>
              <a:ln>
                <a:noFill/>
              </a:ln>
            </p:spPr>
          </p:pic>
        </p:grpSp>
      </p:grpSp>
      <p:pic>
        <p:nvPicPr>
          <p:cNvPr id="384" name="Google Shape;384;p19"/>
          <p:cNvPicPr preferRelativeResize="0"/>
          <p:nvPr/>
        </p:nvPicPr>
        <p:blipFill rotWithShape="1">
          <a:blip r:embed="rId8">
            <a:alphaModFix/>
          </a:blip>
          <a:srcRect b="0" l="0" r="0" t="0"/>
          <a:stretch/>
        </p:blipFill>
        <p:spPr>
          <a:xfrm>
            <a:off x="5639333" y="1565094"/>
            <a:ext cx="3816532" cy="6006178"/>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1000"/>
                                        <p:tgtEl>
                                          <p:spTgt spid="36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1000"/>
                                        <p:tgtEl>
                                          <p:spTgt spid="37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1000"/>
                                        <p:tgtEl>
                                          <p:spTgt spid="35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58"/>
                                        </p:tgtEl>
                                        <p:attrNameLst>
                                          <p:attrName>style.visibility</p:attrName>
                                        </p:attrNameLst>
                                      </p:cBhvr>
                                      <p:to>
                                        <p:strVal val="visible"/>
                                      </p:to>
                                    </p:set>
                                    <p:anim calcmode="lin" valueType="num">
                                      <p:cBhvr additive="base">
                                        <p:cTn dur="1000"/>
                                        <p:tgtEl>
                                          <p:spTgt spid="35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1000"/>
                                        <p:tgtEl>
                                          <p:spTgt spid="37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390" name="Google Shape;390;p20"/>
          <p:cNvSpPr/>
          <p:nvPr/>
        </p:nvSpPr>
        <p:spPr>
          <a:xfrm>
            <a:off x="375975"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91" name="Google Shape;391;p20"/>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2" name="Google Shape;392;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393" name="Google Shape;393;p20"/>
          <p:cNvSpPr txBox="1"/>
          <p:nvPr/>
        </p:nvSpPr>
        <p:spPr>
          <a:xfrm>
            <a:off x="958647" y="3971023"/>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Ahora realizaremos una actividad práctica con todo lo que hemos conocido.</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Descarga el archivo </a:t>
            </a:r>
            <a:r>
              <a:rPr b="1" i="0" lang="en-US" sz="1600" u="none" cap="none" strike="noStrike">
                <a:solidFill>
                  <a:srgbClr val="ED6B00"/>
                </a:solidFill>
                <a:latin typeface="Calibri"/>
                <a:ea typeface="Calibri"/>
                <a:cs typeface="Calibri"/>
                <a:sym typeface="Calibri"/>
              </a:rPr>
              <a:t>Actividad_Ejercicio completo</a:t>
            </a:r>
            <a:r>
              <a:rPr b="0" i="0" lang="en-US" sz="1600" u="none" cap="none" strike="noStrike">
                <a:solidFill>
                  <a:srgbClr val="000000"/>
                </a:solidFill>
                <a:latin typeface="Calibri"/>
                <a:ea typeface="Calibri"/>
                <a:cs typeface="Calibri"/>
                <a:sym typeface="Calibri"/>
              </a:rPr>
              <a:t>,  y sigue las instrucciones señaladas.</a:t>
            </a:r>
            <a:endParaRPr/>
          </a:p>
          <a:p>
            <a:pPr indent="0" lvl="0" marL="0" marR="0" rtl="0" algn="l">
              <a:lnSpc>
                <a:spcPct val="100000"/>
              </a:lnSpc>
              <a:spcBef>
                <a:spcPts val="0"/>
              </a:spcBef>
              <a:spcAft>
                <a:spcPts val="0"/>
              </a:spcAft>
              <a:buNone/>
            </a:pPr>
            <a:r>
              <a:t/>
            </a:r>
            <a:endParaRPr b="1" i="0" sz="1600" u="none" cap="none" strike="noStrike">
              <a:solidFill>
                <a:srgbClr val="ED6B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600" u="none" cap="none" strike="noStrike">
                <a:solidFill>
                  <a:srgbClr val="ED6B00"/>
                </a:solidFill>
                <a:latin typeface="Calibri"/>
                <a:ea typeface="Calibri"/>
                <a:cs typeface="Calibri"/>
                <a:sym typeface="Calibri"/>
              </a:rPr>
              <a:t>¡Éxito! </a:t>
            </a:r>
            <a:endParaRPr b="1" i="0" sz="16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sp>
        <p:nvSpPr>
          <p:cNvPr id="394" name="Google Shape;394;p20"/>
          <p:cNvSpPr txBox="1"/>
          <p:nvPr/>
        </p:nvSpPr>
        <p:spPr>
          <a:xfrm>
            <a:off x="3670560" y="1209418"/>
            <a:ext cx="1018398"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13</a:t>
            </a:r>
            <a:endParaRPr b="0" i="0" sz="6000" u="none" cap="none" strike="noStrike">
              <a:solidFill>
                <a:srgbClr val="FFB375"/>
              </a:solidFill>
              <a:latin typeface="Calibri"/>
              <a:ea typeface="Calibri"/>
              <a:cs typeface="Calibri"/>
              <a:sym typeface="Calibri"/>
            </a:endParaRPr>
          </a:p>
        </p:txBody>
      </p:sp>
      <p:pic>
        <p:nvPicPr>
          <p:cNvPr id="395" name="Google Shape;395;p20"/>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396" name="Google Shape;396;p20"/>
          <p:cNvSpPr txBox="1"/>
          <p:nvPr/>
        </p:nvSpPr>
        <p:spPr>
          <a:xfrm>
            <a:off x="2686559"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Medio | Presentación</a:t>
            </a:r>
            <a:endParaRPr b="0" i="0" sz="1100" u="none" cap="none" strike="noStrike">
              <a:solidFill>
                <a:srgbClr val="741B47"/>
              </a:solidFill>
              <a:latin typeface="Calibri"/>
              <a:ea typeface="Calibri"/>
              <a:cs typeface="Calibri"/>
              <a:sym typeface="Calibri"/>
            </a:endParaRPr>
          </a:p>
        </p:txBody>
      </p:sp>
      <p:sp>
        <p:nvSpPr>
          <p:cNvPr id="397" name="Google Shape;397;p20"/>
          <p:cNvSpPr/>
          <p:nvPr/>
        </p:nvSpPr>
        <p:spPr>
          <a:xfrm>
            <a:off x="944893" y="2711014"/>
            <a:ext cx="5694188" cy="42550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RESUMEN DEL </a:t>
            </a:r>
            <a:r>
              <a:rPr b="1" i="0" lang="en-US" sz="2000" u="none" cap="none" strike="noStrike">
                <a:solidFill>
                  <a:srgbClr val="ED6B00"/>
                </a:solidFill>
                <a:latin typeface="Calibri"/>
                <a:ea typeface="Calibri"/>
                <a:cs typeface="Calibri"/>
                <a:sym typeface="Calibri"/>
              </a:rPr>
              <a:t>CICLO CONTABLE Y NORMATIVA IFRS</a:t>
            </a:r>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1000"/>
                                        <p:tgtEl>
                                          <p:spTgt spid="39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bf03721541_0_1"/>
          <p:cNvSpPr txBox="1"/>
          <p:nvPr/>
        </p:nvSpPr>
        <p:spPr>
          <a:xfrm>
            <a:off x="1196750" y="1966925"/>
            <a:ext cx="6694800" cy="263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03" name="Google Shape;403;gbf03721541_0_1"/>
          <p:cNvSpPr/>
          <p:nvPr/>
        </p:nvSpPr>
        <p:spPr>
          <a:xfrm>
            <a:off x="431625" y="2453172"/>
            <a:ext cx="8839200" cy="32382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1700"/>
              <a:t>Para recordar  todos los temas trabajados durante el desarrollo del Módulo, te invitamos a revisar la siguiente animación</a:t>
            </a:r>
            <a:endParaRPr sz="1700"/>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ctr">
              <a:lnSpc>
                <a:spcPct val="100000"/>
              </a:lnSpc>
              <a:spcBef>
                <a:spcPts val="0"/>
              </a:spcBef>
              <a:spcAft>
                <a:spcPts val="0"/>
              </a:spcAft>
              <a:buClr>
                <a:srgbClr val="000000"/>
              </a:buClr>
              <a:buSzPts val="1400"/>
              <a:buFont typeface="Arial"/>
              <a:buNone/>
            </a:pPr>
            <a:r>
              <a:t/>
            </a:r>
            <a:endParaRPr/>
          </a:p>
          <a:p>
            <a:pPr indent="0" lvl="0" marL="0" marR="0" rtl="0" algn="ctr">
              <a:lnSpc>
                <a:spcPct val="100000"/>
              </a:lnSpc>
              <a:spcBef>
                <a:spcPts val="0"/>
              </a:spcBef>
              <a:spcAft>
                <a:spcPts val="0"/>
              </a:spcAft>
              <a:buClr>
                <a:srgbClr val="000000"/>
              </a:buClr>
              <a:buSzPts val="1400"/>
              <a:buFont typeface="Arial"/>
              <a:buNone/>
            </a:pPr>
            <a:r>
              <a:rPr b="1" lang="en-US" sz="1600">
                <a:solidFill>
                  <a:srgbClr val="E06A00"/>
                </a:solidFill>
              </a:rPr>
              <a:t>¡Èxisto!</a:t>
            </a:r>
            <a:endParaRPr b="1" sz="1600">
              <a:solidFill>
                <a:srgbClr val="E06A00"/>
              </a:solidFill>
            </a:endParaRPr>
          </a:p>
        </p:txBody>
      </p:sp>
      <p:sp>
        <p:nvSpPr>
          <p:cNvPr id="404" name="Google Shape;404;gbf03721541_0_1"/>
          <p:cNvSpPr txBox="1"/>
          <p:nvPr/>
        </p:nvSpPr>
        <p:spPr>
          <a:xfrm>
            <a:off x="506325" y="164742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lang="en-US" sz="2800">
                <a:solidFill>
                  <a:srgbClr val="ED6B00"/>
                </a:solidFill>
                <a:latin typeface="Calibri"/>
                <a:ea typeface="Calibri"/>
                <a:cs typeface="Calibri"/>
                <a:sym typeface="Calibri"/>
              </a:rPr>
              <a:t>RESUMEN DEL MÓDULO</a:t>
            </a:r>
            <a:endParaRPr b="1" i="0" sz="3100" u="none" cap="none" strike="noStrike">
              <a:solidFill>
                <a:srgbClr val="ED6B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7"/>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13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7" name="Google Shape;77;p37"/>
          <p:cNvSpPr txBox="1"/>
          <p:nvPr/>
        </p:nvSpPr>
        <p:spPr>
          <a:xfrm>
            <a:off x="365424" y="2364630"/>
            <a:ext cx="6340176"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ED6B00"/>
                </a:solidFill>
                <a:latin typeface="Calibri"/>
                <a:ea typeface="Calibri"/>
                <a:cs typeface="Calibri"/>
                <a:sym typeface="Calibri"/>
              </a:rPr>
              <a:t>RESUMEN DEL CICLO CONTABLE Y NORMATIVA IFRS</a:t>
            </a:r>
            <a:endParaRPr b="1" i="0" sz="3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3600"/>
              <a:buFont typeface="Arial"/>
              <a:buNone/>
            </a:pPr>
            <a:r>
              <a:t/>
            </a:r>
            <a:endParaRPr b="1" i="0" sz="3600" u="none" cap="none" strike="noStrike">
              <a:solidFill>
                <a:srgbClr val="ED6B00"/>
              </a:solidFill>
              <a:latin typeface="Calibri"/>
              <a:ea typeface="Calibri"/>
              <a:cs typeface="Calibri"/>
              <a:sym typeface="Calibri"/>
            </a:endParaRPr>
          </a:p>
        </p:txBody>
      </p:sp>
      <p:sp>
        <p:nvSpPr>
          <p:cNvPr id="78" name="Google Shape;78;p37"/>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MÓDULO 1 </a:t>
            </a:r>
            <a:r>
              <a:rPr b="0" i="0" lang="en-US" sz="1200" u="none" cap="none" strike="noStrike">
                <a:solidFill>
                  <a:srgbClr val="ED6B00"/>
                </a:solidFill>
                <a:latin typeface="Calibri"/>
                <a:ea typeface="Calibri"/>
                <a:cs typeface="Calibri"/>
                <a:sym typeface="Calibri"/>
              </a:rPr>
              <a:t>| UTILIZACIÓN DE INFORMACIÓN CONTABLE</a:t>
            </a:r>
            <a:endParaRPr b="0" i="0" sz="1200" u="none" cap="none" strike="noStrike">
              <a:solidFill>
                <a:srgbClr val="ED6B00"/>
              </a:solidFill>
              <a:latin typeface="Calibri"/>
              <a:ea typeface="Calibri"/>
              <a:cs typeface="Calibri"/>
              <a:sym typeface="Calibri"/>
            </a:endParaRPr>
          </a:p>
        </p:txBody>
      </p:sp>
      <p:pic>
        <p:nvPicPr>
          <p:cNvPr id="79" name="Google Shape;79;p37"/>
          <p:cNvPicPr preferRelativeResize="0"/>
          <p:nvPr/>
        </p:nvPicPr>
        <p:blipFill rotWithShape="1">
          <a:blip r:embed="rId3">
            <a:alphaModFix/>
          </a:blip>
          <a:srcRect b="0" l="0" r="0" t="0"/>
          <a:stretch/>
        </p:blipFill>
        <p:spPr>
          <a:xfrm>
            <a:off x="3342479" y="3208867"/>
            <a:ext cx="5416019" cy="5416019"/>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1"/>
          <p:cNvSpPr/>
          <p:nvPr/>
        </p:nvSpPr>
        <p:spPr>
          <a:xfrm>
            <a:off x="431624" y="2372800"/>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0" name="Google Shape;410;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1" name="Google Shape;411;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412" name="Google Shape;412;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413" name="Google Shape;413;p21"/>
          <p:cNvPicPr preferRelativeResize="0"/>
          <p:nvPr/>
        </p:nvPicPr>
        <p:blipFill rotWithShape="1">
          <a:blip r:embed="rId3">
            <a:alphaModFix/>
          </a:blip>
          <a:srcRect b="0" l="0" r="0" t="0"/>
          <a:stretch/>
        </p:blipFill>
        <p:spPr>
          <a:xfrm>
            <a:off x="5830531" y="2890682"/>
            <a:ext cx="2963594" cy="4629223"/>
          </a:xfrm>
          <a:prstGeom prst="rect">
            <a:avLst/>
          </a:prstGeom>
          <a:noFill/>
          <a:ln>
            <a:noFill/>
          </a:ln>
        </p:spPr>
      </p:pic>
      <p:sp>
        <p:nvSpPr>
          <p:cNvPr id="414" name="Google Shape;414;p21"/>
          <p:cNvSpPr txBox="1"/>
          <p:nvPr/>
        </p:nvSpPr>
        <p:spPr>
          <a:xfrm>
            <a:off x="958647" y="3641405"/>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415" name="Google Shape;415;p21"/>
          <p:cNvPicPr preferRelativeResize="0"/>
          <p:nvPr/>
        </p:nvPicPr>
        <p:blipFill rotWithShape="1">
          <a:blip r:embed="rId4">
            <a:alphaModFix/>
          </a:blip>
          <a:srcRect b="0" l="0" r="0" t="0"/>
          <a:stretch/>
        </p:blipFill>
        <p:spPr>
          <a:xfrm>
            <a:off x="3220624" y="4011561"/>
            <a:ext cx="673176" cy="603721"/>
          </a:xfrm>
          <a:prstGeom prst="rect">
            <a:avLst/>
          </a:prstGeom>
          <a:noFill/>
          <a:ln>
            <a:noFill/>
          </a:ln>
        </p:spPr>
      </p:pic>
      <p:sp>
        <p:nvSpPr>
          <p:cNvPr id="416" name="Google Shape;416;p21"/>
          <p:cNvSpPr/>
          <p:nvPr/>
        </p:nvSpPr>
        <p:spPr>
          <a:xfrm>
            <a:off x="944893" y="2711014"/>
            <a:ext cx="5694188" cy="42550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RESUMEN DEL </a:t>
            </a:r>
            <a:r>
              <a:rPr b="1" i="0" lang="en-US" sz="2000" u="none" cap="none" strike="noStrike">
                <a:solidFill>
                  <a:srgbClr val="ED6B00"/>
                </a:solidFill>
                <a:latin typeface="Calibri"/>
                <a:ea typeface="Calibri"/>
                <a:cs typeface="Calibri"/>
                <a:sym typeface="Calibri"/>
              </a:rPr>
              <a:t>CICLO CONTABLE Y NORMATIVA IFRS</a:t>
            </a:r>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367"/>
                                        <p:tgtEl>
                                          <p:spTgt spid="413"/>
                                        </p:tgtEl>
                                      </p:cBhvr>
                                    </p:animEffect>
                                  </p:childTnLst>
                                </p:cTn>
                              </p:par>
                            </p:childTnLst>
                          </p:cTn>
                        </p:par>
                        <p:par>
                          <p:cTn fill="hold">
                            <p:stCondLst>
                              <p:cond delay="1367"/>
                            </p:stCondLst>
                            <p:childTnLst>
                              <p:par>
                                <p:cTn fill="hold" nodeType="afterEffect" presetClass="entr" presetID="23" presetSubtype="16">
                                  <p:stCondLst>
                                    <p:cond delay="0"/>
                                  </p:stCondLst>
                                  <p:childTnLst>
                                    <p:set>
                                      <p:cBhvr>
                                        <p:cTn dur="1" fill="hold">
                                          <p:stCondLst>
                                            <p:cond delay="0"/>
                                          </p:stCondLst>
                                        </p:cTn>
                                        <p:tgtEl>
                                          <p:spTgt spid="410"/>
                                        </p:tgtEl>
                                        <p:attrNameLst>
                                          <p:attrName>style.visibility</p:attrName>
                                        </p:attrNameLst>
                                      </p:cBhvr>
                                      <p:to>
                                        <p:strVal val="visible"/>
                                      </p:to>
                                    </p:set>
                                    <p:anim calcmode="lin" valueType="num">
                                      <p:cBhvr additive="base">
                                        <p:cTn dur="500"/>
                                        <p:tgtEl>
                                          <p:spTgt spid="410"/>
                                        </p:tgtEl>
                                        <p:attrNameLst>
                                          <p:attrName>ppt_w</p:attrName>
                                        </p:attrNameLst>
                                      </p:cBhvr>
                                      <p:tavLst>
                                        <p:tav fmla="" tm="0">
                                          <p:val>
                                            <p:strVal val="0"/>
                                          </p:val>
                                        </p:tav>
                                        <p:tav fmla="" tm="100000">
                                          <p:val>
                                            <p:strVal val="#ppt_w"/>
                                          </p:val>
                                        </p:tav>
                                      </p:tavLst>
                                    </p:anim>
                                    <p:anim calcmode="lin" valueType="num">
                                      <p:cBhvr additive="base">
                                        <p:cTn dur="500"/>
                                        <p:tgtEl>
                                          <p:spTgt spid="4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8"/>
          <p:cNvSpPr txBox="1"/>
          <p:nvPr/>
        </p:nvSpPr>
        <p:spPr>
          <a:xfrm>
            <a:off x="334294" y="2210200"/>
            <a:ext cx="2969208"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rgbClr val="000000"/>
                </a:solidFill>
                <a:latin typeface="Calibri"/>
                <a:ea typeface="Calibri"/>
                <a:cs typeface="Calibri"/>
                <a:sym typeface="Calibri"/>
              </a:rPr>
              <a:t>OA1</a:t>
            </a:r>
            <a:r>
              <a:rPr b="0" i="0" lang="en-US" sz="1400" u="none" cap="none" strike="noStrike">
                <a:solidFill>
                  <a:srgbClr val="000000"/>
                </a:solidFill>
                <a:latin typeface="Calibri"/>
                <a:ea typeface="Calibri"/>
                <a:cs typeface="Calibri"/>
                <a:sym typeface="Calibri"/>
              </a:rPr>
              <a:t>. Leer y utilizar información contable básica acerca de la marcha de la empresa, incluida información sobre importaciones y/o exportaciones, de acuerdo a las normas internaciones de contabilidad</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(NIC) y de información financiera (NIIF) y a la legislación tributaria vigente.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OA Genérico</a:t>
            </a:r>
            <a:endParaRPr/>
          </a:p>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B - C - H</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85" name="Google Shape;85;p38"/>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6" name="Google Shape;86;p38"/>
          <p:cNvSpPr txBox="1"/>
          <p:nvPr/>
        </p:nvSpPr>
        <p:spPr>
          <a:xfrm>
            <a:off x="358671" y="1910374"/>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7" name="Google Shape;87;p38"/>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88" name="Google Shape;88;p38"/>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9" name="Google Shape;89;p38"/>
          <p:cNvSpPr txBox="1"/>
          <p:nvPr/>
        </p:nvSpPr>
        <p:spPr>
          <a:xfrm>
            <a:off x="3459164" y="2210200"/>
            <a:ext cx="2883567"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Calibri"/>
                <a:ea typeface="Calibri"/>
                <a:cs typeface="Calibri"/>
                <a:sym typeface="Calibri"/>
              </a:rPr>
              <a:t>1. </a:t>
            </a:r>
            <a:r>
              <a:rPr b="0" i="0" lang="en-US" sz="1400" u="none" cap="none" strike="noStrike">
                <a:solidFill>
                  <a:srgbClr val="000000"/>
                </a:solidFill>
                <a:latin typeface="Calibri"/>
                <a:ea typeface="Calibri"/>
                <a:cs typeface="Calibri"/>
                <a:sym typeface="Calibri"/>
              </a:rPr>
              <a:t>Maneja Normas Internacionales de Contabilidad y legislación</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tributaria, en el registro de las actividades financieras y económicas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de una entidad.</a:t>
            </a:r>
            <a:endParaRPr/>
          </a:p>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 </a:t>
            </a:r>
            <a:r>
              <a:rPr b="0" i="0" lang="en-US" sz="1400" u="none" cap="none" strike="noStrike">
                <a:solidFill>
                  <a:srgbClr val="000000"/>
                </a:solidFill>
                <a:latin typeface="Calibri"/>
                <a:ea typeface="Calibri"/>
                <a:cs typeface="Calibri"/>
                <a:sym typeface="Calibri"/>
              </a:rPr>
              <a:t>Utiliza la información contable de la empresa para evaluar la</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marcha de la misma, considerando las Normas Internacionales de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Contabilidad y la legislación tributaria vigente.</a:t>
            </a:r>
            <a:endParaRPr/>
          </a:p>
        </p:txBody>
      </p:sp>
      <p:sp>
        <p:nvSpPr>
          <p:cNvPr id="90" name="Google Shape;90;p38"/>
          <p:cNvSpPr txBox="1"/>
          <p:nvPr/>
        </p:nvSpPr>
        <p:spPr>
          <a:xfrm>
            <a:off x="3561636" y="1910374"/>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91" name="Google Shape;91;p38"/>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92" name="Google Shape;92;p38"/>
          <p:cNvSpPr/>
          <p:nvPr/>
        </p:nvSpPr>
        <p:spPr>
          <a:xfrm>
            <a:off x="6473043" y="1472660"/>
            <a:ext cx="2980513" cy="566358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3" name="Google Shape;93;p38"/>
          <p:cNvSpPr txBox="1"/>
          <p:nvPr/>
        </p:nvSpPr>
        <p:spPr>
          <a:xfrm>
            <a:off x="6656439" y="2210200"/>
            <a:ext cx="2684206" cy="39572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Realiza la contabilidad de transacciones en el libro diario, traspaso</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al mayor y confección de estados financieros, de acuerdo a las normas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internacionales de contabilidad y legislación tributaria vigente.</a:t>
            </a:r>
            <a:endParaRPr b="0" i="0" sz="1400" u="none" cap="none" strike="noStrike">
              <a:solidFill>
                <a:srgbClr val="000000"/>
              </a:solidFill>
              <a:latin typeface="Calibri"/>
              <a:ea typeface="Calibri"/>
              <a:cs typeface="Calibri"/>
              <a:sym typeface="Calibri"/>
            </a:endParaRPr>
          </a:p>
        </p:txBody>
      </p:sp>
      <p:sp>
        <p:nvSpPr>
          <p:cNvPr id="94" name="Google Shape;94;p38"/>
          <p:cNvSpPr txBox="1"/>
          <p:nvPr/>
        </p:nvSpPr>
        <p:spPr>
          <a:xfrm>
            <a:off x="6554516" y="1910374"/>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5" name="Google Shape;95;p38"/>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6" name="Google Shape;96;p38"/>
          <p:cNvPicPr preferRelativeResize="0"/>
          <p:nvPr/>
        </p:nvPicPr>
        <p:blipFill rotWithShape="1">
          <a:blip r:embed="rId6">
            <a:alphaModFix/>
          </a:blip>
          <a:srcRect b="0" l="0" r="0" t="0"/>
          <a:stretch/>
        </p:blipFill>
        <p:spPr>
          <a:xfrm flipH="1">
            <a:off x="1527195" y="4509094"/>
            <a:ext cx="2978131" cy="2366381"/>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pSp>
        <p:nvGrpSpPr>
          <p:cNvPr id="101" name="Google Shape;101;p39"/>
          <p:cNvGrpSpPr/>
          <p:nvPr/>
        </p:nvGrpSpPr>
        <p:grpSpPr>
          <a:xfrm flipH="1">
            <a:off x="536225" y="2440019"/>
            <a:ext cx="5390398" cy="2790742"/>
            <a:chOff x="3774221" y="2843142"/>
            <a:chExt cx="5390398" cy="2790742"/>
          </a:xfrm>
        </p:grpSpPr>
        <p:sp>
          <p:nvSpPr>
            <p:cNvPr id="102" name="Google Shape;102;p39"/>
            <p:cNvSpPr/>
            <p:nvPr/>
          </p:nvSpPr>
          <p:spPr>
            <a:xfrm>
              <a:off x="4506819" y="2843142"/>
              <a:ext cx="4657800" cy="2790742"/>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3" name="Google Shape;103;p39"/>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04" name="Google Shape;104;p3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05" name="Google Shape;105;p3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106" name="Google Shape;106;p39"/>
          <p:cNvSpPr txBox="1"/>
          <p:nvPr/>
        </p:nvSpPr>
        <p:spPr>
          <a:xfrm>
            <a:off x="856788" y="2876745"/>
            <a:ext cx="4056002" cy="191729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Para revisar los aprendizajes trabajados en la actividad anterior, te invito a jugar a través de la </a:t>
            </a:r>
            <a:r>
              <a:rPr b="1" i="0" lang="en-US" sz="1600" u="none" cap="none" strike="noStrike">
                <a:solidFill>
                  <a:srgbClr val="ED6B00"/>
                </a:solidFill>
                <a:latin typeface="Calibri"/>
                <a:ea typeface="Calibri"/>
                <a:cs typeface="Calibri"/>
                <a:sym typeface="Calibri"/>
              </a:rPr>
              <a:t>Ruleta </a:t>
            </a:r>
            <a:r>
              <a:rPr b="1" lang="en-US" sz="1600">
                <a:solidFill>
                  <a:srgbClr val="ED6B00"/>
                </a:solidFill>
                <a:latin typeface="Calibri"/>
                <a:ea typeface="Calibri"/>
                <a:cs typeface="Calibri"/>
                <a:sym typeface="Calibri"/>
              </a:rPr>
              <a:t>Financiera</a:t>
            </a:r>
            <a:r>
              <a:rPr b="1" i="0" lang="en-US" sz="1600" u="none" cap="none" strike="noStrike">
                <a:solidFill>
                  <a:srgbClr val="ED6B00"/>
                </a:solidFill>
                <a:latin typeface="Calibri"/>
                <a:ea typeface="Calibri"/>
                <a:cs typeface="Calibri"/>
                <a:sym typeface="Calibri"/>
              </a:rPr>
              <a:t>.</a:t>
            </a:r>
            <a:endParaRPr/>
          </a:p>
        </p:txBody>
      </p:sp>
      <p:sp>
        <p:nvSpPr>
          <p:cNvPr id="107" name="Google Shape;107;p39"/>
          <p:cNvSpPr txBox="1"/>
          <p:nvPr/>
        </p:nvSpPr>
        <p:spPr>
          <a:xfrm>
            <a:off x="856788" y="5814477"/>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la </a:t>
            </a:r>
            <a:r>
              <a:rPr b="0" i="0" lang="en-US" sz="2100" u="none" cap="none" strike="noStrike">
                <a:solidFill>
                  <a:srgbClr val="A93501"/>
                </a:solidFill>
                <a:latin typeface="Calibri"/>
                <a:ea typeface="Calibri"/>
                <a:cs typeface="Calibri"/>
                <a:sym typeface="Calibri"/>
              </a:rPr>
              <a:t>siguiente presentación.</a:t>
            </a:r>
            <a:endParaRPr b="0" i="0" sz="1400" u="none" cap="none" strike="noStrike">
              <a:solidFill>
                <a:srgbClr val="A93501"/>
              </a:solidFill>
              <a:latin typeface="Arial"/>
              <a:ea typeface="Arial"/>
              <a:cs typeface="Arial"/>
              <a:sym typeface="Arial"/>
            </a:endParaRPr>
          </a:p>
        </p:txBody>
      </p:sp>
      <p:pic>
        <p:nvPicPr>
          <p:cNvPr id="108" name="Google Shape;108;p39"/>
          <p:cNvPicPr preferRelativeResize="0"/>
          <p:nvPr/>
        </p:nvPicPr>
        <p:blipFill rotWithShape="1">
          <a:blip r:embed="rId3">
            <a:alphaModFix/>
          </a:blip>
          <a:srcRect b="0" l="0" r="0" t="0"/>
          <a:stretch/>
        </p:blipFill>
        <p:spPr>
          <a:xfrm>
            <a:off x="5135674" y="3333134"/>
            <a:ext cx="4585614" cy="4344525"/>
          </a:xfrm>
          <a:prstGeom prst="rect">
            <a:avLst/>
          </a:prstGeom>
          <a:noFill/>
          <a:ln>
            <a:noFill/>
          </a:ln>
        </p:spPr>
      </p:pic>
      <p:sp>
        <p:nvSpPr>
          <p:cNvPr id="109" name="Google Shape;109;p39"/>
          <p:cNvSpPr txBox="1"/>
          <p:nvPr/>
        </p:nvSpPr>
        <p:spPr>
          <a:xfrm>
            <a:off x="782025" y="2675450"/>
            <a:ext cx="405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E06A00"/>
                </a:solidFill>
              </a:rPr>
              <a:t>ESTADOS FINANCIEROS Y NORMAS IFRS:</a:t>
            </a:r>
            <a:endParaRPr>
              <a:solidFill>
                <a:srgbClr val="E06A00"/>
              </a:solidFill>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nvSpPr>
        <p:spPr>
          <a:xfrm>
            <a:off x="4285917" y="3008718"/>
            <a:ext cx="5180812"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Recordar todos los temas trabajados a lo largo del módulo</a:t>
            </a:r>
            <a:endParaRPr b="0" i="0" sz="1400" u="none" cap="none" strike="noStrike">
              <a:solidFill>
                <a:schemeClr val="dk1"/>
              </a:solidFill>
              <a:latin typeface="Calibri"/>
              <a:ea typeface="Calibri"/>
              <a:cs typeface="Calibri"/>
              <a:sym typeface="Calibri"/>
            </a:endParaRPr>
          </a:p>
        </p:txBody>
      </p:sp>
      <p:sp>
        <p:nvSpPr>
          <p:cNvPr id="115" name="Google Shape;115;p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sp>
        <p:nvSpPr>
          <p:cNvPr id="116" name="Google Shape;116;p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¿CUÁL ES EL TEMA DE HOY?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grpSp>
        <p:nvGrpSpPr>
          <p:cNvPr id="117" name="Google Shape;117;p5"/>
          <p:cNvGrpSpPr/>
          <p:nvPr/>
        </p:nvGrpSpPr>
        <p:grpSpPr>
          <a:xfrm>
            <a:off x="4375355" y="3455956"/>
            <a:ext cx="4934690" cy="657899"/>
            <a:chOff x="4375355" y="4412582"/>
            <a:chExt cx="4934690" cy="657899"/>
          </a:xfrm>
        </p:grpSpPr>
        <p:sp>
          <p:nvSpPr>
            <p:cNvPr id="118" name="Google Shape;118;p5"/>
            <p:cNvSpPr/>
            <p:nvPr/>
          </p:nvSpPr>
          <p:spPr>
            <a:xfrm>
              <a:off x="4375355" y="4412582"/>
              <a:ext cx="4779595" cy="657899"/>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9" name="Google Shape;119;p5"/>
            <p:cNvSpPr txBox="1"/>
            <p:nvPr/>
          </p:nvSpPr>
          <p:spPr>
            <a:xfrm>
              <a:off x="4522938" y="4566962"/>
              <a:ext cx="4322187"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El Ciclo Contable</a:t>
              </a:r>
              <a:endParaRPr b="0" i="0" sz="1400" u="none" cap="none" strike="noStrike">
                <a:solidFill>
                  <a:srgbClr val="000000"/>
                </a:solidFill>
                <a:latin typeface="Calibri"/>
                <a:ea typeface="Calibri"/>
                <a:cs typeface="Calibri"/>
                <a:sym typeface="Calibri"/>
              </a:endParaRPr>
            </a:p>
          </p:txBody>
        </p:sp>
        <p:grpSp>
          <p:nvGrpSpPr>
            <p:cNvPr id="120" name="Google Shape;120;p5"/>
            <p:cNvGrpSpPr/>
            <p:nvPr/>
          </p:nvGrpSpPr>
          <p:grpSpPr>
            <a:xfrm>
              <a:off x="8933845" y="4566962"/>
              <a:ext cx="376200" cy="385800"/>
              <a:chOff x="8933845" y="4566962"/>
              <a:chExt cx="376200" cy="385800"/>
            </a:xfrm>
          </p:grpSpPr>
          <p:sp>
            <p:nvSpPr>
              <p:cNvPr id="121" name="Google Shape;121;p5"/>
              <p:cNvSpPr/>
              <p:nvPr/>
            </p:nvSpPr>
            <p:spPr>
              <a:xfrm>
                <a:off x="8933845" y="4566962"/>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5"/>
              <p:cNvSpPr txBox="1"/>
              <p:nvPr/>
            </p:nvSpPr>
            <p:spPr>
              <a:xfrm>
                <a:off x="8943370" y="4566962"/>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grpSp>
      <p:sp>
        <p:nvSpPr>
          <p:cNvPr id="123" name="Google Shape;123;p5"/>
          <p:cNvSpPr txBox="1"/>
          <p:nvPr/>
        </p:nvSpPr>
        <p:spPr>
          <a:xfrm>
            <a:off x="4285917" y="2536228"/>
            <a:ext cx="3620954"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ED6B00"/>
                </a:solidFill>
                <a:latin typeface="Calibri"/>
                <a:ea typeface="Calibri"/>
                <a:cs typeface="Calibri"/>
                <a:sym typeface="Calibri"/>
              </a:rPr>
              <a:t>RESUMEN DEL </a:t>
            </a:r>
            <a:r>
              <a:rPr b="1" i="0" lang="en-US" sz="2000" u="none" cap="none" strike="noStrike">
                <a:solidFill>
                  <a:srgbClr val="ED6B00"/>
                </a:solidFill>
                <a:latin typeface="Calibri"/>
                <a:ea typeface="Calibri"/>
                <a:cs typeface="Calibri"/>
                <a:sym typeface="Calibri"/>
              </a:rPr>
              <a:t>CICLO CONTABLE Y NORMATIVA IFRS</a:t>
            </a:r>
            <a:endParaRPr b="1" i="0" sz="2000" u="none" cap="none" strike="noStrike">
              <a:solidFill>
                <a:srgbClr val="ED6B00"/>
              </a:solidFill>
              <a:latin typeface="Calibri"/>
              <a:ea typeface="Calibri"/>
              <a:cs typeface="Calibri"/>
              <a:sym typeface="Calibri"/>
            </a:endParaRPr>
          </a:p>
        </p:txBody>
      </p:sp>
      <p:sp>
        <p:nvSpPr>
          <p:cNvPr id="124" name="Google Shape;124;p5"/>
          <p:cNvSpPr txBox="1"/>
          <p:nvPr/>
        </p:nvSpPr>
        <p:spPr>
          <a:xfrm>
            <a:off x="4063852" y="1209418"/>
            <a:ext cx="1002998"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13</a:t>
            </a:r>
            <a:endParaRPr b="0" i="0" sz="6000" u="none" cap="none" strike="noStrike">
              <a:solidFill>
                <a:srgbClr val="FFB375"/>
              </a:solidFill>
              <a:latin typeface="Calibri"/>
              <a:ea typeface="Calibri"/>
              <a:cs typeface="Calibri"/>
              <a:sym typeface="Calibri"/>
            </a:endParaRPr>
          </a:p>
        </p:txBody>
      </p:sp>
      <p:pic>
        <p:nvPicPr>
          <p:cNvPr id="125" name="Google Shape;125;p5"/>
          <p:cNvPicPr preferRelativeResize="0"/>
          <p:nvPr/>
        </p:nvPicPr>
        <p:blipFill rotWithShape="1">
          <a:blip r:embed="rId3">
            <a:alphaModFix/>
          </a:blip>
          <a:srcRect b="0" l="0" r="0" t="0"/>
          <a:stretch/>
        </p:blipFill>
        <p:spPr>
          <a:xfrm>
            <a:off x="333517" y="2162809"/>
            <a:ext cx="3889026" cy="4365806"/>
          </a:xfrm>
          <a:prstGeom prst="rect">
            <a:avLst/>
          </a:prstGeom>
          <a:noFill/>
          <a:ln>
            <a:noFill/>
          </a:ln>
        </p:spPr>
      </p:pic>
      <p:grpSp>
        <p:nvGrpSpPr>
          <p:cNvPr id="126" name="Google Shape;126;p5"/>
          <p:cNvGrpSpPr/>
          <p:nvPr/>
        </p:nvGrpSpPr>
        <p:grpSpPr>
          <a:xfrm>
            <a:off x="4375355" y="4250977"/>
            <a:ext cx="4934690" cy="657899"/>
            <a:chOff x="4375355" y="4412582"/>
            <a:chExt cx="4934690" cy="657899"/>
          </a:xfrm>
        </p:grpSpPr>
        <p:sp>
          <p:nvSpPr>
            <p:cNvPr id="127" name="Google Shape;127;p5"/>
            <p:cNvSpPr/>
            <p:nvPr/>
          </p:nvSpPr>
          <p:spPr>
            <a:xfrm>
              <a:off x="4375355" y="4412582"/>
              <a:ext cx="4779595" cy="657899"/>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8" name="Google Shape;128;p5"/>
            <p:cNvSpPr txBox="1"/>
            <p:nvPr/>
          </p:nvSpPr>
          <p:spPr>
            <a:xfrm>
              <a:off x="4522938" y="4566962"/>
              <a:ext cx="4322187"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Normativa Tributaria aplicada en las actividades</a:t>
              </a:r>
              <a:endParaRPr b="0" i="0" sz="1400" u="none" cap="none" strike="noStrike">
                <a:solidFill>
                  <a:srgbClr val="000000"/>
                </a:solidFill>
                <a:latin typeface="Calibri"/>
                <a:ea typeface="Calibri"/>
                <a:cs typeface="Calibri"/>
                <a:sym typeface="Calibri"/>
              </a:endParaRPr>
            </a:p>
          </p:txBody>
        </p:sp>
        <p:grpSp>
          <p:nvGrpSpPr>
            <p:cNvPr id="129" name="Google Shape;129;p5"/>
            <p:cNvGrpSpPr/>
            <p:nvPr/>
          </p:nvGrpSpPr>
          <p:grpSpPr>
            <a:xfrm>
              <a:off x="8933845" y="4566962"/>
              <a:ext cx="376200" cy="385800"/>
              <a:chOff x="8933845" y="4566962"/>
              <a:chExt cx="376200" cy="385800"/>
            </a:xfrm>
          </p:grpSpPr>
          <p:sp>
            <p:nvSpPr>
              <p:cNvPr id="130" name="Google Shape;130;p5"/>
              <p:cNvSpPr/>
              <p:nvPr/>
            </p:nvSpPr>
            <p:spPr>
              <a:xfrm>
                <a:off x="8933845" y="4566962"/>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5"/>
              <p:cNvSpPr txBox="1"/>
              <p:nvPr/>
            </p:nvSpPr>
            <p:spPr>
              <a:xfrm>
                <a:off x="8943370" y="4566962"/>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grpSp>
      <p:grpSp>
        <p:nvGrpSpPr>
          <p:cNvPr id="132" name="Google Shape;132;p5"/>
          <p:cNvGrpSpPr/>
          <p:nvPr/>
        </p:nvGrpSpPr>
        <p:grpSpPr>
          <a:xfrm>
            <a:off x="4375355" y="5075981"/>
            <a:ext cx="4934690" cy="1477670"/>
            <a:chOff x="4375355" y="3404552"/>
            <a:chExt cx="4934690" cy="1477670"/>
          </a:xfrm>
        </p:grpSpPr>
        <p:sp>
          <p:nvSpPr>
            <p:cNvPr id="133" name="Google Shape;133;p5"/>
            <p:cNvSpPr/>
            <p:nvPr/>
          </p:nvSpPr>
          <p:spPr>
            <a:xfrm>
              <a:off x="4375355" y="4224323"/>
              <a:ext cx="4779595" cy="657899"/>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4" name="Google Shape;134;p5"/>
            <p:cNvSpPr txBox="1"/>
            <p:nvPr/>
          </p:nvSpPr>
          <p:spPr>
            <a:xfrm>
              <a:off x="4522938" y="4378703"/>
              <a:ext cx="4322187"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Cierre de actividades</a:t>
              </a:r>
              <a:endParaRPr b="0" i="0" sz="1400" u="none" cap="none" strike="noStrike">
                <a:solidFill>
                  <a:srgbClr val="000000"/>
                </a:solidFill>
                <a:latin typeface="Calibri"/>
                <a:ea typeface="Calibri"/>
                <a:cs typeface="Calibri"/>
                <a:sym typeface="Calibri"/>
              </a:endParaRPr>
            </a:p>
          </p:txBody>
        </p:sp>
        <p:grpSp>
          <p:nvGrpSpPr>
            <p:cNvPr id="135" name="Google Shape;135;p5"/>
            <p:cNvGrpSpPr/>
            <p:nvPr/>
          </p:nvGrpSpPr>
          <p:grpSpPr>
            <a:xfrm>
              <a:off x="8933845" y="4378703"/>
              <a:ext cx="376200" cy="385800"/>
              <a:chOff x="8933845" y="4378703"/>
              <a:chExt cx="376200" cy="385800"/>
            </a:xfrm>
          </p:grpSpPr>
          <p:sp>
            <p:nvSpPr>
              <p:cNvPr id="136" name="Google Shape;136;p5"/>
              <p:cNvSpPr/>
              <p:nvPr/>
            </p:nvSpPr>
            <p:spPr>
              <a:xfrm>
                <a:off x="8933845" y="4378703"/>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5"/>
              <p:cNvSpPr txBox="1"/>
              <p:nvPr/>
            </p:nvSpPr>
            <p:spPr>
              <a:xfrm>
                <a:off x="8943370" y="4378703"/>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4</a:t>
                </a:r>
                <a:endParaRPr b="1" i="0" sz="2800" u="none" cap="none" strike="noStrike">
                  <a:solidFill>
                    <a:srgbClr val="FFFFFF"/>
                  </a:solidFill>
                  <a:latin typeface="Calibri"/>
                  <a:ea typeface="Calibri"/>
                  <a:cs typeface="Calibri"/>
                  <a:sym typeface="Calibri"/>
                </a:endParaRPr>
              </a:p>
            </p:txBody>
          </p:sp>
        </p:grpSp>
        <p:sp>
          <p:nvSpPr>
            <p:cNvPr id="138" name="Google Shape;138;p5"/>
            <p:cNvSpPr/>
            <p:nvPr/>
          </p:nvSpPr>
          <p:spPr>
            <a:xfrm>
              <a:off x="4375355" y="3404552"/>
              <a:ext cx="4779595" cy="657899"/>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grpSp>
        <p:nvGrpSpPr>
          <p:cNvPr id="139" name="Google Shape;139;p5"/>
          <p:cNvGrpSpPr/>
          <p:nvPr/>
        </p:nvGrpSpPr>
        <p:grpSpPr>
          <a:xfrm>
            <a:off x="8933845" y="5218135"/>
            <a:ext cx="376200" cy="393152"/>
            <a:chOff x="8933845" y="4651856"/>
            <a:chExt cx="376200" cy="393152"/>
          </a:xfrm>
        </p:grpSpPr>
        <p:sp>
          <p:nvSpPr>
            <p:cNvPr id="140" name="Google Shape;140;p5"/>
            <p:cNvSpPr/>
            <p:nvPr/>
          </p:nvSpPr>
          <p:spPr>
            <a:xfrm>
              <a:off x="8933845" y="4659208"/>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5"/>
            <p:cNvSpPr txBox="1"/>
            <p:nvPr/>
          </p:nvSpPr>
          <p:spPr>
            <a:xfrm>
              <a:off x="8943370" y="4651856"/>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sp>
        <p:nvSpPr>
          <p:cNvPr id="142" name="Google Shape;142;p5"/>
          <p:cNvSpPr txBox="1"/>
          <p:nvPr/>
        </p:nvSpPr>
        <p:spPr>
          <a:xfrm>
            <a:off x="4522938" y="5240818"/>
            <a:ext cx="4322187"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Normativa Financiera aplicada en las actividades</a:t>
            </a:r>
            <a:endParaRPr b="0" i="0" sz="14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125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367"/>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6"/>
          <p:cNvSpPr/>
          <p:nvPr/>
        </p:nvSpPr>
        <p:spPr>
          <a:xfrm>
            <a:off x="5700889" y="2506133"/>
            <a:ext cx="3872089" cy="4357511"/>
          </a:xfrm>
          <a:prstGeom prst="round2DiagRect">
            <a:avLst>
              <a:gd fmla="val 3256" name="adj1"/>
              <a:gd fmla="val 0" name="adj2"/>
            </a:avLst>
          </a:prstGeom>
          <a:solidFill>
            <a:srgbClr val="EEEE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8" name="Google Shape;148;p6"/>
          <p:cNvSpPr/>
          <p:nvPr/>
        </p:nvSpPr>
        <p:spPr>
          <a:xfrm>
            <a:off x="293289" y="2876203"/>
            <a:ext cx="1295510" cy="1295510"/>
          </a:xfrm>
          <a:prstGeom prst="roundRect">
            <a:avLst>
              <a:gd fmla="val 16667" name="adj"/>
            </a:avLst>
          </a:prstGeom>
          <a:noFill/>
          <a:ln cap="flat" cmpd="sng" w="25400">
            <a:solidFill>
              <a:srgbClr val="FFAA4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9" name="Google Shape;149;p6"/>
          <p:cNvSpPr/>
          <p:nvPr/>
        </p:nvSpPr>
        <p:spPr>
          <a:xfrm>
            <a:off x="6685227" y="5701921"/>
            <a:ext cx="2661370" cy="931025"/>
          </a:xfrm>
          <a:prstGeom prst="roundRect">
            <a:avLst>
              <a:gd fmla="val 11201"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0" name="Google Shape;150;p6"/>
          <p:cNvSpPr/>
          <p:nvPr/>
        </p:nvSpPr>
        <p:spPr>
          <a:xfrm>
            <a:off x="5852160" y="5619647"/>
            <a:ext cx="1201701" cy="1105593"/>
          </a:xfrm>
          <a:prstGeom prst="roundRect">
            <a:avLst>
              <a:gd fmla="val 11201" name="adj"/>
            </a:avLst>
          </a:prstGeom>
          <a:solidFill>
            <a:srgbClr val="FFB3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1" name="Google Shape;151;p6"/>
          <p:cNvSpPr/>
          <p:nvPr/>
        </p:nvSpPr>
        <p:spPr>
          <a:xfrm>
            <a:off x="6685227" y="4292314"/>
            <a:ext cx="2661370" cy="931025"/>
          </a:xfrm>
          <a:prstGeom prst="roundRect">
            <a:avLst>
              <a:gd fmla="val 11201"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2" name="Google Shape;152;p6"/>
          <p:cNvSpPr/>
          <p:nvPr/>
        </p:nvSpPr>
        <p:spPr>
          <a:xfrm>
            <a:off x="5860473" y="4214553"/>
            <a:ext cx="1201701" cy="1105593"/>
          </a:xfrm>
          <a:prstGeom prst="roundRect">
            <a:avLst>
              <a:gd fmla="val 11201" name="adj"/>
            </a:avLst>
          </a:prstGeom>
          <a:solidFill>
            <a:srgbClr val="E06A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3" name="Google Shape;153;p6"/>
          <p:cNvSpPr/>
          <p:nvPr/>
        </p:nvSpPr>
        <p:spPr>
          <a:xfrm>
            <a:off x="6685227" y="2901142"/>
            <a:ext cx="2661370" cy="931025"/>
          </a:xfrm>
          <a:prstGeom prst="roundRect">
            <a:avLst>
              <a:gd fmla="val 11201"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4" name="Google Shape;154;p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CICLO </a:t>
            </a:r>
            <a:r>
              <a:rPr b="0" i="0" lang="en-US" sz="2800" u="none" cap="none" strike="noStrike">
                <a:solidFill>
                  <a:srgbClr val="A93501"/>
                </a:solidFill>
                <a:latin typeface="Calibri"/>
                <a:ea typeface="Calibri"/>
                <a:cs typeface="Calibri"/>
                <a:sym typeface="Calibri"/>
              </a:rPr>
              <a:t>CONTABLE</a:t>
            </a:r>
            <a:endParaRPr b="0" i="0" sz="3100" u="none" cap="none" strike="noStrike">
              <a:solidFill>
                <a:srgbClr val="A93501"/>
              </a:solidFill>
              <a:latin typeface="Calibri"/>
              <a:ea typeface="Calibri"/>
              <a:cs typeface="Calibri"/>
              <a:sym typeface="Calibri"/>
            </a:endParaRPr>
          </a:p>
        </p:txBody>
      </p:sp>
      <p:sp>
        <p:nvSpPr>
          <p:cNvPr id="155" name="Google Shape;155;p6"/>
          <p:cNvSpPr txBox="1"/>
          <p:nvPr/>
        </p:nvSpPr>
        <p:spPr>
          <a:xfrm>
            <a:off x="7085222" y="3009143"/>
            <a:ext cx="2447847" cy="73862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Balance Tributario</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Balance Clasificado</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Estado de Resultados </a:t>
            </a:r>
            <a:endParaRPr/>
          </a:p>
        </p:txBody>
      </p:sp>
      <p:pic>
        <p:nvPicPr>
          <p:cNvPr id="156" name="Google Shape;156;p6"/>
          <p:cNvPicPr preferRelativeResize="0"/>
          <p:nvPr/>
        </p:nvPicPr>
        <p:blipFill rotWithShape="1">
          <a:blip r:embed="rId3">
            <a:alphaModFix/>
          </a:blip>
          <a:srcRect b="0" l="0" r="0" t="0"/>
          <a:stretch/>
        </p:blipFill>
        <p:spPr>
          <a:xfrm>
            <a:off x="8983418" y="2608127"/>
            <a:ext cx="500374" cy="477100"/>
          </a:xfrm>
          <a:prstGeom prst="rect">
            <a:avLst/>
          </a:prstGeom>
          <a:noFill/>
          <a:ln>
            <a:noFill/>
          </a:ln>
        </p:spPr>
      </p:pic>
      <p:sp>
        <p:nvSpPr>
          <p:cNvPr id="157" name="Google Shape;157;p6"/>
          <p:cNvSpPr txBox="1"/>
          <p:nvPr/>
        </p:nvSpPr>
        <p:spPr>
          <a:xfrm>
            <a:off x="7085222" y="4421429"/>
            <a:ext cx="2564388" cy="73862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Estados de Flujo Efectivo</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Estado de cambios en el Patrimonio</a:t>
            </a:r>
            <a:endParaRPr/>
          </a:p>
        </p:txBody>
      </p:sp>
      <p:pic>
        <p:nvPicPr>
          <p:cNvPr id="158" name="Google Shape;158;p6"/>
          <p:cNvPicPr preferRelativeResize="0"/>
          <p:nvPr/>
        </p:nvPicPr>
        <p:blipFill rotWithShape="1">
          <a:blip r:embed="rId3">
            <a:alphaModFix/>
          </a:blip>
          <a:srcRect b="0" l="0" r="0" t="0"/>
          <a:stretch/>
        </p:blipFill>
        <p:spPr>
          <a:xfrm>
            <a:off x="8983418" y="3949348"/>
            <a:ext cx="500374" cy="477100"/>
          </a:xfrm>
          <a:prstGeom prst="rect">
            <a:avLst/>
          </a:prstGeom>
          <a:noFill/>
          <a:ln>
            <a:noFill/>
          </a:ln>
        </p:spPr>
      </p:pic>
      <p:sp>
        <p:nvSpPr>
          <p:cNvPr id="159" name="Google Shape;159;p6"/>
          <p:cNvSpPr txBox="1"/>
          <p:nvPr/>
        </p:nvSpPr>
        <p:spPr>
          <a:xfrm>
            <a:off x="7085222" y="5884828"/>
            <a:ext cx="2268555" cy="52318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Notas a los Estados Financieros</a:t>
            </a:r>
            <a:endParaRPr/>
          </a:p>
        </p:txBody>
      </p:sp>
      <p:pic>
        <p:nvPicPr>
          <p:cNvPr id="160" name="Google Shape;160;p6"/>
          <p:cNvPicPr preferRelativeResize="0"/>
          <p:nvPr/>
        </p:nvPicPr>
        <p:blipFill rotWithShape="1">
          <a:blip r:embed="rId3">
            <a:alphaModFix/>
          </a:blip>
          <a:srcRect b="0" l="0" r="0" t="0"/>
          <a:stretch/>
        </p:blipFill>
        <p:spPr>
          <a:xfrm>
            <a:off x="8983418" y="5356353"/>
            <a:ext cx="500374" cy="477100"/>
          </a:xfrm>
          <a:prstGeom prst="rect">
            <a:avLst/>
          </a:prstGeom>
          <a:noFill/>
          <a:ln>
            <a:noFill/>
          </a:ln>
        </p:spPr>
      </p:pic>
      <p:sp>
        <p:nvSpPr>
          <p:cNvPr id="161" name="Google Shape;161;p6"/>
          <p:cNvSpPr/>
          <p:nvPr/>
        </p:nvSpPr>
        <p:spPr>
          <a:xfrm>
            <a:off x="5865773" y="2876204"/>
            <a:ext cx="1201701" cy="1039091"/>
          </a:xfrm>
          <a:prstGeom prst="roundRect">
            <a:avLst>
              <a:gd fmla="val 11201" name="adj"/>
            </a:avLst>
          </a:prstGeom>
          <a:solidFill>
            <a:srgbClr val="A935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2" name="Google Shape;162;p6"/>
          <p:cNvSpPr txBox="1"/>
          <p:nvPr/>
        </p:nvSpPr>
        <p:spPr>
          <a:xfrm>
            <a:off x="5642449" y="3179589"/>
            <a:ext cx="164830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000"/>
              <a:buFont typeface="Arial"/>
              <a:buNone/>
            </a:pPr>
            <a:r>
              <a:rPr b="0" i="0" lang="en-US" sz="1400" u="none" cap="none" strike="noStrike">
                <a:solidFill>
                  <a:schemeClr val="lt1"/>
                </a:solidFill>
                <a:latin typeface="Calibri"/>
                <a:ea typeface="Calibri"/>
                <a:cs typeface="Calibri"/>
                <a:sym typeface="Calibri"/>
              </a:rPr>
              <a:t>ESTADOS FINANCIEROS BÁSICOS</a:t>
            </a:r>
            <a:endParaRPr b="0" i="1" sz="1400" u="none" cap="none" strike="noStrike">
              <a:solidFill>
                <a:schemeClr val="lt1"/>
              </a:solidFill>
              <a:latin typeface="Calibri"/>
              <a:ea typeface="Calibri"/>
              <a:cs typeface="Calibri"/>
              <a:sym typeface="Calibri"/>
            </a:endParaRPr>
          </a:p>
        </p:txBody>
      </p:sp>
      <p:sp>
        <p:nvSpPr>
          <p:cNvPr id="163" name="Google Shape;163;p6"/>
          <p:cNvSpPr txBox="1"/>
          <p:nvPr/>
        </p:nvSpPr>
        <p:spPr>
          <a:xfrm>
            <a:off x="5642449" y="4569201"/>
            <a:ext cx="164830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000"/>
              <a:buFont typeface="Arial"/>
              <a:buNone/>
            </a:pPr>
            <a:r>
              <a:rPr b="0" i="0" lang="en-US" sz="1400" u="none" cap="none" strike="noStrike">
                <a:solidFill>
                  <a:schemeClr val="lt1"/>
                </a:solidFill>
                <a:latin typeface="Calibri"/>
                <a:ea typeface="Calibri"/>
                <a:cs typeface="Calibri"/>
                <a:sym typeface="Calibri"/>
              </a:rPr>
              <a:t>ESTADOS FINANCIEROS</a:t>
            </a:r>
            <a:endParaRPr b="0" i="1" sz="1400" u="none" cap="none" strike="noStrike">
              <a:solidFill>
                <a:schemeClr val="lt1"/>
              </a:solidFill>
              <a:latin typeface="Calibri"/>
              <a:ea typeface="Calibri"/>
              <a:cs typeface="Calibri"/>
              <a:sym typeface="Calibri"/>
            </a:endParaRPr>
          </a:p>
        </p:txBody>
      </p:sp>
      <p:sp>
        <p:nvSpPr>
          <p:cNvPr id="164" name="Google Shape;164;p6"/>
          <p:cNvSpPr txBox="1"/>
          <p:nvPr/>
        </p:nvSpPr>
        <p:spPr>
          <a:xfrm>
            <a:off x="5642449" y="5957982"/>
            <a:ext cx="164830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000"/>
              <a:buFont typeface="Arial"/>
              <a:buNone/>
            </a:pPr>
            <a:r>
              <a:rPr b="0" i="0" lang="en-US" sz="1400" u="none" cap="none" strike="noStrike">
                <a:solidFill>
                  <a:schemeClr val="lt1"/>
                </a:solidFill>
                <a:latin typeface="Calibri"/>
                <a:ea typeface="Calibri"/>
                <a:cs typeface="Calibri"/>
                <a:sym typeface="Calibri"/>
              </a:rPr>
              <a:t>NOTAS</a:t>
            </a:r>
            <a:endParaRPr b="0" i="1" sz="1400" u="none" cap="none" strike="noStrike">
              <a:solidFill>
                <a:schemeClr val="lt1"/>
              </a:solidFill>
              <a:latin typeface="Calibri"/>
              <a:ea typeface="Calibri"/>
              <a:cs typeface="Calibri"/>
              <a:sym typeface="Calibri"/>
            </a:endParaRPr>
          </a:p>
        </p:txBody>
      </p:sp>
      <p:sp>
        <p:nvSpPr>
          <p:cNvPr id="165" name="Google Shape;165;p6"/>
          <p:cNvSpPr txBox="1"/>
          <p:nvPr/>
        </p:nvSpPr>
        <p:spPr>
          <a:xfrm>
            <a:off x="260369" y="3308283"/>
            <a:ext cx="1343988"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000"/>
              <a:buFont typeface="Arial"/>
              <a:buNone/>
            </a:pPr>
            <a:r>
              <a:rPr b="0" i="0" lang="en-US" sz="1200" u="none" cap="none" strike="noStrike">
                <a:solidFill>
                  <a:schemeClr val="dk1"/>
                </a:solidFill>
                <a:latin typeface="Calibri"/>
                <a:ea typeface="Calibri"/>
                <a:cs typeface="Calibri"/>
                <a:sym typeface="Calibri"/>
              </a:rPr>
              <a:t>TRANSACCIÓN </a:t>
            </a:r>
            <a:r>
              <a:rPr b="0" i="1" lang="en-US" sz="1200" u="none" cap="none" strike="noStrike">
                <a:solidFill>
                  <a:schemeClr val="dk1"/>
                </a:solidFill>
                <a:latin typeface="Calibri"/>
                <a:ea typeface="Calibri"/>
                <a:cs typeface="Calibri"/>
                <a:sym typeface="Calibri"/>
              </a:rPr>
              <a:t>(Hecho contable)</a:t>
            </a:r>
            <a:endParaRPr b="0" i="1" sz="1200" u="none" cap="none" strike="noStrike">
              <a:solidFill>
                <a:schemeClr val="dk1"/>
              </a:solidFill>
              <a:latin typeface="Calibri"/>
              <a:ea typeface="Calibri"/>
              <a:cs typeface="Calibri"/>
              <a:sym typeface="Calibri"/>
            </a:endParaRPr>
          </a:p>
        </p:txBody>
      </p:sp>
      <p:sp>
        <p:nvSpPr>
          <p:cNvPr id="166" name="Google Shape;166;p6"/>
          <p:cNvSpPr/>
          <p:nvPr/>
        </p:nvSpPr>
        <p:spPr>
          <a:xfrm>
            <a:off x="3417807" y="2876203"/>
            <a:ext cx="1295510" cy="1295510"/>
          </a:xfrm>
          <a:prstGeom prst="roundRect">
            <a:avLst>
              <a:gd fmla="val 16667" name="adj"/>
            </a:avLst>
          </a:prstGeom>
          <a:noFill/>
          <a:ln cap="flat" cmpd="sng" w="25400">
            <a:solidFill>
              <a:srgbClr val="FFAA4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7" name="Google Shape;167;p6"/>
          <p:cNvSpPr txBox="1"/>
          <p:nvPr/>
        </p:nvSpPr>
        <p:spPr>
          <a:xfrm>
            <a:off x="3304103" y="3341534"/>
            <a:ext cx="1525592"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000"/>
              <a:buFont typeface="Arial"/>
              <a:buNone/>
            </a:pPr>
            <a:r>
              <a:rPr b="0" i="0" lang="en-US" sz="1200" u="none" cap="none" strike="noStrike">
                <a:solidFill>
                  <a:schemeClr val="dk1"/>
                </a:solidFill>
                <a:latin typeface="Calibri"/>
                <a:ea typeface="Calibri"/>
                <a:cs typeface="Calibri"/>
                <a:sym typeface="Calibri"/>
              </a:rPr>
              <a:t>REGULARIZACIÓN + CIERRE CONTABLE</a:t>
            </a:r>
            <a:endParaRPr b="0" i="1" sz="1200" u="none" cap="none" strike="noStrike">
              <a:solidFill>
                <a:schemeClr val="dk1"/>
              </a:solidFill>
              <a:latin typeface="Calibri"/>
              <a:ea typeface="Calibri"/>
              <a:cs typeface="Calibri"/>
              <a:sym typeface="Calibri"/>
            </a:endParaRPr>
          </a:p>
        </p:txBody>
      </p:sp>
      <p:sp>
        <p:nvSpPr>
          <p:cNvPr id="168" name="Google Shape;168;p6"/>
          <p:cNvSpPr/>
          <p:nvPr/>
        </p:nvSpPr>
        <p:spPr>
          <a:xfrm>
            <a:off x="1857925" y="2876203"/>
            <a:ext cx="1295510" cy="1295510"/>
          </a:xfrm>
          <a:prstGeom prst="roundRect">
            <a:avLst>
              <a:gd fmla="val 16667" name="adj"/>
            </a:avLst>
          </a:prstGeom>
          <a:noFill/>
          <a:ln cap="flat" cmpd="sng" w="25400">
            <a:solidFill>
              <a:srgbClr val="FFAA4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9" name="Google Shape;169;p6"/>
          <p:cNvSpPr txBox="1"/>
          <p:nvPr/>
        </p:nvSpPr>
        <p:spPr>
          <a:xfrm>
            <a:off x="1843974" y="3341534"/>
            <a:ext cx="1339801"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000"/>
              <a:buFont typeface="Arial"/>
              <a:buNone/>
            </a:pPr>
            <a:r>
              <a:rPr b="0" i="0" lang="en-US" sz="1200" u="none" cap="none" strike="noStrike">
                <a:solidFill>
                  <a:schemeClr val="dk1"/>
                </a:solidFill>
                <a:latin typeface="Calibri"/>
                <a:ea typeface="Calibri"/>
                <a:cs typeface="Calibri"/>
                <a:sym typeface="Calibri"/>
              </a:rPr>
              <a:t>REGISTRO EN LIBRO DIARIO</a:t>
            </a:r>
            <a:endParaRPr b="0" i="1" sz="1200" u="none" cap="none" strike="noStrike">
              <a:solidFill>
                <a:schemeClr val="dk1"/>
              </a:solidFill>
              <a:latin typeface="Calibri"/>
              <a:ea typeface="Calibri"/>
              <a:cs typeface="Calibri"/>
              <a:sym typeface="Calibri"/>
            </a:endParaRPr>
          </a:p>
        </p:txBody>
      </p:sp>
      <p:sp>
        <p:nvSpPr>
          <p:cNvPr id="170" name="Google Shape;170;p6"/>
          <p:cNvSpPr/>
          <p:nvPr/>
        </p:nvSpPr>
        <p:spPr>
          <a:xfrm>
            <a:off x="1082999" y="4901627"/>
            <a:ext cx="1295510" cy="1295510"/>
          </a:xfrm>
          <a:prstGeom prst="roundRect">
            <a:avLst>
              <a:gd fmla="val 16667" name="adj"/>
            </a:avLst>
          </a:prstGeom>
          <a:noFill/>
          <a:ln cap="flat" cmpd="sng" w="25400">
            <a:solidFill>
              <a:srgbClr val="FFAA4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1" name="Google Shape;171;p6"/>
          <p:cNvSpPr txBox="1"/>
          <p:nvPr/>
        </p:nvSpPr>
        <p:spPr>
          <a:xfrm>
            <a:off x="1033453" y="5333707"/>
            <a:ext cx="1343988"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000"/>
              <a:buFont typeface="Arial"/>
              <a:buNone/>
            </a:pPr>
            <a:r>
              <a:rPr b="0" i="0" lang="en-US" sz="1200" u="none" cap="none" strike="noStrike">
                <a:solidFill>
                  <a:schemeClr val="dk1"/>
                </a:solidFill>
                <a:latin typeface="Calibri"/>
                <a:ea typeface="Calibri"/>
                <a:cs typeface="Calibri"/>
                <a:sym typeface="Calibri"/>
              </a:rPr>
              <a:t>DOCUMENTO</a:t>
            </a:r>
            <a:endParaRPr/>
          </a:p>
          <a:p>
            <a:pPr indent="0" lvl="0" marL="0" marR="0" rtl="0" algn="ctr">
              <a:lnSpc>
                <a:spcPct val="90000"/>
              </a:lnSpc>
              <a:spcBef>
                <a:spcPts val="0"/>
              </a:spcBef>
              <a:spcAft>
                <a:spcPts val="0"/>
              </a:spcAft>
              <a:buClr>
                <a:srgbClr val="000000"/>
              </a:buClr>
              <a:buSzPts val="2000"/>
              <a:buFont typeface="Arial"/>
              <a:buNone/>
            </a:pPr>
            <a:r>
              <a:rPr b="0" i="1" lang="en-US" sz="1200" u="none" cap="none" strike="noStrike">
                <a:solidFill>
                  <a:schemeClr val="dk1"/>
                </a:solidFill>
                <a:latin typeface="Calibri"/>
                <a:ea typeface="Calibri"/>
                <a:cs typeface="Calibri"/>
                <a:sym typeface="Calibri"/>
              </a:rPr>
              <a:t>(Factura)</a:t>
            </a:r>
            <a:endParaRPr b="0" i="1" sz="1200" u="none" cap="none" strike="noStrike">
              <a:solidFill>
                <a:schemeClr val="dk1"/>
              </a:solidFill>
              <a:latin typeface="Calibri"/>
              <a:ea typeface="Calibri"/>
              <a:cs typeface="Calibri"/>
              <a:sym typeface="Calibri"/>
            </a:endParaRPr>
          </a:p>
        </p:txBody>
      </p:sp>
      <p:sp>
        <p:nvSpPr>
          <p:cNvPr id="172" name="Google Shape;172;p6"/>
          <p:cNvSpPr/>
          <p:nvPr/>
        </p:nvSpPr>
        <p:spPr>
          <a:xfrm>
            <a:off x="4207517" y="4901627"/>
            <a:ext cx="1295510" cy="1295510"/>
          </a:xfrm>
          <a:prstGeom prst="roundRect">
            <a:avLst>
              <a:gd fmla="val 16667" name="adj"/>
            </a:avLst>
          </a:prstGeom>
          <a:noFill/>
          <a:ln cap="flat" cmpd="sng" w="25400">
            <a:solidFill>
              <a:srgbClr val="FFAA4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3" name="Google Shape;173;p6"/>
          <p:cNvSpPr txBox="1"/>
          <p:nvPr/>
        </p:nvSpPr>
        <p:spPr>
          <a:xfrm>
            <a:off x="4077187" y="5366958"/>
            <a:ext cx="1525592"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000"/>
              <a:buFont typeface="Arial"/>
              <a:buNone/>
            </a:pPr>
            <a:r>
              <a:rPr b="0" i="0" lang="en-US" sz="1200" u="none" cap="none" strike="noStrike">
                <a:solidFill>
                  <a:schemeClr val="dk1"/>
                </a:solidFill>
                <a:latin typeface="Calibri"/>
                <a:ea typeface="Calibri"/>
                <a:cs typeface="Calibri"/>
                <a:sym typeface="Calibri"/>
              </a:rPr>
              <a:t>ESTADOS FINANCIEROS</a:t>
            </a:r>
            <a:endParaRPr b="0" i="1" sz="1200" u="none" cap="none" strike="noStrike">
              <a:solidFill>
                <a:schemeClr val="dk1"/>
              </a:solidFill>
              <a:latin typeface="Calibri"/>
              <a:ea typeface="Calibri"/>
              <a:cs typeface="Calibri"/>
              <a:sym typeface="Calibri"/>
            </a:endParaRPr>
          </a:p>
        </p:txBody>
      </p:sp>
      <p:sp>
        <p:nvSpPr>
          <p:cNvPr id="174" name="Google Shape;174;p6"/>
          <p:cNvSpPr/>
          <p:nvPr/>
        </p:nvSpPr>
        <p:spPr>
          <a:xfrm>
            <a:off x="2647635" y="4901627"/>
            <a:ext cx="1295510" cy="1295510"/>
          </a:xfrm>
          <a:prstGeom prst="roundRect">
            <a:avLst>
              <a:gd fmla="val 16667" name="adj"/>
            </a:avLst>
          </a:prstGeom>
          <a:noFill/>
          <a:ln cap="flat" cmpd="sng" w="25400">
            <a:solidFill>
              <a:srgbClr val="FFAA4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5" name="Google Shape;175;p6"/>
          <p:cNvSpPr txBox="1"/>
          <p:nvPr/>
        </p:nvSpPr>
        <p:spPr>
          <a:xfrm>
            <a:off x="2617058" y="5366958"/>
            <a:ext cx="1339801"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000"/>
              <a:buFont typeface="Arial"/>
              <a:buNone/>
            </a:pPr>
            <a:r>
              <a:rPr b="0" i="0" lang="en-US" sz="1200" u="none" cap="none" strike="noStrike">
                <a:solidFill>
                  <a:schemeClr val="dk1"/>
                </a:solidFill>
                <a:latin typeface="Calibri"/>
                <a:ea typeface="Calibri"/>
                <a:cs typeface="Calibri"/>
                <a:sym typeface="Calibri"/>
              </a:rPr>
              <a:t>LIBRO MAYOR</a:t>
            </a:r>
            <a:endParaRPr b="0" i="1" sz="1200" u="none" cap="none" strike="noStrike">
              <a:solidFill>
                <a:schemeClr val="dk1"/>
              </a:solidFill>
              <a:latin typeface="Calibri"/>
              <a:ea typeface="Calibri"/>
              <a:cs typeface="Calibri"/>
              <a:sym typeface="Calibri"/>
            </a:endParaRPr>
          </a:p>
        </p:txBody>
      </p:sp>
      <p:cxnSp>
        <p:nvCxnSpPr>
          <p:cNvPr id="176" name="Google Shape;176;p6"/>
          <p:cNvCxnSpPr>
            <a:stCxn id="148" idx="2"/>
          </p:cNvCxnSpPr>
          <p:nvPr/>
        </p:nvCxnSpPr>
        <p:spPr>
          <a:xfrm>
            <a:off x="941044" y="4171713"/>
            <a:ext cx="580200" cy="732900"/>
          </a:xfrm>
          <a:prstGeom prst="straightConnector1">
            <a:avLst/>
          </a:prstGeom>
          <a:noFill/>
          <a:ln cap="flat" cmpd="sng" w="28575">
            <a:solidFill>
              <a:srgbClr val="FDA739"/>
            </a:solidFill>
            <a:prstDash val="solid"/>
            <a:round/>
            <a:headEnd len="sm" w="sm" type="none"/>
            <a:tailEnd len="lg" w="lg" type="triangle"/>
          </a:ln>
        </p:spPr>
      </p:cxnSp>
      <p:cxnSp>
        <p:nvCxnSpPr>
          <p:cNvPr id="177" name="Google Shape;177;p6"/>
          <p:cNvCxnSpPr/>
          <p:nvPr/>
        </p:nvCxnSpPr>
        <p:spPr>
          <a:xfrm flipH="1" rot="10800000">
            <a:off x="1945178" y="4181302"/>
            <a:ext cx="315884" cy="706583"/>
          </a:xfrm>
          <a:prstGeom prst="straightConnector1">
            <a:avLst/>
          </a:prstGeom>
          <a:noFill/>
          <a:ln cap="flat" cmpd="sng" w="28575">
            <a:solidFill>
              <a:srgbClr val="FDA739"/>
            </a:solidFill>
            <a:prstDash val="solid"/>
            <a:round/>
            <a:headEnd len="sm" w="sm" type="none"/>
            <a:tailEnd len="lg" w="lg" type="triangle"/>
          </a:ln>
        </p:spPr>
      </p:cxnSp>
      <p:cxnSp>
        <p:nvCxnSpPr>
          <p:cNvPr id="178" name="Google Shape;178;p6"/>
          <p:cNvCxnSpPr/>
          <p:nvPr/>
        </p:nvCxnSpPr>
        <p:spPr>
          <a:xfrm>
            <a:off x="2751513" y="4181302"/>
            <a:ext cx="274320" cy="714894"/>
          </a:xfrm>
          <a:prstGeom prst="straightConnector1">
            <a:avLst/>
          </a:prstGeom>
          <a:noFill/>
          <a:ln cap="flat" cmpd="sng" w="28575">
            <a:solidFill>
              <a:srgbClr val="FDA739"/>
            </a:solidFill>
            <a:prstDash val="solid"/>
            <a:round/>
            <a:headEnd len="sm" w="sm" type="none"/>
            <a:tailEnd len="lg" w="lg" type="triangle"/>
          </a:ln>
        </p:spPr>
      </p:cxnSp>
      <p:cxnSp>
        <p:nvCxnSpPr>
          <p:cNvPr id="179" name="Google Shape;179;p6"/>
          <p:cNvCxnSpPr/>
          <p:nvPr/>
        </p:nvCxnSpPr>
        <p:spPr>
          <a:xfrm flipH="1" rot="10800000">
            <a:off x="3541222" y="4181302"/>
            <a:ext cx="324196" cy="714895"/>
          </a:xfrm>
          <a:prstGeom prst="straightConnector1">
            <a:avLst/>
          </a:prstGeom>
          <a:noFill/>
          <a:ln cap="flat" cmpd="sng" w="28575">
            <a:solidFill>
              <a:srgbClr val="FDA739"/>
            </a:solidFill>
            <a:prstDash val="solid"/>
            <a:round/>
            <a:headEnd len="sm" w="sm" type="none"/>
            <a:tailEnd len="lg" w="lg" type="triangle"/>
          </a:ln>
        </p:spPr>
      </p:cxnSp>
      <p:cxnSp>
        <p:nvCxnSpPr>
          <p:cNvPr id="180" name="Google Shape;180;p6"/>
          <p:cNvCxnSpPr>
            <a:endCxn id="172" idx="0"/>
          </p:cNvCxnSpPr>
          <p:nvPr/>
        </p:nvCxnSpPr>
        <p:spPr>
          <a:xfrm>
            <a:off x="4305972" y="4189727"/>
            <a:ext cx="549300" cy="711900"/>
          </a:xfrm>
          <a:prstGeom prst="straightConnector1">
            <a:avLst/>
          </a:prstGeom>
          <a:noFill/>
          <a:ln cap="flat" cmpd="sng" w="28575">
            <a:solidFill>
              <a:srgbClr val="FDA739"/>
            </a:solidFill>
            <a:prstDash val="solid"/>
            <a:round/>
            <a:headEnd len="sm" w="sm" type="none"/>
            <a:tailEnd len="lg" w="lg" type="triangle"/>
          </a:ln>
        </p:spPr>
      </p:cxnSp>
    </p:spTree>
  </p:cSld>
  <p:clrMapOvr>
    <a:masterClrMapping/>
  </p:clrMapOvr>
  <mc:AlternateContent>
    <mc:Choice Requires="p14">
      <p:transition spd="slow" p14:dur="1250">
        <p14:reveal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0"/>
          <p:cNvSpPr/>
          <p:nvPr/>
        </p:nvSpPr>
        <p:spPr>
          <a:xfrm>
            <a:off x="1798695" y="4649446"/>
            <a:ext cx="2922934"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Estas normas establecen aquellas obligaciones que tienen relación con las transacciones y acontecimientos económicos que son importantes en los estados financieros.</a:t>
            </a:r>
            <a:endParaRPr b="0" i="0" sz="1400" u="none" cap="none" strike="noStrike">
              <a:solidFill>
                <a:schemeClr val="dk1"/>
              </a:solidFill>
              <a:latin typeface="Calibri"/>
              <a:ea typeface="Calibri"/>
              <a:cs typeface="Calibri"/>
              <a:sym typeface="Calibri"/>
            </a:endParaRPr>
          </a:p>
        </p:txBody>
      </p:sp>
      <p:sp>
        <p:nvSpPr>
          <p:cNvPr id="186" name="Google Shape;186;p40"/>
          <p:cNvSpPr/>
          <p:nvPr/>
        </p:nvSpPr>
        <p:spPr>
          <a:xfrm>
            <a:off x="1188719" y="2282813"/>
            <a:ext cx="3200401" cy="1964991"/>
          </a:xfrm>
          <a:prstGeom prst="roundRect">
            <a:avLst>
              <a:gd fmla="val 11201"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7" name="Google Shape;187;p40"/>
          <p:cNvSpPr txBox="1"/>
          <p:nvPr/>
        </p:nvSpPr>
        <p:spPr>
          <a:xfrm>
            <a:off x="1641896" y="1858525"/>
            <a:ext cx="1577939"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rgbClr val="ED6B00"/>
                </a:solidFill>
                <a:latin typeface="Calibri"/>
                <a:ea typeface="Calibri"/>
                <a:cs typeface="Calibri"/>
                <a:sym typeface="Calibri"/>
              </a:rPr>
              <a:t>DEFINICIÓN</a:t>
            </a:r>
            <a:endParaRPr b="1" i="0" sz="2000" u="none" cap="none" strike="noStrike">
              <a:solidFill>
                <a:srgbClr val="ED6B00"/>
              </a:solidFill>
              <a:latin typeface="Calibri"/>
              <a:ea typeface="Calibri"/>
              <a:cs typeface="Calibri"/>
              <a:sym typeface="Calibri"/>
            </a:endParaRPr>
          </a:p>
        </p:txBody>
      </p:sp>
      <p:sp>
        <p:nvSpPr>
          <p:cNvPr id="188" name="Google Shape;188;p40"/>
          <p:cNvSpPr/>
          <p:nvPr/>
        </p:nvSpPr>
        <p:spPr>
          <a:xfrm>
            <a:off x="558748" y="1526759"/>
            <a:ext cx="1055353" cy="1055353"/>
          </a:xfrm>
          <a:prstGeom prst="ellipse">
            <a:avLst/>
          </a:prstGeom>
          <a:solidFill>
            <a:srgbClr val="ED6B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89" name="Google Shape;189;p40"/>
          <p:cNvPicPr preferRelativeResize="0"/>
          <p:nvPr/>
        </p:nvPicPr>
        <p:blipFill rotWithShape="1">
          <a:blip r:embed="rId3">
            <a:alphaModFix/>
          </a:blip>
          <a:srcRect b="0" l="0" r="0" t="0"/>
          <a:stretch/>
        </p:blipFill>
        <p:spPr>
          <a:xfrm>
            <a:off x="766307" y="1775398"/>
            <a:ext cx="619144" cy="619144"/>
          </a:xfrm>
          <a:prstGeom prst="rect">
            <a:avLst/>
          </a:prstGeom>
          <a:noFill/>
          <a:ln>
            <a:noFill/>
          </a:ln>
        </p:spPr>
      </p:pic>
      <p:sp>
        <p:nvSpPr>
          <p:cNvPr id="190" name="Google Shape;190;p40"/>
          <p:cNvSpPr/>
          <p:nvPr/>
        </p:nvSpPr>
        <p:spPr>
          <a:xfrm>
            <a:off x="1391372" y="2488137"/>
            <a:ext cx="2806555"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Las </a:t>
            </a:r>
            <a:r>
              <a:rPr b="1" i="0" lang="en-US" sz="1600" u="none" cap="none" strike="noStrike">
                <a:solidFill>
                  <a:schemeClr val="dk1"/>
                </a:solidFill>
                <a:latin typeface="Calibri"/>
                <a:ea typeface="Calibri"/>
                <a:cs typeface="Calibri"/>
                <a:sym typeface="Calibri"/>
              </a:rPr>
              <a:t>Normas Internacionales de Información Financiera o IFRS </a:t>
            </a:r>
            <a:r>
              <a:rPr b="0" i="0" lang="en-US" sz="1600" u="none" cap="none" strike="noStrike">
                <a:solidFill>
                  <a:schemeClr val="dk1"/>
                </a:solidFill>
                <a:latin typeface="Calibri"/>
                <a:ea typeface="Calibri"/>
                <a:cs typeface="Calibri"/>
                <a:sym typeface="Calibri"/>
              </a:rPr>
              <a:t>son modelos contables de aplicación mundial orientados a igualar las prácticas contables entre los distintos países</a:t>
            </a:r>
            <a:endParaRPr/>
          </a:p>
        </p:txBody>
      </p:sp>
      <p:sp>
        <p:nvSpPr>
          <p:cNvPr id="191" name="Google Shape;191;p40"/>
          <p:cNvSpPr txBox="1"/>
          <p:nvPr/>
        </p:nvSpPr>
        <p:spPr>
          <a:xfrm>
            <a:off x="5393280" y="2465816"/>
            <a:ext cx="3603775" cy="40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1400" u="none" cap="none" strike="noStrike">
                <a:solidFill>
                  <a:srgbClr val="000000"/>
                </a:solidFill>
                <a:latin typeface="Calibri"/>
                <a:ea typeface="Calibri"/>
                <a:cs typeface="Calibri"/>
                <a:sym typeface="Calibri"/>
              </a:rPr>
              <a:t>Las normas revisadas en las actividades son:</a:t>
            </a:r>
            <a:endParaRPr b="0" i="0" sz="1400" u="none" cap="none" strike="noStrike">
              <a:solidFill>
                <a:srgbClr val="000000"/>
              </a:solidFill>
              <a:latin typeface="Calibri"/>
              <a:ea typeface="Calibri"/>
              <a:cs typeface="Calibri"/>
              <a:sym typeface="Calibri"/>
            </a:endParaRPr>
          </a:p>
        </p:txBody>
      </p:sp>
      <p:sp>
        <p:nvSpPr>
          <p:cNvPr id="192" name="Google Shape;192;p40"/>
          <p:cNvSpPr/>
          <p:nvPr/>
        </p:nvSpPr>
        <p:spPr>
          <a:xfrm>
            <a:off x="5532707" y="4034091"/>
            <a:ext cx="662600" cy="662600"/>
          </a:xfrm>
          <a:prstGeom prst="ellipse">
            <a:avLst/>
          </a:prstGeom>
          <a:solidFill>
            <a:srgbClr val="A935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descr="Caja" id="193" name="Google Shape;193;p40"/>
          <p:cNvSpPr/>
          <p:nvPr/>
        </p:nvSpPr>
        <p:spPr>
          <a:xfrm>
            <a:off x="5638809" y="4156724"/>
            <a:ext cx="450396" cy="450396"/>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94" name="Google Shape;194;p40"/>
          <p:cNvSpPr/>
          <p:nvPr/>
        </p:nvSpPr>
        <p:spPr>
          <a:xfrm>
            <a:off x="5532707" y="3094752"/>
            <a:ext cx="662600" cy="662600"/>
          </a:xfrm>
          <a:prstGeom prst="ellipse">
            <a:avLst/>
          </a:prstGeom>
          <a:solidFill>
            <a:srgbClr val="E06A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descr="Maestro" id="195" name="Google Shape;195;p40"/>
          <p:cNvSpPr/>
          <p:nvPr/>
        </p:nvSpPr>
        <p:spPr>
          <a:xfrm>
            <a:off x="5638809" y="3234011"/>
            <a:ext cx="450396" cy="450396"/>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96" name="Google Shape;196;p40"/>
          <p:cNvSpPr/>
          <p:nvPr/>
        </p:nvSpPr>
        <p:spPr>
          <a:xfrm>
            <a:off x="5541019" y="4981742"/>
            <a:ext cx="662600" cy="662600"/>
          </a:xfrm>
          <a:prstGeom prst="ellipse">
            <a:avLst/>
          </a:prstGeom>
          <a:solidFill>
            <a:srgbClr val="FFAA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descr="Dinero" id="197" name="Google Shape;197;p40"/>
          <p:cNvSpPr/>
          <p:nvPr/>
        </p:nvSpPr>
        <p:spPr>
          <a:xfrm>
            <a:off x="5663653" y="5071124"/>
            <a:ext cx="450396" cy="450396"/>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0"/>
          <p:cNvSpPr txBox="1"/>
          <p:nvPr/>
        </p:nvSpPr>
        <p:spPr>
          <a:xfrm>
            <a:off x="6266117" y="4145703"/>
            <a:ext cx="2963695" cy="40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1600" u="none" cap="none" strike="noStrike">
                <a:solidFill>
                  <a:srgbClr val="ED6B00"/>
                </a:solidFill>
                <a:latin typeface="Calibri"/>
                <a:ea typeface="Calibri"/>
                <a:cs typeface="Calibri"/>
                <a:sym typeface="Calibri"/>
              </a:rPr>
              <a:t>NIC 2</a:t>
            </a:r>
            <a:endParaRPr/>
          </a:p>
          <a:p>
            <a:pPr indent="0" lvl="0" marL="0" marR="0" rtl="0" algn="l">
              <a:lnSpc>
                <a:spcPct val="100000"/>
              </a:lnSpc>
              <a:spcBef>
                <a:spcPts val="0"/>
              </a:spcBef>
              <a:spcAft>
                <a:spcPts val="0"/>
              </a:spcAft>
              <a:buClr>
                <a:srgbClr val="000000"/>
              </a:buClr>
              <a:buSzPts val="2000"/>
              <a:buFont typeface="Arial"/>
              <a:buNone/>
            </a:pPr>
            <a:r>
              <a:rPr b="0" i="0" lang="en-US" sz="1400" u="none" cap="none" strike="noStrike">
                <a:solidFill>
                  <a:srgbClr val="000000"/>
                </a:solidFill>
                <a:latin typeface="Calibri"/>
                <a:ea typeface="Calibri"/>
                <a:cs typeface="Calibri"/>
                <a:sym typeface="Calibri"/>
              </a:rPr>
              <a:t>Sobre Existencias o Inventarios</a:t>
            </a:r>
            <a:endParaRPr b="0" i="0" sz="1400" u="none" cap="none" strike="noStrike">
              <a:solidFill>
                <a:srgbClr val="000000"/>
              </a:solidFill>
              <a:latin typeface="Calibri"/>
              <a:ea typeface="Calibri"/>
              <a:cs typeface="Calibri"/>
              <a:sym typeface="Calibri"/>
            </a:endParaRPr>
          </a:p>
        </p:txBody>
      </p:sp>
      <p:sp>
        <p:nvSpPr>
          <p:cNvPr id="199" name="Google Shape;199;p40"/>
          <p:cNvSpPr txBox="1"/>
          <p:nvPr/>
        </p:nvSpPr>
        <p:spPr>
          <a:xfrm>
            <a:off x="6266117" y="3184554"/>
            <a:ext cx="3271266" cy="40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1600" u="none" cap="none" strike="noStrike">
                <a:solidFill>
                  <a:srgbClr val="ED6B00"/>
                </a:solidFill>
                <a:latin typeface="Calibri"/>
                <a:ea typeface="Calibri"/>
                <a:cs typeface="Calibri"/>
                <a:sym typeface="Calibri"/>
              </a:rPr>
              <a:t>NIC 1</a:t>
            </a:r>
            <a:endParaRPr/>
          </a:p>
          <a:p>
            <a:pPr indent="0" lvl="0" marL="0" marR="0" rtl="0" algn="l">
              <a:lnSpc>
                <a:spcPct val="100000"/>
              </a:lnSpc>
              <a:spcBef>
                <a:spcPts val="0"/>
              </a:spcBef>
              <a:spcAft>
                <a:spcPts val="0"/>
              </a:spcAft>
              <a:buClr>
                <a:srgbClr val="000000"/>
              </a:buClr>
              <a:buSzPts val="2000"/>
              <a:buFont typeface="Arial"/>
              <a:buNone/>
            </a:pPr>
            <a:r>
              <a:rPr b="0" i="0" lang="en-US" sz="1400" u="none" cap="none" strike="noStrike">
                <a:solidFill>
                  <a:srgbClr val="000000"/>
                </a:solidFill>
                <a:latin typeface="Calibri"/>
                <a:ea typeface="Calibri"/>
                <a:cs typeface="Calibri"/>
                <a:sym typeface="Calibri"/>
              </a:rPr>
              <a:t>Presentación de Estados Financieros</a:t>
            </a:r>
            <a:endParaRPr b="0" i="0" sz="1400" u="none" cap="none" strike="noStrike">
              <a:solidFill>
                <a:srgbClr val="000000"/>
              </a:solidFill>
              <a:latin typeface="Calibri"/>
              <a:ea typeface="Calibri"/>
              <a:cs typeface="Calibri"/>
              <a:sym typeface="Calibri"/>
            </a:endParaRPr>
          </a:p>
        </p:txBody>
      </p:sp>
      <p:sp>
        <p:nvSpPr>
          <p:cNvPr id="200" name="Google Shape;200;p40"/>
          <p:cNvSpPr txBox="1"/>
          <p:nvPr/>
        </p:nvSpPr>
        <p:spPr>
          <a:xfrm>
            <a:off x="6266117" y="5092820"/>
            <a:ext cx="3454146" cy="40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1600" u="none" cap="none" strike="noStrike">
                <a:solidFill>
                  <a:srgbClr val="ED6B00"/>
                </a:solidFill>
                <a:latin typeface="Calibri"/>
                <a:ea typeface="Calibri"/>
                <a:cs typeface="Calibri"/>
                <a:sym typeface="Calibri"/>
              </a:rPr>
              <a:t>NIC 7</a:t>
            </a:r>
            <a:endParaRPr/>
          </a:p>
          <a:p>
            <a:pPr indent="0" lvl="0" marL="0" marR="0" rtl="0" algn="l">
              <a:lnSpc>
                <a:spcPct val="100000"/>
              </a:lnSpc>
              <a:spcBef>
                <a:spcPts val="0"/>
              </a:spcBef>
              <a:spcAft>
                <a:spcPts val="0"/>
              </a:spcAft>
              <a:buClr>
                <a:srgbClr val="000000"/>
              </a:buClr>
              <a:buSzPts val="2000"/>
              <a:buFont typeface="Arial"/>
              <a:buNone/>
            </a:pPr>
            <a:r>
              <a:rPr b="0" i="0" lang="en-US" sz="1400" u="none" cap="none" strike="noStrike">
                <a:solidFill>
                  <a:srgbClr val="000000"/>
                </a:solidFill>
                <a:latin typeface="Calibri"/>
                <a:ea typeface="Calibri"/>
                <a:cs typeface="Calibri"/>
                <a:sym typeface="Calibri"/>
              </a:rPr>
              <a:t>Sobre los Estados de Flujos de Efectivo</a:t>
            </a:r>
            <a:endParaRPr b="0" i="0" sz="1400" u="none" cap="none" strike="noStrike">
              <a:solidFill>
                <a:srgbClr val="000000"/>
              </a:solidFill>
              <a:latin typeface="Calibri"/>
              <a:ea typeface="Calibri"/>
              <a:cs typeface="Calibri"/>
              <a:sym typeface="Calibri"/>
            </a:endParaRPr>
          </a:p>
        </p:txBody>
      </p:sp>
      <p:pic>
        <p:nvPicPr>
          <p:cNvPr id="201" name="Google Shape;201;p40"/>
          <p:cNvPicPr preferRelativeResize="0"/>
          <p:nvPr/>
        </p:nvPicPr>
        <p:blipFill rotWithShape="1">
          <a:blip r:embed="rId7">
            <a:alphaModFix/>
          </a:blip>
          <a:srcRect b="0" l="0" r="0" t="0"/>
          <a:stretch/>
        </p:blipFill>
        <p:spPr>
          <a:xfrm flipH="1">
            <a:off x="-73759" y="4308305"/>
            <a:ext cx="1988473" cy="2553100"/>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1"/>
          <p:cNvSpPr/>
          <p:nvPr/>
        </p:nvSpPr>
        <p:spPr>
          <a:xfrm>
            <a:off x="3962400" y="2271128"/>
            <a:ext cx="5414846" cy="4174828"/>
          </a:xfrm>
          <a:prstGeom prst="roundRect">
            <a:avLst>
              <a:gd fmla="val 4906"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7" name="Google Shape;207;p41"/>
          <p:cNvSpPr txBox="1"/>
          <p:nvPr/>
        </p:nvSpPr>
        <p:spPr>
          <a:xfrm>
            <a:off x="452175" y="1298501"/>
            <a:ext cx="5129918"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PRESENTACIÓN NIC1</a:t>
            </a:r>
            <a:endParaRPr/>
          </a:p>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ESTADOS FINANCIEROS</a:t>
            </a:r>
            <a:endParaRPr b="0" i="0" sz="3100" u="none" cap="none" strike="noStrike">
              <a:solidFill>
                <a:srgbClr val="A93501"/>
              </a:solidFill>
              <a:latin typeface="Calibri"/>
              <a:ea typeface="Calibri"/>
              <a:cs typeface="Calibri"/>
              <a:sym typeface="Calibri"/>
            </a:endParaRPr>
          </a:p>
        </p:txBody>
      </p:sp>
      <p:sp>
        <p:nvSpPr>
          <p:cNvPr id="208" name="Google Shape;208;p41"/>
          <p:cNvSpPr txBox="1"/>
          <p:nvPr/>
        </p:nvSpPr>
        <p:spPr>
          <a:xfrm>
            <a:off x="4481688" y="2825953"/>
            <a:ext cx="4560711" cy="32931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Calibri"/>
                <a:ea typeface="Calibri"/>
                <a:cs typeface="Calibri"/>
                <a:sym typeface="Calibri"/>
              </a:rPr>
              <a:t>1. En el estado de resultado integral:</a:t>
            </a:r>
            <a:endParaRPr/>
          </a:p>
          <a:p>
            <a:pPr indent="-285750" lvl="0" marL="285750" marR="0" rtl="0" algn="just">
              <a:lnSpc>
                <a:spcPct val="100000"/>
              </a:lnSpc>
              <a:spcBef>
                <a:spcPts val="80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Ingresos ordinarios</a:t>
            </a:r>
            <a:endParaRPr/>
          </a:p>
          <a:p>
            <a:pPr indent="-285750" lvl="0" marL="28575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Costos de ventas</a:t>
            </a:r>
            <a:endParaRPr/>
          </a:p>
          <a:p>
            <a:pPr indent="-285750" lvl="0" marL="28575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Gastos de ventas y administrativos.</a:t>
            </a:r>
            <a:endParaRPr/>
          </a:p>
          <a:p>
            <a:pPr indent="-285750" lvl="0" marL="28575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Costos financieros</a:t>
            </a:r>
            <a:endParaRPr/>
          </a:p>
          <a:p>
            <a:pPr indent="-285750" lvl="0" marL="28575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Gastos por impuesto.</a:t>
            </a:r>
            <a:endParaRPr/>
          </a:p>
          <a:p>
            <a:pPr indent="0" lvl="0" marL="0" marR="0" rtl="0" algn="just">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200" u="none" cap="none" strike="noStrike">
                <a:solidFill>
                  <a:srgbClr val="000000"/>
                </a:solidFill>
                <a:latin typeface="Calibri"/>
                <a:ea typeface="Calibri"/>
                <a:cs typeface="Calibri"/>
                <a:sym typeface="Calibri"/>
              </a:rPr>
              <a:t>2. En el estado de cambios en el patrimonio:</a:t>
            </a:r>
            <a:endParaRPr/>
          </a:p>
          <a:p>
            <a:pPr indent="0" lvl="0" marL="0" marR="0" rtl="0" algn="l">
              <a:lnSpc>
                <a:spcPct val="100000"/>
              </a:lnSpc>
              <a:spcBef>
                <a:spcPts val="800"/>
              </a:spcBef>
              <a:spcAft>
                <a:spcPts val="0"/>
              </a:spcAft>
              <a:buNone/>
            </a:pPr>
            <a:r>
              <a:rPr b="0" i="0" lang="en-US" sz="1200" u="none" cap="none" strike="noStrike">
                <a:solidFill>
                  <a:srgbClr val="000000"/>
                </a:solidFill>
                <a:latin typeface="Calibri"/>
                <a:ea typeface="Calibri"/>
                <a:cs typeface="Calibri"/>
                <a:sym typeface="Calibri"/>
              </a:rPr>
              <a:t>Por cada componente del patrimonio una conciliación con los importes en libros.</a:t>
            </a:r>
            <a:endParaRPr/>
          </a:p>
          <a:p>
            <a:pPr indent="0" lvl="0" marL="0" marR="0" rtl="0" algn="l">
              <a:lnSpc>
                <a:spcPct val="100000"/>
              </a:lnSpc>
              <a:spcBef>
                <a:spcPts val="800"/>
              </a:spcBef>
              <a:spcAft>
                <a:spcPts val="0"/>
              </a:spcAft>
              <a:buNone/>
            </a:pPr>
            <a:r>
              <a:rPr b="1" i="0" lang="en-US" sz="1200" u="none" cap="none" strike="noStrike">
                <a:solidFill>
                  <a:srgbClr val="000000"/>
                </a:solidFill>
                <a:latin typeface="Calibri"/>
                <a:ea typeface="Calibri"/>
                <a:cs typeface="Calibri"/>
                <a:sym typeface="Calibri"/>
              </a:rPr>
              <a:t>3. Capital social</a:t>
            </a:r>
            <a:endParaRPr/>
          </a:p>
          <a:p>
            <a:pPr indent="0" lvl="0" marL="0" marR="0" rtl="0" algn="l">
              <a:lnSpc>
                <a:spcPct val="100000"/>
              </a:lnSpc>
              <a:spcBef>
                <a:spcPts val="800"/>
              </a:spcBef>
              <a:spcAft>
                <a:spcPts val="0"/>
              </a:spcAft>
              <a:buNone/>
            </a:pPr>
            <a:r>
              <a:rPr b="0" i="0" lang="en-US" sz="1200" u="none" cap="none" strike="noStrike">
                <a:solidFill>
                  <a:srgbClr val="000000"/>
                </a:solidFill>
                <a:latin typeface="Calibri"/>
                <a:ea typeface="Calibri"/>
                <a:cs typeface="Calibri"/>
                <a:sym typeface="Calibri"/>
              </a:rPr>
              <a:t>Por cada clase de capital se revela el número de acciones autorizadas para su misión, las emitidas y pagadas con su valor nominal.</a:t>
            </a:r>
            <a:endParaRPr/>
          </a:p>
          <a:p>
            <a:pPr indent="0" lvl="0" marL="0" marR="0" rtl="0" algn="l">
              <a:lnSpc>
                <a:spcPct val="100000"/>
              </a:lnSpc>
              <a:spcBef>
                <a:spcPts val="800"/>
              </a:spcBef>
              <a:spcAft>
                <a:spcPts val="800"/>
              </a:spcAft>
              <a:buNone/>
            </a:pPr>
            <a:r>
              <a:t/>
            </a:r>
            <a:endParaRPr b="0" i="0" sz="1200" u="none" cap="none" strike="noStrike">
              <a:solidFill>
                <a:srgbClr val="000000"/>
              </a:solidFill>
              <a:latin typeface="Calibri"/>
              <a:ea typeface="Calibri"/>
              <a:cs typeface="Calibri"/>
              <a:sym typeface="Calibri"/>
            </a:endParaRPr>
          </a:p>
        </p:txBody>
      </p:sp>
      <p:pic>
        <p:nvPicPr>
          <p:cNvPr id="209" name="Google Shape;209;p41"/>
          <p:cNvPicPr preferRelativeResize="0"/>
          <p:nvPr/>
        </p:nvPicPr>
        <p:blipFill rotWithShape="1">
          <a:blip r:embed="rId3">
            <a:alphaModFix/>
          </a:blip>
          <a:srcRect b="0" l="0" r="0" t="0"/>
          <a:stretch/>
        </p:blipFill>
        <p:spPr>
          <a:xfrm>
            <a:off x="8966937" y="2034105"/>
            <a:ext cx="500374" cy="477100"/>
          </a:xfrm>
          <a:prstGeom prst="rect">
            <a:avLst/>
          </a:prstGeom>
          <a:noFill/>
          <a:ln>
            <a:noFill/>
          </a:ln>
        </p:spPr>
      </p:pic>
      <p:sp>
        <p:nvSpPr>
          <p:cNvPr id="210" name="Google Shape;210;p41"/>
          <p:cNvSpPr txBox="1"/>
          <p:nvPr/>
        </p:nvSpPr>
        <p:spPr>
          <a:xfrm>
            <a:off x="4472289" y="2411487"/>
            <a:ext cx="49975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A93501"/>
                </a:solidFill>
                <a:latin typeface="Calibri"/>
                <a:ea typeface="Calibri"/>
                <a:cs typeface="Calibri"/>
                <a:sym typeface="Calibri"/>
              </a:rPr>
              <a:t>Información a presentar</a:t>
            </a:r>
            <a:endParaRPr b="1" i="0" sz="2000" u="none" cap="none" strike="noStrike">
              <a:solidFill>
                <a:srgbClr val="A93501"/>
              </a:solidFill>
              <a:latin typeface="Calibri"/>
              <a:ea typeface="Calibri"/>
              <a:cs typeface="Calibri"/>
              <a:sym typeface="Calibri"/>
            </a:endParaRPr>
          </a:p>
        </p:txBody>
      </p:sp>
      <p:sp>
        <p:nvSpPr>
          <p:cNvPr id="211" name="Google Shape;211;p41"/>
          <p:cNvSpPr/>
          <p:nvPr/>
        </p:nvSpPr>
        <p:spPr>
          <a:xfrm rot="8100000">
            <a:off x="8611780" y="5933368"/>
            <a:ext cx="122060" cy="122060"/>
          </a:xfrm>
          <a:prstGeom prst="halfFrame">
            <a:avLst>
              <a:gd fmla="val 33333" name="adj1"/>
              <a:gd fmla="val 33333"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12" name="Google Shape;212;p41"/>
          <p:cNvSpPr/>
          <p:nvPr/>
        </p:nvSpPr>
        <p:spPr>
          <a:xfrm rot="8100000">
            <a:off x="8532418" y="5933368"/>
            <a:ext cx="122060" cy="122060"/>
          </a:xfrm>
          <a:prstGeom prst="halfFrame">
            <a:avLst>
              <a:gd fmla="val 33333" name="adj1"/>
              <a:gd fmla="val 33333"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13" name="Google Shape;213;p41"/>
          <p:cNvSpPr txBox="1"/>
          <p:nvPr/>
        </p:nvSpPr>
        <p:spPr>
          <a:xfrm>
            <a:off x="632799" y="3759047"/>
            <a:ext cx="3228002" cy="138495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Estado de Situación Financiera</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Estado de Resultado Integral</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Estado de Cambios en el Patrimonio</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Estado de Flujo de Efectivo</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Notas Explicativas a los Estados Financieros</a:t>
            </a:r>
            <a:endParaRPr/>
          </a:p>
        </p:txBody>
      </p:sp>
      <p:pic>
        <p:nvPicPr>
          <p:cNvPr id="214" name="Google Shape;214;p41"/>
          <p:cNvPicPr preferRelativeResize="0"/>
          <p:nvPr/>
        </p:nvPicPr>
        <p:blipFill rotWithShape="1">
          <a:blip r:embed="rId4">
            <a:alphaModFix/>
          </a:blip>
          <a:srcRect b="0" l="0" r="0" t="0"/>
          <a:stretch/>
        </p:blipFill>
        <p:spPr>
          <a:xfrm>
            <a:off x="528020" y="2229026"/>
            <a:ext cx="1893153" cy="1338263"/>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2"/>
          <p:cNvSpPr/>
          <p:nvPr/>
        </p:nvSpPr>
        <p:spPr>
          <a:xfrm>
            <a:off x="182753" y="5052285"/>
            <a:ext cx="7087663" cy="1186469"/>
          </a:xfrm>
          <a:prstGeom prst="roundRect">
            <a:avLst>
              <a:gd fmla="val 4906"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0" name="Google Shape;220;p42"/>
          <p:cNvSpPr/>
          <p:nvPr/>
        </p:nvSpPr>
        <p:spPr>
          <a:xfrm>
            <a:off x="182753" y="3606646"/>
            <a:ext cx="7087663" cy="1186469"/>
          </a:xfrm>
          <a:prstGeom prst="roundRect">
            <a:avLst>
              <a:gd fmla="val 4906"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1" name="Google Shape;221;p42"/>
          <p:cNvSpPr/>
          <p:nvPr/>
        </p:nvSpPr>
        <p:spPr>
          <a:xfrm>
            <a:off x="167246" y="2196456"/>
            <a:ext cx="7087663" cy="1186469"/>
          </a:xfrm>
          <a:prstGeom prst="roundRect">
            <a:avLst>
              <a:gd fmla="val 4906"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2" name="Google Shape;222;p42"/>
          <p:cNvSpPr txBox="1"/>
          <p:nvPr/>
        </p:nvSpPr>
        <p:spPr>
          <a:xfrm>
            <a:off x="452175" y="1298501"/>
            <a:ext cx="5129918"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PRESENTACIÓN NIC 1</a:t>
            </a:r>
            <a:endParaRPr/>
          </a:p>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ESTADOS FINANCIEROS</a:t>
            </a:r>
            <a:endParaRPr b="0" i="0" sz="3100" u="none" cap="none" strike="noStrike">
              <a:solidFill>
                <a:srgbClr val="A93501"/>
              </a:solidFill>
              <a:latin typeface="Calibri"/>
              <a:ea typeface="Calibri"/>
              <a:cs typeface="Calibri"/>
              <a:sym typeface="Calibri"/>
            </a:endParaRPr>
          </a:p>
        </p:txBody>
      </p:sp>
      <p:sp>
        <p:nvSpPr>
          <p:cNvPr id="223" name="Google Shape;223;p42"/>
          <p:cNvSpPr txBox="1"/>
          <p:nvPr/>
        </p:nvSpPr>
        <p:spPr>
          <a:xfrm>
            <a:off x="357342" y="2641431"/>
            <a:ext cx="632481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Un activo es corriente cuando, se mantenga para la venta o si se consume en el ciclo normal  y efectivo no restringido para los próximos 12 meses.</a:t>
            </a:r>
            <a:endParaRPr/>
          </a:p>
        </p:txBody>
      </p:sp>
      <p:sp>
        <p:nvSpPr>
          <p:cNvPr id="224" name="Google Shape;224;p42"/>
          <p:cNvSpPr txBox="1"/>
          <p:nvPr/>
        </p:nvSpPr>
        <p:spPr>
          <a:xfrm>
            <a:off x="357342" y="2335773"/>
            <a:ext cx="280335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A93501"/>
                </a:solidFill>
                <a:latin typeface="Calibri"/>
                <a:ea typeface="Calibri"/>
                <a:cs typeface="Calibri"/>
                <a:sym typeface="Calibri"/>
              </a:rPr>
              <a:t>ACTIVOS CORRIENTES</a:t>
            </a:r>
            <a:endParaRPr/>
          </a:p>
        </p:txBody>
      </p:sp>
      <p:sp>
        <p:nvSpPr>
          <p:cNvPr id="225" name="Google Shape;225;p42"/>
          <p:cNvSpPr txBox="1"/>
          <p:nvPr/>
        </p:nvSpPr>
        <p:spPr>
          <a:xfrm>
            <a:off x="357342" y="4150078"/>
            <a:ext cx="621428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Un pasivo es corriente cuando se va a liquidar en el ciclo normal de la operación.</a:t>
            </a:r>
            <a:endParaRPr/>
          </a:p>
        </p:txBody>
      </p:sp>
      <p:sp>
        <p:nvSpPr>
          <p:cNvPr id="226" name="Google Shape;226;p42"/>
          <p:cNvSpPr txBox="1"/>
          <p:nvPr/>
        </p:nvSpPr>
        <p:spPr>
          <a:xfrm>
            <a:off x="357342" y="3817138"/>
            <a:ext cx="33293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A93501"/>
                </a:solidFill>
                <a:latin typeface="Calibri"/>
                <a:ea typeface="Calibri"/>
                <a:cs typeface="Calibri"/>
                <a:sym typeface="Calibri"/>
              </a:rPr>
              <a:t>PASIVOS CORRIENTES</a:t>
            </a:r>
            <a:endParaRPr/>
          </a:p>
        </p:txBody>
      </p:sp>
      <p:sp>
        <p:nvSpPr>
          <p:cNvPr id="227" name="Google Shape;227;p42"/>
          <p:cNvSpPr txBox="1"/>
          <p:nvPr/>
        </p:nvSpPr>
        <p:spPr>
          <a:xfrm>
            <a:off x="357342" y="5116119"/>
            <a:ext cx="261072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A93501"/>
                </a:solidFill>
                <a:latin typeface="Calibri"/>
                <a:ea typeface="Calibri"/>
                <a:cs typeface="Calibri"/>
                <a:sym typeface="Calibri"/>
              </a:rPr>
              <a:t>DEUDA A LARGO PLAZO RENEGOCIADA</a:t>
            </a:r>
            <a:endParaRPr/>
          </a:p>
        </p:txBody>
      </p:sp>
      <p:sp>
        <p:nvSpPr>
          <p:cNvPr id="228" name="Google Shape;228;p42"/>
          <p:cNvSpPr txBox="1"/>
          <p:nvPr/>
        </p:nvSpPr>
        <p:spPr>
          <a:xfrm>
            <a:off x="357342" y="5650510"/>
            <a:ext cx="632481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Se clasificara como pasivo corriente cuando venza en el  periodo de un año desde la fecha del E/F. </a:t>
            </a:r>
            <a:endParaRPr/>
          </a:p>
        </p:txBody>
      </p:sp>
      <p:cxnSp>
        <p:nvCxnSpPr>
          <p:cNvPr id="229" name="Google Shape;229;p42"/>
          <p:cNvCxnSpPr/>
          <p:nvPr/>
        </p:nvCxnSpPr>
        <p:spPr>
          <a:xfrm>
            <a:off x="428978" y="2630311"/>
            <a:ext cx="6443272" cy="23182"/>
          </a:xfrm>
          <a:prstGeom prst="straightConnector1">
            <a:avLst/>
          </a:prstGeom>
          <a:noFill/>
          <a:ln cap="flat" cmpd="sng" w="9525">
            <a:solidFill>
              <a:srgbClr val="FDA739"/>
            </a:solidFill>
            <a:prstDash val="solid"/>
            <a:round/>
            <a:headEnd len="sm" w="sm" type="none"/>
            <a:tailEnd len="sm" w="sm" type="none"/>
          </a:ln>
        </p:spPr>
      </p:cxnSp>
      <p:cxnSp>
        <p:nvCxnSpPr>
          <p:cNvPr id="230" name="Google Shape;230;p42"/>
          <p:cNvCxnSpPr/>
          <p:nvPr/>
        </p:nvCxnSpPr>
        <p:spPr>
          <a:xfrm>
            <a:off x="428978" y="4121573"/>
            <a:ext cx="6468518" cy="17334"/>
          </a:xfrm>
          <a:prstGeom prst="straightConnector1">
            <a:avLst/>
          </a:prstGeom>
          <a:noFill/>
          <a:ln cap="flat" cmpd="sng" w="9525">
            <a:solidFill>
              <a:srgbClr val="FDA739"/>
            </a:solidFill>
            <a:prstDash val="solid"/>
            <a:round/>
            <a:headEnd len="sm" w="sm" type="none"/>
            <a:tailEnd len="sm" w="sm" type="none"/>
          </a:ln>
        </p:spPr>
      </p:cxnSp>
      <p:cxnSp>
        <p:nvCxnSpPr>
          <p:cNvPr id="231" name="Google Shape;231;p42"/>
          <p:cNvCxnSpPr/>
          <p:nvPr/>
        </p:nvCxnSpPr>
        <p:spPr>
          <a:xfrm>
            <a:off x="428978" y="5622452"/>
            <a:ext cx="6427765" cy="0"/>
          </a:xfrm>
          <a:prstGeom prst="straightConnector1">
            <a:avLst/>
          </a:prstGeom>
          <a:noFill/>
          <a:ln cap="flat" cmpd="sng" w="9525">
            <a:solidFill>
              <a:srgbClr val="FDA739"/>
            </a:solidFill>
            <a:prstDash val="solid"/>
            <a:round/>
            <a:headEnd len="sm" w="sm" type="none"/>
            <a:tailEnd len="sm" w="sm" type="none"/>
          </a:ln>
        </p:spPr>
      </p:cxnSp>
      <p:pic>
        <p:nvPicPr>
          <p:cNvPr id="232" name="Google Shape;232;p42"/>
          <p:cNvPicPr preferRelativeResize="0"/>
          <p:nvPr/>
        </p:nvPicPr>
        <p:blipFill rotWithShape="1">
          <a:blip r:embed="rId3">
            <a:alphaModFix/>
          </a:blip>
          <a:srcRect b="0" l="0" r="0" t="0"/>
          <a:stretch/>
        </p:blipFill>
        <p:spPr>
          <a:xfrm>
            <a:off x="6753790" y="4364254"/>
            <a:ext cx="2592271" cy="3344432"/>
          </a:xfrm>
          <a:prstGeom prst="rect">
            <a:avLst/>
          </a:prstGeom>
          <a:noFill/>
          <a:ln>
            <a:noFill/>
          </a:ln>
        </p:spPr>
      </p:pic>
    </p:spTree>
  </p:cSld>
  <p:clrMapOvr>
    <a:masterClrMapping/>
  </p:clrMapOvr>
  <mc:AlternateContent>
    <mc:Choice Requires="p14">
      <p:transition spd="slow" p14:dur="1250">
        <p14:reveal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