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3043">
          <p15:clr>
            <a:srgbClr val="A4A3A4"/>
          </p15:clr>
        </p15:guide>
        <p15:guide id="4">
          <p15:clr>
            <a:srgbClr val="A4A3A4"/>
          </p15:clr>
        </p15:guide>
      </p15:sldGuideLst>
    </p:ext>
    <p:ext uri="http://customooxmlschemas.google.com/">
      <go:slidesCustomData xmlns:go="http://customooxmlschemas.google.com/" r:id="rId32" roundtripDataSignature="AMtx7mhCxw4V01ZcuvkMHBfr3N+QCsGg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255B60-7C6C-4908-BEEB-B9EC2C1F1E04}">
  <a:tblStyle styleId="{C4255B60-7C6C-4908-BEEB-B9EC2C1F1E0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CC5D386-9BD0-45CA-96CF-6D8CDC4D221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3043" orient="horz"/>
        <p:guide/>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5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grpSp>
        <p:nvGrpSpPr>
          <p:cNvPr id="12" name="Google Shape;12;p23"/>
          <p:cNvGrpSpPr/>
          <p:nvPr/>
        </p:nvGrpSpPr>
        <p:grpSpPr>
          <a:xfrm>
            <a:off x="8272365" y="418596"/>
            <a:ext cx="1080000" cy="1045451"/>
            <a:chOff x="8272365" y="418596"/>
            <a:chExt cx="1080000" cy="1045451"/>
          </a:xfrm>
        </p:grpSpPr>
        <p:pic>
          <p:nvPicPr>
            <p:cNvPr id="13" name="Google Shape;13;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4" name="Google Shape;14;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 name="Google Shape;17;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grpSp>
        <p:nvGrpSpPr>
          <p:cNvPr id="18" name="Google Shape;18;p24"/>
          <p:cNvGrpSpPr/>
          <p:nvPr/>
        </p:nvGrpSpPr>
        <p:grpSpPr>
          <a:xfrm>
            <a:off x="8272365" y="418596"/>
            <a:ext cx="1080000" cy="1045451"/>
            <a:chOff x="8272365" y="418596"/>
            <a:chExt cx="1080000" cy="1045451"/>
          </a:xfrm>
        </p:grpSpPr>
        <p:pic>
          <p:nvPicPr>
            <p:cNvPr id="19" name="Google Shape;19;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20" name="Google Shape;20;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1" name="Shape 21"/>
        <p:cNvGrpSpPr/>
        <p:nvPr/>
      </p:nvGrpSpPr>
      <p:grpSpPr>
        <a:xfrm>
          <a:off x="0" y="0"/>
          <a:ext cx="0" cy="0"/>
          <a:chOff x="0" y="0"/>
          <a:chExt cx="0" cy="0"/>
        </a:xfrm>
      </p:grpSpPr>
      <p:sp>
        <p:nvSpPr>
          <p:cNvPr id="22" name="Google Shape;22;p60"/>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6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 name="Google Shape;24;p6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 name="Google Shape;25;p60"/>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6" name="Google Shape;26;p60"/>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27" name="Google Shape;27;p6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 name="Google Shape;33;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4" name="Google Shape;34;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0" name="Google Shape;50;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2" name="Shape 52"/>
        <p:cNvGrpSpPr/>
        <p:nvPr/>
      </p:nvGrpSpPr>
      <p:grpSpPr>
        <a:xfrm>
          <a:off x="0" y="0"/>
          <a:ext cx="0" cy="0"/>
          <a:chOff x="0" y="0"/>
          <a:chExt cx="0" cy="0"/>
        </a:xfrm>
      </p:grpSpPr>
      <p:sp>
        <p:nvSpPr>
          <p:cNvPr id="53" name="Google Shape;53;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 name="Google Shape;55;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3" name="Google Shape;63;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4" name="Google Shape;64;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65" name="Google Shape;65;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66" name="Google Shape;66;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
                                        </p:tgtEl>
                                        <p:attrNameLst>
                                          <p:attrName>style.visibility</p:attrName>
                                        </p:attrNameLst>
                                      </p:cBhvr>
                                      <p:to>
                                        <p:strVal val="visible"/>
                                      </p:to>
                                    </p:set>
                                    <p:animEffect filter="fade" transition="in">
                                      <p:cBhvr>
                                        <p:cTn dur="1367"/>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2"/>
          <p:cNvSpPr/>
          <p:nvPr/>
        </p:nvSpPr>
        <p:spPr>
          <a:xfrm>
            <a:off x="357870" y="2386940"/>
            <a:ext cx="7629008" cy="1643723"/>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5" name="Google Shape;205;p42"/>
          <p:cNvSpPr txBox="1"/>
          <p:nvPr/>
        </p:nvSpPr>
        <p:spPr>
          <a:xfrm>
            <a:off x="746717" y="2649165"/>
            <a:ext cx="6829851"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BALANCE GENERAL - ESTADO DE SITUACIÓN</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 el informe que refleja la relación que guardan los bienes y derechos (activos) de una entidad económica respecto a sus obligaciones con terceros (pasivos) y de la inversión de los socio (patrimonio) a una fecha determinada.</a:t>
            </a:r>
            <a:endParaRPr/>
          </a:p>
        </p:txBody>
      </p:sp>
      <p:sp>
        <p:nvSpPr>
          <p:cNvPr id="206" name="Google Shape;206;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ESTADOS FINANCIEROS </a:t>
            </a:r>
            <a:r>
              <a:rPr b="0" i="0" lang="en-US" sz="2800" u="none" cap="none" strike="noStrike">
                <a:solidFill>
                  <a:srgbClr val="A93501"/>
                </a:solidFill>
                <a:latin typeface="Calibri"/>
                <a:ea typeface="Calibri"/>
                <a:cs typeface="Calibri"/>
                <a:sym typeface="Calibri"/>
              </a:rPr>
              <a:t>SEGÚN LAS NIC</a:t>
            </a:r>
            <a:endParaRPr b="0" i="0" sz="3100" u="none" cap="none" strike="noStrike">
              <a:solidFill>
                <a:srgbClr val="A93501"/>
              </a:solidFill>
              <a:latin typeface="Calibri"/>
              <a:ea typeface="Calibri"/>
              <a:cs typeface="Calibri"/>
              <a:sym typeface="Calibri"/>
            </a:endParaRPr>
          </a:p>
        </p:txBody>
      </p:sp>
      <p:pic>
        <p:nvPicPr>
          <p:cNvPr id="207" name="Google Shape;207;p42"/>
          <p:cNvPicPr preferRelativeResize="0"/>
          <p:nvPr/>
        </p:nvPicPr>
        <p:blipFill rotWithShape="1">
          <a:blip r:embed="rId3">
            <a:alphaModFix/>
          </a:blip>
          <a:srcRect b="0" l="0" r="0" t="0"/>
          <a:stretch/>
        </p:blipFill>
        <p:spPr>
          <a:xfrm>
            <a:off x="7576568" y="2149917"/>
            <a:ext cx="500374" cy="477100"/>
          </a:xfrm>
          <a:prstGeom prst="rect">
            <a:avLst/>
          </a:prstGeom>
          <a:noFill/>
          <a:ln>
            <a:noFill/>
          </a:ln>
        </p:spPr>
      </p:pic>
      <p:sp>
        <p:nvSpPr>
          <p:cNvPr id="208" name="Google Shape;208;p42"/>
          <p:cNvSpPr/>
          <p:nvPr/>
        </p:nvSpPr>
        <p:spPr>
          <a:xfrm>
            <a:off x="1730637" y="4267686"/>
            <a:ext cx="7629008" cy="2010183"/>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9" name="Google Shape;209;p42"/>
          <p:cNvSpPr txBox="1"/>
          <p:nvPr/>
        </p:nvSpPr>
        <p:spPr>
          <a:xfrm>
            <a:off x="2144776" y="4529911"/>
            <a:ext cx="680456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ESTADO DE RESULTADO</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 un resumen clasificado de los ingresos y gastos de un determinado periodo. El Resultado (utilidad o pérdida) corresponde exactamente a la diferencia entre los ingresos contables y los gastos contables del periodo, muestra los resultados de la comparación de los ingresos contra los gastos de una empresa, durante un período determinado.</a:t>
            </a:r>
            <a:endParaRPr/>
          </a:p>
        </p:txBody>
      </p:sp>
      <p:pic>
        <p:nvPicPr>
          <p:cNvPr id="210" name="Google Shape;210;p42"/>
          <p:cNvPicPr preferRelativeResize="0"/>
          <p:nvPr/>
        </p:nvPicPr>
        <p:blipFill rotWithShape="1">
          <a:blip r:embed="rId3">
            <a:alphaModFix/>
          </a:blip>
          <a:srcRect b="0" l="0" r="0" t="0"/>
          <a:stretch/>
        </p:blipFill>
        <p:spPr>
          <a:xfrm>
            <a:off x="8949335" y="4030663"/>
            <a:ext cx="500374" cy="4771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3"/>
          <p:cNvSpPr/>
          <p:nvPr/>
        </p:nvSpPr>
        <p:spPr>
          <a:xfrm>
            <a:off x="310400" y="2433341"/>
            <a:ext cx="7629008" cy="2046372"/>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6" name="Google Shape;216;p43"/>
          <p:cNvSpPr txBox="1"/>
          <p:nvPr/>
        </p:nvSpPr>
        <p:spPr>
          <a:xfrm>
            <a:off x="484095" y="2695566"/>
            <a:ext cx="7045004"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ESTADO DE FLUJO EN EFECTIVO</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 un estado cuyo objetivo primordial es mostrar las entradas y salidas de efectivo o equivalentes al efectivo para una compañía durante un periodo específico. Muestra la utilización de los flujos de efectivo de la compañía durante un periodo determinado, entre los flujos de dinero generados por la entidad, los invertidos en actividades propias y los obtenidos por financiamiento. </a:t>
            </a:r>
            <a:endParaRPr/>
          </a:p>
        </p:txBody>
      </p:sp>
      <p:sp>
        <p:nvSpPr>
          <p:cNvPr id="217" name="Google Shape;217;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ESTADOS FINANCIEROS </a:t>
            </a:r>
            <a:r>
              <a:rPr b="0" i="0" lang="en-US" sz="2800" u="none" cap="none" strike="noStrike">
                <a:solidFill>
                  <a:srgbClr val="A93501"/>
                </a:solidFill>
                <a:latin typeface="Calibri"/>
                <a:ea typeface="Calibri"/>
                <a:cs typeface="Calibri"/>
                <a:sym typeface="Calibri"/>
              </a:rPr>
              <a:t>SEGÚN LAS NIC</a:t>
            </a:r>
            <a:endParaRPr b="0" i="0" sz="3100" u="none" cap="none" strike="noStrike">
              <a:solidFill>
                <a:srgbClr val="A93501"/>
              </a:solidFill>
              <a:latin typeface="Calibri"/>
              <a:ea typeface="Calibri"/>
              <a:cs typeface="Calibri"/>
              <a:sym typeface="Calibri"/>
            </a:endParaRPr>
          </a:p>
        </p:txBody>
      </p:sp>
      <p:pic>
        <p:nvPicPr>
          <p:cNvPr id="218" name="Google Shape;218;p43"/>
          <p:cNvPicPr preferRelativeResize="0"/>
          <p:nvPr/>
        </p:nvPicPr>
        <p:blipFill rotWithShape="1">
          <a:blip r:embed="rId3">
            <a:alphaModFix/>
          </a:blip>
          <a:srcRect b="0" l="0" r="0" t="0"/>
          <a:stretch/>
        </p:blipFill>
        <p:spPr>
          <a:xfrm>
            <a:off x="7529098" y="2196318"/>
            <a:ext cx="500374" cy="477100"/>
          </a:xfrm>
          <a:prstGeom prst="rect">
            <a:avLst/>
          </a:prstGeom>
          <a:noFill/>
          <a:ln>
            <a:noFill/>
          </a:ln>
        </p:spPr>
      </p:pic>
      <p:sp>
        <p:nvSpPr>
          <p:cNvPr id="219" name="Google Shape;219;p43"/>
          <p:cNvSpPr/>
          <p:nvPr/>
        </p:nvSpPr>
        <p:spPr>
          <a:xfrm>
            <a:off x="1573306" y="4716737"/>
            <a:ext cx="7739305" cy="1912664"/>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0" name="Google Shape;220;p43"/>
          <p:cNvSpPr txBox="1"/>
          <p:nvPr/>
        </p:nvSpPr>
        <p:spPr>
          <a:xfrm>
            <a:off x="1909482" y="4978961"/>
            <a:ext cx="699282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ESTADO DE CAMBIOS EN EL PATRIMONIO NETO</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 un estado que muestra los cambios sufrido durante un periodo determinado en el capital contable de una empresa. Los aumentos o disminuciones del patrimonio de los accionistas, las ganancias o pérdidas por las transacciones realizadas y las variaciones cuantitativas en las valuaciones de los activos y pasivos.</a:t>
            </a:r>
            <a:endParaRPr/>
          </a:p>
        </p:txBody>
      </p:sp>
      <p:pic>
        <p:nvPicPr>
          <p:cNvPr id="221" name="Google Shape;221;p43"/>
          <p:cNvPicPr preferRelativeResize="0"/>
          <p:nvPr/>
        </p:nvPicPr>
        <p:blipFill rotWithShape="1">
          <a:blip r:embed="rId3">
            <a:alphaModFix/>
          </a:blip>
          <a:srcRect b="0" l="0" r="0" t="0"/>
          <a:stretch/>
        </p:blipFill>
        <p:spPr>
          <a:xfrm>
            <a:off x="8902301" y="4479713"/>
            <a:ext cx="500374" cy="4771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CARACTERÍSTICAS </a:t>
            </a:r>
            <a:r>
              <a:rPr b="0" i="0" lang="en-US" sz="2800" u="none" cap="none" strike="noStrike">
                <a:solidFill>
                  <a:srgbClr val="A93501"/>
                </a:solidFill>
                <a:latin typeface="Calibri"/>
                <a:ea typeface="Calibri"/>
                <a:cs typeface="Calibri"/>
                <a:sym typeface="Calibri"/>
              </a:rPr>
              <a:t>GENERALES</a:t>
            </a:r>
            <a:endParaRPr b="0" i="0" sz="3100" u="none" cap="none" strike="noStrike">
              <a:solidFill>
                <a:srgbClr val="A93501"/>
              </a:solidFill>
              <a:latin typeface="Calibri"/>
              <a:ea typeface="Calibri"/>
              <a:cs typeface="Calibri"/>
              <a:sym typeface="Calibri"/>
            </a:endParaRPr>
          </a:p>
        </p:txBody>
      </p:sp>
      <p:pic>
        <p:nvPicPr>
          <p:cNvPr id="227" name="Google Shape;227;p44"/>
          <p:cNvPicPr preferRelativeResize="0"/>
          <p:nvPr/>
        </p:nvPicPr>
        <p:blipFill rotWithShape="1">
          <a:blip r:embed="rId3">
            <a:alphaModFix/>
          </a:blip>
          <a:srcRect b="0" l="0" r="0" t="0"/>
          <a:stretch/>
        </p:blipFill>
        <p:spPr>
          <a:xfrm>
            <a:off x="6897086" y="7584083"/>
            <a:ext cx="500374" cy="477100"/>
          </a:xfrm>
          <a:prstGeom prst="rect">
            <a:avLst/>
          </a:prstGeom>
          <a:noFill/>
          <a:ln>
            <a:noFill/>
          </a:ln>
        </p:spPr>
      </p:pic>
      <p:sp>
        <p:nvSpPr>
          <p:cNvPr id="228" name="Google Shape;228;p44"/>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9" name="Google Shape;229;p44"/>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30" name="Google Shape;230;p44"/>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
        <p:nvSpPr>
          <p:cNvPr id="231" name="Google Shape;231;p44"/>
          <p:cNvSpPr/>
          <p:nvPr/>
        </p:nvSpPr>
        <p:spPr>
          <a:xfrm>
            <a:off x="346131" y="2215418"/>
            <a:ext cx="3501261" cy="1575371"/>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44"/>
          <p:cNvSpPr txBox="1"/>
          <p:nvPr/>
        </p:nvSpPr>
        <p:spPr>
          <a:xfrm>
            <a:off x="605877" y="2330424"/>
            <a:ext cx="2805713" cy="11695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ESTADO DE RESULTADOS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Ingresos:		$110. 100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costos y gastos	$   57.500</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Utilidad neta	$   52.600</a:t>
            </a:r>
            <a:endParaRPr b="0" i="0" sz="1400" u="none" cap="none" strike="noStrike">
              <a:solidFill>
                <a:srgbClr val="000000"/>
              </a:solidFill>
              <a:latin typeface="Calibri"/>
              <a:ea typeface="Calibri"/>
              <a:cs typeface="Calibri"/>
              <a:sym typeface="Calibri"/>
            </a:endParaRPr>
          </a:p>
        </p:txBody>
      </p:sp>
      <p:sp>
        <p:nvSpPr>
          <p:cNvPr id="233" name="Google Shape;233;p44"/>
          <p:cNvSpPr/>
          <p:nvPr/>
        </p:nvSpPr>
        <p:spPr>
          <a:xfrm>
            <a:off x="4239187" y="2215418"/>
            <a:ext cx="4509790" cy="1575371"/>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4" name="Google Shape;234;p44"/>
          <p:cNvSpPr txBox="1"/>
          <p:nvPr/>
        </p:nvSpPr>
        <p:spPr>
          <a:xfrm>
            <a:off x="4498932" y="2330424"/>
            <a:ext cx="4034892"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ESTADO DE VARIACIONES EN EL CAPITAL CONTABLE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Saldo inicial		$250.000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utilidad del ejercicio	$  52.600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dividendos	$  35.000</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Saldo final		$267.600</a:t>
            </a:r>
            <a:endParaRPr b="0" i="0" sz="1400" u="none" cap="none" strike="noStrike">
              <a:solidFill>
                <a:srgbClr val="000000"/>
              </a:solidFill>
              <a:latin typeface="Calibri"/>
              <a:ea typeface="Calibri"/>
              <a:cs typeface="Calibri"/>
              <a:sym typeface="Calibri"/>
            </a:endParaRPr>
          </a:p>
        </p:txBody>
      </p:sp>
      <p:sp>
        <p:nvSpPr>
          <p:cNvPr id="235" name="Google Shape;235;p44"/>
          <p:cNvSpPr/>
          <p:nvPr/>
        </p:nvSpPr>
        <p:spPr>
          <a:xfrm>
            <a:off x="346131" y="4023714"/>
            <a:ext cx="5150225" cy="2244399"/>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6" name="Google Shape;236;p44"/>
          <p:cNvSpPr txBox="1"/>
          <p:nvPr/>
        </p:nvSpPr>
        <p:spPr>
          <a:xfrm>
            <a:off x="493909" y="4250689"/>
            <a:ext cx="4263492"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ESTADO DE FLUJOS DE EFECTIVOS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Efectivo generado y/o utilizado en la operación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Efectivo generado y/o utilizado en la inversión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Efectivo generado y/o utilizado en financiamiento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Aumento o disminución EF.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Saldo inicial efectivo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Saldo final efectivo</a:t>
            </a:r>
            <a:endParaRPr b="0" i="0" sz="1400" u="none" cap="none" strike="noStrike">
              <a:solidFill>
                <a:srgbClr val="000000"/>
              </a:solidFill>
              <a:latin typeface="Calibri"/>
              <a:ea typeface="Calibri"/>
              <a:cs typeface="Calibri"/>
              <a:sym typeface="Calibri"/>
            </a:endParaRPr>
          </a:p>
        </p:txBody>
      </p:sp>
      <p:sp>
        <p:nvSpPr>
          <p:cNvPr id="237" name="Google Shape;237;p44"/>
          <p:cNvSpPr/>
          <p:nvPr/>
        </p:nvSpPr>
        <p:spPr>
          <a:xfrm>
            <a:off x="5889886" y="4023714"/>
            <a:ext cx="3232319" cy="3310536"/>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8" name="Google Shape;238;p44"/>
          <p:cNvSpPr txBox="1"/>
          <p:nvPr/>
        </p:nvSpPr>
        <p:spPr>
          <a:xfrm>
            <a:off x="6149631" y="4110725"/>
            <a:ext cx="2703633"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BALANCE GENERAL</a:t>
            </a:r>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ACTIVO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Efectivo		$29.600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sng" cap="none" strike="noStrike">
                <a:solidFill>
                  <a:srgbClr val="000000"/>
                </a:solidFill>
                <a:latin typeface="Calibri"/>
                <a:ea typeface="Calibri"/>
                <a:cs typeface="Calibri"/>
                <a:sym typeface="Calibri"/>
              </a:rPr>
              <a:t>Otros activos	$436.700</a:t>
            </a:r>
            <a:endParaRPr b="0" i="0" sz="14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sng" cap="none" strike="noStrike">
                <a:solidFill>
                  <a:srgbClr val="000000"/>
                </a:solidFill>
                <a:latin typeface="Calibri"/>
                <a:ea typeface="Calibri"/>
                <a:cs typeface="Calibri"/>
                <a:sym typeface="Calibri"/>
              </a:rPr>
              <a:t>Total activo		$466.300</a:t>
            </a:r>
            <a:endParaRPr b="0" i="0" sz="14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PASIVO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Cuentas por pagar	$48.700</a:t>
            </a:r>
            <a:endParaRPr/>
          </a:p>
          <a:p>
            <a:pPr indent="0" lvl="0" marL="0" marR="0" rtl="0" algn="l">
              <a:lnSpc>
                <a:spcPct val="100000"/>
              </a:lnSpc>
              <a:spcBef>
                <a:spcPts val="0"/>
              </a:spcBef>
              <a:spcAft>
                <a:spcPts val="0"/>
              </a:spcAft>
              <a:buNone/>
            </a:pPr>
            <a:r>
              <a:rPr b="0" i="0" lang="en-US" sz="1400" u="sng" cap="none" strike="noStrike">
                <a:solidFill>
                  <a:srgbClr val="000000"/>
                </a:solidFill>
                <a:latin typeface="Calibri"/>
                <a:ea typeface="Calibri"/>
                <a:cs typeface="Calibri"/>
                <a:sym typeface="Calibri"/>
              </a:rPr>
              <a:t>Prestamos bancarios	$150.000</a:t>
            </a:r>
            <a:endParaRPr/>
          </a:p>
          <a:p>
            <a:pPr indent="0" lvl="0" marL="0" marR="0" rtl="0" algn="l">
              <a:lnSpc>
                <a:spcPct val="100000"/>
              </a:lnSpc>
              <a:spcBef>
                <a:spcPts val="0"/>
              </a:spcBef>
              <a:spcAft>
                <a:spcPts val="0"/>
              </a:spcAft>
              <a:buNone/>
            </a:pPr>
            <a:r>
              <a:rPr b="0" i="0" lang="en-US" sz="1400" u="sng" cap="none" strike="noStrike">
                <a:solidFill>
                  <a:srgbClr val="000000"/>
                </a:solidFill>
                <a:latin typeface="Calibri"/>
                <a:ea typeface="Calibri"/>
                <a:cs typeface="Calibri"/>
                <a:sym typeface="Calibri"/>
              </a:rPr>
              <a:t>Total pasivo		$198.700</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CAPITAL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sng" cap="none" strike="noStrike">
                <a:solidFill>
                  <a:srgbClr val="000000"/>
                </a:solidFill>
                <a:latin typeface="Calibri"/>
                <a:ea typeface="Calibri"/>
                <a:cs typeface="Calibri"/>
                <a:sym typeface="Calibri"/>
              </a:rPr>
              <a:t>Capital contable	$267.600</a:t>
            </a:r>
            <a:endParaRPr/>
          </a:p>
          <a:p>
            <a:pPr indent="0" lvl="0" marL="0" marR="0" rtl="0" algn="l">
              <a:lnSpc>
                <a:spcPct val="100000"/>
              </a:lnSpc>
              <a:spcBef>
                <a:spcPts val="0"/>
              </a:spcBef>
              <a:spcAft>
                <a:spcPts val="0"/>
              </a:spcAft>
              <a:buNone/>
            </a:pPr>
            <a:r>
              <a:rPr b="0" i="0" lang="en-US" sz="1400" u="sng" cap="none" strike="noStrike">
                <a:solidFill>
                  <a:srgbClr val="000000"/>
                </a:solidFill>
                <a:latin typeface="Calibri"/>
                <a:ea typeface="Calibri"/>
                <a:cs typeface="Calibri"/>
                <a:sym typeface="Calibri"/>
              </a:rPr>
              <a:t>Total capital contable	$267.600</a:t>
            </a:r>
            <a:endParaRPr/>
          </a:p>
        </p:txBody>
      </p:sp>
      <p:sp>
        <p:nvSpPr>
          <p:cNvPr id="239" name="Google Shape;239;p44"/>
          <p:cNvSpPr/>
          <p:nvPr/>
        </p:nvSpPr>
        <p:spPr>
          <a:xfrm>
            <a:off x="4588976" y="4466092"/>
            <a:ext cx="795411"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$15.750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3.050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$(9.320)</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9.480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$20.120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$29.600</a:t>
            </a:r>
            <a:endParaRPr b="0" i="0" sz="1400" u="none" cap="none" strike="noStrike">
              <a:solidFill>
                <a:srgbClr val="000000"/>
              </a:solidFill>
              <a:latin typeface="Arial"/>
              <a:ea typeface="Arial"/>
              <a:cs typeface="Arial"/>
              <a:sym typeface="Arial"/>
            </a:endParaRPr>
          </a:p>
        </p:txBody>
      </p:sp>
      <p:cxnSp>
        <p:nvCxnSpPr>
          <p:cNvPr id="240" name="Google Shape;240;p44"/>
          <p:cNvCxnSpPr/>
          <p:nvPr/>
        </p:nvCxnSpPr>
        <p:spPr>
          <a:xfrm>
            <a:off x="559222" y="3135087"/>
            <a:ext cx="2805713" cy="0"/>
          </a:xfrm>
          <a:prstGeom prst="straightConnector1">
            <a:avLst/>
          </a:prstGeom>
          <a:noFill/>
          <a:ln cap="flat" cmpd="sng" w="9525">
            <a:solidFill>
              <a:schemeClr val="dk1"/>
            </a:solidFill>
            <a:prstDash val="solid"/>
            <a:round/>
            <a:headEnd len="sm" w="sm" type="none"/>
            <a:tailEnd len="sm" w="sm" type="none"/>
          </a:ln>
        </p:spPr>
      </p:cxnSp>
      <p:cxnSp>
        <p:nvCxnSpPr>
          <p:cNvPr id="241" name="Google Shape;241;p44"/>
          <p:cNvCxnSpPr/>
          <p:nvPr/>
        </p:nvCxnSpPr>
        <p:spPr>
          <a:xfrm flipH="1" rot="10800000">
            <a:off x="4588976" y="3347680"/>
            <a:ext cx="2535432" cy="12442"/>
          </a:xfrm>
          <a:prstGeom prst="straightConnector1">
            <a:avLst/>
          </a:prstGeom>
          <a:noFill/>
          <a:ln cap="flat" cmpd="sng" w="9525">
            <a:solidFill>
              <a:schemeClr val="dk1"/>
            </a:solidFill>
            <a:prstDash val="solid"/>
            <a:round/>
            <a:headEnd len="sm" w="sm" type="none"/>
            <a:tailEnd len="sm" w="sm" type="none"/>
          </a:ln>
        </p:spPr>
      </p:cxnSp>
      <p:cxnSp>
        <p:nvCxnSpPr>
          <p:cNvPr id="242" name="Google Shape;242;p44"/>
          <p:cNvCxnSpPr/>
          <p:nvPr/>
        </p:nvCxnSpPr>
        <p:spPr>
          <a:xfrm>
            <a:off x="452175" y="5284238"/>
            <a:ext cx="4932212" cy="0"/>
          </a:xfrm>
          <a:prstGeom prst="straightConnector1">
            <a:avLst/>
          </a:prstGeom>
          <a:noFill/>
          <a:ln cap="flat" cmpd="sng" w="9525">
            <a:solidFill>
              <a:schemeClr val="dk1"/>
            </a:solidFill>
            <a:prstDash val="solid"/>
            <a:round/>
            <a:headEnd len="sm" w="sm" type="none"/>
            <a:tailEnd len="sm" w="sm" type="none"/>
          </a:ln>
        </p:spPr>
      </p:cxnSp>
      <p:cxnSp>
        <p:nvCxnSpPr>
          <p:cNvPr id="243" name="Google Shape;243;p44"/>
          <p:cNvCxnSpPr/>
          <p:nvPr/>
        </p:nvCxnSpPr>
        <p:spPr>
          <a:xfrm flipH="1" rot="10800000">
            <a:off x="7147273" y="3517682"/>
            <a:ext cx="2339627" cy="14089"/>
          </a:xfrm>
          <a:prstGeom prst="straightConnector1">
            <a:avLst/>
          </a:prstGeom>
          <a:noFill/>
          <a:ln cap="flat" cmpd="sng" w="57150">
            <a:solidFill>
              <a:srgbClr val="FDA739"/>
            </a:solidFill>
            <a:prstDash val="solid"/>
            <a:round/>
            <a:headEnd len="sm" w="sm" type="none"/>
            <a:tailEnd len="sm" w="sm" type="none"/>
          </a:ln>
        </p:spPr>
      </p:cxnSp>
      <p:cxnSp>
        <p:nvCxnSpPr>
          <p:cNvPr id="244" name="Google Shape;244;p44"/>
          <p:cNvCxnSpPr/>
          <p:nvPr/>
        </p:nvCxnSpPr>
        <p:spPr>
          <a:xfrm>
            <a:off x="5315909" y="5906886"/>
            <a:ext cx="421530" cy="0"/>
          </a:xfrm>
          <a:prstGeom prst="straightConnector1">
            <a:avLst/>
          </a:prstGeom>
          <a:noFill/>
          <a:ln cap="flat" cmpd="sng" w="57150">
            <a:solidFill>
              <a:srgbClr val="FDA739"/>
            </a:solidFill>
            <a:prstDash val="solid"/>
            <a:round/>
            <a:headEnd len="sm" w="sm" type="none"/>
            <a:tailEnd len="sm" w="sm" type="none"/>
          </a:ln>
        </p:spPr>
      </p:cxnSp>
      <p:cxnSp>
        <p:nvCxnSpPr>
          <p:cNvPr id="245" name="Google Shape;245;p44"/>
          <p:cNvCxnSpPr/>
          <p:nvPr/>
        </p:nvCxnSpPr>
        <p:spPr>
          <a:xfrm flipH="1">
            <a:off x="5705551" y="4698085"/>
            <a:ext cx="17100" cy="1237363"/>
          </a:xfrm>
          <a:prstGeom prst="straightConnector1">
            <a:avLst/>
          </a:prstGeom>
          <a:noFill/>
          <a:ln cap="flat" cmpd="sng" w="57150">
            <a:solidFill>
              <a:srgbClr val="FDA739"/>
            </a:solidFill>
            <a:prstDash val="solid"/>
            <a:round/>
            <a:headEnd len="sm" w="sm" type="none"/>
            <a:tailEnd len="sm" w="sm" type="none"/>
          </a:ln>
        </p:spPr>
      </p:cxnSp>
      <p:cxnSp>
        <p:nvCxnSpPr>
          <p:cNvPr id="246" name="Google Shape;246;p44"/>
          <p:cNvCxnSpPr/>
          <p:nvPr/>
        </p:nvCxnSpPr>
        <p:spPr>
          <a:xfrm flipH="1" rot="10800000">
            <a:off x="5690763" y="4698086"/>
            <a:ext cx="492319" cy="9202"/>
          </a:xfrm>
          <a:prstGeom prst="straightConnector1">
            <a:avLst/>
          </a:prstGeom>
          <a:noFill/>
          <a:ln cap="flat" cmpd="sng" w="57150">
            <a:solidFill>
              <a:srgbClr val="FDA739"/>
            </a:solidFill>
            <a:prstDash val="solid"/>
            <a:round/>
            <a:headEnd len="sm" w="sm" type="none"/>
            <a:tailEnd len="med" w="med" type="triangle"/>
          </a:ln>
        </p:spPr>
      </p:cxnSp>
      <p:cxnSp>
        <p:nvCxnSpPr>
          <p:cNvPr id="247" name="Google Shape;247;p44"/>
          <p:cNvCxnSpPr/>
          <p:nvPr/>
        </p:nvCxnSpPr>
        <p:spPr>
          <a:xfrm>
            <a:off x="9478427" y="3492043"/>
            <a:ext cx="8473" cy="2913517"/>
          </a:xfrm>
          <a:prstGeom prst="straightConnector1">
            <a:avLst/>
          </a:prstGeom>
          <a:noFill/>
          <a:ln cap="flat" cmpd="sng" w="57150">
            <a:solidFill>
              <a:srgbClr val="FDA739"/>
            </a:solidFill>
            <a:prstDash val="solid"/>
            <a:round/>
            <a:headEnd len="sm" w="sm" type="none"/>
            <a:tailEnd len="sm" w="sm" type="none"/>
          </a:ln>
        </p:spPr>
      </p:cxnSp>
      <p:cxnSp>
        <p:nvCxnSpPr>
          <p:cNvPr id="248" name="Google Shape;248;p44"/>
          <p:cNvCxnSpPr/>
          <p:nvPr/>
        </p:nvCxnSpPr>
        <p:spPr>
          <a:xfrm flipH="1">
            <a:off x="8815162" y="6391275"/>
            <a:ext cx="700573" cy="14285"/>
          </a:xfrm>
          <a:prstGeom prst="straightConnector1">
            <a:avLst/>
          </a:prstGeom>
          <a:noFill/>
          <a:ln cap="flat" cmpd="sng" w="57150">
            <a:solidFill>
              <a:srgbClr val="FDA739"/>
            </a:solidFill>
            <a:prstDash val="solid"/>
            <a:round/>
            <a:headEnd len="sm" w="sm" type="none"/>
            <a:tailEnd len="med" w="med" type="triangle"/>
          </a:ln>
        </p:spPr>
      </p:cxnSp>
      <p:cxnSp>
        <p:nvCxnSpPr>
          <p:cNvPr id="249" name="Google Shape;249;p44"/>
          <p:cNvCxnSpPr/>
          <p:nvPr/>
        </p:nvCxnSpPr>
        <p:spPr>
          <a:xfrm flipH="1" rot="10800000">
            <a:off x="3299169" y="3343471"/>
            <a:ext cx="373081" cy="867"/>
          </a:xfrm>
          <a:prstGeom prst="straightConnector1">
            <a:avLst/>
          </a:prstGeom>
          <a:noFill/>
          <a:ln cap="flat" cmpd="sng" w="57150">
            <a:solidFill>
              <a:srgbClr val="FDA739"/>
            </a:solidFill>
            <a:prstDash val="solid"/>
            <a:round/>
            <a:headEnd len="sm" w="sm" type="none"/>
            <a:tailEnd len="sm" w="sm" type="none"/>
          </a:ln>
        </p:spPr>
      </p:cxnSp>
      <p:cxnSp>
        <p:nvCxnSpPr>
          <p:cNvPr id="250" name="Google Shape;250;p44"/>
          <p:cNvCxnSpPr/>
          <p:nvPr/>
        </p:nvCxnSpPr>
        <p:spPr>
          <a:xfrm flipH="1">
            <a:off x="3671335" y="2886079"/>
            <a:ext cx="915" cy="486821"/>
          </a:xfrm>
          <a:prstGeom prst="straightConnector1">
            <a:avLst/>
          </a:prstGeom>
          <a:noFill/>
          <a:ln cap="flat" cmpd="sng" w="57150">
            <a:solidFill>
              <a:srgbClr val="FDA739"/>
            </a:solidFill>
            <a:prstDash val="solid"/>
            <a:round/>
            <a:headEnd len="sm" w="sm" type="none"/>
            <a:tailEnd len="sm" w="sm" type="none"/>
          </a:ln>
        </p:spPr>
      </p:cxnSp>
      <p:cxnSp>
        <p:nvCxnSpPr>
          <p:cNvPr id="251" name="Google Shape;251;p44"/>
          <p:cNvCxnSpPr/>
          <p:nvPr/>
        </p:nvCxnSpPr>
        <p:spPr>
          <a:xfrm>
            <a:off x="3648582" y="2903571"/>
            <a:ext cx="916579" cy="0"/>
          </a:xfrm>
          <a:prstGeom prst="straightConnector1">
            <a:avLst/>
          </a:prstGeom>
          <a:noFill/>
          <a:ln cap="flat" cmpd="sng" w="57150">
            <a:solidFill>
              <a:srgbClr val="FDA739"/>
            </a:solidFill>
            <a:prstDash val="solid"/>
            <a:round/>
            <a:headEnd len="sm" w="sm" type="none"/>
            <a:tailEnd len="med" w="med" type="triangle"/>
          </a:ln>
        </p:spPr>
      </p:cxnSp>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¿CÓMO CONFECCIONO EL</a:t>
            </a:r>
            <a:r>
              <a:rPr b="0" i="0" lang="en-US" sz="2800" u="none" cap="none" strike="noStrike">
                <a:solidFill>
                  <a:srgbClr val="A93501"/>
                </a:solidFill>
                <a:latin typeface="Calibri"/>
                <a:ea typeface="Calibri"/>
                <a:cs typeface="Calibri"/>
                <a:sym typeface="Calibri"/>
              </a:rPr>
              <a:t> </a:t>
            </a:r>
            <a:endParaRPr b="0" i="0" sz="2800" u="none" cap="none" strike="noStrike">
              <a:solidFill>
                <a:srgbClr val="A9350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BALANCE Y EL ESTADO DE RESULTADOS?</a:t>
            </a:r>
            <a:endParaRPr b="0" i="0" sz="3100" u="none" cap="none" strike="noStrike">
              <a:solidFill>
                <a:srgbClr val="A93501"/>
              </a:solidFill>
              <a:latin typeface="Calibri"/>
              <a:ea typeface="Calibri"/>
              <a:cs typeface="Calibri"/>
              <a:sym typeface="Calibri"/>
            </a:endParaRPr>
          </a:p>
        </p:txBody>
      </p:sp>
      <p:pic>
        <p:nvPicPr>
          <p:cNvPr id="257" name="Google Shape;257;p45"/>
          <p:cNvPicPr preferRelativeResize="0"/>
          <p:nvPr/>
        </p:nvPicPr>
        <p:blipFill rotWithShape="1">
          <a:blip r:embed="rId3">
            <a:alphaModFix/>
          </a:blip>
          <a:srcRect b="0" l="0" r="0" t="0"/>
          <a:stretch/>
        </p:blipFill>
        <p:spPr>
          <a:xfrm>
            <a:off x="6897086" y="7584083"/>
            <a:ext cx="500374" cy="477100"/>
          </a:xfrm>
          <a:prstGeom prst="rect">
            <a:avLst/>
          </a:prstGeom>
          <a:noFill/>
          <a:ln>
            <a:noFill/>
          </a:ln>
        </p:spPr>
      </p:pic>
      <p:sp>
        <p:nvSpPr>
          <p:cNvPr id="258" name="Google Shape;258;p45"/>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9" name="Google Shape;259;p45"/>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60" name="Google Shape;260;p45"/>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
        <p:nvSpPr>
          <p:cNvPr id="261" name="Google Shape;261;p45"/>
          <p:cNvSpPr/>
          <p:nvPr/>
        </p:nvSpPr>
        <p:spPr>
          <a:xfrm>
            <a:off x="591738" y="2335001"/>
            <a:ext cx="8446723" cy="2966203"/>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2" name="Google Shape;262;p45"/>
          <p:cNvSpPr txBox="1"/>
          <p:nvPr/>
        </p:nvSpPr>
        <p:spPr>
          <a:xfrm>
            <a:off x="861033" y="2597227"/>
            <a:ext cx="77670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400" u="none" cap="none" strike="noStrike">
                <a:solidFill>
                  <a:srgbClr val="000000"/>
                </a:solidFill>
                <a:latin typeface="Calibri"/>
                <a:ea typeface="Calibri"/>
                <a:cs typeface="Calibri"/>
                <a:sym typeface="Calibri"/>
              </a:rPr>
              <a:t>Para confeccionar los estados financieros debemos tomar los saldos calculados en los libros mayores, estos se deben clasificar según normativa </a:t>
            </a:r>
            <a:r>
              <a:rPr lang="en-US">
                <a:latin typeface="Calibri"/>
                <a:ea typeface="Calibri"/>
                <a:cs typeface="Calibri"/>
                <a:sym typeface="Calibri"/>
              </a:rPr>
              <a:t>internacional</a:t>
            </a:r>
            <a:r>
              <a:rPr b="0" i="0" lang="en-US" sz="1400" u="none" cap="none" strike="noStrike">
                <a:solidFill>
                  <a:srgbClr val="000000"/>
                </a:solidFill>
                <a:latin typeface="Calibri"/>
                <a:ea typeface="Calibri"/>
                <a:cs typeface="Calibri"/>
                <a:sym typeface="Calibri"/>
              </a:rPr>
              <a:t> vigente, en activos Corrientes o no Corrientes, Pasivos Corrientes o no Corrientes y patrimonio.</a:t>
            </a:r>
            <a:endParaRPr/>
          </a:p>
          <a:p>
            <a:pPr indent="0" lvl="0" marL="0" marR="0" rtl="0" algn="l">
              <a:lnSpc>
                <a:spcPct val="14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400" u="none" cap="none" strike="noStrike">
                <a:solidFill>
                  <a:srgbClr val="000000"/>
                </a:solidFill>
                <a:latin typeface="Calibri"/>
                <a:ea typeface="Calibri"/>
                <a:cs typeface="Calibri"/>
                <a:sym typeface="Calibri"/>
              </a:rPr>
              <a:t>Ejemplo: Hagamos cuenta que hemos completado los libros diarios y mayores, y tengo la lista de las cuentas con los siguientes saldos, los que debes clasificar en el estado de situación:</a:t>
            </a:r>
            <a:endParaRPr/>
          </a:p>
        </p:txBody>
      </p:sp>
      <p:pic>
        <p:nvPicPr>
          <p:cNvPr id="263" name="Google Shape;263;p45"/>
          <p:cNvPicPr preferRelativeResize="0"/>
          <p:nvPr/>
        </p:nvPicPr>
        <p:blipFill rotWithShape="1">
          <a:blip r:embed="rId3">
            <a:alphaModFix/>
          </a:blip>
          <a:srcRect b="0" l="0" r="0" t="0"/>
          <a:stretch/>
        </p:blipFill>
        <p:spPr>
          <a:xfrm>
            <a:off x="8628151" y="2097979"/>
            <a:ext cx="500374" cy="477100"/>
          </a:xfrm>
          <a:prstGeom prst="rect">
            <a:avLst/>
          </a:prstGeom>
          <a:noFill/>
          <a:ln>
            <a:noFill/>
          </a:ln>
        </p:spPr>
      </p:pic>
      <p:graphicFrame>
        <p:nvGraphicFramePr>
          <p:cNvPr id="264" name="Google Shape;264;p45"/>
          <p:cNvGraphicFramePr/>
          <p:nvPr/>
        </p:nvGraphicFramePr>
        <p:xfrm>
          <a:off x="1698445" y="4831225"/>
          <a:ext cx="3000000" cy="3000000"/>
        </p:xfrm>
        <a:graphic>
          <a:graphicData uri="http://schemas.openxmlformats.org/drawingml/2006/table">
            <a:tbl>
              <a:tblPr>
                <a:noFill/>
                <a:tableStyleId>{C4255B60-7C6C-4908-BEEB-B9EC2C1F1E04}</a:tableStyleId>
              </a:tblPr>
              <a:tblGrid>
                <a:gridCol w="1419750"/>
                <a:gridCol w="1039525"/>
                <a:gridCol w="2781700"/>
                <a:gridCol w="1155025"/>
              </a:tblGrid>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Caja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Proveedores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$ 780.000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Banco</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$ 1.000.000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IVA Débito Fiscal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$ 390.000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clientes</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$ 800.000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Préstamo Bancario menos 180 días</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$ 2.100.000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IVA Crédito Fiscal</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$ 350.000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Préstamo Hipotecario Oficinas</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$ 9.800.000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Muebles y Utiles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$ 4.500.000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Capital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$ 2.000.000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Vehículos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$ 8.000.000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Pérdidas y Ganancias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$ 300.000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Garantía Arriendo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$ 420.000</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375"/>
                    </a:solidFill>
                  </a:tcP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18000" marB="18000" marR="9525" marL="108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ESTADOS FINANCIEROS - </a:t>
            </a:r>
            <a:r>
              <a:rPr b="0" i="0" lang="en-US" sz="2800" u="none" cap="none" strike="noStrike">
                <a:solidFill>
                  <a:srgbClr val="A93501"/>
                </a:solidFill>
                <a:latin typeface="Calibri"/>
                <a:ea typeface="Calibri"/>
                <a:cs typeface="Calibri"/>
                <a:sym typeface="Calibri"/>
              </a:rPr>
              <a:t>BALANCE GENERAL</a:t>
            </a:r>
            <a:endParaRPr b="0" i="0" sz="3100" u="none" cap="none" strike="noStrike">
              <a:solidFill>
                <a:srgbClr val="A93501"/>
              </a:solidFill>
              <a:latin typeface="Calibri"/>
              <a:ea typeface="Calibri"/>
              <a:cs typeface="Calibri"/>
              <a:sym typeface="Calibri"/>
            </a:endParaRPr>
          </a:p>
        </p:txBody>
      </p:sp>
      <p:pic>
        <p:nvPicPr>
          <p:cNvPr id="270" name="Google Shape;270;p46"/>
          <p:cNvPicPr preferRelativeResize="0"/>
          <p:nvPr/>
        </p:nvPicPr>
        <p:blipFill rotWithShape="1">
          <a:blip r:embed="rId3">
            <a:alphaModFix/>
          </a:blip>
          <a:srcRect b="0" l="0" r="0" t="0"/>
          <a:stretch/>
        </p:blipFill>
        <p:spPr>
          <a:xfrm>
            <a:off x="6897086" y="7584083"/>
            <a:ext cx="500374" cy="477100"/>
          </a:xfrm>
          <a:prstGeom prst="rect">
            <a:avLst/>
          </a:prstGeom>
          <a:noFill/>
          <a:ln>
            <a:noFill/>
          </a:ln>
        </p:spPr>
      </p:pic>
      <p:sp>
        <p:nvSpPr>
          <p:cNvPr id="271" name="Google Shape;271;p46"/>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2" name="Google Shape;272;p46"/>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73" name="Google Shape;273;p46"/>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graphicFrame>
        <p:nvGraphicFramePr>
          <p:cNvPr id="274" name="Google Shape;274;p46"/>
          <p:cNvGraphicFramePr/>
          <p:nvPr/>
        </p:nvGraphicFramePr>
        <p:xfrm>
          <a:off x="1107911" y="2164462"/>
          <a:ext cx="3000000" cy="3000000"/>
        </p:xfrm>
        <a:graphic>
          <a:graphicData uri="http://schemas.openxmlformats.org/drawingml/2006/table">
            <a:tbl>
              <a:tblPr>
                <a:noFill/>
                <a:tableStyleId>{C4255B60-7C6C-4908-BEEB-B9EC2C1F1E04}</a:tableStyleId>
              </a:tblPr>
              <a:tblGrid>
                <a:gridCol w="2857325"/>
                <a:gridCol w="1451725"/>
                <a:gridCol w="2699650"/>
                <a:gridCol w="1286075"/>
              </a:tblGrid>
              <a:tr h="426750">
                <a:tc gridSpan="4">
                  <a:txBody>
                    <a:bodyPr/>
                    <a:lstStyle/>
                    <a:p>
                      <a:pPr indent="0" lvl="0" marL="0" marR="0" rtl="0" algn="just">
                        <a:lnSpc>
                          <a:spcPct val="100000"/>
                        </a:lnSpc>
                        <a:spcBef>
                          <a:spcPts val="0"/>
                        </a:spcBef>
                        <a:spcAft>
                          <a:spcPts val="0"/>
                        </a:spcAft>
                        <a:buNone/>
                      </a:pPr>
                      <a:r>
                        <a:rPr b="1" lang="en-US" sz="1400" u="none" cap="none" strike="noStrike">
                          <a:latin typeface="Calibri"/>
                          <a:ea typeface="Calibri"/>
                          <a:cs typeface="Calibri"/>
                          <a:sym typeface="Calibri"/>
                        </a:rPr>
                        <a:t>ÁNIMO Y FUERZA LTDA. </a:t>
                      </a:r>
                      <a:endParaRPr b="1" sz="1400" u="none" cap="none" strike="noStrike">
                        <a:latin typeface="Calibri"/>
                        <a:ea typeface="Calibri"/>
                        <a:cs typeface="Calibri"/>
                        <a:sym typeface="Calibri"/>
                      </a:endParaRPr>
                    </a:p>
                    <a:p>
                      <a:pPr indent="0" lvl="0" marL="0" marR="0" rtl="0" algn="just">
                        <a:lnSpc>
                          <a:spcPct val="100000"/>
                        </a:lnSpc>
                        <a:spcBef>
                          <a:spcPts val="0"/>
                        </a:spcBef>
                        <a:spcAft>
                          <a:spcPts val="0"/>
                        </a:spcAft>
                        <a:buNone/>
                      </a:pPr>
                      <a:r>
                        <a:rPr b="1" lang="en-US" sz="1400" u="none" cap="none" strike="noStrike">
                          <a:latin typeface="Calibri"/>
                          <a:ea typeface="Calibri"/>
                          <a:cs typeface="Calibri"/>
                          <a:sym typeface="Calibri"/>
                        </a:rPr>
                        <a:t>RUT 76.927.458-8</a:t>
                      </a:r>
                      <a:endParaRPr b="1" i="0" sz="1400" u="none" cap="none" strike="noStrike">
                        <a:latin typeface="Calibri"/>
                        <a:ea typeface="Calibri"/>
                        <a:cs typeface="Calibri"/>
                        <a:sym typeface="Calibri"/>
                      </a:endParaRPr>
                    </a:p>
                  </a:txBody>
                  <a:tcPr marT="18000" marB="18000" marR="18000" marL="1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r>
              <a:tr h="233500">
                <a:tc gridSpan="4">
                  <a:txBody>
                    <a:bodyPr/>
                    <a:lstStyle/>
                    <a:p>
                      <a:pPr indent="0" lvl="0" marL="0" marR="0" rtl="0" algn="ctr">
                        <a:lnSpc>
                          <a:spcPct val="100000"/>
                        </a:lnSpc>
                        <a:spcBef>
                          <a:spcPts val="0"/>
                        </a:spcBef>
                        <a:spcAft>
                          <a:spcPts val="0"/>
                        </a:spcAft>
                        <a:buNone/>
                      </a:pPr>
                      <a:r>
                        <a:rPr b="1" lang="en-US" sz="1400" u="none" cap="none" strike="noStrike">
                          <a:solidFill>
                            <a:schemeClr val="lt1"/>
                          </a:solidFill>
                          <a:latin typeface="Calibri"/>
                          <a:ea typeface="Calibri"/>
                          <a:cs typeface="Calibri"/>
                          <a:sym typeface="Calibri"/>
                        </a:rPr>
                        <a:t>BALANCE GENERAL AÑO 2019</a:t>
                      </a:r>
                      <a:endParaRPr b="1" i="0" sz="1400" u="none" cap="none" strike="noStrike">
                        <a:solidFill>
                          <a:schemeClr val="lt1"/>
                        </a:solidFill>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6B00"/>
                    </a:solidFill>
                  </a:tcPr>
                </a:tc>
                <a:tc hMerge="1"/>
                <a:tc hMerge="1"/>
                <a:tc hMerge="1"/>
              </a:tr>
              <a:tr h="261675">
                <a:tc gridSpan="2">
                  <a:txBody>
                    <a:bodyPr/>
                    <a:lstStyle/>
                    <a:p>
                      <a:pPr indent="0" lvl="0" marL="0" marR="0" rtl="0" algn="ctr">
                        <a:lnSpc>
                          <a:spcPct val="100000"/>
                        </a:lnSpc>
                        <a:spcBef>
                          <a:spcPts val="0"/>
                        </a:spcBef>
                        <a:spcAft>
                          <a:spcPts val="0"/>
                        </a:spcAft>
                        <a:buNone/>
                      </a:pPr>
                      <a:r>
                        <a:rPr b="1" lang="en-US" sz="1400" u="none" cap="none" strike="noStrike">
                          <a:solidFill>
                            <a:schemeClr val="lt1"/>
                          </a:solidFill>
                          <a:latin typeface="Calibri"/>
                          <a:ea typeface="Calibri"/>
                          <a:cs typeface="Calibri"/>
                          <a:sym typeface="Calibri"/>
                        </a:rPr>
                        <a:t>ACTIVO</a:t>
                      </a:r>
                      <a:endParaRPr b="1" i="0" sz="1400" u="none" cap="none" strike="noStrike">
                        <a:solidFill>
                          <a:schemeClr val="lt1"/>
                        </a:solidFill>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6B00"/>
                    </a:solidFill>
                  </a:tcPr>
                </a:tc>
                <a:tc hMerge="1"/>
                <a:tc gridSpan="2">
                  <a:txBody>
                    <a:bodyPr/>
                    <a:lstStyle/>
                    <a:p>
                      <a:pPr indent="0" lvl="0" marL="0" marR="0" rtl="0" algn="ctr">
                        <a:lnSpc>
                          <a:spcPct val="100000"/>
                        </a:lnSpc>
                        <a:spcBef>
                          <a:spcPts val="0"/>
                        </a:spcBef>
                        <a:spcAft>
                          <a:spcPts val="0"/>
                        </a:spcAft>
                        <a:buNone/>
                      </a:pPr>
                      <a:r>
                        <a:rPr b="1" lang="en-US" sz="1400" u="none" cap="none" strike="noStrike">
                          <a:solidFill>
                            <a:schemeClr val="lt1"/>
                          </a:solidFill>
                          <a:latin typeface="Calibri"/>
                          <a:ea typeface="Calibri"/>
                          <a:cs typeface="Calibri"/>
                          <a:sym typeface="Calibri"/>
                        </a:rPr>
                        <a:t>PASIVO</a:t>
                      </a:r>
                      <a:endParaRPr/>
                    </a:p>
                  </a:txBody>
                  <a:tcPr marT="18000" marB="18000" marR="18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6B00"/>
                    </a:solidFill>
                  </a:tcPr>
                </a:tc>
                <a:tc hMerge="1"/>
              </a:tr>
              <a:tr h="205350">
                <a:tc gridSpan="2">
                  <a:txBody>
                    <a:bodyPr/>
                    <a:lstStyle/>
                    <a:p>
                      <a:pPr indent="0" lvl="0" marL="0" marR="0" rtl="0" algn="just">
                        <a:lnSpc>
                          <a:spcPct val="100000"/>
                        </a:lnSpc>
                        <a:spcBef>
                          <a:spcPts val="0"/>
                        </a:spcBef>
                        <a:spcAft>
                          <a:spcPts val="0"/>
                        </a:spcAft>
                        <a:buNone/>
                      </a:pPr>
                      <a:r>
                        <a:rPr b="1" lang="en-US" sz="1400" u="none" cap="none" strike="noStrike">
                          <a:latin typeface="Calibri"/>
                          <a:ea typeface="Calibri"/>
                          <a:cs typeface="Calibri"/>
                          <a:sym typeface="Calibri"/>
                        </a:rPr>
                        <a:t>Activo Corriente</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hMerge="1"/>
                <a:tc gridSpan="2">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Pasivo Corriente</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hMerge="1"/>
              </a:tr>
              <a:tr h="2270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Caja</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$ 300.000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Proveedores </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$ 780.000</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7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Banco</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$ 1.000.000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IVA Débito Fiscal </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$ 390.000</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67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Clientes</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$ 800.000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Préstamo Bancario menos 180 días</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$ 2.100.000</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780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IVA Crédito Fiscal</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$ 350.000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gridSpan="2">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18000" marB="18000" marR="144000" marL="18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177175">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Total Activo Corriente</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$ 2.450.000</a:t>
                      </a:r>
                      <a:endParaRPr b="1"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Total Pasivo Corriente</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$ 3.270.000</a:t>
                      </a:r>
                      <a:endParaRPr b="1"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Activo no Corriente</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Pasivo No Corriente</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Muebles y Útiles </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$ 4.500.000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Préstamo Hipotecario Oficinas</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$ 9.800.000</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2850">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Vehículos</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$ 8.000.000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TOTAL PASIVOS</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$13.070.000</a:t>
                      </a:r>
                      <a:endParaRPr b="1"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PATRIMONIO NETO</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 </a:t>
                      </a:r>
                      <a:endParaRPr b="1"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75">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Total Activo no Corriente</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$ 12.500.000</a:t>
                      </a:r>
                      <a:endParaRPr b="1"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Capital Aporte dueño</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$ 2.000.000</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Otros Activos</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Total Patrimonio Neto</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$ 2.000.000</a:t>
                      </a:r>
                      <a:endParaRPr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9975">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Garantía Arriendo</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lang="en-US" sz="1400" u="none" cap="none" strike="noStrike">
                          <a:latin typeface="Calibri"/>
                          <a:ea typeface="Calibri"/>
                          <a:cs typeface="Calibri"/>
                          <a:sym typeface="Calibri"/>
                        </a:rPr>
                        <a:t>$ 420.000</a:t>
                      </a:r>
                      <a:endParaRPr b="0"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Utilidad o Pérdida del Ejercicio </a:t>
                      </a:r>
                      <a:endParaRPr b="0"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$ 300.000</a:t>
                      </a:r>
                      <a:endParaRPr b="0" i="0" sz="1400" u="none" cap="none" strike="noStrike">
                        <a:solidFill>
                          <a:schemeClr val="dk1"/>
                        </a:solidFill>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75">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 TOTAL ACTIVO </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$ 15.370.000</a:t>
                      </a:r>
                      <a:endParaRPr b="1" i="0" sz="1400" u="none" cap="none" strike="noStrike">
                        <a:latin typeface="Calibri"/>
                        <a:ea typeface="Calibri"/>
                        <a:cs typeface="Calibri"/>
                        <a:sym typeface="Calibri"/>
                      </a:endParaRPr>
                    </a:p>
                  </a:txBody>
                  <a:tcPr marT="18000" marB="18000" marR="252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TOTAL PASIVO Y PAT.NETO</a:t>
                      </a:r>
                      <a:endParaRPr b="1" i="0" sz="1400" u="none" cap="none" strike="noStrike">
                        <a:latin typeface="Calibri"/>
                        <a:ea typeface="Calibri"/>
                        <a:cs typeface="Calibri"/>
                        <a:sym typeface="Calibri"/>
                      </a:endParaRPr>
                    </a:p>
                  </a:txBody>
                  <a:tcPr marT="18000" marB="18000" marR="18000" marL="180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b="1" lang="en-US" sz="1400" u="none" cap="none" strike="noStrike">
                          <a:latin typeface="Calibri"/>
                          <a:ea typeface="Calibri"/>
                          <a:cs typeface="Calibri"/>
                          <a:sym typeface="Calibri"/>
                        </a:rPr>
                        <a:t>$15.370.000</a:t>
                      </a:r>
                      <a:endParaRPr b="1" sz="1400" u="none" cap="none" strike="noStrike">
                        <a:latin typeface="Calibri"/>
                        <a:ea typeface="Calibri"/>
                        <a:cs typeface="Calibri"/>
                        <a:sym typeface="Calibri"/>
                      </a:endParaRPr>
                    </a:p>
                  </a:txBody>
                  <a:tcPr marT="18000" marB="18000" marR="144000" marL="180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p:nvPr/>
        </p:nvSpPr>
        <p:spPr>
          <a:xfrm>
            <a:off x="560448" y="2195507"/>
            <a:ext cx="8446723" cy="2046372"/>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0" name="Google Shape;280;p4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¿CÓMO </a:t>
            </a:r>
            <a:r>
              <a:rPr b="1" lang="en-US" sz="2800">
                <a:solidFill>
                  <a:srgbClr val="ED6B00"/>
                </a:solidFill>
                <a:latin typeface="Calibri"/>
                <a:ea typeface="Calibri"/>
                <a:cs typeface="Calibri"/>
                <a:sym typeface="Calibri"/>
              </a:rPr>
              <a:t>CONFECCIONAR</a:t>
            </a:r>
            <a:r>
              <a:rPr b="1" i="0" lang="en-US" sz="2800" u="none" cap="none" strike="noStrike">
                <a:solidFill>
                  <a:srgbClr val="ED6B00"/>
                </a:solidFill>
                <a:latin typeface="Calibri"/>
                <a:ea typeface="Calibri"/>
                <a:cs typeface="Calibri"/>
                <a:sym typeface="Calibri"/>
              </a:rPr>
              <a:t> EL</a:t>
            </a:r>
            <a:r>
              <a:rPr b="0" i="0" lang="en-US" sz="2800" u="none" cap="none" strike="noStrike">
                <a:solidFill>
                  <a:srgbClr val="A93501"/>
                </a:solidFill>
                <a:latin typeface="Calibri"/>
                <a:ea typeface="Calibri"/>
                <a:cs typeface="Calibri"/>
                <a:sym typeface="Calibri"/>
              </a:rPr>
              <a:t> ESTADO DE RESULTADOS?</a:t>
            </a:r>
            <a:endParaRPr b="0" i="0" sz="3100" u="none" cap="none" strike="noStrike">
              <a:solidFill>
                <a:srgbClr val="A93501"/>
              </a:solidFill>
              <a:latin typeface="Calibri"/>
              <a:ea typeface="Calibri"/>
              <a:cs typeface="Calibri"/>
              <a:sym typeface="Calibri"/>
            </a:endParaRPr>
          </a:p>
        </p:txBody>
      </p:sp>
      <p:pic>
        <p:nvPicPr>
          <p:cNvPr id="281" name="Google Shape;281;p47"/>
          <p:cNvPicPr preferRelativeResize="0"/>
          <p:nvPr/>
        </p:nvPicPr>
        <p:blipFill rotWithShape="1">
          <a:blip r:embed="rId3">
            <a:alphaModFix/>
          </a:blip>
          <a:srcRect b="0" l="0" r="0" t="0"/>
          <a:stretch/>
        </p:blipFill>
        <p:spPr>
          <a:xfrm>
            <a:off x="6897086" y="7584083"/>
            <a:ext cx="500374" cy="477100"/>
          </a:xfrm>
          <a:prstGeom prst="rect">
            <a:avLst/>
          </a:prstGeom>
          <a:noFill/>
          <a:ln>
            <a:noFill/>
          </a:ln>
        </p:spPr>
      </p:pic>
      <p:sp>
        <p:nvSpPr>
          <p:cNvPr id="282" name="Google Shape;282;p47"/>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3" name="Google Shape;283;p47"/>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84" name="Google Shape;284;p47"/>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
        <p:nvSpPr>
          <p:cNvPr id="285" name="Google Shape;285;p47"/>
          <p:cNvSpPr txBox="1"/>
          <p:nvPr/>
        </p:nvSpPr>
        <p:spPr>
          <a:xfrm>
            <a:off x="976572" y="2352958"/>
            <a:ext cx="7767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Para confeccionar el Estado de Resultados, </a:t>
            </a:r>
            <a:r>
              <a:rPr lang="en-US">
                <a:latin typeface="Calibri"/>
                <a:ea typeface="Calibri"/>
                <a:cs typeface="Calibri"/>
                <a:sym typeface="Calibri"/>
              </a:rPr>
              <a:t>debe</a:t>
            </a:r>
            <a:r>
              <a:rPr b="0" i="0" lang="en-US" sz="1400" u="none" cap="none" strike="noStrike">
                <a:solidFill>
                  <a:srgbClr val="000000"/>
                </a:solidFill>
                <a:latin typeface="Calibri"/>
                <a:ea typeface="Calibri"/>
                <a:cs typeface="Calibri"/>
                <a:sym typeface="Calibri"/>
              </a:rPr>
              <a:t> clasificar las cuentas de pérdidas y ganancias, y los saldos extraídos desde los libros mayores.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Ejemplo: Hagamos cuenta que hemos completado los libros diarios y mayores, y tengo la lista de las cuentas con los siguientes saldos, los que debes clasificar en el Estado de Resultados:</a:t>
            </a:r>
            <a:endParaRPr/>
          </a:p>
        </p:txBody>
      </p:sp>
      <p:graphicFrame>
        <p:nvGraphicFramePr>
          <p:cNvPr id="286" name="Google Shape;286;p47"/>
          <p:cNvGraphicFramePr/>
          <p:nvPr/>
        </p:nvGraphicFramePr>
        <p:xfrm>
          <a:off x="1799791" y="3742458"/>
          <a:ext cx="3000000" cy="3000000"/>
        </p:xfrm>
        <a:graphic>
          <a:graphicData uri="http://schemas.openxmlformats.org/drawingml/2006/table">
            <a:tbl>
              <a:tblPr>
                <a:noFill/>
                <a:tableStyleId>{C4255B60-7C6C-4908-BEEB-B9EC2C1F1E04}</a:tableStyleId>
              </a:tblPr>
              <a:tblGrid>
                <a:gridCol w="4023450"/>
                <a:gridCol w="513050"/>
                <a:gridCol w="1584175"/>
              </a:tblGrid>
              <a:tr h="177800">
                <a:tc>
                  <a:txBody>
                    <a:bodyPr/>
                    <a:lstStyle/>
                    <a:p>
                      <a:pPr indent="0" lvl="0" marL="0" marR="0" rtl="0" algn="l">
                        <a:lnSpc>
                          <a:spcPct val="100000"/>
                        </a:lnSpc>
                        <a:spcBef>
                          <a:spcPts val="0"/>
                        </a:spcBef>
                        <a:spcAft>
                          <a:spcPts val="0"/>
                        </a:spcAft>
                        <a:buNone/>
                      </a:pPr>
                      <a:r>
                        <a:rPr b="1" i="0" lang="en-US" sz="1400" u="none" cap="none" strike="noStrike">
                          <a:solidFill>
                            <a:srgbClr val="FF6600"/>
                          </a:solidFill>
                          <a:latin typeface="Calibri"/>
                          <a:ea typeface="Calibri"/>
                          <a:cs typeface="Calibri"/>
                          <a:sym typeface="Calibri"/>
                        </a:rPr>
                        <a:t>Ventas </a:t>
                      </a:r>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FF6600"/>
                          </a:solidFill>
                          <a:latin typeface="Calibri"/>
                          <a:ea typeface="Calibri"/>
                          <a:cs typeface="Calibri"/>
                          <a:sym typeface="Calibri"/>
                        </a:rPr>
                        <a:t> </a:t>
                      </a:r>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solidFill>
                            <a:srgbClr val="FF6600"/>
                          </a:solidFill>
                          <a:latin typeface="Calibri"/>
                          <a:ea typeface="Calibri"/>
                          <a:cs typeface="Calibri"/>
                          <a:sym typeface="Calibri"/>
                        </a:rPr>
                        <a:t>$ 10.000.000</a:t>
                      </a:r>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i="0" lang="en-US" sz="1400" u="none" cap="none" strike="noStrike">
                          <a:latin typeface="Calibri"/>
                          <a:ea typeface="Calibri"/>
                          <a:cs typeface="Calibri"/>
                          <a:sym typeface="Calibri"/>
                        </a:rPr>
                        <a:t>Costo de las ventas</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$ 8.000.000</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i="0" lang="en-US" sz="1400" u="none" cap="none" strike="noStrike">
                          <a:latin typeface="Calibri"/>
                          <a:ea typeface="Calibri"/>
                          <a:cs typeface="Calibri"/>
                          <a:sym typeface="Calibri"/>
                        </a:rPr>
                        <a:t>Gastos Operacionales</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$ 1.900.000</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gridSpan="2">
                  <a:txBody>
                    <a:bodyPr/>
                    <a:lstStyle/>
                    <a:p>
                      <a:pPr indent="0" lvl="0" marL="0" marR="0" rtl="0" algn="l">
                        <a:lnSpc>
                          <a:spcPct val="100000"/>
                        </a:lnSpc>
                        <a:spcBef>
                          <a:spcPts val="0"/>
                        </a:spcBef>
                        <a:spcAft>
                          <a:spcPts val="0"/>
                        </a:spcAft>
                        <a:buNone/>
                      </a:pPr>
                      <a:r>
                        <a:rPr b="1" i="0" lang="en-US" sz="1400" u="none" cap="none" strike="noStrike">
                          <a:solidFill>
                            <a:srgbClr val="FF6600"/>
                          </a:solidFill>
                          <a:latin typeface="Calibri"/>
                          <a:ea typeface="Calibri"/>
                          <a:cs typeface="Calibri"/>
                          <a:sym typeface="Calibri"/>
                        </a:rPr>
                        <a:t>Ej Sueldos,seguros,arriendos, honorarios</a:t>
                      </a:r>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1125">
                <a:tc>
                  <a:txBody>
                    <a:bodyPr/>
                    <a:lstStyle/>
                    <a:p>
                      <a:pPr indent="0" lvl="0" marL="0" marR="0" rtl="0" algn="l">
                        <a:lnSpc>
                          <a:spcPct val="100000"/>
                        </a:lnSpc>
                        <a:spcBef>
                          <a:spcPts val="0"/>
                        </a:spcBef>
                        <a:spcAft>
                          <a:spcPts val="0"/>
                        </a:spcAft>
                        <a:buNone/>
                      </a:pPr>
                      <a:r>
                        <a:rPr b="0" i="0" lang="en-US" sz="1400" u="none" cap="none" strike="noStrike">
                          <a:latin typeface="Calibri"/>
                          <a:ea typeface="Calibri"/>
                          <a:cs typeface="Calibri"/>
                          <a:sym typeface="Calibri"/>
                        </a:rPr>
                        <a:t>Ingresos No Operacionales</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$ 400.000</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1" i="0" lang="en-US" sz="1400" u="none" cap="none" strike="noStrike">
                          <a:solidFill>
                            <a:srgbClr val="FF6600"/>
                          </a:solidFill>
                          <a:latin typeface="Calibri"/>
                          <a:ea typeface="Calibri"/>
                          <a:cs typeface="Calibri"/>
                          <a:sym typeface="Calibri"/>
                        </a:rPr>
                        <a:t>Ej.Utilidad Venta activo fijo, otros ingresos </a:t>
                      </a:r>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None/>
                      </a:pPr>
                      <a:r>
                        <a:rPr b="0" i="0" lang="en-US" sz="1400" u="none" cap="none" strike="noStrike">
                          <a:latin typeface="Calibri"/>
                          <a:ea typeface="Calibri"/>
                          <a:cs typeface="Calibri"/>
                          <a:sym typeface="Calibri"/>
                        </a:rPr>
                        <a:t>Gastos No Operacionales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$ 200.000</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5175">
                <a:tc>
                  <a:txBody>
                    <a:bodyPr/>
                    <a:lstStyle/>
                    <a:p>
                      <a:pPr indent="0" lvl="0" marL="0" marR="0" rtl="0" algn="l">
                        <a:lnSpc>
                          <a:spcPct val="100000"/>
                        </a:lnSpc>
                        <a:spcBef>
                          <a:spcPts val="0"/>
                        </a:spcBef>
                        <a:spcAft>
                          <a:spcPts val="0"/>
                        </a:spcAft>
                        <a:buNone/>
                      </a:pPr>
                      <a:r>
                        <a:rPr b="1" i="0" lang="en-US" sz="1400" u="none" cap="none" strike="noStrike">
                          <a:solidFill>
                            <a:srgbClr val="FF6600"/>
                          </a:solidFill>
                          <a:latin typeface="Calibri"/>
                          <a:ea typeface="Calibri"/>
                          <a:cs typeface="Calibri"/>
                          <a:sym typeface="Calibri"/>
                        </a:rPr>
                        <a:t>Ej. Pérdida venta activo fijo, gastos financieros</a:t>
                      </a:r>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3475">
                <a:tc>
                  <a:txBody>
                    <a:bodyPr/>
                    <a:lstStyle/>
                    <a:p>
                      <a:pPr indent="0" lvl="0" marL="0" marR="0" rtl="0" algn="l">
                        <a:lnSpc>
                          <a:spcPct val="100000"/>
                        </a:lnSpc>
                        <a:spcBef>
                          <a:spcPts val="0"/>
                        </a:spcBef>
                        <a:spcAft>
                          <a:spcPts val="0"/>
                        </a:spcAft>
                        <a:buNone/>
                      </a:pPr>
                      <a:r>
                        <a:rPr b="0" i="0" lang="en-US" sz="1400" u="none" cap="none" strike="noStrike">
                          <a:latin typeface="Calibri"/>
                          <a:ea typeface="Calibri"/>
                          <a:cs typeface="Calibri"/>
                          <a:sym typeface="Calibri"/>
                        </a:rPr>
                        <a:t>Ganacias o pérdidas antes de impuesto </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b="0" i="0" lang="en-US" sz="1400" u="none" cap="none" strike="noStrike">
                          <a:highlight>
                            <a:srgbClr val="FFFF00"/>
                          </a:highlight>
                          <a:latin typeface="Calibri"/>
                          <a:ea typeface="Calibri"/>
                          <a:cs typeface="Calibri"/>
                          <a:sym typeface="Calibri"/>
                        </a:rPr>
                        <a:t>$ 300.000</a:t>
                      </a:r>
                      <a:endParaRPr b="0" i="0" sz="1400" u="none" cap="none" strike="noStrike">
                        <a:solidFill>
                          <a:srgbClr val="000000"/>
                        </a:solidFill>
                        <a:highlight>
                          <a:srgbClr val="FFFF00"/>
                        </a:highlight>
                        <a:latin typeface="Calibri"/>
                        <a:ea typeface="Calibri"/>
                        <a:cs typeface="Calibri"/>
                        <a:sym typeface="Calibri"/>
                      </a:endParaRPr>
                    </a:p>
                  </a:txBody>
                  <a:tcPr marT="36000" marB="36000" marR="36000" marL="36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ESTADO DE RESULTADOS</a:t>
            </a:r>
            <a:endParaRPr b="0" i="0" sz="3100" u="none" cap="none" strike="noStrike">
              <a:solidFill>
                <a:srgbClr val="A93501"/>
              </a:solidFill>
              <a:latin typeface="Calibri"/>
              <a:ea typeface="Calibri"/>
              <a:cs typeface="Calibri"/>
              <a:sym typeface="Calibri"/>
            </a:endParaRPr>
          </a:p>
        </p:txBody>
      </p:sp>
      <p:pic>
        <p:nvPicPr>
          <p:cNvPr id="292" name="Google Shape;292;p48"/>
          <p:cNvPicPr preferRelativeResize="0"/>
          <p:nvPr/>
        </p:nvPicPr>
        <p:blipFill rotWithShape="1">
          <a:blip r:embed="rId3">
            <a:alphaModFix/>
          </a:blip>
          <a:srcRect b="0" l="0" r="0" t="0"/>
          <a:stretch/>
        </p:blipFill>
        <p:spPr>
          <a:xfrm>
            <a:off x="6897086" y="7584083"/>
            <a:ext cx="500374" cy="477100"/>
          </a:xfrm>
          <a:prstGeom prst="rect">
            <a:avLst/>
          </a:prstGeom>
          <a:noFill/>
          <a:ln>
            <a:noFill/>
          </a:ln>
        </p:spPr>
      </p:pic>
      <p:sp>
        <p:nvSpPr>
          <p:cNvPr id="293" name="Google Shape;293;p48"/>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4" name="Google Shape;294;p48"/>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95" name="Google Shape;295;p48"/>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graphicFrame>
        <p:nvGraphicFramePr>
          <p:cNvPr id="296" name="Google Shape;296;p48"/>
          <p:cNvGraphicFramePr/>
          <p:nvPr/>
        </p:nvGraphicFramePr>
        <p:xfrm>
          <a:off x="771457" y="2372213"/>
          <a:ext cx="3000000" cy="3000000"/>
        </p:xfrm>
        <a:graphic>
          <a:graphicData uri="http://schemas.openxmlformats.org/drawingml/2006/table">
            <a:tbl>
              <a:tblPr>
                <a:noFill/>
                <a:tableStyleId>{C4255B60-7C6C-4908-BEEB-B9EC2C1F1E04}</a:tableStyleId>
              </a:tblPr>
              <a:tblGrid>
                <a:gridCol w="2188100"/>
                <a:gridCol w="462600"/>
                <a:gridCol w="2538375"/>
                <a:gridCol w="379575"/>
                <a:gridCol w="987475"/>
                <a:gridCol w="415150"/>
                <a:gridCol w="1129800"/>
              </a:tblGrid>
              <a:tr h="302925">
                <a:tc gridSpan="3">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Nombre de la Empresa: FORTALEZA LTDA:</a:t>
                      </a:r>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Período de Ejercicio: 2018</a:t>
                      </a:r>
                      <a:endParaRPr b="1" i="0" sz="1400" u="none" cap="none" strike="noStrike">
                        <a:latin typeface="Calibri"/>
                        <a:ea typeface="Calibri"/>
                        <a:cs typeface="Calibri"/>
                        <a:sym typeface="Calibri"/>
                      </a:endParaRPr>
                    </a:p>
                  </a:txBody>
                  <a:tcPr marT="2050" marB="0" marR="2050" marL="2050" anchor="ctr">
                    <a:lnB cap="flat" cmpd="sng" w="12700">
                      <a:solidFill>
                        <a:srgbClr val="000000"/>
                      </a:solidFill>
                      <a:prstDash val="solid"/>
                      <a:round/>
                      <a:headEnd len="sm" w="sm" type="none"/>
                      <a:tailEnd len="sm" w="sm" type="none"/>
                    </a:lnB>
                    <a:solidFill>
                      <a:schemeClr val="lt1"/>
                    </a:solidFill>
                  </a:tcPr>
                </a:tc>
                <a:tc hMerge="1"/>
                <a:tc hMerge="1"/>
                <a:tc gridSpan="4">
                  <a:txBody>
                    <a:bodyPr/>
                    <a:lstStyle/>
                    <a:p>
                      <a:pPr indent="0" lvl="0" marL="0" marR="0" rtl="0" algn="l">
                        <a:lnSpc>
                          <a:spcPct val="100000"/>
                        </a:lnSpc>
                        <a:spcBef>
                          <a:spcPts val="0"/>
                        </a:spcBef>
                        <a:spcAft>
                          <a:spcPts val="0"/>
                        </a:spcAft>
                        <a:buNone/>
                      </a:pPr>
                      <a:r>
                        <a:t/>
                      </a:r>
                      <a:endParaRPr b="0" i="0" sz="1400" u="none" cap="none" strike="noStrike">
                        <a:latin typeface="Calibri"/>
                        <a:ea typeface="Calibri"/>
                        <a:cs typeface="Calibri"/>
                        <a:sym typeface="Calibri"/>
                      </a:endParaRPr>
                    </a:p>
                  </a:txBody>
                  <a:tcPr marT="2050" marB="0" marR="2050" marL="2050" anchor="b">
                    <a:lnB cap="flat" cmpd="sng" w="12700">
                      <a:solidFill>
                        <a:srgbClr val="000000"/>
                      </a:solidFill>
                      <a:prstDash val="solid"/>
                      <a:round/>
                      <a:headEnd len="sm" w="sm" type="none"/>
                      <a:tailEnd len="sm" w="sm" type="none"/>
                    </a:lnB>
                    <a:solidFill>
                      <a:schemeClr val="lt1"/>
                    </a:solidFill>
                  </a:tcPr>
                </a:tc>
                <a:tc hMerge="1"/>
                <a:tc hMerge="1"/>
                <a:tc hMerge="1"/>
              </a:tr>
              <a:tr h="152300">
                <a:tc gridSpan="7">
                  <a:txBody>
                    <a:bodyPr/>
                    <a:lstStyle/>
                    <a:p>
                      <a:pPr indent="0" lvl="0" marL="0" marR="0" rtl="0" algn="l">
                        <a:lnSpc>
                          <a:spcPct val="100000"/>
                        </a:lnSpc>
                        <a:spcBef>
                          <a:spcPts val="0"/>
                        </a:spcBef>
                        <a:spcAft>
                          <a:spcPts val="0"/>
                        </a:spcAft>
                        <a:buNone/>
                      </a:pPr>
                      <a:r>
                        <a:rPr b="1" lang="en-US" sz="1400" u="none" cap="none" strike="noStrike">
                          <a:solidFill>
                            <a:srgbClr val="FF6600"/>
                          </a:solidFill>
                          <a:latin typeface="Calibri"/>
                          <a:ea typeface="Calibri"/>
                          <a:cs typeface="Calibri"/>
                          <a:sym typeface="Calibri"/>
                        </a:rPr>
                        <a:t>Ingresos de Explotación: </a:t>
                      </a:r>
                      <a:endParaRPr b="1" i="0" sz="1400" u="none" cap="none" strike="noStrike">
                        <a:solidFill>
                          <a:srgbClr val="FF66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hMerge="1"/>
                <a:tc hMerge="1"/>
                <a:tc hMerge="1"/>
                <a:tc hMerge="1"/>
                <a:tc hMerge="1"/>
                <a:tc hMerge="1"/>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Ventas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$0,0</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$10.000.000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gridSpan="7">
                  <a:txBody>
                    <a:bodyPr/>
                    <a:lstStyle/>
                    <a:p>
                      <a:pPr indent="0" lvl="0" marL="0" marR="0" rtl="0" algn="l">
                        <a:lnSpc>
                          <a:spcPct val="100000"/>
                        </a:lnSpc>
                        <a:spcBef>
                          <a:spcPts val="0"/>
                        </a:spcBef>
                        <a:spcAft>
                          <a:spcPts val="0"/>
                        </a:spcAft>
                        <a:buNone/>
                      </a:pPr>
                      <a:r>
                        <a:rPr b="1" lang="en-US" sz="1400" u="none" cap="none" strike="noStrike">
                          <a:solidFill>
                            <a:srgbClr val="FF6600"/>
                          </a:solidFill>
                          <a:latin typeface="Calibri"/>
                          <a:ea typeface="Calibri"/>
                          <a:cs typeface="Calibri"/>
                          <a:sym typeface="Calibri"/>
                        </a:rPr>
                        <a:t>Costos de Explotación </a:t>
                      </a:r>
                      <a:endParaRPr b="1" i="0" sz="1400" u="none" cap="none" strike="noStrike">
                        <a:solidFill>
                          <a:srgbClr val="FF66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hMerge="1"/>
                <a:tc hMerge="1"/>
                <a:tc hMerge="1"/>
                <a:tc hMerge="1"/>
                <a:tc hMerge="1"/>
                <a:tc hMerge="1"/>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Costo de las ventas</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$ 8.000.000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Ganancia (pérdida) bruta o Margen de Explotación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$ 2.000.000</a:t>
                      </a:r>
                      <a:endParaRPr b="1"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gridSpan="3">
                  <a:txBody>
                    <a:bodyPr/>
                    <a:lstStyle/>
                    <a:p>
                      <a:pPr indent="0" lvl="0" marL="0" marR="0" rtl="0" algn="l">
                        <a:lnSpc>
                          <a:spcPct val="100000"/>
                        </a:lnSpc>
                        <a:spcBef>
                          <a:spcPts val="0"/>
                        </a:spcBef>
                        <a:spcAft>
                          <a:spcPts val="0"/>
                        </a:spcAft>
                        <a:buNone/>
                      </a:pPr>
                      <a:r>
                        <a:rPr b="1" lang="en-US" sz="1400" u="none" cap="none" strike="noStrike">
                          <a:solidFill>
                            <a:srgbClr val="FF6600"/>
                          </a:solidFill>
                          <a:latin typeface="Calibri"/>
                          <a:ea typeface="Calibri"/>
                          <a:cs typeface="Calibri"/>
                          <a:sym typeface="Calibri"/>
                        </a:rPr>
                        <a:t>Gastos Operacionales </a:t>
                      </a:r>
                      <a:endParaRPr b="1" i="0" sz="1400" u="none" cap="none" strike="noStrike">
                        <a:solidFill>
                          <a:srgbClr val="FF66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hMerge="1"/>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Total de gastos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$ 1.900.000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Margen Operacional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$ 100.000</a:t>
                      </a:r>
                      <a:endParaRPr b="1"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gridSpan="3">
                  <a:txBody>
                    <a:bodyPr/>
                    <a:lstStyle/>
                    <a:p>
                      <a:pPr indent="0" lvl="0" marL="0" marR="0" rtl="0" algn="l">
                        <a:lnSpc>
                          <a:spcPct val="100000"/>
                        </a:lnSpc>
                        <a:spcBef>
                          <a:spcPts val="0"/>
                        </a:spcBef>
                        <a:spcAft>
                          <a:spcPts val="0"/>
                        </a:spcAft>
                        <a:buNone/>
                      </a:pPr>
                      <a:r>
                        <a:rPr b="1" lang="en-US" sz="1400" u="none" cap="none" strike="noStrike">
                          <a:solidFill>
                            <a:srgbClr val="FF6600"/>
                          </a:solidFill>
                          <a:latin typeface="Calibri"/>
                          <a:ea typeface="Calibri"/>
                          <a:cs typeface="Calibri"/>
                          <a:sym typeface="Calibri"/>
                        </a:rPr>
                        <a:t>Ingresos No Operacionales </a:t>
                      </a:r>
                      <a:endParaRPr b="1" i="0" sz="1400" u="none" cap="none" strike="noStrike">
                        <a:solidFill>
                          <a:srgbClr val="FF66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hMerge="1"/>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Ingresos No Operacionales</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$ 400.000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a:txBody>
                    <a:bodyPr/>
                    <a:lstStyle/>
                    <a:p>
                      <a:pPr indent="0" lvl="0" marL="0" marR="0" rtl="0" algn="l">
                        <a:lnSpc>
                          <a:spcPct val="100000"/>
                        </a:lnSpc>
                        <a:spcBef>
                          <a:spcPts val="0"/>
                        </a:spcBef>
                        <a:spcAft>
                          <a:spcPts val="0"/>
                        </a:spcAft>
                        <a:buNone/>
                      </a:pPr>
                      <a:r>
                        <a:rPr b="1" lang="en-US" sz="1400" u="none" cap="none" strike="noStrike">
                          <a:solidFill>
                            <a:srgbClr val="FF6600"/>
                          </a:solidFill>
                          <a:latin typeface="Calibri"/>
                          <a:ea typeface="Calibri"/>
                          <a:cs typeface="Calibri"/>
                          <a:sym typeface="Calibri"/>
                        </a:rPr>
                        <a:t>Gastos No Operacionales </a:t>
                      </a:r>
                      <a:endParaRPr b="1" i="0" sz="1400" u="none" cap="none" strike="noStrike">
                        <a:solidFill>
                          <a:srgbClr val="FF66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Gastos No Operacionales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$ 200.000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gridSpan="4">
                  <a:txBody>
                    <a:bodyPr/>
                    <a:lstStyle/>
                    <a:p>
                      <a:pPr indent="0" lvl="0" marL="0" marR="0" rtl="0" algn="l">
                        <a:lnSpc>
                          <a:spcPct val="100000"/>
                        </a:lnSpc>
                        <a:spcBef>
                          <a:spcPts val="0"/>
                        </a:spcBef>
                        <a:spcAft>
                          <a:spcPts val="0"/>
                        </a:spcAft>
                        <a:buNone/>
                      </a:pPr>
                      <a:r>
                        <a:rPr b="1" lang="en-US" sz="1400" u="none" cap="none" strike="noStrike">
                          <a:solidFill>
                            <a:srgbClr val="FF6600"/>
                          </a:solidFill>
                          <a:latin typeface="Calibri"/>
                          <a:ea typeface="Calibri"/>
                          <a:cs typeface="Calibri"/>
                          <a:sym typeface="Calibri"/>
                        </a:rPr>
                        <a:t>Ganancia (pérdida) neta antes de impuestos</a:t>
                      </a:r>
                      <a:endParaRPr b="1" i="0" sz="1400" u="none" cap="none" strike="noStrike">
                        <a:solidFill>
                          <a:srgbClr val="FF66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hMerge="1"/>
                <a:tc hMerge="1"/>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c>
                  <a:txBody>
                    <a:bodyPr/>
                    <a:lstStyle/>
                    <a:p>
                      <a:pPr indent="0" lvl="0" marL="0" marR="0" rtl="0" algn="r">
                        <a:lnSpc>
                          <a:spcPct val="100000"/>
                        </a:lnSpc>
                        <a:spcBef>
                          <a:spcPts val="0"/>
                        </a:spcBef>
                        <a:spcAft>
                          <a:spcPts val="0"/>
                        </a:spcAft>
                        <a:buNone/>
                      </a:pPr>
                      <a:r>
                        <a:rPr lang="en-US" sz="1400" u="none" cap="none" strike="noStrike">
                          <a:highlight>
                            <a:srgbClr val="FFFF00"/>
                          </a:highlight>
                          <a:latin typeface="Calibri"/>
                          <a:ea typeface="Calibri"/>
                          <a:cs typeface="Calibri"/>
                          <a:sym typeface="Calibri"/>
                        </a:rPr>
                        <a:t>$ 300.000</a:t>
                      </a:r>
                      <a:endParaRPr b="1" i="0" sz="1400" u="none" cap="none" strike="noStrike">
                        <a:highlight>
                          <a:srgbClr val="FFFF00"/>
                        </a:highlight>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FBFB"/>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Menos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IMPUESTO A LA RENTA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$ 75.000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3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UTILIDAD DEL EJERCICIO</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a:txBody>
                  <a:tcPr marT="2050" marB="0" marR="2050" marL="2050" anchor="b">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$ 225.000</a:t>
                      </a:r>
                      <a:endParaRPr b="0" i="0" sz="1400" u="none" cap="none" strike="noStrike">
                        <a:solidFill>
                          <a:srgbClr val="000000"/>
                        </a:solidFill>
                        <a:latin typeface="Calibri"/>
                        <a:ea typeface="Calibri"/>
                        <a:cs typeface="Calibri"/>
                        <a:sym typeface="Calibri"/>
                      </a:endParaRPr>
                    </a:p>
                  </a:txBody>
                  <a:tcPr marT="2050" marB="0" marR="2050" marL="2050" anchor="b">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p:nvPr/>
        </p:nvSpPr>
        <p:spPr>
          <a:xfrm>
            <a:off x="310400" y="2433340"/>
            <a:ext cx="7629008" cy="4152221"/>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2" name="Google Shape;302;p49"/>
          <p:cNvSpPr txBox="1"/>
          <p:nvPr/>
        </p:nvSpPr>
        <p:spPr>
          <a:xfrm>
            <a:off x="700087" y="2695566"/>
            <a:ext cx="6292231" cy="3522975"/>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En Chile el balance de 8 columnas cobra especial importancia debido a que es exigido por el SII, Servicio de Impuestos Internos, para efectos de la Declaración Anual de Impuesto a la Renta. Su información se exige a través de la Declaración Jurada Nª 1847 que se presenta todos los años y exige mostrar toda la información del Balance. </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Además de ser necesario para cumplir con las obligaciones fiscales al cierre del ejercicio contable anual, también sirve para presentarlo a la Municipalidad, bancos y demás entidades que requieran información fidedigna de la Empresa en este sentido.</a:t>
            </a:r>
            <a:endParaRPr/>
          </a:p>
        </p:txBody>
      </p:sp>
      <p:sp>
        <p:nvSpPr>
          <p:cNvPr id="303" name="Google Shape;303;p49"/>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BALANCE DE 8 COLUMNAS </a:t>
            </a:r>
            <a:r>
              <a:rPr b="0" i="0" lang="en-US" sz="2800" u="none" cap="none" strike="noStrike">
                <a:solidFill>
                  <a:srgbClr val="A93501"/>
                </a:solidFill>
                <a:latin typeface="Calibri"/>
                <a:ea typeface="Calibri"/>
                <a:cs typeface="Calibri"/>
                <a:sym typeface="Calibri"/>
              </a:rPr>
              <a:t>O TRIBUTARIO</a:t>
            </a:r>
            <a:endParaRPr b="0" i="0" sz="3100" u="none" cap="none" strike="noStrike">
              <a:solidFill>
                <a:srgbClr val="A93501"/>
              </a:solidFill>
              <a:latin typeface="Calibri"/>
              <a:ea typeface="Calibri"/>
              <a:cs typeface="Calibri"/>
              <a:sym typeface="Calibri"/>
            </a:endParaRPr>
          </a:p>
        </p:txBody>
      </p:sp>
      <p:pic>
        <p:nvPicPr>
          <p:cNvPr id="304" name="Google Shape;304;p49"/>
          <p:cNvPicPr preferRelativeResize="0"/>
          <p:nvPr/>
        </p:nvPicPr>
        <p:blipFill rotWithShape="1">
          <a:blip r:embed="rId3">
            <a:alphaModFix/>
          </a:blip>
          <a:srcRect b="0" l="0" r="0" t="0"/>
          <a:stretch/>
        </p:blipFill>
        <p:spPr>
          <a:xfrm>
            <a:off x="7529098" y="2196318"/>
            <a:ext cx="500374" cy="477100"/>
          </a:xfrm>
          <a:prstGeom prst="rect">
            <a:avLst/>
          </a:prstGeom>
          <a:noFill/>
          <a:ln>
            <a:noFill/>
          </a:ln>
        </p:spPr>
      </p:pic>
      <p:grpSp>
        <p:nvGrpSpPr>
          <p:cNvPr id="305" name="Google Shape;305;p49"/>
          <p:cNvGrpSpPr/>
          <p:nvPr/>
        </p:nvGrpSpPr>
        <p:grpSpPr>
          <a:xfrm>
            <a:off x="7134909" y="4016077"/>
            <a:ext cx="2195512" cy="2617788"/>
            <a:chOff x="2909888" y="409575"/>
            <a:chExt cx="4967287" cy="5924551"/>
          </a:xfrm>
        </p:grpSpPr>
        <p:sp>
          <p:nvSpPr>
            <p:cNvPr id="306" name="Google Shape;306;p49"/>
            <p:cNvSpPr/>
            <p:nvPr/>
          </p:nvSpPr>
          <p:spPr>
            <a:xfrm>
              <a:off x="2909888" y="512763"/>
              <a:ext cx="4733925" cy="5821363"/>
            </a:xfrm>
            <a:custGeom>
              <a:rect b="b" l="l" r="r" t="t"/>
              <a:pathLst>
                <a:path extrusionOk="0" h="1744" w="1418">
                  <a:moveTo>
                    <a:pt x="1353" y="763"/>
                  </a:moveTo>
                  <a:cubicBezTo>
                    <a:pt x="1389" y="784"/>
                    <a:pt x="1418" y="834"/>
                    <a:pt x="1418" y="875"/>
                  </a:cubicBezTo>
                  <a:cubicBezTo>
                    <a:pt x="1416" y="1686"/>
                    <a:pt x="1416" y="1686"/>
                    <a:pt x="1416" y="1686"/>
                  </a:cubicBezTo>
                  <a:cubicBezTo>
                    <a:pt x="1416" y="1727"/>
                    <a:pt x="1386" y="1744"/>
                    <a:pt x="1351" y="1723"/>
                  </a:cubicBezTo>
                  <a:cubicBezTo>
                    <a:pt x="65" y="980"/>
                    <a:pt x="65" y="980"/>
                    <a:pt x="65" y="980"/>
                  </a:cubicBezTo>
                  <a:cubicBezTo>
                    <a:pt x="29" y="960"/>
                    <a:pt x="0" y="910"/>
                    <a:pt x="0" y="868"/>
                  </a:cubicBezTo>
                  <a:cubicBezTo>
                    <a:pt x="2" y="58"/>
                    <a:pt x="2" y="58"/>
                    <a:pt x="2" y="58"/>
                  </a:cubicBezTo>
                  <a:cubicBezTo>
                    <a:pt x="2" y="17"/>
                    <a:pt x="31" y="0"/>
                    <a:pt x="67" y="21"/>
                  </a:cubicBezTo>
                  <a:lnTo>
                    <a:pt x="1353" y="763"/>
                  </a:lnTo>
                  <a:close/>
                  <a:moveTo>
                    <a:pt x="63" y="832"/>
                  </a:moveTo>
                  <a:cubicBezTo>
                    <a:pt x="63" y="874"/>
                    <a:pt x="92" y="924"/>
                    <a:pt x="128" y="944"/>
                  </a:cubicBezTo>
                  <a:cubicBezTo>
                    <a:pt x="1288" y="1614"/>
                    <a:pt x="1288" y="1614"/>
                    <a:pt x="1288" y="1614"/>
                  </a:cubicBezTo>
                  <a:cubicBezTo>
                    <a:pt x="1324" y="1635"/>
                    <a:pt x="1353" y="1618"/>
                    <a:pt x="1353" y="1577"/>
                  </a:cubicBezTo>
                  <a:cubicBezTo>
                    <a:pt x="1355" y="911"/>
                    <a:pt x="1355" y="911"/>
                    <a:pt x="1355" y="911"/>
                  </a:cubicBezTo>
                  <a:cubicBezTo>
                    <a:pt x="1355" y="870"/>
                    <a:pt x="1326" y="820"/>
                    <a:pt x="1290" y="799"/>
                  </a:cubicBezTo>
                  <a:cubicBezTo>
                    <a:pt x="130" y="130"/>
                    <a:pt x="130" y="130"/>
                    <a:pt x="130" y="130"/>
                  </a:cubicBezTo>
                  <a:cubicBezTo>
                    <a:pt x="94" y="109"/>
                    <a:pt x="65" y="126"/>
                    <a:pt x="65" y="167"/>
                  </a:cubicBezTo>
                  <a:cubicBezTo>
                    <a:pt x="63" y="832"/>
                    <a:pt x="63" y="832"/>
                    <a:pt x="63" y="832"/>
                  </a:cubicBezTo>
                </a:path>
              </a:pathLst>
            </a:custGeom>
            <a:solidFill>
              <a:srgbClr val="EBF2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49"/>
            <p:cNvSpPr/>
            <p:nvPr/>
          </p:nvSpPr>
          <p:spPr>
            <a:xfrm>
              <a:off x="2979738" y="409575"/>
              <a:ext cx="4897437" cy="5868988"/>
            </a:xfrm>
            <a:custGeom>
              <a:rect b="b" l="l" r="r" t="t"/>
              <a:pathLst>
                <a:path extrusionOk="0" h="1758" w="1467">
                  <a:moveTo>
                    <a:pt x="70" y="7"/>
                  </a:moveTo>
                  <a:cubicBezTo>
                    <a:pt x="81" y="0"/>
                    <a:pt x="98" y="1"/>
                    <a:pt x="116" y="12"/>
                  </a:cubicBezTo>
                  <a:cubicBezTo>
                    <a:pt x="1402" y="754"/>
                    <a:pt x="1402" y="754"/>
                    <a:pt x="1402" y="754"/>
                  </a:cubicBezTo>
                  <a:cubicBezTo>
                    <a:pt x="1438" y="775"/>
                    <a:pt x="1467" y="825"/>
                    <a:pt x="1466" y="866"/>
                  </a:cubicBezTo>
                  <a:cubicBezTo>
                    <a:pt x="1464" y="1676"/>
                    <a:pt x="1464" y="1676"/>
                    <a:pt x="1464" y="1676"/>
                  </a:cubicBezTo>
                  <a:cubicBezTo>
                    <a:pt x="1464" y="1697"/>
                    <a:pt x="1457" y="1711"/>
                    <a:pt x="1445" y="1718"/>
                  </a:cubicBezTo>
                  <a:cubicBezTo>
                    <a:pt x="1376" y="1758"/>
                    <a:pt x="1376" y="1758"/>
                    <a:pt x="1376" y="1758"/>
                  </a:cubicBezTo>
                  <a:cubicBezTo>
                    <a:pt x="1387" y="1752"/>
                    <a:pt x="1395" y="1737"/>
                    <a:pt x="1395" y="1717"/>
                  </a:cubicBezTo>
                  <a:cubicBezTo>
                    <a:pt x="1397" y="906"/>
                    <a:pt x="1397" y="906"/>
                    <a:pt x="1397" y="906"/>
                  </a:cubicBezTo>
                  <a:cubicBezTo>
                    <a:pt x="1397" y="865"/>
                    <a:pt x="1368" y="815"/>
                    <a:pt x="1332" y="794"/>
                  </a:cubicBezTo>
                  <a:cubicBezTo>
                    <a:pt x="46" y="52"/>
                    <a:pt x="46" y="52"/>
                    <a:pt x="46" y="52"/>
                  </a:cubicBezTo>
                  <a:cubicBezTo>
                    <a:pt x="28" y="41"/>
                    <a:pt x="12" y="41"/>
                    <a:pt x="0" y="47"/>
                  </a:cubicBezTo>
                  <a:lnTo>
                    <a:pt x="70" y="7"/>
                  </a:lnTo>
                  <a:close/>
                </a:path>
              </a:pathLst>
            </a:custGeom>
            <a:solidFill>
              <a:srgbClr val="C7D7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49"/>
            <p:cNvSpPr/>
            <p:nvPr/>
          </p:nvSpPr>
          <p:spPr>
            <a:xfrm>
              <a:off x="3119438" y="876300"/>
              <a:ext cx="4313237" cy="5094288"/>
            </a:xfrm>
            <a:custGeom>
              <a:rect b="b" l="l" r="r" t="t"/>
              <a:pathLst>
                <a:path extrusionOk="0" h="1526" w="1292">
                  <a:moveTo>
                    <a:pt x="67" y="21"/>
                  </a:moveTo>
                  <a:cubicBezTo>
                    <a:pt x="31" y="0"/>
                    <a:pt x="2" y="17"/>
                    <a:pt x="2" y="58"/>
                  </a:cubicBezTo>
                  <a:cubicBezTo>
                    <a:pt x="0" y="723"/>
                    <a:pt x="0" y="723"/>
                    <a:pt x="0" y="723"/>
                  </a:cubicBezTo>
                  <a:cubicBezTo>
                    <a:pt x="0" y="765"/>
                    <a:pt x="29" y="815"/>
                    <a:pt x="65" y="835"/>
                  </a:cubicBezTo>
                  <a:cubicBezTo>
                    <a:pt x="1225" y="1505"/>
                    <a:pt x="1225" y="1505"/>
                    <a:pt x="1225" y="1505"/>
                  </a:cubicBezTo>
                  <a:cubicBezTo>
                    <a:pt x="1261" y="1526"/>
                    <a:pt x="1290" y="1509"/>
                    <a:pt x="1290" y="1468"/>
                  </a:cubicBezTo>
                  <a:cubicBezTo>
                    <a:pt x="1292" y="802"/>
                    <a:pt x="1292" y="802"/>
                    <a:pt x="1292" y="802"/>
                  </a:cubicBezTo>
                  <a:cubicBezTo>
                    <a:pt x="1292" y="761"/>
                    <a:pt x="1263" y="711"/>
                    <a:pt x="1227" y="690"/>
                  </a:cubicBezTo>
                  <a:lnTo>
                    <a:pt x="67" y="21"/>
                  </a:lnTo>
                  <a:close/>
                </a:path>
              </a:pathLst>
            </a:custGeom>
            <a:solidFill>
              <a:srgbClr val="84EC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49"/>
            <p:cNvSpPr/>
            <p:nvPr/>
          </p:nvSpPr>
          <p:spPr>
            <a:xfrm>
              <a:off x="3119438" y="2411413"/>
              <a:ext cx="4310062" cy="3559175"/>
            </a:xfrm>
            <a:custGeom>
              <a:rect b="b" l="l" r="r" t="t"/>
              <a:pathLst>
                <a:path extrusionOk="0" h="1066" w="1291">
                  <a:moveTo>
                    <a:pt x="1168" y="616"/>
                  </a:moveTo>
                  <a:cubicBezTo>
                    <a:pt x="1100" y="633"/>
                    <a:pt x="921" y="703"/>
                    <a:pt x="804" y="635"/>
                  </a:cubicBezTo>
                  <a:cubicBezTo>
                    <a:pt x="700" y="575"/>
                    <a:pt x="626" y="469"/>
                    <a:pt x="583" y="400"/>
                  </a:cubicBezTo>
                  <a:cubicBezTo>
                    <a:pt x="578" y="393"/>
                    <a:pt x="574" y="386"/>
                    <a:pt x="571" y="380"/>
                  </a:cubicBezTo>
                  <a:cubicBezTo>
                    <a:pt x="559" y="361"/>
                    <a:pt x="542" y="333"/>
                    <a:pt x="522" y="300"/>
                  </a:cubicBezTo>
                  <a:cubicBezTo>
                    <a:pt x="470" y="218"/>
                    <a:pt x="394" y="109"/>
                    <a:pt x="325" y="70"/>
                  </a:cubicBezTo>
                  <a:cubicBezTo>
                    <a:pt x="204" y="0"/>
                    <a:pt x="49" y="112"/>
                    <a:pt x="1" y="137"/>
                  </a:cubicBezTo>
                  <a:cubicBezTo>
                    <a:pt x="0" y="263"/>
                    <a:pt x="0" y="263"/>
                    <a:pt x="0" y="263"/>
                  </a:cubicBezTo>
                  <a:cubicBezTo>
                    <a:pt x="0" y="305"/>
                    <a:pt x="29" y="355"/>
                    <a:pt x="65" y="375"/>
                  </a:cubicBezTo>
                  <a:cubicBezTo>
                    <a:pt x="1225" y="1045"/>
                    <a:pt x="1225" y="1045"/>
                    <a:pt x="1225" y="1045"/>
                  </a:cubicBezTo>
                  <a:cubicBezTo>
                    <a:pt x="1261" y="1066"/>
                    <a:pt x="1290" y="1049"/>
                    <a:pt x="1290" y="1008"/>
                  </a:cubicBezTo>
                  <a:cubicBezTo>
                    <a:pt x="1291" y="605"/>
                    <a:pt x="1291" y="605"/>
                    <a:pt x="1291" y="605"/>
                  </a:cubicBezTo>
                  <a:cubicBezTo>
                    <a:pt x="1247" y="601"/>
                    <a:pt x="1206" y="606"/>
                    <a:pt x="1168" y="616"/>
                  </a:cubicBezTo>
                  <a:close/>
                </a:path>
              </a:pathLst>
            </a:custGeom>
            <a:gradFill>
              <a:gsLst>
                <a:gs pos="0">
                  <a:srgbClr val="82019F">
                    <a:alpha val="21960"/>
                  </a:srgbClr>
                </a:gs>
                <a:gs pos="100000">
                  <a:srgbClr val="E00BFF">
                    <a:alpha val="50980"/>
                  </a:srgbClr>
                </a:gs>
              </a:gsLst>
              <a:lin ang="162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49"/>
            <p:cNvSpPr/>
            <p:nvPr/>
          </p:nvSpPr>
          <p:spPr>
            <a:xfrm>
              <a:off x="3119438" y="2047875"/>
              <a:ext cx="4306887" cy="3922713"/>
            </a:xfrm>
            <a:custGeom>
              <a:rect b="b" l="l" r="r" t="t"/>
              <a:pathLst>
                <a:path extrusionOk="0" h="1175" w="1290">
                  <a:moveTo>
                    <a:pt x="1290" y="936"/>
                  </a:moveTo>
                  <a:cubicBezTo>
                    <a:pt x="1290" y="1117"/>
                    <a:pt x="1290" y="1117"/>
                    <a:pt x="1290" y="1117"/>
                  </a:cubicBezTo>
                  <a:cubicBezTo>
                    <a:pt x="1290" y="1158"/>
                    <a:pt x="1261" y="1175"/>
                    <a:pt x="1225" y="1154"/>
                  </a:cubicBezTo>
                  <a:cubicBezTo>
                    <a:pt x="65" y="484"/>
                    <a:pt x="65" y="484"/>
                    <a:pt x="65" y="484"/>
                  </a:cubicBezTo>
                  <a:cubicBezTo>
                    <a:pt x="29" y="464"/>
                    <a:pt x="0" y="414"/>
                    <a:pt x="0" y="372"/>
                  </a:cubicBezTo>
                  <a:cubicBezTo>
                    <a:pt x="1" y="0"/>
                    <a:pt x="1" y="0"/>
                    <a:pt x="1" y="0"/>
                  </a:cubicBezTo>
                  <a:cubicBezTo>
                    <a:pt x="26" y="16"/>
                    <a:pt x="62" y="71"/>
                    <a:pt x="104" y="139"/>
                  </a:cubicBezTo>
                  <a:cubicBezTo>
                    <a:pt x="106" y="142"/>
                    <a:pt x="108" y="144"/>
                    <a:pt x="109" y="147"/>
                  </a:cubicBezTo>
                  <a:cubicBezTo>
                    <a:pt x="175" y="251"/>
                    <a:pt x="257" y="379"/>
                    <a:pt x="345" y="430"/>
                  </a:cubicBezTo>
                  <a:cubicBezTo>
                    <a:pt x="479" y="508"/>
                    <a:pt x="690" y="282"/>
                    <a:pt x="786" y="338"/>
                  </a:cubicBezTo>
                  <a:cubicBezTo>
                    <a:pt x="822" y="359"/>
                    <a:pt x="854" y="398"/>
                    <a:pt x="884" y="447"/>
                  </a:cubicBezTo>
                  <a:cubicBezTo>
                    <a:pt x="929" y="519"/>
                    <a:pt x="971" y="610"/>
                    <a:pt x="1017" y="683"/>
                  </a:cubicBezTo>
                  <a:cubicBezTo>
                    <a:pt x="1038" y="717"/>
                    <a:pt x="1061" y="747"/>
                    <a:pt x="1085" y="769"/>
                  </a:cubicBezTo>
                  <a:cubicBezTo>
                    <a:pt x="1151" y="831"/>
                    <a:pt x="1221" y="893"/>
                    <a:pt x="1290" y="936"/>
                  </a:cubicBezTo>
                  <a:close/>
                </a:path>
              </a:pathLst>
            </a:custGeom>
            <a:gradFill>
              <a:gsLst>
                <a:gs pos="0">
                  <a:srgbClr val="002E75">
                    <a:alpha val="0"/>
                  </a:srgbClr>
                </a:gs>
                <a:gs pos="100000">
                  <a:srgbClr val="0055CB">
                    <a:alpha val="59607"/>
                  </a:srgbClr>
                </a:gs>
              </a:gsLst>
              <a:lin ang="162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49"/>
            <p:cNvSpPr/>
            <p:nvPr/>
          </p:nvSpPr>
          <p:spPr>
            <a:xfrm>
              <a:off x="6499225" y="4000500"/>
              <a:ext cx="479425" cy="404813"/>
            </a:xfrm>
            <a:custGeom>
              <a:rect b="b" l="l" r="r" t="t"/>
              <a:pathLst>
                <a:path extrusionOk="0" h="121" w="144">
                  <a:moveTo>
                    <a:pt x="32" y="61"/>
                  </a:moveTo>
                  <a:cubicBezTo>
                    <a:pt x="0" y="42"/>
                    <a:pt x="0" y="42"/>
                    <a:pt x="0" y="42"/>
                  </a:cubicBezTo>
                  <a:cubicBezTo>
                    <a:pt x="0" y="35"/>
                    <a:pt x="0" y="35"/>
                    <a:pt x="0" y="35"/>
                  </a:cubicBezTo>
                  <a:cubicBezTo>
                    <a:pt x="11" y="30"/>
                    <a:pt x="11" y="30"/>
                    <a:pt x="11" y="30"/>
                  </a:cubicBezTo>
                  <a:cubicBezTo>
                    <a:pt x="15" y="29"/>
                    <a:pt x="17" y="27"/>
                    <a:pt x="18" y="27"/>
                  </a:cubicBezTo>
                  <a:cubicBezTo>
                    <a:pt x="19" y="26"/>
                    <a:pt x="20" y="25"/>
                    <a:pt x="21" y="24"/>
                  </a:cubicBezTo>
                  <a:cubicBezTo>
                    <a:pt x="21" y="23"/>
                    <a:pt x="21" y="22"/>
                    <a:pt x="21" y="21"/>
                  </a:cubicBezTo>
                  <a:cubicBezTo>
                    <a:pt x="21" y="19"/>
                    <a:pt x="21" y="17"/>
                    <a:pt x="20" y="16"/>
                  </a:cubicBezTo>
                  <a:cubicBezTo>
                    <a:pt x="19" y="14"/>
                    <a:pt x="17" y="13"/>
                    <a:pt x="16" y="12"/>
                  </a:cubicBezTo>
                  <a:cubicBezTo>
                    <a:pt x="14" y="11"/>
                    <a:pt x="12" y="10"/>
                    <a:pt x="10" y="10"/>
                  </a:cubicBezTo>
                  <a:cubicBezTo>
                    <a:pt x="9" y="10"/>
                    <a:pt x="7" y="10"/>
                    <a:pt x="5" y="11"/>
                  </a:cubicBezTo>
                  <a:cubicBezTo>
                    <a:pt x="0" y="1"/>
                    <a:pt x="0" y="1"/>
                    <a:pt x="0" y="1"/>
                  </a:cubicBezTo>
                  <a:cubicBezTo>
                    <a:pt x="2" y="1"/>
                    <a:pt x="4" y="0"/>
                    <a:pt x="5" y="0"/>
                  </a:cubicBezTo>
                  <a:cubicBezTo>
                    <a:pt x="7" y="1"/>
                    <a:pt x="8" y="1"/>
                    <a:pt x="10" y="1"/>
                  </a:cubicBezTo>
                  <a:cubicBezTo>
                    <a:pt x="12" y="2"/>
                    <a:pt x="14" y="3"/>
                    <a:pt x="16" y="4"/>
                  </a:cubicBezTo>
                  <a:cubicBezTo>
                    <a:pt x="19" y="6"/>
                    <a:pt x="22" y="8"/>
                    <a:pt x="24" y="10"/>
                  </a:cubicBezTo>
                  <a:cubicBezTo>
                    <a:pt x="26" y="13"/>
                    <a:pt x="28" y="15"/>
                    <a:pt x="29" y="18"/>
                  </a:cubicBezTo>
                  <a:cubicBezTo>
                    <a:pt x="30" y="20"/>
                    <a:pt x="31" y="23"/>
                    <a:pt x="31" y="25"/>
                  </a:cubicBezTo>
                  <a:cubicBezTo>
                    <a:pt x="31" y="28"/>
                    <a:pt x="31" y="29"/>
                    <a:pt x="30" y="31"/>
                  </a:cubicBezTo>
                  <a:cubicBezTo>
                    <a:pt x="29" y="32"/>
                    <a:pt x="28" y="34"/>
                    <a:pt x="26" y="35"/>
                  </a:cubicBezTo>
                  <a:cubicBezTo>
                    <a:pt x="25" y="36"/>
                    <a:pt x="22" y="37"/>
                    <a:pt x="18" y="38"/>
                  </a:cubicBezTo>
                  <a:cubicBezTo>
                    <a:pt x="12" y="40"/>
                    <a:pt x="12" y="40"/>
                    <a:pt x="12" y="40"/>
                  </a:cubicBezTo>
                  <a:cubicBezTo>
                    <a:pt x="12" y="41"/>
                    <a:pt x="12" y="41"/>
                    <a:pt x="12" y="41"/>
                  </a:cubicBezTo>
                  <a:cubicBezTo>
                    <a:pt x="32" y="53"/>
                    <a:pt x="32" y="53"/>
                    <a:pt x="32" y="53"/>
                  </a:cubicBezTo>
                  <a:lnTo>
                    <a:pt x="32" y="61"/>
                  </a:lnTo>
                  <a:close/>
                  <a:moveTo>
                    <a:pt x="69" y="59"/>
                  </a:moveTo>
                  <a:cubicBezTo>
                    <a:pt x="69" y="67"/>
                    <a:pt x="68" y="72"/>
                    <a:pt x="65" y="75"/>
                  </a:cubicBezTo>
                  <a:cubicBezTo>
                    <a:pt x="63" y="77"/>
                    <a:pt x="59" y="77"/>
                    <a:pt x="53" y="74"/>
                  </a:cubicBezTo>
                  <a:cubicBezTo>
                    <a:pt x="48" y="70"/>
                    <a:pt x="44" y="66"/>
                    <a:pt x="41" y="60"/>
                  </a:cubicBezTo>
                  <a:cubicBezTo>
                    <a:pt x="38" y="55"/>
                    <a:pt x="37" y="48"/>
                    <a:pt x="37" y="40"/>
                  </a:cubicBezTo>
                  <a:cubicBezTo>
                    <a:pt x="37" y="32"/>
                    <a:pt x="38" y="27"/>
                    <a:pt x="41" y="24"/>
                  </a:cubicBezTo>
                  <a:cubicBezTo>
                    <a:pt x="43" y="22"/>
                    <a:pt x="48" y="22"/>
                    <a:pt x="53" y="25"/>
                  </a:cubicBezTo>
                  <a:cubicBezTo>
                    <a:pt x="58" y="29"/>
                    <a:pt x="63" y="33"/>
                    <a:pt x="65" y="39"/>
                  </a:cubicBezTo>
                  <a:cubicBezTo>
                    <a:pt x="68" y="44"/>
                    <a:pt x="69" y="51"/>
                    <a:pt x="69" y="59"/>
                  </a:cubicBezTo>
                  <a:close/>
                  <a:moveTo>
                    <a:pt x="47" y="46"/>
                  </a:moveTo>
                  <a:cubicBezTo>
                    <a:pt x="47" y="52"/>
                    <a:pt x="47" y="56"/>
                    <a:pt x="48" y="59"/>
                  </a:cubicBezTo>
                  <a:cubicBezTo>
                    <a:pt x="49" y="62"/>
                    <a:pt x="51" y="64"/>
                    <a:pt x="53" y="66"/>
                  </a:cubicBezTo>
                  <a:cubicBezTo>
                    <a:pt x="55" y="67"/>
                    <a:pt x="57" y="67"/>
                    <a:pt x="58" y="65"/>
                  </a:cubicBezTo>
                  <a:cubicBezTo>
                    <a:pt x="59" y="63"/>
                    <a:pt x="60" y="59"/>
                    <a:pt x="60" y="53"/>
                  </a:cubicBezTo>
                  <a:cubicBezTo>
                    <a:pt x="60" y="48"/>
                    <a:pt x="59" y="43"/>
                    <a:pt x="58" y="40"/>
                  </a:cubicBezTo>
                  <a:cubicBezTo>
                    <a:pt x="57" y="37"/>
                    <a:pt x="55" y="35"/>
                    <a:pt x="53" y="33"/>
                  </a:cubicBezTo>
                  <a:cubicBezTo>
                    <a:pt x="51" y="32"/>
                    <a:pt x="49" y="32"/>
                    <a:pt x="48" y="34"/>
                  </a:cubicBezTo>
                  <a:cubicBezTo>
                    <a:pt x="47" y="36"/>
                    <a:pt x="47" y="40"/>
                    <a:pt x="47" y="46"/>
                  </a:cubicBezTo>
                  <a:close/>
                  <a:moveTo>
                    <a:pt x="99" y="99"/>
                  </a:moveTo>
                  <a:cubicBezTo>
                    <a:pt x="89" y="94"/>
                    <a:pt x="89" y="94"/>
                    <a:pt x="89" y="94"/>
                  </a:cubicBezTo>
                  <a:cubicBezTo>
                    <a:pt x="89" y="67"/>
                    <a:pt x="89" y="67"/>
                    <a:pt x="89" y="67"/>
                  </a:cubicBezTo>
                  <a:cubicBezTo>
                    <a:pt x="89" y="62"/>
                    <a:pt x="89" y="62"/>
                    <a:pt x="89" y="62"/>
                  </a:cubicBezTo>
                  <a:cubicBezTo>
                    <a:pt x="89" y="57"/>
                    <a:pt x="89" y="57"/>
                    <a:pt x="89" y="57"/>
                  </a:cubicBezTo>
                  <a:cubicBezTo>
                    <a:pt x="88" y="58"/>
                    <a:pt x="86" y="59"/>
                    <a:pt x="86" y="59"/>
                  </a:cubicBezTo>
                  <a:cubicBezTo>
                    <a:pt x="80" y="60"/>
                    <a:pt x="80" y="60"/>
                    <a:pt x="80" y="60"/>
                  </a:cubicBezTo>
                  <a:cubicBezTo>
                    <a:pt x="76" y="51"/>
                    <a:pt x="76" y="51"/>
                    <a:pt x="76" y="51"/>
                  </a:cubicBezTo>
                  <a:cubicBezTo>
                    <a:pt x="91" y="48"/>
                    <a:pt x="91" y="48"/>
                    <a:pt x="91" y="48"/>
                  </a:cubicBezTo>
                  <a:cubicBezTo>
                    <a:pt x="99" y="53"/>
                    <a:pt x="99" y="53"/>
                    <a:pt x="99" y="53"/>
                  </a:cubicBezTo>
                  <a:lnTo>
                    <a:pt x="99" y="99"/>
                  </a:lnTo>
                  <a:close/>
                  <a:moveTo>
                    <a:pt x="128" y="69"/>
                  </a:moveTo>
                  <a:cubicBezTo>
                    <a:pt x="132" y="71"/>
                    <a:pt x="136" y="74"/>
                    <a:pt x="139" y="78"/>
                  </a:cubicBezTo>
                  <a:cubicBezTo>
                    <a:pt x="141" y="82"/>
                    <a:pt x="143" y="85"/>
                    <a:pt x="143" y="89"/>
                  </a:cubicBezTo>
                  <a:cubicBezTo>
                    <a:pt x="143" y="91"/>
                    <a:pt x="142" y="93"/>
                    <a:pt x="141" y="94"/>
                  </a:cubicBezTo>
                  <a:cubicBezTo>
                    <a:pt x="139" y="95"/>
                    <a:pt x="137" y="95"/>
                    <a:pt x="134" y="95"/>
                  </a:cubicBezTo>
                  <a:cubicBezTo>
                    <a:pt x="138" y="99"/>
                    <a:pt x="140" y="102"/>
                    <a:pt x="142" y="105"/>
                  </a:cubicBezTo>
                  <a:cubicBezTo>
                    <a:pt x="143" y="108"/>
                    <a:pt x="144" y="111"/>
                    <a:pt x="144" y="113"/>
                  </a:cubicBezTo>
                  <a:cubicBezTo>
                    <a:pt x="144" y="117"/>
                    <a:pt x="143" y="119"/>
                    <a:pt x="140" y="120"/>
                  </a:cubicBezTo>
                  <a:cubicBezTo>
                    <a:pt x="137" y="121"/>
                    <a:pt x="133" y="120"/>
                    <a:pt x="128" y="117"/>
                  </a:cubicBezTo>
                  <a:cubicBezTo>
                    <a:pt x="123" y="114"/>
                    <a:pt x="119" y="110"/>
                    <a:pt x="116" y="106"/>
                  </a:cubicBezTo>
                  <a:cubicBezTo>
                    <a:pt x="113" y="103"/>
                    <a:pt x="111" y="99"/>
                    <a:pt x="111" y="95"/>
                  </a:cubicBezTo>
                  <a:cubicBezTo>
                    <a:pt x="111" y="92"/>
                    <a:pt x="112" y="90"/>
                    <a:pt x="114" y="89"/>
                  </a:cubicBezTo>
                  <a:cubicBezTo>
                    <a:pt x="115" y="88"/>
                    <a:pt x="117" y="87"/>
                    <a:pt x="120" y="87"/>
                  </a:cubicBezTo>
                  <a:cubicBezTo>
                    <a:pt x="118" y="84"/>
                    <a:pt x="116" y="81"/>
                    <a:pt x="115" y="79"/>
                  </a:cubicBezTo>
                  <a:cubicBezTo>
                    <a:pt x="113" y="76"/>
                    <a:pt x="113" y="74"/>
                    <a:pt x="113" y="71"/>
                  </a:cubicBezTo>
                  <a:cubicBezTo>
                    <a:pt x="113" y="68"/>
                    <a:pt x="114" y="66"/>
                    <a:pt x="117" y="66"/>
                  </a:cubicBezTo>
                  <a:cubicBezTo>
                    <a:pt x="120" y="65"/>
                    <a:pt x="123" y="66"/>
                    <a:pt x="128" y="69"/>
                  </a:cubicBezTo>
                  <a:close/>
                  <a:moveTo>
                    <a:pt x="121" y="99"/>
                  </a:moveTo>
                  <a:cubicBezTo>
                    <a:pt x="121" y="101"/>
                    <a:pt x="121" y="103"/>
                    <a:pt x="122" y="105"/>
                  </a:cubicBezTo>
                  <a:cubicBezTo>
                    <a:pt x="124" y="107"/>
                    <a:pt x="125" y="108"/>
                    <a:pt x="128" y="109"/>
                  </a:cubicBezTo>
                  <a:cubicBezTo>
                    <a:pt x="130" y="111"/>
                    <a:pt x="132" y="111"/>
                    <a:pt x="133" y="111"/>
                  </a:cubicBezTo>
                  <a:cubicBezTo>
                    <a:pt x="134" y="111"/>
                    <a:pt x="135" y="110"/>
                    <a:pt x="135" y="108"/>
                  </a:cubicBezTo>
                  <a:cubicBezTo>
                    <a:pt x="135" y="106"/>
                    <a:pt x="134" y="105"/>
                    <a:pt x="133" y="103"/>
                  </a:cubicBezTo>
                  <a:cubicBezTo>
                    <a:pt x="132" y="101"/>
                    <a:pt x="130" y="98"/>
                    <a:pt x="127" y="95"/>
                  </a:cubicBezTo>
                  <a:cubicBezTo>
                    <a:pt x="123" y="95"/>
                    <a:pt x="121" y="96"/>
                    <a:pt x="121" y="99"/>
                  </a:cubicBezTo>
                  <a:close/>
                  <a:moveTo>
                    <a:pt x="128" y="76"/>
                  </a:moveTo>
                  <a:cubicBezTo>
                    <a:pt x="126" y="75"/>
                    <a:pt x="125" y="75"/>
                    <a:pt x="124" y="75"/>
                  </a:cubicBezTo>
                  <a:cubicBezTo>
                    <a:pt x="123" y="75"/>
                    <a:pt x="122" y="76"/>
                    <a:pt x="122" y="77"/>
                  </a:cubicBezTo>
                  <a:cubicBezTo>
                    <a:pt x="122" y="79"/>
                    <a:pt x="123" y="80"/>
                    <a:pt x="123" y="82"/>
                  </a:cubicBezTo>
                  <a:cubicBezTo>
                    <a:pt x="124" y="83"/>
                    <a:pt x="126" y="85"/>
                    <a:pt x="128" y="87"/>
                  </a:cubicBezTo>
                  <a:cubicBezTo>
                    <a:pt x="130" y="87"/>
                    <a:pt x="131" y="87"/>
                    <a:pt x="132" y="87"/>
                  </a:cubicBezTo>
                  <a:cubicBezTo>
                    <a:pt x="133" y="86"/>
                    <a:pt x="133" y="85"/>
                    <a:pt x="133" y="84"/>
                  </a:cubicBezTo>
                  <a:cubicBezTo>
                    <a:pt x="133" y="82"/>
                    <a:pt x="133" y="81"/>
                    <a:pt x="132" y="80"/>
                  </a:cubicBezTo>
                  <a:cubicBezTo>
                    <a:pt x="131" y="78"/>
                    <a:pt x="129" y="77"/>
                    <a:pt x="128" y="7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49"/>
            <p:cNvSpPr/>
            <p:nvPr/>
          </p:nvSpPr>
          <p:spPr>
            <a:xfrm>
              <a:off x="3357563" y="1968500"/>
              <a:ext cx="481012" cy="400050"/>
            </a:xfrm>
            <a:custGeom>
              <a:rect b="b" l="l" r="r" t="t"/>
              <a:pathLst>
                <a:path extrusionOk="0" h="120" w="144">
                  <a:moveTo>
                    <a:pt x="33" y="60"/>
                  </a:moveTo>
                  <a:cubicBezTo>
                    <a:pt x="0" y="41"/>
                    <a:pt x="0" y="41"/>
                    <a:pt x="0" y="41"/>
                  </a:cubicBezTo>
                  <a:cubicBezTo>
                    <a:pt x="0" y="35"/>
                    <a:pt x="0" y="35"/>
                    <a:pt x="0" y="35"/>
                  </a:cubicBezTo>
                  <a:cubicBezTo>
                    <a:pt x="12" y="29"/>
                    <a:pt x="12" y="29"/>
                    <a:pt x="12" y="29"/>
                  </a:cubicBezTo>
                  <a:cubicBezTo>
                    <a:pt x="15" y="28"/>
                    <a:pt x="17" y="27"/>
                    <a:pt x="19" y="26"/>
                  </a:cubicBezTo>
                  <a:cubicBezTo>
                    <a:pt x="20" y="25"/>
                    <a:pt x="20" y="24"/>
                    <a:pt x="21" y="24"/>
                  </a:cubicBezTo>
                  <a:cubicBezTo>
                    <a:pt x="21" y="23"/>
                    <a:pt x="22" y="22"/>
                    <a:pt x="22" y="20"/>
                  </a:cubicBezTo>
                  <a:cubicBezTo>
                    <a:pt x="22" y="18"/>
                    <a:pt x="21" y="17"/>
                    <a:pt x="20" y="15"/>
                  </a:cubicBezTo>
                  <a:cubicBezTo>
                    <a:pt x="19" y="14"/>
                    <a:pt x="18" y="12"/>
                    <a:pt x="16" y="11"/>
                  </a:cubicBezTo>
                  <a:cubicBezTo>
                    <a:pt x="14" y="10"/>
                    <a:pt x="12" y="10"/>
                    <a:pt x="11" y="10"/>
                  </a:cubicBezTo>
                  <a:cubicBezTo>
                    <a:pt x="9" y="9"/>
                    <a:pt x="7" y="10"/>
                    <a:pt x="5" y="10"/>
                  </a:cubicBezTo>
                  <a:cubicBezTo>
                    <a:pt x="0" y="1"/>
                    <a:pt x="0" y="1"/>
                    <a:pt x="0" y="1"/>
                  </a:cubicBezTo>
                  <a:cubicBezTo>
                    <a:pt x="2" y="0"/>
                    <a:pt x="4" y="0"/>
                    <a:pt x="6" y="0"/>
                  </a:cubicBezTo>
                  <a:cubicBezTo>
                    <a:pt x="7" y="0"/>
                    <a:pt x="9" y="0"/>
                    <a:pt x="11" y="1"/>
                  </a:cubicBezTo>
                  <a:cubicBezTo>
                    <a:pt x="12" y="1"/>
                    <a:pt x="14" y="2"/>
                    <a:pt x="17" y="4"/>
                  </a:cubicBezTo>
                  <a:cubicBezTo>
                    <a:pt x="19" y="5"/>
                    <a:pt x="22" y="7"/>
                    <a:pt x="24" y="10"/>
                  </a:cubicBezTo>
                  <a:cubicBezTo>
                    <a:pt x="27" y="12"/>
                    <a:pt x="28" y="15"/>
                    <a:pt x="29" y="17"/>
                  </a:cubicBezTo>
                  <a:cubicBezTo>
                    <a:pt x="31" y="20"/>
                    <a:pt x="31" y="22"/>
                    <a:pt x="31" y="25"/>
                  </a:cubicBezTo>
                  <a:cubicBezTo>
                    <a:pt x="31" y="27"/>
                    <a:pt x="31" y="29"/>
                    <a:pt x="30" y="30"/>
                  </a:cubicBezTo>
                  <a:cubicBezTo>
                    <a:pt x="29" y="32"/>
                    <a:pt x="28" y="33"/>
                    <a:pt x="27" y="34"/>
                  </a:cubicBezTo>
                  <a:cubicBezTo>
                    <a:pt x="25" y="35"/>
                    <a:pt x="22" y="36"/>
                    <a:pt x="18" y="38"/>
                  </a:cubicBezTo>
                  <a:cubicBezTo>
                    <a:pt x="12" y="40"/>
                    <a:pt x="12" y="40"/>
                    <a:pt x="12" y="40"/>
                  </a:cubicBezTo>
                  <a:cubicBezTo>
                    <a:pt x="12" y="40"/>
                    <a:pt x="12" y="40"/>
                    <a:pt x="12" y="40"/>
                  </a:cubicBezTo>
                  <a:cubicBezTo>
                    <a:pt x="33" y="52"/>
                    <a:pt x="33" y="52"/>
                    <a:pt x="33" y="52"/>
                  </a:cubicBezTo>
                  <a:lnTo>
                    <a:pt x="33" y="60"/>
                  </a:lnTo>
                  <a:close/>
                  <a:moveTo>
                    <a:pt x="70" y="58"/>
                  </a:moveTo>
                  <a:cubicBezTo>
                    <a:pt x="70" y="66"/>
                    <a:pt x="68" y="72"/>
                    <a:pt x="66" y="74"/>
                  </a:cubicBezTo>
                  <a:cubicBezTo>
                    <a:pt x="63" y="77"/>
                    <a:pt x="59" y="76"/>
                    <a:pt x="53" y="73"/>
                  </a:cubicBezTo>
                  <a:cubicBezTo>
                    <a:pt x="48" y="70"/>
                    <a:pt x="44" y="65"/>
                    <a:pt x="41" y="60"/>
                  </a:cubicBezTo>
                  <a:cubicBezTo>
                    <a:pt x="38" y="54"/>
                    <a:pt x="37" y="47"/>
                    <a:pt x="37" y="39"/>
                  </a:cubicBezTo>
                  <a:cubicBezTo>
                    <a:pt x="37" y="31"/>
                    <a:pt x="38" y="26"/>
                    <a:pt x="41" y="24"/>
                  </a:cubicBezTo>
                  <a:cubicBezTo>
                    <a:pt x="44" y="21"/>
                    <a:pt x="48" y="22"/>
                    <a:pt x="53" y="25"/>
                  </a:cubicBezTo>
                  <a:cubicBezTo>
                    <a:pt x="59" y="28"/>
                    <a:pt x="63" y="32"/>
                    <a:pt x="66" y="38"/>
                  </a:cubicBezTo>
                  <a:cubicBezTo>
                    <a:pt x="68" y="44"/>
                    <a:pt x="70" y="50"/>
                    <a:pt x="70" y="58"/>
                  </a:cubicBezTo>
                  <a:close/>
                  <a:moveTo>
                    <a:pt x="47" y="45"/>
                  </a:moveTo>
                  <a:cubicBezTo>
                    <a:pt x="47" y="51"/>
                    <a:pt x="47" y="55"/>
                    <a:pt x="48" y="58"/>
                  </a:cubicBezTo>
                  <a:cubicBezTo>
                    <a:pt x="49" y="61"/>
                    <a:pt x="51" y="64"/>
                    <a:pt x="53" y="65"/>
                  </a:cubicBezTo>
                  <a:cubicBezTo>
                    <a:pt x="56" y="66"/>
                    <a:pt x="57" y="66"/>
                    <a:pt x="58" y="64"/>
                  </a:cubicBezTo>
                  <a:cubicBezTo>
                    <a:pt x="59" y="62"/>
                    <a:pt x="60" y="58"/>
                    <a:pt x="60" y="53"/>
                  </a:cubicBezTo>
                  <a:cubicBezTo>
                    <a:pt x="60" y="47"/>
                    <a:pt x="59" y="43"/>
                    <a:pt x="58" y="39"/>
                  </a:cubicBezTo>
                  <a:cubicBezTo>
                    <a:pt x="57" y="36"/>
                    <a:pt x="56" y="34"/>
                    <a:pt x="53" y="33"/>
                  </a:cubicBezTo>
                  <a:cubicBezTo>
                    <a:pt x="51" y="31"/>
                    <a:pt x="49" y="32"/>
                    <a:pt x="48" y="34"/>
                  </a:cubicBezTo>
                  <a:cubicBezTo>
                    <a:pt x="47" y="36"/>
                    <a:pt x="47" y="39"/>
                    <a:pt x="47" y="45"/>
                  </a:cubicBezTo>
                  <a:close/>
                  <a:moveTo>
                    <a:pt x="99" y="99"/>
                  </a:moveTo>
                  <a:cubicBezTo>
                    <a:pt x="89" y="93"/>
                    <a:pt x="89" y="93"/>
                    <a:pt x="89" y="93"/>
                  </a:cubicBezTo>
                  <a:cubicBezTo>
                    <a:pt x="89" y="66"/>
                    <a:pt x="89" y="66"/>
                    <a:pt x="89" y="66"/>
                  </a:cubicBezTo>
                  <a:cubicBezTo>
                    <a:pt x="89" y="62"/>
                    <a:pt x="89" y="62"/>
                    <a:pt x="89" y="62"/>
                  </a:cubicBezTo>
                  <a:cubicBezTo>
                    <a:pt x="89" y="57"/>
                    <a:pt x="89" y="57"/>
                    <a:pt x="89" y="57"/>
                  </a:cubicBezTo>
                  <a:cubicBezTo>
                    <a:pt x="88" y="57"/>
                    <a:pt x="87" y="58"/>
                    <a:pt x="86" y="58"/>
                  </a:cubicBezTo>
                  <a:cubicBezTo>
                    <a:pt x="81" y="59"/>
                    <a:pt x="81" y="59"/>
                    <a:pt x="81" y="59"/>
                  </a:cubicBezTo>
                  <a:cubicBezTo>
                    <a:pt x="76" y="51"/>
                    <a:pt x="76" y="51"/>
                    <a:pt x="76" y="51"/>
                  </a:cubicBezTo>
                  <a:cubicBezTo>
                    <a:pt x="91" y="47"/>
                    <a:pt x="91" y="47"/>
                    <a:pt x="91" y="47"/>
                  </a:cubicBezTo>
                  <a:cubicBezTo>
                    <a:pt x="99" y="52"/>
                    <a:pt x="99" y="52"/>
                    <a:pt x="99" y="52"/>
                  </a:cubicBezTo>
                  <a:lnTo>
                    <a:pt x="99" y="99"/>
                  </a:lnTo>
                  <a:close/>
                  <a:moveTo>
                    <a:pt x="144" y="101"/>
                  </a:moveTo>
                  <a:cubicBezTo>
                    <a:pt x="144" y="110"/>
                    <a:pt x="143" y="115"/>
                    <a:pt x="140" y="117"/>
                  </a:cubicBezTo>
                  <a:cubicBezTo>
                    <a:pt x="138" y="120"/>
                    <a:pt x="134" y="119"/>
                    <a:pt x="128" y="116"/>
                  </a:cubicBezTo>
                  <a:cubicBezTo>
                    <a:pt x="123" y="113"/>
                    <a:pt x="119" y="109"/>
                    <a:pt x="116" y="103"/>
                  </a:cubicBezTo>
                  <a:cubicBezTo>
                    <a:pt x="113" y="97"/>
                    <a:pt x="112" y="90"/>
                    <a:pt x="112" y="83"/>
                  </a:cubicBezTo>
                  <a:cubicBezTo>
                    <a:pt x="112" y="74"/>
                    <a:pt x="113" y="69"/>
                    <a:pt x="116" y="67"/>
                  </a:cubicBezTo>
                  <a:cubicBezTo>
                    <a:pt x="118" y="64"/>
                    <a:pt x="123" y="65"/>
                    <a:pt x="128" y="68"/>
                  </a:cubicBezTo>
                  <a:cubicBezTo>
                    <a:pt x="133" y="71"/>
                    <a:pt x="138" y="75"/>
                    <a:pt x="140" y="81"/>
                  </a:cubicBezTo>
                  <a:cubicBezTo>
                    <a:pt x="143" y="87"/>
                    <a:pt x="144" y="94"/>
                    <a:pt x="144" y="101"/>
                  </a:cubicBezTo>
                  <a:close/>
                  <a:moveTo>
                    <a:pt x="122" y="88"/>
                  </a:moveTo>
                  <a:cubicBezTo>
                    <a:pt x="122" y="94"/>
                    <a:pt x="122" y="98"/>
                    <a:pt x="123" y="101"/>
                  </a:cubicBezTo>
                  <a:cubicBezTo>
                    <a:pt x="124" y="104"/>
                    <a:pt x="126" y="107"/>
                    <a:pt x="128" y="108"/>
                  </a:cubicBezTo>
                  <a:cubicBezTo>
                    <a:pt x="130" y="109"/>
                    <a:pt x="132" y="109"/>
                    <a:pt x="133" y="107"/>
                  </a:cubicBezTo>
                  <a:cubicBezTo>
                    <a:pt x="134" y="105"/>
                    <a:pt x="135" y="101"/>
                    <a:pt x="135" y="96"/>
                  </a:cubicBezTo>
                  <a:cubicBezTo>
                    <a:pt x="135" y="90"/>
                    <a:pt x="134" y="86"/>
                    <a:pt x="133" y="83"/>
                  </a:cubicBezTo>
                  <a:cubicBezTo>
                    <a:pt x="132" y="79"/>
                    <a:pt x="130" y="77"/>
                    <a:pt x="128" y="76"/>
                  </a:cubicBezTo>
                  <a:cubicBezTo>
                    <a:pt x="126" y="75"/>
                    <a:pt x="124" y="75"/>
                    <a:pt x="123" y="77"/>
                  </a:cubicBezTo>
                  <a:cubicBezTo>
                    <a:pt x="122" y="79"/>
                    <a:pt x="122" y="83"/>
                    <a:pt x="122" y="8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49"/>
            <p:cNvSpPr/>
            <p:nvPr/>
          </p:nvSpPr>
          <p:spPr>
            <a:xfrm>
              <a:off x="4422775" y="2355850"/>
              <a:ext cx="479425" cy="400050"/>
            </a:xfrm>
            <a:custGeom>
              <a:rect b="b" l="l" r="r" t="t"/>
              <a:pathLst>
                <a:path extrusionOk="0" h="120" w="144">
                  <a:moveTo>
                    <a:pt x="33" y="61"/>
                  </a:moveTo>
                  <a:cubicBezTo>
                    <a:pt x="0" y="42"/>
                    <a:pt x="0" y="42"/>
                    <a:pt x="0" y="42"/>
                  </a:cubicBezTo>
                  <a:cubicBezTo>
                    <a:pt x="0" y="35"/>
                    <a:pt x="0" y="35"/>
                    <a:pt x="0" y="35"/>
                  </a:cubicBezTo>
                  <a:cubicBezTo>
                    <a:pt x="12" y="30"/>
                    <a:pt x="12" y="30"/>
                    <a:pt x="12" y="30"/>
                  </a:cubicBezTo>
                  <a:cubicBezTo>
                    <a:pt x="15" y="29"/>
                    <a:pt x="18" y="27"/>
                    <a:pt x="19" y="27"/>
                  </a:cubicBezTo>
                  <a:cubicBezTo>
                    <a:pt x="20" y="26"/>
                    <a:pt x="21" y="25"/>
                    <a:pt x="21" y="24"/>
                  </a:cubicBezTo>
                  <a:cubicBezTo>
                    <a:pt x="21" y="23"/>
                    <a:pt x="22" y="22"/>
                    <a:pt x="22" y="21"/>
                  </a:cubicBezTo>
                  <a:cubicBezTo>
                    <a:pt x="22" y="19"/>
                    <a:pt x="21" y="17"/>
                    <a:pt x="20" y="16"/>
                  </a:cubicBezTo>
                  <a:cubicBezTo>
                    <a:pt x="19" y="14"/>
                    <a:pt x="18" y="13"/>
                    <a:pt x="16" y="12"/>
                  </a:cubicBezTo>
                  <a:cubicBezTo>
                    <a:pt x="14" y="11"/>
                    <a:pt x="12" y="10"/>
                    <a:pt x="11" y="10"/>
                  </a:cubicBezTo>
                  <a:cubicBezTo>
                    <a:pt x="9" y="10"/>
                    <a:pt x="7" y="10"/>
                    <a:pt x="5" y="11"/>
                  </a:cubicBezTo>
                  <a:cubicBezTo>
                    <a:pt x="0" y="1"/>
                    <a:pt x="0" y="1"/>
                    <a:pt x="0" y="1"/>
                  </a:cubicBezTo>
                  <a:cubicBezTo>
                    <a:pt x="2" y="1"/>
                    <a:pt x="4" y="0"/>
                    <a:pt x="6" y="0"/>
                  </a:cubicBezTo>
                  <a:cubicBezTo>
                    <a:pt x="7" y="1"/>
                    <a:pt x="9" y="1"/>
                    <a:pt x="11" y="1"/>
                  </a:cubicBezTo>
                  <a:cubicBezTo>
                    <a:pt x="13" y="2"/>
                    <a:pt x="15" y="3"/>
                    <a:pt x="17" y="4"/>
                  </a:cubicBezTo>
                  <a:cubicBezTo>
                    <a:pt x="20" y="6"/>
                    <a:pt x="22" y="8"/>
                    <a:pt x="24" y="10"/>
                  </a:cubicBezTo>
                  <a:cubicBezTo>
                    <a:pt x="27" y="13"/>
                    <a:pt x="28" y="15"/>
                    <a:pt x="30" y="18"/>
                  </a:cubicBezTo>
                  <a:cubicBezTo>
                    <a:pt x="31" y="20"/>
                    <a:pt x="32" y="23"/>
                    <a:pt x="32" y="25"/>
                  </a:cubicBezTo>
                  <a:cubicBezTo>
                    <a:pt x="32" y="28"/>
                    <a:pt x="31" y="29"/>
                    <a:pt x="30" y="31"/>
                  </a:cubicBezTo>
                  <a:cubicBezTo>
                    <a:pt x="30" y="32"/>
                    <a:pt x="28" y="34"/>
                    <a:pt x="27" y="35"/>
                  </a:cubicBezTo>
                  <a:cubicBezTo>
                    <a:pt x="25" y="36"/>
                    <a:pt x="22" y="37"/>
                    <a:pt x="18" y="38"/>
                  </a:cubicBezTo>
                  <a:cubicBezTo>
                    <a:pt x="12" y="40"/>
                    <a:pt x="12" y="40"/>
                    <a:pt x="12" y="40"/>
                  </a:cubicBezTo>
                  <a:cubicBezTo>
                    <a:pt x="12" y="41"/>
                    <a:pt x="12" y="41"/>
                    <a:pt x="12" y="41"/>
                  </a:cubicBezTo>
                  <a:cubicBezTo>
                    <a:pt x="33" y="53"/>
                    <a:pt x="33" y="53"/>
                    <a:pt x="33" y="53"/>
                  </a:cubicBezTo>
                  <a:lnTo>
                    <a:pt x="33" y="61"/>
                  </a:lnTo>
                  <a:close/>
                  <a:moveTo>
                    <a:pt x="70" y="59"/>
                  </a:moveTo>
                  <a:cubicBezTo>
                    <a:pt x="70" y="67"/>
                    <a:pt x="69" y="72"/>
                    <a:pt x="66" y="75"/>
                  </a:cubicBezTo>
                  <a:cubicBezTo>
                    <a:pt x="63" y="77"/>
                    <a:pt x="59" y="77"/>
                    <a:pt x="54" y="74"/>
                  </a:cubicBezTo>
                  <a:cubicBezTo>
                    <a:pt x="48" y="70"/>
                    <a:pt x="44" y="66"/>
                    <a:pt x="41" y="60"/>
                  </a:cubicBezTo>
                  <a:cubicBezTo>
                    <a:pt x="39" y="55"/>
                    <a:pt x="37" y="48"/>
                    <a:pt x="37" y="40"/>
                  </a:cubicBezTo>
                  <a:cubicBezTo>
                    <a:pt x="37" y="32"/>
                    <a:pt x="39" y="27"/>
                    <a:pt x="41" y="24"/>
                  </a:cubicBezTo>
                  <a:cubicBezTo>
                    <a:pt x="44" y="22"/>
                    <a:pt x="48" y="22"/>
                    <a:pt x="54" y="25"/>
                  </a:cubicBezTo>
                  <a:cubicBezTo>
                    <a:pt x="59" y="29"/>
                    <a:pt x="63" y="33"/>
                    <a:pt x="66" y="39"/>
                  </a:cubicBezTo>
                  <a:cubicBezTo>
                    <a:pt x="69" y="44"/>
                    <a:pt x="70" y="51"/>
                    <a:pt x="70" y="59"/>
                  </a:cubicBezTo>
                  <a:close/>
                  <a:moveTo>
                    <a:pt x="47" y="46"/>
                  </a:moveTo>
                  <a:cubicBezTo>
                    <a:pt x="47" y="52"/>
                    <a:pt x="48" y="56"/>
                    <a:pt x="49" y="59"/>
                  </a:cubicBezTo>
                  <a:cubicBezTo>
                    <a:pt x="50" y="62"/>
                    <a:pt x="51" y="64"/>
                    <a:pt x="54" y="66"/>
                  </a:cubicBezTo>
                  <a:cubicBezTo>
                    <a:pt x="56" y="67"/>
                    <a:pt x="58" y="67"/>
                    <a:pt x="59" y="65"/>
                  </a:cubicBezTo>
                  <a:cubicBezTo>
                    <a:pt x="60" y="63"/>
                    <a:pt x="60" y="59"/>
                    <a:pt x="60" y="53"/>
                  </a:cubicBezTo>
                  <a:cubicBezTo>
                    <a:pt x="60" y="48"/>
                    <a:pt x="60" y="43"/>
                    <a:pt x="59" y="40"/>
                  </a:cubicBezTo>
                  <a:cubicBezTo>
                    <a:pt x="57" y="37"/>
                    <a:pt x="56" y="35"/>
                    <a:pt x="54" y="33"/>
                  </a:cubicBezTo>
                  <a:cubicBezTo>
                    <a:pt x="51" y="32"/>
                    <a:pt x="50" y="32"/>
                    <a:pt x="49" y="34"/>
                  </a:cubicBezTo>
                  <a:cubicBezTo>
                    <a:pt x="48" y="36"/>
                    <a:pt x="47" y="40"/>
                    <a:pt x="47" y="46"/>
                  </a:cubicBezTo>
                  <a:close/>
                  <a:moveTo>
                    <a:pt x="99" y="99"/>
                  </a:moveTo>
                  <a:cubicBezTo>
                    <a:pt x="89" y="94"/>
                    <a:pt x="89" y="94"/>
                    <a:pt x="89" y="94"/>
                  </a:cubicBezTo>
                  <a:cubicBezTo>
                    <a:pt x="89" y="67"/>
                    <a:pt x="89" y="67"/>
                    <a:pt x="89" y="67"/>
                  </a:cubicBezTo>
                  <a:cubicBezTo>
                    <a:pt x="89" y="62"/>
                    <a:pt x="89" y="62"/>
                    <a:pt x="89" y="62"/>
                  </a:cubicBezTo>
                  <a:cubicBezTo>
                    <a:pt x="90" y="57"/>
                    <a:pt x="90" y="57"/>
                    <a:pt x="90" y="57"/>
                  </a:cubicBezTo>
                  <a:cubicBezTo>
                    <a:pt x="88" y="58"/>
                    <a:pt x="87" y="59"/>
                    <a:pt x="86" y="59"/>
                  </a:cubicBezTo>
                  <a:cubicBezTo>
                    <a:pt x="81" y="60"/>
                    <a:pt x="81" y="60"/>
                    <a:pt x="81" y="60"/>
                  </a:cubicBezTo>
                  <a:cubicBezTo>
                    <a:pt x="76" y="51"/>
                    <a:pt x="76" y="51"/>
                    <a:pt x="76" y="51"/>
                  </a:cubicBezTo>
                  <a:cubicBezTo>
                    <a:pt x="91" y="48"/>
                    <a:pt x="91" y="48"/>
                    <a:pt x="91" y="48"/>
                  </a:cubicBezTo>
                  <a:cubicBezTo>
                    <a:pt x="99" y="53"/>
                    <a:pt x="99" y="53"/>
                    <a:pt x="99" y="53"/>
                  </a:cubicBezTo>
                  <a:lnTo>
                    <a:pt x="99" y="99"/>
                  </a:lnTo>
                  <a:close/>
                  <a:moveTo>
                    <a:pt x="143" y="88"/>
                  </a:moveTo>
                  <a:cubicBezTo>
                    <a:pt x="143" y="91"/>
                    <a:pt x="142" y="93"/>
                    <a:pt x="140" y="94"/>
                  </a:cubicBezTo>
                  <a:cubicBezTo>
                    <a:pt x="139" y="95"/>
                    <a:pt x="136" y="95"/>
                    <a:pt x="133" y="94"/>
                  </a:cubicBezTo>
                  <a:cubicBezTo>
                    <a:pt x="133" y="94"/>
                    <a:pt x="133" y="94"/>
                    <a:pt x="133" y="94"/>
                  </a:cubicBezTo>
                  <a:cubicBezTo>
                    <a:pt x="137" y="97"/>
                    <a:pt x="140" y="100"/>
                    <a:pt x="141" y="103"/>
                  </a:cubicBezTo>
                  <a:cubicBezTo>
                    <a:pt x="143" y="106"/>
                    <a:pt x="144" y="109"/>
                    <a:pt x="144" y="112"/>
                  </a:cubicBezTo>
                  <a:cubicBezTo>
                    <a:pt x="144" y="116"/>
                    <a:pt x="143" y="119"/>
                    <a:pt x="140" y="119"/>
                  </a:cubicBezTo>
                  <a:cubicBezTo>
                    <a:pt x="136" y="120"/>
                    <a:pt x="132" y="119"/>
                    <a:pt x="126" y="115"/>
                  </a:cubicBezTo>
                  <a:cubicBezTo>
                    <a:pt x="120" y="112"/>
                    <a:pt x="116" y="109"/>
                    <a:pt x="112" y="105"/>
                  </a:cubicBezTo>
                  <a:cubicBezTo>
                    <a:pt x="112" y="96"/>
                    <a:pt x="112" y="96"/>
                    <a:pt x="112" y="96"/>
                  </a:cubicBezTo>
                  <a:cubicBezTo>
                    <a:pt x="114" y="98"/>
                    <a:pt x="116" y="100"/>
                    <a:pt x="118" y="102"/>
                  </a:cubicBezTo>
                  <a:cubicBezTo>
                    <a:pt x="120" y="104"/>
                    <a:pt x="122" y="105"/>
                    <a:pt x="124" y="107"/>
                  </a:cubicBezTo>
                  <a:cubicBezTo>
                    <a:pt x="128" y="109"/>
                    <a:pt x="130" y="109"/>
                    <a:pt x="132" y="109"/>
                  </a:cubicBezTo>
                  <a:cubicBezTo>
                    <a:pt x="133" y="109"/>
                    <a:pt x="134" y="108"/>
                    <a:pt x="134" y="105"/>
                  </a:cubicBezTo>
                  <a:cubicBezTo>
                    <a:pt x="134" y="103"/>
                    <a:pt x="133" y="101"/>
                    <a:pt x="131" y="99"/>
                  </a:cubicBezTo>
                  <a:cubicBezTo>
                    <a:pt x="130" y="97"/>
                    <a:pt x="127" y="95"/>
                    <a:pt x="123" y="93"/>
                  </a:cubicBezTo>
                  <a:cubicBezTo>
                    <a:pt x="119" y="91"/>
                    <a:pt x="119" y="91"/>
                    <a:pt x="119" y="91"/>
                  </a:cubicBezTo>
                  <a:cubicBezTo>
                    <a:pt x="119" y="83"/>
                    <a:pt x="119" y="83"/>
                    <a:pt x="119" y="83"/>
                  </a:cubicBezTo>
                  <a:cubicBezTo>
                    <a:pt x="123" y="85"/>
                    <a:pt x="123" y="85"/>
                    <a:pt x="123" y="85"/>
                  </a:cubicBezTo>
                  <a:cubicBezTo>
                    <a:pt x="126" y="87"/>
                    <a:pt x="129" y="88"/>
                    <a:pt x="131" y="88"/>
                  </a:cubicBezTo>
                  <a:cubicBezTo>
                    <a:pt x="132" y="88"/>
                    <a:pt x="133" y="87"/>
                    <a:pt x="133" y="85"/>
                  </a:cubicBezTo>
                  <a:cubicBezTo>
                    <a:pt x="133" y="81"/>
                    <a:pt x="131" y="78"/>
                    <a:pt x="127" y="76"/>
                  </a:cubicBezTo>
                  <a:cubicBezTo>
                    <a:pt x="125" y="75"/>
                    <a:pt x="124" y="74"/>
                    <a:pt x="122" y="74"/>
                  </a:cubicBezTo>
                  <a:cubicBezTo>
                    <a:pt x="120" y="73"/>
                    <a:pt x="119" y="73"/>
                    <a:pt x="117" y="73"/>
                  </a:cubicBezTo>
                  <a:cubicBezTo>
                    <a:pt x="112" y="64"/>
                    <a:pt x="112" y="64"/>
                    <a:pt x="112" y="64"/>
                  </a:cubicBezTo>
                  <a:cubicBezTo>
                    <a:pt x="116" y="63"/>
                    <a:pt x="121" y="65"/>
                    <a:pt x="127" y="68"/>
                  </a:cubicBezTo>
                  <a:cubicBezTo>
                    <a:pt x="132" y="71"/>
                    <a:pt x="136" y="74"/>
                    <a:pt x="139" y="78"/>
                  </a:cubicBezTo>
                  <a:cubicBezTo>
                    <a:pt x="142" y="81"/>
                    <a:pt x="143" y="85"/>
                    <a:pt x="143" y="8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49"/>
            <p:cNvSpPr/>
            <p:nvPr/>
          </p:nvSpPr>
          <p:spPr>
            <a:xfrm>
              <a:off x="5564188" y="2779713"/>
              <a:ext cx="484187" cy="400050"/>
            </a:xfrm>
            <a:custGeom>
              <a:rect b="b" l="l" r="r" t="t"/>
              <a:pathLst>
                <a:path extrusionOk="0" h="120" w="145">
                  <a:moveTo>
                    <a:pt x="33" y="60"/>
                  </a:moveTo>
                  <a:cubicBezTo>
                    <a:pt x="0" y="41"/>
                    <a:pt x="0" y="41"/>
                    <a:pt x="0" y="41"/>
                  </a:cubicBezTo>
                  <a:cubicBezTo>
                    <a:pt x="0" y="34"/>
                    <a:pt x="0" y="34"/>
                    <a:pt x="0" y="34"/>
                  </a:cubicBezTo>
                  <a:cubicBezTo>
                    <a:pt x="12" y="29"/>
                    <a:pt x="12" y="29"/>
                    <a:pt x="12" y="29"/>
                  </a:cubicBezTo>
                  <a:cubicBezTo>
                    <a:pt x="16" y="28"/>
                    <a:pt x="18" y="27"/>
                    <a:pt x="19" y="26"/>
                  </a:cubicBezTo>
                  <a:cubicBezTo>
                    <a:pt x="20" y="25"/>
                    <a:pt x="21" y="24"/>
                    <a:pt x="21" y="23"/>
                  </a:cubicBezTo>
                  <a:cubicBezTo>
                    <a:pt x="22" y="22"/>
                    <a:pt x="22" y="21"/>
                    <a:pt x="22" y="20"/>
                  </a:cubicBezTo>
                  <a:cubicBezTo>
                    <a:pt x="22" y="18"/>
                    <a:pt x="21" y="17"/>
                    <a:pt x="20" y="15"/>
                  </a:cubicBezTo>
                  <a:cubicBezTo>
                    <a:pt x="19" y="14"/>
                    <a:pt x="18" y="12"/>
                    <a:pt x="16" y="11"/>
                  </a:cubicBezTo>
                  <a:cubicBezTo>
                    <a:pt x="14" y="10"/>
                    <a:pt x="13" y="10"/>
                    <a:pt x="11" y="9"/>
                  </a:cubicBezTo>
                  <a:cubicBezTo>
                    <a:pt x="9" y="9"/>
                    <a:pt x="7" y="9"/>
                    <a:pt x="6" y="10"/>
                  </a:cubicBezTo>
                  <a:cubicBezTo>
                    <a:pt x="0" y="1"/>
                    <a:pt x="0" y="1"/>
                    <a:pt x="0" y="1"/>
                  </a:cubicBezTo>
                  <a:cubicBezTo>
                    <a:pt x="3" y="0"/>
                    <a:pt x="4" y="0"/>
                    <a:pt x="6" y="0"/>
                  </a:cubicBezTo>
                  <a:cubicBezTo>
                    <a:pt x="7" y="0"/>
                    <a:pt x="9" y="0"/>
                    <a:pt x="11" y="1"/>
                  </a:cubicBezTo>
                  <a:cubicBezTo>
                    <a:pt x="13" y="1"/>
                    <a:pt x="15" y="2"/>
                    <a:pt x="17" y="3"/>
                  </a:cubicBezTo>
                  <a:cubicBezTo>
                    <a:pt x="20" y="5"/>
                    <a:pt x="22" y="7"/>
                    <a:pt x="25" y="10"/>
                  </a:cubicBezTo>
                  <a:cubicBezTo>
                    <a:pt x="27" y="12"/>
                    <a:pt x="29" y="14"/>
                    <a:pt x="30" y="17"/>
                  </a:cubicBezTo>
                  <a:cubicBezTo>
                    <a:pt x="31" y="20"/>
                    <a:pt x="32" y="22"/>
                    <a:pt x="32" y="25"/>
                  </a:cubicBezTo>
                  <a:cubicBezTo>
                    <a:pt x="32" y="27"/>
                    <a:pt x="31" y="29"/>
                    <a:pt x="31" y="30"/>
                  </a:cubicBezTo>
                  <a:cubicBezTo>
                    <a:pt x="30" y="31"/>
                    <a:pt x="29" y="33"/>
                    <a:pt x="27" y="34"/>
                  </a:cubicBezTo>
                  <a:cubicBezTo>
                    <a:pt x="25" y="35"/>
                    <a:pt x="23" y="36"/>
                    <a:pt x="19" y="37"/>
                  </a:cubicBezTo>
                  <a:cubicBezTo>
                    <a:pt x="13" y="40"/>
                    <a:pt x="13" y="40"/>
                    <a:pt x="13" y="40"/>
                  </a:cubicBezTo>
                  <a:cubicBezTo>
                    <a:pt x="13" y="40"/>
                    <a:pt x="13" y="40"/>
                    <a:pt x="13" y="40"/>
                  </a:cubicBezTo>
                  <a:cubicBezTo>
                    <a:pt x="33" y="52"/>
                    <a:pt x="33" y="52"/>
                    <a:pt x="33" y="52"/>
                  </a:cubicBezTo>
                  <a:lnTo>
                    <a:pt x="33" y="60"/>
                  </a:lnTo>
                  <a:close/>
                  <a:moveTo>
                    <a:pt x="70" y="58"/>
                  </a:moveTo>
                  <a:cubicBezTo>
                    <a:pt x="70" y="66"/>
                    <a:pt x="69" y="72"/>
                    <a:pt x="66" y="74"/>
                  </a:cubicBezTo>
                  <a:cubicBezTo>
                    <a:pt x="63" y="76"/>
                    <a:pt x="59" y="76"/>
                    <a:pt x="54" y="73"/>
                  </a:cubicBezTo>
                  <a:cubicBezTo>
                    <a:pt x="48" y="70"/>
                    <a:pt x="44" y="65"/>
                    <a:pt x="42" y="60"/>
                  </a:cubicBezTo>
                  <a:cubicBezTo>
                    <a:pt x="39" y="54"/>
                    <a:pt x="37" y="47"/>
                    <a:pt x="37" y="39"/>
                  </a:cubicBezTo>
                  <a:cubicBezTo>
                    <a:pt x="37" y="31"/>
                    <a:pt x="39" y="26"/>
                    <a:pt x="41" y="23"/>
                  </a:cubicBezTo>
                  <a:cubicBezTo>
                    <a:pt x="44" y="21"/>
                    <a:pt x="48" y="21"/>
                    <a:pt x="54" y="25"/>
                  </a:cubicBezTo>
                  <a:cubicBezTo>
                    <a:pt x="59" y="28"/>
                    <a:pt x="63" y="32"/>
                    <a:pt x="66" y="38"/>
                  </a:cubicBezTo>
                  <a:cubicBezTo>
                    <a:pt x="69" y="44"/>
                    <a:pt x="70" y="50"/>
                    <a:pt x="70" y="58"/>
                  </a:cubicBezTo>
                  <a:close/>
                  <a:moveTo>
                    <a:pt x="47" y="45"/>
                  </a:moveTo>
                  <a:cubicBezTo>
                    <a:pt x="47" y="51"/>
                    <a:pt x="48" y="55"/>
                    <a:pt x="49" y="58"/>
                  </a:cubicBezTo>
                  <a:cubicBezTo>
                    <a:pt x="50" y="61"/>
                    <a:pt x="51" y="63"/>
                    <a:pt x="54" y="65"/>
                  </a:cubicBezTo>
                  <a:cubicBezTo>
                    <a:pt x="56" y="66"/>
                    <a:pt x="58" y="66"/>
                    <a:pt x="59" y="64"/>
                  </a:cubicBezTo>
                  <a:cubicBezTo>
                    <a:pt x="60" y="62"/>
                    <a:pt x="60" y="58"/>
                    <a:pt x="60" y="52"/>
                  </a:cubicBezTo>
                  <a:cubicBezTo>
                    <a:pt x="60" y="47"/>
                    <a:pt x="60" y="42"/>
                    <a:pt x="59" y="39"/>
                  </a:cubicBezTo>
                  <a:cubicBezTo>
                    <a:pt x="58" y="36"/>
                    <a:pt x="56" y="34"/>
                    <a:pt x="54" y="33"/>
                  </a:cubicBezTo>
                  <a:cubicBezTo>
                    <a:pt x="51" y="31"/>
                    <a:pt x="50" y="32"/>
                    <a:pt x="49" y="34"/>
                  </a:cubicBezTo>
                  <a:cubicBezTo>
                    <a:pt x="48" y="35"/>
                    <a:pt x="47" y="39"/>
                    <a:pt x="47" y="45"/>
                  </a:cubicBezTo>
                  <a:close/>
                  <a:moveTo>
                    <a:pt x="99" y="98"/>
                  </a:moveTo>
                  <a:cubicBezTo>
                    <a:pt x="90" y="93"/>
                    <a:pt x="90" y="93"/>
                    <a:pt x="90" y="93"/>
                  </a:cubicBezTo>
                  <a:cubicBezTo>
                    <a:pt x="90" y="66"/>
                    <a:pt x="90" y="66"/>
                    <a:pt x="90" y="66"/>
                  </a:cubicBezTo>
                  <a:cubicBezTo>
                    <a:pt x="90" y="61"/>
                    <a:pt x="90" y="61"/>
                    <a:pt x="90" y="61"/>
                  </a:cubicBezTo>
                  <a:cubicBezTo>
                    <a:pt x="90" y="57"/>
                    <a:pt x="90" y="57"/>
                    <a:pt x="90" y="57"/>
                  </a:cubicBezTo>
                  <a:cubicBezTo>
                    <a:pt x="88" y="57"/>
                    <a:pt x="87" y="58"/>
                    <a:pt x="86" y="58"/>
                  </a:cubicBezTo>
                  <a:cubicBezTo>
                    <a:pt x="81" y="59"/>
                    <a:pt x="81" y="59"/>
                    <a:pt x="81" y="59"/>
                  </a:cubicBezTo>
                  <a:cubicBezTo>
                    <a:pt x="76" y="50"/>
                    <a:pt x="76" y="50"/>
                    <a:pt x="76" y="50"/>
                  </a:cubicBezTo>
                  <a:cubicBezTo>
                    <a:pt x="91" y="47"/>
                    <a:pt x="91" y="47"/>
                    <a:pt x="91" y="47"/>
                  </a:cubicBezTo>
                  <a:cubicBezTo>
                    <a:pt x="99" y="52"/>
                    <a:pt x="99" y="52"/>
                    <a:pt x="99" y="52"/>
                  </a:cubicBezTo>
                  <a:lnTo>
                    <a:pt x="99" y="98"/>
                  </a:lnTo>
                  <a:close/>
                  <a:moveTo>
                    <a:pt x="112" y="86"/>
                  </a:moveTo>
                  <a:cubicBezTo>
                    <a:pt x="112" y="77"/>
                    <a:pt x="114" y="71"/>
                    <a:pt x="118" y="69"/>
                  </a:cubicBezTo>
                  <a:cubicBezTo>
                    <a:pt x="122" y="66"/>
                    <a:pt x="128" y="68"/>
                    <a:pt x="135" y="72"/>
                  </a:cubicBezTo>
                  <a:cubicBezTo>
                    <a:pt x="138" y="74"/>
                    <a:pt x="140" y="75"/>
                    <a:pt x="142" y="76"/>
                  </a:cubicBezTo>
                  <a:cubicBezTo>
                    <a:pt x="142" y="84"/>
                    <a:pt x="142" y="84"/>
                    <a:pt x="142" y="84"/>
                  </a:cubicBezTo>
                  <a:cubicBezTo>
                    <a:pt x="140" y="82"/>
                    <a:pt x="138" y="81"/>
                    <a:pt x="136" y="80"/>
                  </a:cubicBezTo>
                  <a:cubicBezTo>
                    <a:pt x="133" y="78"/>
                    <a:pt x="130" y="77"/>
                    <a:pt x="128" y="77"/>
                  </a:cubicBezTo>
                  <a:cubicBezTo>
                    <a:pt x="126" y="77"/>
                    <a:pt x="124" y="77"/>
                    <a:pt x="123" y="79"/>
                  </a:cubicBezTo>
                  <a:cubicBezTo>
                    <a:pt x="122" y="80"/>
                    <a:pt x="121" y="83"/>
                    <a:pt x="121" y="86"/>
                  </a:cubicBezTo>
                  <a:cubicBezTo>
                    <a:pt x="122" y="86"/>
                    <a:pt x="122" y="86"/>
                    <a:pt x="122" y="86"/>
                  </a:cubicBezTo>
                  <a:cubicBezTo>
                    <a:pt x="124" y="84"/>
                    <a:pt x="127" y="84"/>
                    <a:pt x="132" y="87"/>
                  </a:cubicBezTo>
                  <a:cubicBezTo>
                    <a:pt x="136" y="89"/>
                    <a:pt x="139" y="92"/>
                    <a:pt x="141" y="96"/>
                  </a:cubicBezTo>
                  <a:cubicBezTo>
                    <a:pt x="144" y="100"/>
                    <a:pt x="145" y="105"/>
                    <a:pt x="145" y="109"/>
                  </a:cubicBezTo>
                  <a:cubicBezTo>
                    <a:pt x="145" y="114"/>
                    <a:pt x="144" y="117"/>
                    <a:pt x="141" y="119"/>
                  </a:cubicBezTo>
                  <a:cubicBezTo>
                    <a:pt x="138" y="120"/>
                    <a:pt x="134" y="119"/>
                    <a:pt x="129" y="116"/>
                  </a:cubicBezTo>
                  <a:cubicBezTo>
                    <a:pt x="126" y="114"/>
                    <a:pt x="123" y="112"/>
                    <a:pt x="120" y="109"/>
                  </a:cubicBezTo>
                  <a:cubicBezTo>
                    <a:pt x="117" y="106"/>
                    <a:pt x="116" y="102"/>
                    <a:pt x="114" y="98"/>
                  </a:cubicBezTo>
                  <a:cubicBezTo>
                    <a:pt x="113" y="94"/>
                    <a:pt x="112" y="90"/>
                    <a:pt x="112" y="86"/>
                  </a:cubicBezTo>
                  <a:close/>
                  <a:moveTo>
                    <a:pt x="129" y="108"/>
                  </a:moveTo>
                  <a:cubicBezTo>
                    <a:pt x="131" y="109"/>
                    <a:pt x="133" y="110"/>
                    <a:pt x="134" y="109"/>
                  </a:cubicBezTo>
                  <a:cubicBezTo>
                    <a:pt x="135" y="108"/>
                    <a:pt x="135" y="106"/>
                    <a:pt x="135" y="104"/>
                  </a:cubicBezTo>
                  <a:cubicBezTo>
                    <a:pt x="135" y="102"/>
                    <a:pt x="135" y="99"/>
                    <a:pt x="134" y="98"/>
                  </a:cubicBezTo>
                  <a:cubicBezTo>
                    <a:pt x="133" y="96"/>
                    <a:pt x="131" y="94"/>
                    <a:pt x="129" y="93"/>
                  </a:cubicBezTo>
                  <a:cubicBezTo>
                    <a:pt x="127" y="92"/>
                    <a:pt x="125" y="91"/>
                    <a:pt x="124" y="92"/>
                  </a:cubicBezTo>
                  <a:cubicBezTo>
                    <a:pt x="123" y="92"/>
                    <a:pt x="122" y="93"/>
                    <a:pt x="122" y="95"/>
                  </a:cubicBezTo>
                  <a:cubicBezTo>
                    <a:pt x="122" y="98"/>
                    <a:pt x="122" y="100"/>
                    <a:pt x="124" y="103"/>
                  </a:cubicBezTo>
                  <a:cubicBezTo>
                    <a:pt x="125" y="105"/>
                    <a:pt x="127" y="107"/>
                    <a:pt x="129" y="10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5" name="Google Shape;315;p49"/>
          <p:cNvGrpSpPr/>
          <p:nvPr/>
        </p:nvGrpSpPr>
        <p:grpSpPr>
          <a:xfrm>
            <a:off x="6945284" y="5403636"/>
            <a:ext cx="515249" cy="1581758"/>
            <a:chOff x="5789613" y="590550"/>
            <a:chExt cx="1984375" cy="6078538"/>
          </a:xfrm>
        </p:grpSpPr>
        <p:sp>
          <p:nvSpPr>
            <p:cNvPr id="316" name="Google Shape;316;p49"/>
            <p:cNvSpPr/>
            <p:nvPr/>
          </p:nvSpPr>
          <p:spPr>
            <a:xfrm>
              <a:off x="6621463" y="2374900"/>
              <a:ext cx="1057275" cy="611188"/>
            </a:xfrm>
            <a:custGeom>
              <a:rect b="b" l="l" r="r" t="t"/>
              <a:pathLst>
                <a:path extrusionOk="0" h="385" w="666">
                  <a:moveTo>
                    <a:pt x="315" y="0"/>
                  </a:moveTo>
                  <a:lnTo>
                    <a:pt x="666" y="204"/>
                  </a:lnTo>
                  <a:lnTo>
                    <a:pt x="354" y="385"/>
                  </a:lnTo>
                  <a:lnTo>
                    <a:pt x="0" y="181"/>
                  </a:lnTo>
                  <a:lnTo>
                    <a:pt x="315" y="0"/>
                  </a:ln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49"/>
            <p:cNvSpPr/>
            <p:nvPr/>
          </p:nvSpPr>
          <p:spPr>
            <a:xfrm>
              <a:off x="6573838" y="2346325"/>
              <a:ext cx="1200150" cy="693738"/>
            </a:xfrm>
            <a:custGeom>
              <a:rect b="b" l="l" r="r" t="t"/>
              <a:pathLst>
                <a:path extrusionOk="0" h="191" w="329">
                  <a:moveTo>
                    <a:pt x="143" y="2"/>
                  </a:moveTo>
                  <a:cubicBezTo>
                    <a:pt x="147" y="0"/>
                    <a:pt x="153" y="0"/>
                    <a:pt x="157" y="2"/>
                  </a:cubicBezTo>
                  <a:cubicBezTo>
                    <a:pt x="325" y="100"/>
                    <a:pt x="325" y="100"/>
                    <a:pt x="325" y="100"/>
                  </a:cubicBezTo>
                  <a:cubicBezTo>
                    <a:pt x="329" y="102"/>
                    <a:pt x="329" y="106"/>
                    <a:pt x="325" y="108"/>
                  </a:cubicBezTo>
                  <a:cubicBezTo>
                    <a:pt x="186" y="189"/>
                    <a:pt x="186" y="189"/>
                    <a:pt x="186" y="189"/>
                  </a:cubicBezTo>
                  <a:cubicBezTo>
                    <a:pt x="182" y="191"/>
                    <a:pt x="175" y="191"/>
                    <a:pt x="171" y="189"/>
                  </a:cubicBezTo>
                  <a:cubicBezTo>
                    <a:pt x="4" y="91"/>
                    <a:pt x="4" y="91"/>
                    <a:pt x="4" y="91"/>
                  </a:cubicBezTo>
                  <a:cubicBezTo>
                    <a:pt x="0" y="89"/>
                    <a:pt x="0" y="85"/>
                    <a:pt x="4" y="83"/>
                  </a:cubicBezTo>
                  <a:lnTo>
                    <a:pt x="143" y="2"/>
                  </a:lnTo>
                  <a:close/>
                  <a:moveTo>
                    <a:pt x="303" y="97"/>
                  </a:moveTo>
                  <a:cubicBezTo>
                    <a:pt x="150" y="8"/>
                    <a:pt x="150" y="8"/>
                    <a:pt x="150" y="8"/>
                  </a:cubicBezTo>
                  <a:cubicBezTo>
                    <a:pt x="13" y="87"/>
                    <a:pt x="13" y="87"/>
                    <a:pt x="13" y="87"/>
                  </a:cubicBezTo>
                  <a:cubicBezTo>
                    <a:pt x="167" y="176"/>
                    <a:pt x="167" y="176"/>
                    <a:pt x="167" y="176"/>
                  </a:cubicBezTo>
                  <a:cubicBezTo>
                    <a:pt x="303" y="97"/>
                    <a:pt x="303" y="97"/>
                    <a:pt x="303" y="97"/>
                  </a:cubicBezTo>
                  <a:moveTo>
                    <a:pt x="253" y="146"/>
                  </a:moveTo>
                  <a:cubicBezTo>
                    <a:pt x="256" y="144"/>
                    <a:pt x="256" y="141"/>
                    <a:pt x="253" y="139"/>
                  </a:cubicBezTo>
                  <a:cubicBezTo>
                    <a:pt x="250" y="137"/>
                    <a:pt x="245" y="137"/>
                    <a:pt x="242" y="139"/>
                  </a:cubicBezTo>
                  <a:cubicBezTo>
                    <a:pt x="239" y="141"/>
                    <a:pt x="239" y="144"/>
                    <a:pt x="242" y="146"/>
                  </a:cubicBezTo>
                  <a:cubicBezTo>
                    <a:pt x="245" y="147"/>
                    <a:pt x="250" y="147"/>
                    <a:pt x="253" y="146"/>
                  </a:cubicBezTo>
                </a:path>
              </a:pathLst>
            </a:custGeom>
            <a:solidFill>
              <a:srgbClr val="F2F4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49"/>
            <p:cNvSpPr/>
            <p:nvPr/>
          </p:nvSpPr>
          <p:spPr>
            <a:xfrm>
              <a:off x="7445376" y="2844800"/>
              <a:ext cx="61913" cy="36513"/>
            </a:xfrm>
            <a:custGeom>
              <a:rect b="b" l="l" r="r" t="t"/>
              <a:pathLst>
                <a:path extrusionOk="0" h="10" w="17">
                  <a:moveTo>
                    <a:pt x="3" y="2"/>
                  </a:moveTo>
                  <a:cubicBezTo>
                    <a:pt x="6" y="0"/>
                    <a:pt x="11" y="0"/>
                    <a:pt x="14" y="2"/>
                  </a:cubicBezTo>
                  <a:cubicBezTo>
                    <a:pt x="17" y="4"/>
                    <a:pt x="17" y="7"/>
                    <a:pt x="14" y="9"/>
                  </a:cubicBezTo>
                  <a:cubicBezTo>
                    <a:pt x="11" y="10"/>
                    <a:pt x="6" y="10"/>
                    <a:pt x="3" y="9"/>
                  </a:cubicBezTo>
                  <a:cubicBezTo>
                    <a:pt x="0" y="7"/>
                    <a:pt x="0" y="4"/>
                    <a:pt x="3" y="2"/>
                  </a:cubicBezTo>
                  <a:close/>
                </a:path>
              </a:pathLst>
            </a:custGeom>
            <a:solidFill>
              <a:srgbClr val="C3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49"/>
            <p:cNvSpPr/>
            <p:nvPr/>
          </p:nvSpPr>
          <p:spPr>
            <a:xfrm>
              <a:off x="6577013" y="2662238"/>
              <a:ext cx="1193800" cy="396875"/>
            </a:xfrm>
            <a:custGeom>
              <a:rect b="b" l="l" r="r" t="t"/>
              <a:pathLst>
                <a:path extrusionOk="0" h="109" w="327">
                  <a:moveTo>
                    <a:pt x="327" y="17"/>
                  </a:moveTo>
                  <a:cubicBezTo>
                    <a:pt x="327" y="19"/>
                    <a:pt x="326" y="20"/>
                    <a:pt x="324" y="21"/>
                  </a:cubicBezTo>
                  <a:cubicBezTo>
                    <a:pt x="185" y="102"/>
                    <a:pt x="185" y="102"/>
                    <a:pt x="185" y="102"/>
                  </a:cubicBezTo>
                  <a:cubicBezTo>
                    <a:pt x="181" y="104"/>
                    <a:pt x="174" y="104"/>
                    <a:pt x="170" y="102"/>
                  </a:cubicBezTo>
                  <a:cubicBezTo>
                    <a:pt x="3" y="4"/>
                    <a:pt x="3" y="4"/>
                    <a:pt x="3" y="4"/>
                  </a:cubicBezTo>
                  <a:cubicBezTo>
                    <a:pt x="1" y="3"/>
                    <a:pt x="0" y="1"/>
                    <a:pt x="0" y="0"/>
                  </a:cubicBezTo>
                  <a:cubicBezTo>
                    <a:pt x="0" y="5"/>
                    <a:pt x="0" y="5"/>
                    <a:pt x="0" y="5"/>
                  </a:cubicBezTo>
                  <a:cubicBezTo>
                    <a:pt x="0" y="7"/>
                    <a:pt x="1" y="8"/>
                    <a:pt x="3" y="9"/>
                  </a:cubicBezTo>
                  <a:cubicBezTo>
                    <a:pt x="170" y="107"/>
                    <a:pt x="170" y="107"/>
                    <a:pt x="170" y="107"/>
                  </a:cubicBezTo>
                  <a:cubicBezTo>
                    <a:pt x="174" y="109"/>
                    <a:pt x="181" y="109"/>
                    <a:pt x="185" y="107"/>
                  </a:cubicBezTo>
                  <a:cubicBezTo>
                    <a:pt x="324" y="27"/>
                    <a:pt x="324" y="27"/>
                    <a:pt x="324" y="27"/>
                  </a:cubicBezTo>
                  <a:cubicBezTo>
                    <a:pt x="326" y="26"/>
                    <a:pt x="327" y="24"/>
                    <a:pt x="327" y="22"/>
                  </a:cubicBezTo>
                  <a:lnTo>
                    <a:pt x="327" y="17"/>
                  </a:lnTo>
                  <a:close/>
                </a:path>
              </a:pathLst>
            </a:custGeom>
            <a:solidFill>
              <a:srgbClr val="CDD7E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49"/>
            <p:cNvSpPr/>
            <p:nvPr/>
          </p:nvSpPr>
          <p:spPr>
            <a:xfrm>
              <a:off x="6116638" y="1106488"/>
              <a:ext cx="868363" cy="704850"/>
            </a:xfrm>
            <a:custGeom>
              <a:rect b="b" l="l" r="r" t="t"/>
              <a:pathLst>
                <a:path extrusionOk="0" h="194" w="238">
                  <a:moveTo>
                    <a:pt x="7" y="178"/>
                  </a:moveTo>
                  <a:cubicBezTo>
                    <a:pt x="17" y="184"/>
                    <a:pt x="46" y="194"/>
                    <a:pt x="82" y="173"/>
                  </a:cubicBezTo>
                  <a:cubicBezTo>
                    <a:pt x="107" y="161"/>
                    <a:pt x="121" y="155"/>
                    <a:pt x="140" y="164"/>
                  </a:cubicBezTo>
                  <a:cubicBezTo>
                    <a:pt x="140" y="163"/>
                    <a:pt x="139" y="162"/>
                    <a:pt x="139" y="160"/>
                  </a:cubicBezTo>
                  <a:cubicBezTo>
                    <a:pt x="137" y="158"/>
                    <a:pt x="138" y="154"/>
                    <a:pt x="139" y="151"/>
                  </a:cubicBezTo>
                  <a:cubicBezTo>
                    <a:pt x="140" y="148"/>
                    <a:pt x="142" y="146"/>
                    <a:pt x="145" y="145"/>
                  </a:cubicBezTo>
                  <a:cubicBezTo>
                    <a:pt x="148" y="145"/>
                    <a:pt x="151" y="147"/>
                    <a:pt x="153" y="148"/>
                  </a:cubicBezTo>
                  <a:cubicBezTo>
                    <a:pt x="158" y="151"/>
                    <a:pt x="162" y="153"/>
                    <a:pt x="167" y="154"/>
                  </a:cubicBezTo>
                  <a:cubicBezTo>
                    <a:pt x="172" y="154"/>
                    <a:pt x="178" y="154"/>
                    <a:pt x="182" y="151"/>
                  </a:cubicBezTo>
                  <a:cubicBezTo>
                    <a:pt x="188" y="147"/>
                    <a:pt x="191" y="141"/>
                    <a:pt x="194" y="135"/>
                  </a:cubicBezTo>
                  <a:cubicBezTo>
                    <a:pt x="201" y="121"/>
                    <a:pt x="208" y="107"/>
                    <a:pt x="215" y="94"/>
                  </a:cubicBezTo>
                  <a:cubicBezTo>
                    <a:pt x="221" y="82"/>
                    <a:pt x="226" y="71"/>
                    <a:pt x="229" y="58"/>
                  </a:cubicBezTo>
                  <a:cubicBezTo>
                    <a:pt x="232" y="43"/>
                    <a:pt x="234" y="30"/>
                    <a:pt x="238" y="15"/>
                  </a:cubicBezTo>
                  <a:cubicBezTo>
                    <a:pt x="235" y="10"/>
                    <a:pt x="230" y="7"/>
                    <a:pt x="224" y="5"/>
                  </a:cubicBezTo>
                  <a:cubicBezTo>
                    <a:pt x="207" y="0"/>
                    <a:pt x="188" y="3"/>
                    <a:pt x="169" y="7"/>
                  </a:cubicBezTo>
                  <a:cubicBezTo>
                    <a:pt x="154" y="10"/>
                    <a:pt x="138" y="13"/>
                    <a:pt x="123" y="20"/>
                  </a:cubicBezTo>
                  <a:cubicBezTo>
                    <a:pt x="105" y="28"/>
                    <a:pt x="91" y="42"/>
                    <a:pt x="76" y="55"/>
                  </a:cubicBezTo>
                  <a:cubicBezTo>
                    <a:pt x="68" y="62"/>
                    <a:pt x="59" y="72"/>
                    <a:pt x="57" y="83"/>
                  </a:cubicBezTo>
                  <a:cubicBezTo>
                    <a:pt x="51" y="110"/>
                    <a:pt x="33" y="135"/>
                    <a:pt x="8" y="149"/>
                  </a:cubicBezTo>
                  <a:cubicBezTo>
                    <a:pt x="2" y="160"/>
                    <a:pt x="0" y="173"/>
                    <a:pt x="7" y="178"/>
                  </a:cubicBez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49"/>
            <p:cNvSpPr/>
            <p:nvPr/>
          </p:nvSpPr>
          <p:spPr>
            <a:xfrm>
              <a:off x="6088063" y="4643438"/>
              <a:ext cx="466725" cy="1633538"/>
            </a:xfrm>
            <a:custGeom>
              <a:rect b="b" l="l" r="r" t="t"/>
              <a:pathLst>
                <a:path extrusionOk="0" h="449" w="128">
                  <a:moveTo>
                    <a:pt x="123" y="10"/>
                  </a:moveTo>
                  <a:cubicBezTo>
                    <a:pt x="128" y="22"/>
                    <a:pt x="128" y="36"/>
                    <a:pt x="125" y="49"/>
                  </a:cubicBezTo>
                  <a:cubicBezTo>
                    <a:pt x="123" y="62"/>
                    <a:pt x="118" y="75"/>
                    <a:pt x="115" y="88"/>
                  </a:cubicBezTo>
                  <a:cubicBezTo>
                    <a:pt x="111" y="107"/>
                    <a:pt x="111" y="127"/>
                    <a:pt x="110" y="147"/>
                  </a:cubicBezTo>
                  <a:cubicBezTo>
                    <a:pt x="104" y="229"/>
                    <a:pt x="73" y="308"/>
                    <a:pt x="74" y="390"/>
                  </a:cubicBezTo>
                  <a:cubicBezTo>
                    <a:pt x="77" y="390"/>
                    <a:pt x="80" y="389"/>
                    <a:pt x="83" y="389"/>
                  </a:cubicBezTo>
                  <a:cubicBezTo>
                    <a:pt x="85" y="389"/>
                    <a:pt x="88" y="390"/>
                    <a:pt x="90" y="392"/>
                  </a:cubicBezTo>
                  <a:cubicBezTo>
                    <a:pt x="93" y="395"/>
                    <a:pt x="94" y="398"/>
                    <a:pt x="94" y="401"/>
                  </a:cubicBezTo>
                  <a:cubicBezTo>
                    <a:pt x="95" y="410"/>
                    <a:pt x="94" y="419"/>
                    <a:pt x="90" y="427"/>
                  </a:cubicBezTo>
                  <a:cubicBezTo>
                    <a:pt x="85" y="435"/>
                    <a:pt x="78" y="441"/>
                    <a:pt x="70" y="444"/>
                  </a:cubicBezTo>
                  <a:cubicBezTo>
                    <a:pt x="59" y="449"/>
                    <a:pt x="45" y="449"/>
                    <a:pt x="33" y="448"/>
                  </a:cubicBezTo>
                  <a:cubicBezTo>
                    <a:pt x="23" y="447"/>
                    <a:pt x="12" y="446"/>
                    <a:pt x="2" y="445"/>
                  </a:cubicBezTo>
                  <a:cubicBezTo>
                    <a:pt x="15" y="397"/>
                    <a:pt x="25" y="348"/>
                    <a:pt x="24" y="299"/>
                  </a:cubicBezTo>
                  <a:cubicBezTo>
                    <a:pt x="22" y="236"/>
                    <a:pt x="0" y="171"/>
                    <a:pt x="17" y="110"/>
                  </a:cubicBezTo>
                  <a:cubicBezTo>
                    <a:pt x="23" y="92"/>
                    <a:pt x="32" y="75"/>
                    <a:pt x="37" y="56"/>
                  </a:cubicBezTo>
                  <a:cubicBezTo>
                    <a:pt x="43" y="38"/>
                    <a:pt x="44" y="17"/>
                    <a:pt x="35" y="0"/>
                  </a:cubicBezTo>
                  <a:lnTo>
                    <a:pt x="123" y="10"/>
                  </a:ln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49"/>
            <p:cNvSpPr/>
            <p:nvPr/>
          </p:nvSpPr>
          <p:spPr>
            <a:xfrm>
              <a:off x="6062663" y="5949950"/>
              <a:ext cx="412750" cy="541338"/>
            </a:xfrm>
            <a:custGeom>
              <a:rect b="b" l="l" r="r" t="t"/>
              <a:pathLst>
                <a:path extrusionOk="0" h="149" w="113">
                  <a:moveTo>
                    <a:pt x="103" y="4"/>
                  </a:moveTo>
                  <a:cubicBezTo>
                    <a:pt x="97" y="0"/>
                    <a:pt x="89" y="0"/>
                    <a:pt x="82" y="1"/>
                  </a:cubicBezTo>
                  <a:cubicBezTo>
                    <a:pt x="82" y="11"/>
                    <a:pt x="81" y="21"/>
                    <a:pt x="81" y="31"/>
                  </a:cubicBezTo>
                  <a:cubicBezTo>
                    <a:pt x="84" y="31"/>
                    <a:pt x="87" y="30"/>
                    <a:pt x="90" y="30"/>
                  </a:cubicBezTo>
                  <a:cubicBezTo>
                    <a:pt x="92" y="30"/>
                    <a:pt x="95" y="31"/>
                    <a:pt x="97" y="33"/>
                  </a:cubicBezTo>
                  <a:cubicBezTo>
                    <a:pt x="100" y="36"/>
                    <a:pt x="101" y="39"/>
                    <a:pt x="101" y="42"/>
                  </a:cubicBezTo>
                  <a:cubicBezTo>
                    <a:pt x="102" y="51"/>
                    <a:pt x="101" y="60"/>
                    <a:pt x="97" y="68"/>
                  </a:cubicBezTo>
                  <a:cubicBezTo>
                    <a:pt x="92" y="76"/>
                    <a:pt x="85" y="82"/>
                    <a:pt x="77" y="85"/>
                  </a:cubicBezTo>
                  <a:cubicBezTo>
                    <a:pt x="66" y="90"/>
                    <a:pt x="52" y="90"/>
                    <a:pt x="40" y="89"/>
                  </a:cubicBezTo>
                  <a:cubicBezTo>
                    <a:pt x="30" y="88"/>
                    <a:pt x="19" y="87"/>
                    <a:pt x="9" y="86"/>
                  </a:cubicBezTo>
                  <a:cubicBezTo>
                    <a:pt x="9" y="92"/>
                    <a:pt x="0" y="146"/>
                    <a:pt x="36" y="146"/>
                  </a:cubicBezTo>
                  <a:cubicBezTo>
                    <a:pt x="36" y="146"/>
                    <a:pt x="75" y="149"/>
                    <a:pt x="85" y="110"/>
                  </a:cubicBezTo>
                  <a:cubicBezTo>
                    <a:pt x="86" y="104"/>
                    <a:pt x="86" y="99"/>
                    <a:pt x="89" y="95"/>
                  </a:cubicBezTo>
                  <a:cubicBezTo>
                    <a:pt x="92" y="90"/>
                    <a:pt x="96" y="87"/>
                    <a:pt x="99" y="83"/>
                  </a:cubicBezTo>
                  <a:cubicBezTo>
                    <a:pt x="105" y="75"/>
                    <a:pt x="109" y="66"/>
                    <a:pt x="111" y="57"/>
                  </a:cubicBezTo>
                  <a:cubicBezTo>
                    <a:pt x="113" y="47"/>
                    <a:pt x="113" y="38"/>
                    <a:pt x="112" y="28"/>
                  </a:cubicBezTo>
                  <a:cubicBezTo>
                    <a:pt x="112" y="19"/>
                    <a:pt x="110" y="9"/>
                    <a:pt x="103" y="4"/>
                  </a:cubicBez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49"/>
            <p:cNvSpPr/>
            <p:nvPr/>
          </p:nvSpPr>
          <p:spPr>
            <a:xfrm>
              <a:off x="6340476" y="6246813"/>
              <a:ext cx="776288" cy="422275"/>
            </a:xfrm>
            <a:custGeom>
              <a:rect b="b" l="l" r="r" t="t"/>
              <a:pathLst>
                <a:path extrusionOk="0" h="116" w="213">
                  <a:moveTo>
                    <a:pt x="209" y="2"/>
                  </a:moveTo>
                  <a:cubicBezTo>
                    <a:pt x="205" y="1"/>
                    <a:pt x="200" y="1"/>
                    <a:pt x="195" y="1"/>
                  </a:cubicBezTo>
                  <a:cubicBezTo>
                    <a:pt x="186" y="0"/>
                    <a:pt x="177" y="0"/>
                    <a:pt x="168" y="0"/>
                  </a:cubicBezTo>
                  <a:cubicBezTo>
                    <a:pt x="159" y="1"/>
                    <a:pt x="149" y="3"/>
                    <a:pt x="140" y="4"/>
                  </a:cubicBezTo>
                  <a:cubicBezTo>
                    <a:pt x="153" y="13"/>
                    <a:pt x="164" y="24"/>
                    <a:pt x="172" y="37"/>
                  </a:cubicBezTo>
                  <a:cubicBezTo>
                    <a:pt x="158" y="53"/>
                    <a:pt x="138" y="63"/>
                    <a:pt x="116" y="67"/>
                  </a:cubicBezTo>
                  <a:cubicBezTo>
                    <a:pt x="95" y="71"/>
                    <a:pt x="73" y="69"/>
                    <a:pt x="52" y="63"/>
                  </a:cubicBezTo>
                  <a:cubicBezTo>
                    <a:pt x="42" y="61"/>
                    <a:pt x="32" y="57"/>
                    <a:pt x="23" y="51"/>
                  </a:cubicBezTo>
                  <a:cubicBezTo>
                    <a:pt x="20" y="48"/>
                    <a:pt x="16" y="44"/>
                    <a:pt x="13" y="40"/>
                  </a:cubicBezTo>
                  <a:cubicBezTo>
                    <a:pt x="12" y="44"/>
                    <a:pt x="11" y="48"/>
                    <a:pt x="10" y="51"/>
                  </a:cubicBezTo>
                  <a:cubicBezTo>
                    <a:pt x="8" y="54"/>
                    <a:pt x="5" y="58"/>
                    <a:pt x="4" y="61"/>
                  </a:cubicBezTo>
                  <a:cubicBezTo>
                    <a:pt x="2" y="64"/>
                    <a:pt x="1" y="68"/>
                    <a:pt x="1" y="71"/>
                  </a:cubicBezTo>
                  <a:cubicBezTo>
                    <a:pt x="0" y="79"/>
                    <a:pt x="1" y="87"/>
                    <a:pt x="4" y="95"/>
                  </a:cubicBezTo>
                  <a:cubicBezTo>
                    <a:pt x="6" y="101"/>
                    <a:pt x="9" y="108"/>
                    <a:pt x="15" y="112"/>
                  </a:cubicBezTo>
                  <a:cubicBezTo>
                    <a:pt x="22" y="116"/>
                    <a:pt x="30" y="115"/>
                    <a:pt x="37" y="114"/>
                  </a:cubicBezTo>
                  <a:cubicBezTo>
                    <a:pt x="53" y="111"/>
                    <a:pt x="68" y="103"/>
                    <a:pt x="84" y="99"/>
                  </a:cubicBezTo>
                  <a:cubicBezTo>
                    <a:pt x="105" y="94"/>
                    <a:pt x="127" y="96"/>
                    <a:pt x="148" y="90"/>
                  </a:cubicBezTo>
                  <a:cubicBezTo>
                    <a:pt x="167" y="84"/>
                    <a:pt x="184" y="72"/>
                    <a:pt x="195" y="57"/>
                  </a:cubicBezTo>
                  <a:cubicBezTo>
                    <a:pt x="205" y="43"/>
                    <a:pt x="210" y="27"/>
                    <a:pt x="211" y="11"/>
                  </a:cubicBezTo>
                  <a:cubicBezTo>
                    <a:pt x="212" y="7"/>
                    <a:pt x="213" y="3"/>
                    <a:pt x="209" y="2"/>
                  </a:cubicBez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49"/>
            <p:cNvSpPr/>
            <p:nvPr/>
          </p:nvSpPr>
          <p:spPr>
            <a:xfrm>
              <a:off x="6388101" y="4673600"/>
              <a:ext cx="623888" cy="1831975"/>
            </a:xfrm>
            <a:custGeom>
              <a:rect b="b" l="l" r="r" t="t"/>
              <a:pathLst>
                <a:path extrusionOk="0" h="504" w="171">
                  <a:moveTo>
                    <a:pt x="10" y="484"/>
                  </a:moveTo>
                  <a:cubicBezTo>
                    <a:pt x="19" y="490"/>
                    <a:pt x="29" y="494"/>
                    <a:pt x="39" y="496"/>
                  </a:cubicBezTo>
                  <a:cubicBezTo>
                    <a:pt x="60" y="502"/>
                    <a:pt x="82" y="504"/>
                    <a:pt x="103" y="500"/>
                  </a:cubicBezTo>
                  <a:cubicBezTo>
                    <a:pt x="125" y="496"/>
                    <a:pt x="145" y="486"/>
                    <a:pt x="159" y="470"/>
                  </a:cubicBezTo>
                  <a:cubicBezTo>
                    <a:pt x="151" y="457"/>
                    <a:pt x="140" y="446"/>
                    <a:pt x="127" y="437"/>
                  </a:cubicBezTo>
                  <a:cubicBezTo>
                    <a:pt x="126" y="438"/>
                    <a:pt x="125" y="438"/>
                    <a:pt x="124" y="438"/>
                  </a:cubicBezTo>
                  <a:cubicBezTo>
                    <a:pt x="118" y="439"/>
                    <a:pt x="113" y="439"/>
                    <a:pt x="107" y="439"/>
                  </a:cubicBezTo>
                  <a:cubicBezTo>
                    <a:pt x="102" y="439"/>
                    <a:pt x="97" y="438"/>
                    <a:pt x="92" y="438"/>
                  </a:cubicBezTo>
                  <a:cubicBezTo>
                    <a:pt x="84" y="437"/>
                    <a:pt x="77" y="430"/>
                    <a:pt x="74" y="422"/>
                  </a:cubicBezTo>
                  <a:cubicBezTo>
                    <a:pt x="71" y="414"/>
                    <a:pt x="72" y="404"/>
                    <a:pt x="73" y="395"/>
                  </a:cubicBezTo>
                  <a:cubicBezTo>
                    <a:pt x="87" y="260"/>
                    <a:pt x="122" y="127"/>
                    <a:pt x="171" y="1"/>
                  </a:cubicBezTo>
                  <a:cubicBezTo>
                    <a:pt x="45" y="0"/>
                    <a:pt x="45" y="0"/>
                    <a:pt x="45" y="0"/>
                  </a:cubicBezTo>
                  <a:cubicBezTo>
                    <a:pt x="56" y="30"/>
                    <a:pt x="52" y="63"/>
                    <a:pt x="42" y="94"/>
                  </a:cubicBezTo>
                  <a:cubicBezTo>
                    <a:pt x="33" y="124"/>
                    <a:pt x="18" y="153"/>
                    <a:pt x="10" y="184"/>
                  </a:cubicBezTo>
                  <a:cubicBezTo>
                    <a:pt x="6" y="198"/>
                    <a:pt x="3" y="212"/>
                    <a:pt x="1" y="227"/>
                  </a:cubicBezTo>
                  <a:cubicBezTo>
                    <a:pt x="0" y="241"/>
                    <a:pt x="0" y="254"/>
                    <a:pt x="1" y="268"/>
                  </a:cubicBezTo>
                  <a:cubicBezTo>
                    <a:pt x="3" y="298"/>
                    <a:pt x="7" y="329"/>
                    <a:pt x="8" y="359"/>
                  </a:cubicBezTo>
                  <a:cubicBezTo>
                    <a:pt x="11" y="398"/>
                    <a:pt x="10" y="437"/>
                    <a:pt x="0" y="473"/>
                  </a:cubicBezTo>
                  <a:cubicBezTo>
                    <a:pt x="3" y="477"/>
                    <a:pt x="7" y="481"/>
                    <a:pt x="10" y="484"/>
                  </a:cubicBez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49"/>
            <p:cNvSpPr/>
            <p:nvPr/>
          </p:nvSpPr>
          <p:spPr>
            <a:xfrm>
              <a:off x="5789613" y="1647825"/>
              <a:ext cx="1641475" cy="3144838"/>
            </a:xfrm>
            <a:custGeom>
              <a:rect b="b" l="l" r="r" t="t"/>
              <a:pathLst>
                <a:path extrusionOk="0" h="865" w="450">
                  <a:moveTo>
                    <a:pt x="448" y="791"/>
                  </a:moveTo>
                  <a:cubicBezTo>
                    <a:pt x="447" y="792"/>
                    <a:pt x="446" y="793"/>
                    <a:pt x="444" y="794"/>
                  </a:cubicBezTo>
                  <a:cubicBezTo>
                    <a:pt x="436" y="798"/>
                    <a:pt x="426" y="799"/>
                    <a:pt x="417" y="800"/>
                  </a:cubicBezTo>
                  <a:cubicBezTo>
                    <a:pt x="408" y="801"/>
                    <a:pt x="398" y="803"/>
                    <a:pt x="391" y="809"/>
                  </a:cubicBezTo>
                  <a:cubicBezTo>
                    <a:pt x="387" y="814"/>
                    <a:pt x="384" y="819"/>
                    <a:pt x="379" y="824"/>
                  </a:cubicBezTo>
                  <a:cubicBezTo>
                    <a:pt x="373" y="832"/>
                    <a:pt x="363" y="836"/>
                    <a:pt x="353" y="838"/>
                  </a:cubicBezTo>
                  <a:cubicBezTo>
                    <a:pt x="347" y="839"/>
                    <a:pt x="341" y="840"/>
                    <a:pt x="335" y="839"/>
                  </a:cubicBezTo>
                  <a:cubicBezTo>
                    <a:pt x="332" y="839"/>
                    <a:pt x="329" y="839"/>
                    <a:pt x="326" y="838"/>
                  </a:cubicBezTo>
                  <a:cubicBezTo>
                    <a:pt x="324" y="838"/>
                    <a:pt x="322" y="837"/>
                    <a:pt x="320" y="836"/>
                  </a:cubicBezTo>
                  <a:cubicBezTo>
                    <a:pt x="310" y="833"/>
                    <a:pt x="299" y="837"/>
                    <a:pt x="291" y="842"/>
                  </a:cubicBezTo>
                  <a:cubicBezTo>
                    <a:pt x="281" y="848"/>
                    <a:pt x="273" y="856"/>
                    <a:pt x="262" y="861"/>
                  </a:cubicBezTo>
                  <a:cubicBezTo>
                    <a:pt x="251" y="865"/>
                    <a:pt x="236" y="864"/>
                    <a:pt x="231" y="854"/>
                  </a:cubicBezTo>
                  <a:cubicBezTo>
                    <a:pt x="229" y="850"/>
                    <a:pt x="228" y="846"/>
                    <a:pt x="225" y="844"/>
                  </a:cubicBezTo>
                  <a:cubicBezTo>
                    <a:pt x="220" y="838"/>
                    <a:pt x="211" y="839"/>
                    <a:pt x="205" y="843"/>
                  </a:cubicBezTo>
                  <a:cubicBezTo>
                    <a:pt x="198" y="847"/>
                    <a:pt x="194" y="853"/>
                    <a:pt x="188" y="857"/>
                  </a:cubicBezTo>
                  <a:cubicBezTo>
                    <a:pt x="181" y="861"/>
                    <a:pt x="173" y="863"/>
                    <a:pt x="167" y="859"/>
                  </a:cubicBezTo>
                  <a:cubicBezTo>
                    <a:pt x="161" y="854"/>
                    <a:pt x="159" y="844"/>
                    <a:pt x="152" y="843"/>
                  </a:cubicBezTo>
                  <a:cubicBezTo>
                    <a:pt x="147" y="843"/>
                    <a:pt x="143" y="847"/>
                    <a:pt x="138" y="847"/>
                  </a:cubicBezTo>
                  <a:cubicBezTo>
                    <a:pt x="131" y="846"/>
                    <a:pt x="129" y="834"/>
                    <a:pt x="122" y="833"/>
                  </a:cubicBezTo>
                  <a:cubicBezTo>
                    <a:pt x="120" y="833"/>
                    <a:pt x="117" y="834"/>
                    <a:pt x="115" y="835"/>
                  </a:cubicBezTo>
                  <a:cubicBezTo>
                    <a:pt x="106" y="838"/>
                    <a:pt x="97" y="838"/>
                    <a:pt x="88" y="839"/>
                  </a:cubicBezTo>
                  <a:cubicBezTo>
                    <a:pt x="78" y="839"/>
                    <a:pt x="68" y="839"/>
                    <a:pt x="59" y="835"/>
                  </a:cubicBezTo>
                  <a:cubicBezTo>
                    <a:pt x="51" y="831"/>
                    <a:pt x="43" y="821"/>
                    <a:pt x="46" y="812"/>
                  </a:cubicBezTo>
                  <a:cubicBezTo>
                    <a:pt x="49" y="806"/>
                    <a:pt x="46" y="798"/>
                    <a:pt x="40" y="795"/>
                  </a:cubicBezTo>
                  <a:cubicBezTo>
                    <a:pt x="39" y="790"/>
                    <a:pt x="39" y="785"/>
                    <a:pt x="38" y="780"/>
                  </a:cubicBezTo>
                  <a:cubicBezTo>
                    <a:pt x="33" y="783"/>
                    <a:pt x="27" y="786"/>
                    <a:pt x="21" y="788"/>
                  </a:cubicBezTo>
                  <a:cubicBezTo>
                    <a:pt x="15" y="789"/>
                    <a:pt x="8" y="787"/>
                    <a:pt x="4" y="782"/>
                  </a:cubicBezTo>
                  <a:cubicBezTo>
                    <a:pt x="0" y="776"/>
                    <a:pt x="1" y="768"/>
                    <a:pt x="3" y="762"/>
                  </a:cubicBezTo>
                  <a:cubicBezTo>
                    <a:pt x="23" y="667"/>
                    <a:pt x="26" y="571"/>
                    <a:pt x="53" y="479"/>
                  </a:cubicBezTo>
                  <a:cubicBezTo>
                    <a:pt x="58" y="461"/>
                    <a:pt x="70" y="446"/>
                    <a:pt x="79" y="430"/>
                  </a:cubicBezTo>
                  <a:cubicBezTo>
                    <a:pt x="88" y="414"/>
                    <a:pt x="96" y="395"/>
                    <a:pt x="92" y="377"/>
                  </a:cubicBezTo>
                  <a:cubicBezTo>
                    <a:pt x="89" y="366"/>
                    <a:pt x="82" y="355"/>
                    <a:pt x="80" y="344"/>
                  </a:cubicBezTo>
                  <a:cubicBezTo>
                    <a:pt x="78" y="334"/>
                    <a:pt x="79" y="323"/>
                    <a:pt x="78" y="312"/>
                  </a:cubicBezTo>
                  <a:cubicBezTo>
                    <a:pt x="77" y="309"/>
                    <a:pt x="76" y="305"/>
                    <a:pt x="74" y="302"/>
                  </a:cubicBezTo>
                  <a:cubicBezTo>
                    <a:pt x="71" y="294"/>
                    <a:pt x="66" y="288"/>
                    <a:pt x="62" y="281"/>
                  </a:cubicBezTo>
                  <a:cubicBezTo>
                    <a:pt x="58" y="275"/>
                    <a:pt x="55" y="268"/>
                    <a:pt x="52" y="262"/>
                  </a:cubicBezTo>
                  <a:cubicBezTo>
                    <a:pt x="44" y="247"/>
                    <a:pt x="38" y="232"/>
                    <a:pt x="32" y="217"/>
                  </a:cubicBezTo>
                  <a:cubicBezTo>
                    <a:pt x="21" y="187"/>
                    <a:pt x="14" y="155"/>
                    <a:pt x="12" y="122"/>
                  </a:cubicBezTo>
                  <a:cubicBezTo>
                    <a:pt x="10" y="104"/>
                    <a:pt x="10" y="85"/>
                    <a:pt x="15" y="68"/>
                  </a:cubicBezTo>
                  <a:cubicBezTo>
                    <a:pt x="19" y="50"/>
                    <a:pt x="29" y="33"/>
                    <a:pt x="44" y="23"/>
                  </a:cubicBezTo>
                  <a:cubicBezTo>
                    <a:pt x="59" y="12"/>
                    <a:pt x="78" y="9"/>
                    <a:pt x="94" y="2"/>
                  </a:cubicBezTo>
                  <a:cubicBezTo>
                    <a:pt x="95" y="1"/>
                    <a:pt x="97" y="0"/>
                    <a:pt x="98" y="0"/>
                  </a:cubicBezTo>
                  <a:cubicBezTo>
                    <a:pt x="92" y="11"/>
                    <a:pt x="90" y="24"/>
                    <a:pt x="97" y="29"/>
                  </a:cubicBezTo>
                  <a:cubicBezTo>
                    <a:pt x="107" y="35"/>
                    <a:pt x="136" y="45"/>
                    <a:pt x="172" y="24"/>
                  </a:cubicBezTo>
                  <a:cubicBezTo>
                    <a:pt x="197" y="12"/>
                    <a:pt x="211" y="6"/>
                    <a:pt x="230" y="15"/>
                  </a:cubicBezTo>
                  <a:cubicBezTo>
                    <a:pt x="248" y="44"/>
                    <a:pt x="285" y="58"/>
                    <a:pt x="300" y="88"/>
                  </a:cubicBezTo>
                  <a:cubicBezTo>
                    <a:pt x="300" y="89"/>
                    <a:pt x="300" y="89"/>
                    <a:pt x="300" y="89"/>
                  </a:cubicBezTo>
                  <a:cubicBezTo>
                    <a:pt x="306" y="101"/>
                    <a:pt x="308" y="114"/>
                    <a:pt x="314" y="126"/>
                  </a:cubicBezTo>
                  <a:cubicBezTo>
                    <a:pt x="316" y="128"/>
                    <a:pt x="318" y="131"/>
                    <a:pt x="319" y="133"/>
                  </a:cubicBezTo>
                  <a:cubicBezTo>
                    <a:pt x="328" y="144"/>
                    <a:pt x="339" y="154"/>
                    <a:pt x="344" y="167"/>
                  </a:cubicBezTo>
                  <a:cubicBezTo>
                    <a:pt x="351" y="182"/>
                    <a:pt x="348" y="200"/>
                    <a:pt x="346" y="217"/>
                  </a:cubicBezTo>
                  <a:cubicBezTo>
                    <a:pt x="346" y="218"/>
                    <a:pt x="346" y="219"/>
                    <a:pt x="346" y="221"/>
                  </a:cubicBezTo>
                  <a:cubicBezTo>
                    <a:pt x="342" y="256"/>
                    <a:pt x="341" y="292"/>
                    <a:pt x="345" y="327"/>
                  </a:cubicBezTo>
                  <a:cubicBezTo>
                    <a:pt x="345" y="330"/>
                    <a:pt x="345" y="333"/>
                    <a:pt x="345" y="336"/>
                  </a:cubicBezTo>
                  <a:cubicBezTo>
                    <a:pt x="349" y="368"/>
                    <a:pt x="352" y="399"/>
                    <a:pt x="361" y="430"/>
                  </a:cubicBezTo>
                  <a:cubicBezTo>
                    <a:pt x="363" y="436"/>
                    <a:pt x="365" y="442"/>
                    <a:pt x="367" y="448"/>
                  </a:cubicBezTo>
                  <a:cubicBezTo>
                    <a:pt x="372" y="463"/>
                    <a:pt x="379" y="479"/>
                    <a:pt x="384" y="495"/>
                  </a:cubicBezTo>
                  <a:cubicBezTo>
                    <a:pt x="394" y="528"/>
                    <a:pt x="402" y="561"/>
                    <a:pt x="410" y="594"/>
                  </a:cubicBezTo>
                  <a:cubicBezTo>
                    <a:pt x="418" y="629"/>
                    <a:pt x="425" y="663"/>
                    <a:pt x="430" y="698"/>
                  </a:cubicBezTo>
                  <a:cubicBezTo>
                    <a:pt x="433" y="715"/>
                    <a:pt x="436" y="733"/>
                    <a:pt x="438" y="750"/>
                  </a:cubicBezTo>
                  <a:cubicBezTo>
                    <a:pt x="439" y="758"/>
                    <a:pt x="439" y="766"/>
                    <a:pt x="442" y="772"/>
                  </a:cubicBezTo>
                  <a:cubicBezTo>
                    <a:pt x="444" y="777"/>
                    <a:pt x="450" y="785"/>
                    <a:pt x="448" y="791"/>
                  </a:cubicBezTo>
                  <a:close/>
                </a:path>
              </a:pathLst>
            </a:custGeom>
            <a:solidFill>
              <a:srgbClr val="FE26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49"/>
            <p:cNvSpPr/>
            <p:nvPr/>
          </p:nvSpPr>
          <p:spPr>
            <a:xfrm>
              <a:off x="6242051" y="590550"/>
              <a:ext cx="801688" cy="839788"/>
            </a:xfrm>
            <a:custGeom>
              <a:rect b="b" l="l" r="r" t="t"/>
              <a:pathLst>
                <a:path extrusionOk="0" h="231" w="220">
                  <a:moveTo>
                    <a:pt x="172" y="41"/>
                  </a:moveTo>
                  <a:cubicBezTo>
                    <a:pt x="161" y="30"/>
                    <a:pt x="149" y="19"/>
                    <a:pt x="135" y="12"/>
                  </a:cubicBezTo>
                  <a:cubicBezTo>
                    <a:pt x="121" y="4"/>
                    <a:pt x="105" y="0"/>
                    <a:pt x="90" y="1"/>
                  </a:cubicBezTo>
                  <a:cubicBezTo>
                    <a:pt x="69" y="4"/>
                    <a:pt x="50" y="18"/>
                    <a:pt x="38" y="35"/>
                  </a:cubicBezTo>
                  <a:cubicBezTo>
                    <a:pt x="26" y="53"/>
                    <a:pt x="19" y="73"/>
                    <a:pt x="13" y="94"/>
                  </a:cubicBezTo>
                  <a:cubicBezTo>
                    <a:pt x="6" y="119"/>
                    <a:pt x="0" y="145"/>
                    <a:pt x="4" y="170"/>
                  </a:cubicBezTo>
                  <a:cubicBezTo>
                    <a:pt x="6" y="184"/>
                    <a:pt x="11" y="196"/>
                    <a:pt x="16" y="209"/>
                  </a:cubicBezTo>
                  <a:cubicBezTo>
                    <a:pt x="18" y="214"/>
                    <a:pt x="20" y="219"/>
                    <a:pt x="24" y="221"/>
                  </a:cubicBezTo>
                  <a:cubicBezTo>
                    <a:pt x="29" y="223"/>
                    <a:pt x="35" y="219"/>
                    <a:pt x="34" y="214"/>
                  </a:cubicBezTo>
                  <a:cubicBezTo>
                    <a:pt x="40" y="225"/>
                    <a:pt x="54" y="231"/>
                    <a:pt x="66" y="229"/>
                  </a:cubicBezTo>
                  <a:cubicBezTo>
                    <a:pt x="78" y="228"/>
                    <a:pt x="89" y="221"/>
                    <a:pt x="99" y="213"/>
                  </a:cubicBezTo>
                  <a:cubicBezTo>
                    <a:pt x="106" y="207"/>
                    <a:pt x="113" y="200"/>
                    <a:pt x="122" y="196"/>
                  </a:cubicBezTo>
                  <a:cubicBezTo>
                    <a:pt x="129" y="193"/>
                    <a:pt x="136" y="192"/>
                    <a:pt x="144" y="191"/>
                  </a:cubicBezTo>
                  <a:cubicBezTo>
                    <a:pt x="160" y="188"/>
                    <a:pt x="177" y="183"/>
                    <a:pt x="190" y="173"/>
                  </a:cubicBezTo>
                  <a:cubicBezTo>
                    <a:pt x="203" y="163"/>
                    <a:pt x="214" y="149"/>
                    <a:pt x="217" y="132"/>
                  </a:cubicBezTo>
                  <a:cubicBezTo>
                    <a:pt x="220" y="115"/>
                    <a:pt x="215" y="97"/>
                    <a:pt x="207" y="81"/>
                  </a:cubicBezTo>
                  <a:cubicBezTo>
                    <a:pt x="198" y="66"/>
                    <a:pt x="185" y="53"/>
                    <a:pt x="172" y="41"/>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49"/>
            <p:cNvSpPr/>
            <p:nvPr/>
          </p:nvSpPr>
          <p:spPr>
            <a:xfrm>
              <a:off x="5967413" y="1135063"/>
              <a:ext cx="398463" cy="549275"/>
            </a:xfrm>
            <a:custGeom>
              <a:rect b="b" l="l" r="r" t="t"/>
              <a:pathLst>
                <a:path extrusionOk="0" h="151" w="109">
                  <a:moveTo>
                    <a:pt x="16" y="135"/>
                  </a:moveTo>
                  <a:cubicBezTo>
                    <a:pt x="20" y="139"/>
                    <a:pt x="24" y="145"/>
                    <a:pt x="24" y="151"/>
                  </a:cubicBezTo>
                  <a:cubicBezTo>
                    <a:pt x="31" y="148"/>
                    <a:pt x="38" y="146"/>
                    <a:pt x="45" y="143"/>
                  </a:cubicBezTo>
                  <a:cubicBezTo>
                    <a:pt x="46" y="142"/>
                    <a:pt x="48" y="141"/>
                    <a:pt x="49" y="141"/>
                  </a:cubicBezTo>
                  <a:cubicBezTo>
                    <a:pt x="64" y="133"/>
                    <a:pt x="76" y="121"/>
                    <a:pt x="85" y="106"/>
                  </a:cubicBezTo>
                  <a:cubicBezTo>
                    <a:pt x="84" y="105"/>
                    <a:pt x="82" y="103"/>
                    <a:pt x="80" y="102"/>
                  </a:cubicBezTo>
                  <a:cubicBezTo>
                    <a:pt x="76" y="99"/>
                    <a:pt x="72" y="97"/>
                    <a:pt x="70" y="92"/>
                  </a:cubicBezTo>
                  <a:cubicBezTo>
                    <a:pt x="68" y="86"/>
                    <a:pt x="71" y="79"/>
                    <a:pt x="74" y="73"/>
                  </a:cubicBezTo>
                  <a:cubicBezTo>
                    <a:pt x="79" y="65"/>
                    <a:pt x="84" y="56"/>
                    <a:pt x="90" y="48"/>
                  </a:cubicBezTo>
                  <a:cubicBezTo>
                    <a:pt x="94" y="43"/>
                    <a:pt x="99" y="39"/>
                    <a:pt x="103" y="34"/>
                  </a:cubicBezTo>
                  <a:cubicBezTo>
                    <a:pt x="107" y="29"/>
                    <a:pt x="109" y="22"/>
                    <a:pt x="109" y="16"/>
                  </a:cubicBezTo>
                  <a:cubicBezTo>
                    <a:pt x="109" y="9"/>
                    <a:pt x="105" y="3"/>
                    <a:pt x="99" y="1"/>
                  </a:cubicBezTo>
                  <a:cubicBezTo>
                    <a:pt x="93" y="0"/>
                    <a:pt x="88" y="2"/>
                    <a:pt x="82" y="4"/>
                  </a:cubicBezTo>
                  <a:cubicBezTo>
                    <a:pt x="47" y="22"/>
                    <a:pt x="20" y="54"/>
                    <a:pt x="6" y="91"/>
                  </a:cubicBezTo>
                  <a:cubicBezTo>
                    <a:pt x="3" y="100"/>
                    <a:pt x="0" y="110"/>
                    <a:pt x="4" y="119"/>
                  </a:cubicBezTo>
                  <a:cubicBezTo>
                    <a:pt x="6" y="125"/>
                    <a:pt x="12" y="130"/>
                    <a:pt x="16" y="135"/>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49"/>
            <p:cNvSpPr/>
            <p:nvPr/>
          </p:nvSpPr>
          <p:spPr>
            <a:xfrm>
              <a:off x="6278563" y="1092200"/>
              <a:ext cx="149225" cy="163513"/>
            </a:xfrm>
            <a:custGeom>
              <a:rect b="b" l="l" r="r" t="t"/>
              <a:pathLst>
                <a:path extrusionOk="0" h="45" w="41">
                  <a:moveTo>
                    <a:pt x="38" y="13"/>
                  </a:moveTo>
                  <a:cubicBezTo>
                    <a:pt x="35" y="8"/>
                    <a:pt x="31" y="4"/>
                    <a:pt x="26" y="2"/>
                  </a:cubicBezTo>
                  <a:cubicBezTo>
                    <a:pt x="21" y="0"/>
                    <a:pt x="16" y="0"/>
                    <a:pt x="12" y="1"/>
                  </a:cubicBezTo>
                  <a:cubicBezTo>
                    <a:pt x="8" y="3"/>
                    <a:pt x="4" y="6"/>
                    <a:pt x="2" y="10"/>
                  </a:cubicBezTo>
                  <a:cubicBezTo>
                    <a:pt x="1" y="12"/>
                    <a:pt x="0" y="13"/>
                    <a:pt x="0" y="15"/>
                  </a:cubicBezTo>
                  <a:cubicBezTo>
                    <a:pt x="4" y="13"/>
                    <a:pt x="9" y="12"/>
                    <a:pt x="14" y="13"/>
                  </a:cubicBezTo>
                  <a:cubicBezTo>
                    <a:pt x="20" y="15"/>
                    <a:pt x="24" y="21"/>
                    <a:pt x="24" y="28"/>
                  </a:cubicBezTo>
                  <a:cubicBezTo>
                    <a:pt x="24" y="34"/>
                    <a:pt x="22" y="40"/>
                    <a:pt x="18" y="45"/>
                  </a:cubicBezTo>
                  <a:cubicBezTo>
                    <a:pt x="20" y="45"/>
                    <a:pt x="22" y="45"/>
                    <a:pt x="23" y="45"/>
                  </a:cubicBezTo>
                  <a:cubicBezTo>
                    <a:pt x="26" y="45"/>
                    <a:pt x="30" y="45"/>
                    <a:pt x="32" y="43"/>
                  </a:cubicBezTo>
                  <a:cubicBezTo>
                    <a:pt x="36" y="41"/>
                    <a:pt x="38" y="37"/>
                    <a:pt x="39" y="32"/>
                  </a:cubicBezTo>
                  <a:cubicBezTo>
                    <a:pt x="40" y="26"/>
                    <a:pt x="41" y="19"/>
                    <a:pt x="38" y="13"/>
                  </a:cubicBez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49"/>
            <p:cNvSpPr/>
            <p:nvPr/>
          </p:nvSpPr>
          <p:spPr>
            <a:xfrm>
              <a:off x="6091238" y="2994025"/>
              <a:ext cx="1011238" cy="398463"/>
            </a:xfrm>
            <a:custGeom>
              <a:rect b="b" l="l" r="r" t="t"/>
              <a:pathLst>
                <a:path extrusionOk="0" h="110" w="277">
                  <a:moveTo>
                    <a:pt x="277" y="55"/>
                  </a:moveTo>
                  <a:cubicBezTo>
                    <a:pt x="273" y="40"/>
                    <a:pt x="270" y="24"/>
                    <a:pt x="267" y="8"/>
                  </a:cubicBezTo>
                  <a:cubicBezTo>
                    <a:pt x="130" y="56"/>
                    <a:pt x="75" y="41"/>
                    <a:pt x="7" y="0"/>
                  </a:cubicBezTo>
                  <a:cubicBezTo>
                    <a:pt x="7" y="3"/>
                    <a:pt x="8" y="5"/>
                    <a:pt x="9" y="7"/>
                  </a:cubicBezTo>
                  <a:cubicBezTo>
                    <a:pt x="12" y="22"/>
                    <a:pt x="7" y="38"/>
                    <a:pt x="0" y="52"/>
                  </a:cubicBezTo>
                  <a:cubicBezTo>
                    <a:pt x="72" y="95"/>
                    <a:pt x="128" y="110"/>
                    <a:pt x="277" y="55"/>
                  </a:cubicBez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49"/>
            <p:cNvSpPr/>
            <p:nvPr/>
          </p:nvSpPr>
          <p:spPr>
            <a:xfrm>
              <a:off x="6532563" y="1971675"/>
              <a:ext cx="1055688" cy="1330325"/>
            </a:xfrm>
            <a:custGeom>
              <a:rect b="b" l="l" r="r" t="t"/>
              <a:pathLst>
                <a:path extrusionOk="0" h="366" w="289">
                  <a:moveTo>
                    <a:pt x="288" y="273"/>
                  </a:moveTo>
                  <a:cubicBezTo>
                    <a:pt x="286" y="262"/>
                    <a:pt x="288" y="257"/>
                    <a:pt x="287" y="251"/>
                  </a:cubicBezTo>
                  <a:cubicBezTo>
                    <a:pt x="286" y="245"/>
                    <a:pt x="285" y="240"/>
                    <a:pt x="281" y="236"/>
                  </a:cubicBezTo>
                  <a:cubicBezTo>
                    <a:pt x="278" y="233"/>
                    <a:pt x="274" y="232"/>
                    <a:pt x="269" y="231"/>
                  </a:cubicBezTo>
                  <a:cubicBezTo>
                    <a:pt x="272" y="227"/>
                    <a:pt x="274" y="223"/>
                    <a:pt x="273" y="218"/>
                  </a:cubicBezTo>
                  <a:cubicBezTo>
                    <a:pt x="273" y="215"/>
                    <a:pt x="271" y="212"/>
                    <a:pt x="268" y="212"/>
                  </a:cubicBezTo>
                  <a:cubicBezTo>
                    <a:pt x="266" y="213"/>
                    <a:pt x="264" y="215"/>
                    <a:pt x="263" y="217"/>
                  </a:cubicBezTo>
                  <a:cubicBezTo>
                    <a:pt x="261" y="221"/>
                    <a:pt x="257" y="224"/>
                    <a:pt x="254" y="227"/>
                  </a:cubicBezTo>
                  <a:cubicBezTo>
                    <a:pt x="252" y="227"/>
                    <a:pt x="249" y="226"/>
                    <a:pt x="247" y="225"/>
                  </a:cubicBezTo>
                  <a:cubicBezTo>
                    <a:pt x="245" y="224"/>
                    <a:pt x="242" y="223"/>
                    <a:pt x="240" y="223"/>
                  </a:cubicBezTo>
                  <a:cubicBezTo>
                    <a:pt x="237" y="223"/>
                    <a:pt x="235" y="224"/>
                    <a:pt x="234" y="226"/>
                  </a:cubicBezTo>
                  <a:cubicBezTo>
                    <a:pt x="233" y="228"/>
                    <a:pt x="234" y="231"/>
                    <a:pt x="237" y="233"/>
                  </a:cubicBezTo>
                  <a:cubicBezTo>
                    <a:pt x="239" y="234"/>
                    <a:pt x="242" y="235"/>
                    <a:pt x="244" y="235"/>
                  </a:cubicBezTo>
                  <a:cubicBezTo>
                    <a:pt x="245" y="235"/>
                    <a:pt x="245" y="235"/>
                    <a:pt x="245" y="235"/>
                  </a:cubicBezTo>
                  <a:cubicBezTo>
                    <a:pt x="238" y="241"/>
                    <a:pt x="232" y="246"/>
                    <a:pt x="227" y="253"/>
                  </a:cubicBezTo>
                  <a:cubicBezTo>
                    <a:pt x="218" y="264"/>
                    <a:pt x="215" y="279"/>
                    <a:pt x="217" y="293"/>
                  </a:cubicBezTo>
                  <a:cubicBezTo>
                    <a:pt x="217" y="293"/>
                    <a:pt x="217" y="293"/>
                    <a:pt x="217" y="293"/>
                  </a:cubicBezTo>
                  <a:cubicBezTo>
                    <a:pt x="213" y="294"/>
                    <a:pt x="207" y="293"/>
                    <a:pt x="203" y="293"/>
                  </a:cubicBezTo>
                  <a:cubicBezTo>
                    <a:pt x="191" y="292"/>
                    <a:pt x="179" y="291"/>
                    <a:pt x="168" y="288"/>
                  </a:cubicBezTo>
                  <a:cubicBezTo>
                    <a:pt x="164" y="287"/>
                    <a:pt x="159" y="285"/>
                    <a:pt x="156" y="282"/>
                  </a:cubicBezTo>
                  <a:cubicBezTo>
                    <a:pt x="154" y="280"/>
                    <a:pt x="152" y="277"/>
                    <a:pt x="151" y="273"/>
                  </a:cubicBezTo>
                  <a:cubicBezTo>
                    <a:pt x="148" y="265"/>
                    <a:pt x="144" y="256"/>
                    <a:pt x="141" y="247"/>
                  </a:cubicBezTo>
                  <a:cubicBezTo>
                    <a:pt x="141" y="246"/>
                    <a:pt x="141" y="245"/>
                    <a:pt x="140" y="243"/>
                  </a:cubicBezTo>
                  <a:cubicBezTo>
                    <a:pt x="120" y="179"/>
                    <a:pt x="117" y="111"/>
                    <a:pt x="115" y="44"/>
                  </a:cubicBezTo>
                  <a:cubicBezTo>
                    <a:pt x="114" y="42"/>
                    <a:pt x="112" y="39"/>
                    <a:pt x="110" y="37"/>
                  </a:cubicBezTo>
                  <a:cubicBezTo>
                    <a:pt x="104" y="25"/>
                    <a:pt x="102" y="12"/>
                    <a:pt x="96" y="0"/>
                  </a:cubicBezTo>
                  <a:cubicBezTo>
                    <a:pt x="63" y="12"/>
                    <a:pt x="0" y="58"/>
                    <a:pt x="6" y="123"/>
                  </a:cubicBezTo>
                  <a:cubicBezTo>
                    <a:pt x="10" y="128"/>
                    <a:pt x="14" y="133"/>
                    <a:pt x="18" y="139"/>
                  </a:cubicBezTo>
                  <a:cubicBezTo>
                    <a:pt x="25" y="150"/>
                    <a:pt x="30" y="163"/>
                    <a:pt x="35" y="176"/>
                  </a:cubicBezTo>
                  <a:cubicBezTo>
                    <a:pt x="39" y="186"/>
                    <a:pt x="43" y="197"/>
                    <a:pt x="48" y="207"/>
                  </a:cubicBezTo>
                  <a:cubicBezTo>
                    <a:pt x="58" y="233"/>
                    <a:pt x="68" y="258"/>
                    <a:pt x="78" y="284"/>
                  </a:cubicBezTo>
                  <a:cubicBezTo>
                    <a:pt x="80" y="289"/>
                    <a:pt x="81" y="294"/>
                    <a:pt x="82" y="300"/>
                  </a:cubicBezTo>
                  <a:cubicBezTo>
                    <a:pt x="83" y="306"/>
                    <a:pt x="84" y="312"/>
                    <a:pt x="86" y="317"/>
                  </a:cubicBezTo>
                  <a:cubicBezTo>
                    <a:pt x="90" y="328"/>
                    <a:pt x="95" y="338"/>
                    <a:pt x="102" y="348"/>
                  </a:cubicBezTo>
                  <a:cubicBezTo>
                    <a:pt x="108" y="355"/>
                    <a:pt x="114" y="361"/>
                    <a:pt x="122" y="364"/>
                  </a:cubicBezTo>
                  <a:cubicBezTo>
                    <a:pt x="131" y="366"/>
                    <a:pt x="139" y="364"/>
                    <a:pt x="147" y="362"/>
                  </a:cubicBezTo>
                  <a:cubicBezTo>
                    <a:pt x="152" y="361"/>
                    <a:pt x="158" y="360"/>
                    <a:pt x="163" y="359"/>
                  </a:cubicBezTo>
                  <a:cubicBezTo>
                    <a:pt x="175" y="356"/>
                    <a:pt x="186" y="353"/>
                    <a:pt x="198" y="350"/>
                  </a:cubicBezTo>
                  <a:cubicBezTo>
                    <a:pt x="214" y="347"/>
                    <a:pt x="230" y="343"/>
                    <a:pt x="243" y="334"/>
                  </a:cubicBezTo>
                  <a:cubicBezTo>
                    <a:pt x="257" y="328"/>
                    <a:pt x="271" y="317"/>
                    <a:pt x="278" y="306"/>
                  </a:cubicBezTo>
                  <a:cubicBezTo>
                    <a:pt x="285" y="296"/>
                    <a:pt x="283" y="296"/>
                    <a:pt x="285" y="292"/>
                  </a:cubicBezTo>
                  <a:cubicBezTo>
                    <a:pt x="287" y="288"/>
                    <a:pt x="289" y="285"/>
                    <a:pt x="288" y="273"/>
                  </a:cubicBezTo>
                  <a:close/>
                  <a:moveTo>
                    <a:pt x="267" y="254"/>
                  </a:moveTo>
                  <a:cubicBezTo>
                    <a:pt x="265" y="256"/>
                    <a:pt x="263" y="256"/>
                    <a:pt x="262" y="257"/>
                  </a:cubicBezTo>
                  <a:cubicBezTo>
                    <a:pt x="259" y="257"/>
                    <a:pt x="255" y="258"/>
                    <a:pt x="254" y="255"/>
                  </a:cubicBezTo>
                  <a:cubicBezTo>
                    <a:pt x="253" y="254"/>
                    <a:pt x="252" y="252"/>
                    <a:pt x="253" y="251"/>
                  </a:cubicBezTo>
                  <a:cubicBezTo>
                    <a:pt x="253" y="249"/>
                    <a:pt x="254" y="248"/>
                    <a:pt x="255" y="247"/>
                  </a:cubicBezTo>
                  <a:cubicBezTo>
                    <a:pt x="257" y="245"/>
                    <a:pt x="258" y="243"/>
                    <a:pt x="260" y="242"/>
                  </a:cubicBezTo>
                  <a:cubicBezTo>
                    <a:pt x="260" y="242"/>
                    <a:pt x="260" y="242"/>
                    <a:pt x="260" y="242"/>
                  </a:cubicBezTo>
                  <a:cubicBezTo>
                    <a:pt x="262" y="242"/>
                    <a:pt x="265" y="243"/>
                    <a:pt x="266" y="244"/>
                  </a:cubicBezTo>
                  <a:cubicBezTo>
                    <a:pt x="268" y="245"/>
                    <a:pt x="270" y="247"/>
                    <a:pt x="270" y="249"/>
                  </a:cubicBezTo>
                  <a:cubicBezTo>
                    <a:pt x="270" y="251"/>
                    <a:pt x="269" y="253"/>
                    <a:pt x="267" y="254"/>
                  </a:cubicBez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49"/>
            <p:cNvSpPr/>
            <p:nvPr/>
          </p:nvSpPr>
          <p:spPr>
            <a:xfrm>
              <a:off x="5846763" y="2281238"/>
              <a:ext cx="277813" cy="741363"/>
            </a:xfrm>
            <a:custGeom>
              <a:rect b="b" l="l" r="r" t="t"/>
              <a:pathLst>
                <a:path extrusionOk="0" h="204" w="76">
                  <a:moveTo>
                    <a:pt x="4" y="134"/>
                  </a:moveTo>
                  <a:cubicBezTo>
                    <a:pt x="6" y="155"/>
                    <a:pt x="11" y="177"/>
                    <a:pt x="26" y="190"/>
                  </a:cubicBezTo>
                  <a:cubicBezTo>
                    <a:pt x="35" y="198"/>
                    <a:pt x="46" y="201"/>
                    <a:pt x="57" y="203"/>
                  </a:cubicBezTo>
                  <a:cubicBezTo>
                    <a:pt x="63" y="203"/>
                    <a:pt x="69" y="204"/>
                    <a:pt x="76" y="203"/>
                  </a:cubicBezTo>
                  <a:cubicBezTo>
                    <a:pt x="76" y="203"/>
                    <a:pt x="76" y="203"/>
                    <a:pt x="76" y="203"/>
                  </a:cubicBezTo>
                  <a:cubicBezTo>
                    <a:pt x="73" y="192"/>
                    <a:pt x="66" y="181"/>
                    <a:pt x="64" y="170"/>
                  </a:cubicBezTo>
                  <a:cubicBezTo>
                    <a:pt x="62" y="160"/>
                    <a:pt x="63" y="149"/>
                    <a:pt x="62" y="138"/>
                  </a:cubicBezTo>
                  <a:cubicBezTo>
                    <a:pt x="61" y="135"/>
                    <a:pt x="60" y="131"/>
                    <a:pt x="58" y="128"/>
                  </a:cubicBezTo>
                  <a:cubicBezTo>
                    <a:pt x="55" y="120"/>
                    <a:pt x="50" y="114"/>
                    <a:pt x="46" y="107"/>
                  </a:cubicBezTo>
                  <a:cubicBezTo>
                    <a:pt x="42" y="101"/>
                    <a:pt x="39" y="94"/>
                    <a:pt x="36" y="88"/>
                  </a:cubicBezTo>
                  <a:cubicBezTo>
                    <a:pt x="28" y="73"/>
                    <a:pt x="22" y="58"/>
                    <a:pt x="16" y="43"/>
                  </a:cubicBezTo>
                  <a:cubicBezTo>
                    <a:pt x="11" y="29"/>
                    <a:pt x="7" y="15"/>
                    <a:pt x="4" y="0"/>
                  </a:cubicBezTo>
                  <a:cubicBezTo>
                    <a:pt x="1" y="45"/>
                    <a:pt x="0" y="90"/>
                    <a:pt x="4" y="134"/>
                  </a:cubicBez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49"/>
            <p:cNvSpPr/>
            <p:nvPr/>
          </p:nvSpPr>
          <p:spPr>
            <a:xfrm>
              <a:off x="6054726" y="1647825"/>
              <a:ext cx="603250" cy="211138"/>
            </a:xfrm>
            <a:custGeom>
              <a:rect b="b" l="l" r="r" t="t"/>
              <a:pathLst>
                <a:path extrusionOk="0" h="58" w="165">
                  <a:moveTo>
                    <a:pt x="6" y="35"/>
                  </a:moveTo>
                  <a:cubicBezTo>
                    <a:pt x="12" y="46"/>
                    <a:pt x="23" y="53"/>
                    <a:pt x="36" y="56"/>
                  </a:cubicBezTo>
                  <a:cubicBezTo>
                    <a:pt x="48" y="58"/>
                    <a:pt x="61" y="57"/>
                    <a:pt x="73" y="54"/>
                  </a:cubicBezTo>
                  <a:cubicBezTo>
                    <a:pt x="85" y="50"/>
                    <a:pt x="96" y="45"/>
                    <a:pt x="108" y="41"/>
                  </a:cubicBezTo>
                  <a:cubicBezTo>
                    <a:pt x="126" y="33"/>
                    <a:pt x="145" y="26"/>
                    <a:pt x="165" y="25"/>
                  </a:cubicBezTo>
                  <a:cubicBezTo>
                    <a:pt x="162" y="21"/>
                    <a:pt x="160" y="18"/>
                    <a:pt x="157" y="15"/>
                  </a:cubicBezTo>
                  <a:cubicBezTo>
                    <a:pt x="138" y="6"/>
                    <a:pt x="124" y="12"/>
                    <a:pt x="99" y="24"/>
                  </a:cubicBezTo>
                  <a:cubicBezTo>
                    <a:pt x="63" y="45"/>
                    <a:pt x="34" y="35"/>
                    <a:pt x="24" y="29"/>
                  </a:cubicBezTo>
                  <a:cubicBezTo>
                    <a:pt x="17" y="24"/>
                    <a:pt x="19" y="11"/>
                    <a:pt x="25" y="0"/>
                  </a:cubicBezTo>
                  <a:cubicBezTo>
                    <a:pt x="24" y="0"/>
                    <a:pt x="22" y="1"/>
                    <a:pt x="21" y="2"/>
                  </a:cubicBezTo>
                  <a:cubicBezTo>
                    <a:pt x="15" y="4"/>
                    <a:pt x="9" y="7"/>
                    <a:pt x="3" y="9"/>
                  </a:cubicBezTo>
                  <a:cubicBezTo>
                    <a:pt x="0" y="17"/>
                    <a:pt x="1" y="27"/>
                    <a:pt x="6" y="35"/>
                  </a:cubicBez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49"/>
            <p:cNvSpPr/>
            <p:nvPr/>
          </p:nvSpPr>
          <p:spPr>
            <a:xfrm>
              <a:off x="6515101" y="1927225"/>
              <a:ext cx="368300" cy="492125"/>
            </a:xfrm>
            <a:custGeom>
              <a:rect b="b" l="l" r="r" t="t"/>
              <a:pathLst>
                <a:path extrusionOk="0" h="135" w="101">
                  <a:moveTo>
                    <a:pt x="101" y="12"/>
                  </a:moveTo>
                  <a:cubicBezTo>
                    <a:pt x="101" y="12"/>
                    <a:pt x="101" y="12"/>
                    <a:pt x="101" y="11"/>
                  </a:cubicBezTo>
                  <a:cubicBezTo>
                    <a:pt x="99" y="7"/>
                    <a:pt x="97" y="3"/>
                    <a:pt x="94" y="0"/>
                  </a:cubicBezTo>
                  <a:cubicBezTo>
                    <a:pt x="79" y="8"/>
                    <a:pt x="50" y="26"/>
                    <a:pt x="29" y="49"/>
                  </a:cubicBezTo>
                  <a:cubicBezTo>
                    <a:pt x="0" y="83"/>
                    <a:pt x="0" y="115"/>
                    <a:pt x="11" y="135"/>
                  </a:cubicBezTo>
                  <a:cubicBezTo>
                    <a:pt x="5" y="70"/>
                    <a:pt x="68" y="24"/>
                    <a:pt x="101" y="12"/>
                  </a:cubicBezTo>
                  <a:close/>
                </a:path>
              </a:pathLst>
            </a:custGeom>
            <a:solidFill>
              <a:srgbClr val="0757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1000"/>
                                        <p:tgtEl>
                                          <p:spTgt spid="3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1000"/>
                                        <p:tgtEl>
                                          <p:spTgt spid="3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0"/>
          <p:cNvSpPr/>
          <p:nvPr/>
        </p:nvSpPr>
        <p:spPr>
          <a:xfrm>
            <a:off x="3025823" y="2433339"/>
            <a:ext cx="5870847" cy="4136541"/>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9" name="Google Shape;339;p50"/>
          <p:cNvSpPr txBox="1"/>
          <p:nvPr/>
        </p:nvSpPr>
        <p:spPr>
          <a:xfrm>
            <a:off x="3417770" y="2695566"/>
            <a:ext cx="5068592" cy="362967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1600" u="none" cap="none" strike="noStrike">
                <a:solidFill>
                  <a:srgbClr val="ED6B00"/>
                </a:solidFill>
                <a:latin typeface="Calibri"/>
                <a:ea typeface="Calibri"/>
                <a:cs typeface="Calibri"/>
                <a:sym typeface="Calibri"/>
              </a:rPr>
              <a:t>¿QUÉ ES UN BALANCE DE 8 COLUMNAS?</a:t>
            </a:r>
            <a:endParaRPr/>
          </a:p>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También se le conoce como balance tabulado o balance tributario. Se confecciona al finalizar el ejercicio contable de la empresa y luego de cerrar todas las cuentas del Libro Mayor que presentaron algún movimiento.</a:t>
            </a:r>
            <a:endParaRPr/>
          </a:p>
          <a:p>
            <a:pPr indent="0" lvl="0" marL="0" marR="0" rtl="0" algn="l">
              <a:lnSpc>
                <a:spcPct val="12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Se caracteriza por presentar en detalle las cuentas (con sus respectivos saldos), clasificarlas de acuerdo a su origen y determinar el nivel de pérdidas o ganancias que tuvo el negocio dentro del periodo de tiempo evaluado, y que así se pueda tener un real y completo conocimiento del estado de una empresa.</a:t>
            </a:r>
            <a:endParaRPr/>
          </a:p>
        </p:txBody>
      </p:sp>
      <p:sp>
        <p:nvSpPr>
          <p:cNvPr id="340" name="Google Shape;340;p5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BALANCE DE 8 COLUMNAS </a:t>
            </a:r>
            <a:r>
              <a:rPr b="0" i="0" lang="en-US" sz="2800" u="none" cap="none" strike="noStrike">
                <a:solidFill>
                  <a:srgbClr val="A93501"/>
                </a:solidFill>
                <a:latin typeface="Calibri"/>
                <a:ea typeface="Calibri"/>
                <a:cs typeface="Calibri"/>
                <a:sym typeface="Calibri"/>
              </a:rPr>
              <a:t>O TRIBUTARIO</a:t>
            </a:r>
            <a:endParaRPr b="0" i="0" sz="3100" u="none" cap="none" strike="noStrike">
              <a:solidFill>
                <a:srgbClr val="A93501"/>
              </a:solidFill>
              <a:latin typeface="Calibri"/>
              <a:ea typeface="Calibri"/>
              <a:cs typeface="Calibri"/>
              <a:sym typeface="Calibri"/>
            </a:endParaRPr>
          </a:p>
        </p:txBody>
      </p:sp>
      <p:pic>
        <p:nvPicPr>
          <p:cNvPr id="341" name="Google Shape;341;p50"/>
          <p:cNvPicPr preferRelativeResize="0"/>
          <p:nvPr/>
        </p:nvPicPr>
        <p:blipFill rotWithShape="1">
          <a:blip r:embed="rId3">
            <a:alphaModFix/>
          </a:blip>
          <a:srcRect b="0" l="0" r="0" t="0"/>
          <a:stretch/>
        </p:blipFill>
        <p:spPr>
          <a:xfrm>
            <a:off x="8486361" y="2196318"/>
            <a:ext cx="500374" cy="477100"/>
          </a:xfrm>
          <a:prstGeom prst="rect">
            <a:avLst/>
          </a:prstGeom>
          <a:noFill/>
          <a:ln>
            <a:noFill/>
          </a:ln>
        </p:spPr>
      </p:pic>
      <p:grpSp>
        <p:nvGrpSpPr>
          <p:cNvPr id="342" name="Google Shape;342;p50"/>
          <p:cNvGrpSpPr/>
          <p:nvPr/>
        </p:nvGrpSpPr>
        <p:grpSpPr>
          <a:xfrm>
            <a:off x="152827" y="3167340"/>
            <a:ext cx="3501622" cy="2514835"/>
            <a:chOff x="0" y="4830763"/>
            <a:chExt cx="3019425" cy="2168525"/>
          </a:xfrm>
        </p:grpSpPr>
        <p:grpSp>
          <p:nvGrpSpPr>
            <p:cNvPr id="343" name="Google Shape;343;p50"/>
            <p:cNvGrpSpPr/>
            <p:nvPr/>
          </p:nvGrpSpPr>
          <p:grpSpPr>
            <a:xfrm>
              <a:off x="0" y="4830763"/>
              <a:ext cx="3019425" cy="1819275"/>
              <a:chOff x="1246188" y="1085850"/>
              <a:chExt cx="8199437" cy="4941888"/>
            </a:xfrm>
          </p:grpSpPr>
          <p:sp>
            <p:nvSpPr>
              <p:cNvPr id="344" name="Google Shape;344;p50"/>
              <p:cNvSpPr/>
              <p:nvPr/>
            </p:nvSpPr>
            <p:spPr>
              <a:xfrm>
                <a:off x="1246188" y="1182688"/>
                <a:ext cx="8199437" cy="4751388"/>
              </a:xfrm>
              <a:custGeom>
                <a:rect b="b" l="l" r="r" t="t"/>
                <a:pathLst>
                  <a:path extrusionOk="0" h="2993" w="5165">
                    <a:moveTo>
                      <a:pt x="3594" y="908"/>
                    </a:moveTo>
                    <a:lnTo>
                      <a:pt x="2023" y="0"/>
                    </a:lnTo>
                    <a:lnTo>
                      <a:pt x="0" y="1177"/>
                    </a:lnTo>
                    <a:lnTo>
                      <a:pt x="1571" y="2085"/>
                    </a:lnTo>
                    <a:lnTo>
                      <a:pt x="3142" y="2993"/>
                    </a:lnTo>
                    <a:lnTo>
                      <a:pt x="5165" y="1816"/>
                    </a:lnTo>
                    <a:lnTo>
                      <a:pt x="3594" y="908"/>
                    </a:lnTo>
                    <a:close/>
                  </a:path>
                </a:pathLst>
              </a:custGeom>
              <a:solidFill>
                <a:srgbClr val="3866C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50"/>
              <p:cNvSpPr/>
              <p:nvPr/>
            </p:nvSpPr>
            <p:spPr>
              <a:xfrm>
                <a:off x="4457700" y="1085850"/>
                <a:ext cx="2387600" cy="1604963"/>
              </a:xfrm>
              <a:custGeom>
                <a:rect b="b" l="l" r="r" t="t"/>
                <a:pathLst>
                  <a:path extrusionOk="0" h="501" w="746">
                    <a:moveTo>
                      <a:pt x="743" y="501"/>
                    </a:moveTo>
                    <a:cubicBezTo>
                      <a:pt x="0" y="72"/>
                      <a:pt x="0" y="72"/>
                      <a:pt x="0" y="72"/>
                    </a:cubicBezTo>
                    <a:cubicBezTo>
                      <a:pt x="71" y="2"/>
                      <a:pt x="71" y="2"/>
                      <a:pt x="71" y="2"/>
                    </a:cubicBezTo>
                    <a:cubicBezTo>
                      <a:pt x="315" y="0"/>
                      <a:pt x="746" y="194"/>
                      <a:pt x="743" y="390"/>
                    </a:cubicBezTo>
                    <a:lnTo>
                      <a:pt x="743" y="501"/>
                    </a:lnTo>
                    <a:close/>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50"/>
              <p:cNvSpPr/>
              <p:nvPr/>
            </p:nvSpPr>
            <p:spPr>
              <a:xfrm>
                <a:off x="1703388" y="1085850"/>
                <a:ext cx="5141912" cy="2982913"/>
              </a:xfrm>
              <a:custGeom>
                <a:rect b="b" l="l" r="r" t="t"/>
                <a:pathLst>
                  <a:path extrusionOk="0" h="931" w="1606">
                    <a:moveTo>
                      <a:pt x="672" y="931"/>
                    </a:moveTo>
                    <a:cubicBezTo>
                      <a:pt x="675" y="735"/>
                      <a:pt x="244" y="541"/>
                      <a:pt x="0" y="543"/>
                    </a:cubicBezTo>
                    <a:cubicBezTo>
                      <a:pt x="931" y="2"/>
                      <a:pt x="931" y="2"/>
                      <a:pt x="931" y="2"/>
                    </a:cubicBezTo>
                    <a:cubicBezTo>
                      <a:pt x="1175" y="0"/>
                      <a:pt x="1606" y="194"/>
                      <a:pt x="1603" y="390"/>
                    </a:cubicBezTo>
                    <a:cubicBezTo>
                      <a:pt x="672" y="931"/>
                      <a:pt x="672" y="931"/>
                      <a:pt x="672" y="93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50"/>
              <p:cNvSpPr/>
              <p:nvPr/>
            </p:nvSpPr>
            <p:spPr>
              <a:xfrm>
                <a:off x="1246188" y="3051175"/>
                <a:ext cx="4987925" cy="2976563"/>
              </a:xfrm>
              <a:custGeom>
                <a:rect b="b" l="l" r="r" t="t"/>
                <a:pathLst>
                  <a:path extrusionOk="0" h="1875" w="3142">
                    <a:moveTo>
                      <a:pt x="1571" y="908"/>
                    </a:moveTo>
                    <a:lnTo>
                      <a:pt x="0" y="0"/>
                    </a:lnTo>
                    <a:lnTo>
                      <a:pt x="0" y="60"/>
                    </a:lnTo>
                    <a:lnTo>
                      <a:pt x="1571" y="967"/>
                    </a:lnTo>
                    <a:lnTo>
                      <a:pt x="3142" y="1875"/>
                    </a:lnTo>
                    <a:lnTo>
                      <a:pt x="3142" y="1816"/>
                    </a:lnTo>
                    <a:lnTo>
                      <a:pt x="1571" y="908"/>
                    </a:lnTo>
                    <a:close/>
                  </a:path>
                </a:pathLst>
              </a:custGeom>
              <a:solidFill>
                <a:srgbClr val="053E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50"/>
              <p:cNvSpPr/>
              <p:nvPr/>
            </p:nvSpPr>
            <p:spPr>
              <a:xfrm>
                <a:off x="6234113" y="4065588"/>
                <a:ext cx="3211512" cy="1962150"/>
              </a:xfrm>
              <a:custGeom>
                <a:rect b="b" l="l" r="r" t="t"/>
                <a:pathLst>
                  <a:path extrusionOk="0" h="1236" w="2023">
                    <a:moveTo>
                      <a:pt x="0" y="1177"/>
                    </a:moveTo>
                    <a:lnTo>
                      <a:pt x="0" y="1236"/>
                    </a:lnTo>
                    <a:lnTo>
                      <a:pt x="2023" y="59"/>
                    </a:lnTo>
                    <a:lnTo>
                      <a:pt x="2023" y="0"/>
                    </a:lnTo>
                    <a:lnTo>
                      <a:pt x="0" y="1177"/>
                    </a:lnTo>
                    <a:close/>
                  </a:path>
                </a:pathLst>
              </a:custGeom>
              <a:solidFill>
                <a:srgbClr val="053E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50"/>
              <p:cNvSpPr/>
              <p:nvPr/>
            </p:nvSpPr>
            <p:spPr>
              <a:xfrm>
                <a:off x="3856038" y="2690813"/>
                <a:ext cx="5359400" cy="3109913"/>
              </a:xfrm>
              <a:custGeom>
                <a:rect b="b" l="l" r="r" t="t"/>
                <a:pathLst>
                  <a:path extrusionOk="0" h="1959" w="3376">
                    <a:moveTo>
                      <a:pt x="3376" y="866"/>
                    </a:moveTo>
                    <a:lnTo>
                      <a:pt x="1877" y="0"/>
                    </a:lnTo>
                    <a:lnTo>
                      <a:pt x="0" y="1093"/>
                    </a:lnTo>
                    <a:lnTo>
                      <a:pt x="1498" y="1959"/>
                    </a:lnTo>
                    <a:lnTo>
                      <a:pt x="3376" y="866"/>
                    </a:lnTo>
                    <a:close/>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50"/>
              <p:cNvSpPr/>
              <p:nvPr/>
            </p:nvSpPr>
            <p:spPr>
              <a:xfrm>
                <a:off x="6835775" y="1963738"/>
                <a:ext cx="2379662" cy="2101850"/>
              </a:xfrm>
              <a:custGeom>
                <a:rect b="b" l="l" r="r" t="t"/>
                <a:pathLst>
                  <a:path extrusionOk="0" h="656" w="743">
                    <a:moveTo>
                      <a:pt x="705" y="523"/>
                    </a:moveTo>
                    <a:cubicBezTo>
                      <a:pt x="639" y="455"/>
                      <a:pt x="229" y="0"/>
                      <a:pt x="0" y="116"/>
                    </a:cubicBezTo>
                    <a:cubicBezTo>
                      <a:pt x="0" y="167"/>
                      <a:pt x="0" y="227"/>
                      <a:pt x="0" y="227"/>
                    </a:cubicBezTo>
                    <a:cubicBezTo>
                      <a:pt x="743" y="656"/>
                      <a:pt x="743" y="656"/>
                      <a:pt x="743" y="656"/>
                    </a:cubicBezTo>
                    <a:lnTo>
                      <a:pt x="705" y="523"/>
                    </a:lnTo>
                    <a:close/>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50"/>
              <p:cNvSpPr/>
              <p:nvPr/>
            </p:nvSpPr>
            <p:spPr>
              <a:xfrm>
                <a:off x="3856038" y="1963738"/>
                <a:ext cx="5237162" cy="3409950"/>
              </a:xfrm>
              <a:custGeom>
                <a:rect b="b" l="l" r="r" t="t"/>
                <a:pathLst>
                  <a:path extrusionOk="0" h="1064" w="1636">
                    <a:moveTo>
                      <a:pt x="0" y="657"/>
                    </a:moveTo>
                    <a:cubicBezTo>
                      <a:pt x="229" y="541"/>
                      <a:pt x="639" y="996"/>
                      <a:pt x="705" y="1064"/>
                    </a:cubicBezTo>
                    <a:cubicBezTo>
                      <a:pt x="1636" y="523"/>
                      <a:pt x="1636" y="523"/>
                      <a:pt x="1636" y="523"/>
                    </a:cubicBezTo>
                    <a:cubicBezTo>
                      <a:pt x="1570" y="455"/>
                      <a:pt x="1160" y="0"/>
                      <a:pt x="931" y="116"/>
                    </a:cubicBezTo>
                    <a:cubicBezTo>
                      <a:pt x="931" y="116"/>
                      <a:pt x="931" y="116"/>
                      <a:pt x="931" y="116"/>
                    </a:cubicBezTo>
                    <a:lnTo>
                      <a:pt x="0" y="65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50"/>
              <p:cNvSpPr/>
              <p:nvPr/>
            </p:nvSpPr>
            <p:spPr>
              <a:xfrm>
                <a:off x="3856038" y="3697288"/>
                <a:ext cx="2378075" cy="2103438"/>
              </a:xfrm>
              <a:custGeom>
                <a:rect b="b" l="l" r="r" t="t"/>
                <a:pathLst>
                  <a:path extrusionOk="0" h="656" w="743">
                    <a:moveTo>
                      <a:pt x="705" y="523"/>
                    </a:moveTo>
                    <a:cubicBezTo>
                      <a:pt x="639" y="455"/>
                      <a:pt x="229" y="0"/>
                      <a:pt x="0" y="116"/>
                    </a:cubicBezTo>
                    <a:cubicBezTo>
                      <a:pt x="0" y="168"/>
                      <a:pt x="0" y="227"/>
                      <a:pt x="0" y="227"/>
                    </a:cubicBezTo>
                    <a:cubicBezTo>
                      <a:pt x="743" y="656"/>
                      <a:pt x="743" y="656"/>
                      <a:pt x="743" y="656"/>
                    </a:cubicBezTo>
                    <a:lnTo>
                      <a:pt x="705" y="523"/>
                    </a:lnTo>
                    <a:close/>
                  </a:path>
                </a:pathLst>
              </a:custGeom>
              <a:solidFill>
                <a:srgbClr val="E4E5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50"/>
              <p:cNvSpPr/>
              <p:nvPr/>
            </p:nvSpPr>
            <p:spPr>
              <a:xfrm>
                <a:off x="6111875" y="3640138"/>
                <a:ext cx="3103562" cy="2160588"/>
              </a:xfrm>
              <a:custGeom>
                <a:rect b="b" l="l" r="r" t="t"/>
                <a:pathLst>
                  <a:path extrusionOk="0" h="1361" w="1955">
                    <a:moveTo>
                      <a:pt x="1878" y="0"/>
                    </a:moveTo>
                    <a:lnTo>
                      <a:pt x="0" y="1092"/>
                    </a:lnTo>
                    <a:lnTo>
                      <a:pt x="77" y="1361"/>
                    </a:lnTo>
                    <a:lnTo>
                      <a:pt x="1955" y="268"/>
                    </a:lnTo>
                    <a:lnTo>
                      <a:pt x="1878" y="0"/>
                    </a:ln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50"/>
              <p:cNvSpPr/>
              <p:nvPr/>
            </p:nvSpPr>
            <p:spPr>
              <a:xfrm>
                <a:off x="1476375" y="2819400"/>
                <a:ext cx="2389187" cy="1606550"/>
              </a:xfrm>
              <a:custGeom>
                <a:rect b="b" l="l" r="r" t="t"/>
                <a:pathLst>
                  <a:path extrusionOk="0" h="501" w="746">
                    <a:moveTo>
                      <a:pt x="743" y="501"/>
                    </a:moveTo>
                    <a:cubicBezTo>
                      <a:pt x="0" y="72"/>
                      <a:pt x="0" y="72"/>
                      <a:pt x="0" y="72"/>
                    </a:cubicBezTo>
                    <a:cubicBezTo>
                      <a:pt x="71" y="2"/>
                      <a:pt x="71" y="2"/>
                      <a:pt x="71" y="2"/>
                    </a:cubicBezTo>
                    <a:cubicBezTo>
                      <a:pt x="315" y="0"/>
                      <a:pt x="746" y="194"/>
                      <a:pt x="743" y="390"/>
                    </a:cubicBezTo>
                    <a:lnTo>
                      <a:pt x="743" y="501"/>
                    </a:lnTo>
                    <a:close/>
                  </a:path>
                </a:pathLst>
              </a:custGeom>
              <a:solidFill>
                <a:srgbClr val="EBEC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50"/>
              <p:cNvSpPr/>
              <p:nvPr/>
            </p:nvSpPr>
            <p:spPr>
              <a:xfrm>
                <a:off x="2190750" y="1214438"/>
                <a:ext cx="6432550" cy="3813175"/>
              </a:xfrm>
              <a:custGeom>
                <a:rect b="b" l="l" r="r" t="t"/>
                <a:pathLst>
                  <a:path extrusionOk="0" h="1190" w="2009">
                    <a:moveTo>
                      <a:pt x="1247" y="1190"/>
                    </a:moveTo>
                    <a:cubicBezTo>
                      <a:pt x="1012" y="948"/>
                      <a:pt x="815" y="819"/>
                      <a:pt x="679" y="819"/>
                    </a:cubicBezTo>
                    <a:cubicBezTo>
                      <a:pt x="679" y="819"/>
                      <a:pt x="679" y="819"/>
                      <a:pt x="678" y="819"/>
                    </a:cubicBezTo>
                    <a:cubicBezTo>
                      <a:pt x="678" y="810"/>
                      <a:pt x="678" y="810"/>
                      <a:pt x="678" y="810"/>
                    </a:cubicBezTo>
                    <a:cubicBezTo>
                      <a:pt x="679" y="810"/>
                      <a:pt x="679" y="810"/>
                      <a:pt x="679" y="810"/>
                    </a:cubicBezTo>
                    <a:cubicBezTo>
                      <a:pt x="818" y="810"/>
                      <a:pt x="1016" y="939"/>
                      <a:pt x="1253" y="1184"/>
                    </a:cubicBezTo>
                    <a:lnTo>
                      <a:pt x="1247" y="1190"/>
                    </a:lnTo>
                    <a:close/>
                    <a:moveTo>
                      <a:pt x="1322" y="1145"/>
                    </a:moveTo>
                    <a:cubicBezTo>
                      <a:pt x="1085" y="900"/>
                      <a:pt x="887" y="771"/>
                      <a:pt x="748" y="771"/>
                    </a:cubicBezTo>
                    <a:cubicBezTo>
                      <a:pt x="748" y="771"/>
                      <a:pt x="747" y="771"/>
                      <a:pt x="747" y="771"/>
                    </a:cubicBezTo>
                    <a:cubicBezTo>
                      <a:pt x="747" y="780"/>
                      <a:pt x="747" y="780"/>
                      <a:pt x="747" y="780"/>
                    </a:cubicBezTo>
                    <a:cubicBezTo>
                      <a:pt x="747" y="780"/>
                      <a:pt x="748" y="780"/>
                      <a:pt x="748" y="780"/>
                    </a:cubicBezTo>
                    <a:cubicBezTo>
                      <a:pt x="884" y="780"/>
                      <a:pt x="1080" y="908"/>
                      <a:pt x="1316" y="1151"/>
                    </a:cubicBezTo>
                    <a:lnTo>
                      <a:pt x="1322" y="1145"/>
                    </a:lnTo>
                    <a:close/>
                    <a:moveTo>
                      <a:pt x="1391" y="1105"/>
                    </a:moveTo>
                    <a:cubicBezTo>
                      <a:pt x="1154" y="860"/>
                      <a:pt x="955" y="731"/>
                      <a:pt x="817" y="731"/>
                    </a:cubicBezTo>
                    <a:cubicBezTo>
                      <a:pt x="816" y="731"/>
                      <a:pt x="816" y="731"/>
                      <a:pt x="816" y="731"/>
                    </a:cubicBezTo>
                    <a:cubicBezTo>
                      <a:pt x="816" y="740"/>
                      <a:pt x="816" y="740"/>
                      <a:pt x="816" y="740"/>
                    </a:cubicBezTo>
                    <a:cubicBezTo>
                      <a:pt x="816" y="740"/>
                      <a:pt x="817" y="740"/>
                      <a:pt x="817" y="740"/>
                    </a:cubicBezTo>
                    <a:cubicBezTo>
                      <a:pt x="953" y="740"/>
                      <a:pt x="1149" y="868"/>
                      <a:pt x="1384" y="1111"/>
                    </a:cubicBezTo>
                    <a:lnTo>
                      <a:pt x="1391" y="1105"/>
                    </a:lnTo>
                    <a:close/>
                    <a:moveTo>
                      <a:pt x="1202" y="833"/>
                    </a:moveTo>
                    <a:cubicBezTo>
                      <a:pt x="1077" y="739"/>
                      <a:pt x="970" y="692"/>
                      <a:pt x="886" y="692"/>
                    </a:cubicBezTo>
                    <a:cubicBezTo>
                      <a:pt x="885" y="692"/>
                      <a:pt x="885" y="692"/>
                      <a:pt x="885" y="692"/>
                    </a:cubicBezTo>
                    <a:cubicBezTo>
                      <a:pt x="885" y="701"/>
                      <a:pt x="885" y="701"/>
                      <a:pt x="885" y="701"/>
                    </a:cubicBezTo>
                    <a:cubicBezTo>
                      <a:pt x="885" y="701"/>
                      <a:pt x="885" y="701"/>
                      <a:pt x="886" y="701"/>
                    </a:cubicBezTo>
                    <a:cubicBezTo>
                      <a:pt x="968" y="701"/>
                      <a:pt x="1073" y="748"/>
                      <a:pt x="1196" y="840"/>
                    </a:cubicBezTo>
                    <a:lnTo>
                      <a:pt x="1202" y="833"/>
                    </a:lnTo>
                    <a:close/>
                    <a:moveTo>
                      <a:pt x="1413" y="716"/>
                    </a:moveTo>
                    <a:cubicBezTo>
                      <a:pt x="1288" y="622"/>
                      <a:pt x="1182" y="574"/>
                      <a:pt x="1097" y="574"/>
                    </a:cubicBezTo>
                    <a:cubicBezTo>
                      <a:pt x="1097" y="574"/>
                      <a:pt x="1096" y="574"/>
                      <a:pt x="1096" y="574"/>
                    </a:cubicBezTo>
                    <a:cubicBezTo>
                      <a:pt x="1096" y="583"/>
                      <a:pt x="1096" y="583"/>
                      <a:pt x="1096" y="583"/>
                    </a:cubicBezTo>
                    <a:cubicBezTo>
                      <a:pt x="1096" y="583"/>
                      <a:pt x="1097" y="583"/>
                      <a:pt x="1097" y="583"/>
                    </a:cubicBezTo>
                    <a:cubicBezTo>
                      <a:pt x="1180" y="583"/>
                      <a:pt x="1284" y="630"/>
                      <a:pt x="1407" y="723"/>
                    </a:cubicBezTo>
                    <a:lnTo>
                      <a:pt x="1413" y="716"/>
                    </a:lnTo>
                    <a:close/>
                    <a:moveTo>
                      <a:pt x="1548" y="638"/>
                    </a:moveTo>
                    <a:cubicBezTo>
                      <a:pt x="1424" y="544"/>
                      <a:pt x="1317" y="496"/>
                      <a:pt x="1232" y="496"/>
                    </a:cubicBezTo>
                    <a:cubicBezTo>
                      <a:pt x="1232" y="496"/>
                      <a:pt x="1232" y="496"/>
                      <a:pt x="1231" y="496"/>
                    </a:cubicBezTo>
                    <a:cubicBezTo>
                      <a:pt x="1231" y="505"/>
                      <a:pt x="1231" y="505"/>
                      <a:pt x="1231" y="505"/>
                    </a:cubicBezTo>
                    <a:cubicBezTo>
                      <a:pt x="1232" y="505"/>
                      <a:pt x="1232" y="505"/>
                      <a:pt x="1232" y="505"/>
                    </a:cubicBezTo>
                    <a:cubicBezTo>
                      <a:pt x="1315" y="505"/>
                      <a:pt x="1420" y="552"/>
                      <a:pt x="1543" y="645"/>
                    </a:cubicBezTo>
                    <a:lnTo>
                      <a:pt x="1548" y="638"/>
                    </a:lnTo>
                    <a:close/>
                    <a:moveTo>
                      <a:pt x="1459" y="1066"/>
                    </a:moveTo>
                    <a:cubicBezTo>
                      <a:pt x="1394" y="998"/>
                      <a:pt x="1334" y="941"/>
                      <a:pt x="1275" y="891"/>
                    </a:cubicBezTo>
                    <a:cubicBezTo>
                      <a:pt x="1269" y="898"/>
                      <a:pt x="1269" y="898"/>
                      <a:pt x="1269" y="898"/>
                    </a:cubicBezTo>
                    <a:cubicBezTo>
                      <a:pt x="1328" y="948"/>
                      <a:pt x="1388" y="1005"/>
                      <a:pt x="1453" y="1072"/>
                    </a:cubicBezTo>
                    <a:lnTo>
                      <a:pt x="1459" y="1066"/>
                    </a:lnTo>
                    <a:close/>
                    <a:moveTo>
                      <a:pt x="1528" y="1026"/>
                    </a:moveTo>
                    <a:cubicBezTo>
                      <a:pt x="1291" y="781"/>
                      <a:pt x="1093" y="652"/>
                      <a:pt x="954" y="652"/>
                    </a:cubicBezTo>
                    <a:cubicBezTo>
                      <a:pt x="954" y="652"/>
                      <a:pt x="954" y="652"/>
                      <a:pt x="953" y="652"/>
                    </a:cubicBezTo>
                    <a:cubicBezTo>
                      <a:pt x="953" y="661"/>
                      <a:pt x="953" y="661"/>
                      <a:pt x="953" y="661"/>
                    </a:cubicBezTo>
                    <a:cubicBezTo>
                      <a:pt x="954" y="661"/>
                      <a:pt x="954" y="661"/>
                      <a:pt x="954" y="661"/>
                    </a:cubicBezTo>
                    <a:cubicBezTo>
                      <a:pt x="1090" y="661"/>
                      <a:pt x="1286" y="789"/>
                      <a:pt x="1522" y="1032"/>
                    </a:cubicBezTo>
                    <a:lnTo>
                      <a:pt x="1528" y="1026"/>
                    </a:lnTo>
                    <a:close/>
                    <a:moveTo>
                      <a:pt x="1597" y="986"/>
                    </a:moveTo>
                    <a:cubicBezTo>
                      <a:pt x="1360" y="742"/>
                      <a:pt x="1161" y="612"/>
                      <a:pt x="1023" y="612"/>
                    </a:cubicBezTo>
                    <a:cubicBezTo>
                      <a:pt x="1023" y="612"/>
                      <a:pt x="1022" y="612"/>
                      <a:pt x="1022" y="612"/>
                    </a:cubicBezTo>
                    <a:cubicBezTo>
                      <a:pt x="1022" y="621"/>
                      <a:pt x="1022" y="621"/>
                      <a:pt x="1022" y="621"/>
                    </a:cubicBezTo>
                    <a:cubicBezTo>
                      <a:pt x="1022" y="621"/>
                      <a:pt x="1023" y="621"/>
                      <a:pt x="1023" y="621"/>
                    </a:cubicBezTo>
                    <a:cubicBezTo>
                      <a:pt x="1159" y="621"/>
                      <a:pt x="1355" y="750"/>
                      <a:pt x="1590" y="993"/>
                    </a:cubicBezTo>
                    <a:lnTo>
                      <a:pt x="1597" y="986"/>
                    </a:lnTo>
                    <a:close/>
                    <a:moveTo>
                      <a:pt x="1426" y="639"/>
                    </a:moveTo>
                    <a:cubicBezTo>
                      <a:pt x="1323" y="569"/>
                      <a:pt x="1233" y="533"/>
                      <a:pt x="1160" y="533"/>
                    </a:cubicBezTo>
                    <a:cubicBezTo>
                      <a:pt x="1160" y="533"/>
                      <a:pt x="1160" y="533"/>
                      <a:pt x="1159" y="533"/>
                    </a:cubicBezTo>
                    <a:cubicBezTo>
                      <a:pt x="1159" y="542"/>
                      <a:pt x="1159" y="542"/>
                      <a:pt x="1159" y="542"/>
                    </a:cubicBezTo>
                    <a:cubicBezTo>
                      <a:pt x="1160" y="542"/>
                      <a:pt x="1160" y="542"/>
                      <a:pt x="1160" y="542"/>
                    </a:cubicBezTo>
                    <a:cubicBezTo>
                      <a:pt x="1232" y="542"/>
                      <a:pt x="1319" y="577"/>
                      <a:pt x="1421" y="646"/>
                    </a:cubicBezTo>
                    <a:lnTo>
                      <a:pt x="1426" y="639"/>
                    </a:lnTo>
                    <a:close/>
                    <a:moveTo>
                      <a:pt x="1548" y="732"/>
                    </a:moveTo>
                    <a:cubicBezTo>
                      <a:pt x="1519" y="708"/>
                      <a:pt x="1491" y="685"/>
                      <a:pt x="1463" y="665"/>
                    </a:cubicBezTo>
                    <a:cubicBezTo>
                      <a:pt x="1458" y="672"/>
                      <a:pt x="1458" y="672"/>
                      <a:pt x="1458" y="672"/>
                    </a:cubicBezTo>
                    <a:cubicBezTo>
                      <a:pt x="1485" y="692"/>
                      <a:pt x="1514" y="715"/>
                      <a:pt x="1543" y="739"/>
                    </a:cubicBezTo>
                    <a:lnTo>
                      <a:pt x="1548" y="732"/>
                    </a:lnTo>
                    <a:close/>
                    <a:moveTo>
                      <a:pt x="1734" y="907"/>
                    </a:moveTo>
                    <a:cubicBezTo>
                      <a:pt x="1680" y="851"/>
                      <a:pt x="1629" y="803"/>
                      <a:pt x="1580" y="759"/>
                    </a:cubicBezTo>
                    <a:cubicBezTo>
                      <a:pt x="1574" y="766"/>
                      <a:pt x="1574" y="766"/>
                      <a:pt x="1574" y="766"/>
                    </a:cubicBezTo>
                    <a:cubicBezTo>
                      <a:pt x="1623" y="809"/>
                      <a:pt x="1674" y="858"/>
                      <a:pt x="1728" y="914"/>
                    </a:cubicBezTo>
                    <a:lnTo>
                      <a:pt x="1734" y="907"/>
                    </a:lnTo>
                    <a:close/>
                    <a:moveTo>
                      <a:pt x="1539" y="543"/>
                    </a:moveTo>
                    <a:cubicBezTo>
                      <a:pt x="1446" y="484"/>
                      <a:pt x="1365" y="454"/>
                      <a:pt x="1298" y="454"/>
                    </a:cubicBezTo>
                    <a:cubicBezTo>
                      <a:pt x="1297" y="454"/>
                      <a:pt x="1297" y="454"/>
                      <a:pt x="1297" y="454"/>
                    </a:cubicBezTo>
                    <a:cubicBezTo>
                      <a:pt x="1297" y="463"/>
                      <a:pt x="1297" y="463"/>
                      <a:pt x="1297" y="463"/>
                    </a:cubicBezTo>
                    <a:cubicBezTo>
                      <a:pt x="1297" y="463"/>
                      <a:pt x="1297" y="463"/>
                      <a:pt x="1298" y="463"/>
                    </a:cubicBezTo>
                    <a:cubicBezTo>
                      <a:pt x="1363" y="463"/>
                      <a:pt x="1442" y="493"/>
                      <a:pt x="1534" y="551"/>
                    </a:cubicBezTo>
                    <a:lnTo>
                      <a:pt x="1539" y="543"/>
                    </a:lnTo>
                    <a:close/>
                    <a:moveTo>
                      <a:pt x="1731" y="693"/>
                    </a:moveTo>
                    <a:cubicBezTo>
                      <a:pt x="1676" y="643"/>
                      <a:pt x="1623" y="601"/>
                      <a:pt x="1574" y="567"/>
                    </a:cubicBezTo>
                    <a:cubicBezTo>
                      <a:pt x="1568" y="574"/>
                      <a:pt x="1568" y="574"/>
                      <a:pt x="1568" y="574"/>
                    </a:cubicBezTo>
                    <a:cubicBezTo>
                      <a:pt x="1618" y="608"/>
                      <a:pt x="1670" y="650"/>
                      <a:pt x="1725" y="699"/>
                    </a:cubicBezTo>
                    <a:lnTo>
                      <a:pt x="1731" y="693"/>
                    </a:lnTo>
                    <a:close/>
                    <a:moveTo>
                      <a:pt x="1872" y="828"/>
                    </a:moveTo>
                    <a:cubicBezTo>
                      <a:pt x="1835" y="791"/>
                      <a:pt x="1801" y="757"/>
                      <a:pt x="1768" y="726"/>
                    </a:cubicBezTo>
                    <a:cubicBezTo>
                      <a:pt x="1762" y="733"/>
                      <a:pt x="1762" y="733"/>
                      <a:pt x="1762" y="733"/>
                    </a:cubicBezTo>
                    <a:cubicBezTo>
                      <a:pt x="1795" y="764"/>
                      <a:pt x="1829" y="797"/>
                      <a:pt x="1865" y="835"/>
                    </a:cubicBezTo>
                    <a:lnTo>
                      <a:pt x="1872" y="828"/>
                    </a:lnTo>
                    <a:close/>
                    <a:moveTo>
                      <a:pt x="1478" y="437"/>
                    </a:moveTo>
                    <a:cubicBezTo>
                      <a:pt x="1438" y="422"/>
                      <a:pt x="1399" y="414"/>
                      <a:pt x="1365" y="415"/>
                    </a:cubicBezTo>
                    <a:cubicBezTo>
                      <a:pt x="1365" y="424"/>
                      <a:pt x="1365" y="424"/>
                      <a:pt x="1365" y="424"/>
                    </a:cubicBezTo>
                    <a:cubicBezTo>
                      <a:pt x="1366" y="424"/>
                      <a:pt x="1366" y="424"/>
                      <a:pt x="1366" y="424"/>
                    </a:cubicBezTo>
                    <a:cubicBezTo>
                      <a:pt x="1399" y="424"/>
                      <a:pt x="1436" y="431"/>
                      <a:pt x="1475" y="446"/>
                    </a:cubicBezTo>
                    <a:lnTo>
                      <a:pt x="1478" y="437"/>
                    </a:lnTo>
                    <a:close/>
                    <a:moveTo>
                      <a:pt x="1700" y="570"/>
                    </a:moveTo>
                    <a:cubicBezTo>
                      <a:pt x="1632" y="517"/>
                      <a:pt x="1569" y="477"/>
                      <a:pt x="1512" y="452"/>
                    </a:cubicBezTo>
                    <a:cubicBezTo>
                      <a:pt x="1509" y="460"/>
                      <a:pt x="1509" y="460"/>
                      <a:pt x="1509" y="460"/>
                    </a:cubicBezTo>
                    <a:cubicBezTo>
                      <a:pt x="1565" y="485"/>
                      <a:pt x="1627" y="525"/>
                      <a:pt x="1695" y="577"/>
                    </a:cubicBezTo>
                    <a:lnTo>
                      <a:pt x="1700" y="570"/>
                    </a:lnTo>
                    <a:close/>
                    <a:moveTo>
                      <a:pt x="1861" y="709"/>
                    </a:moveTo>
                    <a:cubicBezTo>
                      <a:pt x="1817" y="668"/>
                      <a:pt x="1775" y="630"/>
                      <a:pt x="1734" y="596"/>
                    </a:cubicBezTo>
                    <a:cubicBezTo>
                      <a:pt x="1728" y="603"/>
                      <a:pt x="1728" y="603"/>
                      <a:pt x="1728" y="603"/>
                    </a:cubicBezTo>
                    <a:cubicBezTo>
                      <a:pt x="1769" y="636"/>
                      <a:pt x="1811" y="674"/>
                      <a:pt x="1854" y="716"/>
                    </a:cubicBezTo>
                    <a:lnTo>
                      <a:pt x="1861" y="709"/>
                    </a:lnTo>
                    <a:close/>
                    <a:moveTo>
                      <a:pt x="1940" y="789"/>
                    </a:moveTo>
                    <a:cubicBezTo>
                      <a:pt x="1923" y="771"/>
                      <a:pt x="1907" y="754"/>
                      <a:pt x="1890" y="738"/>
                    </a:cubicBezTo>
                    <a:cubicBezTo>
                      <a:pt x="1884" y="745"/>
                      <a:pt x="1884" y="745"/>
                      <a:pt x="1884" y="745"/>
                    </a:cubicBezTo>
                    <a:cubicBezTo>
                      <a:pt x="1900" y="761"/>
                      <a:pt x="1917" y="777"/>
                      <a:pt x="1934" y="795"/>
                    </a:cubicBezTo>
                    <a:lnTo>
                      <a:pt x="1940" y="789"/>
                    </a:lnTo>
                    <a:close/>
                    <a:moveTo>
                      <a:pt x="1648" y="447"/>
                    </a:moveTo>
                    <a:cubicBezTo>
                      <a:pt x="1567" y="399"/>
                      <a:pt x="1495" y="375"/>
                      <a:pt x="1435" y="375"/>
                    </a:cubicBezTo>
                    <a:cubicBezTo>
                      <a:pt x="1435" y="375"/>
                      <a:pt x="1434" y="375"/>
                      <a:pt x="1434" y="375"/>
                    </a:cubicBezTo>
                    <a:cubicBezTo>
                      <a:pt x="1434" y="384"/>
                      <a:pt x="1434" y="384"/>
                      <a:pt x="1434" y="384"/>
                    </a:cubicBezTo>
                    <a:cubicBezTo>
                      <a:pt x="1493" y="384"/>
                      <a:pt x="1564" y="408"/>
                      <a:pt x="1644" y="455"/>
                    </a:cubicBezTo>
                    <a:lnTo>
                      <a:pt x="1648" y="447"/>
                    </a:lnTo>
                    <a:close/>
                    <a:moveTo>
                      <a:pt x="1856" y="602"/>
                    </a:moveTo>
                    <a:cubicBezTo>
                      <a:pt x="1797" y="550"/>
                      <a:pt x="1741" y="507"/>
                      <a:pt x="1689" y="473"/>
                    </a:cubicBezTo>
                    <a:cubicBezTo>
                      <a:pt x="1684" y="480"/>
                      <a:pt x="1684" y="480"/>
                      <a:pt x="1684" y="480"/>
                    </a:cubicBezTo>
                    <a:cubicBezTo>
                      <a:pt x="1736" y="514"/>
                      <a:pt x="1792" y="558"/>
                      <a:pt x="1850" y="609"/>
                    </a:cubicBezTo>
                    <a:lnTo>
                      <a:pt x="1856" y="602"/>
                    </a:lnTo>
                    <a:close/>
                    <a:moveTo>
                      <a:pt x="2009" y="749"/>
                    </a:moveTo>
                    <a:cubicBezTo>
                      <a:pt x="1966" y="704"/>
                      <a:pt x="1925" y="665"/>
                      <a:pt x="1885" y="628"/>
                    </a:cubicBezTo>
                    <a:cubicBezTo>
                      <a:pt x="1879" y="635"/>
                      <a:pt x="1879" y="635"/>
                      <a:pt x="1879" y="635"/>
                    </a:cubicBezTo>
                    <a:cubicBezTo>
                      <a:pt x="1919" y="671"/>
                      <a:pt x="1959" y="711"/>
                      <a:pt x="2003" y="755"/>
                    </a:cubicBezTo>
                    <a:lnTo>
                      <a:pt x="2009" y="749"/>
                    </a:lnTo>
                    <a:close/>
                    <a:moveTo>
                      <a:pt x="683" y="760"/>
                    </a:moveTo>
                    <a:cubicBezTo>
                      <a:pt x="635" y="597"/>
                      <a:pt x="309" y="438"/>
                      <a:pt x="71" y="414"/>
                    </a:cubicBezTo>
                    <a:cubicBezTo>
                      <a:pt x="70" y="423"/>
                      <a:pt x="70" y="423"/>
                      <a:pt x="70" y="423"/>
                    </a:cubicBezTo>
                    <a:cubicBezTo>
                      <a:pt x="305" y="447"/>
                      <a:pt x="627" y="603"/>
                      <a:pt x="674" y="763"/>
                    </a:cubicBezTo>
                    <a:lnTo>
                      <a:pt x="683" y="760"/>
                    </a:lnTo>
                    <a:close/>
                    <a:moveTo>
                      <a:pt x="421" y="603"/>
                    </a:moveTo>
                    <a:cubicBezTo>
                      <a:pt x="297" y="527"/>
                      <a:pt x="132" y="470"/>
                      <a:pt x="1" y="457"/>
                    </a:cubicBezTo>
                    <a:cubicBezTo>
                      <a:pt x="0" y="466"/>
                      <a:pt x="0" y="466"/>
                      <a:pt x="0" y="466"/>
                    </a:cubicBezTo>
                    <a:cubicBezTo>
                      <a:pt x="130" y="479"/>
                      <a:pt x="294" y="536"/>
                      <a:pt x="417" y="610"/>
                    </a:cubicBezTo>
                    <a:lnTo>
                      <a:pt x="421" y="603"/>
                    </a:lnTo>
                    <a:close/>
                    <a:moveTo>
                      <a:pt x="754" y="719"/>
                    </a:moveTo>
                    <a:cubicBezTo>
                      <a:pt x="705" y="556"/>
                      <a:pt x="379" y="396"/>
                      <a:pt x="142" y="373"/>
                    </a:cubicBezTo>
                    <a:cubicBezTo>
                      <a:pt x="141" y="382"/>
                      <a:pt x="141" y="382"/>
                      <a:pt x="141" y="382"/>
                    </a:cubicBezTo>
                    <a:cubicBezTo>
                      <a:pt x="376" y="405"/>
                      <a:pt x="698" y="562"/>
                      <a:pt x="745" y="721"/>
                    </a:cubicBezTo>
                    <a:lnTo>
                      <a:pt x="754" y="719"/>
                    </a:lnTo>
                    <a:close/>
                    <a:moveTo>
                      <a:pt x="824" y="677"/>
                    </a:moveTo>
                    <a:cubicBezTo>
                      <a:pt x="808" y="623"/>
                      <a:pt x="761" y="567"/>
                      <a:pt x="688" y="513"/>
                    </a:cubicBezTo>
                    <a:cubicBezTo>
                      <a:pt x="683" y="521"/>
                      <a:pt x="683" y="521"/>
                      <a:pt x="683" y="521"/>
                    </a:cubicBezTo>
                    <a:cubicBezTo>
                      <a:pt x="754" y="573"/>
                      <a:pt x="800" y="628"/>
                      <a:pt x="815" y="680"/>
                    </a:cubicBezTo>
                    <a:lnTo>
                      <a:pt x="824" y="677"/>
                    </a:lnTo>
                    <a:close/>
                    <a:moveTo>
                      <a:pt x="652" y="489"/>
                    </a:moveTo>
                    <a:cubicBezTo>
                      <a:pt x="615" y="465"/>
                      <a:pt x="574" y="443"/>
                      <a:pt x="530" y="422"/>
                    </a:cubicBezTo>
                    <a:cubicBezTo>
                      <a:pt x="526" y="431"/>
                      <a:pt x="526" y="431"/>
                      <a:pt x="526" y="431"/>
                    </a:cubicBezTo>
                    <a:cubicBezTo>
                      <a:pt x="570" y="451"/>
                      <a:pt x="611" y="473"/>
                      <a:pt x="647" y="496"/>
                    </a:cubicBezTo>
                    <a:lnTo>
                      <a:pt x="652" y="489"/>
                    </a:lnTo>
                    <a:close/>
                    <a:moveTo>
                      <a:pt x="459" y="393"/>
                    </a:moveTo>
                    <a:cubicBezTo>
                      <a:pt x="374" y="361"/>
                      <a:pt x="287" y="339"/>
                      <a:pt x="212" y="331"/>
                    </a:cubicBezTo>
                    <a:cubicBezTo>
                      <a:pt x="211" y="340"/>
                      <a:pt x="211" y="340"/>
                      <a:pt x="211" y="340"/>
                    </a:cubicBezTo>
                    <a:cubicBezTo>
                      <a:pt x="285" y="348"/>
                      <a:pt x="372" y="369"/>
                      <a:pt x="456" y="401"/>
                    </a:cubicBezTo>
                    <a:lnTo>
                      <a:pt x="459" y="393"/>
                    </a:lnTo>
                    <a:close/>
                    <a:moveTo>
                      <a:pt x="895" y="636"/>
                    </a:moveTo>
                    <a:cubicBezTo>
                      <a:pt x="846" y="473"/>
                      <a:pt x="520" y="314"/>
                      <a:pt x="283" y="290"/>
                    </a:cubicBezTo>
                    <a:cubicBezTo>
                      <a:pt x="282" y="299"/>
                      <a:pt x="282" y="299"/>
                      <a:pt x="282" y="299"/>
                    </a:cubicBezTo>
                    <a:cubicBezTo>
                      <a:pt x="517" y="322"/>
                      <a:pt x="839" y="479"/>
                      <a:pt x="886" y="638"/>
                    </a:cubicBezTo>
                    <a:lnTo>
                      <a:pt x="895" y="636"/>
                    </a:lnTo>
                    <a:close/>
                    <a:moveTo>
                      <a:pt x="965" y="594"/>
                    </a:moveTo>
                    <a:cubicBezTo>
                      <a:pt x="947" y="532"/>
                      <a:pt x="888" y="467"/>
                      <a:pt x="795" y="407"/>
                    </a:cubicBezTo>
                    <a:cubicBezTo>
                      <a:pt x="790" y="415"/>
                      <a:pt x="790" y="415"/>
                      <a:pt x="790" y="415"/>
                    </a:cubicBezTo>
                    <a:cubicBezTo>
                      <a:pt x="881" y="474"/>
                      <a:pt x="939" y="537"/>
                      <a:pt x="956" y="597"/>
                    </a:cubicBezTo>
                    <a:lnTo>
                      <a:pt x="965" y="594"/>
                    </a:lnTo>
                    <a:close/>
                    <a:moveTo>
                      <a:pt x="759" y="385"/>
                    </a:moveTo>
                    <a:cubicBezTo>
                      <a:pt x="693" y="347"/>
                      <a:pt x="617" y="314"/>
                      <a:pt x="540" y="289"/>
                    </a:cubicBezTo>
                    <a:cubicBezTo>
                      <a:pt x="537" y="298"/>
                      <a:pt x="537" y="298"/>
                      <a:pt x="537" y="298"/>
                    </a:cubicBezTo>
                    <a:cubicBezTo>
                      <a:pt x="614" y="322"/>
                      <a:pt x="689" y="355"/>
                      <a:pt x="754" y="393"/>
                    </a:cubicBezTo>
                    <a:lnTo>
                      <a:pt x="759" y="385"/>
                    </a:lnTo>
                    <a:close/>
                    <a:moveTo>
                      <a:pt x="495" y="276"/>
                    </a:moveTo>
                    <a:cubicBezTo>
                      <a:pt x="445" y="262"/>
                      <a:pt x="397" y="253"/>
                      <a:pt x="353" y="249"/>
                    </a:cubicBezTo>
                    <a:cubicBezTo>
                      <a:pt x="352" y="258"/>
                      <a:pt x="352" y="258"/>
                      <a:pt x="352" y="258"/>
                    </a:cubicBezTo>
                    <a:cubicBezTo>
                      <a:pt x="396" y="262"/>
                      <a:pt x="443" y="271"/>
                      <a:pt x="493" y="285"/>
                    </a:cubicBezTo>
                    <a:lnTo>
                      <a:pt x="495" y="276"/>
                    </a:lnTo>
                    <a:close/>
                    <a:moveTo>
                      <a:pt x="1036" y="553"/>
                    </a:moveTo>
                    <a:cubicBezTo>
                      <a:pt x="1023" y="511"/>
                      <a:pt x="993" y="469"/>
                      <a:pt x="946" y="427"/>
                    </a:cubicBezTo>
                    <a:cubicBezTo>
                      <a:pt x="940" y="434"/>
                      <a:pt x="940" y="434"/>
                      <a:pt x="940" y="434"/>
                    </a:cubicBezTo>
                    <a:cubicBezTo>
                      <a:pt x="986" y="474"/>
                      <a:pt x="1015" y="516"/>
                      <a:pt x="1027" y="556"/>
                    </a:cubicBezTo>
                    <a:lnTo>
                      <a:pt x="1036" y="553"/>
                    </a:lnTo>
                    <a:close/>
                    <a:moveTo>
                      <a:pt x="899" y="389"/>
                    </a:moveTo>
                    <a:cubicBezTo>
                      <a:pt x="858" y="359"/>
                      <a:pt x="810" y="331"/>
                      <a:pt x="756" y="305"/>
                    </a:cubicBezTo>
                    <a:cubicBezTo>
                      <a:pt x="753" y="313"/>
                      <a:pt x="753" y="313"/>
                      <a:pt x="753" y="313"/>
                    </a:cubicBezTo>
                    <a:cubicBezTo>
                      <a:pt x="806" y="339"/>
                      <a:pt x="853" y="367"/>
                      <a:pt x="894" y="396"/>
                    </a:cubicBezTo>
                    <a:lnTo>
                      <a:pt x="899" y="389"/>
                    </a:lnTo>
                    <a:close/>
                    <a:moveTo>
                      <a:pt x="703" y="281"/>
                    </a:moveTo>
                    <a:cubicBezTo>
                      <a:pt x="608" y="242"/>
                      <a:pt x="509" y="216"/>
                      <a:pt x="424" y="207"/>
                    </a:cubicBezTo>
                    <a:cubicBezTo>
                      <a:pt x="423" y="216"/>
                      <a:pt x="423" y="216"/>
                      <a:pt x="423" y="216"/>
                    </a:cubicBezTo>
                    <a:cubicBezTo>
                      <a:pt x="507" y="225"/>
                      <a:pt x="605" y="251"/>
                      <a:pt x="699" y="290"/>
                    </a:cubicBezTo>
                    <a:lnTo>
                      <a:pt x="703" y="281"/>
                    </a:lnTo>
                    <a:close/>
                    <a:moveTo>
                      <a:pt x="1106" y="512"/>
                    </a:moveTo>
                    <a:cubicBezTo>
                      <a:pt x="1058" y="349"/>
                      <a:pt x="732" y="189"/>
                      <a:pt x="494" y="166"/>
                    </a:cubicBezTo>
                    <a:cubicBezTo>
                      <a:pt x="493" y="175"/>
                      <a:pt x="493" y="175"/>
                      <a:pt x="493" y="175"/>
                    </a:cubicBezTo>
                    <a:cubicBezTo>
                      <a:pt x="728" y="198"/>
                      <a:pt x="1050" y="355"/>
                      <a:pt x="1097" y="514"/>
                    </a:cubicBezTo>
                    <a:lnTo>
                      <a:pt x="1106" y="512"/>
                    </a:lnTo>
                    <a:close/>
                    <a:moveTo>
                      <a:pt x="1177" y="470"/>
                    </a:moveTo>
                    <a:cubicBezTo>
                      <a:pt x="1167" y="439"/>
                      <a:pt x="1148" y="406"/>
                      <a:pt x="1118" y="374"/>
                    </a:cubicBezTo>
                    <a:cubicBezTo>
                      <a:pt x="1112" y="380"/>
                      <a:pt x="1112" y="380"/>
                      <a:pt x="1112" y="380"/>
                    </a:cubicBezTo>
                    <a:cubicBezTo>
                      <a:pt x="1140" y="412"/>
                      <a:pt x="1159" y="443"/>
                      <a:pt x="1168" y="473"/>
                    </a:cubicBezTo>
                    <a:lnTo>
                      <a:pt x="1177" y="470"/>
                    </a:lnTo>
                    <a:close/>
                    <a:moveTo>
                      <a:pt x="1092" y="348"/>
                    </a:moveTo>
                    <a:cubicBezTo>
                      <a:pt x="1047" y="307"/>
                      <a:pt x="986" y="266"/>
                      <a:pt x="916" y="231"/>
                    </a:cubicBezTo>
                    <a:cubicBezTo>
                      <a:pt x="912" y="239"/>
                      <a:pt x="912" y="239"/>
                      <a:pt x="912" y="239"/>
                    </a:cubicBezTo>
                    <a:cubicBezTo>
                      <a:pt x="981" y="274"/>
                      <a:pt x="1042" y="314"/>
                      <a:pt x="1086" y="355"/>
                    </a:cubicBezTo>
                    <a:lnTo>
                      <a:pt x="1092" y="348"/>
                    </a:lnTo>
                    <a:close/>
                    <a:moveTo>
                      <a:pt x="882" y="215"/>
                    </a:moveTo>
                    <a:cubicBezTo>
                      <a:pt x="777" y="167"/>
                      <a:pt x="661" y="134"/>
                      <a:pt x="565" y="124"/>
                    </a:cubicBezTo>
                    <a:cubicBezTo>
                      <a:pt x="564" y="133"/>
                      <a:pt x="564" y="133"/>
                      <a:pt x="564" y="133"/>
                    </a:cubicBezTo>
                    <a:cubicBezTo>
                      <a:pt x="659" y="143"/>
                      <a:pt x="774" y="176"/>
                      <a:pt x="879" y="224"/>
                    </a:cubicBezTo>
                    <a:lnTo>
                      <a:pt x="882" y="215"/>
                    </a:lnTo>
                    <a:close/>
                    <a:moveTo>
                      <a:pt x="1247" y="429"/>
                    </a:moveTo>
                    <a:cubicBezTo>
                      <a:pt x="1227" y="359"/>
                      <a:pt x="1154" y="285"/>
                      <a:pt x="1043" y="220"/>
                    </a:cubicBezTo>
                    <a:cubicBezTo>
                      <a:pt x="1038" y="228"/>
                      <a:pt x="1038" y="228"/>
                      <a:pt x="1038" y="228"/>
                    </a:cubicBezTo>
                    <a:cubicBezTo>
                      <a:pt x="1147" y="292"/>
                      <a:pt x="1219" y="364"/>
                      <a:pt x="1239" y="431"/>
                    </a:cubicBezTo>
                    <a:lnTo>
                      <a:pt x="1247" y="429"/>
                    </a:lnTo>
                    <a:close/>
                    <a:moveTo>
                      <a:pt x="1318" y="387"/>
                    </a:moveTo>
                    <a:cubicBezTo>
                      <a:pt x="1299" y="326"/>
                      <a:pt x="1242" y="261"/>
                      <a:pt x="1151" y="202"/>
                    </a:cubicBezTo>
                    <a:cubicBezTo>
                      <a:pt x="1146" y="210"/>
                      <a:pt x="1146" y="210"/>
                      <a:pt x="1146" y="210"/>
                    </a:cubicBezTo>
                    <a:cubicBezTo>
                      <a:pt x="1235" y="268"/>
                      <a:pt x="1291" y="330"/>
                      <a:pt x="1309" y="390"/>
                    </a:cubicBezTo>
                    <a:lnTo>
                      <a:pt x="1318" y="387"/>
                    </a:lnTo>
                    <a:close/>
                    <a:moveTo>
                      <a:pt x="1128" y="188"/>
                    </a:moveTo>
                    <a:cubicBezTo>
                      <a:pt x="1089" y="164"/>
                      <a:pt x="1045" y="142"/>
                      <a:pt x="999" y="122"/>
                    </a:cubicBezTo>
                    <a:cubicBezTo>
                      <a:pt x="995" y="130"/>
                      <a:pt x="995" y="130"/>
                      <a:pt x="995" y="130"/>
                    </a:cubicBezTo>
                    <a:cubicBezTo>
                      <a:pt x="1041" y="150"/>
                      <a:pt x="1085" y="172"/>
                      <a:pt x="1124" y="196"/>
                    </a:cubicBezTo>
                    <a:lnTo>
                      <a:pt x="1128" y="188"/>
                    </a:lnTo>
                    <a:close/>
                    <a:moveTo>
                      <a:pt x="956" y="104"/>
                    </a:moveTo>
                    <a:cubicBezTo>
                      <a:pt x="870" y="71"/>
                      <a:pt x="781" y="49"/>
                      <a:pt x="706" y="42"/>
                    </a:cubicBezTo>
                    <a:cubicBezTo>
                      <a:pt x="705" y="51"/>
                      <a:pt x="705" y="51"/>
                      <a:pt x="705" y="51"/>
                    </a:cubicBezTo>
                    <a:cubicBezTo>
                      <a:pt x="780" y="58"/>
                      <a:pt x="867" y="80"/>
                      <a:pt x="953" y="113"/>
                    </a:cubicBezTo>
                    <a:lnTo>
                      <a:pt x="956" y="104"/>
                    </a:lnTo>
                    <a:close/>
                    <a:moveTo>
                      <a:pt x="1388" y="346"/>
                    </a:moveTo>
                    <a:cubicBezTo>
                      <a:pt x="1376" y="305"/>
                      <a:pt x="1346" y="262"/>
                      <a:pt x="1300" y="220"/>
                    </a:cubicBezTo>
                    <a:cubicBezTo>
                      <a:pt x="1294" y="227"/>
                      <a:pt x="1294" y="227"/>
                      <a:pt x="1294" y="227"/>
                    </a:cubicBezTo>
                    <a:cubicBezTo>
                      <a:pt x="1339" y="268"/>
                      <a:pt x="1368" y="309"/>
                      <a:pt x="1380" y="349"/>
                    </a:cubicBezTo>
                    <a:lnTo>
                      <a:pt x="1388" y="346"/>
                    </a:lnTo>
                    <a:close/>
                    <a:moveTo>
                      <a:pt x="1261" y="188"/>
                    </a:moveTo>
                    <a:cubicBezTo>
                      <a:pt x="1222" y="159"/>
                      <a:pt x="1176" y="131"/>
                      <a:pt x="1125" y="106"/>
                    </a:cubicBezTo>
                    <a:cubicBezTo>
                      <a:pt x="1121" y="114"/>
                      <a:pt x="1121" y="114"/>
                      <a:pt x="1121" y="114"/>
                    </a:cubicBezTo>
                    <a:cubicBezTo>
                      <a:pt x="1172" y="139"/>
                      <a:pt x="1217" y="167"/>
                      <a:pt x="1255" y="195"/>
                    </a:cubicBezTo>
                    <a:lnTo>
                      <a:pt x="1261" y="188"/>
                    </a:lnTo>
                    <a:close/>
                    <a:moveTo>
                      <a:pt x="1088" y="89"/>
                    </a:moveTo>
                    <a:cubicBezTo>
                      <a:pt x="985" y="42"/>
                      <a:pt x="871" y="10"/>
                      <a:pt x="776" y="0"/>
                    </a:cubicBezTo>
                    <a:cubicBezTo>
                      <a:pt x="775" y="9"/>
                      <a:pt x="775" y="9"/>
                      <a:pt x="775" y="9"/>
                    </a:cubicBezTo>
                    <a:cubicBezTo>
                      <a:pt x="869" y="19"/>
                      <a:pt x="982" y="50"/>
                      <a:pt x="1085" y="97"/>
                    </a:cubicBezTo>
                    <a:lnTo>
                      <a:pt x="1088" y="89"/>
                    </a:lnTo>
                    <a:close/>
                    <a:moveTo>
                      <a:pt x="962" y="177"/>
                    </a:moveTo>
                    <a:cubicBezTo>
                      <a:pt x="859" y="130"/>
                      <a:pt x="745" y="98"/>
                      <a:pt x="650" y="88"/>
                    </a:cubicBezTo>
                    <a:cubicBezTo>
                      <a:pt x="649" y="97"/>
                      <a:pt x="649" y="97"/>
                      <a:pt x="649" y="97"/>
                    </a:cubicBezTo>
                    <a:cubicBezTo>
                      <a:pt x="743" y="106"/>
                      <a:pt x="856" y="138"/>
                      <a:pt x="959" y="185"/>
                    </a:cubicBezTo>
                    <a:lnTo>
                      <a:pt x="962" y="177"/>
                    </a:lnTo>
                    <a:close/>
                  </a:path>
                </a:pathLst>
              </a:custGeom>
              <a:solidFill>
                <a:srgbClr val="D1D3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50"/>
              <p:cNvSpPr/>
              <p:nvPr/>
            </p:nvSpPr>
            <p:spPr>
              <a:xfrm>
                <a:off x="4505325" y="4303713"/>
                <a:ext cx="403225" cy="230188"/>
              </a:xfrm>
              <a:custGeom>
                <a:rect b="b" l="l" r="r" t="t"/>
                <a:pathLst>
                  <a:path extrusionOk="0" h="72" w="126">
                    <a:moveTo>
                      <a:pt x="126" y="72"/>
                    </a:moveTo>
                    <a:cubicBezTo>
                      <a:pt x="126" y="72"/>
                      <a:pt x="118" y="69"/>
                      <a:pt x="105" y="62"/>
                    </a:cubicBezTo>
                    <a:cubicBezTo>
                      <a:pt x="99" y="59"/>
                      <a:pt x="92" y="56"/>
                      <a:pt x="85" y="51"/>
                    </a:cubicBezTo>
                    <a:cubicBezTo>
                      <a:pt x="78" y="47"/>
                      <a:pt x="70" y="43"/>
                      <a:pt x="62" y="38"/>
                    </a:cubicBezTo>
                    <a:cubicBezTo>
                      <a:pt x="46" y="29"/>
                      <a:pt x="31" y="20"/>
                      <a:pt x="19" y="12"/>
                    </a:cubicBezTo>
                    <a:cubicBezTo>
                      <a:pt x="8" y="5"/>
                      <a:pt x="0" y="0"/>
                      <a:pt x="0" y="0"/>
                    </a:cubicBezTo>
                    <a:cubicBezTo>
                      <a:pt x="0" y="0"/>
                      <a:pt x="9" y="3"/>
                      <a:pt x="21" y="10"/>
                    </a:cubicBezTo>
                    <a:cubicBezTo>
                      <a:pt x="33" y="16"/>
                      <a:pt x="49" y="25"/>
                      <a:pt x="65" y="34"/>
                    </a:cubicBezTo>
                    <a:cubicBezTo>
                      <a:pt x="72" y="38"/>
                      <a:pt x="80" y="43"/>
                      <a:pt x="87" y="47"/>
                    </a:cubicBezTo>
                    <a:cubicBezTo>
                      <a:pt x="95" y="52"/>
                      <a:pt x="101" y="56"/>
                      <a:pt x="107" y="60"/>
                    </a:cubicBezTo>
                    <a:cubicBezTo>
                      <a:pt x="118" y="67"/>
                      <a:pt x="126" y="72"/>
                      <a:pt x="126" y="72"/>
                    </a:cubicBezTo>
                    <a:close/>
                  </a:path>
                </a:pathLst>
              </a:custGeom>
              <a:solidFill>
                <a:srgbClr val="9395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50"/>
              <p:cNvSpPr/>
              <p:nvPr/>
            </p:nvSpPr>
            <p:spPr>
              <a:xfrm>
                <a:off x="4498975" y="4354513"/>
                <a:ext cx="320675" cy="433388"/>
              </a:xfrm>
              <a:custGeom>
                <a:rect b="b" l="l" r="r" t="t"/>
                <a:pathLst>
                  <a:path extrusionOk="0" h="135" w="100">
                    <a:moveTo>
                      <a:pt x="100" y="40"/>
                    </a:moveTo>
                    <a:cubicBezTo>
                      <a:pt x="30" y="0"/>
                      <a:pt x="30" y="0"/>
                      <a:pt x="30" y="0"/>
                    </a:cubicBezTo>
                    <a:cubicBezTo>
                      <a:pt x="13" y="9"/>
                      <a:pt x="0" y="33"/>
                      <a:pt x="0" y="52"/>
                    </a:cubicBezTo>
                    <a:cubicBezTo>
                      <a:pt x="0" y="92"/>
                      <a:pt x="0" y="92"/>
                      <a:pt x="0" y="92"/>
                    </a:cubicBezTo>
                    <a:cubicBezTo>
                      <a:pt x="0" y="93"/>
                      <a:pt x="0" y="94"/>
                      <a:pt x="1" y="94"/>
                    </a:cubicBezTo>
                    <a:cubicBezTo>
                      <a:pt x="71" y="135"/>
                      <a:pt x="71" y="135"/>
                      <a:pt x="71" y="135"/>
                    </a:cubicBezTo>
                    <a:cubicBezTo>
                      <a:pt x="70" y="134"/>
                      <a:pt x="70" y="134"/>
                      <a:pt x="70" y="133"/>
                    </a:cubicBezTo>
                    <a:cubicBezTo>
                      <a:pt x="70" y="93"/>
                      <a:pt x="70" y="93"/>
                      <a:pt x="70" y="93"/>
                    </a:cubicBezTo>
                    <a:cubicBezTo>
                      <a:pt x="70" y="74"/>
                      <a:pt x="83" y="50"/>
                      <a:pt x="100" y="40"/>
                    </a:cubicBezTo>
                    <a:close/>
                  </a:path>
                </a:pathLst>
              </a:custGeom>
              <a:solidFill>
                <a:srgbClr val="E0242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50"/>
              <p:cNvSpPr/>
              <p:nvPr/>
            </p:nvSpPr>
            <p:spPr>
              <a:xfrm>
                <a:off x="4722813" y="4483100"/>
                <a:ext cx="96837" cy="304800"/>
              </a:xfrm>
              <a:custGeom>
                <a:rect b="b" l="l" r="r" t="t"/>
                <a:pathLst>
                  <a:path extrusionOk="0" h="95" w="30">
                    <a:moveTo>
                      <a:pt x="0" y="53"/>
                    </a:moveTo>
                    <a:cubicBezTo>
                      <a:pt x="0" y="93"/>
                      <a:pt x="0" y="93"/>
                      <a:pt x="0" y="93"/>
                    </a:cubicBezTo>
                    <a:cubicBezTo>
                      <a:pt x="0" y="95"/>
                      <a:pt x="1" y="95"/>
                      <a:pt x="3" y="95"/>
                    </a:cubicBezTo>
                    <a:cubicBezTo>
                      <a:pt x="4" y="94"/>
                      <a:pt x="5" y="92"/>
                      <a:pt x="5" y="90"/>
                    </a:cubicBezTo>
                    <a:cubicBezTo>
                      <a:pt x="5" y="50"/>
                      <a:pt x="5" y="50"/>
                      <a:pt x="5" y="50"/>
                    </a:cubicBezTo>
                    <a:cubicBezTo>
                      <a:pt x="5" y="42"/>
                      <a:pt x="8" y="33"/>
                      <a:pt x="13" y="25"/>
                    </a:cubicBezTo>
                    <a:cubicBezTo>
                      <a:pt x="17" y="17"/>
                      <a:pt x="23" y="11"/>
                      <a:pt x="30" y="7"/>
                    </a:cubicBezTo>
                    <a:cubicBezTo>
                      <a:pt x="30" y="0"/>
                      <a:pt x="30" y="0"/>
                      <a:pt x="30" y="0"/>
                    </a:cubicBezTo>
                    <a:cubicBezTo>
                      <a:pt x="13" y="10"/>
                      <a:pt x="0" y="34"/>
                      <a:pt x="0" y="53"/>
                    </a:cubicBezTo>
                    <a:close/>
                  </a:path>
                </a:pathLst>
              </a:custGeom>
              <a:solidFill>
                <a:srgbClr val="B31C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50"/>
              <p:cNvSpPr/>
              <p:nvPr/>
            </p:nvSpPr>
            <p:spPr>
              <a:xfrm>
                <a:off x="2209800" y="3105150"/>
                <a:ext cx="400050" cy="233363"/>
              </a:xfrm>
              <a:custGeom>
                <a:rect b="b" l="l" r="r" t="t"/>
                <a:pathLst>
                  <a:path extrusionOk="0" h="73" w="125">
                    <a:moveTo>
                      <a:pt x="125" y="73"/>
                    </a:moveTo>
                    <a:cubicBezTo>
                      <a:pt x="125" y="73"/>
                      <a:pt x="117" y="69"/>
                      <a:pt x="104" y="63"/>
                    </a:cubicBezTo>
                    <a:cubicBezTo>
                      <a:pt x="98" y="60"/>
                      <a:pt x="91" y="56"/>
                      <a:pt x="84" y="52"/>
                    </a:cubicBezTo>
                    <a:cubicBezTo>
                      <a:pt x="77" y="48"/>
                      <a:pt x="69" y="43"/>
                      <a:pt x="61" y="39"/>
                    </a:cubicBezTo>
                    <a:cubicBezTo>
                      <a:pt x="45" y="30"/>
                      <a:pt x="30" y="20"/>
                      <a:pt x="18" y="13"/>
                    </a:cubicBezTo>
                    <a:cubicBezTo>
                      <a:pt x="7" y="5"/>
                      <a:pt x="0" y="0"/>
                      <a:pt x="0" y="0"/>
                    </a:cubicBezTo>
                    <a:cubicBezTo>
                      <a:pt x="0" y="0"/>
                      <a:pt x="8" y="4"/>
                      <a:pt x="20" y="10"/>
                    </a:cubicBezTo>
                    <a:cubicBezTo>
                      <a:pt x="32" y="16"/>
                      <a:pt x="48" y="25"/>
                      <a:pt x="64" y="34"/>
                    </a:cubicBezTo>
                    <a:cubicBezTo>
                      <a:pt x="71" y="39"/>
                      <a:pt x="79" y="43"/>
                      <a:pt x="86" y="48"/>
                    </a:cubicBezTo>
                    <a:cubicBezTo>
                      <a:pt x="94" y="52"/>
                      <a:pt x="100" y="57"/>
                      <a:pt x="106" y="60"/>
                    </a:cubicBezTo>
                    <a:cubicBezTo>
                      <a:pt x="117" y="68"/>
                      <a:pt x="125" y="73"/>
                      <a:pt x="125" y="73"/>
                    </a:cubicBezTo>
                    <a:close/>
                  </a:path>
                </a:pathLst>
              </a:custGeom>
              <a:solidFill>
                <a:srgbClr val="9395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50"/>
              <p:cNvSpPr/>
              <p:nvPr/>
            </p:nvSpPr>
            <p:spPr>
              <a:xfrm>
                <a:off x="2212975" y="3155950"/>
                <a:ext cx="280987" cy="377825"/>
              </a:xfrm>
              <a:custGeom>
                <a:rect b="b" l="l" r="r" t="t"/>
                <a:pathLst>
                  <a:path extrusionOk="0" h="118" w="88">
                    <a:moveTo>
                      <a:pt x="88" y="36"/>
                    </a:moveTo>
                    <a:cubicBezTo>
                      <a:pt x="26" y="0"/>
                      <a:pt x="26" y="0"/>
                      <a:pt x="26" y="0"/>
                    </a:cubicBezTo>
                    <a:cubicBezTo>
                      <a:pt x="12" y="9"/>
                      <a:pt x="0" y="29"/>
                      <a:pt x="0" y="46"/>
                    </a:cubicBezTo>
                    <a:cubicBezTo>
                      <a:pt x="0" y="81"/>
                      <a:pt x="0" y="81"/>
                      <a:pt x="0" y="81"/>
                    </a:cubicBezTo>
                    <a:cubicBezTo>
                      <a:pt x="0" y="82"/>
                      <a:pt x="0" y="82"/>
                      <a:pt x="1" y="83"/>
                    </a:cubicBezTo>
                    <a:cubicBezTo>
                      <a:pt x="62" y="118"/>
                      <a:pt x="62" y="118"/>
                      <a:pt x="62" y="118"/>
                    </a:cubicBezTo>
                    <a:cubicBezTo>
                      <a:pt x="62" y="118"/>
                      <a:pt x="61" y="117"/>
                      <a:pt x="61" y="117"/>
                    </a:cubicBezTo>
                    <a:cubicBezTo>
                      <a:pt x="61" y="82"/>
                      <a:pt x="61" y="82"/>
                      <a:pt x="61" y="82"/>
                    </a:cubicBezTo>
                    <a:cubicBezTo>
                      <a:pt x="61" y="65"/>
                      <a:pt x="73" y="44"/>
                      <a:pt x="88" y="36"/>
                    </a:cubicBezTo>
                    <a:close/>
                  </a:path>
                </a:pathLst>
              </a:custGeom>
              <a:solidFill>
                <a:srgbClr val="FFD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50"/>
              <p:cNvSpPr/>
              <p:nvPr/>
            </p:nvSpPr>
            <p:spPr>
              <a:xfrm>
                <a:off x="2408238" y="3271838"/>
                <a:ext cx="85725" cy="265113"/>
              </a:xfrm>
              <a:custGeom>
                <a:rect b="b" l="l" r="r" t="t"/>
                <a:pathLst>
                  <a:path extrusionOk="0" h="83" w="27">
                    <a:moveTo>
                      <a:pt x="0" y="46"/>
                    </a:moveTo>
                    <a:cubicBezTo>
                      <a:pt x="0" y="81"/>
                      <a:pt x="0" y="81"/>
                      <a:pt x="0" y="81"/>
                    </a:cubicBezTo>
                    <a:cubicBezTo>
                      <a:pt x="0" y="82"/>
                      <a:pt x="1" y="83"/>
                      <a:pt x="3" y="82"/>
                    </a:cubicBezTo>
                    <a:cubicBezTo>
                      <a:pt x="4" y="81"/>
                      <a:pt x="5" y="79"/>
                      <a:pt x="5" y="78"/>
                    </a:cubicBezTo>
                    <a:cubicBezTo>
                      <a:pt x="5" y="43"/>
                      <a:pt x="5" y="43"/>
                      <a:pt x="5" y="43"/>
                    </a:cubicBezTo>
                    <a:cubicBezTo>
                      <a:pt x="5" y="36"/>
                      <a:pt x="7" y="29"/>
                      <a:pt x="11" y="22"/>
                    </a:cubicBezTo>
                    <a:cubicBezTo>
                      <a:pt x="15" y="15"/>
                      <a:pt x="21" y="9"/>
                      <a:pt x="27" y="5"/>
                    </a:cubicBezTo>
                    <a:cubicBezTo>
                      <a:pt x="27" y="0"/>
                      <a:pt x="27" y="0"/>
                      <a:pt x="27" y="0"/>
                    </a:cubicBezTo>
                    <a:cubicBezTo>
                      <a:pt x="12" y="8"/>
                      <a:pt x="0" y="29"/>
                      <a:pt x="0" y="46"/>
                    </a:cubicBez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2" name="Google Shape;362;p50"/>
            <p:cNvGrpSpPr/>
            <p:nvPr/>
          </p:nvGrpSpPr>
          <p:grpSpPr>
            <a:xfrm>
              <a:off x="582613" y="5510213"/>
              <a:ext cx="812800" cy="1489075"/>
              <a:chOff x="2478088" y="2070100"/>
              <a:chExt cx="2227262" cy="4079875"/>
            </a:xfrm>
          </p:grpSpPr>
          <p:sp>
            <p:nvSpPr>
              <p:cNvPr id="363" name="Google Shape;363;p50"/>
              <p:cNvSpPr/>
              <p:nvPr/>
            </p:nvSpPr>
            <p:spPr>
              <a:xfrm>
                <a:off x="4645025" y="2601913"/>
                <a:ext cx="60325" cy="93662"/>
              </a:xfrm>
              <a:custGeom>
                <a:rect b="b" l="l" r="r" t="t"/>
                <a:pathLst>
                  <a:path extrusionOk="0" h="31" w="20">
                    <a:moveTo>
                      <a:pt x="12" y="0"/>
                    </a:moveTo>
                    <a:cubicBezTo>
                      <a:pt x="20" y="15"/>
                      <a:pt x="20" y="31"/>
                      <a:pt x="20" y="31"/>
                    </a:cubicBezTo>
                    <a:cubicBezTo>
                      <a:pt x="0" y="20"/>
                      <a:pt x="0" y="20"/>
                      <a:pt x="0" y="20"/>
                    </a:cubicBezTo>
                    <a:lnTo>
                      <a:pt x="12" y="0"/>
                    </a:ln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50"/>
              <p:cNvSpPr/>
              <p:nvPr/>
            </p:nvSpPr>
            <p:spPr>
              <a:xfrm>
                <a:off x="2501900" y="2676525"/>
                <a:ext cx="1154112" cy="1927225"/>
              </a:xfrm>
              <a:custGeom>
                <a:rect b="b" l="l" r="r" t="t"/>
                <a:pathLst>
                  <a:path extrusionOk="0" h="641" w="383">
                    <a:moveTo>
                      <a:pt x="140" y="4"/>
                    </a:moveTo>
                    <a:cubicBezTo>
                      <a:pt x="129" y="8"/>
                      <a:pt x="119" y="16"/>
                      <a:pt x="110" y="23"/>
                    </a:cubicBezTo>
                    <a:cubicBezTo>
                      <a:pt x="90" y="37"/>
                      <a:pt x="70" y="52"/>
                      <a:pt x="51" y="66"/>
                    </a:cubicBezTo>
                    <a:cubicBezTo>
                      <a:pt x="33" y="79"/>
                      <a:pt x="15" y="93"/>
                      <a:pt x="8" y="113"/>
                    </a:cubicBezTo>
                    <a:cubicBezTo>
                      <a:pt x="0" y="137"/>
                      <a:pt x="11" y="164"/>
                      <a:pt x="20" y="188"/>
                    </a:cubicBezTo>
                    <a:cubicBezTo>
                      <a:pt x="48" y="265"/>
                      <a:pt x="62" y="349"/>
                      <a:pt x="56" y="431"/>
                    </a:cubicBezTo>
                    <a:cubicBezTo>
                      <a:pt x="55" y="445"/>
                      <a:pt x="53" y="458"/>
                      <a:pt x="51" y="472"/>
                    </a:cubicBezTo>
                    <a:cubicBezTo>
                      <a:pt x="50" y="484"/>
                      <a:pt x="45" y="494"/>
                      <a:pt x="46" y="506"/>
                    </a:cubicBezTo>
                    <a:cubicBezTo>
                      <a:pt x="49" y="536"/>
                      <a:pt x="52" y="566"/>
                      <a:pt x="54" y="596"/>
                    </a:cubicBezTo>
                    <a:cubicBezTo>
                      <a:pt x="55" y="605"/>
                      <a:pt x="57" y="616"/>
                      <a:pt x="64" y="623"/>
                    </a:cubicBezTo>
                    <a:cubicBezTo>
                      <a:pt x="71" y="629"/>
                      <a:pt x="81" y="630"/>
                      <a:pt x="91" y="631"/>
                    </a:cubicBezTo>
                    <a:cubicBezTo>
                      <a:pt x="118" y="633"/>
                      <a:pt x="145" y="635"/>
                      <a:pt x="173" y="637"/>
                    </a:cubicBezTo>
                    <a:cubicBezTo>
                      <a:pt x="201" y="639"/>
                      <a:pt x="229" y="641"/>
                      <a:pt x="258" y="638"/>
                    </a:cubicBezTo>
                    <a:cubicBezTo>
                      <a:pt x="297" y="633"/>
                      <a:pt x="338" y="614"/>
                      <a:pt x="356" y="578"/>
                    </a:cubicBezTo>
                    <a:cubicBezTo>
                      <a:pt x="364" y="562"/>
                      <a:pt x="366" y="544"/>
                      <a:pt x="366" y="526"/>
                    </a:cubicBezTo>
                    <a:cubicBezTo>
                      <a:pt x="364" y="489"/>
                      <a:pt x="351" y="455"/>
                      <a:pt x="340" y="420"/>
                    </a:cubicBezTo>
                    <a:cubicBezTo>
                      <a:pt x="330" y="386"/>
                      <a:pt x="323" y="348"/>
                      <a:pt x="335" y="314"/>
                    </a:cubicBezTo>
                    <a:cubicBezTo>
                      <a:pt x="344" y="290"/>
                      <a:pt x="342" y="266"/>
                      <a:pt x="349" y="241"/>
                    </a:cubicBezTo>
                    <a:cubicBezTo>
                      <a:pt x="357" y="210"/>
                      <a:pt x="369" y="179"/>
                      <a:pt x="375" y="148"/>
                    </a:cubicBezTo>
                    <a:cubicBezTo>
                      <a:pt x="382" y="116"/>
                      <a:pt x="383" y="82"/>
                      <a:pt x="369" y="53"/>
                    </a:cubicBezTo>
                    <a:cubicBezTo>
                      <a:pt x="339" y="51"/>
                      <a:pt x="308" y="46"/>
                      <a:pt x="280" y="36"/>
                    </a:cubicBezTo>
                    <a:cubicBezTo>
                      <a:pt x="263" y="29"/>
                      <a:pt x="246" y="19"/>
                      <a:pt x="229" y="12"/>
                    </a:cubicBezTo>
                    <a:cubicBezTo>
                      <a:pt x="212" y="4"/>
                      <a:pt x="151" y="0"/>
                      <a:pt x="140" y="4"/>
                    </a:cubicBezTo>
                    <a:close/>
                  </a:path>
                </a:pathLst>
              </a:custGeom>
              <a:solidFill>
                <a:srgbClr val="484E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50"/>
              <p:cNvSpPr/>
              <p:nvPr/>
            </p:nvSpPr>
            <p:spPr>
              <a:xfrm>
                <a:off x="2478088" y="3005138"/>
                <a:ext cx="204787" cy="925512"/>
              </a:xfrm>
              <a:custGeom>
                <a:rect b="b" l="l" r="r" t="t"/>
                <a:pathLst>
                  <a:path extrusionOk="0" h="308" w="68">
                    <a:moveTo>
                      <a:pt x="28" y="79"/>
                    </a:moveTo>
                    <a:cubicBezTo>
                      <a:pt x="19" y="55"/>
                      <a:pt x="8" y="28"/>
                      <a:pt x="16" y="4"/>
                    </a:cubicBezTo>
                    <a:cubicBezTo>
                      <a:pt x="17" y="2"/>
                      <a:pt x="17" y="1"/>
                      <a:pt x="18" y="0"/>
                    </a:cubicBezTo>
                    <a:cubicBezTo>
                      <a:pt x="9" y="8"/>
                      <a:pt x="3" y="21"/>
                      <a:pt x="2" y="33"/>
                    </a:cubicBezTo>
                    <a:cubicBezTo>
                      <a:pt x="0" y="49"/>
                      <a:pt x="3" y="64"/>
                      <a:pt x="5" y="80"/>
                    </a:cubicBezTo>
                    <a:cubicBezTo>
                      <a:pt x="11" y="121"/>
                      <a:pt x="11" y="163"/>
                      <a:pt x="19" y="204"/>
                    </a:cubicBezTo>
                    <a:cubicBezTo>
                      <a:pt x="25" y="242"/>
                      <a:pt x="39" y="280"/>
                      <a:pt x="65" y="308"/>
                    </a:cubicBezTo>
                    <a:cubicBezTo>
                      <a:pt x="68" y="230"/>
                      <a:pt x="55" y="152"/>
                      <a:pt x="28" y="79"/>
                    </a:cubicBezTo>
                    <a:close/>
                  </a:path>
                </a:pathLst>
              </a:custGeom>
              <a:solidFill>
                <a:srgbClr val="42475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50"/>
              <p:cNvSpPr/>
              <p:nvPr/>
            </p:nvSpPr>
            <p:spPr>
              <a:xfrm>
                <a:off x="4367213" y="2520950"/>
                <a:ext cx="328612" cy="204787"/>
              </a:xfrm>
              <a:custGeom>
                <a:rect b="b" l="l" r="r" t="t"/>
                <a:pathLst>
                  <a:path extrusionOk="0" h="68" w="109">
                    <a:moveTo>
                      <a:pt x="62" y="2"/>
                    </a:moveTo>
                    <a:cubicBezTo>
                      <a:pt x="52" y="2"/>
                      <a:pt x="46" y="0"/>
                      <a:pt x="39" y="4"/>
                    </a:cubicBezTo>
                    <a:cubicBezTo>
                      <a:pt x="11" y="20"/>
                      <a:pt x="11" y="20"/>
                      <a:pt x="11" y="20"/>
                    </a:cubicBezTo>
                    <a:cubicBezTo>
                      <a:pt x="0" y="26"/>
                      <a:pt x="17" y="43"/>
                      <a:pt x="17" y="43"/>
                    </a:cubicBezTo>
                    <a:cubicBezTo>
                      <a:pt x="59" y="68"/>
                      <a:pt x="59" y="68"/>
                      <a:pt x="59" y="68"/>
                    </a:cubicBezTo>
                    <a:cubicBezTo>
                      <a:pt x="99" y="45"/>
                      <a:pt x="99" y="45"/>
                      <a:pt x="99" y="45"/>
                    </a:cubicBezTo>
                    <a:cubicBezTo>
                      <a:pt x="109" y="39"/>
                      <a:pt x="109" y="29"/>
                      <a:pt x="99" y="23"/>
                    </a:cubicBezTo>
                    <a:cubicBezTo>
                      <a:pt x="78" y="11"/>
                      <a:pt x="78" y="11"/>
                      <a:pt x="78" y="11"/>
                    </a:cubicBezTo>
                    <a:lnTo>
                      <a:pt x="62" y="2"/>
                    </a:ln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50"/>
              <p:cNvSpPr/>
              <p:nvPr/>
            </p:nvSpPr>
            <p:spPr>
              <a:xfrm>
                <a:off x="3595688" y="2551113"/>
                <a:ext cx="965200" cy="703262"/>
              </a:xfrm>
              <a:custGeom>
                <a:rect b="b" l="l" r="r" t="t"/>
                <a:pathLst>
                  <a:path extrusionOk="0" h="234" w="320">
                    <a:moveTo>
                      <a:pt x="308" y="21"/>
                    </a:moveTo>
                    <a:cubicBezTo>
                      <a:pt x="298" y="8"/>
                      <a:pt x="281" y="0"/>
                      <a:pt x="265" y="0"/>
                    </a:cubicBezTo>
                    <a:cubicBezTo>
                      <a:pt x="247" y="16"/>
                      <a:pt x="228" y="32"/>
                      <a:pt x="210" y="48"/>
                    </a:cubicBezTo>
                    <a:cubicBezTo>
                      <a:pt x="196" y="61"/>
                      <a:pt x="181" y="74"/>
                      <a:pt x="164" y="82"/>
                    </a:cubicBezTo>
                    <a:cubicBezTo>
                      <a:pt x="150" y="88"/>
                      <a:pt x="136" y="91"/>
                      <a:pt x="121" y="91"/>
                    </a:cubicBezTo>
                    <a:cubicBezTo>
                      <a:pt x="107" y="90"/>
                      <a:pt x="93" y="87"/>
                      <a:pt x="79" y="87"/>
                    </a:cubicBezTo>
                    <a:cubicBezTo>
                      <a:pt x="64" y="88"/>
                      <a:pt x="49" y="90"/>
                      <a:pt x="35" y="95"/>
                    </a:cubicBezTo>
                    <a:cubicBezTo>
                      <a:pt x="6" y="95"/>
                      <a:pt x="6" y="95"/>
                      <a:pt x="6" y="95"/>
                    </a:cubicBezTo>
                    <a:cubicBezTo>
                      <a:pt x="20" y="124"/>
                      <a:pt x="19" y="158"/>
                      <a:pt x="12" y="190"/>
                    </a:cubicBezTo>
                    <a:cubicBezTo>
                      <a:pt x="9" y="205"/>
                      <a:pt x="5" y="219"/>
                      <a:pt x="0" y="234"/>
                    </a:cubicBezTo>
                    <a:cubicBezTo>
                      <a:pt x="59" y="201"/>
                      <a:pt x="138" y="212"/>
                      <a:pt x="195" y="175"/>
                    </a:cubicBezTo>
                    <a:cubicBezTo>
                      <a:pt x="241" y="146"/>
                      <a:pt x="267" y="91"/>
                      <a:pt x="316" y="69"/>
                    </a:cubicBezTo>
                    <a:cubicBezTo>
                      <a:pt x="320" y="53"/>
                      <a:pt x="317" y="34"/>
                      <a:pt x="308" y="21"/>
                    </a:cubicBezTo>
                    <a:close/>
                  </a:path>
                </a:pathLst>
              </a:custGeom>
              <a:solidFill>
                <a:srgbClr val="42475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50"/>
              <p:cNvSpPr/>
              <p:nvPr/>
            </p:nvSpPr>
            <p:spPr>
              <a:xfrm>
                <a:off x="2728913" y="4568825"/>
                <a:ext cx="373062" cy="1241425"/>
              </a:xfrm>
              <a:custGeom>
                <a:rect b="b" l="l" r="r" t="t"/>
                <a:pathLst>
                  <a:path extrusionOk="0" h="413" w="124">
                    <a:moveTo>
                      <a:pt x="124" y="10"/>
                    </a:moveTo>
                    <a:cubicBezTo>
                      <a:pt x="115" y="9"/>
                      <a:pt x="106" y="9"/>
                      <a:pt x="98" y="8"/>
                    </a:cubicBezTo>
                    <a:cubicBezTo>
                      <a:pt x="70" y="6"/>
                      <a:pt x="43" y="4"/>
                      <a:pt x="16" y="2"/>
                    </a:cubicBezTo>
                    <a:cubicBezTo>
                      <a:pt x="11" y="2"/>
                      <a:pt x="7" y="1"/>
                      <a:pt x="2" y="0"/>
                    </a:cubicBezTo>
                    <a:cubicBezTo>
                      <a:pt x="13" y="41"/>
                      <a:pt x="15" y="83"/>
                      <a:pt x="11" y="125"/>
                    </a:cubicBezTo>
                    <a:cubicBezTo>
                      <a:pt x="7" y="155"/>
                      <a:pt x="0" y="186"/>
                      <a:pt x="1" y="217"/>
                    </a:cubicBezTo>
                    <a:cubicBezTo>
                      <a:pt x="4" y="266"/>
                      <a:pt x="29" y="313"/>
                      <a:pt x="24" y="362"/>
                    </a:cubicBezTo>
                    <a:cubicBezTo>
                      <a:pt x="23" y="371"/>
                      <a:pt x="20" y="380"/>
                      <a:pt x="21" y="389"/>
                    </a:cubicBezTo>
                    <a:cubicBezTo>
                      <a:pt x="22" y="398"/>
                      <a:pt x="27" y="407"/>
                      <a:pt x="36" y="410"/>
                    </a:cubicBezTo>
                    <a:cubicBezTo>
                      <a:pt x="42" y="413"/>
                      <a:pt x="50" y="411"/>
                      <a:pt x="56" y="408"/>
                    </a:cubicBezTo>
                    <a:cubicBezTo>
                      <a:pt x="71" y="403"/>
                      <a:pt x="85" y="395"/>
                      <a:pt x="94" y="383"/>
                    </a:cubicBezTo>
                    <a:cubicBezTo>
                      <a:pt x="107" y="365"/>
                      <a:pt x="108" y="340"/>
                      <a:pt x="107" y="318"/>
                    </a:cubicBezTo>
                    <a:cubicBezTo>
                      <a:pt x="107" y="239"/>
                      <a:pt x="106" y="161"/>
                      <a:pt x="106" y="82"/>
                    </a:cubicBezTo>
                    <a:cubicBezTo>
                      <a:pt x="106" y="63"/>
                      <a:pt x="106" y="42"/>
                      <a:pt x="116" y="25"/>
                    </a:cubicBezTo>
                    <a:cubicBezTo>
                      <a:pt x="119" y="20"/>
                      <a:pt x="123" y="15"/>
                      <a:pt x="124" y="10"/>
                    </a:cubicBezTo>
                    <a:close/>
                  </a:path>
                </a:pathLst>
              </a:custGeom>
              <a:solidFill>
                <a:srgbClr val="3C40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50"/>
              <p:cNvSpPr/>
              <p:nvPr/>
            </p:nvSpPr>
            <p:spPr>
              <a:xfrm>
                <a:off x="2836863" y="5662613"/>
                <a:ext cx="254000" cy="171450"/>
              </a:xfrm>
              <a:custGeom>
                <a:rect b="b" l="l" r="r" t="t"/>
                <a:pathLst>
                  <a:path extrusionOk="0" h="57" w="84">
                    <a:moveTo>
                      <a:pt x="74" y="2"/>
                    </a:moveTo>
                    <a:cubicBezTo>
                      <a:pt x="72" y="1"/>
                      <a:pt x="69" y="0"/>
                      <a:pt x="67" y="0"/>
                    </a:cubicBezTo>
                    <a:cubicBezTo>
                      <a:pt x="65" y="7"/>
                      <a:pt x="62" y="13"/>
                      <a:pt x="58" y="19"/>
                    </a:cubicBezTo>
                    <a:cubicBezTo>
                      <a:pt x="49" y="31"/>
                      <a:pt x="35" y="39"/>
                      <a:pt x="20" y="44"/>
                    </a:cubicBezTo>
                    <a:cubicBezTo>
                      <a:pt x="14" y="47"/>
                      <a:pt x="7" y="48"/>
                      <a:pt x="0" y="46"/>
                    </a:cubicBezTo>
                    <a:cubicBezTo>
                      <a:pt x="7" y="53"/>
                      <a:pt x="17" y="57"/>
                      <a:pt x="27" y="57"/>
                    </a:cubicBezTo>
                    <a:cubicBezTo>
                      <a:pt x="38" y="57"/>
                      <a:pt x="48" y="53"/>
                      <a:pt x="57" y="47"/>
                    </a:cubicBezTo>
                    <a:cubicBezTo>
                      <a:pt x="66" y="41"/>
                      <a:pt x="73" y="33"/>
                      <a:pt x="79" y="24"/>
                    </a:cubicBezTo>
                    <a:cubicBezTo>
                      <a:pt x="81" y="20"/>
                      <a:pt x="84" y="15"/>
                      <a:pt x="83" y="11"/>
                    </a:cubicBezTo>
                    <a:cubicBezTo>
                      <a:pt x="82" y="6"/>
                      <a:pt x="78" y="4"/>
                      <a:pt x="74" y="2"/>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50"/>
              <p:cNvSpPr/>
              <p:nvPr/>
            </p:nvSpPr>
            <p:spPr>
              <a:xfrm>
                <a:off x="2947988" y="4454525"/>
                <a:ext cx="606425" cy="1647825"/>
              </a:xfrm>
              <a:custGeom>
                <a:rect b="b" l="l" r="r" t="t"/>
                <a:pathLst>
                  <a:path extrusionOk="0" h="548" w="201">
                    <a:moveTo>
                      <a:pt x="110" y="47"/>
                    </a:moveTo>
                    <a:cubicBezTo>
                      <a:pt x="88" y="49"/>
                      <a:pt x="67" y="49"/>
                      <a:pt x="46" y="48"/>
                    </a:cubicBezTo>
                    <a:cubicBezTo>
                      <a:pt x="55" y="86"/>
                      <a:pt x="50" y="126"/>
                      <a:pt x="42" y="165"/>
                    </a:cubicBezTo>
                    <a:cubicBezTo>
                      <a:pt x="33" y="208"/>
                      <a:pt x="20" y="250"/>
                      <a:pt x="18" y="294"/>
                    </a:cubicBezTo>
                    <a:cubicBezTo>
                      <a:pt x="15" y="357"/>
                      <a:pt x="36" y="423"/>
                      <a:pt x="14" y="482"/>
                    </a:cubicBezTo>
                    <a:cubicBezTo>
                      <a:pt x="8" y="498"/>
                      <a:pt x="0" y="516"/>
                      <a:pt x="8" y="531"/>
                    </a:cubicBezTo>
                    <a:cubicBezTo>
                      <a:pt x="15" y="545"/>
                      <a:pt x="34" y="548"/>
                      <a:pt x="50" y="546"/>
                    </a:cubicBezTo>
                    <a:cubicBezTo>
                      <a:pt x="69" y="545"/>
                      <a:pt x="88" y="540"/>
                      <a:pt x="104" y="532"/>
                    </a:cubicBezTo>
                    <a:cubicBezTo>
                      <a:pt x="113" y="527"/>
                      <a:pt x="122" y="521"/>
                      <a:pt x="125" y="512"/>
                    </a:cubicBezTo>
                    <a:cubicBezTo>
                      <a:pt x="128" y="505"/>
                      <a:pt x="126" y="496"/>
                      <a:pt x="125" y="488"/>
                    </a:cubicBezTo>
                    <a:cubicBezTo>
                      <a:pt x="115" y="435"/>
                      <a:pt x="113" y="380"/>
                      <a:pt x="120" y="326"/>
                    </a:cubicBezTo>
                    <a:cubicBezTo>
                      <a:pt x="128" y="259"/>
                      <a:pt x="150" y="194"/>
                      <a:pt x="168" y="130"/>
                    </a:cubicBezTo>
                    <a:cubicBezTo>
                      <a:pt x="180" y="91"/>
                      <a:pt x="190" y="52"/>
                      <a:pt x="199" y="12"/>
                    </a:cubicBezTo>
                    <a:cubicBezTo>
                      <a:pt x="200" y="8"/>
                      <a:pt x="201" y="4"/>
                      <a:pt x="200" y="0"/>
                    </a:cubicBezTo>
                    <a:cubicBezTo>
                      <a:pt x="180" y="27"/>
                      <a:pt x="144" y="42"/>
                      <a:pt x="110" y="47"/>
                    </a:cubicBezTo>
                    <a:close/>
                  </a:path>
                </a:pathLst>
              </a:custGeom>
              <a:solidFill>
                <a:srgbClr val="42475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50"/>
              <p:cNvSpPr/>
              <p:nvPr/>
            </p:nvSpPr>
            <p:spPr>
              <a:xfrm>
                <a:off x="2970213" y="5984875"/>
                <a:ext cx="698500" cy="165100"/>
              </a:xfrm>
              <a:custGeom>
                <a:rect b="b" l="l" r="r" t="t"/>
                <a:pathLst>
                  <a:path extrusionOk="0" h="55" w="232">
                    <a:moveTo>
                      <a:pt x="205" y="22"/>
                    </a:moveTo>
                    <a:cubicBezTo>
                      <a:pt x="190" y="31"/>
                      <a:pt x="173" y="34"/>
                      <a:pt x="155" y="36"/>
                    </a:cubicBezTo>
                    <a:cubicBezTo>
                      <a:pt x="123" y="41"/>
                      <a:pt x="90" y="42"/>
                      <a:pt x="58" y="36"/>
                    </a:cubicBezTo>
                    <a:cubicBezTo>
                      <a:pt x="53" y="36"/>
                      <a:pt x="48" y="37"/>
                      <a:pt x="43" y="37"/>
                    </a:cubicBezTo>
                    <a:cubicBezTo>
                      <a:pt x="27" y="39"/>
                      <a:pt x="9" y="36"/>
                      <a:pt x="1" y="22"/>
                    </a:cubicBezTo>
                    <a:cubicBezTo>
                      <a:pt x="0" y="27"/>
                      <a:pt x="1" y="32"/>
                      <a:pt x="4" y="36"/>
                    </a:cubicBezTo>
                    <a:cubicBezTo>
                      <a:pt x="8" y="44"/>
                      <a:pt x="17" y="47"/>
                      <a:pt x="26" y="48"/>
                    </a:cubicBezTo>
                    <a:cubicBezTo>
                      <a:pt x="42" y="52"/>
                      <a:pt x="59" y="53"/>
                      <a:pt x="76" y="53"/>
                    </a:cubicBezTo>
                    <a:cubicBezTo>
                      <a:pt x="107" y="54"/>
                      <a:pt x="137" y="55"/>
                      <a:pt x="167" y="51"/>
                    </a:cubicBezTo>
                    <a:cubicBezTo>
                      <a:pt x="180" y="49"/>
                      <a:pt x="193" y="46"/>
                      <a:pt x="204" y="41"/>
                    </a:cubicBezTo>
                    <a:cubicBezTo>
                      <a:pt x="215" y="35"/>
                      <a:pt x="225" y="26"/>
                      <a:pt x="230" y="14"/>
                    </a:cubicBezTo>
                    <a:cubicBezTo>
                      <a:pt x="231" y="10"/>
                      <a:pt x="232" y="5"/>
                      <a:pt x="232" y="0"/>
                    </a:cubicBezTo>
                    <a:cubicBezTo>
                      <a:pt x="224" y="9"/>
                      <a:pt x="215" y="16"/>
                      <a:pt x="205" y="22"/>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50"/>
              <p:cNvSpPr/>
              <p:nvPr/>
            </p:nvSpPr>
            <p:spPr>
              <a:xfrm>
                <a:off x="3144838" y="5881688"/>
                <a:ext cx="523875" cy="228600"/>
              </a:xfrm>
              <a:custGeom>
                <a:rect b="b" l="l" r="r" t="t"/>
                <a:pathLst>
                  <a:path extrusionOk="0" h="76" w="174">
                    <a:moveTo>
                      <a:pt x="167" y="13"/>
                    </a:moveTo>
                    <a:cubicBezTo>
                      <a:pt x="159" y="4"/>
                      <a:pt x="146" y="0"/>
                      <a:pt x="135" y="0"/>
                    </a:cubicBezTo>
                    <a:cubicBezTo>
                      <a:pt x="123" y="0"/>
                      <a:pt x="111" y="2"/>
                      <a:pt x="99" y="3"/>
                    </a:cubicBezTo>
                    <a:cubicBezTo>
                      <a:pt x="85" y="3"/>
                      <a:pt x="71" y="1"/>
                      <a:pt x="57" y="1"/>
                    </a:cubicBezTo>
                    <a:cubicBezTo>
                      <a:pt x="58" y="4"/>
                      <a:pt x="59" y="7"/>
                      <a:pt x="59" y="11"/>
                    </a:cubicBezTo>
                    <a:cubicBezTo>
                      <a:pt x="72" y="11"/>
                      <a:pt x="85" y="11"/>
                      <a:pt x="98" y="11"/>
                    </a:cubicBezTo>
                    <a:cubicBezTo>
                      <a:pt x="102" y="11"/>
                      <a:pt x="106" y="11"/>
                      <a:pt x="109" y="13"/>
                    </a:cubicBezTo>
                    <a:cubicBezTo>
                      <a:pt x="114" y="16"/>
                      <a:pt x="117" y="21"/>
                      <a:pt x="116" y="26"/>
                    </a:cubicBezTo>
                    <a:cubicBezTo>
                      <a:pt x="116" y="31"/>
                      <a:pt x="113" y="36"/>
                      <a:pt x="108" y="39"/>
                    </a:cubicBezTo>
                    <a:cubicBezTo>
                      <a:pt x="104" y="41"/>
                      <a:pt x="98" y="41"/>
                      <a:pt x="93" y="41"/>
                    </a:cubicBezTo>
                    <a:cubicBezTo>
                      <a:pt x="82" y="41"/>
                      <a:pt x="70" y="41"/>
                      <a:pt x="59" y="40"/>
                    </a:cubicBezTo>
                    <a:cubicBezTo>
                      <a:pt x="55" y="48"/>
                      <a:pt x="47" y="53"/>
                      <a:pt x="39" y="57"/>
                    </a:cubicBezTo>
                    <a:cubicBezTo>
                      <a:pt x="27" y="63"/>
                      <a:pt x="13" y="67"/>
                      <a:pt x="0" y="70"/>
                    </a:cubicBezTo>
                    <a:cubicBezTo>
                      <a:pt x="32" y="76"/>
                      <a:pt x="65" y="75"/>
                      <a:pt x="97" y="70"/>
                    </a:cubicBezTo>
                    <a:cubicBezTo>
                      <a:pt x="115" y="68"/>
                      <a:pt x="132" y="65"/>
                      <a:pt x="147" y="56"/>
                    </a:cubicBezTo>
                    <a:cubicBezTo>
                      <a:pt x="157" y="50"/>
                      <a:pt x="166" y="43"/>
                      <a:pt x="174" y="34"/>
                    </a:cubicBezTo>
                    <a:cubicBezTo>
                      <a:pt x="174" y="26"/>
                      <a:pt x="172" y="18"/>
                      <a:pt x="167" y="13"/>
                    </a:cubicBez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50"/>
              <p:cNvSpPr/>
              <p:nvPr/>
            </p:nvSpPr>
            <p:spPr>
              <a:xfrm>
                <a:off x="2913063" y="2638425"/>
                <a:ext cx="390525" cy="128587"/>
              </a:xfrm>
              <a:custGeom>
                <a:rect b="b" l="l" r="r" t="t"/>
                <a:pathLst>
                  <a:path extrusionOk="0" h="43" w="130">
                    <a:moveTo>
                      <a:pt x="4" y="17"/>
                    </a:moveTo>
                    <a:cubicBezTo>
                      <a:pt x="15" y="13"/>
                      <a:pt x="76" y="17"/>
                      <a:pt x="93" y="25"/>
                    </a:cubicBezTo>
                    <a:cubicBezTo>
                      <a:pt x="106" y="30"/>
                      <a:pt x="117" y="37"/>
                      <a:pt x="130" y="43"/>
                    </a:cubicBezTo>
                    <a:cubicBezTo>
                      <a:pt x="122" y="33"/>
                      <a:pt x="114" y="23"/>
                      <a:pt x="104" y="16"/>
                    </a:cubicBezTo>
                    <a:cubicBezTo>
                      <a:pt x="91" y="7"/>
                      <a:pt x="75" y="5"/>
                      <a:pt x="59" y="4"/>
                    </a:cubicBezTo>
                    <a:cubicBezTo>
                      <a:pt x="43" y="2"/>
                      <a:pt x="27" y="4"/>
                      <a:pt x="12" y="0"/>
                    </a:cubicBezTo>
                    <a:cubicBezTo>
                      <a:pt x="9" y="7"/>
                      <a:pt x="5" y="13"/>
                      <a:pt x="0" y="19"/>
                    </a:cubicBezTo>
                    <a:cubicBezTo>
                      <a:pt x="1" y="18"/>
                      <a:pt x="3" y="18"/>
                      <a:pt x="4"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50"/>
              <p:cNvSpPr/>
              <p:nvPr/>
            </p:nvSpPr>
            <p:spPr>
              <a:xfrm>
                <a:off x="2897188" y="2070100"/>
                <a:ext cx="506412" cy="515937"/>
              </a:xfrm>
              <a:custGeom>
                <a:rect b="b" l="l" r="r" t="t"/>
                <a:pathLst>
                  <a:path extrusionOk="0" h="172" w="168">
                    <a:moveTo>
                      <a:pt x="46" y="172"/>
                    </a:moveTo>
                    <a:cubicBezTo>
                      <a:pt x="55" y="172"/>
                      <a:pt x="64" y="172"/>
                      <a:pt x="73" y="171"/>
                    </a:cubicBezTo>
                    <a:cubicBezTo>
                      <a:pt x="77" y="171"/>
                      <a:pt x="82" y="170"/>
                      <a:pt x="86" y="168"/>
                    </a:cubicBezTo>
                    <a:cubicBezTo>
                      <a:pt x="89" y="165"/>
                      <a:pt x="91" y="162"/>
                      <a:pt x="92" y="159"/>
                    </a:cubicBezTo>
                    <a:cubicBezTo>
                      <a:pt x="95" y="154"/>
                      <a:pt x="97" y="148"/>
                      <a:pt x="99" y="143"/>
                    </a:cubicBezTo>
                    <a:cubicBezTo>
                      <a:pt x="101" y="136"/>
                      <a:pt x="103" y="128"/>
                      <a:pt x="107" y="122"/>
                    </a:cubicBezTo>
                    <a:cubicBezTo>
                      <a:pt x="109" y="118"/>
                      <a:pt x="113" y="114"/>
                      <a:pt x="116" y="111"/>
                    </a:cubicBezTo>
                    <a:cubicBezTo>
                      <a:pt x="120" y="109"/>
                      <a:pt x="125" y="107"/>
                      <a:pt x="129" y="108"/>
                    </a:cubicBezTo>
                    <a:cubicBezTo>
                      <a:pt x="135" y="111"/>
                      <a:pt x="136" y="117"/>
                      <a:pt x="137" y="123"/>
                    </a:cubicBezTo>
                    <a:cubicBezTo>
                      <a:pt x="137" y="129"/>
                      <a:pt x="137" y="135"/>
                      <a:pt x="141" y="139"/>
                    </a:cubicBezTo>
                    <a:cubicBezTo>
                      <a:pt x="148" y="135"/>
                      <a:pt x="150" y="126"/>
                      <a:pt x="150" y="118"/>
                    </a:cubicBezTo>
                    <a:cubicBezTo>
                      <a:pt x="150" y="115"/>
                      <a:pt x="150" y="112"/>
                      <a:pt x="151" y="109"/>
                    </a:cubicBezTo>
                    <a:cubicBezTo>
                      <a:pt x="152" y="105"/>
                      <a:pt x="154" y="101"/>
                      <a:pt x="155" y="97"/>
                    </a:cubicBezTo>
                    <a:cubicBezTo>
                      <a:pt x="161" y="85"/>
                      <a:pt x="165" y="73"/>
                      <a:pt x="166" y="60"/>
                    </a:cubicBezTo>
                    <a:cubicBezTo>
                      <a:pt x="167" y="55"/>
                      <a:pt x="168" y="49"/>
                      <a:pt x="166" y="44"/>
                    </a:cubicBezTo>
                    <a:cubicBezTo>
                      <a:pt x="164" y="33"/>
                      <a:pt x="155" y="25"/>
                      <a:pt x="145" y="19"/>
                    </a:cubicBezTo>
                    <a:cubicBezTo>
                      <a:pt x="111" y="0"/>
                      <a:pt x="65" y="2"/>
                      <a:pt x="33" y="24"/>
                    </a:cubicBezTo>
                    <a:cubicBezTo>
                      <a:pt x="27" y="28"/>
                      <a:pt x="21" y="34"/>
                      <a:pt x="16" y="40"/>
                    </a:cubicBezTo>
                    <a:cubicBezTo>
                      <a:pt x="8" y="51"/>
                      <a:pt x="5" y="65"/>
                      <a:pt x="2" y="79"/>
                    </a:cubicBezTo>
                    <a:cubicBezTo>
                      <a:pt x="1" y="84"/>
                      <a:pt x="0" y="90"/>
                      <a:pt x="0" y="95"/>
                    </a:cubicBezTo>
                    <a:cubicBezTo>
                      <a:pt x="0" y="102"/>
                      <a:pt x="1" y="108"/>
                      <a:pt x="3" y="115"/>
                    </a:cubicBezTo>
                    <a:cubicBezTo>
                      <a:pt x="5" y="124"/>
                      <a:pt x="7" y="133"/>
                      <a:pt x="10" y="142"/>
                    </a:cubicBezTo>
                    <a:cubicBezTo>
                      <a:pt x="13" y="152"/>
                      <a:pt x="17" y="162"/>
                      <a:pt x="26" y="167"/>
                    </a:cubicBezTo>
                    <a:cubicBezTo>
                      <a:pt x="32" y="171"/>
                      <a:pt x="39" y="172"/>
                      <a:pt x="46" y="172"/>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50"/>
              <p:cNvSpPr/>
              <p:nvPr/>
            </p:nvSpPr>
            <p:spPr>
              <a:xfrm>
                <a:off x="2957513" y="2259013"/>
                <a:ext cx="455612" cy="460375"/>
              </a:xfrm>
              <a:custGeom>
                <a:rect b="b" l="l" r="r" t="t"/>
                <a:pathLst>
                  <a:path extrusionOk="0" h="153" w="151">
                    <a:moveTo>
                      <a:pt x="151" y="24"/>
                    </a:moveTo>
                    <a:cubicBezTo>
                      <a:pt x="151" y="16"/>
                      <a:pt x="149" y="7"/>
                      <a:pt x="146" y="0"/>
                    </a:cubicBezTo>
                    <a:cubicBezTo>
                      <a:pt x="144" y="12"/>
                      <a:pt x="141" y="23"/>
                      <a:pt x="135" y="34"/>
                    </a:cubicBezTo>
                    <a:cubicBezTo>
                      <a:pt x="134" y="38"/>
                      <a:pt x="132" y="42"/>
                      <a:pt x="131" y="46"/>
                    </a:cubicBezTo>
                    <a:cubicBezTo>
                      <a:pt x="130" y="49"/>
                      <a:pt x="130" y="52"/>
                      <a:pt x="130" y="55"/>
                    </a:cubicBezTo>
                    <a:cubicBezTo>
                      <a:pt x="130" y="63"/>
                      <a:pt x="128" y="72"/>
                      <a:pt x="121" y="76"/>
                    </a:cubicBezTo>
                    <a:cubicBezTo>
                      <a:pt x="117" y="72"/>
                      <a:pt x="117" y="66"/>
                      <a:pt x="117" y="60"/>
                    </a:cubicBezTo>
                    <a:cubicBezTo>
                      <a:pt x="116" y="54"/>
                      <a:pt x="115" y="48"/>
                      <a:pt x="109" y="45"/>
                    </a:cubicBezTo>
                    <a:cubicBezTo>
                      <a:pt x="105" y="44"/>
                      <a:pt x="100" y="46"/>
                      <a:pt x="96" y="48"/>
                    </a:cubicBezTo>
                    <a:cubicBezTo>
                      <a:pt x="93" y="51"/>
                      <a:pt x="89" y="55"/>
                      <a:pt x="87" y="59"/>
                    </a:cubicBezTo>
                    <a:cubicBezTo>
                      <a:pt x="83" y="65"/>
                      <a:pt x="81" y="73"/>
                      <a:pt x="79" y="80"/>
                    </a:cubicBezTo>
                    <a:cubicBezTo>
                      <a:pt x="77" y="85"/>
                      <a:pt x="75" y="91"/>
                      <a:pt x="72" y="96"/>
                    </a:cubicBezTo>
                    <a:cubicBezTo>
                      <a:pt x="71" y="99"/>
                      <a:pt x="69" y="102"/>
                      <a:pt x="66" y="105"/>
                    </a:cubicBezTo>
                    <a:cubicBezTo>
                      <a:pt x="62" y="107"/>
                      <a:pt x="57" y="108"/>
                      <a:pt x="53" y="108"/>
                    </a:cubicBezTo>
                    <a:cubicBezTo>
                      <a:pt x="44" y="109"/>
                      <a:pt x="35" y="109"/>
                      <a:pt x="26" y="109"/>
                    </a:cubicBezTo>
                    <a:cubicBezTo>
                      <a:pt x="19" y="109"/>
                      <a:pt x="12" y="108"/>
                      <a:pt x="6" y="104"/>
                    </a:cubicBezTo>
                    <a:cubicBezTo>
                      <a:pt x="4" y="103"/>
                      <a:pt x="2" y="102"/>
                      <a:pt x="1" y="100"/>
                    </a:cubicBezTo>
                    <a:cubicBezTo>
                      <a:pt x="1" y="109"/>
                      <a:pt x="1" y="118"/>
                      <a:pt x="0" y="127"/>
                    </a:cubicBezTo>
                    <a:cubicBezTo>
                      <a:pt x="14" y="129"/>
                      <a:pt x="29" y="128"/>
                      <a:pt x="44" y="130"/>
                    </a:cubicBezTo>
                    <a:cubicBezTo>
                      <a:pt x="60" y="131"/>
                      <a:pt x="76" y="133"/>
                      <a:pt x="89" y="142"/>
                    </a:cubicBezTo>
                    <a:cubicBezTo>
                      <a:pt x="93" y="145"/>
                      <a:pt x="96" y="148"/>
                      <a:pt x="100" y="151"/>
                    </a:cubicBezTo>
                    <a:cubicBezTo>
                      <a:pt x="106" y="152"/>
                      <a:pt x="112" y="153"/>
                      <a:pt x="117" y="149"/>
                    </a:cubicBezTo>
                    <a:cubicBezTo>
                      <a:pt x="119" y="147"/>
                      <a:pt x="121" y="144"/>
                      <a:pt x="122" y="141"/>
                    </a:cubicBezTo>
                    <a:cubicBezTo>
                      <a:pt x="125" y="134"/>
                      <a:pt x="128" y="127"/>
                      <a:pt x="130" y="120"/>
                    </a:cubicBezTo>
                    <a:cubicBezTo>
                      <a:pt x="132" y="111"/>
                      <a:pt x="135" y="103"/>
                      <a:pt x="139" y="95"/>
                    </a:cubicBezTo>
                    <a:cubicBezTo>
                      <a:pt x="141" y="89"/>
                      <a:pt x="144" y="83"/>
                      <a:pt x="145" y="76"/>
                    </a:cubicBezTo>
                    <a:cubicBezTo>
                      <a:pt x="145" y="72"/>
                      <a:pt x="144" y="69"/>
                      <a:pt x="145" y="65"/>
                    </a:cubicBezTo>
                    <a:cubicBezTo>
                      <a:pt x="145" y="62"/>
                      <a:pt x="146" y="59"/>
                      <a:pt x="147" y="56"/>
                    </a:cubicBezTo>
                    <a:cubicBezTo>
                      <a:pt x="148" y="51"/>
                      <a:pt x="150" y="46"/>
                      <a:pt x="150" y="40"/>
                    </a:cubicBezTo>
                    <a:cubicBezTo>
                      <a:pt x="151" y="35"/>
                      <a:pt x="151" y="29"/>
                      <a:pt x="151" y="24"/>
                    </a:cubicBezTo>
                    <a:close/>
                  </a:path>
                </a:pathLst>
              </a:custGeom>
              <a:solidFill>
                <a:srgbClr val="FDC9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50"/>
              <p:cNvSpPr/>
              <p:nvPr/>
            </p:nvSpPr>
            <p:spPr>
              <a:xfrm>
                <a:off x="3322638" y="5915025"/>
                <a:ext cx="174625" cy="90487"/>
              </a:xfrm>
              <a:custGeom>
                <a:rect b="b" l="l" r="r" t="t"/>
                <a:pathLst>
                  <a:path extrusionOk="0" h="30" w="58">
                    <a:moveTo>
                      <a:pt x="49" y="28"/>
                    </a:moveTo>
                    <a:cubicBezTo>
                      <a:pt x="54" y="25"/>
                      <a:pt x="57" y="20"/>
                      <a:pt x="57" y="15"/>
                    </a:cubicBezTo>
                    <a:cubicBezTo>
                      <a:pt x="58" y="10"/>
                      <a:pt x="55" y="5"/>
                      <a:pt x="50" y="2"/>
                    </a:cubicBezTo>
                    <a:cubicBezTo>
                      <a:pt x="47" y="0"/>
                      <a:pt x="43" y="0"/>
                      <a:pt x="39" y="0"/>
                    </a:cubicBezTo>
                    <a:cubicBezTo>
                      <a:pt x="26" y="0"/>
                      <a:pt x="13" y="0"/>
                      <a:pt x="0" y="0"/>
                    </a:cubicBezTo>
                    <a:cubicBezTo>
                      <a:pt x="0" y="1"/>
                      <a:pt x="1" y="2"/>
                      <a:pt x="1" y="2"/>
                    </a:cubicBezTo>
                    <a:cubicBezTo>
                      <a:pt x="2" y="10"/>
                      <a:pt x="4" y="19"/>
                      <a:pt x="1" y="26"/>
                    </a:cubicBezTo>
                    <a:cubicBezTo>
                      <a:pt x="1" y="27"/>
                      <a:pt x="0" y="28"/>
                      <a:pt x="0" y="29"/>
                    </a:cubicBezTo>
                    <a:cubicBezTo>
                      <a:pt x="11" y="30"/>
                      <a:pt x="23" y="30"/>
                      <a:pt x="34" y="30"/>
                    </a:cubicBezTo>
                    <a:cubicBezTo>
                      <a:pt x="39" y="30"/>
                      <a:pt x="45" y="30"/>
                      <a:pt x="49" y="28"/>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250">
        <p14:revea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BALANCE DE 8 COLUMNAS </a:t>
            </a:r>
            <a:r>
              <a:rPr b="0" i="0" lang="en-US" sz="2800" u="none" cap="none" strike="noStrike">
                <a:solidFill>
                  <a:srgbClr val="A93501"/>
                </a:solidFill>
                <a:latin typeface="Calibri"/>
                <a:ea typeface="Calibri"/>
                <a:cs typeface="Calibri"/>
                <a:sym typeface="Calibri"/>
              </a:rPr>
              <a:t>O TRIBUTARIO</a:t>
            </a:r>
            <a:endParaRPr b="0" i="0" sz="3100" u="none" cap="none" strike="noStrike">
              <a:solidFill>
                <a:srgbClr val="A93501"/>
              </a:solidFill>
              <a:latin typeface="Calibri"/>
              <a:ea typeface="Calibri"/>
              <a:cs typeface="Calibri"/>
              <a:sym typeface="Calibri"/>
            </a:endParaRPr>
          </a:p>
        </p:txBody>
      </p:sp>
      <p:graphicFrame>
        <p:nvGraphicFramePr>
          <p:cNvPr id="382" name="Google Shape;382;p51"/>
          <p:cNvGraphicFramePr/>
          <p:nvPr/>
        </p:nvGraphicFramePr>
        <p:xfrm>
          <a:off x="530353" y="936797"/>
          <a:ext cx="3000000" cy="3000000"/>
        </p:xfrm>
        <a:graphic>
          <a:graphicData uri="http://schemas.openxmlformats.org/drawingml/2006/table">
            <a:tbl>
              <a:tblPr>
                <a:noFill/>
                <a:tableStyleId>{C4255B60-7C6C-4908-BEEB-B9EC2C1F1E04}</a:tableStyleId>
              </a:tblPr>
              <a:tblGrid>
                <a:gridCol w="2048525"/>
                <a:gridCol w="804775"/>
                <a:gridCol w="798575"/>
                <a:gridCol w="811525"/>
                <a:gridCol w="879150"/>
                <a:gridCol w="743900"/>
                <a:gridCol w="717575"/>
                <a:gridCol w="770225"/>
                <a:gridCol w="912500"/>
              </a:tblGrid>
              <a:tr h="197050">
                <a:tc gridSpan="9">
                  <a:txBody>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latin typeface="Calibri"/>
                          <a:ea typeface="Calibri"/>
                          <a:cs typeface="Calibri"/>
                          <a:sym typeface="Calibri"/>
                        </a:rPr>
                        <a:t>BALANCE TRIBUTARIO (a nivel 4) - </a:t>
                      </a:r>
                      <a:r>
                        <a:rPr b="0" i="0" lang="en-US" sz="1000" u="none" cap="none" strike="noStrike">
                          <a:solidFill>
                            <a:srgbClr val="000000"/>
                          </a:solidFill>
                          <a:latin typeface="Calibri"/>
                          <a:ea typeface="Calibri"/>
                          <a:cs typeface="Calibri"/>
                          <a:sym typeface="Calibri"/>
                        </a:rPr>
                        <a:t>RAZON SOCIAL AT YT S.A. </a:t>
                      </a:r>
                      <a:endParaRPr b="0" i="0" sz="1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Calibri"/>
                          <a:ea typeface="Calibri"/>
                          <a:cs typeface="Calibri"/>
                          <a:sym typeface="Calibri"/>
                        </a:rPr>
                        <a:t>RUT 76.674.586-8</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c hMerge="1"/>
                <a:tc hMerge="1"/>
                <a:tc hMerge="1"/>
                <a:tc hMerge="1"/>
                <a:tc hMerge="1"/>
                <a:tc hMerge="1"/>
              </a:tr>
              <a:tr h="136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latin typeface="Calibri"/>
                          <a:ea typeface="Calibri"/>
                          <a:cs typeface="Calibri"/>
                          <a:sym typeface="Calibri"/>
                        </a:rPr>
                        <a:t>Al 31 de diciembre de 2017</a:t>
                      </a:r>
                      <a:endParaRPr b="0" i="0" sz="1000" u="none" cap="none" strike="noStrike">
                        <a:solidFill>
                          <a:srgbClr val="0000FF"/>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Débitos</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Créditos </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Deudor </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Acreedor</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Activos</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Pasivos</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Pérdidas </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Ganancia </a:t>
                      </a:r>
                      <a:endParaRPr b="0" i="0" sz="1000" u="none" cap="none" strike="noStrike">
                        <a:solidFill>
                          <a:srgbClr val="000000"/>
                        </a:solidFill>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Caja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109310390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109143224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167166</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167166</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47400">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Pagos provisionales mensuales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2541741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1213014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1328727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1328727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Anticipo IVA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Mercaderia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47641807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44512832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3128975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3128975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Mercaderia exenta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44679707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43923217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756490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756490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IVA C.F.</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36377435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36377435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36377435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Impuesto por recuperar</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598972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598972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598972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Diferencia ppm</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133515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133515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133515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Garantía arriendo</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Cuenta personal</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16740000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8440000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8300000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8300000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solidFill>
                            <a:schemeClr val="dk1"/>
                          </a:solidFill>
                          <a:latin typeface="Calibri"/>
                          <a:ea typeface="Calibri"/>
                          <a:cs typeface="Calibri"/>
                          <a:sym typeface="Calibri"/>
                        </a:rPr>
                        <a:t> Muebles y útiles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222180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222180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Depreciación muebles y útiles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222180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222180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7250">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IVA d.F.</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1594353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38262346</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36667993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36667993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Cuentas por pagar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372500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762010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389510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389510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Retención 2da categoría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53328</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57772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4444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4444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Ppm por pagar</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113443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218920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105477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105477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Capital</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900000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7250">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Reserva de revalorización capital</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68050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764511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696461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696461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Utilidad(perdida) del ejercicio</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8440000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12637522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4197522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4197522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Ventas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54026054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54026054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54026054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Ventas exentas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43663737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43663737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43663737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Intereses y reajustes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Remanente</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2272013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2272013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2272013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Correción monetaria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109302</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80325</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28977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28977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Costo de ventas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83936049</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83936049</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83936049</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Honorarios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533328</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533328</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533328</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Gastos generales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1939110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1939110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1939110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Arriendo</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2520000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2520000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2520000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Impuesto a la renta</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2809471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2809471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2809471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Patentes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150280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150280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150280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Depreciación</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12933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12933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12933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Intereses y multas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9890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8107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1783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1783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Subtotal</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361329964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361329964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142923211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142923211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50991280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42961407</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91931931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99961804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Ganancia del ejercicio</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8029873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8029873</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7250">
                <a:tc>
                  <a:txBody>
                    <a:bodyPr/>
                    <a:lstStyle/>
                    <a:p>
                      <a:pPr indent="0" lvl="0" marL="0" marR="0" rtl="0" algn="just">
                        <a:lnSpc>
                          <a:spcPct val="100000"/>
                        </a:lnSpc>
                        <a:spcBef>
                          <a:spcPts val="0"/>
                        </a:spcBef>
                        <a:spcAft>
                          <a:spcPts val="0"/>
                        </a:spcAft>
                        <a:buNone/>
                      </a:pPr>
                      <a:r>
                        <a:rPr b="0" i="0" lang="en-US" sz="1000" u="none" cap="none" strike="noStrike">
                          <a:latin typeface="Calibri"/>
                          <a:ea typeface="Calibri"/>
                          <a:cs typeface="Calibri"/>
                          <a:sym typeface="Calibri"/>
                        </a:rPr>
                        <a:t> Totales</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361329964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361329964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142923211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142923211</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50991280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50991280</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99961804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000" u="none" cap="none" strike="noStrike">
                          <a:latin typeface="Calibri"/>
                          <a:ea typeface="Calibri"/>
                          <a:cs typeface="Calibri"/>
                          <a:sym typeface="Calibri"/>
                        </a:rPr>
                        <a:t>99961804</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125">
                <a:tc gridSpan="9">
                  <a:txBody>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latin typeface="Calibri"/>
                          <a:ea typeface="Calibri"/>
                          <a:cs typeface="Calibri"/>
                          <a:sym typeface="Calibri"/>
                        </a:rPr>
                        <a:t>Artículo 100 Código Tributario: Balance confeccionado con los antecendentes aportados por el contribuyente</a:t>
                      </a:r>
                      <a:r>
                        <a:rPr b="0" i="0" lang="en-US" sz="1000" u="none" cap="none" strike="noStrike">
                          <a:solidFill>
                            <a:srgbClr val="000000"/>
                          </a:solidFill>
                          <a:latin typeface="Calibri"/>
                          <a:ea typeface="Calibri"/>
                          <a:cs typeface="Calibri"/>
                          <a:sym typeface="Calibri"/>
                        </a:rPr>
                        <a:t>.</a:t>
                      </a:r>
                      <a:endParaRPr b="0" i="0" sz="1000" u="none" cap="none" strike="noStrike">
                        <a:solidFill>
                          <a:srgbClr val="000000"/>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c hMerge="1"/>
                <a:tc hMerge="1"/>
                <a:tc hMerge="1"/>
                <a:tc hMerge="1"/>
                <a:tc hMerge="1"/>
                <a:tc hMerge="1"/>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2" name="Google Shape;72;p37"/>
          <p:cNvSpPr txBox="1"/>
          <p:nvPr/>
        </p:nvSpPr>
        <p:spPr>
          <a:xfrm>
            <a:off x="365424" y="2176471"/>
            <a:ext cx="7546676" cy="115327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ESTADOS FINANCIEROS BÁSICOS </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Y BALANCE DE OCHO COLUMNAS</a:t>
            </a:r>
            <a:endParaRPr b="1" i="0" sz="3600" u="none" cap="none" strike="noStrike">
              <a:solidFill>
                <a:srgbClr val="ED6B00"/>
              </a:solidFill>
              <a:latin typeface="Calibri"/>
              <a:ea typeface="Calibri"/>
              <a:cs typeface="Calibri"/>
              <a:sym typeface="Calibri"/>
            </a:endParaRPr>
          </a:p>
        </p:txBody>
      </p:sp>
      <p:sp>
        <p:nvSpPr>
          <p:cNvPr id="73" name="Google Shape;73;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pic>
        <p:nvPicPr>
          <p:cNvPr descr="tapaA7.png" id="74" name="Google Shape;74;p37"/>
          <p:cNvPicPr preferRelativeResize="0"/>
          <p:nvPr/>
        </p:nvPicPr>
        <p:blipFill rotWithShape="1">
          <a:blip r:embed="rId3">
            <a:alphaModFix/>
          </a:blip>
          <a:srcRect b="0" l="0" r="0" t="0"/>
          <a:stretch/>
        </p:blipFill>
        <p:spPr>
          <a:xfrm>
            <a:off x="1003381" y="3015772"/>
            <a:ext cx="7416800" cy="50927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p:nvPr/>
        </p:nvSpPr>
        <p:spPr>
          <a:xfrm>
            <a:off x="996200" y="2433341"/>
            <a:ext cx="7629008" cy="3760222"/>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8" name="Google Shape;388;p52"/>
          <p:cNvSpPr txBox="1"/>
          <p:nvPr/>
        </p:nvSpPr>
        <p:spPr>
          <a:xfrm>
            <a:off x="1385887" y="2695566"/>
            <a:ext cx="6829011" cy="3178265"/>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La Declaración Jurada 1847 debe ser presentada por los contribuyentes clasificados en los segmentos de “Medianas Empresas”, “Grandes Empresas” y también por aquellos que se encuentren dentro de la Nómina de Grandes Contribuyentes, conforme a la Resolución dictada por este Servicio de acuerdo a la facultad dispuesta en el artículo 3° bis de la Ley Orgánica de este Servicio.</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Quedarán exceptuados de esta obligación aquellos contribuyentes acogidos a los regímenes tributarios establecidos en los artículos 14 bis y 14 ter letra A de la Ley sobre Impuesto a la Renta.</a:t>
            </a:r>
            <a:endParaRPr/>
          </a:p>
        </p:txBody>
      </p:sp>
      <p:sp>
        <p:nvSpPr>
          <p:cNvPr id="389" name="Google Shape;389;p5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BALANCE DE 8 COLUMNAS </a:t>
            </a:r>
            <a:r>
              <a:rPr b="0" i="0" lang="en-US" sz="2800" u="none" cap="none" strike="noStrike">
                <a:solidFill>
                  <a:srgbClr val="A93501"/>
                </a:solidFill>
                <a:latin typeface="Calibri"/>
                <a:ea typeface="Calibri"/>
                <a:cs typeface="Calibri"/>
                <a:sym typeface="Calibri"/>
              </a:rPr>
              <a:t>O TRIBUTARIO</a:t>
            </a:r>
            <a:endParaRPr b="0" i="0" sz="3100" u="none" cap="none" strike="noStrike">
              <a:solidFill>
                <a:srgbClr val="A93501"/>
              </a:solidFill>
              <a:latin typeface="Calibri"/>
              <a:ea typeface="Calibri"/>
              <a:cs typeface="Calibri"/>
              <a:sym typeface="Calibri"/>
            </a:endParaRPr>
          </a:p>
        </p:txBody>
      </p:sp>
      <p:pic>
        <p:nvPicPr>
          <p:cNvPr id="390" name="Google Shape;390;p52"/>
          <p:cNvPicPr preferRelativeResize="0"/>
          <p:nvPr/>
        </p:nvPicPr>
        <p:blipFill rotWithShape="1">
          <a:blip r:embed="rId3">
            <a:alphaModFix/>
          </a:blip>
          <a:srcRect b="0" l="0" r="0" t="0"/>
          <a:stretch/>
        </p:blipFill>
        <p:spPr>
          <a:xfrm>
            <a:off x="8214898" y="2196318"/>
            <a:ext cx="500374" cy="4771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DECLARACIÓN JURADA SOBRE </a:t>
            </a:r>
            <a:r>
              <a:rPr b="0" i="0" lang="en-US" sz="2800" u="none" cap="none" strike="noStrike">
                <a:solidFill>
                  <a:srgbClr val="A93501"/>
                </a:solidFill>
                <a:latin typeface="Calibri"/>
                <a:ea typeface="Calibri"/>
                <a:cs typeface="Calibri"/>
                <a:sym typeface="Calibri"/>
              </a:rPr>
              <a:t>BALANCE </a:t>
            </a:r>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DE 8 COLUMNAS Y OTROS ANTECEDENTES.</a:t>
            </a:r>
            <a:endParaRPr b="0" i="0" sz="3100" u="none" cap="none" strike="noStrike">
              <a:solidFill>
                <a:srgbClr val="A93501"/>
              </a:solidFill>
              <a:latin typeface="Calibri"/>
              <a:ea typeface="Calibri"/>
              <a:cs typeface="Calibri"/>
              <a:sym typeface="Calibri"/>
            </a:endParaRPr>
          </a:p>
        </p:txBody>
      </p:sp>
      <p:graphicFrame>
        <p:nvGraphicFramePr>
          <p:cNvPr id="396" name="Google Shape;396;p53"/>
          <p:cNvGraphicFramePr/>
          <p:nvPr/>
        </p:nvGraphicFramePr>
        <p:xfrm>
          <a:off x="217491" y="2243138"/>
          <a:ext cx="3000000" cy="3000000"/>
        </p:xfrm>
        <a:graphic>
          <a:graphicData uri="http://schemas.openxmlformats.org/drawingml/2006/table">
            <a:tbl>
              <a:tblPr>
                <a:noFill/>
                <a:tableStyleId>{ECC5D386-9BD0-45CA-96CF-6D8CDC4D2211}</a:tableStyleId>
              </a:tblPr>
              <a:tblGrid>
                <a:gridCol w="663125"/>
                <a:gridCol w="663125"/>
                <a:gridCol w="663125"/>
                <a:gridCol w="663125"/>
                <a:gridCol w="663125"/>
                <a:gridCol w="663125"/>
                <a:gridCol w="663125"/>
                <a:gridCol w="663125"/>
                <a:gridCol w="663125"/>
                <a:gridCol w="663125"/>
                <a:gridCol w="663125"/>
                <a:gridCol w="663125"/>
                <a:gridCol w="663125"/>
                <a:gridCol w="663125"/>
              </a:tblGrid>
              <a:tr h="139700">
                <a:tc gridSpan="13">
                  <a:txBody>
                    <a:bodyPr/>
                    <a:lstStyle/>
                    <a:p>
                      <a:pPr indent="0" lvl="0" marL="0" marR="0" rtl="0" algn="l">
                        <a:lnSpc>
                          <a:spcPct val="100000"/>
                        </a:lnSpc>
                        <a:spcBef>
                          <a:spcPts val="0"/>
                        </a:spcBef>
                        <a:spcAft>
                          <a:spcPts val="0"/>
                        </a:spcAft>
                        <a:buNone/>
                      </a:pPr>
                      <a:r>
                        <a:rPr b="1" i="0" lang="en-US" sz="1100" u="none" cap="none" strike="noStrike">
                          <a:solidFill>
                            <a:srgbClr val="FF6600"/>
                          </a:solidFill>
                          <a:latin typeface="Calibri"/>
                          <a:ea typeface="Calibri"/>
                          <a:cs typeface="Calibri"/>
                          <a:sym typeface="Calibri"/>
                        </a:rPr>
                        <a:t>Sección A: Identificación del Declarante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c hMerge="1"/>
                <a:tc hMerge="1"/>
                <a:tc hMerge="1"/>
                <a:tc hMerge="1"/>
                <a:tc hMerge="1"/>
                <a:tc hMerge="1"/>
                <a:tc hMerge="1"/>
                <a:tc>
                  <a:txBody>
                    <a:bodyPr/>
                    <a:lstStyle/>
                    <a:p>
                      <a:pPr indent="0" lvl="0" marL="0" marR="0" rtl="0" algn="l">
                        <a:lnSpc>
                          <a:spcPct val="100000"/>
                        </a:lnSpc>
                        <a:spcBef>
                          <a:spcPts val="0"/>
                        </a:spcBef>
                        <a:spcAft>
                          <a:spcPts val="0"/>
                        </a:spcAft>
                        <a:buNone/>
                      </a:pPr>
                      <a:r>
                        <a:t/>
                      </a:r>
                      <a:endParaRPr b="1"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grid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Rol Único Tributario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3">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Apellido Paterno o Razón Social</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grid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Apellido Materno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 Nombres </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 Correo Electrónico </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Periodo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gridSpan="2">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C27</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11">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 </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c hMerge="1"/>
                <a:tc hMerge="1"/>
                <a:tc hMerge="1"/>
                <a:tc hMerge="1"/>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125">
                <a:tc gridSpan="7">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gridSpan="9">
                  <a:txBody>
                    <a:bodyPr/>
                    <a:lstStyle/>
                    <a:p>
                      <a:pPr indent="0" lvl="0" marL="0" marR="0" rtl="0" algn="l">
                        <a:lnSpc>
                          <a:spcPct val="100000"/>
                        </a:lnSpc>
                        <a:spcBef>
                          <a:spcPts val="0"/>
                        </a:spcBef>
                        <a:spcAft>
                          <a:spcPts val="0"/>
                        </a:spcAft>
                        <a:buNone/>
                      </a:pPr>
                      <a:r>
                        <a:rPr b="1" i="0" lang="en-US" sz="1100" u="none" cap="none" strike="noStrike">
                          <a:solidFill>
                            <a:srgbClr val="FF6600"/>
                          </a:solidFill>
                          <a:latin typeface="Calibri"/>
                          <a:ea typeface="Calibri"/>
                          <a:cs typeface="Calibri"/>
                          <a:sym typeface="Calibri"/>
                        </a:rPr>
                        <a:t>Sección B: Otros Antecedentes del declarante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c hMerge="1"/>
                <a:tc hMerge="1"/>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gridSpan="3"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Actividad Económica Principal</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hMerge="1"/>
                <a:tc rowSpan="2" hMerge="1"/>
                <a:tc gridSpan="2"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Entidad Supervisora directa</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hMerge="1"/>
                <a:tc gridSpan="2"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Año Ajuste IRS 1° Aplicación</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hMerge="1"/>
                <a:tc grid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Folio Balance</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gridSpan="3" vMerge="1"/>
                <a:tc hMerge="1" vMerge="1"/>
                <a:tc hMerge="1" vMerge="1"/>
                <a:tc gridSpan="2" vMerge="1"/>
                <a:tc hMerge="1" vMerge="1"/>
                <a:tc gridSpan="2" vMerge="1"/>
                <a:tc hMerge="1" vMerge="1"/>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N° Inicio</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N° Final</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gridSpan="3">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C21</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gridSpan="2">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C22</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C23</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C24</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C25</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475">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675">
                <a:tc gridSpan="11">
                  <a:txBody>
                    <a:bodyPr/>
                    <a:lstStyle/>
                    <a:p>
                      <a:pPr indent="0" lvl="0" marL="0" marR="0" rtl="0" algn="l">
                        <a:lnSpc>
                          <a:spcPct val="100000"/>
                        </a:lnSpc>
                        <a:spcBef>
                          <a:spcPts val="0"/>
                        </a:spcBef>
                        <a:spcAft>
                          <a:spcPts val="0"/>
                        </a:spcAft>
                        <a:buNone/>
                      </a:pPr>
                      <a:r>
                        <a:rPr b="1" i="0" lang="en-US" sz="1100" u="none" cap="none" strike="noStrike">
                          <a:latin typeface="Calibri"/>
                          <a:ea typeface="Calibri"/>
                          <a:cs typeface="Calibri"/>
                          <a:sym typeface="Calibri"/>
                        </a:rPr>
                        <a:t>Sección C: Detalle de las cuentas contenidas en el balance de 8 Columnas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c hMerge="1"/>
                <a:tc hMerge="1"/>
                <a:tc hMerge="1"/>
                <a:tc hMerge="1"/>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629300">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N°</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Id. plan de cuentas utilizado en registros contables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Id. cuenta según clasificador de cuentas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Nombre de la cuenta según registros contables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Débitos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Créditos </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Saldo deudor</a:t>
                      </a:r>
                      <a:endParaRPr b="1" i="0" sz="1100" u="none" cap="none" strike="noStrike">
                        <a:latin typeface="Calibri"/>
                        <a:ea typeface="Calibri"/>
                        <a:cs typeface="Calibri"/>
                        <a:sym typeface="Calibri"/>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Saldo acreedor</a:t>
                      </a:r>
                      <a:endParaRPr b="1" i="0" sz="1100" u="none" cap="none" strike="noStrike">
                        <a:latin typeface="Calibri"/>
                        <a:ea typeface="Calibri"/>
                        <a:cs typeface="Calibri"/>
                        <a:sym typeface="Calibri"/>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Activo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Pasivo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Pérdidas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Ganancias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Código cuenta recuadro N°2, F22</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Valor tributario</a:t>
                      </a:r>
                      <a:endParaRPr b="1" i="0" sz="1100" u="none" cap="none" strike="noStrike">
                        <a:latin typeface="Calibri"/>
                        <a:ea typeface="Calibri"/>
                        <a:cs typeface="Calibri"/>
                        <a:sym typeface="Calibri"/>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5125">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C0</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C3</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C4</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C5</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C6</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C7</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C8</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C9</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C10</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C11</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C28</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C29</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5125">
                <a:tc gridSpan="10">
                  <a:txBody>
                    <a:bodyPr/>
                    <a:lstStyle/>
                    <a:p>
                      <a:pPr indent="0" lvl="0" marL="0" marR="0" rtl="0" algn="ctr">
                        <a:lnSpc>
                          <a:spcPct val="100000"/>
                        </a:lnSpc>
                        <a:spcBef>
                          <a:spcPts val="0"/>
                        </a:spcBef>
                        <a:spcAft>
                          <a:spcPts val="0"/>
                        </a:spcAft>
                        <a:buNone/>
                      </a:pPr>
                      <a:r>
                        <a:rPr b="1" i="0" lang="en-US" sz="1100" u="none" cap="none" strike="noStrike">
                          <a:solidFill>
                            <a:srgbClr val="FF6600"/>
                          </a:solidFill>
                          <a:latin typeface="Calibri"/>
                          <a:ea typeface="Calibri"/>
                          <a:cs typeface="Calibri"/>
                          <a:sym typeface="Calibri"/>
                        </a:rPr>
                        <a:t>CUADRO RESUMEN DE LA DECLARACIÓN SECCIÓN C</a:t>
                      </a:r>
                      <a:endParaRPr/>
                    </a:p>
                  </a:txBody>
                  <a:tcPr marT="0" marB="0" marR="0" marL="0"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c hMerge="1"/>
                <a:tc hMerge="1"/>
                <a:tc hMerge="1"/>
                <a:tc hMerge="1"/>
                <a:tc rowSpan="3">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Valor Tributario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de Casos Informados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125">
                <a:tc gridSpan="2"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Débitos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hMerge="1"/>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Créditos </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Saldo Deudor</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Saldo Acreedor</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Activo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Pasivo</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Pérdidas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Total Ganancias</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Resultado según Balance</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vMerge="1"/>
                <a:tc v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125">
                <a:tc gridSpan="2" vMerge="1"/>
                <a:tc hMerge="1" vMerge="1"/>
                <a:tc vMerge="1"/>
                <a:tc vMerge="1"/>
                <a:tc vMerge="1"/>
                <a:tc vMerge="1"/>
                <a:tc vMerge="1"/>
                <a:tc vMerge="1"/>
                <a:tc vMerge="1"/>
                <a:tc vMerge="1"/>
                <a:tc vMerge="1"/>
                <a:tc v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125">
                <a:tc gridSpan="2">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C12</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C13</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C14</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C15</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C16</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C17</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C18</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C19</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C20</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C30</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C26</a:t>
                      </a:r>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125">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0225">
                <a:tc gridSpan="14">
                  <a:txBody>
                    <a:bodyPr/>
                    <a:lstStyle/>
                    <a:p>
                      <a:pPr indent="0" lvl="0" marL="0" marR="0" rtl="0" algn="ctr">
                        <a:lnSpc>
                          <a:spcPct val="100000"/>
                        </a:lnSpc>
                        <a:spcBef>
                          <a:spcPts val="0"/>
                        </a:spcBef>
                        <a:spcAft>
                          <a:spcPts val="0"/>
                        </a:spcAft>
                        <a:buNone/>
                      </a:pPr>
                      <a:r>
                        <a:rPr b="0" i="0" lang="en-US" sz="1100" u="none" cap="none" strike="noStrike">
                          <a:latin typeface="Calibri"/>
                          <a:ea typeface="Calibri"/>
                          <a:cs typeface="Calibri"/>
                          <a:sym typeface="Calibri"/>
                        </a:rPr>
                        <a:t>Declaro bajo juramento que los datos contenidos en el presente documento son la expresión fiel de la verdad, por lo que asumo la responsabilidad correspondiente</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hMerge="1"/>
                <a:tc hMerge="1"/>
                <a:tc hMerge="1"/>
                <a:tc hMerge="1"/>
                <a:tc hMerge="1"/>
                <a:tc hMerge="1"/>
              </a:tr>
              <a:tr h="191850">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8150">
                <a:tc gridSpan="12">
                  <a:txBody>
                    <a:bodyPr/>
                    <a:lstStyle/>
                    <a:p>
                      <a:pPr indent="0" lvl="0" marL="0" marR="0" rtl="0" algn="ctr">
                        <a:lnSpc>
                          <a:spcPct val="100000"/>
                        </a:lnSpc>
                        <a:spcBef>
                          <a:spcPts val="0"/>
                        </a:spcBef>
                        <a:spcAft>
                          <a:spcPts val="0"/>
                        </a:spcAft>
                        <a:buNone/>
                      </a:pPr>
                      <a:r>
                        <a:t/>
                      </a:r>
                      <a:endParaRPr b="1" i="0" sz="11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b="1" i="0" lang="en-US" sz="1100" u="none" cap="none" strike="noStrike">
                          <a:latin typeface="Calibri"/>
                          <a:ea typeface="Calibri"/>
                          <a:cs typeface="Calibri"/>
                          <a:sym typeface="Calibri"/>
                        </a:rPr>
                        <a:t>RUT REPRESENTANTE LEGAL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hMerge="1"/>
                <a:tc hMerge="1"/>
                <a:tc hMerge="1"/>
                <a:tc hMerge="1"/>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100" u="none" cap="none" strike="noStrike">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18"/>
          <p:cNvGrpSpPr/>
          <p:nvPr/>
        </p:nvGrpSpPr>
        <p:grpSpPr>
          <a:xfrm>
            <a:off x="2035277" y="2911885"/>
            <a:ext cx="6999671" cy="2696553"/>
            <a:chOff x="4461133" y="3098700"/>
            <a:chExt cx="4657800" cy="1525000"/>
          </a:xfrm>
        </p:grpSpPr>
        <p:sp>
          <p:nvSpPr>
            <p:cNvPr id="402" name="Google Shape;402;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3" name="Google Shape;403;p18"/>
            <p:cNvSpPr txBox="1"/>
            <p:nvPr/>
          </p:nvSpPr>
          <p:spPr>
            <a:xfrm>
              <a:off x="5331311" y="3625505"/>
              <a:ext cx="34349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ESTADOS FINANCIEROS BÁSICOS </a:t>
              </a:r>
              <a:endParaRPr/>
            </a:p>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ED6B00"/>
                  </a:solidFill>
                  <a:latin typeface="Calibri"/>
                  <a:ea typeface="Calibri"/>
                  <a:cs typeface="Calibri"/>
                  <a:sym typeface="Calibri"/>
                </a:rPr>
                <a:t>Y BALANCE DE OCHO COLUMNAS</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404" name="Google Shape;404;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405" name="Google Shape;405;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06" name="Google Shape;406;p18"/>
          <p:cNvSpPr txBox="1"/>
          <p:nvPr/>
        </p:nvSpPr>
        <p:spPr>
          <a:xfrm>
            <a:off x="420150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7</a:t>
            </a:r>
            <a:endParaRPr b="0" i="0" sz="6000" u="none" cap="none" strike="noStrike">
              <a:solidFill>
                <a:srgbClr val="FFB375"/>
              </a:solidFill>
              <a:latin typeface="Calibri"/>
              <a:ea typeface="Calibri"/>
              <a:cs typeface="Calibri"/>
              <a:sym typeface="Calibri"/>
            </a:endParaRPr>
          </a:p>
        </p:txBody>
      </p:sp>
      <p:pic>
        <p:nvPicPr>
          <p:cNvPr id="407" name="Google Shape;407;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408" name="Google Shape;408;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409" name="Google Shape;409;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15" name="Google Shape;415;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416" name="Google Shape;416;p19"/>
          <p:cNvGrpSpPr/>
          <p:nvPr/>
        </p:nvGrpSpPr>
        <p:grpSpPr>
          <a:xfrm>
            <a:off x="-4655" y="4568183"/>
            <a:ext cx="9154909" cy="783005"/>
            <a:chOff x="-4655" y="4354713"/>
            <a:chExt cx="9154909" cy="783005"/>
          </a:xfrm>
        </p:grpSpPr>
        <p:sp>
          <p:nvSpPr>
            <p:cNvPr id="417" name="Google Shape;417;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418" name="Google Shape;418;p19"/>
            <p:cNvGrpSpPr/>
            <p:nvPr/>
          </p:nvGrpSpPr>
          <p:grpSpPr>
            <a:xfrm>
              <a:off x="-4655" y="4354713"/>
              <a:ext cx="1135367" cy="783005"/>
              <a:chOff x="-4655" y="4407300"/>
              <a:chExt cx="1135367" cy="783005"/>
            </a:xfrm>
          </p:grpSpPr>
          <p:sp>
            <p:nvSpPr>
              <p:cNvPr id="419" name="Google Shape;419;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421" name="Google Shape;421;p19"/>
          <p:cNvGrpSpPr/>
          <p:nvPr/>
        </p:nvGrpSpPr>
        <p:grpSpPr>
          <a:xfrm>
            <a:off x="-4655" y="3697448"/>
            <a:ext cx="6661094" cy="783005"/>
            <a:chOff x="-4655" y="3461842"/>
            <a:chExt cx="6661094" cy="783005"/>
          </a:xfrm>
        </p:grpSpPr>
        <p:sp>
          <p:nvSpPr>
            <p:cNvPr id="422" name="Google Shape;422;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423" name="Google Shape;423;p19"/>
            <p:cNvGrpSpPr/>
            <p:nvPr/>
          </p:nvGrpSpPr>
          <p:grpSpPr>
            <a:xfrm>
              <a:off x="-4655" y="3461842"/>
              <a:ext cx="1135367" cy="783005"/>
              <a:chOff x="-4655" y="3534477"/>
              <a:chExt cx="1135367" cy="783005"/>
            </a:xfrm>
          </p:grpSpPr>
          <p:sp>
            <p:nvSpPr>
              <p:cNvPr id="424" name="Google Shape;424;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5" name="Google Shape;425;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426" name="Google Shape;426;p19"/>
          <p:cNvGrpSpPr/>
          <p:nvPr/>
        </p:nvGrpSpPr>
        <p:grpSpPr>
          <a:xfrm>
            <a:off x="-4655" y="1955978"/>
            <a:ext cx="9223735" cy="783005"/>
            <a:chOff x="-4655" y="1788831"/>
            <a:chExt cx="9223735" cy="783005"/>
          </a:xfrm>
        </p:grpSpPr>
        <p:sp>
          <p:nvSpPr>
            <p:cNvPr id="427" name="Google Shape;427;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428" name="Google Shape;428;p19"/>
            <p:cNvGrpSpPr/>
            <p:nvPr/>
          </p:nvGrpSpPr>
          <p:grpSpPr>
            <a:xfrm>
              <a:off x="-4655" y="1788831"/>
              <a:ext cx="1135367" cy="783005"/>
              <a:chOff x="-4655" y="1788831"/>
              <a:chExt cx="1135367" cy="783005"/>
            </a:xfrm>
          </p:grpSpPr>
          <p:sp>
            <p:nvSpPr>
              <p:cNvPr id="429" name="Google Shape;429;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0" name="Google Shape;430;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431" name="Google Shape;431;p19"/>
          <p:cNvGrpSpPr/>
          <p:nvPr/>
        </p:nvGrpSpPr>
        <p:grpSpPr>
          <a:xfrm>
            <a:off x="-4655" y="2826713"/>
            <a:ext cx="8958264" cy="783005"/>
            <a:chOff x="-4655" y="2568971"/>
            <a:chExt cx="8958264" cy="783005"/>
          </a:xfrm>
        </p:grpSpPr>
        <p:sp>
          <p:nvSpPr>
            <p:cNvPr id="432" name="Google Shape;432;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433" name="Google Shape;433;p19"/>
            <p:cNvGrpSpPr/>
            <p:nvPr/>
          </p:nvGrpSpPr>
          <p:grpSpPr>
            <a:xfrm>
              <a:off x="-4655" y="2568971"/>
              <a:ext cx="1135367" cy="783005"/>
              <a:chOff x="-4655" y="2661654"/>
              <a:chExt cx="1135367" cy="783005"/>
            </a:xfrm>
          </p:grpSpPr>
          <p:sp>
            <p:nvSpPr>
              <p:cNvPr id="434" name="Google Shape;434;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5" name="Google Shape;435;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436" name="Google Shape;436;p19"/>
          <p:cNvGrpSpPr/>
          <p:nvPr/>
        </p:nvGrpSpPr>
        <p:grpSpPr>
          <a:xfrm>
            <a:off x="-4655" y="5438917"/>
            <a:ext cx="6906899" cy="783005"/>
            <a:chOff x="-4655" y="5100793"/>
            <a:chExt cx="6906899" cy="783005"/>
          </a:xfrm>
        </p:grpSpPr>
        <p:sp>
          <p:nvSpPr>
            <p:cNvPr id="437" name="Google Shape;437;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38" name="Google Shape;438;p19"/>
            <p:cNvGrpSpPr/>
            <p:nvPr/>
          </p:nvGrpSpPr>
          <p:grpSpPr>
            <a:xfrm>
              <a:off x="-4655" y="5100793"/>
              <a:ext cx="1135367" cy="783005"/>
              <a:chOff x="-4655" y="5280123"/>
              <a:chExt cx="1135367" cy="783005"/>
            </a:xfrm>
          </p:grpSpPr>
          <p:sp>
            <p:nvSpPr>
              <p:cNvPr id="439" name="Google Shape;439;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0" name="Google Shape;440;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441" name="Google Shape;441;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1000"/>
                                        <p:tgtEl>
                                          <p:spTgt spid="4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1000"/>
                                        <p:tgtEl>
                                          <p:spTgt spid="4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1000"/>
                                        <p:tgtEl>
                                          <p:spTgt spid="4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1000"/>
                                        <p:tgtEl>
                                          <p:spTgt spid="4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1000"/>
                                        <p:tgtEl>
                                          <p:spTgt spid="43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447" name="Google Shape;447;p59"/>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8" name="Google Shape;448;p59"/>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9" name="Google Shape;449;p5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50" name="Google Shape;450;p59"/>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ESTADOS FINANCIEROS BÁSICOS </a:t>
            </a:r>
            <a:endParaRPr/>
          </a:p>
          <a:p>
            <a:pPr indent="0" lvl="0" marL="0" marR="0" rtl="0" algn="l">
              <a:lnSpc>
                <a:spcPct val="115000"/>
              </a:lnSpc>
              <a:spcBef>
                <a:spcPts val="0"/>
              </a:spcBef>
              <a:spcAft>
                <a:spcPts val="0"/>
              </a:spcAft>
              <a:buNone/>
            </a:pPr>
            <a:r>
              <a:rPr b="1" i="0" lang="en-US" sz="2000" u="none" cap="none" strike="noStrike">
                <a:solidFill>
                  <a:srgbClr val="ED6B00"/>
                </a:solidFill>
                <a:latin typeface="Calibri"/>
                <a:ea typeface="Calibri"/>
                <a:cs typeface="Calibri"/>
                <a:sym typeface="Calibri"/>
              </a:rPr>
              <a:t>Y BALANCE DE OCHO COLUMNAS</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FF66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endParaRPr/>
          </a:p>
        </p:txBody>
      </p:sp>
      <p:sp>
        <p:nvSpPr>
          <p:cNvPr id="451" name="Google Shape;451;p59"/>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7</a:t>
            </a:r>
            <a:endParaRPr b="0" i="0" sz="6000" u="none" cap="none" strike="noStrike">
              <a:solidFill>
                <a:srgbClr val="FFB375"/>
              </a:solidFill>
              <a:latin typeface="Calibri"/>
              <a:ea typeface="Calibri"/>
              <a:cs typeface="Calibri"/>
              <a:sym typeface="Calibri"/>
            </a:endParaRPr>
          </a:p>
        </p:txBody>
      </p:sp>
      <p:pic>
        <p:nvPicPr>
          <p:cNvPr id="452" name="Google Shape;452;p59"/>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453" name="Google Shape;453;p59"/>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1000"/>
                                        <p:tgtEl>
                                          <p:spTgt spid="4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9" name="Google Shape;459;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0" name="Google Shape;460;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61" name="Google Shape;461;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62" name="Google Shape;462;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463" name="Google Shape;463;p21"/>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ESTADOS FINANCIEROS BÁSICOS </a:t>
            </a:r>
            <a:endParaRPr/>
          </a:p>
          <a:p>
            <a:pPr indent="0" lvl="0" marL="0" marR="0" rtl="0" algn="l">
              <a:lnSpc>
                <a:spcPct val="115000"/>
              </a:lnSpc>
              <a:spcBef>
                <a:spcPts val="0"/>
              </a:spcBef>
              <a:spcAft>
                <a:spcPts val="0"/>
              </a:spcAft>
              <a:buNone/>
            </a:pPr>
            <a:r>
              <a:rPr b="1" i="0" lang="en-US" sz="2000" u="none" cap="none" strike="noStrike">
                <a:solidFill>
                  <a:srgbClr val="ED6B00"/>
                </a:solidFill>
                <a:latin typeface="Calibri"/>
                <a:ea typeface="Calibri"/>
                <a:cs typeface="Calibri"/>
                <a:sym typeface="Calibri"/>
              </a:rPr>
              <a:t>Y BALANCE DE OCHO COLUMNAS</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64" name="Google Shape;464;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367"/>
                                        <p:tgtEl>
                                          <p:spTgt spid="462"/>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ppt_w</p:attrName>
                                        </p:attrNameLst>
                                      </p:cBhvr>
                                      <p:tavLst>
                                        <p:tav fmla="" tm="0">
                                          <p:val>
                                            <p:strVal val="0"/>
                                          </p:val>
                                        </p:tav>
                                        <p:tav fmla="" tm="100000">
                                          <p:val>
                                            <p:strVal val="#ppt_w"/>
                                          </p:val>
                                        </p:tav>
                                      </p:tavLst>
                                    </p:anim>
                                    <p:anim calcmode="lin" valueType="num">
                                      <p:cBhvr additive="base">
                                        <p:cTn dur="500"/>
                                        <p:tgtEl>
                                          <p:spTgt spid="4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nvSpPr>
        <p:spPr>
          <a:xfrm>
            <a:off x="334294" y="2210200"/>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0" name="Google Shape;80;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1" name="Google Shape;81;p38"/>
          <p:cNvSpPr txBox="1"/>
          <p:nvPr/>
        </p:nvSpPr>
        <p:spPr>
          <a:xfrm>
            <a:off x="358671" y="1910374"/>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2" name="Google Shape;82;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3" name="Google Shape;83;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4" name="Google Shape;84;p38"/>
          <p:cNvSpPr txBox="1"/>
          <p:nvPr/>
        </p:nvSpPr>
        <p:spPr>
          <a:xfrm>
            <a:off x="3459164" y="2210200"/>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tributaria, en el registro de las actividades financieras y económicas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una entidad.</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marcha de la misma, considerando las Normas Internacionales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Contabilidad y la legislación tributaria vigente.</a:t>
            </a:r>
            <a:endParaRPr/>
          </a:p>
        </p:txBody>
      </p:sp>
      <p:sp>
        <p:nvSpPr>
          <p:cNvPr id="85" name="Google Shape;85;p38"/>
          <p:cNvSpPr txBox="1"/>
          <p:nvPr/>
        </p:nvSpPr>
        <p:spPr>
          <a:xfrm>
            <a:off x="3561636" y="1910374"/>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87" name="Google Shape;87;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6656439" y="2210200"/>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Confecciona el estado de situación financiera, el estado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resultados, el estado de flujos de efectivo y el estado de cambio en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 patrimonio neto de la empresa colaborativa e individualmente,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según los principios establecidos en la norma internacional y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Realiza análisis de los estados financieros de acuerdo a las características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la empresa, considerando los indicadores apropiados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y la normativa contable y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Confecciona estados Financieros Básicos y Balance de 8 Columnas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acuerdo a normativa IFRS y tributaria.</a:t>
            </a:r>
            <a:endParaRPr b="0" i="0" sz="1400" u="none" cap="none" strike="noStrike">
              <a:solidFill>
                <a:srgbClr val="000000"/>
              </a:solidFill>
              <a:latin typeface="Calibri"/>
              <a:ea typeface="Calibri"/>
              <a:cs typeface="Calibri"/>
              <a:sym typeface="Calibri"/>
            </a:endParaRPr>
          </a:p>
        </p:txBody>
      </p:sp>
      <p:sp>
        <p:nvSpPr>
          <p:cNvPr id="89" name="Google Shape;89;p38"/>
          <p:cNvSpPr txBox="1"/>
          <p:nvPr/>
        </p:nvSpPr>
        <p:spPr>
          <a:xfrm>
            <a:off x="6554516" y="1910374"/>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1" name="Google Shape;91;p38"/>
          <p:cNvPicPr preferRelativeResize="0"/>
          <p:nvPr/>
        </p:nvPicPr>
        <p:blipFill rotWithShape="1">
          <a:blip r:embed="rId6">
            <a:alphaModFix/>
          </a:blip>
          <a:srcRect b="0" l="0" r="0" t="0"/>
          <a:stretch/>
        </p:blipFill>
        <p:spPr>
          <a:xfrm flipH="1">
            <a:off x="1527195" y="4509094"/>
            <a:ext cx="2978131" cy="236638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3"/>
          <p:cNvGrpSpPr/>
          <p:nvPr/>
        </p:nvGrpSpPr>
        <p:grpSpPr>
          <a:xfrm>
            <a:off x="385500" y="4705683"/>
            <a:ext cx="4845900" cy="1176139"/>
            <a:chOff x="386551" y="3956153"/>
            <a:chExt cx="4845900" cy="1176139"/>
          </a:xfrm>
        </p:grpSpPr>
        <p:sp>
          <p:nvSpPr>
            <p:cNvPr id="97" name="Google Shape;97;p3"/>
            <p:cNvSpPr/>
            <p:nvPr/>
          </p:nvSpPr>
          <p:spPr>
            <a:xfrm>
              <a:off x="574651" y="3956153"/>
              <a:ext cx="4657800" cy="11761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98" name="Google Shape;98;p3"/>
            <p:cNvGrpSpPr/>
            <p:nvPr/>
          </p:nvGrpSpPr>
          <p:grpSpPr>
            <a:xfrm>
              <a:off x="386551" y="4346560"/>
              <a:ext cx="391110" cy="395325"/>
              <a:chOff x="375767" y="3437085"/>
              <a:chExt cx="376200" cy="395325"/>
            </a:xfrm>
          </p:grpSpPr>
          <p:sp>
            <p:nvSpPr>
              <p:cNvPr id="99" name="Google Shape;99;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1" name="Google Shape;101;p3"/>
            <p:cNvSpPr txBox="1"/>
            <p:nvPr/>
          </p:nvSpPr>
          <p:spPr>
            <a:xfrm>
              <a:off x="949350" y="4275122"/>
              <a:ext cx="4117499"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Registramos operaciones contables y tributarias desarrollando libro diario, compra ventas y mayor</a:t>
              </a:r>
              <a:endParaRPr b="0" i="0" sz="1600" u="none" cap="none" strike="noStrike">
                <a:solidFill>
                  <a:schemeClr val="dk1"/>
                </a:solidFill>
                <a:latin typeface="Calibri"/>
                <a:ea typeface="Calibri"/>
                <a:cs typeface="Calibri"/>
                <a:sym typeface="Calibri"/>
              </a:endParaRPr>
            </a:p>
          </p:txBody>
        </p:sp>
      </p:grpSp>
      <p:grpSp>
        <p:nvGrpSpPr>
          <p:cNvPr id="102" name="Google Shape;102;p3"/>
          <p:cNvGrpSpPr/>
          <p:nvPr/>
        </p:nvGrpSpPr>
        <p:grpSpPr>
          <a:xfrm>
            <a:off x="375975" y="3191421"/>
            <a:ext cx="4845900" cy="1176139"/>
            <a:chOff x="375767" y="2952457"/>
            <a:chExt cx="4845900" cy="1176139"/>
          </a:xfrm>
        </p:grpSpPr>
        <p:sp>
          <p:nvSpPr>
            <p:cNvPr id="103" name="Google Shape;103;p3"/>
            <p:cNvSpPr/>
            <p:nvPr/>
          </p:nvSpPr>
          <p:spPr>
            <a:xfrm>
              <a:off x="563867" y="2952457"/>
              <a:ext cx="4657800" cy="11761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4" name="Google Shape;104;p3"/>
            <p:cNvGrpSpPr/>
            <p:nvPr/>
          </p:nvGrpSpPr>
          <p:grpSpPr>
            <a:xfrm>
              <a:off x="375767" y="3342864"/>
              <a:ext cx="376200" cy="395325"/>
              <a:chOff x="375767" y="3437085"/>
              <a:chExt cx="376200" cy="395325"/>
            </a:xfrm>
          </p:grpSpPr>
          <p:sp>
            <p:nvSpPr>
              <p:cNvPr id="105" name="Google Shape;105;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07" name="Google Shape;107;p3"/>
            <p:cNvSpPr txBox="1"/>
            <p:nvPr/>
          </p:nvSpPr>
          <p:spPr>
            <a:xfrm>
              <a:off x="938567" y="3271426"/>
              <a:ext cx="3960526"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Confeccionamos libro electrónico de compra y venta</a:t>
              </a:r>
              <a:endParaRPr b="0" i="0" sz="1600" u="none" cap="none" strike="noStrike">
                <a:solidFill>
                  <a:schemeClr val="dk1"/>
                </a:solidFill>
                <a:latin typeface="Calibri"/>
                <a:ea typeface="Calibri"/>
                <a:cs typeface="Calibri"/>
                <a:sym typeface="Calibri"/>
              </a:endParaRPr>
            </a:p>
          </p:txBody>
        </p:sp>
      </p:grpSp>
      <p:sp>
        <p:nvSpPr>
          <p:cNvPr id="108" name="Google Shape;108;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 name="Google Shape;109;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0" name="Google Shape;110;p3"/>
          <p:cNvSpPr txBox="1"/>
          <p:nvPr/>
        </p:nvSpPr>
        <p:spPr>
          <a:xfrm>
            <a:off x="574651" y="2261129"/>
            <a:ext cx="6105282"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1800" u="none" cap="none" strike="noStrike">
                <a:solidFill>
                  <a:srgbClr val="ED6B00"/>
                </a:solidFill>
                <a:latin typeface="Calibri"/>
                <a:ea typeface="Calibri"/>
                <a:cs typeface="Calibri"/>
                <a:sym typeface="Calibri"/>
              </a:rPr>
              <a:t>LIBRO DIARIO, MAYOR Y AUXILIARES DE COMPRA Y VENTA</a:t>
            </a:r>
            <a:endParaRPr b="0" i="0" sz="1800" u="none" cap="none" strike="noStrike">
              <a:solidFill>
                <a:srgbClr val="ED6B00"/>
              </a:solidFill>
              <a:latin typeface="Calibri"/>
              <a:ea typeface="Calibri"/>
              <a:cs typeface="Calibri"/>
              <a:sym typeface="Calibri"/>
            </a:endParaRPr>
          </a:p>
        </p:txBody>
      </p:sp>
      <p:sp>
        <p:nvSpPr>
          <p:cNvPr id="111" name="Google Shape;111;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750"/>
                                        <p:tgtEl>
                                          <p:spTgt spid="1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p:tgtEl>
                                          <p:spTgt spid="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39"/>
          <p:cNvGrpSpPr/>
          <p:nvPr/>
        </p:nvGrpSpPr>
        <p:grpSpPr>
          <a:xfrm flipH="1">
            <a:off x="536225" y="2440019"/>
            <a:ext cx="5390398" cy="2790742"/>
            <a:chOff x="3774221" y="2843142"/>
            <a:chExt cx="5390398" cy="2790742"/>
          </a:xfrm>
        </p:grpSpPr>
        <p:sp>
          <p:nvSpPr>
            <p:cNvPr id="118" name="Google Shape;118;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9" name="Google Shape;119;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0" name="Google Shape;120;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21" name="Google Shape;121;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22" name="Google Shape;122;p39"/>
          <p:cNvSpPr txBox="1"/>
          <p:nvPr/>
        </p:nvSpPr>
        <p:spPr>
          <a:xfrm>
            <a:off x="706222" y="2876745"/>
            <a:ext cx="4357134"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durante la actividad anterior, te invitamos a desarrollar la Actividad 7 de Conocimientos Previos. Descarga el archivo y sigue sus instrucciones.</a:t>
            </a:r>
            <a:endParaRPr b="0" i="0" sz="1600" u="none" cap="none" strike="noStrike">
              <a:solidFill>
                <a:srgbClr val="000000"/>
              </a:solidFill>
              <a:latin typeface="Calibri"/>
              <a:ea typeface="Calibri"/>
              <a:cs typeface="Calibri"/>
              <a:sym typeface="Calibri"/>
            </a:endParaRPr>
          </a:p>
        </p:txBody>
      </p:sp>
      <p:sp>
        <p:nvSpPr>
          <p:cNvPr id="123" name="Google Shape;123;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24" name="Google Shape;124;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4079445" y="2673238"/>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30" name="Google Shape;130;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31" name="Google Shape;131;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32" name="Google Shape;132;p5"/>
          <p:cNvGrpSpPr/>
          <p:nvPr/>
        </p:nvGrpSpPr>
        <p:grpSpPr>
          <a:xfrm>
            <a:off x="4063852" y="3227579"/>
            <a:ext cx="5246193" cy="1149600"/>
            <a:chOff x="4063852" y="3468686"/>
            <a:chExt cx="5246193" cy="1149600"/>
          </a:xfrm>
        </p:grpSpPr>
        <p:sp>
          <p:nvSpPr>
            <p:cNvPr id="133" name="Google Shape;133;p5"/>
            <p:cNvSpPr/>
            <p:nvPr/>
          </p:nvSpPr>
          <p:spPr>
            <a:xfrm>
              <a:off x="4063852" y="3468686"/>
              <a:ext cx="5081308" cy="1149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4220751" y="3734421"/>
              <a:ext cx="4595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Reconocer la NIC 1</a:t>
              </a:r>
              <a:endParaRPr b="0" i="0" sz="1600" u="none" cap="none" strike="noStrike">
                <a:solidFill>
                  <a:schemeClr val="dk1"/>
                </a:solidFill>
                <a:latin typeface="Calibri"/>
                <a:ea typeface="Calibri"/>
                <a:cs typeface="Calibri"/>
                <a:sym typeface="Calibri"/>
              </a:endParaRPr>
            </a:p>
          </p:txBody>
        </p:sp>
        <p:grpSp>
          <p:nvGrpSpPr>
            <p:cNvPr id="135" name="Google Shape;135;p5"/>
            <p:cNvGrpSpPr/>
            <p:nvPr/>
          </p:nvGrpSpPr>
          <p:grpSpPr>
            <a:xfrm>
              <a:off x="8910097" y="3850586"/>
              <a:ext cx="399948" cy="385800"/>
              <a:chOff x="8933845" y="4794482"/>
              <a:chExt cx="376200" cy="385800"/>
            </a:xfrm>
          </p:grpSpPr>
          <p:sp>
            <p:nvSpPr>
              <p:cNvPr id="136" name="Google Shape;136;p5"/>
              <p:cNvSpPr/>
              <p:nvPr/>
            </p:nvSpPr>
            <p:spPr>
              <a:xfrm>
                <a:off x="8933845" y="479448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8943370" y="479448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grpSp>
        <p:nvGrpSpPr>
          <p:cNvPr id="138" name="Google Shape;138;p5"/>
          <p:cNvGrpSpPr/>
          <p:nvPr/>
        </p:nvGrpSpPr>
        <p:grpSpPr>
          <a:xfrm>
            <a:off x="4077299" y="4484413"/>
            <a:ext cx="5246193" cy="1149600"/>
            <a:chOff x="4063852" y="4983782"/>
            <a:chExt cx="5246193" cy="1149600"/>
          </a:xfrm>
        </p:grpSpPr>
        <p:sp>
          <p:nvSpPr>
            <p:cNvPr id="139" name="Google Shape;139;p5"/>
            <p:cNvSpPr/>
            <p:nvPr/>
          </p:nvSpPr>
          <p:spPr>
            <a:xfrm>
              <a:off x="4063852" y="4983782"/>
              <a:ext cx="5081308" cy="1149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0" name="Google Shape;140;p5"/>
            <p:cNvSpPr txBox="1"/>
            <p:nvPr/>
          </p:nvSpPr>
          <p:spPr>
            <a:xfrm>
              <a:off x="4220751" y="5126407"/>
              <a:ext cx="4595026" cy="8309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Identificar características generales de los Estados Financieros</a:t>
              </a:r>
              <a:endParaRPr b="0" i="0" sz="1600" u="none" cap="none" strike="noStrike">
                <a:solidFill>
                  <a:schemeClr val="dk1"/>
                </a:solidFill>
                <a:latin typeface="Calibri"/>
                <a:ea typeface="Calibri"/>
                <a:cs typeface="Calibri"/>
                <a:sym typeface="Calibri"/>
              </a:endParaRPr>
            </a:p>
          </p:txBody>
        </p:sp>
        <p:grpSp>
          <p:nvGrpSpPr>
            <p:cNvPr id="141" name="Google Shape;141;p5"/>
            <p:cNvGrpSpPr/>
            <p:nvPr/>
          </p:nvGrpSpPr>
          <p:grpSpPr>
            <a:xfrm>
              <a:off x="8910097" y="5365682"/>
              <a:ext cx="399948" cy="385800"/>
              <a:chOff x="8933845" y="6093269"/>
              <a:chExt cx="376200" cy="385800"/>
            </a:xfrm>
          </p:grpSpPr>
          <p:sp>
            <p:nvSpPr>
              <p:cNvPr id="142" name="Google Shape;142;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grpSp>
      <p:sp>
        <p:nvSpPr>
          <p:cNvPr id="144" name="Google Shape;144;p5"/>
          <p:cNvSpPr txBox="1"/>
          <p:nvPr/>
        </p:nvSpPr>
        <p:spPr>
          <a:xfrm>
            <a:off x="4079445" y="2279118"/>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ESTADOS FINANCIEROS </a:t>
            </a:r>
            <a:r>
              <a:rPr b="1" i="0" lang="en-US" sz="2000" u="none" cap="none" strike="noStrike">
                <a:solidFill>
                  <a:srgbClr val="ED6B00"/>
                </a:solidFill>
                <a:latin typeface="Calibri"/>
                <a:ea typeface="Calibri"/>
                <a:cs typeface="Calibri"/>
                <a:sym typeface="Calibri"/>
              </a:rPr>
              <a:t>NIC 1</a:t>
            </a:r>
            <a:endParaRPr b="1" i="0" sz="2000" u="none" cap="none" strike="noStrike">
              <a:solidFill>
                <a:srgbClr val="ED6B00"/>
              </a:solidFill>
              <a:latin typeface="Calibri"/>
              <a:ea typeface="Calibri"/>
              <a:cs typeface="Calibri"/>
              <a:sym typeface="Calibri"/>
            </a:endParaRPr>
          </a:p>
        </p:txBody>
      </p:sp>
      <p:sp>
        <p:nvSpPr>
          <p:cNvPr id="145" name="Google Shape;145;p5"/>
          <p:cNvSpPr txBox="1"/>
          <p:nvPr/>
        </p:nvSpPr>
        <p:spPr>
          <a:xfrm>
            <a:off x="4063852"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6</a:t>
            </a:r>
            <a:endParaRPr b="0" i="0" sz="6000" u="none" cap="none" strike="noStrike">
              <a:solidFill>
                <a:srgbClr val="FFB375"/>
              </a:solidFill>
              <a:latin typeface="Calibri"/>
              <a:ea typeface="Calibri"/>
              <a:cs typeface="Calibri"/>
              <a:sym typeface="Calibri"/>
            </a:endParaRPr>
          </a:p>
        </p:txBody>
      </p:sp>
      <p:pic>
        <p:nvPicPr>
          <p:cNvPr id="146" name="Google Shape;146;p5"/>
          <p:cNvPicPr preferRelativeResize="0"/>
          <p:nvPr/>
        </p:nvPicPr>
        <p:blipFill rotWithShape="1">
          <a:blip r:embed="rId3">
            <a:alphaModFix/>
          </a:blip>
          <a:srcRect b="0" l="0" r="0" t="0"/>
          <a:stretch/>
        </p:blipFill>
        <p:spPr>
          <a:xfrm>
            <a:off x="707878" y="2067764"/>
            <a:ext cx="3132534" cy="4579843"/>
          </a:xfrm>
          <a:prstGeom prst="rect">
            <a:avLst/>
          </a:prstGeom>
          <a:noFill/>
          <a:ln>
            <a:noFill/>
          </a:ln>
        </p:spPr>
      </p:pic>
      <p:grpSp>
        <p:nvGrpSpPr>
          <p:cNvPr id="147" name="Google Shape;147;p5"/>
          <p:cNvGrpSpPr/>
          <p:nvPr/>
        </p:nvGrpSpPr>
        <p:grpSpPr>
          <a:xfrm>
            <a:off x="4077299" y="5741247"/>
            <a:ext cx="5246193" cy="1149600"/>
            <a:chOff x="4063852" y="6200872"/>
            <a:chExt cx="5246193" cy="1149600"/>
          </a:xfrm>
        </p:grpSpPr>
        <p:sp>
          <p:nvSpPr>
            <p:cNvPr id="148" name="Google Shape;148;p5"/>
            <p:cNvSpPr/>
            <p:nvPr/>
          </p:nvSpPr>
          <p:spPr>
            <a:xfrm>
              <a:off x="4063852" y="6200872"/>
              <a:ext cx="5081308" cy="1149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9" name="Google Shape;149;p5"/>
            <p:cNvSpPr txBox="1"/>
            <p:nvPr/>
          </p:nvSpPr>
          <p:spPr>
            <a:xfrm>
              <a:off x="4220751" y="6506948"/>
              <a:ext cx="4595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Presentar Estados Financieros</a:t>
              </a:r>
              <a:endParaRPr/>
            </a:p>
          </p:txBody>
        </p:sp>
        <p:grpSp>
          <p:nvGrpSpPr>
            <p:cNvPr id="150" name="Google Shape;150;p5"/>
            <p:cNvGrpSpPr/>
            <p:nvPr/>
          </p:nvGrpSpPr>
          <p:grpSpPr>
            <a:xfrm>
              <a:off x="8910097" y="6582772"/>
              <a:ext cx="399948" cy="385800"/>
              <a:chOff x="8933845" y="6093269"/>
              <a:chExt cx="376200" cy="385800"/>
            </a:xfrm>
          </p:grpSpPr>
          <p:sp>
            <p:nvSpPr>
              <p:cNvPr id="151" name="Google Shape;151;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spTree>
  </p:cSld>
  <p:clrMapOvr>
    <a:masterClrMapping/>
  </p:clrMapOvr>
  <mc:AlternateContent>
    <mc:Choice Requires="p14">
      <p:transition spd="slow" p14:dur="12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p:nvPr/>
        </p:nvSpPr>
        <p:spPr>
          <a:xfrm>
            <a:off x="969306" y="2605548"/>
            <a:ext cx="7629008" cy="4216841"/>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8" name="Google Shape;158;p6"/>
          <p:cNvSpPr txBox="1"/>
          <p:nvPr/>
        </p:nvSpPr>
        <p:spPr>
          <a:xfrm>
            <a:off x="1604911" y="2867773"/>
            <a:ext cx="6583200" cy="3294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600" u="none" cap="none" strike="noStrike">
                <a:solidFill>
                  <a:srgbClr val="ED6B00"/>
                </a:solidFill>
                <a:latin typeface="Calibri"/>
                <a:ea typeface="Calibri"/>
                <a:cs typeface="Calibri"/>
                <a:sym typeface="Calibri"/>
              </a:rPr>
              <a:t>OBJETIVO DE LA NIC 1 </a:t>
            </a:r>
            <a:endParaRPr/>
          </a:p>
          <a:p>
            <a:pPr indent="-342900" lvl="0" marL="342900" marR="0" rtl="0" algn="l">
              <a:lnSpc>
                <a:spcPct val="15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Establecer las bases para la presentación, con propósitos generales de los estados financieros.</a:t>
            </a:r>
            <a:endParaRPr/>
          </a:p>
          <a:p>
            <a:pPr indent="-342900" lvl="0" marL="342900" marR="0" rtl="0" algn="l">
              <a:lnSpc>
                <a:spcPct val="15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Asegurar la comparabilidad de los estados financieros, tanto en el tiempo como entre empresas.</a:t>
            </a:r>
            <a:endParaRPr/>
          </a:p>
          <a:p>
            <a:pPr indent="0" lvl="0" marL="0" marR="0" rtl="0" algn="l">
              <a:lnSpc>
                <a:spcPct val="15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b="1" i="0" lang="en-US" sz="1600" u="none" cap="none" strike="noStrike">
                <a:solidFill>
                  <a:srgbClr val="000000"/>
                </a:solidFill>
                <a:latin typeface="Calibri"/>
                <a:ea typeface="Calibri"/>
                <a:cs typeface="Calibri"/>
                <a:sym typeface="Calibri"/>
              </a:rPr>
              <a:t>Alcance:</a:t>
            </a:r>
            <a:endParaRPr/>
          </a:p>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Aplicable a todos los estados financieros elaborados conforme a la NIC 1 por las organizaciones empresariales con ánimo de lucro. </a:t>
            </a:r>
            <a:endParaRPr/>
          </a:p>
        </p:txBody>
      </p:sp>
      <p:sp>
        <p:nvSpPr>
          <p:cNvPr id="159" name="Google Shape;159;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CONOCIENDO LA </a:t>
            </a:r>
            <a:r>
              <a:rPr b="0" i="0" lang="en-US" sz="2800" u="none" cap="none" strike="noStrike">
                <a:solidFill>
                  <a:srgbClr val="A93501"/>
                </a:solidFill>
                <a:latin typeface="Calibri"/>
                <a:ea typeface="Calibri"/>
                <a:cs typeface="Calibri"/>
                <a:sym typeface="Calibri"/>
              </a:rPr>
              <a:t>NIC 1</a:t>
            </a:r>
            <a:endParaRPr b="0" i="0" sz="3100" u="none" cap="none" strike="noStrike">
              <a:solidFill>
                <a:srgbClr val="A93501"/>
              </a:solidFill>
              <a:latin typeface="Calibri"/>
              <a:ea typeface="Calibri"/>
              <a:cs typeface="Calibri"/>
              <a:sym typeface="Calibri"/>
            </a:endParaRPr>
          </a:p>
        </p:txBody>
      </p:sp>
      <p:pic>
        <p:nvPicPr>
          <p:cNvPr id="160" name="Google Shape;160;p6"/>
          <p:cNvPicPr preferRelativeResize="0"/>
          <p:nvPr/>
        </p:nvPicPr>
        <p:blipFill rotWithShape="1">
          <a:blip r:embed="rId3">
            <a:alphaModFix/>
          </a:blip>
          <a:srcRect b="0" l="0" r="0" t="0"/>
          <a:stretch/>
        </p:blipFill>
        <p:spPr>
          <a:xfrm>
            <a:off x="8188004" y="2368525"/>
            <a:ext cx="500374" cy="477100"/>
          </a:xfrm>
          <a:prstGeom prst="rect">
            <a:avLst/>
          </a:prstGeom>
          <a:noFill/>
          <a:ln>
            <a:noFill/>
          </a:ln>
        </p:spPr>
      </p:pic>
      <p:sp>
        <p:nvSpPr>
          <p:cNvPr id="161" name="Google Shape;161;p6"/>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63" name="Google Shape;163;p6"/>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0"/>
          <p:cNvSpPr/>
          <p:nvPr/>
        </p:nvSpPr>
        <p:spPr>
          <a:xfrm>
            <a:off x="969306" y="2605548"/>
            <a:ext cx="7629008" cy="3270817"/>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p40"/>
          <p:cNvSpPr txBox="1"/>
          <p:nvPr/>
        </p:nvSpPr>
        <p:spPr>
          <a:xfrm>
            <a:off x="1604911" y="2867773"/>
            <a:ext cx="6583093" cy="28007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Componentes de los estados financieros: Un conjunto completo de estados financieros debe incluir: </a:t>
            </a:r>
            <a:endParaRPr/>
          </a:p>
          <a:p>
            <a:pPr indent="-285750" lvl="1" marL="285750" marR="0" rtl="0" algn="l">
              <a:lnSpc>
                <a:spcPct val="2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balance General Clasificado </a:t>
            </a:r>
            <a:endParaRPr/>
          </a:p>
          <a:p>
            <a:pPr indent="-285750" lvl="1" marL="285750" marR="0" rtl="0" algn="l">
              <a:lnSpc>
                <a:spcPct val="2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estado de resultados Integrales </a:t>
            </a:r>
            <a:endParaRPr/>
          </a:p>
          <a:p>
            <a:pPr indent="-285750" lvl="1" marL="285750" marR="0" rtl="0" algn="l">
              <a:lnSpc>
                <a:spcPct val="2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estado de cambios en el patrimonio</a:t>
            </a:r>
            <a:endParaRPr/>
          </a:p>
          <a:p>
            <a:pPr indent="-285750" lvl="1" marL="285750" marR="0" rtl="0" algn="l">
              <a:lnSpc>
                <a:spcPct val="2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estado de flujos de Efectivo</a:t>
            </a:r>
            <a:endParaRPr b="0" i="0" sz="1600" u="none" cap="none" strike="noStrike">
              <a:solidFill>
                <a:srgbClr val="000000"/>
              </a:solidFill>
              <a:latin typeface="Calibri"/>
              <a:ea typeface="Calibri"/>
              <a:cs typeface="Calibri"/>
              <a:sym typeface="Calibri"/>
            </a:endParaRPr>
          </a:p>
        </p:txBody>
      </p:sp>
      <p:sp>
        <p:nvSpPr>
          <p:cNvPr id="170" name="Google Shape;170;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CONOCIENDO LA </a:t>
            </a:r>
            <a:r>
              <a:rPr b="0" i="0" lang="en-US" sz="2800" u="none" cap="none" strike="noStrike">
                <a:solidFill>
                  <a:srgbClr val="A93501"/>
                </a:solidFill>
                <a:latin typeface="Calibri"/>
                <a:ea typeface="Calibri"/>
                <a:cs typeface="Calibri"/>
                <a:sym typeface="Calibri"/>
              </a:rPr>
              <a:t>NIC 1</a:t>
            </a:r>
            <a:endParaRPr b="0" i="0" sz="3100" u="none" cap="none" strike="noStrike">
              <a:solidFill>
                <a:srgbClr val="A93501"/>
              </a:solidFill>
              <a:latin typeface="Calibri"/>
              <a:ea typeface="Calibri"/>
              <a:cs typeface="Calibri"/>
              <a:sym typeface="Calibri"/>
            </a:endParaRPr>
          </a:p>
        </p:txBody>
      </p:sp>
      <p:pic>
        <p:nvPicPr>
          <p:cNvPr id="171" name="Google Shape;171;p40"/>
          <p:cNvPicPr preferRelativeResize="0"/>
          <p:nvPr/>
        </p:nvPicPr>
        <p:blipFill rotWithShape="1">
          <a:blip r:embed="rId3">
            <a:alphaModFix/>
          </a:blip>
          <a:srcRect b="0" l="0" r="0" t="0"/>
          <a:stretch/>
        </p:blipFill>
        <p:spPr>
          <a:xfrm>
            <a:off x="8188004" y="2368525"/>
            <a:ext cx="500374" cy="477100"/>
          </a:xfrm>
          <a:prstGeom prst="rect">
            <a:avLst/>
          </a:prstGeom>
          <a:noFill/>
          <a:ln>
            <a:noFill/>
          </a:ln>
        </p:spPr>
      </p:pic>
      <p:sp>
        <p:nvSpPr>
          <p:cNvPr id="172" name="Google Shape;172;p40"/>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3" name="Google Shape;173;p40"/>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74" name="Google Shape;174;p40"/>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1"/>
          <p:cNvSpPr/>
          <p:nvPr/>
        </p:nvSpPr>
        <p:spPr>
          <a:xfrm>
            <a:off x="452175" y="2255926"/>
            <a:ext cx="4348425" cy="1344666"/>
          </a:xfrm>
          <a:prstGeom prst="roundRect">
            <a:avLst>
              <a:gd fmla="val 7225"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p41"/>
          <p:cNvSpPr/>
          <p:nvPr/>
        </p:nvSpPr>
        <p:spPr>
          <a:xfrm>
            <a:off x="4800600" y="2255925"/>
            <a:ext cx="4348425" cy="1344666"/>
          </a:xfrm>
          <a:prstGeom prst="roundRect">
            <a:avLst>
              <a:gd fmla="val 7225"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1" name="Google Shape;181;p41"/>
          <p:cNvSpPr/>
          <p:nvPr/>
        </p:nvSpPr>
        <p:spPr>
          <a:xfrm>
            <a:off x="452175" y="3600591"/>
            <a:ext cx="4348425" cy="857081"/>
          </a:xfrm>
          <a:prstGeom prst="roundRect">
            <a:avLst>
              <a:gd fmla="val 7225" name="adj"/>
            </a:avLst>
          </a:prstGeom>
          <a:solidFill>
            <a:srgbClr val="FFCC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2" name="Google Shape;182;p41"/>
          <p:cNvSpPr/>
          <p:nvPr/>
        </p:nvSpPr>
        <p:spPr>
          <a:xfrm>
            <a:off x="4800600" y="3600590"/>
            <a:ext cx="4348425" cy="857081"/>
          </a:xfrm>
          <a:prstGeom prst="roundRect">
            <a:avLst>
              <a:gd fmla="val 7225" name="adj"/>
            </a:avLst>
          </a:prstGeom>
          <a:solidFill>
            <a:srgbClr val="FFCC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3" name="Google Shape;183;p41"/>
          <p:cNvSpPr/>
          <p:nvPr/>
        </p:nvSpPr>
        <p:spPr>
          <a:xfrm>
            <a:off x="452175" y="4454792"/>
            <a:ext cx="4348425" cy="1122333"/>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4" name="Google Shape;184;p41"/>
          <p:cNvSpPr/>
          <p:nvPr/>
        </p:nvSpPr>
        <p:spPr>
          <a:xfrm>
            <a:off x="4800600" y="4454792"/>
            <a:ext cx="4348425" cy="1122333"/>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5" name="Google Shape;185;p41"/>
          <p:cNvSpPr/>
          <p:nvPr/>
        </p:nvSpPr>
        <p:spPr>
          <a:xfrm>
            <a:off x="452175" y="5572867"/>
            <a:ext cx="4348425" cy="1181340"/>
          </a:xfrm>
          <a:prstGeom prst="roundRect">
            <a:avLst>
              <a:gd fmla="val 7225" name="adj"/>
            </a:avLst>
          </a:prstGeom>
          <a:solidFill>
            <a:srgbClr val="FEED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6" name="Google Shape;186;p41"/>
          <p:cNvSpPr/>
          <p:nvPr/>
        </p:nvSpPr>
        <p:spPr>
          <a:xfrm>
            <a:off x="4800600" y="5572867"/>
            <a:ext cx="4348425" cy="1181340"/>
          </a:xfrm>
          <a:prstGeom prst="roundRect">
            <a:avLst>
              <a:gd fmla="val 7225" name="adj"/>
            </a:avLst>
          </a:prstGeom>
          <a:solidFill>
            <a:srgbClr val="FEED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41"/>
          <p:cNvSpPr txBox="1"/>
          <p:nvPr/>
        </p:nvSpPr>
        <p:spPr>
          <a:xfrm>
            <a:off x="711922" y="2345441"/>
            <a:ext cx="3754200" cy="11695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PRESENTACION RAZONABLES Y CUMPLIMIENTOS DE LAS NIIF</a:t>
            </a:r>
            <a:endParaRPr b="1" i="0" sz="14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Una entidad cuyos estados financieros cumplan se efectuarán en las notas, una declaración, explicita y sin reserva.</a:t>
            </a:r>
            <a:endParaRPr/>
          </a:p>
        </p:txBody>
      </p:sp>
      <p:sp>
        <p:nvSpPr>
          <p:cNvPr id="188" name="Google Shape;188;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CARACTERÍSTICAS </a:t>
            </a:r>
            <a:r>
              <a:rPr b="0" i="0" lang="en-US" sz="2800" u="none" cap="none" strike="noStrike">
                <a:solidFill>
                  <a:srgbClr val="A93501"/>
                </a:solidFill>
                <a:latin typeface="Calibri"/>
                <a:ea typeface="Calibri"/>
                <a:cs typeface="Calibri"/>
                <a:sym typeface="Calibri"/>
              </a:rPr>
              <a:t>GENERALES</a:t>
            </a:r>
            <a:endParaRPr b="0" i="0" sz="3100" u="none" cap="none" strike="noStrike">
              <a:solidFill>
                <a:srgbClr val="A93501"/>
              </a:solidFill>
              <a:latin typeface="Calibri"/>
              <a:ea typeface="Calibri"/>
              <a:cs typeface="Calibri"/>
              <a:sym typeface="Calibri"/>
            </a:endParaRPr>
          </a:p>
        </p:txBody>
      </p:sp>
      <p:pic>
        <p:nvPicPr>
          <p:cNvPr id="189" name="Google Shape;189;p41"/>
          <p:cNvPicPr preferRelativeResize="0"/>
          <p:nvPr/>
        </p:nvPicPr>
        <p:blipFill rotWithShape="1">
          <a:blip r:embed="rId3">
            <a:alphaModFix/>
          </a:blip>
          <a:srcRect b="0" l="0" r="0" t="0"/>
          <a:stretch/>
        </p:blipFill>
        <p:spPr>
          <a:xfrm>
            <a:off x="6897086" y="7584083"/>
            <a:ext cx="500374" cy="477100"/>
          </a:xfrm>
          <a:prstGeom prst="rect">
            <a:avLst/>
          </a:prstGeom>
          <a:noFill/>
          <a:ln>
            <a:noFill/>
          </a:ln>
        </p:spPr>
      </p:pic>
      <p:sp>
        <p:nvSpPr>
          <p:cNvPr id="190" name="Google Shape;190;p41"/>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1" name="Google Shape;191;p41"/>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92" name="Google Shape;192;p41"/>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
        <p:nvSpPr>
          <p:cNvPr id="193" name="Google Shape;193;p41"/>
          <p:cNvSpPr txBox="1"/>
          <p:nvPr/>
        </p:nvSpPr>
        <p:spPr>
          <a:xfrm>
            <a:off x="5139543" y="2345441"/>
            <a:ext cx="3754200"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COMPENSACION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Una entidad no compensará activos o ingresos con gastos a menos que así lo requiera una NIIF.</a:t>
            </a:r>
            <a:endParaRPr/>
          </a:p>
        </p:txBody>
      </p:sp>
      <p:sp>
        <p:nvSpPr>
          <p:cNvPr id="194" name="Google Shape;194;p41"/>
          <p:cNvSpPr txBox="1"/>
          <p:nvPr/>
        </p:nvSpPr>
        <p:spPr>
          <a:xfrm>
            <a:off x="711922" y="3659066"/>
            <a:ext cx="3754200"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HIPÓTESIS DE NEGOCIOS EN MARCHA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La gerencia evaluará la capacidad que tiene una entidad para continuar con el funcionamiento.</a:t>
            </a:r>
            <a:endParaRPr b="0" i="0" sz="1400" u="none" cap="none" strike="noStrike">
              <a:solidFill>
                <a:srgbClr val="000000"/>
              </a:solidFill>
              <a:latin typeface="Calibri"/>
              <a:ea typeface="Calibri"/>
              <a:cs typeface="Calibri"/>
              <a:sym typeface="Calibri"/>
            </a:endParaRPr>
          </a:p>
        </p:txBody>
      </p:sp>
      <p:sp>
        <p:nvSpPr>
          <p:cNvPr id="195" name="Google Shape;195;p41"/>
          <p:cNvSpPr txBox="1"/>
          <p:nvPr/>
        </p:nvSpPr>
        <p:spPr>
          <a:xfrm>
            <a:off x="5139543" y="3644852"/>
            <a:ext cx="3754200"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FRECUENCIA DE LA INFORMACIÓN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 presentará un juego completo de los estados financieros al menos anualmente.</a:t>
            </a:r>
            <a:endParaRPr/>
          </a:p>
        </p:txBody>
      </p:sp>
      <p:sp>
        <p:nvSpPr>
          <p:cNvPr id="196" name="Google Shape;196;p41"/>
          <p:cNvSpPr txBox="1"/>
          <p:nvPr/>
        </p:nvSpPr>
        <p:spPr>
          <a:xfrm>
            <a:off x="711922" y="4541803"/>
            <a:ext cx="37542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BASE CONTABLE DE ACUMULACIÓN (DEVENGO)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Una entidad elabora sus estados financieros, excepto con lo relacionado con la comunicación sobre flujo de efectivos.</a:t>
            </a:r>
            <a:endParaRPr/>
          </a:p>
        </p:txBody>
      </p:sp>
      <p:sp>
        <p:nvSpPr>
          <p:cNvPr id="197" name="Google Shape;197;p41"/>
          <p:cNvSpPr txBox="1"/>
          <p:nvPr/>
        </p:nvSpPr>
        <p:spPr>
          <a:xfrm>
            <a:off x="711922" y="5639983"/>
            <a:ext cx="3754200"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MATERIALIDAD (Importancia RelatIVA)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Una entidad presentará por separado cada clase significatIVA de partidas similares. </a:t>
            </a:r>
            <a:endParaRPr/>
          </a:p>
        </p:txBody>
      </p:sp>
      <p:sp>
        <p:nvSpPr>
          <p:cNvPr id="198" name="Google Shape;198;p41"/>
          <p:cNvSpPr txBox="1"/>
          <p:nvPr/>
        </p:nvSpPr>
        <p:spPr>
          <a:xfrm>
            <a:off x="5139543" y="4541803"/>
            <a:ext cx="37542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INFORMACIÓN COMPARATIVA</a:t>
            </a:r>
            <a:endParaRPr b="1" i="0" sz="14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 revelará información respecto al periodo anterior para los importes incluidos en los estados financieros del periodo corriente.</a:t>
            </a:r>
            <a:endParaRPr/>
          </a:p>
        </p:txBody>
      </p:sp>
      <p:sp>
        <p:nvSpPr>
          <p:cNvPr id="199" name="Google Shape;199;p41"/>
          <p:cNvSpPr txBox="1"/>
          <p:nvPr/>
        </p:nvSpPr>
        <p:spPr>
          <a:xfrm>
            <a:off x="5139543" y="5639983"/>
            <a:ext cx="37542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D6B00"/>
                </a:solidFill>
                <a:latin typeface="Calibri"/>
                <a:ea typeface="Calibri"/>
                <a:cs typeface="Calibri"/>
                <a:sym typeface="Calibri"/>
              </a:rPr>
              <a:t>UNIFORMIDAD EN LA PRESENTACIÓN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Una entidad mantendrá la presentación y clasificación de las partidas de los estados financieros de un periodo a otro.</a:t>
            </a:r>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