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0" roundtripDataSignature="AMtx7mhHPf1pPWDEC/76nj2EbvrbfX/2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grpSp>
        <p:nvGrpSpPr>
          <p:cNvPr id="17" name="Google Shape;17;p24"/>
          <p:cNvGrpSpPr/>
          <p:nvPr/>
        </p:nvGrpSpPr>
        <p:grpSpPr>
          <a:xfrm>
            <a:off x="8272365" y="418596"/>
            <a:ext cx="1080000" cy="1045451"/>
            <a:chOff x="8272365" y="418596"/>
            <a:chExt cx="1080000" cy="1045451"/>
          </a:xfrm>
        </p:grpSpPr>
        <p:pic>
          <p:nvPicPr>
            <p:cNvPr id="18" name="Google Shape;18;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9" name="Google Shape;19;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 name="Google Shape;24;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27" name="Google Shape;27;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 name="Google Shape;33;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6" name="Google Shape;36;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 name="Google Shape;42;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45" name="Google Shape;45;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 name="Google Shape;51;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2" name="Google Shape;52;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4" name="Google Shape;54;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4|</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5" name="Shape 55"/>
        <p:cNvGrpSpPr/>
        <p:nvPr/>
      </p:nvGrpSpPr>
      <p:grpSpPr>
        <a:xfrm>
          <a:off x="0" y="0"/>
          <a:ext cx="0" cy="0"/>
          <a:chOff x="0" y="0"/>
          <a:chExt cx="0" cy="0"/>
        </a:xfrm>
      </p:grpSpPr>
      <p:sp>
        <p:nvSpPr>
          <p:cNvPr id="56" name="Google Shape;56;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8090850" y="769525"/>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30"/>
          <p:cNvSpPr/>
          <p:nvPr/>
        </p:nvSpPr>
        <p:spPr>
          <a:xfrm>
            <a:off x="8752950" y="769525"/>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 name="Google Shape;60;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1" name="Google Shape;61;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19.png"/><Relationship Id="rId5"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69" name="Google Shape;69;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70" name="Google Shape;70;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2"/>
          <p:cNvSpPr/>
          <p:nvPr/>
        </p:nvSpPr>
        <p:spPr>
          <a:xfrm>
            <a:off x="466024" y="2320576"/>
            <a:ext cx="7669791" cy="1219793"/>
          </a:xfrm>
          <a:prstGeom prst="roundRect">
            <a:avLst>
              <a:gd fmla="val 1434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42"/>
          <p:cNvSpPr txBox="1"/>
          <p:nvPr/>
        </p:nvSpPr>
        <p:spPr>
          <a:xfrm>
            <a:off x="620444" y="2180267"/>
            <a:ext cx="7304355" cy="145926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Libro Mayor es el resumen del movimiento de cada una de las cuentas del libro diario.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Este resumen arroja un saldo deudor o acreedor por cuenta, el cual es trasladado posteriormente a los Estados Financieros que estudiaremos más adelante. </a:t>
            </a:r>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219" name="Google Shape;219;p42"/>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LIBRO </a:t>
            </a:r>
            <a:r>
              <a:rPr b="0" i="0" lang="en-US" sz="2800" u="none" cap="none" strike="noStrike">
                <a:solidFill>
                  <a:srgbClr val="A93501"/>
                </a:solidFill>
                <a:latin typeface="Calibri"/>
                <a:ea typeface="Calibri"/>
                <a:cs typeface="Calibri"/>
                <a:sym typeface="Calibri"/>
              </a:rPr>
              <a:t>MAYOR</a:t>
            </a:r>
            <a:endParaRPr b="0" i="0" sz="3100" u="none" cap="none" strike="noStrike">
              <a:solidFill>
                <a:srgbClr val="A93501"/>
              </a:solidFill>
              <a:latin typeface="Calibri"/>
              <a:ea typeface="Calibri"/>
              <a:cs typeface="Calibri"/>
              <a:sym typeface="Calibri"/>
            </a:endParaRPr>
          </a:p>
        </p:txBody>
      </p:sp>
      <p:pic>
        <p:nvPicPr>
          <p:cNvPr id="220" name="Google Shape;220;p42"/>
          <p:cNvPicPr preferRelativeResize="0"/>
          <p:nvPr/>
        </p:nvPicPr>
        <p:blipFill rotWithShape="1">
          <a:blip r:embed="rId3">
            <a:alphaModFix/>
          </a:blip>
          <a:srcRect b="0" l="0" r="0" t="0"/>
          <a:stretch/>
        </p:blipFill>
        <p:spPr>
          <a:xfrm>
            <a:off x="407409" y="3639528"/>
            <a:ext cx="7797800" cy="2476500"/>
          </a:xfrm>
          <a:prstGeom prst="rect">
            <a:avLst/>
          </a:prstGeom>
          <a:noFill/>
          <a:ln>
            <a:noFill/>
          </a:ln>
        </p:spPr>
      </p:pic>
      <p:sp>
        <p:nvSpPr>
          <p:cNvPr id="221" name="Google Shape;221;p42"/>
          <p:cNvSpPr/>
          <p:nvPr/>
        </p:nvSpPr>
        <p:spPr>
          <a:xfrm>
            <a:off x="758357" y="5003533"/>
            <a:ext cx="9557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05-10-2020</a:t>
            </a:r>
            <a:r>
              <a:rPr b="0" i="0" lang="en-US" sz="1400" u="none" cap="none" strike="noStrike">
                <a:solidFill>
                  <a:srgbClr val="000000"/>
                </a:solidFill>
                <a:latin typeface="Arial"/>
                <a:ea typeface="Arial"/>
                <a:cs typeface="Arial"/>
                <a:sym typeface="Arial"/>
              </a:rPr>
              <a:t> </a:t>
            </a:r>
            <a:endParaRPr/>
          </a:p>
        </p:txBody>
      </p:sp>
      <p:sp>
        <p:nvSpPr>
          <p:cNvPr id="222" name="Google Shape;222;p42"/>
          <p:cNvSpPr/>
          <p:nvPr/>
        </p:nvSpPr>
        <p:spPr>
          <a:xfrm>
            <a:off x="2065016" y="5022588"/>
            <a:ext cx="116410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Cobro Cliente </a:t>
            </a:r>
            <a:endParaRPr/>
          </a:p>
        </p:txBody>
      </p:sp>
      <p:sp>
        <p:nvSpPr>
          <p:cNvPr id="223" name="Google Shape;223;p42"/>
          <p:cNvSpPr/>
          <p:nvPr/>
        </p:nvSpPr>
        <p:spPr>
          <a:xfrm>
            <a:off x="2065016" y="5343652"/>
            <a:ext cx="66236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Sumas</a:t>
            </a:r>
            <a:endParaRPr/>
          </a:p>
        </p:txBody>
      </p:sp>
      <p:sp>
        <p:nvSpPr>
          <p:cNvPr id="224" name="Google Shape;224;p42"/>
          <p:cNvSpPr/>
          <p:nvPr/>
        </p:nvSpPr>
        <p:spPr>
          <a:xfrm>
            <a:off x="2065016" y="5649479"/>
            <a:ext cx="11865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Saldo Deudor</a:t>
            </a:r>
            <a:endParaRPr/>
          </a:p>
        </p:txBody>
      </p:sp>
      <p:sp>
        <p:nvSpPr>
          <p:cNvPr id="225" name="Google Shape;225;p42"/>
          <p:cNvSpPr/>
          <p:nvPr/>
        </p:nvSpPr>
        <p:spPr>
          <a:xfrm>
            <a:off x="5371314" y="5006616"/>
            <a:ext cx="8226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r>
              <a:rPr b="0" i="0" lang="en-US" sz="1400" u="none" cap="none" strike="noStrike">
                <a:solidFill>
                  <a:srgbClr val="000000"/>
                </a:solidFill>
                <a:latin typeface="Arial"/>
                <a:ea typeface="Arial"/>
                <a:cs typeface="Arial"/>
                <a:sym typeface="Arial"/>
              </a:rPr>
              <a:t> </a:t>
            </a:r>
            <a:endParaRPr/>
          </a:p>
        </p:txBody>
      </p:sp>
      <p:sp>
        <p:nvSpPr>
          <p:cNvPr id="226" name="Google Shape;226;p42"/>
          <p:cNvSpPr/>
          <p:nvPr/>
        </p:nvSpPr>
        <p:spPr>
          <a:xfrm>
            <a:off x="5367111" y="5314007"/>
            <a:ext cx="8226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r>
              <a:rPr b="0" i="0" lang="en-US" sz="1400" u="none" cap="none" strike="noStrike">
                <a:solidFill>
                  <a:srgbClr val="000000"/>
                </a:solidFill>
                <a:latin typeface="Arial"/>
                <a:ea typeface="Arial"/>
                <a:cs typeface="Arial"/>
                <a:sym typeface="Arial"/>
              </a:rPr>
              <a:t> </a:t>
            </a:r>
            <a:endParaRPr/>
          </a:p>
        </p:txBody>
      </p:sp>
      <p:sp>
        <p:nvSpPr>
          <p:cNvPr id="227" name="Google Shape;227;p42"/>
          <p:cNvSpPr/>
          <p:nvPr/>
        </p:nvSpPr>
        <p:spPr>
          <a:xfrm>
            <a:off x="6738711" y="5622366"/>
            <a:ext cx="8226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18"/>
          <p:cNvGrpSpPr/>
          <p:nvPr/>
        </p:nvGrpSpPr>
        <p:grpSpPr>
          <a:xfrm>
            <a:off x="2035277" y="2911885"/>
            <a:ext cx="6999671" cy="2696553"/>
            <a:chOff x="4461133" y="3098700"/>
            <a:chExt cx="4657800" cy="1525000"/>
          </a:xfrm>
        </p:grpSpPr>
        <p:sp>
          <p:nvSpPr>
            <p:cNvPr id="233" name="Google Shape;233;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4" name="Google Shape;234;p18"/>
            <p:cNvSpPr txBox="1"/>
            <p:nvPr/>
          </p:nvSpPr>
          <p:spPr>
            <a:xfrm>
              <a:off x="5300106" y="3625505"/>
              <a:ext cx="3787623"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0" i="0" lang="en-US" sz="1900" u="none" cap="none" strike="noStrike">
                  <a:solidFill>
                    <a:srgbClr val="A93501"/>
                  </a:solidFill>
                  <a:latin typeface="Calibri"/>
                  <a:ea typeface="Calibri"/>
                  <a:cs typeface="Calibri"/>
                  <a:sym typeface="Calibri"/>
                </a:rPr>
                <a:t>REGISTROS CONTABLES </a:t>
              </a:r>
              <a:r>
                <a:rPr b="1" i="0" lang="en-US" sz="1900" u="none" cap="none" strike="noStrike">
                  <a:solidFill>
                    <a:srgbClr val="ED6B00"/>
                  </a:solidFill>
                  <a:latin typeface="Calibri"/>
                  <a:ea typeface="Calibri"/>
                  <a:cs typeface="Calibri"/>
                  <a:sym typeface="Calibri"/>
                </a:rPr>
                <a:t>LIBRO DIARIO Y LIBRO MAYOR</a:t>
              </a:r>
              <a:endParaRPr b="0" i="0" sz="19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235" name="Google Shape;235;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36" name="Google Shape;236;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37" name="Google Shape;237;p18"/>
          <p:cNvSpPr txBox="1"/>
          <p:nvPr/>
        </p:nvSpPr>
        <p:spPr>
          <a:xfrm>
            <a:off x="420150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4</a:t>
            </a:r>
            <a:endParaRPr b="0" i="0" sz="6000" u="none" cap="none" strike="noStrike">
              <a:solidFill>
                <a:srgbClr val="FFB375"/>
              </a:solidFill>
              <a:latin typeface="Calibri"/>
              <a:ea typeface="Calibri"/>
              <a:cs typeface="Calibri"/>
              <a:sym typeface="Calibri"/>
            </a:endParaRPr>
          </a:p>
        </p:txBody>
      </p:sp>
      <p:pic>
        <p:nvPicPr>
          <p:cNvPr id="238" name="Google Shape;238;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39" name="Google Shape;239;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40" name="Google Shape;240;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46" name="Google Shape;246;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247" name="Google Shape;247;p19"/>
          <p:cNvGrpSpPr/>
          <p:nvPr/>
        </p:nvGrpSpPr>
        <p:grpSpPr>
          <a:xfrm>
            <a:off x="-4655" y="4568183"/>
            <a:ext cx="5870763" cy="783005"/>
            <a:chOff x="-4655" y="4354713"/>
            <a:chExt cx="5870763" cy="783005"/>
          </a:xfrm>
        </p:grpSpPr>
        <p:sp>
          <p:nvSpPr>
            <p:cNvPr id="248" name="Google Shape;248;p19"/>
            <p:cNvSpPr txBox="1"/>
            <p:nvPr/>
          </p:nvSpPr>
          <p:spPr>
            <a:xfrm>
              <a:off x="1284454" y="4468470"/>
              <a:ext cx="458165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Trabajar en equipo, </a:t>
              </a:r>
              <a:r>
                <a:rPr b="0" i="0" lang="en-US" sz="1600" u="none" cap="none" strike="noStrike">
                  <a:solidFill>
                    <a:srgbClr val="000000"/>
                  </a:solidFill>
                  <a:latin typeface="Calibri"/>
                  <a:ea typeface="Calibri"/>
                  <a:cs typeface="Calibri"/>
                  <a:sym typeface="Calibri"/>
                </a:rPr>
                <a:t>cuidando la integridad física y emocional de todos y todas.</a:t>
              </a:r>
              <a:endParaRPr b="0" i="0" sz="1600" u="none" cap="none" strike="noStrike">
                <a:solidFill>
                  <a:schemeClr val="lt1"/>
                </a:solidFill>
                <a:latin typeface="Calibri"/>
                <a:ea typeface="Calibri"/>
                <a:cs typeface="Calibri"/>
                <a:sym typeface="Calibri"/>
              </a:endParaRPr>
            </a:p>
          </p:txBody>
        </p:sp>
        <p:sp>
          <p:nvSpPr>
            <p:cNvPr id="249" name="Google Shape;249;p19"/>
            <p:cNvSpPr/>
            <p:nvPr/>
          </p:nvSpPr>
          <p:spPr>
            <a:xfrm rot="5400000">
              <a:off x="171526" y="4178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250" name="Google Shape;250;p19"/>
          <p:cNvGrpSpPr/>
          <p:nvPr/>
        </p:nvGrpSpPr>
        <p:grpSpPr>
          <a:xfrm>
            <a:off x="-4655" y="3697448"/>
            <a:ext cx="6661094" cy="783005"/>
            <a:chOff x="-4655" y="3461842"/>
            <a:chExt cx="6661094" cy="783005"/>
          </a:xfrm>
        </p:grpSpPr>
        <p:sp>
          <p:nvSpPr>
            <p:cNvPr id="251" name="Google Shape;251;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Intentar siempre </a:t>
              </a:r>
              <a:r>
                <a:rPr b="1" i="0" lang="en-US" sz="1600" u="none" cap="none" strike="noStrike">
                  <a:solidFill>
                    <a:srgbClr val="ED6B00"/>
                  </a:solidFill>
                  <a:latin typeface="Calibri"/>
                  <a:ea typeface="Calibri"/>
                  <a:cs typeface="Calibri"/>
                  <a:sym typeface="Calibri"/>
                </a:rPr>
                <a:t>dar lo mejor de ti, </a:t>
              </a:r>
              <a:r>
                <a:rPr b="0" i="0" lang="en-US" sz="1600" u="none" cap="none" strike="noStrike">
                  <a:solidFill>
                    <a:srgbClr val="000000"/>
                  </a:solidFill>
                  <a:latin typeface="Calibri"/>
                  <a:ea typeface="Calibri"/>
                  <a:cs typeface="Calibri"/>
                  <a:sym typeface="Calibri"/>
                </a:rPr>
                <a:t>buscando ser eficiente al cumplir los objetivos.</a:t>
              </a:r>
              <a:endParaRPr b="0" i="0" sz="1600" u="none" cap="none" strike="noStrike">
                <a:solidFill>
                  <a:srgbClr val="ED6B00"/>
                </a:solidFill>
                <a:latin typeface="Calibri"/>
                <a:ea typeface="Calibri"/>
                <a:cs typeface="Calibri"/>
                <a:sym typeface="Calibri"/>
              </a:endParaRPr>
            </a:p>
          </p:txBody>
        </p:sp>
        <p:sp>
          <p:nvSpPr>
            <p:cNvPr id="252" name="Google Shape;252;p19"/>
            <p:cNvSpPr/>
            <p:nvPr/>
          </p:nvSpPr>
          <p:spPr>
            <a:xfrm rot="5400000">
              <a:off x="171526" y="328566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253" name="Google Shape;253;p19"/>
          <p:cNvGrpSpPr/>
          <p:nvPr/>
        </p:nvGrpSpPr>
        <p:grpSpPr>
          <a:xfrm>
            <a:off x="-4655" y="1955978"/>
            <a:ext cx="9223735" cy="783005"/>
            <a:chOff x="-4655" y="1788831"/>
            <a:chExt cx="9223735" cy="783005"/>
          </a:xfrm>
        </p:grpSpPr>
        <p:sp>
          <p:nvSpPr>
            <p:cNvPr id="254" name="Google Shape;254;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Usar </a:t>
              </a:r>
              <a:r>
                <a:rPr b="1" i="0" lang="en-US" sz="1600" u="none" cap="none" strike="noStrike">
                  <a:solidFill>
                    <a:srgbClr val="ED6B00"/>
                  </a:solidFill>
                  <a:latin typeface="Calibri"/>
                  <a:ea typeface="Calibri"/>
                  <a:cs typeface="Calibri"/>
                  <a:sym typeface="Calibri"/>
                </a:rPr>
                <a:t>EPP </a:t>
              </a:r>
              <a:r>
                <a:rPr b="0" i="0" lang="en-US" sz="1600" u="none" cap="none" strike="noStrike">
                  <a:solidFill>
                    <a:srgbClr val="000000"/>
                  </a:solidFill>
                  <a:latin typeface="Calibri"/>
                  <a:ea typeface="Calibri"/>
                  <a:cs typeface="Calibri"/>
                  <a:sym typeface="Calibri"/>
                </a:rPr>
                <a:t>adecuados cuando corresponda.</a:t>
              </a:r>
              <a:endParaRPr b="0" i="0" sz="1600" u="none" cap="none" strike="noStrike">
                <a:solidFill>
                  <a:schemeClr val="dk1"/>
                </a:solidFill>
                <a:latin typeface="Calibri"/>
                <a:ea typeface="Calibri"/>
                <a:cs typeface="Calibri"/>
                <a:sym typeface="Calibri"/>
              </a:endParaRPr>
            </a:p>
          </p:txBody>
        </p:sp>
        <p:sp>
          <p:nvSpPr>
            <p:cNvPr id="255" name="Google Shape;255;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256" name="Google Shape;256;p19"/>
          <p:cNvGrpSpPr/>
          <p:nvPr/>
        </p:nvGrpSpPr>
        <p:grpSpPr>
          <a:xfrm>
            <a:off x="-4655" y="2826713"/>
            <a:ext cx="6103238" cy="783005"/>
            <a:chOff x="-4655" y="2568971"/>
            <a:chExt cx="6103238" cy="783005"/>
          </a:xfrm>
        </p:grpSpPr>
        <p:sp>
          <p:nvSpPr>
            <p:cNvPr id="257" name="Google Shape;257;p19"/>
            <p:cNvSpPr txBox="1"/>
            <p:nvPr/>
          </p:nvSpPr>
          <p:spPr>
            <a:xfrm>
              <a:off x="1284454" y="2659480"/>
              <a:ext cx="481412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Utilizar cuidadosamente </a:t>
              </a:r>
              <a:r>
                <a:rPr b="0" i="0" lang="en-US" sz="1600" u="none" cap="none" strike="noStrike">
                  <a:solidFill>
                    <a:srgbClr val="000000"/>
                  </a:solidFill>
                  <a:latin typeface="Calibri"/>
                  <a:ea typeface="Calibri"/>
                  <a:cs typeface="Calibri"/>
                  <a:sym typeface="Calibri"/>
                </a:rPr>
                <a:t>equipos, herramientas y artículos de escritorio.</a:t>
              </a:r>
              <a:endParaRPr b="0" i="0" sz="1600" u="none" cap="none" strike="noStrike">
                <a:solidFill>
                  <a:schemeClr val="dk1"/>
                </a:solidFill>
                <a:latin typeface="Calibri"/>
                <a:ea typeface="Calibri"/>
                <a:cs typeface="Calibri"/>
                <a:sym typeface="Calibri"/>
              </a:endParaRPr>
            </a:p>
          </p:txBody>
        </p:sp>
        <p:sp>
          <p:nvSpPr>
            <p:cNvPr id="258" name="Google Shape;258;p19"/>
            <p:cNvSpPr/>
            <p:nvPr/>
          </p:nvSpPr>
          <p:spPr>
            <a:xfrm rot="5400000">
              <a:off x="171526" y="239279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259" name="Google Shape;259;p19"/>
          <p:cNvGrpSpPr/>
          <p:nvPr/>
        </p:nvGrpSpPr>
        <p:grpSpPr>
          <a:xfrm>
            <a:off x="-4655" y="5438917"/>
            <a:ext cx="6467449" cy="783005"/>
            <a:chOff x="-4655" y="5100793"/>
            <a:chExt cx="6467449" cy="783005"/>
          </a:xfrm>
        </p:grpSpPr>
        <p:sp>
          <p:nvSpPr>
            <p:cNvPr id="260" name="Google Shape;260;p19"/>
            <p:cNvSpPr txBox="1"/>
            <p:nvPr/>
          </p:nvSpPr>
          <p:spPr>
            <a:xfrm>
              <a:off x="1284454" y="5224717"/>
              <a:ext cx="517834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Al finalizar cada actividad, </a:t>
              </a:r>
              <a:r>
                <a:rPr b="1" i="0" lang="en-US" sz="1600" u="none" cap="none" strike="noStrike">
                  <a:solidFill>
                    <a:srgbClr val="ED6B00"/>
                  </a:solidFill>
                  <a:latin typeface="Calibri"/>
                  <a:ea typeface="Calibri"/>
                  <a:cs typeface="Calibri"/>
                  <a:sym typeface="Calibri"/>
                </a:rPr>
                <a:t>ordenar y limpiar </a:t>
              </a:r>
              <a:r>
                <a:rPr b="0" i="0" lang="en-US" sz="1600" u="none" cap="none" strike="noStrike">
                  <a:solidFill>
                    <a:srgbClr val="000000"/>
                  </a:solidFill>
                  <a:latin typeface="Calibri"/>
                  <a:ea typeface="Calibri"/>
                  <a:cs typeface="Calibri"/>
                  <a:sym typeface="Calibri"/>
                </a:rPr>
                <a:t>el área de trabajo, reciclando al máximo los residuos.</a:t>
              </a:r>
              <a:endParaRPr/>
            </a:p>
          </p:txBody>
        </p:sp>
        <p:sp>
          <p:nvSpPr>
            <p:cNvPr id="261" name="Google Shape;261;p19"/>
            <p:cNvSpPr/>
            <p:nvPr/>
          </p:nvSpPr>
          <p:spPr>
            <a:xfrm rot="5400000">
              <a:off x="171526" y="492461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62" name="Google Shape;262;p19"/>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pic>
        <p:nvPicPr>
          <p:cNvPr id="263" name="Google Shape;263;p19"/>
          <p:cNvPicPr preferRelativeResize="0"/>
          <p:nvPr/>
        </p:nvPicPr>
        <p:blipFill rotWithShape="1">
          <a:blip r:embed="rId4">
            <a:alphaModFix/>
          </a:blip>
          <a:srcRect b="0" l="0" r="0" t="0"/>
          <a:stretch/>
        </p:blipFill>
        <p:spPr>
          <a:xfrm>
            <a:off x="346039" y="2952090"/>
            <a:ext cx="522086" cy="522086"/>
          </a:xfrm>
          <a:prstGeom prst="rect">
            <a:avLst/>
          </a:prstGeom>
          <a:noFill/>
          <a:ln>
            <a:noFill/>
          </a:ln>
        </p:spPr>
      </p:pic>
      <p:pic>
        <p:nvPicPr>
          <p:cNvPr id="264" name="Google Shape;264;p19"/>
          <p:cNvPicPr preferRelativeResize="0"/>
          <p:nvPr/>
        </p:nvPicPr>
        <p:blipFill rotWithShape="1">
          <a:blip r:embed="rId5">
            <a:alphaModFix/>
          </a:blip>
          <a:srcRect b="0" l="0" r="0" t="0"/>
          <a:stretch/>
        </p:blipFill>
        <p:spPr>
          <a:xfrm>
            <a:off x="355941" y="2130681"/>
            <a:ext cx="502282" cy="502282"/>
          </a:xfrm>
          <a:prstGeom prst="rect">
            <a:avLst/>
          </a:prstGeom>
          <a:noFill/>
          <a:ln>
            <a:noFill/>
          </a:ln>
        </p:spPr>
      </p:pic>
      <p:pic>
        <p:nvPicPr>
          <p:cNvPr id="265" name="Google Shape;265;p19"/>
          <p:cNvPicPr preferRelativeResize="0"/>
          <p:nvPr/>
        </p:nvPicPr>
        <p:blipFill rotWithShape="1">
          <a:blip r:embed="rId6">
            <a:alphaModFix/>
          </a:blip>
          <a:srcRect b="0" l="0" r="0" t="0"/>
          <a:stretch/>
        </p:blipFill>
        <p:spPr>
          <a:xfrm>
            <a:off x="353358" y="5579402"/>
            <a:ext cx="507448" cy="507448"/>
          </a:xfrm>
          <a:prstGeom prst="rect">
            <a:avLst/>
          </a:prstGeom>
          <a:noFill/>
          <a:ln>
            <a:noFill/>
          </a:ln>
        </p:spPr>
      </p:pic>
      <p:pic>
        <p:nvPicPr>
          <p:cNvPr id="266" name="Google Shape;266;p19"/>
          <p:cNvPicPr preferRelativeResize="0"/>
          <p:nvPr/>
        </p:nvPicPr>
        <p:blipFill rotWithShape="1">
          <a:blip r:embed="rId7">
            <a:alphaModFix/>
          </a:blip>
          <a:srcRect b="0" l="0" r="0" t="0"/>
          <a:stretch/>
        </p:blipFill>
        <p:spPr>
          <a:xfrm>
            <a:off x="363597" y="4705564"/>
            <a:ext cx="486970" cy="486970"/>
          </a:xfrm>
          <a:prstGeom prst="rect">
            <a:avLst/>
          </a:prstGeom>
          <a:noFill/>
          <a:ln>
            <a:noFill/>
          </a:ln>
        </p:spPr>
      </p:pic>
      <p:pic>
        <p:nvPicPr>
          <p:cNvPr id="267" name="Google Shape;267;p19"/>
          <p:cNvPicPr preferRelativeResize="0"/>
          <p:nvPr/>
        </p:nvPicPr>
        <p:blipFill rotWithShape="1">
          <a:blip r:embed="rId8">
            <a:alphaModFix/>
          </a:blip>
          <a:srcRect b="0" l="0" r="0" t="0"/>
          <a:stretch/>
        </p:blipFill>
        <p:spPr>
          <a:xfrm>
            <a:off x="365340" y="3862484"/>
            <a:ext cx="483485" cy="4834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273" name="Google Shape;273;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4" name="Google Shape;274;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5" name="Google Shape;275;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6" name="Google Shape;276;p20"/>
          <p:cNvSpPr txBox="1"/>
          <p:nvPr/>
        </p:nvSpPr>
        <p:spPr>
          <a:xfrm>
            <a:off x="958646" y="3641405"/>
            <a:ext cx="6075199"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REGISTROS CONTABLES </a:t>
            </a:r>
            <a:r>
              <a:rPr b="1" i="0" lang="en-US" sz="2000" u="none" cap="none" strike="noStrike">
                <a:solidFill>
                  <a:srgbClr val="ED6B00"/>
                </a:solidFill>
                <a:latin typeface="Calibri"/>
                <a:ea typeface="Calibri"/>
                <a:cs typeface="Calibri"/>
                <a:sym typeface="Calibri"/>
              </a:rPr>
              <a:t>LIBRO DIARIO Y LIBRO MAYOR</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realizar la siguiente actividad, utiliza el archivo</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277" name="Google Shape;277;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4</a:t>
            </a:r>
            <a:endParaRPr b="0" i="0" sz="6000" u="none" cap="none" strike="noStrike">
              <a:solidFill>
                <a:srgbClr val="FFB375"/>
              </a:solidFill>
              <a:latin typeface="Calibri"/>
              <a:ea typeface="Calibri"/>
              <a:cs typeface="Calibri"/>
              <a:sym typeface="Calibri"/>
            </a:endParaRPr>
          </a:p>
        </p:txBody>
      </p:sp>
      <p:pic>
        <p:nvPicPr>
          <p:cNvPr id="278" name="Google Shape;278;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279" name="Google Shape;279;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5" name="Google Shape;285;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287" name="Google Shape;287;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88" name="Google Shape;288;p21"/>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289" name="Google Shape;289;p21"/>
          <p:cNvSpPr txBox="1"/>
          <p:nvPr/>
        </p:nvSpPr>
        <p:spPr>
          <a:xfrm>
            <a:off x="958646" y="3641405"/>
            <a:ext cx="6004861"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REGISTROS CONTABLES </a:t>
            </a:r>
            <a:r>
              <a:rPr b="1" i="0" lang="en-US" sz="2000" u="none" cap="none" strike="noStrike">
                <a:solidFill>
                  <a:srgbClr val="ED6B00"/>
                </a:solidFill>
                <a:latin typeface="Calibri"/>
                <a:ea typeface="Calibri"/>
                <a:cs typeface="Calibri"/>
                <a:sym typeface="Calibri"/>
              </a:rPr>
              <a:t>LIBRO DIARIO Y LIBRO MAYOR</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90" name="Google Shape;290;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sp>
        <p:nvSpPr>
          <p:cNvPr id="77" name="Google Shape;77;p37"/>
          <p:cNvSpPr txBox="1"/>
          <p:nvPr/>
        </p:nvSpPr>
        <p:spPr>
          <a:xfrm>
            <a:off x="365424" y="2323030"/>
            <a:ext cx="6340176"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REGISTROS CONTABLES</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LIBRO DIARIO </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Y LIBRO MAYOR</a:t>
            </a:r>
            <a:endParaRPr/>
          </a:p>
        </p:txBody>
      </p:sp>
      <p:pic>
        <p:nvPicPr>
          <p:cNvPr id="78" name="Google Shape;78;p37"/>
          <p:cNvPicPr preferRelativeResize="0"/>
          <p:nvPr/>
        </p:nvPicPr>
        <p:blipFill rotWithShape="1">
          <a:blip r:embed="rId3">
            <a:alphaModFix/>
          </a:blip>
          <a:srcRect b="0" l="0" r="0" t="0"/>
          <a:stretch/>
        </p:blipFill>
        <p:spPr>
          <a:xfrm>
            <a:off x="2193842" y="3274630"/>
            <a:ext cx="7132605" cy="38879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8"/>
          <p:cNvSpPr txBox="1"/>
          <p:nvPr/>
        </p:nvSpPr>
        <p:spPr>
          <a:xfrm>
            <a:off x="334294" y="2381465"/>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4" name="Google Shape;84;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7" name="Google Shape;87;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459164" y="2381465"/>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tributaria, en el registro de las actividades financieras y económicas de una entidad.</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 marcha de la misma, considerando las Normas Internacionales de Contabilidad y la legislación tributaria vigente.</a:t>
            </a:r>
            <a:endParaRPr/>
          </a:p>
        </p:txBody>
      </p:sp>
      <p:sp>
        <p:nvSpPr>
          <p:cNvPr id="89" name="Google Shape;89;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1" name="Google Shape;91;p38"/>
          <p:cNvSpPr/>
          <p:nvPr/>
        </p:nvSpPr>
        <p:spPr>
          <a:xfrm>
            <a:off x="6473043" y="1472659"/>
            <a:ext cx="2980513" cy="5822875"/>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6656439" y="2381465"/>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Registra las operaciones de acuerdo a las normas contables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internacionales (IFRS) y evalúa sus efectos sobre el resultado económico y financiero de la empresa.</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Calcula el monto de diferentes hechos económicos según los principios de contabilidad internacional, comparándolos con los resultados obtenidos al aplicar los Principios Contables Generalmente Aceptados (PCGA) utilizados en el país, considerando las normas vigentes.</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Registra transacciones comerciales en el Libro Diario y traspaso de información al Libro Mayor de acuerdo a normativa tributaria.</a:t>
            </a:r>
            <a:endParaRPr/>
          </a:p>
        </p:txBody>
      </p:sp>
      <p:sp>
        <p:nvSpPr>
          <p:cNvPr id="93" name="Google Shape;93;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5" name="Google Shape;95;p38"/>
          <p:cNvPicPr preferRelativeResize="0"/>
          <p:nvPr/>
        </p:nvPicPr>
        <p:blipFill rotWithShape="1">
          <a:blip r:embed="rId6">
            <a:alphaModFix/>
          </a:blip>
          <a:srcRect b="0" l="0" r="0" t="0"/>
          <a:stretch/>
        </p:blipFill>
        <p:spPr>
          <a:xfrm flipH="1">
            <a:off x="1209953" y="4509094"/>
            <a:ext cx="2978131" cy="23663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p:nvPr/>
        </p:nvSpPr>
        <p:spPr>
          <a:xfrm>
            <a:off x="564075" y="3619135"/>
            <a:ext cx="5060284"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1" name="Google Shape;101;p3"/>
          <p:cNvGrpSpPr/>
          <p:nvPr/>
        </p:nvGrpSpPr>
        <p:grpSpPr>
          <a:xfrm>
            <a:off x="375975" y="3773292"/>
            <a:ext cx="376200" cy="392567"/>
            <a:chOff x="375767" y="3416397"/>
            <a:chExt cx="376200" cy="392567"/>
          </a:xfrm>
        </p:grpSpPr>
        <p:sp>
          <p:nvSpPr>
            <p:cNvPr id="102" name="Google Shape;102;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4" name="Google Shape;104;p3"/>
          <p:cNvSpPr txBox="1"/>
          <p:nvPr/>
        </p:nvSpPr>
        <p:spPr>
          <a:xfrm>
            <a:off x="938775" y="3704612"/>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el IVA en las empresas</a:t>
            </a:r>
            <a:endParaRPr/>
          </a:p>
        </p:txBody>
      </p:sp>
      <p:sp>
        <p:nvSpPr>
          <p:cNvPr id="105" name="Google Shape;105;p3"/>
          <p:cNvSpPr/>
          <p:nvPr/>
        </p:nvSpPr>
        <p:spPr>
          <a:xfrm>
            <a:off x="564075" y="2806041"/>
            <a:ext cx="5060284"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6" name="Google Shape;106;p3"/>
          <p:cNvGrpSpPr/>
          <p:nvPr/>
        </p:nvGrpSpPr>
        <p:grpSpPr>
          <a:xfrm>
            <a:off x="375975" y="2960198"/>
            <a:ext cx="376200" cy="392567"/>
            <a:chOff x="375767" y="3416397"/>
            <a:chExt cx="376200" cy="392567"/>
          </a:xfrm>
        </p:grpSpPr>
        <p:sp>
          <p:nvSpPr>
            <p:cNvPr id="107" name="Google Shape;107;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09" name="Google Shape;109;p3"/>
          <p:cNvSpPr txBox="1"/>
          <p:nvPr/>
        </p:nvSpPr>
        <p:spPr>
          <a:xfrm>
            <a:off x="938775" y="2891518"/>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qué es el IVA</a:t>
            </a:r>
            <a:endParaRPr/>
          </a:p>
        </p:txBody>
      </p:sp>
      <p:sp>
        <p:nvSpPr>
          <p:cNvPr id="110" name="Google Shape;110;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2" name="Google Shape;112;p3"/>
          <p:cNvSpPr txBox="1"/>
          <p:nvPr/>
        </p:nvSpPr>
        <p:spPr>
          <a:xfrm>
            <a:off x="574651" y="2154710"/>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ANÁLISIS DE TRANSACCIONES COMPUESTAS</a:t>
            </a:r>
            <a:endParaRPr b="0" i="0" sz="1800" u="none" cap="none" strike="noStrike">
              <a:solidFill>
                <a:srgbClr val="ED6B00"/>
              </a:solidFill>
              <a:latin typeface="Calibri"/>
              <a:ea typeface="Calibri"/>
              <a:cs typeface="Calibri"/>
              <a:sym typeface="Calibri"/>
            </a:endParaRPr>
          </a:p>
        </p:txBody>
      </p:sp>
      <p:sp>
        <p:nvSpPr>
          <p:cNvPr id="113" name="Google Shape;113;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14" name="Google Shape;114;p3"/>
          <p:cNvSpPr/>
          <p:nvPr/>
        </p:nvSpPr>
        <p:spPr>
          <a:xfrm>
            <a:off x="573600" y="4428092"/>
            <a:ext cx="5060284"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5" name="Google Shape;115;p3"/>
          <p:cNvGrpSpPr/>
          <p:nvPr/>
        </p:nvGrpSpPr>
        <p:grpSpPr>
          <a:xfrm>
            <a:off x="385500" y="4582249"/>
            <a:ext cx="376200" cy="392567"/>
            <a:chOff x="375767" y="3416397"/>
            <a:chExt cx="376200" cy="392567"/>
          </a:xfrm>
        </p:grpSpPr>
        <p:sp>
          <p:nvSpPr>
            <p:cNvPr id="116" name="Google Shape;116;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18" name="Google Shape;118;p3"/>
          <p:cNvSpPr txBox="1"/>
          <p:nvPr/>
        </p:nvSpPr>
        <p:spPr>
          <a:xfrm>
            <a:off x="948300" y="4513569"/>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IVA crédito fiscal (activo)</a:t>
            </a:r>
            <a:endParaRPr/>
          </a:p>
        </p:txBody>
      </p:sp>
      <p:sp>
        <p:nvSpPr>
          <p:cNvPr id="119" name="Google Shape;119;p3"/>
          <p:cNvSpPr/>
          <p:nvPr/>
        </p:nvSpPr>
        <p:spPr>
          <a:xfrm>
            <a:off x="564075" y="5244186"/>
            <a:ext cx="5060284"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0" name="Google Shape;120;p3"/>
          <p:cNvGrpSpPr/>
          <p:nvPr/>
        </p:nvGrpSpPr>
        <p:grpSpPr>
          <a:xfrm>
            <a:off x="375975" y="5398343"/>
            <a:ext cx="376200" cy="392567"/>
            <a:chOff x="375767" y="3416397"/>
            <a:chExt cx="376200" cy="392567"/>
          </a:xfrm>
        </p:grpSpPr>
        <p:sp>
          <p:nvSpPr>
            <p:cNvPr id="121" name="Google Shape;121;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23" name="Google Shape;123;p3"/>
          <p:cNvSpPr txBox="1"/>
          <p:nvPr/>
        </p:nvSpPr>
        <p:spPr>
          <a:xfrm>
            <a:off x="938775" y="5329663"/>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IVA débito fiscal (pasivo)</a:t>
            </a:r>
            <a:endParaRPr/>
          </a:p>
        </p:txBody>
      </p:sp>
      <p:sp>
        <p:nvSpPr>
          <p:cNvPr id="124" name="Google Shape;124;p3"/>
          <p:cNvSpPr/>
          <p:nvPr/>
        </p:nvSpPr>
        <p:spPr>
          <a:xfrm>
            <a:off x="573600" y="6060768"/>
            <a:ext cx="5060284" cy="698285"/>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25" name="Google Shape;125;p3"/>
          <p:cNvGrpSpPr/>
          <p:nvPr/>
        </p:nvGrpSpPr>
        <p:grpSpPr>
          <a:xfrm>
            <a:off x="385500" y="6214925"/>
            <a:ext cx="376200" cy="392567"/>
            <a:chOff x="375767" y="3416397"/>
            <a:chExt cx="376200" cy="392567"/>
          </a:xfrm>
        </p:grpSpPr>
        <p:sp>
          <p:nvSpPr>
            <p:cNvPr id="126" name="Google Shape;126;p3"/>
            <p:cNvSpPr/>
            <p:nvPr/>
          </p:nvSpPr>
          <p:spPr>
            <a:xfrm>
              <a:off x="375767" y="3423164"/>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385292" y="3416397"/>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5</a:t>
              </a:r>
              <a:endParaRPr b="1" i="0" sz="2800" u="none" cap="none" strike="noStrike">
                <a:solidFill>
                  <a:srgbClr val="FFFFFF"/>
                </a:solidFill>
                <a:latin typeface="Calibri"/>
                <a:ea typeface="Calibri"/>
                <a:cs typeface="Calibri"/>
                <a:sym typeface="Calibri"/>
              </a:endParaRPr>
            </a:p>
          </p:txBody>
        </p:sp>
      </p:grpSp>
      <p:sp>
        <p:nvSpPr>
          <p:cNvPr id="128" name="Google Shape;128;p3"/>
          <p:cNvSpPr txBox="1"/>
          <p:nvPr/>
        </p:nvSpPr>
        <p:spPr>
          <a:xfrm>
            <a:off x="948299" y="6146245"/>
            <a:ext cx="4774851"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Contabilizamos IVA Débito Fiscal e IVA Crédito Fiscal</a:t>
            </a:r>
            <a:endParaRPr b="0" i="0" sz="1600" u="none" cap="none" strike="noStrike">
              <a:solidFill>
                <a:srgbClr val="000000"/>
              </a:solidFill>
              <a:latin typeface="Calibri"/>
              <a:ea typeface="Calibri"/>
              <a:cs typeface="Calibri"/>
              <a:sym typeface="Calibri"/>
            </a:endParaRPr>
          </a:p>
        </p:txBody>
      </p:sp>
      <p:sp>
        <p:nvSpPr>
          <p:cNvPr id="129" name="Google Shape;129;p3"/>
          <p:cNvSpPr/>
          <p:nvPr/>
        </p:nvSpPr>
        <p:spPr>
          <a:xfrm>
            <a:off x="5099689" y="3691050"/>
            <a:ext cx="658073" cy="6580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0" name="Google Shape;130;p3"/>
          <p:cNvPicPr preferRelativeResize="0"/>
          <p:nvPr/>
        </p:nvPicPr>
        <p:blipFill rotWithShape="1">
          <a:blip r:embed="rId3">
            <a:alphaModFix/>
          </a:blip>
          <a:srcRect b="0" l="0" r="0" t="0"/>
          <a:stretch/>
        </p:blipFill>
        <p:spPr>
          <a:xfrm>
            <a:off x="4919678" y="2599184"/>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39"/>
          <p:cNvGrpSpPr/>
          <p:nvPr/>
        </p:nvGrpSpPr>
        <p:grpSpPr>
          <a:xfrm flipH="1">
            <a:off x="536225" y="2440019"/>
            <a:ext cx="5390398" cy="2790742"/>
            <a:chOff x="3774221" y="2843142"/>
            <a:chExt cx="5390398" cy="2790742"/>
          </a:xfrm>
        </p:grpSpPr>
        <p:sp>
          <p:nvSpPr>
            <p:cNvPr id="136" name="Google Shape;136;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7" name="Google Shape;137;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8" name="Google Shape;138;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39" name="Google Shape;139;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40" name="Google Shape;140;p39"/>
          <p:cNvSpPr txBox="1"/>
          <p:nvPr/>
        </p:nvSpPr>
        <p:spPr>
          <a:xfrm>
            <a:off x="856788" y="2876745"/>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actividad anterior, te invito a revisar el recurso </a:t>
            </a:r>
            <a:r>
              <a:rPr b="1" i="0" lang="en-US" sz="1600" u="none" cap="none" strike="noStrike">
                <a:solidFill>
                  <a:srgbClr val="ED6B00"/>
                </a:solidFill>
                <a:latin typeface="Calibri"/>
                <a:ea typeface="Calibri"/>
                <a:cs typeface="Calibri"/>
                <a:sym typeface="Calibri"/>
              </a:rPr>
              <a:t>Opciones Múltiples.</a:t>
            </a:r>
            <a:endParaRPr/>
          </a:p>
          <a:p>
            <a:pPr indent="0" lvl="0" marL="0" marR="0" rtl="0" algn="l">
              <a:lnSpc>
                <a:spcPct val="115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Responde y recuerda los principales conceptos ya trabajados.</a:t>
            </a:r>
            <a:r>
              <a:rPr b="1" i="0" lang="en-US" sz="1600" u="none" cap="none" strike="noStrike">
                <a:solidFill>
                  <a:srgbClr val="ED6B00"/>
                </a:solidFill>
                <a:latin typeface="Calibri"/>
                <a:ea typeface="Calibri"/>
                <a:cs typeface="Calibri"/>
                <a:sym typeface="Calibri"/>
              </a:rPr>
              <a:t> </a:t>
            </a:r>
            <a:endParaRPr b="1" i="0" sz="1600" u="none" cap="none" strike="noStrike">
              <a:solidFill>
                <a:srgbClr val="ED6B00"/>
              </a:solidFill>
              <a:latin typeface="Calibri"/>
              <a:ea typeface="Calibri"/>
              <a:cs typeface="Calibri"/>
              <a:sym typeface="Calibri"/>
            </a:endParaRPr>
          </a:p>
        </p:txBody>
      </p:sp>
      <p:sp>
        <p:nvSpPr>
          <p:cNvPr id="141" name="Google Shape;141;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42" name="Google Shape;142;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nvSpPr>
        <p:spPr>
          <a:xfrm>
            <a:off x="4130260" y="2914345"/>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48" name="Google Shape;148;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49" name="Google Shape;149;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50" name="Google Shape;150;p5"/>
          <p:cNvGrpSpPr/>
          <p:nvPr/>
        </p:nvGrpSpPr>
        <p:grpSpPr>
          <a:xfrm>
            <a:off x="4375355" y="3468686"/>
            <a:ext cx="4934690" cy="913469"/>
            <a:chOff x="4375355" y="4412582"/>
            <a:chExt cx="4934690" cy="913469"/>
          </a:xfrm>
        </p:grpSpPr>
        <p:sp>
          <p:nvSpPr>
            <p:cNvPr id="151" name="Google Shape;151;p5"/>
            <p:cNvSpPr/>
            <p:nvPr/>
          </p:nvSpPr>
          <p:spPr>
            <a:xfrm>
              <a:off x="4375355" y="4412582"/>
              <a:ext cx="4779595" cy="9134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52" name="Google Shape;152;p5"/>
            <p:cNvGrpSpPr/>
            <p:nvPr/>
          </p:nvGrpSpPr>
          <p:grpSpPr>
            <a:xfrm>
              <a:off x="8933845" y="4668972"/>
              <a:ext cx="376200" cy="385800"/>
              <a:chOff x="8933845" y="4668972"/>
              <a:chExt cx="376200" cy="385800"/>
            </a:xfrm>
          </p:grpSpPr>
          <p:sp>
            <p:nvSpPr>
              <p:cNvPr id="153" name="Google Shape;153;p5"/>
              <p:cNvSpPr/>
              <p:nvPr/>
            </p:nvSpPr>
            <p:spPr>
              <a:xfrm>
                <a:off x="8933845" y="466897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8943370" y="466897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sp>
        <p:nvSpPr>
          <p:cNvPr id="155" name="Google Shape;155;p5"/>
          <p:cNvSpPr txBox="1"/>
          <p:nvPr/>
        </p:nvSpPr>
        <p:spPr>
          <a:xfrm>
            <a:off x="4063852" y="2520225"/>
            <a:ext cx="5219565"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rPr b="0" i="0" lang="en-US" sz="1800" u="none" cap="none" strike="noStrike">
                <a:solidFill>
                  <a:srgbClr val="ED6B00"/>
                </a:solidFill>
                <a:latin typeface="Calibri"/>
                <a:ea typeface="Calibri"/>
                <a:cs typeface="Calibri"/>
                <a:sym typeface="Calibri"/>
              </a:rPr>
              <a:t>REGISTROS CONTABLES </a:t>
            </a:r>
            <a:r>
              <a:rPr b="1" i="0" lang="en-US" sz="1800" u="none" cap="none" strike="noStrike">
                <a:solidFill>
                  <a:srgbClr val="ED6B00"/>
                </a:solidFill>
                <a:latin typeface="Calibri"/>
                <a:ea typeface="Calibri"/>
                <a:cs typeface="Calibri"/>
                <a:sym typeface="Calibri"/>
              </a:rPr>
              <a:t>LIBRO DIARIO Y LIBRO MAYO</a:t>
            </a:r>
            <a:endParaRPr b="1" i="0" sz="1800" u="none" cap="none" strike="noStrike">
              <a:solidFill>
                <a:srgbClr val="ED6B00"/>
              </a:solidFill>
              <a:latin typeface="Calibri"/>
              <a:ea typeface="Calibri"/>
              <a:cs typeface="Calibri"/>
              <a:sym typeface="Calibri"/>
            </a:endParaRPr>
          </a:p>
        </p:txBody>
      </p:sp>
      <p:sp>
        <p:nvSpPr>
          <p:cNvPr id="156" name="Google Shape;156;p5"/>
          <p:cNvSpPr txBox="1"/>
          <p:nvPr/>
        </p:nvSpPr>
        <p:spPr>
          <a:xfrm>
            <a:off x="4063852"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4</a:t>
            </a:r>
            <a:endParaRPr b="0" i="0" sz="6000" u="none" cap="none" strike="noStrike">
              <a:solidFill>
                <a:srgbClr val="FFB375"/>
              </a:solidFill>
              <a:latin typeface="Calibri"/>
              <a:ea typeface="Calibri"/>
              <a:cs typeface="Calibri"/>
              <a:sym typeface="Calibri"/>
            </a:endParaRPr>
          </a:p>
        </p:txBody>
      </p:sp>
      <p:sp>
        <p:nvSpPr>
          <p:cNvPr id="157" name="Google Shape;157;p5"/>
          <p:cNvSpPr txBox="1"/>
          <p:nvPr/>
        </p:nvSpPr>
        <p:spPr>
          <a:xfrm>
            <a:off x="4522938" y="3651059"/>
            <a:ext cx="432218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Realizar cálculos registrando información en Libros Contable.</a:t>
            </a:r>
            <a:endParaRPr/>
          </a:p>
        </p:txBody>
      </p:sp>
      <p:grpSp>
        <p:nvGrpSpPr>
          <p:cNvPr id="158" name="Google Shape;158;p5"/>
          <p:cNvGrpSpPr/>
          <p:nvPr/>
        </p:nvGrpSpPr>
        <p:grpSpPr>
          <a:xfrm>
            <a:off x="4375355" y="4575790"/>
            <a:ext cx="4934690" cy="913469"/>
            <a:chOff x="4375355" y="4412582"/>
            <a:chExt cx="4934690" cy="913469"/>
          </a:xfrm>
        </p:grpSpPr>
        <p:sp>
          <p:nvSpPr>
            <p:cNvPr id="159" name="Google Shape;159;p5"/>
            <p:cNvSpPr/>
            <p:nvPr/>
          </p:nvSpPr>
          <p:spPr>
            <a:xfrm>
              <a:off x="4375355" y="4412582"/>
              <a:ext cx="4779595" cy="9134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60" name="Google Shape;160;p5"/>
            <p:cNvGrpSpPr/>
            <p:nvPr/>
          </p:nvGrpSpPr>
          <p:grpSpPr>
            <a:xfrm>
              <a:off x="8933845" y="4668972"/>
              <a:ext cx="376200" cy="385800"/>
              <a:chOff x="8933845" y="4668972"/>
              <a:chExt cx="376200" cy="385800"/>
            </a:xfrm>
          </p:grpSpPr>
          <p:sp>
            <p:nvSpPr>
              <p:cNvPr id="161" name="Google Shape;161;p5"/>
              <p:cNvSpPr/>
              <p:nvPr/>
            </p:nvSpPr>
            <p:spPr>
              <a:xfrm>
                <a:off x="8933845" y="466897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txBox="1"/>
              <p:nvPr/>
            </p:nvSpPr>
            <p:spPr>
              <a:xfrm>
                <a:off x="8943370" y="466897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grpSp>
      <p:grpSp>
        <p:nvGrpSpPr>
          <p:cNvPr id="163" name="Google Shape;163;p5"/>
          <p:cNvGrpSpPr/>
          <p:nvPr/>
        </p:nvGrpSpPr>
        <p:grpSpPr>
          <a:xfrm>
            <a:off x="4375355" y="5686017"/>
            <a:ext cx="4934690" cy="913469"/>
            <a:chOff x="4375355" y="4412582"/>
            <a:chExt cx="4934690" cy="913469"/>
          </a:xfrm>
        </p:grpSpPr>
        <p:sp>
          <p:nvSpPr>
            <p:cNvPr id="164" name="Google Shape;164;p5"/>
            <p:cNvSpPr/>
            <p:nvPr/>
          </p:nvSpPr>
          <p:spPr>
            <a:xfrm>
              <a:off x="4375355" y="4412582"/>
              <a:ext cx="4779595" cy="91346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65" name="Google Shape;165;p5"/>
            <p:cNvGrpSpPr/>
            <p:nvPr/>
          </p:nvGrpSpPr>
          <p:grpSpPr>
            <a:xfrm>
              <a:off x="8933845" y="4668972"/>
              <a:ext cx="376200" cy="385800"/>
              <a:chOff x="8933845" y="4668972"/>
              <a:chExt cx="376200" cy="385800"/>
            </a:xfrm>
          </p:grpSpPr>
          <p:sp>
            <p:nvSpPr>
              <p:cNvPr id="166" name="Google Shape;166;p5"/>
              <p:cNvSpPr/>
              <p:nvPr/>
            </p:nvSpPr>
            <p:spPr>
              <a:xfrm>
                <a:off x="8933845" y="466897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txBox="1"/>
              <p:nvPr/>
            </p:nvSpPr>
            <p:spPr>
              <a:xfrm>
                <a:off x="8943370" y="466897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sp>
        <p:nvSpPr>
          <p:cNvPr id="168" name="Google Shape;168;p5"/>
          <p:cNvSpPr txBox="1"/>
          <p:nvPr/>
        </p:nvSpPr>
        <p:spPr>
          <a:xfrm>
            <a:off x="4544777" y="4737431"/>
            <a:ext cx="432218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Realizar cálculos registrando información en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Libro Diario.</a:t>
            </a:r>
            <a:endParaRPr/>
          </a:p>
        </p:txBody>
      </p:sp>
      <p:sp>
        <p:nvSpPr>
          <p:cNvPr id="169" name="Google Shape;169;p5"/>
          <p:cNvSpPr txBox="1"/>
          <p:nvPr/>
        </p:nvSpPr>
        <p:spPr>
          <a:xfrm>
            <a:off x="4544777" y="5869834"/>
            <a:ext cx="432218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Realizar cálculos registrando información en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Libro Mayor.</a:t>
            </a:r>
            <a:endParaRPr/>
          </a:p>
        </p:txBody>
      </p:sp>
      <p:pic>
        <p:nvPicPr>
          <p:cNvPr id="170" name="Google Shape;170;p5"/>
          <p:cNvPicPr preferRelativeResize="0"/>
          <p:nvPr/>
        </p:nvPicPr>
        <p:blipFill rotWithShape="1">
          <a:blip r:embed="rId3">
            <a:alphaModFix/>
          </a:blip>
          <a:srcRect b="0" l="0" r="0" t="0"/>
          <a:stretch/>
        </p:blipFill>
        <p:spPr>
          <a:xfrm>
            <a:off x="707878" y="2067764"/>
            <a:ext cx="3132534" cy="45798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p:nvPr/>
        </p:nvSpPr>
        <p:spPr>
          <a:xfrm>
            <a:off x="969306" y="2605548"/>
            <a:ext cx="7406612" cy="1617659"/>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6" name="Google Shape;176;p6"/>
          <p:cNvSpPr txBox="1"/>
          <p:nvPr/>
        </p:nvSpPr>
        <p:spPr>
          <a:xfrm>
            <a:off x="1327787" y="2833902"/>
            <a:ext cx="6464435" cy="17850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Son  LIBROS CONTABLES, registros de uso obligatorio para cada empresa y deben estar timbrados por el Servicio de Impuestos Internos y su función es permitir el registro ordenado de la información económica de la empresa.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177" name="Google Shape;177;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REGISTROS CONTABLES </a:t>
            </a:r>
            <a:r>
              <a:rPr b="0" i="0" lang="en-US" sz="2800" u="none" cap="none" strike="noStrike">
                <a:solidFill>
                  <a:srgbClr val="A93501"/>
                </a:solidFill>
                <a:latin typeface="Calibri"/>
                <a:ea typeface="Calibri"/>
                <a:cs typeface="Calibri"/>
                <a:sym typeface="Calibri"/>
              </a:rPr>
              <a:t>LIBROS DIARIO Y LIBRO MAYOR</a:t>
            </a:r>
            <a:endParaRPr b="0" i="0" sz="3100" u="none" cap="none" strike="noStrike">
              <a:solidFill>
                <a:srgbClr val="A93501"/>
              </a:solidFill>
              <a:latin typeface="Calibri"/>
              <a:ea typeface="Calibri"/>
              <a:cs typeface="Calibri"/>
              <a:sym typeface="Calibri"/>
            </a:endParaRPr>
          </a:p>
        </p:txBody>
      </p:sp>
      <p:pic>
        <p:nvPicPr>
          <p:cNvPr id="178" name="Google Shape;178;p6"/>
          <p:cNvPicPr preferRelativeResize="0"/>
          <p:nvPr/>
        </p:nvPicPr>
        <p:blipFill rotWithShape="1">
          <a:blip r:embed="rId3">
            <a:alphaModFix/>
          </a:blip>
          <a:srcRect b="0" l="0" r="0" t="0"/>
          <a:stretch/>
        </p:blipFill>
        <p:spPr>
          <a:xfrm>
            <a:off x="7875544" y="2368525"/>
            <a:ext cx="500374" cy="477100"/>
          </a:xfrm>
          <a:prstGeom prst="rect">
            <a:avLst/>
          </a:prstGeom>
          <a:noFill/>
          <a:ln>
            <a:noFill/>
          </a:ln>
        </p:spPr>
      </p:pic>
      <p:sp>
        <p:nvSpPr>
          <p:cNvPr id="179" name="Google Shape;179;p6"/>
          <p:cNvSpPr/>
          <p:nvPr/>
        </p:nvSpPr>
        <p:spPr>
          <a:xfrm>
            <a:off x="6108734" y="3694602"/>
            <a:ext cx="2892861" cy="28928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0" name="Google Shape;180;p6"/>
          <p:cNvPicPr preferRelativeResize="0"/>
          <p:nvPr/>
        </p:nvPicPr>
        <p:blipFill rotWithShape="1">
          <a:blip r:embed="rId4">
            <a:alphaModFix/>
          </a:blip>
          <a:srcRect b="0" l="0" r="0" t="0"/>
          <a:stretch/>
        </p:blipFill>
        <p:spPr>
          <a:xfrm>
            <a:off x="5942090" y="3718259"/>
            <a:ext cx="3253326" cy="2886016"/>
          </a:xfrm>
          <a:prstGeom prst="rect">
            <a:avLst/>
          </a:prstGeom>
          <a:noFill/>
          <a:ln>
            <a:noFill/>
          </a:ln>
        </p:spPr>
      </p:pic>
      <p:sp>
        <p:nvSpPr>
          <p:cNvPr id="181" name="Google Shape;181;p6"/>
          <p:cNvSpPr/>
          <p:nvPr/>
        </p:nvSpPr>
        <p:spPr>
          <a:xfrm>
            <a:off x="4495096" y="3737828"/>
            <a:ext cx="2113725" cy="211372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2" name="Google Shape;182;p6"/>
          <p:cNvPicPr preferRelativeResize="0"/>
          <p:nvPr/>
        </p:nvPicPr>
        <p:blipFill rotWithShape="1">
          <a:blip r:embed="rId5">
            <a:alphaModFix/>
          </a:blip>
          <a:srcRect b="0" l="0" r="0" t="0"/>
          <a:stretch/>
        </p:blipFill>
        <p:spPr>
          <a:xfrm>
            <a:off x="4391127" y="3768114"/>
            <a:ext cx="2305250" cy="20449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0"/>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LIBRO </a:t>
            </a:r>
            <a:r>
              <a:rPr b="0" i="0" lang="en-US" sz="2800" u="none" cap="none" strike="noStrike">
                <a:solidFill>
                  <a:srgbClr val="A93501"/>
                </a:solidFill>
                <a:latin typeface="Calibri"/>
                <a:ea typeface="Calibri"/>
                <a:cs typeface="Calibri"/>
                <a:sym typeface="Calibri"/>
              </a:rPr>
              <a:t>DIARIO</a:t>
            </a:r>
            <a:endParaRPr b="0" i="0" sz="3100" u="none" cap="none" strike="noStrike">
              <a:solidFill>
                <a:srgbClr val="A93501"/>
              </a:solidFill>
              <a:latin typeface="Calibri"/>
              <a:ea typeface="Calibri"/>
              <a:cs typeface="Calibri"/>
              <a:sym typeface="Calibri"/>
            </a:endParaRPr>
          </a:p>
        </p:txBody>
      </p:sp>
      <p:sp>
        <p:nvSpPr>
          <p:cNvPr id="188" name="Google Shape;188;p40"/>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DEFINICIÓN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89" name="Google Shape;189;p40"/>
          <p:cNvPicPr preferRelativeResize="0"/>
          <p:nvPr/>
        </p:nvPicPr>
        <p:blipFill rotWithShape="1">
          <a:blip r:embed="rId3">
            <a:alphaModFix/>
          </a:blip>
          <a:srcRect b="0" l="0" r="0" t="0"/>
          <a:stretch/>
        </p:blipFill>
        <p:spPr>
          <a:xfrm>
            <a:off x="243286" y="3862265"/>
            <a:ext cx="7769393" cy="2467478"/>
          </a:xfrm>
          <a:prstGeom prst="rect">
            <a:avLst/>
          </a:prstGeom>
          <a:noFill/>
          <a:ln>
            <a:noFill/>
          </a:ln>
        </p:spPr>
      </p:pic>
      <p:sp>
        <p:nvSpPr>
          <p:cNvPr id="190" name="Google Shape;190;p40"/>
          <p:cNvSpPr/>
          <p:nvPr/>
        </p:nvSpPr>
        <p:spPr>
          <a:xfrm>
            <a:off x="466024" y="2320576"/>
            <a:ext cx="7669791" cy="1459261"/>
          </a:xfrm>
          <a:prstGeom prst="roundRect">
            <a:avLst>
              <a:gd fmla="val 1094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1" name="Google Shape;191;p40"/>
          <p:cNvSpPr txBox="1"/>
          <p:nvPr/>
        </p:nvSpPr>
        <p:spPr>
          <a:xfrm>
            <a:off x="620444" y="2403004"/>
            <a:ext cx="7304355" cy="1746965"/>
          </a:xfrm>
          <a:prstGeom prst="rect">
            <a:avLst/>
          </a:prstGeom>
          <a:noFill/>
          <a:ln>
            <a:noFill/>
          </a:ln>
        </p:spPr>
        <p:txBody>
          <a:bodyPr anchorCtr="0" anchor="ctr" bIns="91425" lIns="91425" spcFirstLastPara="1" rIns="91425" wrap="square" tIns="91425">
            <a:noAutofit/>
          </a:bodyPr>
          <a:lstStyle/>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El libro diario es aquel que  permite registrar día a día los hechos económicos ocurridos en la empresa.</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En el libro diario se registran asientos contables, cumpliendo con las siguientes  formalidades para su registro:</a:t>
            </a:r>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1"/>
          <p:cNvSpPr/>
          <p:nvPr/>
        </p:nvSpPr>
        <p:spPr>
          <a:xfrm>
            <a:off x="466024" y="2320576"/>
            <a:ext cx="7669791" cy="1723886"/>
          </a:xfrm>
          <a:prstGeom prst="roundRect">
            <a:avLst>
              <a:gd fmla="val 14342"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7" name="Google Shape;197;p41"/>
          <p:cNvSpPr txBox="1"/>
          <p:nvPr/>
        </p:nvSpPr>
        <p:spPr>
          <a:xfrm>
            <a:off x="620444" y="2403004"/>
            <a:ext cx="7304355" cy="1459261"/>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Fecha de la anotación, las transacciones se deben anotar en forma cronológica.</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Cuentas que intervienen </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Montos asociados a cada cuenta contable al debe o al haber,  recordando que ambos lados deben sumar el mismo valor.</a:t>
            </a:r>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Breve descripción de la operación conocida como “glosa”.</a:t>
            </a:r>
            <a:endParaRPr/>
          </a:p>
          <a:p>
            <a:pPr indent="-190500" lvl="0" marL="285750" marR="0" rtl="0" algn="l">
              <a:lnSpc>
                <a:spcPct val="11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98" name="Google Shape;198;p41"/>
          <p:cNvSpPr txBox="1"/>
          <p:nvPr/>
        </p:nvSpPr>
        <p:spPr>
          <a:xfrm>
            <a:off x="366450"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LIBRO </a:t>
            </a:r>
            <a:r>
              <a:rPr b="0" i="0" lang="en-US" sz="2800" u="none" cap="none" strike="noStrike">
                <a:solidFill>
                  <a:srgbClr val="A93501"/>
                </a:solidFill>
                <a:latin typeface="Calibri"/>
                <a:ea typeface="Calibri"/>
                <a:cs typeface="Calibri"/>
                <a:sym typeface="Calibri"/>
              </a:rPr>
              <a:t>DIARIO</a:t>
            </a:r>
            <a:endParaRPr b="0" i="0" sz="3100" u="none" cap="none" strike="noStrike">
              <a:solidFill>
                <a:srgbClr val="A93501"/>
              </a:solidFill>
              <a:latin typeface="Calibri"/>
              <a:ea typeface="Calibri"/>
              <a:cs typeface="Calibri"/>
              <a:sym typeface="Calibri"/>
            </a:endParaRPr>
          </a:p>
        </p:txBody>
      </p:sp>
      <p:sp>
        <p:nvSpPr>
          <p:cNvPr id="199" name="Google Shape;199;p41"/>
          <p:cNvSpPr txBox="1"/>
          <p:nvPr/>
        </p:nvSpPr>
        <p:spPr>
          <a:xfrm>
            <a:off x="373158" y="170143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1800" u="none" cap="none" strike="noStrike">
                <a:solidFill>
                  <a:srgbClr val="ED6B00"/>
                </a:solidFill>
                <a:latin typeface="Calibri"/>
                <a:ea typeface="Calibri"/>
                <a:cs typeface="Calibri"/>
                <a:sym typeface="Calibri"/>
              </a:rPr>
              <a:t>FORMALIDADES  PARA EL REGISTRO EN EL LIBRO DIARIO</a:t>
            </a:r>
            <a:endParaRPr b="0" i="0" sz="1800" u="none" cap="none" strike="noStrike">
              <a:solidFill>
                <a:srgbClr val="ED6B00"/>
              </a:solidFill>
              <a:latin typeface="Calibri"/>
              <a:ea typeface="Calibri"/>
              <a:cs typeface="Calibri"/>
              <a:sym typeface="Calibri"/>
            </a:endParaRPr>
          </a:p>
        </p:txBody>
      </p:sp>
      <p:sp>
        <p:nvSpPr>
          <p:cNvPr id="200" name="Google Shape;200;p41"/>
          <p:cNvSpPr/>
          <p:nvPr/>
        </p:nvSpPr>
        <p:spPr>
          <a:xfrm>
            <a:off x="466024" y="4313499"/>
            <a:ext cx="2816438" cy="1301855"/>
          </a:xfrm>
          <a:prstGeom prst="roundRect">
            <a:avLst>
              <a:gd fmla="val 16523" name="adj"/>
            </a:avLst>
          </a:prstGeom>
          <a:solidFill>
            <a:srgbClr val="A935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1" name="Google Shape;201;p41"/>
          <p:cNvSpPr/>
          <p:nvPr/>
        </p:nvSpPr>
        <p:spPr>
          <a:xfrm>
            <a:off x="493920" y="4508027"/>
            <a:ext cx="269475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¡Recuerda! </a:t>
            </a:r>
            <a:r>
              <a:rPr b="0" i="0" lang="en-US" sz="1400" u="none" cap="none" strike="noStrike">
                <a:solidFill>
                  <a:schemeClr val="lt1"/>
                </a:solidFill>
                <a:latin typeface="Calibri"/>
                <a:ea typeface="Calibri"/>
                <a:cs typeface="Calibri"/>
                <a:sym typeface="Calibri"/>
              </a:rPr>
              <a:t>Cada vez que registres </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en el libro diario,  debes revisar </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la partida doble.</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DEBE = HABER</a:t>
            </a:r>
            <a:endParaRPr/>
          </a:p>
        </p:txBody>
      </p:sp>
      <p:pic>
        <p:nvPicPr>
          <p:cNvPr id="202" name="Google Shape;202;p41"/>
          <p:cNvPicPr preferRelativeResize="0"/>
          <p:nvPr/>
        </p:nvPicPr>
        <p:blipFill rotWithShape="1">
          <a:blip r:embed="rId3">
            <a:alphaModFix/>
          </a:blip>
          <a:srcRect b="0" l="0" r="0" t="0"/>
          <a:stretch/>
        </p:blipFill>
        <p:spPr>
          <a:xfrm>
            <a:off x="3441488" y="4109494"/>
            <a:ext cx="5414166" cy="2523700"/>
          </a:xfrm>
          <a:prstGeom prst="rect">
            <a:avLst/>
          </a:prstGeom>
          <a:noFill/>
          <a:ln>
            <a:noFill/>
          </a:ln>
        </p:spPr>
      </p:pic>
      <p:sp>
        <p:nvSpPr>
          <p:cNvPr id="203" name="Google Shape;203;p41"/>
          <p:cNvSpPr/>
          <p:nvPr/>
        </p:nvSpPr>
        <p:spPr>
          <a:xfrm>
            <a:off x="3595341" y="5026979"/>
            <a:ext cx="9557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05-10-2020</a:t>
            </a:r>
            <a:r>
              <a:rPr b="0" i="0" lang="en-US" sz="1400" u="none" cap="none" strike="noStrike">
                <a:solidFill>
                  <a:srgbClr val="000000"/>
                </a:solidFill>
                <a:latin typeface="Arial"/>
                <a:ea typeface="Arial"/>
                <a:cs typeface="Arial"/>
                <a:sym typeface="Arial"/>
              </a:rPr>
              <a:t> </a:t>
            </a:r>
            <a:endParaRPr/>
          </a:p>
        </p:txBody>
      </p:sp>
      <p:sp>
        <p:nvSpPr>
          <p:cNvPr id="204" name="Google Shape;204;p41"/>
          <p:cNvSpPr/>
          <p:nvPr/>
        </p:nvSpPr>
        <p:spPr>
          <a:xfrm>
            <a:off x="4704905" y="5026979"/>
            <a:ext cx="2024141"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------------------ 1 ----------------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Caja</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Clientes</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Glosa: Cobro cliente</a:t>
            </a:r>
            <a:endParaRPr b="0" i="0" sz="1400" u="none" cap="none" strike="noStrike">
              <a:solidFill>
                <a:srgbClr val="000000"/>
              </a:solidFill>
              <a:latin typeface="Arial"/>
              <a:ea typeface="Arial"/>
              <a:cs typeface="Arial"/>
              <a:sym typeface="Arial"/>
            </a:endParaRPr>
          </a:p>
        </p:txBody>
      </p:sp>
      <p:sp>
        <p:nvSpPr>
          <p:cNvPr id="205" name="Google Shape;205;p41"/>
          <p:cNvSpPr/>
          <p:nvPr/>
        </p:nvSpPr>
        <p:spPr>
          <a:xfrm>
            <a:off x="6997454" y="5550924"/>
            <a:ext cx="77938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endParaRPr b="0" i="0" sz="1400" u="none" cap="none" strike="noStrike">
              <a:solidFill>
                <a:srgbClr val="000000"/>
              </a:solidFill>
              <a:latin typeface="Arial"/>
              <a:ea typeface="Arial"/>
              <a:cs typeface="Arial"/>
              <a:sym typeface="Arial"/>
            </a:endParaRPr>
          </a:p>
        </p:txBody>
      </p:sp>
      <p:sp>
        <p:nvSpPr>
          <p:cNvPr id="206" name="Google Shape;206;p41"/>
          <p:cNvSpPr/>
          <p:nvPr/>
        </p:nvSpPr>
        <p:spPr>
          <a:xfrm>
            <a:off x="7936522" y="5550924"/>
            <a:ext cx="77938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endParaRPr b="0" i="0" sz="1400" u="none" cap="none" strike="noStrike">
              <a:solidFill>
                <a:srgbClr val="000000"/>
              </a:solidFill>
              <a:latin typeface="Arial"/>
              <a:ea typeface="Arial"/>
              <a:cs typeface="Arial"/>
              <a:sym typeface="Arial"/>
            </a:endParaRPr>
          </a:p>
        </p:txBody>
      </p:sp>
      <p:sp>
        <p:nvSpPr>
          <p:cNvPr id="207" name="Google Shape;207;p41"/>
          <p:cNvSpPr/>
          <p:nvPr/>
        </p:nvSpPr>
        <p:spPr>
          <a:xfrm>
            <a:off x="4704905" y="4709652"/>
            <a:ext cx="2108850" cy="186813"/>
          </a:xfrm>
          <a:prstGeom prst="rect">
            <a:avLst/>
          </a:prstGeom>
          <a:solidFill>
            <a:srgbClr val="B1B1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8" name="Google Shape;208;p41"/>
          <p:cNvSpPr/>
          <p:nvPr/>
        </p:nvSpPr>
        <p:spPr>
          <a:xfrm>
            <a:off x="5223756" y="4682627"/>
            <a:ext cx="98643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900" u="none" cap="none" strike="noStrike">
                <a:solidFill>
                  <a:srgbClr val="000000"/>
                </a:solidFill>
                <a:latin typeface="Calibri"/>
                <a:ea typeface="Calibri"/>
                <a:cs typeface="Calibri"/>
                <a:sym typeface="Calibri"/>
              </a:rPr>
              <a:t>Detalle o cuenta</a:t>
            </a:r>
            <a:endParaRPr b="0" i="0" sz="900" u="none" cap="none" strike="noStrike">
              <a:solidFill>
                <a:srgbClr val="000000"/>
              </a:solidFill>
              <a:latin typeface="Arial"/>
              <a:ea typeface="Arial"/>
              <a:cs typeface="Arial"/>
              <a:sym typeface="Arial"/>
            </a:endParaRPr>
          </a:p>
        </p:txBody>
      </p:sp>
      <p:sp>
        <p:nvSpPr>
          <p:cNvPr id="209" name="Google Shape;209;p41"/>
          <p:cNvSpPr/>
          <p:nvPr/>
        </p:nvSpPr>
        <p:spPr>
          <a:xfrm>
            <a:off x="6938038" y="5618723"/>
            <a:ext cx="838797" cy="20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0" name="Google Shape;210;p41"/>
          <p:cNvSpPr/>
          <p:nvPr/>
        </p:nvSpPr>
        <p:spPr>
          <a:xfrm>
            <a:off x="7875579" y="5584823"/>
            <a:ext cx="838797" cy="20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 name="Google Shape;211;p41"/>
          <p:cNvSpPr/>
          <p:nvPr/>
        </p:nvSpPr>
        <p:spPr>
          <a:xfrm>
            <a:off x="6943298" y="5431793"/>
            <a:ext cx="88290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endParaRPr b="0" i="0" sz="1200" u="none" cap="none" strike="noStrike">
              <a:solidFill>
                <a:srgbClr val="000000"/>
              </a:solidFill>
              <a:latin typeface="Arial"/>
              <a:ea typeface="Arial"/>
              <a:cs typeface="Arial"/>
              <a:sym typeface="Arial"/>
            </a:endParaRPr>
          </a:p>
        </p:txBody>
      </p:sp>
      <p:sp>
        <p:nvSpPr>
          <p:cNvPr id="212" name="Google Shape;212;p41"/>
          <p:cNvSpPr/>
          <p:nvPr/>
        </p:nvSpPr>
        <p:spPr>
          <a:xfrm>
            <a:off x="7894819" y="5619906"/>
            <a:ext cx="88290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120.000.-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