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E1F9-8250-415D-A3F2-07A874D8354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A44B1-046F-498A-8278-12454C861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E1F9-8250-415D-A3F2-07A874D8354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A44B1-046F-498A-8278-12454C861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74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E1F9-8250-415D-A3F2-07A874D8354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A44B1-046F-498A-8278-12454C861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7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E1F9-8250-415D-A3F2-07A874D8354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A44B1-046F-498A-8278-12454C861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0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E1F9-8250-415D-A3F2-07A874D8354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A44B1-046F-498A-8278-12454C861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8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E1F9-8250-415D-A3F2-07A874D8354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A44B1-046F-498A-8278-12454C861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4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E1F9-8250-415D-A3F2-07A874D8354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A44B1-046F-498A-8278-12454C861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5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E1F9-8250-415D-A3F2-07A874D8354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A44B1-046F-498A-8278-12454C861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85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E1F9-8250-415D-A3F2-07A874D8354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A44B1-046F-498A-8278-12454C861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1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E1F9-8250-415D-A3F2-07A874D8354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A44B1-046F-498A-8278-12454C861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9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E1F9-8250-415D-A3F2-07A874D8354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A44B1-046F-498A-8278-12454C861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7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E1F9-8250-415D-A3F2-07A874D83546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A44B1-046F-498A-8278-12454C8618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9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907578"/>
            <a:ext cx="12192000" cy="1121605"/>
          </a:xfrm>
        </p:spPr>
        <p:txBody>
          <a:bodyPr>
            <a:noAutofit/>
          </a:bodyPr>
          <a:lstStyle/>
          <a:p>
            <a:r>
              <a:rPr lang="es-CL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Taller de computación:</a:t>
            </a:r>
            <a:br>
              <a:rPr lang="es-CL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Optimizar y utilizar implementos y maquinarias para corta</a:t>
            </a:r>
            <a:endParaRPr lang="es-C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6" t="18635" r="16340" b="18192"/>
          <a:stretch/>
        </p:blipFill>
        <p:spPr>
          <a:xfrm>
            <a:off x="131975" y="105028"/>
            <a:ext cx="762924" cy="547200"/>
          </a:xfrm>
          <a:prstGeom prst="rect">
            <a:avLst/>
          </a:prstGeom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3EEE6-8FBC-4C84-BE6F-2DD26A1A1318}" type="slidenum">
              <a:rPr lang="es-CL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5CD0EC-3DEB-4262-9792-E08489F383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599720"/>
              </p:ext>
            </p:extLst>
          </p:nvPr>
        </p:nvGraphicFramePr>
        <p:xfrm>
          <a:off x="513438" y="2689078"/>
          <a:ext cx="11223639" cy="28623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59002">
                  <a:extLst>
                    <a:ext uri="{9D8B030D-6E8A-4147-A177-3AD203B41FA5}">
                      <a16:colId xmlns:a16="http://schemas.microsoft.com/office/drawing/2014/main" val="3314751051"/>
                    </a:ext>
                  </a:extLst>
                </a:gridCol>
                <a:gridCol w="3550218">
                  <a:extLst>
                    <a:ext uri="{9D8B030D-6E8A-4147-A177-3AD203B41FA5}">
                      <a16:colId xmlns:a16="http://schemas.microsoft.com/office/drawing/2014/main" val="3067804565"/>
                    </a:ext>
                  </a:extLst>
                </a:gridCol>
                <a:gridCol w="2346014">
                  <a:extLst>
                    <a:ext uri="{9D8B030D-6E8A-4147-A177-3AD203B41FA5}">
                      <a16:colId xmlns:a16="http://schemas.microsoft.com/office/drawing/2014/main" val="2824945093"/>
                    </a:ext>
                  </a:extLst>
                </a:gridCol>
                <a:gridCol w="520990">
                  <a:extLst>
                    <a:ext uri="{9D8B030D-6E8A-4147-A177-3AD203B41FA5}">
                      <a16:colId xmlns:a16="http://schemas.microsoft.com/office/drawing/2014/main" val="2514866056"/>
                    </a:ext>
                  </a:extLst>
                </a:gridCol>
                <a:gridCol w="1100214">
                  <a:extLst>
                    <a:ext uri="{9D8B030D-6E8A-4147-A177-3AD203B41FA5}">
                      <a16:colId xmlns:a16="http://schemas.microsoft.com/office/drawing/2014/main" val="2129248334"/>
                    </a:ext>
                  </a:extLst>
                </a:gridCol>
                <a:gridCol w="592743">
                  <a:extLst>
                    <a:ext uri="{9D8B030D-6E8A-4147-A177-3AD203B41FA5}">
                      <a16:colId xmlns:a16="http://schemas.microsoft.com/office/drawing/2014/main" val="4100552439"/>
                    </a:ext>
                  </a:extLst>
                </a:gridCol>
                <a:gridCol w="1054458">
                  <a:extLst>
                    <a:ext uri="{9D8B030D-6E8A-4147-A177-3AD203B41FA5}">
                      <a16:colId xmlns:a16="http://schemas.microsoft.com/office/drawing/2014/main" val="1257971963"/>
                    </a:ext>
                  </a:extLst>
                </a:gridCol>
              </a:tblGrid>
              <a:tr h="5724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Curso</a:t>
                      </a:r>
                      <a:endParaRPr lang="es-ES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C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4° Medio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 con nota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CL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723429"/>
                  </a:ext>
                </a:extLst>
              </a:tr>
              <a:tr h="5724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Módulo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C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Cultivo de Praderas y Forrajes 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Horas requeridas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C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horas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021651"/>
                  </a:ext>
                </a:extLst>
              </a:tr>
              <a:tr h="57246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Objetivos de Aprendizaje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Aprendizajes Esperados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805063"/>
                  </a:ext>
                </a:extLst>
              </a:tr>
              <a:tr h="1144936">
                <a:tc gridSpan="2">
                  <a:txBody>
                    <a:bodyPr/>
                    <a:lstStyle/>
                    <a:p>
                      <a:pPr algn="ctr"/>
                      <a:r>
                        <a:rPr lang="es-CL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OA 6</a:t>
                      </a:r>
                      <a:endParaRPr lang="es-CL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CL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Aplicar técnicas de cultivo y conservación de forrajes para su uso en la alimentación animal.</a:t>
                      </a:r>
                      <a:endParaRPr lang="es-CL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Acondiciona y conserva el forraje, para usarlo en la explotación pecuaria respetando la normativa de higiene y seguridad.</a:t>
                      </a:r>
                      <a:r>
                        <a:rPr lang="es-C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997076"/>
                  </a:ext>
                </a:extLst>
              </a:tr>
            </a:tbl>
          </a:graphicData>
        </a:graphic>
      </p:graphicFrame>
      <p:pic>
        <p:nvPicPr>
          <p:cNvPr id="9" name="image1.jpg" descr="pie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33961" y="6211313"/>
            <a:ext cx="901700" cy="76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60039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Tipos de silo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upo 8"/>
          <p:cNvGrpSpPr/>
          <p:nvPr/>
        </p:nvGrpSpPr>
        <p:grpSpPr>
          <a:xfrm>
            <a:off x="6228355" y="2361064"/>
            <a:ext cx="4648911" cy="3484680"/>
            <a:chOff x="6228355" y="2361064"/>
            <a:chExt cx="4648911" cy="348468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/>
            <a:srcRect l="-1" t="33663" r="71299" b="27298"/>
            <a:stretch/>
          </p:blipFill>
          <p:spPr>
            <a:xfrm>
              <a:off x="6337537" y="2361064"/>
              <a:ext cx="4012216" cy="3068102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/>
            <a:srcRect l="28387" t="69414" r="36854" b="25046"/>
            <a:stretch/>
          </p:blipFill>
          <p:spPr>
            <a:xfrm>
              <a:off x="6228355" y="5429166"/>
              <a:ext cx="4648911" cy="416578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1228297" y="1690688"/>
            <a:ext cx="4194098" cy="2852528"/>
            <a:chOff x="1228297" y="1690688"/>
            <a:chExt cx="4194098" cy="285252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/>
            <a:srcRect t="45104" r="71573" b="24893"/>
            <a:stretch/>
          </p:blipFill>
          <p:spPr>
            <a:xfrm>
              <a:off x="1228297" y="1690688"/>
              <a:ext cx="4194098" cy="248876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/>
            <a:srcRect l="28217" t="71539" r="57203" b="24113"/>
            <a:stretch/>
          </p:blipFill>
          <p:spPr>
            <a:xfrm>
              <a:off x="1337481" y="4179454"/>
              <a:ext cx="2169500" cy="363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497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Tipos de silo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upo 9"/>
          <p:cNvGrpSpPr/>
          <p:nvPr/>
        </p:nvGrpSpPr>
        <p:grpSpPr>
          <a:xfrm>
            <a:off x="1160059" y="1690687"/>
            <a:ext cx="4030919" cy="3645587"/>
            <a:chOff x="1160059" y="1690687"/>
            <a:chExt cx="4030919" cy="364558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l="-103" t="33349" r="72135" b="25363"/>
            <a:stretch/>
          </p:blipFill>
          <p:spPr>
            <a:xfrm>
              <a:off x="1160059" y="1690687"/>
              <a:ext cx="4030919" cy="3345547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/>
            <a:srcRect l="27868" t="70854" r="50804" b="24860"/>
            <a:stretch/>
          </p:blipFill>
          <p:spPr>
            <a:xfrm>
              <a:off x="1214651" y="5008938"/>
              <a:ext cx="2897637" cy="327336"/>
            </a:xfrm>
            <a:prstGeom prst="rect">
              <a:avLst/>
            </a:prstGeom>
          </p:spPr>
        </p:pic>
      </p:grpSp>
      <p:grpSp>
        <p:nvGrpSpPr>
          <p:cNvPr id="9" name="Grupo 8"/>
          <p:cNvGrpSpPr/>
          <p:nvPr/>
        </p:nvGrpSpPr>
        <p:grpSpPr>
          <a:xfrm>
            <a:off x="6427953" y="2321169"/>
            <a:ext cx="4249425" cy="3565103"/>
            <a:chOff x="6427953" y="2321169"/>
            <a:chExt cx="4249425" cy="3565103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3"/>
            <a:srcRect l="-105" t="47332" r="71343" b="12920"/>
            <a:stretch/>
          </p:blipFill>
          <p:spPr>
            <a:xfrm>
              <a:off x="6427953" y="2321169"/>
              <a:ext cx="4249425" cy="330170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/>
            <a:srcRect l="25735" t="83391" r="51644" b="12920"/>
            <a:stretch/>
          </p:blipFill>
          <p:spPr>
            <a:xfrm>
              <a:off x="6523489" y="5579848"/>
              <a:ext cx="3342233" cy="306424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10263116" y="5336274"/>
              <a:ext cx="414262" cy="2435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241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Tamaño de picado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SENAR Silagem de milho colhida com colhedoras de forrage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87" y="1916968"/>
            <a:ext cx="8602970" cy="455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799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Compactado y sellado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Ensilaje de avena: alternativa de alimentación en ganadería de leche |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53" y="1690688"/>
            <a:ext cx="5371604" cy="4023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ILO BOLSA DE PALANCA MANUAL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36517"/>
            <a:ext cx="4852538" cy="2729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52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Maquinaria para </a:t>
            </a:r>
            <a:r>
              <a:rPr lang="es-ES" dirty="0" err="1" smtClean="0"/>
              <a:t>henolaje</a:t>
            </a:r>
            <a:r>
              <a:rPr lang="es-ES" dirty="0" smtClean="0"/>
              <a:t> </a:t>
            </a:r>
            <a:endParaRPr lang="en-U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OMERCIAL DE RIEGOS NET ::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25586"/>
          <a:stretch/>
        </p:blipFill>
        <p:spPr bwMode="auto">
          <a:xfrm>
            <a:off x="1991697" y="1433015"/>
            <a:ext cx="8208914" cy="474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377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Maquinaria para Ensilaje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078" y="1690688"/>
            <a:ext cx="4030923" cy="2257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 descr="SILO BOLSA DE PALANCA MANUAL - YouTub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525" y="4229099"/>
            <a:ext cx="4312062" cy="242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✅ Proceso de Ensilaje Fases del Proceso y Ventaj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37" y="4229099"/>
            <a:ext cx="3903680" cy="2234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359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Videos</a:t>
            </a:r>
            <a:endParaRPr lang="en-US" dirty="0"/>
          </a:p>
        </p:txBody>
      </p:sp>
      <p:pic>
        <p:nvPicPr>
          <p:cNvPr id="4" name="Henificació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7817" y="1308550"/>
            <a:ext cx="7377753" cy="4907329"/>
          </a:xfrm>
        </p:spPr>
      </p:pic>
    </p:spTree>
    <p:extLst>
      <p:ext uri="{BB962C8B-B14F-4D97-AF65-F5344CB8AC3E}">
        <p14:creationId xmlns:p14="http://schemas.microsoft.com/office/powerpoint/2010/main" val="341770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nsilaj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5571" y="665772"/>
            <a:ext cx="7560858" cy="49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275478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es-CL" dirty="0"/>
              <a:t>C</a:t>
            </a:r>
            <a:r>
              <a:rPr lang="es-CL" dirty="0" smtClean="0"/>
              <a:t>onfeccionar </a:t>
            </a:r>
            <a:r>
              <a:rPr lang="es-CL" dirty="0"/>
              <a:t>una tabla comparativa entre los procesos de ensilaje y henificación de especies </a:t>
            </a:r>
            <a:r>
              <a:rPr lang="es-CL" dirty="0" smtClean="0"/>
              <a:t>forrajeras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s-CL" dirty="0"/>
              <a:t>D</a:t>
            </a:r>
            <a:r>
              <a:rPr lang="es-CL" dirty="0" smtClean="0"/>
              <a:t>escribir </a:t>
            </a:r>
            <a:r>
              <a:rPr lang="es-CL" dirty="0"/>
              <a:t>secuencialmente las actividades para la producción de heno y </a:t>
            </a:r>
            <a:r>
              <a:rPr lang="es-CL" dirty="0" smtClean="0"/>
              <a:t>ensilaje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s-CL" dirty="0"/>
              <a:t>D</a:t>
            </a:r>
            <a:r>
              <a:rPr lang="es-CL" dirty="0" smtClean="0"/>
              <a:t>escribir </a:t>
            </a:r>
            <a:r>
              <a:rPr lang="es-CL" dirty="0"/>
              <a:t>las ventajas y desventajas de producción de heno y ensilaje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 descr="Trabajar en grupo y trabajo cooperativo en educación | Otro Mund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733" y="165481"/>
            <a:ext cx="2887876" cy="210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608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Conservación de forraje</a:t>
            </a:r>
            <a:endParaRPr lang="en-US" dirty="0"/>
          </a:p>
        </p:txBody>
      </p:sp>
      <p:pic>
        <p:nvPicPr>
          <p:cNvPr id="1026" name="Picture 2" descr="✅Conservación de Forrajes, Ventajas, Metodos más utilizad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431" y="1747826"/>
            <a:ext cx="7887138" cy="450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768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Henificación</a:t>
            </a:r>
            <a:endParaRPr lang="en-US" dirty="0"/>
          </a:p>
        </p:txBody>
      </p:sp>
      <p:pic>
        <p:nvPicPr>
          <p:cNvPr id="2050" name="Picture 2" descr="⇰ Heno para conejos, hamsters, cobayas y más - Para Roed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48" y="365125"/>
            <a:ext cx="4913193" cy="626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593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Tipos fardos</a:t>
            </a:r>
            <a:endParaRPr lang="en-US" dirty="0"/>
          </a:p>
        </p:txBody>
      </p:sp>
      <p:pic>
        <p:nvPicPr>
          <p:cNvPr id="4098" name="Picture 2" descr="Paja - Wikipedia, la enciclopedia lib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963" y="3542399"/>
            <a:ext cx="4044753" cy="304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447" y="304797"/>
            <a:ext cx="4271989" cy="304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Pin en geomet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83" y="1603375"/>
            <a:ext cx="3324604" cy="498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419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</a:t>
            </a:r>
            <a:r>
              <a:rPr lang="es-CL" dirty="0" smtClean="0"/>
              <a:t>actores </a:t>
            </a:r>
            <a:r>
              <a:rPr lang="es-CL" dirty="0"/>
              <a:t>que determinan la calidad del heno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5439770" cy="4351338"/>
          </a:xfrm>
        </p:spPr>
        <p:txBody>
          <a:bodyPr/>
          <a:lstStyle/>
          <a:p>
            <a:pPr lvl="0"/>
            <a:r>
              <a:rPr lang="es-CL" dirty="0"/>
              <a:t>La composición botánica y el estado de madurez de la pradera al momento de </a:t>
            </a:r>
            <a:r>
              <a:rPr lang="es-CL" dirty="0" smtClean="0"/>
              <a:t>cosecha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s-CL" dirty="0"/>
              <a:t>Los métodos empleados para corte, secado y </a:t>
            </a:r>
            <a:r>
              <a:rPr lang="es-CL" dirty="0" smtClean="0"/>
              <a:t>recolección</a:t>
            </a:r>
          </a:p>
          <a:p>
            <a:pPr marL="0" lvl="0" indent="0">
              <a:buNone/>
            </a:pPr>
            <a:endParaRPr lang="en-US" dirty="0"/>
          </a:p>
          <a:p>
            <a:r>
              <a:rPr lang="es-CL" dirty="0"/>
              <a:t>El clima en el momento de la conservación</a:t>
            </a:r>
            <a:endParaRPr lang="en-US" dirty="0"/>
          </a:p>
        </p:txBody>
      </p:sp>
      <p:pic>
        <p:nvPicPr>
          <p:cNvPr id="3074" name="Picture 2" descr="Conoce la avena forrajera - 2000Agro Revista Industrial del Camp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77" y="1552064"/>
            <a:ext cx="3711054" cy="208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ejorando el corte del forraje - Engormi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2"/>
          <a:stretch/>
        </p:blipFill>
        <p:spPr bwMode="auto">
          <a:xfrm>
            <a:off x="5478203" y="3774469"/>
            <a:ext cx="3119888" cy="2715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orte del forraje con motoguadaña. | El programa PRA Buenave… | Flick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/>
          <a:stretch/>
        </p:blipFill>
        <p:spPr bwMode="auto">
          <a:xfrm>
            <a:off x="8720919" y="3774469"/>
            <a:ext cx="3352425" cy="267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016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Secado del heno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" r="262" b="10728"/>
          <a:stretch/>
        </p:blipFill>
        <p:spPr>
          <a:xfrm>
            <a:off x="1245216" y="2036928"/>
            <a:ext cx="5196527" cy="340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Montones de Heno - heno secado al sol Foto &amp; Imagen De Stock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" b="7439"/>
          <a:stretch/>
        </p:blipFill>
        <p:spPr bwMode="auto">
          <a:xfrm>
            <a:off x="7110484" y="696037"/>
            <a:ext cx="3896280" cy="5854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837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Criterios considerables en la confección de un buen heno baja estándares de calidad</a:t>
            </a:r>
            <a:r>
              <a:rPr lang="es-CL" dirty="0" smtClean="0"/>
              <a:t>: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6436057" cy="3046626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es-CL" dirty="0"/>
              <a:t>Contenido de hojas: Debe tener una alta proporción de hojas, debe ser manejado en el momento de corte, manejo del </a:t>
            </a:r>
            <a:r>
              <a:rPr lang="es-CL" dirty="0" err="1"/>
              <a:t>hilerado</a:t>
            </a:r>
            <a:r>
              <a:rPr lang="es-CL" dirty="0"/>
              <a:t> y hora en que se realiza la cosecha.</a:t>
            </a:r>
            <a:endParaRPr lang="en-US" dirty="0"/>
          </a:p>
          <a:p>
            <a:pPr lvl="0" algn="just"/>
            <a:r>
              <a:rPr lang="es-CL" dirty="0"/>
              <a:t>Aroma: Un buen proceso de secado tiene directa relación con el aroma agradable que pueda presentar el heno. Jamás debe presentar olor azumagado o húmedo </a:t>
            </a:r>
            <a:endParaRPr lang="en-US" dirty="0"/>
          </a:p>
          <a:p>
            <a:pPr lvl="0" algn="just"/>
            <a:r>
              <a:rPr lang="es-CL" dirty="0"/>
              <a:t>Color: verde intenso, indica alto contenido de vitamina </a:t>
            </a:r>
            <a:r>
              <a:rPr lang="es-CL" dirty="0" smtClean="0"/>
              <a:t>A</a:t>
            </a:r>
            <a:endParaRPr lang="en-US" dirty="0"/>
          </a:p>
        </p:txBody>
      </p:sp>
      <p:pic>
        <p:nvPicPr>
          <p:cNvPr id="6146" name="Picture 2" descr="Como elegir un buen forraje - Piensos Ávi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385" y="1880985"/>
            <a:ext cx="3942483" cy="2623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83608" y="4694828"/>
            <a:ext cx="10857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Presencia de malezas y hongos: presencia de malezas afecta la calidad del heno se recomienda realizar un control químico antes del rezago de la pradera a henificar. Además, que no debe generarse un color blanquecino y mal olor del heno.</a:t>
            </a:r>
            <a:endParaRPr lang="en-U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Contenido de humedad: No menor al 15% del punto de vista de conservación y nutrición.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03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Ensilaje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nsilaje?? Que es, como se hace y que resultados 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228" y="1825624"/>
            <a:ext cx="7385583" cy="4220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10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CL" dirty="0" smtClean="0"/>
              <a:t>Condiciones necesarias </a:t>
            </a:r>
            <a:r>
              <a:rPr lang="es-CL" dirty="0"/>
              <a:t>para lograr un buen proceso de </a:t>
            </a:r>
            <a:r>
              <a:rPr lang="es-CL" dirty="0" smtClean="0"/>
              <a:t>conservación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74929" y="2330592"/>
            <a:ext cx="5398827" cy="4351338"/>
          </a:xfrm>
        </p:spPr>
        <p:txBody>
          <a:bodyPr/>
          <a:lstStyle/>
          <a:p>
            <a:pPr lvl="0"/>
            <a:r>
              <a:rPr lang="es-CL" dirty="0"/>
              <a:t>Mantener ausencia de oxígeno para limitar las pérdidas por respiración, compactando bien el forraje y expulsando el aire</a:t>
            </a:r>
            <a:endParaRPr lang="en-US" dirty="0"/>
          </a:p>
          <a:p>
            <a:pPr lvl="0"/>
            <a:r>
              <a:rPr lang="es-CL" dirty="0"/>
              <a:t>Favorecer una fermentación láctica, impidiendo el desarrollo de fermentaciones indeseables.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 descr="Cinco consejos para un mejor ensilaje de maí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84" y="1209541"/>
            <a:ext cx="3414973" cy="250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lm de ensilaje - ECOFILM NG - SOTRAFA, S.A. - de polietileno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710" y="3921409"/>
            <a:ext cx="2760520" cy="2760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0011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349</Words>
  <Application>Microsoft Office PowerPoint</Application>
  <PresentationFormat>Panorámica</PresentationFormat>
  <Paragraphs>51</Paragraphs>
  <Slides>18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Taller de computación: Optimizar y utilizar implementos y maquinarias para corta</vt:lpstr>
      <vt:lpstr>Conservación de forraje</vt:lpstr>
      <vt:lpstr>Henificación</vt:lpstr>
      <vt:lpstr>Tipos fardos</vt:lpstr>
      <vt:lpstr>Factores que determinan la calidad del heno</vt:lpstr>
      <vt:lpstr>Secado del heno</vt:lpstr>
      <vt:lpstr>Criterios considerables en la confección de un buen heno baja estándares de calidad:</vt:lpstr>
      <vt:lpstr>Ensilaje</vt:lpstr>
      <vt:lpstr>Condiciones necesarias para lograr un buen proceso de conservación</vt:lpstr>
      <vt:lpstr>Tipos de silo</vt:lpstr>
      <vt:lpstr>Tipos de silo</vt:lpstr>
      <vt:lpstr>Tamaño de picado</vt:lpstr>
      <vt:lpstr>Compactado y sellado</vt:lpstr>
      <vt:lpstr>Maquinaria para henolaje </vt:lpstr>
      <vt:lpstr>Maquinaria para Ensilaje</vt:lpstr>
      <vt:lpstr>Videos</vt:lpstr>
      <vt:lpstr>Presentación de PowerPoint</vt:lpstr>
      <vt:lpstr>Actividad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computación: Establece especies forrajeras en predio</dc:title>
  <dc:creator>Amanda</dc:creator>
  <cp:lastModifiedBy>PROYECTOSCFT3</cp:lastModifiedBy>
  <cp:revision>13</cp:revision>
  <dcterms:created xsi:type="dcterms:W3CDTF">2020-05-20T00:17:44Z</dcterms:created>
  <dcterms:modified xsi:type="dcterms:W3CDTF">2020-11-29T07:22:55Z</dcterms:modified>
</cp:coreProperties>
</file>