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4" r:id="rId1"/>
  </p:sldMasterIdLst>
  <p:notesMasterIdLst>
    <p:notesMasterId r:id="rId39"/>
  </p:notesMasterIdLst>
  <p:sldIdLst>
    <p:sldId id="256" r:id="rId2"/>
    <p:sldId id="257" r:id="rId3"/>
    <p:sldId id="258" r:id="rId4"/>
    <p:sldId id="320" r:id="rId5"/>
    <p:sldId id="321" r:id="rId6"/>
    <p:sldId id="260" r:id="rId7"/>
    <p:sldId id="343" r:id="rId8"/>
    <p:sldId id="344" r:id="rId9"/>
    <p:sldId id="262" r:id="rId10"/>
    <p:sldId id="263" r:id="rId11"/>
    <p:sldId id="334" r:id="rId12"/>
    <p:sldId id="345" r:id="rId13"/>
    <p:sldId id="346" r:id="rId14"/>
    <p:sldId id="347" r:id="rId15"/>
    <p:sldId id="348" r:id="rId16"/>
    <p:sldId id="307" r:id="rId17"/>
    <p:sldId id="313" r:id="rId18"/>
    <p:sldId id="315" r:id="rId19"/>
    <p:sldId id="338" r:id="rId20"/>
    <p:sldId id="349" r:id="rId21"/>
    <p:sldId id="350" r:id="rId22"/>
    <p:sldId id="351" r:id="rId23"/>
    <p:sldId id="352" r:id="rId24"/>
    <p:sldId id="340" r:id="rId25"/>
    <p:sldId id="342" r:id="rId26"/>
    <p:sldId id="353" r:id="rId27"/>
    <p:sldId id="354" r:id="rId28"/>
    <p:sldId id="355" r:id="rId29"/>
    <p:sldId id="356" r:id="rId30"/>
    <p:sldId id="361" r:id="rId31"/>
    <p:sldId id="357" r:id="rId32"/>
    <p:sldId id="358" r:id="rId33"/>
    <p:sldId id="359" r:id="rId34"/>
    <p:sldId id="360" r:id="rId35"/>
    <p:sldId id="286" r:id="rId36"/>
    <p:sldId id="287" r:id="rId37"/>
    <p:sldId id="288" r:id="rId38"/>
  </p:sldIdLst>
  <p:sldSz cx="9715500" cy="7556500"/>
  <p:notesSz cx="6858000" cy="9144000"/>
  <p:embeddedFontLst>
    <p:embeddedFont>
      <p:font typeface="Calibri" panose="020F0502020204030204" pitchFamily="34" charset="0"/>
      <p:regular r:id="rId40"/>
      <p:bold r:id="rId41"/>
      <p:italic r:id="rId42"/>
      <p:boldItalic r:id="rId43"/>
    </p:embeddedFont>
    <p:embeddedFont>
      <p:font typeface="Helvetica Neue" panose="02000503000000020004"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B1F"/>
    <a:srgbClr val="F6E3D2"/>
    <a:srgbClr val="F9C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07"/>
    <p:restoredTop sz="94668"/>
  </p:normalViewPr>
  <p:slideViewPr>
    <p:cSldViewPr snapToGrid="0">
      <p:cViewPr varScale="1">
        <p:scale>
          <a:sx n="142" d="100"/>
          <a:sy n="142" d="100"/>
        </p:scale>
        <p:origin x="192" y="1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extLst>
      <p:ext uri="{BB962C8B-B14F-4D97-AF65-F5344CB8AC3E}">
        <p14:creationId xmlns:p14="http://schemas.microsoft.com/office/powerpoint/2010/main" val="3736123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1: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6744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8" name="Google Shape;258;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8265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74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0369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4753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7846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3562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5714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830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7873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328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3117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550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8188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0555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9380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462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5984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4324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484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83412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8" name="Google Shape;668;p31: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512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59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1" name="Google Shape;701;p32: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1241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6" name="Google Shape;716;p33: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08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1993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5: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725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5: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263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5: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632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5: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4205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7: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162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One column text" type="title">
  <p:cSld name="TITLE">
    <p:spTree>
      <p:nvGrpSpPr>
        <p:cNvPr id="1" name="Shape 15"/>
        <p:cNvGrpSpPr/>
        <p:nvPr/>
      </p:nvGrpSpPr>
      <p:grpSpPr>
        <a:xfrm>
          <a:off x="0" y="0"/>
          <a:ext cx="0" cy="0"/>
          <a:chOff x="0" y="0"/>
          <a:chExt cx="0" cy="0"/>
        </a:xfrm>
      </p:grpSpPr>
      <p:pic>
        <p:nvPicPr>
          <p:cNvPr id="16" name="Google Shape;16;p2" descr="Google Shape;7;p2"/>
          <p:cNvPicPr preferRelativeResize="0"/>
          <p:nvPr/>
        </p:nvPicPr>
        <p:blipFill rotWithShape="1">
          <a:blip r:embed="rId2">
            <a:alphaModFix/>
          </a:blip>
          <a:srcRect/>
          <a:stretch/>
        </p:blipFill>
        <p:spPr>
          <a:xfrm>
            <a:off x="433440" y="418596"/>
            <a:ext cx="2897435" cy="680400"/>
          </a:xfrm>
          <a:prstGeom prst="rect">
            <a:avLst/>
          </a:prstGeom>
          <a:noFill/>
          <a:ln>
            <a:noFill/>
          </a:ln>
        </p:spPr>
      </p:pic>
      <p:grpSp>
        <p:nvGrpSpPr>
          <p:cNvPr id="17" name="Google Shape;17;p2"/>
          <p:cNvGrpSpPr/>
          <p:nvPr/>
        </p:nvGrpSpPr>
        <p:grpSpPr>
          <a:xfrm>
            <a:off x="242853" y="1756547"/>
            <a:ext cx="9346505" cy="5675927"/>
            <a:chOff x="-2" y="-1"/>
            <a:chExt cx="9346504" cy="5675926"/>
          </a:xfrm>
        </p:grpSpPr>
        <p:sp>
          <p:nvSpPr>
            <p:cNvPr id="18" name="Google Shape;18;p2"/>
            <p:cNvSpPr/>
            <p:nvPr/>
          </p:nvSpPr>
          <p:spPr>
            <a:xfrm>
              <a:off x="-2" y="-1"/>
              <a:ext cx="9346504" cy="5675926"/>
            </a:xfrm>
            <a:custGeom>
              <a:avLst/>
              <a:gdLst/>
              <a:ahLst/>
              <a:cxnLst/>
              <a:rect l="l" t="t"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txBox="1"/>
            <p:nvPr/>
          </p:nvSpPr>
          <p:spPr>
            <a:xfrm>
              <a:off x="-1" y="2647844"/>
              <a:ext cx="9091321" cy="380232"/>
            </a:xfrm>
            <a:prstGeom prst="rect">
              <a:avLst/>
            </a:prstGeom>
            <a:no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20" name="Google Shape;20;p2" descr="Google Shape;10;p2"/>
          <p:cNvPicPr preferRelativeResize="0"/>
          <p:nvPr/>
        </p:nvPicPr>
        <p:blipFill rotWithShape="1">
          <a:blip r:embed="rId3">
            <a:alphaModFix/>
          </a:blip>
          <a:srcRect/>
          <a:stretch/>
        </p:blipFill>
        <p:spPr>
          <a:xfrm>
            <a:off x="8527725" y="6464000"/>
            <a:ext cx="747677" cy="680477"/>
          </a:xfrm>
          <a:prstGeom prst="rect">
            <a:avLst/>
          </a:prstGeom>
          <a:noFill/>
          <a:ln>
            <a:noFill/>
          </a:ln>
        </p:spPr>
      </p:pic>
      <p:sp>
        <p:nvSpPr>
          <p:cNvPr id="21" name="Google Shape;21;p2"/>
          <p:cNvSpPr/>
          <p:nvPr/>
        </p:nvSpPr>
        <p:spPr>
          <a:xfrm>
            <a:off x="436350" y="6464001"/>
            <a:ext cx="7891862" cy="680476"/>
          </a:xfrm>
          <a:prstGeom prst="roundRect">
            <a:avLst>
              <a:gd name="adj" fmla="val 19335"/>
            </a:avLst>
          </a:prstGeom>
          <a:solidFill>
            <a:srgbClr val="FFB37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baseline="-25000">
              <a:solidFill>
                <a:srgbClr val="FFFFFF"/>
              </a:solidFill>
              <a:latin typeface="Arial"/>
              <a:ea typeface="Arial"/>
              <a:cs typeface="Arial"/>
              <a:sym typeface="Arial"/>
            </a:endParaRPr>
          </a:p>
        </p:txBody>
      </p:sp>
      <p:pic>
        <p:nvPicPr>
          <p:cNvPr id="22" name="Google Shape;22;p2" descr="Google Shape;12;p2"/>
          <p:cNvPicPr preferRelativeResize="0"/>
          <p:nvPr/>
        </p:nvPicPr>
        <p:blipFill rotWithShape="1">
          <a:blip r:embed="rId4">
            <a:alphaModFix/>
          </a:blip>
          <a:srcRect/>
          <a:stretch/>
        </p:blipFill>
        <p:spPr>
          <a:xfrm>
            <a:off x="433440" y="6462795"/>
            <a:ext cx="690484" cy="680477"/>
          </a:xfrm>
          <a:prstGeom prst="rect">
            <a:avLst/>
          </a:prstGeom>
          <a:noFill/>
          <a:ln>
            <a:noFill/>
          </a:ln>
        </p:spPr>
      </p:pic>
      <p:pic>
        <p:nvPicPr>
          <p:cNvPr id="23" name="Google Shape;23;p2" descr="Imagen 1"/>
          <p:cNvPicPr preferRelativeResize="0"/>
          <p:nvPr/>
        </p:nvPicPr>
        <p:blipFill rotWithShape="1">
          <a:blip r:embed="rId5">
            <a:alphaModFix/>
          </a:blip>
          <a:srcRect/>
          <a:stretch/>
        </p:blipFill>
        <p:spPr>
          <a:xfrm>
            <a:off x="8272364" y="1222172"/>
            <a:ext cx="1080001" cy="241875"/>
          </a:xfrm>
          <a:prstGeom prst="rect">
            <a:avLst/>
          </a:prstGeom>
          <a:noFill/>
          <a:ln>
            <a:noFill/>
          </a:ln>
        </p:spPr>
      </p:pic>
      <p:pic>
        <p:nvPicPr>
          <p:cNvPr id="24" name="Google Shape;24;p2" descr="Imagen 2"/>
          <p:cNvPicPr preferRelativeResize="0"/>
          <p:nvPr/>
        </p:nvPicPr>
        <p:blipFill rotWithShape="1">
          <a:blip r:embed="rId6">
            <a:alphaModFix/>
          </a:blip>
          <a:srcRect/>
          <a:stretch/>
        </p:blipFill>
        <p:spPr>
          <a:xfrm>
            <a:off x="8272364" y="418596"/>
            <a:ext cx="1080001"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_AND_BODY">
  <p:cSld name="TITLE_AND_BODY 2">
    <p:spTree>
      <p:nvGrpSpPr>
        <p:cNvPr id="1" name="Shape 28"/>
        <p:cNvGrpSpPr/>
        <p:nvPr/>
      </p:nvGrpSpPr>
      <p:grpSpPr>
        <a:xfrm>
          <a:off x="0" y="0"/>
          <a:ext cx="0" cy="0"/>
          <a:chOff x="0" y="0"/>
          <a:chExt cx="0" cy="0"/>
        </a:xfrm>
      </p:grpSpPr>
      <p:sp>
        <p:nvSpPr>
          <p:cNvPr id="29" name="Google Shape;29;p4"/>
          <p:cNvSpPr/>
          <p:nvPr/>
        </p:nvSpPr>
        <p:spPr>
          <a:xfrm rot="10800000" flipH="1">
            <a:off x="180974" y="832249"/>
            <a:ext cx="9358202" cy="1236901"/>
          </a:xfrm>
          <a:custGeom>
            <a:avLst/>
            <a:gdLst/>
            <a:ahLst/>
            <a:cxnLst/>
            <a:rect l="l" t="t"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4"/>
          <p:cNvSpPr/>
          <p:nvPr/>
        </p:nvSpPr>
        <p:spPr>
          <a:xfrm>
            <a:off x="180898" y="180899"/>
            <a:ext cx="7911003" cy="651003"/>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 name="Google Shape;31;p4"/>
          <p:cNvGrpSpPr/>
          <p:nvPr/>
        </p:nvGrpSpPr>
        <p:grpSpPr>
          <a:xfrm>
            <a:off x="8091898" y="451665"/>
            <a:ext cx="662105" cy="380238"/>
            <a:chOff x="-1" y="0"/>
            <a:chExt cx="662104" cy="380236"/>
          </a:xfrm>
        </p:grpSpPr>
        <p:sp>
          <p:nvSpPr>
            <p:cNvPr id="32" name="Google Shape;32;p4"/>
            <p:cNvSpPr/>
            <p:nvPr/>
          </p:nvSpPr>
          <p:spPr>
            <a:xfrm>
              <a:off x="-1" y="327734"/>
              <a:ext cx="662104" cy="52502"/>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4"/>
            <p:cNvSpPr txBox="1"/>
            <p:nvPr/>
          </p:nvSpPr>
          <p:spPr>
            <a:xfrm>
              <a:off x="-1" y="0"/>
              <a:ext cx="662104" cy="380232"/>
            </a:xfrm>
            <a:prstGeom prst="rect">
              <a:avLst/>
            </a:prstGeom>
            <a:noFill/>
            <a:ln>
              <a:noFill/>
            </a:ln>
          </p:spPr>
          <p:txBody>
            <a:bodyPr spcFirstLastPara="1" wrap="square" lIns="91400" tIns="91400" rIns="91400" bIns="91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34" name="Google Shape;34;p4"/>
          <p:cNvGrpSpPr/>
          <p:nvPr/>
        </p:nvGrpSpPr>
        <p:grpSpPr>
          <a:xfrm>
            <a:off x="8753997" y="451665"/>
            <a:ext cx="785404" cy="380238"/>
            <a:chOff x="-1" y="0"/>
            <a:chExt cx="785403" cy="380236"/>
          </a:xfrm>
        </p:grpSpPr>
        <p:sp>
          <p:nvSpPr>
            <p:cNvPr id="35" name="Google Shape;35;p4"/>
            <p:cNvSpPr/>
            <p:nvPr/>
          </p:nvSpPr>
          <p:spPr>
            <a:xfrm>
              <a:off x="-1" y="327734"/>
              <a:ext cx="785403" cy="52502"/>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
            <p:cNvSpPr txBox="1"/>
            <p:nvPr/>
          </p:nvSpPr>
          <p:spPr>
            <a:xfrm>
              <a:off x="-1" y="0"/>
              <a:ext cx="785403" cy="380232"/>
            </a:xfrm>
            <a:prstGeom prst="rect">
              <a:avLst/>
            </a:prstGeom>
            <a:noFill/>
            <a:ln>
              <a:noFill/>
            </a:ln>
          </p:spPr>
          <p:txBody>
            <a:bodyPr spcFirstLastPara="1" wrap="square" lIns="91400" tIns="91400" rIns="91400" bIns="91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8" name="Google Shape;38;p4"/>
          <p:cNvSpPr txBox="1"/>
          <p:nvPr/>
        </p:nvSpPr>
        <p:spPr>
          <a:xfrm>
            <a:off x="8443617" y="271142"/>
            <a:ext cx="1166702" cy="392002"/>
          </a:xfrm>
          <a:prstGeom prst="rect">
            <a:avLst/>
          </a:prstGeom>
          <a:noFill/>
          <a:ln>
            <a:noFill/>
          </a:ln>
        </p:spPr>
        <p:txBody>
          <a:bodyPr spcFirstLastPara="1" wrap="square" lIns="91400" tIns="91400" rIns="91400" bIns="914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3|</a:t>
            </a:r>
            <a:r>
              <a:rPr lang="en-US" sz="1600" b="0" i="0" u="none" strike="noStrike" cap="none" dirty="0">
                <a:solidFill>
                  <a:srgbClr val="ED6B00"/>
                </a:solidFill>
                <a:latin typeface="Calibri"/>
                <a:ea typeface="Calibri"/>
                <a:cs typeface="Calibri"/>
                <a:sym typeface="Calibri"/>
              </a:rPr>
              <a:t>3</a:t>
            </a:r>
            <a:endParaRPr dirty="0"/>
          </a:p>
        </p:txBody>
      </p:sp>
      <p:sp>
        <p:nvSpPr>
          <p:cNvPr id="39" name="Google Shape;39;p4"/>
          <p:cNvSpPr txBox="1"/>
          <p:nvPr/>
        </p:nvSpPr>
        <p:spPr>
          <a:xfrm>
            <a:off x="442650" y="350324"/>
            <a:ext cx="7441801" cy="372208"/>
          </a:xfrm>
          <a:prstGeom prst="rect">
            <a:avLst/>
          </a:prstGeom>
          <a:noFill/>
          <a:ln>
            <a:noFill/>
          </a:ln>
        </p:spPr>
        <p:txBody>
          <a:bodyPr spcFirstLastPara="1" wrap="square" lIns="91400" tIns="91400" rIns="91400" bIns="914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400"/>
              <a:buFont typeface="Calibri"/>
              <a:buNone/>
              <a:tabLst/>
              <a:defRPr/>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Gestión</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comercial</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tributaria</a:t>
            </a:r>
            <a:r>
              <a:rPr lang="en-US" sz="1400" b="0" i="0" u="none" strike="noStrike" cap="none" dirty="0">
                <a:solidFill>
                  <a:srgbClr val="FFFFFF"/>
                </a:solidFill>
                <a:latin typeface="Calibri"/>
                <a:ea typeface="Calibri"/>
                <a:cs typeface="Calibri"/>
                <a:sym typeface="Calibri"/>
              </a:rPr>
              <a:t> </a:t>
            </a:r>
            <a:endParaRPr dirty="0"/>
          </a:p>
        </p:txBody>
      </p:sp>
      <p:sp>
        <p:nvSpPr>
          <p:cNvPr id="14" name="Google Shape;97;p3">
            <a:extLst>
              <a:ext uri="{FF2B5EF4-FFF2-40B4-BE49-F238E27FC236}">
                <a16:creationId xmlns:a16="http://schemas.microsoft.com/office/drawing/2014/main" id="{9AEE362D-3CC6-8E48-BE31-208D4E8C88CF}"/>
              </a:ext>
            </a:extLst>
          </p:cNvPr>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PLAN COMÚN </a:t>
            </a:r>
            <a:r>
              <a:rPr lang="en-US" sz="1100" b="0" i="0" u="none" strike="noStrike" cap="none" dirty="0">
                <a:solidFill>
                  <a:srgbClr val="000000"/>
                </a:solidFill>
                <a:latin typeface="Calibri"/>
                <a:ea typeface="Calibri"/>
                <a:cs typeface="Calibri"/>
                <a:sym typeface="Calibri"/>
              </a:rPr>
              <a:t>| 3°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5" name="Google Shape;343;p14">
            <a:extLst>
              <a:ext uri="{FF2B5EF4-FFF2-40B4-BE49-F238E27FC236}">
                <a16:creationId xmlns:a16="http://schemas.microsoft.com/office/drawing/2014/main" id="{9CBCC2C6-5E7F-144B-9E56-E0C6A9786053}"/>
              </a:ext>
            </a:extLst>
          </p:cNvPr>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_ONLY" type="titleOnly">
  <p:cSld name="TITLE_ONLY">
    <p:spTree>
      <p:nvGrpSpPr>
        <p:cNvPr id="1" name="Shape 41"/>
        <p:cNvGrpSpPr/>
        <p:nvPr/>
      </p:nvGrpSpPr>
      <p:grpSpPr>
        <a:xfrm>
          <a:off x="0" y="0"/>
          <a:ext cx="0" cy="0"/>
          <a:chOff x="0" y="0"/>
          <a:chExt cx="0" cy="0"/>
        </a:xfrm>
      </p:grpSpPr>
      <p:sp>
        <p:nvSpPr>
          <p:cNvPr id="43" name="Google Shape;43;p5"/>
          <p:cNvSpPr/>
          <p:nvPr/>
        </p:nvSpPr>
        <p:spPr>
          <a:xfrm>
            <a:off x="180898" y="180899"/>
            <a:ext cx="7911003" cy="651003"/>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 name="Google Shape;44;p5"/>
          <p:cNvGrpSpPr/>
          <p:nvPr/>
        </p:nvGrpSpPr>
        <p:grpSpPr>
          <a:xfrm>
            <a:off x="8091898" y="451665"/>
            <a:ext cx="662105" cy="380238"/>
            <a:chOff x="-1" y="0"/>
            <a:chExt cx="662104" cy="380236"/>
          </a:xfrm>
        </p:grpSpPr>
        <p:sp>
          <p:nvSpPr>
            <p:cNvPr id="45" name="Google Shape;45;p5"/>
            <p:cNvSpPr/>
            <p:nvPr/>
          </p:nvSpPr>
          <p:spPr>
            <a:xfrm>
              <a:off x="-1" y="327734"/>
              <a:ext cx="662104" cy="52502"/>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5"/>
            <p:cNvSpPr txBox="1"/>
            <p:nvPr/>
          </p:nvSpPr>
          <p:spPr>
            <a:xfrm>
              <a:off x="-1" y="0"/>
              <a:ext cx="662104" cy="380232"/>
            </a:xfrm>
            <a:prstGeom prst="rect">
              <a:avLst/>
            </a:prstGeom>
            <a:noFill/>
            <a:ln>
              <a:noFill/>
            </a:ln>
          </p:spPr>
          <p:txBody>
            <a:bodyPr spcFirstLastPara="1" wrap="square" lIns="91400" tIns="91400" rIns="91400" bIns="91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47" name="Google Shape;47;p5"/>
          <p:cNvGrpSpPr/>
          <p:nvPr/>
        </p:nvGrpSpPr>
        <p:grpSpPr>
          <a:xfrm>
            <a:off x="8753997" y="451665"/>
            <a:ext cx="785404" cy="380238"/>
            <a:chOff x="-1" y="0"/>
            <a:chExt cx="785403" cy="380236"/>
          </a:xfrm>
        </p:grpSpPr>
        <p:sp>
          <p:nvSpPr>
            <p:cNvPr id="48" name="Google Shape;48;p5"/>
            <p:cNvSpPr/>
            <p:nvPr/>
          </p:nvSpPr>
          <p:spPr>
            <a:xfrm>
              <a:off x="-1" y="327734"/>
              <a:ext cx="785403" cy="52502"/>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5"/>
            <p:cNvSpPr txBox="1"/>
            <p:nvPr/>
          </p:nvSpPr>
          <p:spPr>
            <a:xfrm>
              <a:off x="-1" y="0"/>
              <a:ext cx="785403" cy="380232"/>
            </a:xfrm>
            <a:prstGeom prst="rect">
              <a:avLst/>
            </a:prstGeom>
            <a:noFill/>
            <a:ln>
              <a:noFill/>
            </a:ln>
          </p:spPr>
          <p:txBody>
            <a:bodyPr spcFirstLastPara="1" wrap="square" lIns="91400" tIns="91400" rIns="91400" bIns="91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4" name="Google Shape;39;p4">
            <a:extLst>
              <a:ext uri="{FF2B5EF4-FFF2-40B4-BE49-F238E27FC236}">
                <a16:creationId xmlns:a16="http://schemas.microsoft.com/office/drawing/2014/main" id="{7FD1AD1D-7C4B-4847-8101-ADBB62802FAD}"/>
              </a:ext>
            </a:extLst>
          </p:cNvPr>
          <p:cNvSpPr txBox="1"/>
          <p:nvPr userDrawn="1"/>
        </p:nvSpPr>
        <p:spPr>
          <a:xfrm>
            <a:off x="442650" y="350324"/>
            <a:ext cx="7441801" cy="372208"/>
          </a:xfrm>
          <a:prstGeom prst="rect">
            <a:avLst/>
          </a:prstGeom>
          <a:noFill/>
          <a:ln>
            <a:noFill/>
          </a:ln>
        </p:spPr>
        <p:txBody>
          <a:bodyPr spcFirstLastPara="1" wrap="square" lIns="91400" tIns="91400" rIns="91400" bIns="914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400"/>
              <a:buFont typeface="Calibri"/>
              <a:buNone/>
              <a:tabLst/>
              <a:defRPr/>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Gestión</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comercial</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tributaria</a:t>
            </a:r>
            <a:r>
              <a:rPr lang="en-US" sz="1400" b="0" i="0" u="none" strike="noStrike" cap="none" dirty="0">
                <a:solidFill>
                  <a:srgbClr val="FFFFFF"/>
                </a:solidFill>
                <a:latin typeface="Calibri"/>
                <a:ea typeface="Calibri"/>
                <a:cs typeface="Calibri"/>
                <a:sym typeface="Calibri"/>
              </a:rPr>
              <a:t> </a:t>
            </a:r>
            <a:endParaRPr dirty="0"/>
          </a:p>
        </p:txBody>
      </p:sp>
      <p:sp>
        <p:nvSpPr>
          <p:cNvPr id="18" name="Google Shape;97;p3">
            <a:extLst>
              <a:ext uri="{FF2B5EF4-FFF2-40B4-BE49-F238E27FC236}">
                <a16:creationId xmlns:a16="http://schemas.microsoft.com/office/drawing/2014/main" id="{D83E8C36-DFF1-AC43-991B-1AF63B146686}"/>
              </a:ext>
            </a:extLst>
          </p:cNvPr>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PLAN COMÚN </a:t>
            </a:r>
            <a:r>
              <a:rPr lang="en-US" sz="1100" b="0" i="0" u="none" strike="noStrike" cap="none" dirty="0">
                <a:solidFill>
                  <a:srgbClr val="000000"/>
                </a:solidFill>
                <a:latin typeface="Calibri"/>
                <a:ea typeface="Calibri"/>
                <a:cs typeface="Calibri"/>
                <a:sym typeface="Calibri"/>
              </a:rPr>
              <a:t>| 3°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20" name="Google Shape;343;p14">
            <a:extLst>
              <a:ext uri="{FF2B5EF4-FFF2-40B4-BE49-F238E27FC236}">
                <a16:creationId xmlns:a16="http://schemas.microsoft.com/office/drawing/2014/main" id="{7E0FE3AC-ADD4-F349-B3BE-92FDF04433EA}"/>
              </a:ext>
            </a:extLst>
          </p:cNvPr>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3" name="Google Shape;38;p4">
            <a:extLst>
              <a:ext uri="{FF2B5EF4-FFF2-40B4-BE49-F238E27FC236}">
                <a16:creationId xmlns:a16="http://schemas.microsoft.com/office/drawing/2014/main" id="{4033FFB2-A60E-9840-AE90-D3E2773285CE}"/>
              </a:ext>
            </a:extLst>
          </p:cNvPr>
          <p:cNvSpPr txBox="1"/>
          <p:nvPr userDrawn="1"/>
        </p:nvSpPr>
        <p:spPr>
          <a:xfrm>
            <a:off x="8443617" y="271142"/>
            <a:ext cx="1166702" cy="392002"/>
          </a:xfrm>
          <a:prstGeom prst="rect">
            <a:avLst/>
          </a:prstGeom>
          <a:noFill/>
          <a:ln>
            <a:noFill/>
          </a:ln>
        </p:spPr>
        <p:txBody>
          <a:bodyPr spcFirstLastPara="1" wrap="square" lIns="91400" tIns="91400" rIns="91400" bIns="914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3|</a:t>
            </a:r>
            <a:r>
              <a:rPr lang="en-US" sz="1600" b="0" i="0" u="none" strike="noStrike" cap="none" dirty="0">
                <a:solidFill>
                  <a:srgbClr val="ED6B00"/>
                </a:solidFill>
                <a:latin typeface="Calibri"/>
                <a:ea typeface="Calibri"/>
                <a:cs typeface="Calibri"/>
                <a:sym typeface="Calibri"/>
              </a:rPr>
              <a:t>3</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_AND_TWO_COLUMNS" type="twoColTx">
  <p:cSld name="TITLE_AND_TWO_COLUMNS">
    <p:spTree>
      <p:nvGrpSpPr>
        <p:cNvPr id="1" name="Shape 54"/>
        <p:cNvGrpSpPr/>
        <p:nvPr/>
      </p:nvGrpSpPr>
      <p:grpSpPr>
        <a:xfrm>
          <a:off x="0" y="0"/>
          <a:ext cx="0" cy="0"/>
          <a:chOff x="0" y="0"/>
          <a:chExt cx="0" cy="0"/>
        </a:xfrm>
      </p:grpSpPr>
      <p:sp>
        <p:nvSpPr>
          <p:cNvPr id="55" name="Google Shape;55;p6"/>
          <p:cNvSpPr/>
          <p:nvPr/>
        </p:nvSpPr>
        <p:spPr>
          <a:xfrm rot="10800000" flipH="1">
            <a:off x="181648" y="822025"/>
            <a:ext cx="9356703"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6"/>
          <p:cNvSpPr/>
          <p:nvPr/>
        </p:nvSpPr>
        <p:spPr>
          <a:xfrm>
            <a:off x="180898" y="180899"/>
            <a:ext cx="7911003" cy="651003"/>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 name="Google Shape;57;p6"/>
          <p:cNvGrpSpPr/>
          <p:nvPr/>
        </p:nvGrpSpPr>
        <p:grpSpPr>
          <a:xfrm>
            <a:off x="8091898" y="451665"/>
            <a:ext cx="662105" cy="380238"/>
            <a:chOff x="-1" y="0"/>
            <a:chExt cx="662104" cy="380236"/>
          </a:xfrm>
        </p:grpSpPr>
        <p:sp>
          <p:nvSpPr>
            <p:cNvPr id="58" name="Google Shape;58;p6"/>
            <p:cNvSpPr/>
            <p:nvPr/>
          </p:nvSpPr>
          <p:spPr>
            <a:xfrm>
              <a:off x="-1" y="327734"/>
              <a:ext cx="662104" cy="52502"/>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6"/>
            <p:cNvSpPr txBox="1"/>
            <p:nvPr/>
          </p:nvSpPr>
          <p:spPr>
            <a:xfrm>
              <a:off x="-1" y="0"/>
              <a:ext cx="662104" cy="380232"/>
            </a:xfrm>
            <a:prstGeom prst="rect">
              <a:avLst/>
            </a:prstGeom>
            <a:noFill/>
            <a:ln>
              <a:noFill/>
            </a:ln>
          </p:spPr>
          <p:txBody>
            <a:bodyPr spcFirstLastPara="1" wrap="square" lIns="91400" tIns="91400" rIns="91400" bIns="91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60" name="Google Shape;60;p6"/>
          <p:cNvGrpSpPr/>
          <p:nvPr/>
        </p:nvGrpSpPr>
        <p:grpSpPr>
          <a:xfrm>
            <a:off x="8753997" y="451665"/>
            <a:ext cx="785404" cy="380238"/>
            <a:chOff x="-1" y="0"/>
            <a:chExt cx="785403" cy="380236"/>
          </a:xfrm>
        </p:grpSpPr>
        <p:sp>
          <p:nvSpPr>
            <p:cNvPr id="61" name="Google Shape;61;p6"/>
            <p:cNvSpPr/>
            <p:nvPr/>
          </p:nvSpPr>
          <p:spPr>
            <a:xfrm>
              <a:off x="-1" y="327734"/>
              <a:ext cx="785403" cy="52502"/>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6"/>
            <p:cNvSpPr txBox="1"/>
            <p:nvPr/>
          </p:nvSpPr>
          <p:spPr>
            <a:xfrm>
              <a:off x="-1" y="0"/>
              <a:ext cx="785403" cy="380232"/>
            </a:xfrm>
            <a:prstGeom prst="rect">
              <a:avLst/>
            </a:prstGeom>
            <a:noFill/>
            <a:ln>
              <a:noFill/>
            </a:ln>
          </p:spPr>
          <p:txBody>
            <a:bodyPr spcFirstLastPara="1" wrap="square" lIns="91400" tIns="91400" rIns="91400" bIns="91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5" name="Google Shape;97;p3">
            <a:extLst>
              <a:ext uri="{FF2B5EF4-FFF2-40B4-BE49-F238E27FC236}">
                <a16:creationId xmlns:a16="http://schemas.microsoft.com/office/drawing/2014/main" id="{F71BB456-B094-A74D-BF90-020281187B0D}"/>
              </a:ext>
            </a:extLst>
          </p:cNvPr>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PLAN COMÚN </a:t>
            </a:r>
            <a:r>
              <a:rPr lang="en-US" sz="1100" b="0" i="0" u="none" strike="noStrike" cap="none" dirty="0">
                <a:solidFill>
                  <a:srgbClr val="000000"/>
                </a:solidFill>
                <a:latin typeface="Calibri"/>
                <a:ea typeface="Calibri"/>
                <a:cs typeface="Calibri"/>
                <a:sym typeface="Calibri"/>
              </a:rPr>
              <a:t>| 3°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6" name="Google Shape;343;p14">
            <a:extLst>
              <a:ext uri="{FF2B5EF4-FFF2-40B4-BE49-F238E27FC236}">
                <a16:creationId xmlns:a16="http://schemas.microsoft.com/office/drawing/2014/main" id="{C9538C34-BE14-E748-AA67-89912F59F4CC}"/>
              </a:ext>
            </a:extLst>
          </p:cNvPr>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20" name="Google Shape;39;p4">
            <a:extLst>
              <a:ext uri="{FF2B5EF4-FFF2-40B4-BE49-F238E27FC236}">
                <a16:creationId xmlns:a16="http://schemas.microsoft.com/office/drawing/2014/main" id="{A3D6AC3C-3304-A04D-B0AF-A5AAE5B067B9}"/>
              </a:ext>
            </a:extLst>
          </p:cNvPr>
          <p:cNvSpPr txBox="1"/>
          <p:nvPr userDrawn="1"/>
        </p:nvSpPr>
        <p:spPr>
          <a:xfrm>
            <a:off x="442650" y="350324"/>
            <a:ext cx="7441801" cy="372208"/>
          </a:xfrm>
          <a:prstGeom prst="rect">
            <a:avLst/>
          </a:prstGeom>
          <a:noFill/>
          <a:ln>
            <a:noFill/>
          </a:ln>
        </p:spPr>
        <p:txBody>
          <a:bodyPr spcFirstLastPara="1" wrap="square" lIns="91400" tIns="91400" rIns="91400" bIns="914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400"/>
              <a:buFont typeface="Calibri"/>
              <a:buNone/>
              <a:tabLst/>
              <a:defRPr/>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Gestión</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comercial</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tributaria</a:t>
            </a:r>
            <a:r>
              <a:rPr lang="en-US" sz="1400" b="0" i="0" u="none" strike="noStrike" cap="none" dirty="0">
                <a:solidFill>
                  <a:srgbClr val="FFFFFF"/>
                </a:solidFill>
                <a:latin typeface="Calibri"/>
                <a:ea typeface="Calibri"/>
                <a:cs typeface="Calibri"/>
                <a:sym typeface="Calibri"/>
              </a:rPr>
              <a:t> </a:t>
            </a:r>
            <a:endParaRPr dirty="0"/>
          </a:p>
        </p:txBody>
      </p:sp>
      <p:sp>
        <p:nvSpPr>
          <p:cNvPr id="17" name="Google Shape;38;p4">
            <a:extLst>
              <a:ext uri="{FF2B5EF4-FFF2-40B4-BE49-F238E27FC236}">
                <a16:creationId xmlns:a16="http://schemas.microsoft.com/office/drawing/2014/main" id="{00B5D12C-3C0F-B942-8F93-24EE6257340D}"/>
              </a:ext>
            </a:extLst>
          </p:cNvPr>
          <p:cNvSpPr txBox="1"/>
          <p:nvPr userDrawn="1"/>
        </p:nvSpPr>
        <p:spPr>
          <a:xfrm>
            <a:off x="8443617" y="271142"/>
            <a:ext cx="1166702" cy="392002"/>
          </a:xfrm>
          <a:prstGeom prst="rect">
            <a:avLst/>
          </a:prstGeom>
          <a:noFill/>
          <a:ln>
            <a:noFill/>
          </a:ln>
        </p:spPr>
        <p:txBody>
          <a:bodyPr spcFirstLastPara="1" wrap="square" lIns="91400" tIns="91400" rIns="91400" bIns="914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3|</a:t>
            </a:r>
            <a:r>
              <a:rPr lang="en-US" sz="1600" b="0" i="0" u="none" strike="noStrike" cap="none" dirty="0">
                <a:solidFill>
                  <a:srgbClr val="ED6B00"/>
                </a:solidFill>
                <a:latin typeface="Calibri"/>
                <a:ea typeface="Calibri"/>
                <a:cs typeface="Calibri"/>
                <a:sym typeface="Calibri"/>
              </a:rPr>
              <a:t>3</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One column text 2">
  <p:cSld name="1_One column text 2">
    <p:spTree>
      <p:nvGrpSpPr>
        <p:cNvPr id="1" name="Shape 67"/>
        <p:cNvGrpSpPr/>
        <p:nvPr/>
      </p:nvGrpSpPr>
      <p:grpSpPr>
        <a:xfrm>
          <a:off x="0" y="0"/>
          <a:ext cx="0" cy="0"/>
          <a:chOff x="0" y="0"/>
          <a:chExt cx="0" cy="0"/>
        </a:xfrm>
      </p:grpSpPr>
      <p:sp>
        <p:nvSpPr>
          <p:cNvPr id="68" name="Google Shape;68;p7"/>
          <p:cNvSpPr/>
          <p:nvPr/>
        </p:nvSpPr>
        <p:spPr>
          <a:xfrm rot="10800000" flipH="1">
            <a:off x="181648" y="822025"/>
            <a:ext cx="9356703"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 name="Google Shape;69;p7"/>
          <p:cNvGrpSpPr/>
          <p:nvPr userDrawn="1"/>
        </p:nvGrpSpPr>
        <p:grpSpPr>
          <a:xfrm>
            <a:off x="8090849" y="441789"/>
            <a:ext cx="662105" cy="380238"/>
            <a:chOff x="-1" y="-1"/>
            <a:chExt cx="662104" cy="380236"/>
          </a:xfrm>
        </p:grpSpPr>
        <p:sp>
          <p:nvSpPr>
            <p:cNvPr id="70" name="Google Shape;70;p7"/>
            <p:cNvSpPr/>
            <p:nvPr/>
          </p:nvSpPr>
          <p:spPr>
            <a:xfrm>
              <a:off x="-1" y="327733"/>
              <a:ext cx="662104" cy="52502"/>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7"/>
            <p:cNvSpPr txBox="1"/>
            <p:nvPr/>
          </p:nvSpPr>
          <p:spPr>
            <a:xfrm>
              <a:off x="-1" y="-1"/>
              <a:ext cx="662104" cy="380233"/>
            </a:xfrm>
            <a:prstGeom prst="rect">
              <a:avLst/>
            </a:prstGeom>
            <a:noFill/>
            <a:ln>
              <a:noFill/>
            </a:ln>
          </p:spPr>
          <p:txBody>
            <a:bodyPr spcFirstLastPara="1" wrap="square" lIns="91400" tIns="91400" rIns="91400" bIns="91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72" name="Google Shape;72;p7"/>
          <p:cNvGrpSpPr/>
          <p:nvPr/>
        </p:nvGrpSpPr>
        <p:grpSpPr>
          <a:xfrm>
            <a:off x="8752949" y="441789"/>
            <a:ext cx="785404" cy="380238"/>
            <a:chOff x="-1" y="-1"/>
            <a:chExt cx="785403" cy="380236"/>
          </a:xfrm>
        </p:grpSpPr>
        <p:sp>
          <p:nvSpPr>
            <p:cNvPr id="73" name="Google Shape;73;p7"/>
            <p:cNvSpPr/>
            <p:nvPr/>
          </p:nvSpPr>
          <p:spPr>
            <a:xfrm>
              <a:off x="-1" y="327733"/>
              <a:ext cx="785403" cy="52502"/>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7"/>
            <p:cNvSpPr txBox="1"/>
            <p:nvPr/>
          </p:nvSpPr>
          <p:spPr>
            <a:xfrm>
              <a:off x="-1" y="-1"/>
              <a:ext cx="785403" cy="380233"/>
            </a:xfrm>
            <a:prstGeom prst="rect">
              <a:avLst/>
            </a:prstGeom>
            <a:noFill/>
            <a:ln>
              <a:noFill/>
            </a:ln>
          </p:spPr>
          <p:txBody>
            <a:bodyPr spcFirstLastPara="1" wrap="square" lIns="91400" tIns="91400" rIns="91400" bIns="914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3"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4" name="Google Shape;92;p3"/>
          <p:cNvSpPr txBox="1"/>
          <p:nvPr userDrawn="1"/>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a:solidFill>
                  <a:schemeClr val="tx1"/>
                </a:solidFill>
                <a:latin typeface="Calibri"/>
                <a:ea typeface="Calibri"/>
                <a:cs typeface="Calibri"/>
                <a:sym typeface="Calibri"/>
              </a:rPr>
              <a:t>¡</a:t>
            </a:r>
            <a:r>
              <a:rPr lang="en-US" b="1" i="0" u="none" strike="noStrike" cap="none" dirty="0" err="1">
                <a:solidFill>
                  <a:schemeClr val="tx1"/>
                </a:solidFill>
                <a:latin typeface="Calibri"/>
                <a:ea typeface="Calibri"/>
                <a:cs typeface="Calibri"/>
                <a:sym typeface="Calibri"/>
              </a:rPr>
              <a:t>Atención</a:t>
            </a:r>
            <a:r>
              <a:rPr lang="en-US" b="1" i="0" u="none" strike="noStrike" cap="none" dirty="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
        <p:nvSpPr>
          <p:cNvPr id="15" name="Google Shape;97;p3">
            <a:extLst>
              <a:ext uri="{FF2B5EF4-FFF2-40B4-BE49-F238E27FC236}">
                <a16:creationId xmlns:a16="http://schemas.microsoft.com/office/drawing/2014/main" id="{7583AE9F-875E-8248-9D33-FB79E4430A1B}"/>
              </a:ext>
            </a:extLst>
          </p:cNvPr>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PLAN COMÚN </a:t>
            </a:r>
            <a:r>
              <a:rPr lang="en-US" sz="1100" b="0" i="0" u="none" strike="noStrike" cap="none" dirty="0">
                <a:solidFill>
                  <a:srgbClr val="000000"/>
                </a:solidFill>
                <a:latin typeface="Calibri"/>
                <a:ea typeface="Calibri"/>
                <a:cs typeface="Calibri"/>
                <a:sym typeface="Calibri"/>
              </a:rPr>
              <a:t>| 3°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6" name="Google Shape;343;p14">
            <a:extLst>
              <a:ext uri="{FF2B5EF4-FFF2-40B4-BE49-F238E27FC236}">
                <a16:creationId xmlns:a16="http://schemas.microsoft.com/office/drawing/2014/main" id="{A8250EE5-38AF-2543-97A6-EDAE6805DE0D}"/>
              </a:ext>
            </a:extLst>
          </p:cNvPr>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242853" y="1756547"/>
            <a:ext cx="9346505" cy="5675927"/>
            <a:chOff x="-2" y="-1"/>
            <a:chExt cx="9346504" cy="5675926"/>
          </a:xfrm>
        </p:grpSpPr>
        <p:sp>
          <p:nvSpPr>
            <p:cNvPr id="7" name="Google Shape;7;p1"/>
            <p:cNvSpPr/>
            <p:nvPr/>
          </p:nvSpPr>
          <p:spPr>
            <a:xfrm>
              <a:off x="-2" y="-1"/>
              <a:ext cx="9346504" cy="5675926"/>
            </a:xfrm>
            <a:custGeom>
              <a:avLst/>
              <a:gdLst/>
              <a:ahLst/>
              <a:cxnLst/>
              <a:rect l="l" t="t"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1"/>
            <p:cNvSpPr txBox="1"/>
            <p:nvPr/>
          </p:nvSpPr>
          <p:spPr>
            <a:xfrm>
              <a:off x="-1" y="2647844"/>
              <a:ext cx="9091321" cy="380232"/>
            </a:xfrm>
            <a:prstGeom prst="rect">
              <a:avLst/>
            </a:prstGeom>
            <a:no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9" name="Google Shape;9;p1" descr="Google Shape;15;p3"/>
          <p:cNvPicPr preferRelativeResize="0"/>
          <p:nvPr/>
        </p:nvPicPr>
        <p:blipFill rotWithShape="1">
          <a:blip r:embed="rId8">
            <a:alphaModFix/>
          </a:blip>
          <a:srcRect/>
          <a:stretch/>
        </p:blipFill>
        <p:spPr>
          <a:xfrm>
            <a:off x="433440" y="418596"/>
            <a:ext cx="2897435" cy="680400"/>
          </a:xfrm>
          <a:prstGeom prst="rect">
            <a:avLst/>
          </a:prstGeom>
          <a:noFill/>
          <a:ln>
            <a:noFill/>
          </a:ln>
        </p:spPr>
      </p:pic>
      <p:pic>
        <p:nvPicPr>
          <p:cNvPr id="10" name="Google Shape;10;p1" descr="Imagen 4"/>
          <p:cNvPicPr preferRelativeResize="0"/>
          <p:nvPr/>
        </p:nvPicPr>
        <p:blipFill rotWithShape="1">
          <a:blip r:embed="rId9">
            <a:alphaModFix/>
          </a:blip>
          <a:srcRect/>
          <a:stretch/>
        </p:blipFill>
        <p:spPr>
          <a:xfrm>
            <a:off x="8272364" y="1222172"/>
            <a:ext cx="1080001" cy="241875"/>
          </a:xfrm>
          <a:prstGeom prst="rect">
            <a:avLst/>
          </a:prstGeom>
          <a:noFill/>
          <a:ln>
            <a:noFill/>
          </a:ln>
        </p:spPr>
      </p:pic>
      <p:pic>
        <p:nvPicPr>
          <p:cNvPr id="11" name="Google Shape;11;p1" descr="Imagen 5"/>
          <p:cNvPicPr preferRelativeResize="0"/>
          <p:nvPr/>
        </p:nvPicPr>
        <p:blipFill rotWithShape="1">
          <a:blip r:embed="rId10">
            <a:alphaModFix/>
          </a:blip>
          <a:srcRect/>
          <a:stretch/>
        </p:blipFill>
        <p:spPr>
          <a:xfrm>
            <a:off x="8272364" y="418596"/>
            <a:ext cx="1080001" cy="664778"/>
          </a:xfrm>
          <a:prstGeom prst="rect">
            <a:avLst/>
          </a:prstGeom>
          <a:noFill/>
          <a:ln>
            <a:noFill/>
          </a:ln>
        </p:spPr>
      </p:pic>
      <p:sp>
        <p:nvSpPr>
          <p:cNvPr id="12" name="Google Shape;12;p1"/>
          <p:cNvSpPr txBox="1">
            <a:spLocks noGrp="1"/>
          </p:cNvSpPr>
          <p:nvPr>
            <p:ph type="title"/>
          </p:nvPr>
        </p:nvSpPr>
        <p:spPr>
          <a:xfrm>
            <a:off x="1455638" y="848357"/>
            <a:ext cx="7772401" cy="1838399"/>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body" idx="1"/>
          </p:nvPr>
        </p:nvSpPr>
        <p:spPr>
          <a:xfrm>
            <a:off x="5422800" y="2686755"/>
            <a:ext cx="3805239" cy="4869746"/>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689121" y="6871630"/>
            <a:ext cx="273654" cy="264253"/>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sz="14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8"/>
          <p:cNvSpPr txBox="1"/>
          <p:nvPr/>
        </p:nvSpPr>
        <p:spPr>
          <a:xfrm>
            <a:off x="1176618" y="6563127"/>
            <a:ext cx="7012135" cy="482217"/>
          </a:xfrm>
          <a:prstGeom prst="rect">
            <a:avLst/>
          </a:prstGeom>
          <a:noFill/>
          <a:ln>
            <a:noFill/>
          </a:ln>
        </p:spPr>
        <p:txBody>
          <a:bodyPr spcFirstLastPara="1" wrap="square" lIns="91400" tIns="91400" rIns="91400" bIns="91400" anchor="ctr" anchorCtr="0">
            <a:noAutofit/>
          </a:bodyPr>
          <a:lstStyle/>
          <a:p>
            <a:pPr marL="0" marR="0" lvl="1" indent="0" algn="just"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83" name="Google Shape;83;p8"/>
          <p:cNvSpPr txBox="1"/>
          <p:nvPr/>
        </p:nvSpPr>
        <p:spPr>
          <a:xfrm>
            <a:off x="374948" y="2049137"/>
            <a:ext cx="1444329" cy="369405"/>
          </a:xfrm>
          <a:prstGeom prst="rect">
            <a:avLst/>
          </a:prstGeom>
          <a:no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500"/>
              <a:buFont typeface="Calibri"/>
              <a:buNone/>
            </a:pPr>
            <a:r>
              <a:rPr lang="en-US" sz="1500" b="1" i="0" u="none" strike="noStrike" cap="none" dirty="0">
                <a:solidFill>
                  <a:srgbClr val="000000"/>
                </a:solidFill>
                <a:latin typeface="Calibri"/>
                <a:ea typeface="Calibri"/>
                <a:cs typeface="Calibri"/>
                <a:sym typeface="Calibri"/>
              </a:rPr>
              <a:t>MÓDULO 2</a:t>
            </a:r>
            <a:endParaRPr dirty="0"/>
          </a:p>
        </p:txBody>
      </p:sp>
      <p:sp>
        <p:nvSpPr>
          <p:cNvPr id="84" name="Google Shape;84;p8"/>
          <p:cNvSpPr txBox="1"/>
          <p:nvPr/>
        </p:nvSpPr>
        <p:spPr>
          <a:xfrm>
            <a:off x="1139098" y="834800"/>
            <a:ext cx="2318280" cy="339713"/>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ED6B00"/>
              </a:buClr>
              <a:buSzPts val="1200"/>
              <a:buFont typeface="Calibri"/>
              <a:buNone/>
            </a:pPr>
            <a:r>
              <a:rPr lang="en-US" sz="1200" b="1" i="0" u="none" strike="noStrike" cap="none">
                <a:solidFill>
                  <a:srgbClr val="ED6B00"/>
                </a:solidFill>
                <a:latin typeface="Calibri"/>
                <a:ea typeface="Calibri"/>
                <a:cs typeface="Calibri"/>
                <a:sym typeface="Calibri"/>
              </a:rPr>
              <a:t>PLAN COMÚN </a:t>
            </a:r>
            <a:r>
              <a:rPr lang="en-US" sz="1200" b="0" i="0" u="none" strike="noStrike" cap="none">
                <a:solidFill>
                  <a:srgbClr val="ED6B00"/>
                </a:solidFill>
                <a:latin typeface="Calibri"/>
                <a:ea typeface="Calibri"/>
                <a:cs typeface="Calibri"/>
                <a:sym typeface="Calibri"/>
              </a:rPr>
              <a:t>| NIVEL 3° MEDIO</a:t>
            </a:r>
            <a:endParaRPr/>
          </a:p>
        </p:txBody>
      </p:sp>
      <p:sp>
        <p:nvSpPr>
          <p:cNvPr id="6" name="Google Shape;98;p9">
            <a:extLst>
              <a:ext uri="{FF2B5EF4-FFF2-40B4-BE49-F238E27FC236}">
                <a16:creationId xmlns:a16="http://schemas.microsoft.com/office/drawing/2014/main" id="{FC77FFC4-F3A6-EA4B-9E1E-F4557F5DFD30}"/>
              </a:ext>
            </a:extLst>
          </p:cNvPr>
          <p:cNvSpPr txBox="1"/>
          <p:nvPr/>
        </p:nvSpPr>
        <p:spPr>
          <a:xfrm>
            <a:off x="378122" y="2302286"/>
            <a:ext cx="4479628" cy="1683559"/>
          </a:xfrm>
          <a:prstGeom prst="rect">
            <a:avLst/>
          </a:prstGeom>
          <a:noFill/>
          <a:ln>
            <a:noFill/>
          </a:ln>
        </p:spPr>
        <p:txBody>
          <a:bodyPr spcFirstLastPara="1" wrap="square" lIns="91375" tIns="91375" rIns="91375" bIns="91375" anchor="ctr" anchorCtr="0">
            <a:noAutofit/>
          </a:bodyPr>
          <a:lstStyle/>
          <a:p>
            <a:pPr lvl="0">
              <a:lnSpc>
                <a:spcPct val="90000"/>
              </a:lnSpc>
              <a:buClr>
                <a:srgbClr val="ED6B00"/>
              </a:buClr>
              <a:buSzPts val="3600"/>
            </a:pPr>
            <a:r>
              <a:rPr lang="es-ES" sz="3600" b="1" dirty="0">
                <a:solidFill>
                  <a:srgbClr val="ED6B00"/>
                </a:solidFill>
                <a:latin typeface="Calibri"/>
                <a:ea typeface="Calibri"/>
                <a:cs typeface="Calibri"/>
                <a:sym typeface="Calibri"/>
              </a:rPr>
              <a:t>GESTIÓN</a:t>
            </a:r>
          </a:p>
          <a:p>
            <a:pPr lvl="0">
              <a:lnSpc>
                <a:spcPct val="90000"/>
              </a:lnSpc>
              <a:buClr>
                <a:srgbClr val="ED6B00"/>
              </a:buClr>
              <a:buSzPts val="3600"/>
            </a:pPr>
            <a:r>
              <a:rPr lang="es-ES" sz="3600" b="1" dirty="0">
                <a:solidFill>
                  <a:srgbClr val="ED6B00"/>
                </a:solidFill>
                <a:latin typeface="Calibri"/>
                <a:ea typeface="Calibri"/>
                <a:cs typeface="Calibri"/>
                <a:sym typeface="Calibri"/>
              </a:rPr>
              <a:t>COMERCIAL TRIBUTARIA </a:t>
            </a:r>
            <a:endParaRPr lang="es-ES" dirty="0"/>
          </a:p>
        </p:txBody>
      </p:sp>
      <p:pic>
        <p:nvPicPr>
          <p:cNvPr id="8" name="Imagen 7">
            <a:extLst>
              <a:ext uri="{FF2B5EF4-FFF2-40B4-BE49-F238E27FC236}">
                <a16:creationId xmlns:a16="http://schemas.microsoft.com/office/drawing/2014/main" id="{AECF6355-A97A-FE4C-BCCD-446E39C93A92}"/>
              </a:ext>
            </a:extLst>
          </p:cNvPr>
          <p:cNvPicPr>
            <a:picLocks noChangeAspect="1"/>
          </p:cNvPicPr>
          <p:nvPr/>
        </p:nvPicPr>
        <p:blipFill>
          <a:blip r:embed="rId3"/>
          <a:stretch>
            <a:fillRect/>
          </a:stretch>
        </p:blipFill>
        <p:spPr>
          <a:xfrm>
            <a:off x="2854405" y="2131199"/>
            <a:ext cx="4890078" cy="44010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62" name="Google Shape;262;p15"/>
          <p:cNvGrpSpPr/>
          <p:nvPr/>
        </p:nvGrpSpPr>
        <p:grpSpPr>
          <a:xfrm>
            <a:off x="702779" y="2624740"/>
            <a:ext cx="7491651" cy="3145267"/>
            <a:chOff x="-122098" y="56471"/>
            <a:chExt cx="7406614" cy="1788655"/>
          </a:xfrm>
        </p:grpSpPr>
        <p:sp>
          <p:nvSpPr>
            <p:cNvPr id="263" name="Google Shape;263;p15"/>
            <p:cNvSpPr/>
            <p:nvPr/>
          </p:nvSpPr>
          <p:spPr>
            <a:xfrm>
              <a:off x="-122098" y="56471"/>
              <a:ext cx="7406614" cy="1788655"/>
            </a:xfrm>
            <a:prstGeom prst="roundRect">
              <a:avLst>
                <a:gd name="adj" fmla="val 12341"/>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5"/>
            <p:cNvSpPr txBox="1"/>
            <p:nvPr/>
          </p:nvSpPr>
          <p:spPr>
            <a:xfrm>
              <a:off x="53843" y="752073"/>
              <a:ext cx="7230673" cy="380232"/>
            </a:xfrm>
            <a:prstGeom prst="rect">
              <a:avLst/>
            </a:prstGeom>
            <a:no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265" name="Google Shape;265;p15"/>
          <p:cNvSpPr txBox="1"/>
          <p:nvPr/>
        </p:nvSpPr>
        <p:spPr>
          <a:xfrm>
            <a:off x="977070" y="2906147"/>
            <a:ext cx="6924284" cy="2852137"/>
          </a:xfrm>
          <a:prstGeom prst="rect">
            <a:avLst/>
          </a:prstGeom>
          <a:noFill/>
          <a:ln>
            <a:noFill/>
          </a:ln>
        </p:spPr>
        <p:txBody>
          <a:bodyPr spcFirstLastPara="1" wrap="square" lIns="45675" tIns="45675" rIns="45675" bIns="45675" anchor="t" anchorCtr="0">
            <a:noAutofit/>
          </a:bodyPr>
          <a:lstStyle/>
          <a:p>
            <a:pPr lvl="0">
              <a:buSzPts val="1600"/>
            </a:pPr>
            <a:r>
              <a:rPr lang="en-US" sz="1600" dirty="0">
                <a:latin typeface="Calibri"/>
                <a:ea typeface="Calibri"/>
                <a:cs typeface="Calibri"/>
                <a:sym typeface="Calibri"/>
              </a:rPr>
              <a:t>Los incoterms son </a:t>
            </a:r>
            <a:r>
              <a:rPr lang="en-US" sz="1600" b="1" dirty="0" err="1">
                <a:latin typeface="Calibri"/>
                <a:ea typeface="Calibri"/>
                <a:cs typeface="Calibri"/>
                <a:sym typeface="Calibri"/>
              </a:rPr>
              <a:t>reglas</a:t>
            </a:r>
            <a:r>
              <a:rPr lang="en-US" sz="1600" b="1" dirty="0">
                <a:latin typeface="Calibri"/>
                <a:ea typeface="Calibri"/>
                <a:cs typeface="Calibri"/>
                <a:sym typeface="Calibri"/>
              </a:rPr>
              <a:t> </a:t>
            </a:r>
            <a:r>
              <a:rPr lang="en-US" sz="1600" b="1" dirty="0" err="1">
                <a:latin typeface="Calibri"/>
                <a:ea typeface="Calibri"/>
                <a:cs typeface="Calibri"/>
                <a:sym typeface="Calibri"/>
              </a:rPr>
              <a:t>elaboradas</a:t>
            </a:r>
            <a:r>
              <a:rPr lang="en-US" sz="1600" b="1" dirty="0">
                <a:latin typeface="Calibri"/>
                <a:ea typeface="Calibri"/>
                <a:cs typeface="Calibri"/>
                <a:sym typeface="Calibri"/>
              </a:rPr>
              <a:t> por la </a:t>
            </a:r>
            <a:r>
              <a:rPr lang="en-US" sz="1600" b="1" dirty="0" err="1">
                <a:latin typeface="Calibri"/>
                <a:ea typeface="Calibri"/>
                <a:cs typeface="Calibri"/>
                <a:sym typeface="Calibri"/>
              </a:rPr>
              <a:t>Cámara</a:t>
            </a:r>
            <a:r>
              <a:rPr lang="en-US" sz="1600" b="1" dirty="0">
                <a:latin typeface="Calibri"/>
                <a:ea typeface="Calibri"/>
                <a:cs typeface="Calibri"/>
                <a:sym typeface="Calibri"/>
              </a:rPr>
              <a:t> de Comercio </a:t>
            </a:r>
            <a:r>
              <a:rPr lang="en-US" sz="1600" b="1" dirty="0" err="1">
                <a:latin typeface="Calibri"/>
                <a:ea typeface="Calibri"/>
                <a:cs typeface="Calibri"/>
                <a:sym typeface="Calibri"/>
              </a:rPr>
              <a:t>Internacional</a:t>
            </a:r>
            <a:r>
              <a:rPr lang="en-US" sz="1600" b="1" dirty="0">
                <a:latin typeface="Calibri"/>
                <a:ea typeface="Calibri"/>
                <a:cs typeface="Calibri"/>
                <a:sym typeface="Calibri"/>
              </a:rPr>
              <a:t>, </a:t>
            </a:r>
            <a:r>
              <a:rPr lang="en-US" sz="1600" dirty="0">
                <a:latin typeface="Calibri"/>
                <a:ea typeface="Calibri"/>
                <a:cs typeface="Calibri"/>
                <a:sym typeface="Calibri"/>
              </a:rPr>
              <a:t>que se </a:t>
            </a:r>
            <a:r>
              <a:rPr lang="en-US" sz="1600" dirty="0" err="1">
                <a:latin typeface="Calibri"/>
                <a:ea typeface="Calibri"/>
                <a:cs typeface="Calibri"/>
                <a:sym typeface="Calibri"/>
              </a:rPr>
              <a:t>utilizan</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los </a:t>
            </a:r>
            <a:r>
              <a:rPr lang="en-US" sz="1600" dirty="0" err="1">
                <a:latin typeface="Calibri"/>
                <a:ea typeface="Calibri"/>
                <a:cs typeface="Calibri"/>
                <a:sym typeface="Calibri"/>
              </a:rPr>
              <a:t>contratos</a:t>
            </a:r>
            <a:r>
              <a:rPr lang="en-US" sz="1600" dirty="0">
                <a:latin typeface="Calibri"/>
                <a:ea typeface="Calibri"/>
                <a:cs typeface="Calibri"/>
                <a:sym typeface="Calibri"/>
              </a:rPr>
              <a:t> de </a:t>
            </a:r>
            <a:r>
              <a:rPr lang="en-US" sz="1600" dirty="0" err="1">
                <a:latin typeface="Calibri"/>
                <a:ea typeface="Calibri"/>
                <a:cs typeface="Calibri"/>
                <a:sym typeface="Calibri"/>
              </a:rPr>
              <a:t>compraventa</a:t>
            </a:r>
            <a:r>
              <a:rPr lang="en-US" sz="1600" dirty="0">
                <a:latin typeface="Calibri"/>
                <a:ea typeface="Calibri"/>
                <a:cs typeface="Calibri"/>
                <a:sym typeface="Calibri"/>
              </a:rPr>
              <a:t> </a:t>
            </a:r>
            <a:r>
              <a:rPr lang="en-US" sz="1600" dirty="0" err="1">
                <a:latin typeface="Calibri"/>
                <a:ea typeface="Calibri"/>
                <a:cs typeface="Calibri"/>
                <a:sym typeface="Calibri"/>
              </a:rPr>
              <a:t>internacional</a:t>
            </a:r>
            <a:r>
              <a:rPr lang="en-US" sz="1600" dirty="0">
                <a:latin typeface="Calibri"/>
                <a:ea typeface="Calibri"/>
                <a:cs typeface="Calibri"/>
                <a:sym typeface="Calibri"/>
              </a:rPr>
              <a:t>. </a:t>
            </a:r>
            <a:r>
              <a:rPr lang="en-US" sz="1600" b="1" dirty="0" err="1">
                <a:latin typeface="Calibri"/>
                <a:ea typeface="Calibri"/>
                <a:cs typeface="Calibri"/>
                <a:sym typeface="Calibri"/>
              </a:rPr>
              <a:t>Su</a:t>
            </a:r>
            <a:r>
              <a:rPr lang="en-US" sz="1600" b="1" dirty="0">
                <a:latin typeface="Calibri"/>
                <a:ea typeface="Calibri"/>
                <a:cs typeface="Calibri"/>
                <a:sym typeface="Calibri"/>
              </a:rPr>
              <a:t> </a:t>
            </a:r>
            <a:r>
              <a:rPr lang="en-US" sz="1600" b="1" dirty="0" err="1">
                <a:latin typeface="Calibri"/>
                <a:ea typeface="Calibri"/>
                <a:cs typeface="Calibri"/>
                <a:sym typeface="Calibri"/>
              </a:rPr>
              <a:t>nombre</a:t>
            </a:r>
            <a:r>
              <a:rPr lang="en-US" sz="1600" b="1" dirty="0">
                <a:latin typeface="Calibri"/>
                <a:ea typeface="Calibri"/>
                <a:cs typeface="Calibri"/>
                <a:sym typeface="Calibri"/>
              </a:rPr>
              <a:t> </a:t>
            </a:r>
            <a:r>
              <a:rPr lang="en-US" sz="1600" b="1" dirty="0" err="1">
                <a:latin typeface="Calibri"/>
                <a:ea typeface="Calibri"/>
                <a:cs typeface="Calibri"/>
                <a:sym typeface="Calibri"/>
              </a:rPr>
              <a:t>proviene</a:t>
            </a:r>
            <a:r>
              <a:rPr lang="en-US" sz="1600" b="1" dirty="0">
                <a:latin typeface="Calibri"/>
                <a:ea typeface="Calibri"/>
                <a:cs typeface="Calibri"/>
                <a:sym typeface="Calibri"/>
              </a:rPr>
              <a:t> de international commercial terms (</a:t>
            </a:r>
            <a:r>
              <a:rPr lang="en-US" sz="1600" b="1" dirty="0" err="1">
                <a:latin typeface="Calibri"/>
                <a:ea typeface="Calibri"/>
                <a:cs typeface="Calibri"/>
                <a:sym typeface="Calibri"/>
              </a:rPr>
              <a:t>términos</a:t>
            </a:r>
            <a:r>
              <a:rPr lang="en-US" sz="1600" b="1" dirty="0">
                <a:latin typeface="Calibri"/>
                <a:ea typeface="Calibri"/>
                <a:cs typeface="Calibri"/>
                <a:sym typeface="Calibri"/>
              </a:rPr>
              <a:t> </a:t>
            </a:r>
            <a:r>
              <a:rPr lang="en-US" sz="1600" b="1" dirty="0" err="1">
                <a:latin typeface="Calibri"/>
                <a:ea typeface="Calibri"/>
                <a:cs typeface="Calibri"/>
                <a:sym typeface="Calibri"/>
              </a:rPr>
              <a:t>internacionales</a:t>
            </a:r>
            <a:r>
              <a:rPr lang="en-US" sz="1600" b="1" dirty="0">
                <a:latin typeface="Calibri"/>
                <a:ea typeface="Calibri"/>
                <a:cs typeface="Calibri"/>
                <a:sym typeface="Calibri"/>
              </a:rPr>
              <a:t> de </a:t>
            </a:r>
            <a:r>
              <a:rPr lang="en-US" sz="1600" b="1" dirty="0" err="1">
                <a:latin typeface="Calibri"/>
                <a:ea typeface="Calibri"/>
                <a:cs typeface="Calibri"/>
                <a:sym typeface="Calibri"/>
              </a:rPr>
              <a:t>comercio</a:t>
            </a:r>
            <a:r>
              <a:rPr lang="en-US" sz="1600" b="1" dirty="0">
                <a:latin typeface="Calibri"/>
                <a:ea typeface="Calibri"/>
                <a:cs typeface="Calibri"/>
                <a:sym typeface="Calibri"/>
              </a:rPr>
              <a:t>).</a:t>
            </a:r>
          </a:p>
          <a:p>
            <a:pPr lvl="0">
              <a:buSzPts val="1600"/>
            </a:pPr>
            <a:endParaRPr lang="en-US" sz="1600" dirty="0">
              <a:latin typeface="Calibri"/>
              <a:ea typeface="Calibri"/>
              <a:cs typeface="Calibri"/>
              <a:sym typeface="Calibri"/>
            </a:endParaRPr>
          </a:p>
          <a:p>
            <a:pPr lvl="0">
              <a:buSzPts val="1600"/>
            </a:pPr>
            <a:r>
              <a:rPr lang="en-US" sz="1600" dirty="0" err="1">
                <a:latin typeface="Calibri"/>
                <a:ea typeface="Calibri"/>
                <a:cs typeface="Calibri"/>
                <a:sym typeface="Calibri"/>
              </a:rPr>
              <a:t>Estos</a:t>
            </a:r>
            <a:r>
              <a:rPr lang="en-US" sz="1600" dirty="0">
                <a:latin typeface="Calibri"/>
                <a:ea typeface="Calibri"/>
                <a:cs typeface="Calibri"/>
                <a:sym typeface="Calibri"/>
              </a:rPr>
              <a:t> </a:t>
            </a:r>
            <a:r>
              <a:rPr lang="en-US" sz="1600" dirty="0" err="1">
                <a:latin typeface="Calibri"/>
                <a:ea typeface="Calibri"/>
                <a:cs typeface="Calibri"/>
                <a:sym typeface="Calibri"/>
              </a:rPr>
              <a:t>términos</a:t>
            </a:r>
            <a:r>
              <a:rPr lang="en-US" sz="1600" dirty="0">
                <a:latin typeface="Calibri"/>
                <a:ea typeface="Calibri"/>
                <a:cs typeface="Calibri"/>
                <a:sym typeface="Calibri"/>
              </a:rPr>
              <a:t> se </a:t>
            </a:r>
            <a:r>
              <a:rPr lang="en-US" sz="1600" dirty="0" err="1">
                <a:latin typeface="Calibri"/>
                <a:ea typeface="Calibri"/>
                <a:cs typeface="Calibri"/>
                <a:sym typeface="Calibri"/>
              </a:rPr>
              <a:t>emplean</a:t>
            </a:r>
            <a:r>
              <a:rPr lang="en-US" sz="1600" dirty="0">
                <a:latin typeface="Calibri"/>
                <a:ea typeface="Calibri"/>
                <a:cs typeface="Calibri"/>
                <a:sym typeface="Calibri"/>
              </a:rPr>
              <a:t> para </a:t>
            </a:r>
            <a:r>
              <a:rPr lang="en-US" sz="1600" dirty="0" err="1">
                <a:latin typeface="Calibri"/>
                <a:ea typeface="Calibri"/>
                <a:cs typeface="Calibri"/>
                <a:sym typeface="Calibri"/>
              </a:rPr>
              <a:t>determinar</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qué</a:t>
            </a:r>
            <a:r>
              <a:rPr lang="en-US" sz="1600" dirty="0">
                <a:latin typeface="Calibri"/>
                <a:ea typeface="Calibri"/>
                <a:cs typeface="Calibri"/>
                <a:sym typeface="Calibri"/>
              </a:rPr>
              <a:t> </a:t>
            </a:r>
            <a:r>
              <a:rPr lang="en-US" sz="1600" dirty="0" err="1">
                <a:latin typeface="Calibri"/>
                <a:ea typeface="Calibri"/>
                <a:cs typeface="Calibri"/>
                <a:sym typeface="Calibri"/>
              </a:rPr>
              <a:t>momento</a:t>
            </a:r>
            <a:r>
              <a:rPr lang="en-US" sz="1600" dirty="0">
                <a:latin typeface="Calibri"/>
                <a:ea typeface="Calibri"/>
                <a:cs typeface="Calibri"/>
                <a:sym typeface="Calibri"/>
              </a:rPr>
              <a:t> de la </a:t>
            </a:r>
            <a:r>
              <a:rPr lang="en-US" sz="1600" dirty="0" err="1">
                <a:latin typeface="Calibri"/>
                <a:ea typeface="Calibri"/>
                <a:cs typeface="Calibri"/>
                <a:sym typeface="Calibri"/>
              </a:rPr>
              <a:t>compra</a:t>
            </a:r>
            <a:r>
              <a:rPr lang="en-US" sz="1600" dirty="0">
                <a:latin typeface="Calibri"/>
                <a:ea typeface="Calibri"/>
                <a:cs typeface="Calibri"/>
                <a:sym typeface="Calibri"/>
              </a:rPr>
              <a:t> se </a:t>
            </a:r>
            <a:r>
              <a:rPr lang="en-US" sz="1600" dirty="0" err="1">
                <a:latin typeface="Calibri"/>
                <a:ea typeface="Calibri"/>
                <a:cs typeface="Calibri"/>
                <a:sym typeface="Calibri"/>
              </a:rPr>
              <a:t>transmite</a:t>
            </a:r>
            <a:r>
              <a:rPr lang="en-US" sz="1600" dirty="0">
                <a:latin typeface="Calibri"/>
                <a:ea typeface="Calibri"/>
                <a:cs typeface="Calibri"/>
                <a:sym typeface="Calibri"/>
              </a:rPr>
              <a:t> el </a:t>
            </a:r>
            <a:r>
              <a:rPr lang="en-US" sz="1600" dirty="0" err="1">
                <a:latin typeface="Calibri"/>
                <a:ea typeface="Calibri"/>
                <a:cs typeface="Calibri"/>
                <a:sym typeface="Calibri"/>
              </a:rPr>
              <a:t>riesgo</a:t>
            </a:r>
            <a:r>
              <a:rPr lang="en-US" sz="1600" dirty="0">
                <a:latin typeface="Calibri"/>
                <a:ea typeface="Calibri"/>
                <a:cs typeface="Calibri"/>
                <a:sym typeface="Calibri"/>
              </a:rPr>
              <a:t> </a:t>
            </a:r>
            <a:r>
              <a:rPr lang="en-US" sz="1600" dirty="0" err="1">
                <a:latin typeface="Calibri"/>
                <a:ea typeface="Calibri"/>
                <a:cs typeface="Calibri"/>
                <a:sym typeface="Calibri"/>
              </a:rPr>
              <a:t>sobre</a:t>
            </a:r>
            <a:r>
              <a:rPr lang="en-US" sz="1600" dirty="0">
                <a:latin typeface="Calibri"/>
                <a:ea typeface="Calibri"/>
                <a:cs typeface="Calibri"/>
                <a:sym typeface="Calibri"/>
              </a:rPr>
              <a:t> la </a:t>
            </a:r>
            <a:r>
              <a:rPr lang="en-US" sz="1600" dirty="0" err="1">
                <a:latin typeface="Calibri"/>
                <a:ea typeface="Calibri"/>
                <a:cs typeface="Calibri"/>
                <a:sym typeface="Calibri"/>
              </a:rPr>
              <a:t>mercancía</a:t>
            </a:r>
            <a:r>
              <a:rPr lang="en-US" sz="1600" dirty="0">
                <a:latin typeface="Calibri"/>
                <a:ea typeface="Calibri"/>
                <a:cs typeface="Calibri"/>
                <a:sym typeface="Calibri"/>
              </a:rPr>
              <a:t> y las </a:t>
            </a:r>
            <a:r>
              <a:rPr lang="en-US" sz="1600" dirty="0" err="1">
                <a:latin typeface="Calibri"/>
                <a:ea typeface="Calibri"/>
                <a:cs typeface="Calibri"/>
                <a:sym typeface="Calibri"/>
              </a:rPr>
              <a:t>responsabilidades</a:t>
            </a:r>
            <a:r>
              <a:rPr lang="en-US" sz="1600" dirty="0">
                <a:latin typeface="Calibri"/>
                <a:ea typeface="Calibri"/>
                <a:cs typeface="Calibri"/>
                <a:sym typeface="Calibri"/>
              </a:rPr>
              <a:t> del comprador y </a:t>
            </a:r>
            <a:r>
              <a:rPr lang="en-US" sz="1600" dirty="0" err="1">
                <a:latin typeface="Calibri"/>
                <a:ea typeface="Calibri"/>
                <a:cs typeface="Calibri"/>
                <a:sym typeface="Calibri"/>
              </a:rPr>
              <a:t>vendedor</a:t>
            </a:r>
            <a:r>
              <a:rPr lang="en-US" sz="1600" dirty="0">
                <a:latin typeface="Calibri"/>
                <a:ea typeface="Calibri"/>
                <a:cs typeface="Calibri"/>
                <a:sym typeface="Calibri"/>
              </a:rPr>
              <a:t>. A </a:t>
            </a:r>
            <a:r>
              <a:rPr lang="en-US" sz="1600" dirty="0" err="1">
                <a:latin typeface="Calibri"/>
                <a:ea typeface="Calibri"/>
                <a:cs typeface="Calibri"/>
                <a:sym typeface="Calibri"/>
              </a:rPr>
              <a:t>pesar</a:t>
            </a:r>
            <a:r>
              <a:rPr lang="en-US" sz="1600" dirty="0">
                <a:latin typeface="Calibri"/>
                <a:ea typeface="Calibri"/>
                <a:cs typeface="Calibri"/>
                <a:sym typeface="Calibri"/>
              </a:rPr>
              <a:t> de que </a:t>
            </a:r>
            <a:r>
              <a:rPr lang="en-US" sz="1600" dirty="0" err="1">
                <a:latin typeface="Calibri"/>
                <a:ea typeface="Calibri"/>
                <a:cs typeface="Calibri"/>
                <a:sym typeface="Calibri"/>
              </a:rPr>
              <a:t>sean</a:t>
            </a:r>
            <a:r>
              <a:rPr lang="en-US" sz="1600" dirty="0">
                <a:latin typeface="Calibri"/>
                <a:ea typeface="Calibri"/>
                <a:cs typeface="Calibri"/>
                <a:sym typeface="Calibri"/>
              </a:rPr>
              <a:t> de </a:t>
            </a:r>
            <a:r>
              <a:rPr lang="en-US" sz="1600" dirty="0" err="1">
                <a:latin typeface="Calibri"/>
                <a:ea typeface="Calibri"/>
                <a:cs typeface="Calibri"/>
                <a:sym typeface="Calibri"/>
              </a:rPr>
              <a:t>uso</a:t>
            </a:r>
            <a:r>
              <a:rPr lang="en-US" sz="1600" dirty="0">
                <a:latin typeface="Calibri"/>
                <a:ea typeface="Calibri"/>
                <a:cs typeface="Calibri"/>
                <a:sym typeface="Calibri"/>
              </a:rPr>
              <a:t> </a:t>
            </a:r>
            <a:r>
              <a:rPr lang="en-US" sz="1600" dirty="0" err="1">
                <a:latin typeface="Calibri"/>
                <a:ea typeface="Calibri"/>
                <a:cs typeface="Calibri"/>
                <a:sym typeface="Calibri"/>
              </a:rPr>
              <a:t>voluntario</a:t>
            </a:r>
            <a:r>
              <a:rPr lang="en-US" sz="1600" dirty="0">
                <a:latin typeface="Calibri"/>
                <a:ea typeface="Calibri"/>
                <a:cs typeface="Calibri"/>
                <a:sym typeface="Calibri"/>
              </a:rPr>
              <a:t>, la </a:t>
            </a:r>
            <a:r>
              <a:rPr lang="en-US" sz="1600" dirty="0" err="1">
                <a:latin typeface="Calibri"/>
                <a:ea typeface="Calibri"/>
                <a:cs typeface="Calibri"/>
                <a:sym typeface="Calibri"/>
              </a:rPr>
              <a:t>mayoría</a:t>
            </a:r>
            <a:r>
              <a:rPr lang="en-US" sz="1600" dirty="0">
                <a:latin typeface="Calibri"/>
                <a:ea typeface="Calibri"/>
                <a:cs typeface="Calibri"/>
                <a:sym typeface="Calibri"/>
              </a:rPr>
              <a:t> de las </a:t>
            </a:r>
            <a:r>
              <a:rPr lang="en-US" sz="1600" dirty="0" err="1">
                <a:latin typeface="Calibri"/>
                <a:ea typeface="Calibri"/>
                <a:cs typeface="Calibri"/>
                <a:sym typeface="Calibri"/>
              </a:rPr>
              <a:t>transacciones</a:t>
            </a:r>
            <a:r>
              <a:rPr lang="en-US" sz="1600" dirty="0">
                <a:latin typeface="Calibri"/>
                <a:ea typeface="Calibri"/>
                <a:cs typeface="Calibri"/>
                <a:sym typeface="Calibri"/>
              </a:rPr>
              <a:t> </a:t>
            </a:r>
            <a:r>
              <a:rPr lang="en-US" sz="1600" dirty="0" err="1">
                <a:latin typeface="Calibri"/>
                <a:ea typeface="Calibri"/>
                <a:cs typeface="Calibri"/>
                <a:sym typeface="Calibri"/>
              </a:rPr>
              <a:t>internacionales</a:t>
            </a:r>
            <a:r>
              <a:rPr lang="en-US" sz="1600" dirty="0">
                <a:latin typeface="Calibri"/>
                <a:ea typeface="Calibri"/>
                <a:cs typeface="Calibri"/>
                <a:sym typeface="Calibri"/>
              </a:rPr>
              <a:t> se </a:t>
            </a:r>
            <a:r>
              <a:rPr lang="en-US" sz="1600" dirty="0" err="1">
                <a:latin typeface="Calibri"/>
                <a:ea typeface="Calibri"/>
                <a:cs typeface="Calibri"/>
                <a:sym typeface="Calibri"/>
              </a:rPr>
              <a:t>rigen</a:t>
            </a:r>
            <a:r>
              <a:rPr lang="en-US" sz="1600" dirty="0">
                <a:latin typeface="Calibri"/>
                <a:ea typeface="Calibri"/>
                <a:cs typeface="Calibri"/>
                <a:sym typeface="Calibri"/>
              </a:rPr>
              <a:t> bajo las </a:t>
            </a:r>
            <a:r>
              <a:rPr lang="en-US" sz="1600" dirty="0" err="1">
                <a:latin typeface="Calibri"/>
                <a:ea typeface="Calibri"/>
                <a:cs typeface="Calibri"/>
                <a:sym typeface="Calibri"/>
              </a:rPr>
              <a:t>normas</a:t>
            </a:r>
            <a:r>
              <a:rPr lang="en-US" sz="1600" dirty="0">
                <a:latin typeface="Calibri"/>
                <a:ea typeface="Calibri"/>
                <a:cs typeface="Calibri"/>
                <a:sym typeface="Calibri"/>
              </a:rPr>
              <a:t> </a:t>
            </a:r>
            <a:r>
              <a:rPr lang="en-US" sz="1600" dirty="0" err="1">
                <a:latin typeface="Calibri"/>
                <a:ea typeface="Calibri"/>
                <a:cs typeface="Calibri"/>
                <a:sym typeface="Calibri"/>
              </a:rPr>
              <a:t>establecidas</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los incoterms. La </a:t>
            </a:r>
            <a:r>
              <a:rPr lang="en-US" sz="1600" dirty="0" err="1">
                <a:latin typeface="Calibri"/>
                <a:ea typeface="Calibri"/>
                <a:cs typeface="Calibri"/>
                <a:sym typeface="Calibri"/>
              </a:rPr>
              <a:t>propia</a:t>
            </a:r>
            <a:r>
              <a:rPr lang="en-US" sz="1600" dirty="0">
                <a:latin typeface="Calibri"/>
                <a:ea typeface="Calibri"/>
                <a:cs typeface="Calibri"/>
                <a:sym typeface="Calibri"/>
              </a:rPr>
              <a:t> </a:t>
            </a:r>
            <a:r>
              <a:rPr lang="en-US" sz="1600" dirty="0" err="1">
                <a:latin typeface="Calibri"/>
                <a:ea typeface="Calibri"/>
                <a:cs typeface="Calibri"/>
                <a:sym typeface="Calibri"/>
              </a:rPr>
              <a:t>convención</a:t>
            </a:r>
            <a:r>
              <a:rPr lang="en-US" sz="1600" dirty="0">
                <a:latin typeface="Calibri"/>
                <a:ea typeface="Calibri"/>
                <a:cs typeface="Calibri"/>
                <a:sym typeface="Calibri"/>
              </a:rPr>
              <a:t> CISG </a:t>
            </a:r>
            <a:r>
              <a:rPr lang="en-US" sz="1600" dirty="0" err="1">
                <a:latin typeface="Calibri"/>
                <a:ea typeface="Calibri"/>
                <a:cs typeface="Calibri"/>
                <a:sym typeface="Calibri"/>
              </a:rPr>
              <a:t>reconoce</a:t>
            </a:r>
            <a:r>
              <a:rPr lang="en-US" sz="1600" dirty="0">
                <a:latin typeface="Calibri"/>
                <a:ea typeface="Calibri"/>
                <a:cs typeface="Calibri"/>
                <a:sym typeface="Calibri"/>
              </a:rPr>
              <a:t> la </a:t>
            </a:r>
            <a:r>
              <a:rPr lang="en-US" sz="1600" dirty="0" err="1">
                <a:latin typeface="Calibri"/>
                <a:ea typeface="Calibri"/>
                <a:cs typeface="Calibri"/>
                <a:sym typeface="Calibri"/>
              </a:rPr>
              <a:t>importancia</a:t>
            </a:r>
            <a:r>
              <a:rPr lang="en-US" sz="1600" dirty="0">
                <a:latin typeface="Calibri"/>
                <a:ea typeface="Calibri"/>
                <a:cs typeface="Calibri"/>
                <a:sym typeface="Calibri"/>
              </a:rPr>
              <a:t> de los incoterms.</a:t>
            </a:r>
          </a:p>
          <a:p>
            <a:pPr lvl="0">
              <a:buSzPts val="1600"/>
            </a:pPr>
            <a:endParaRPr lang="en-US" sz="1600" dirty="0">
              <a:latin typeface="Calibri"/>
              <a:ea typeface="Calibri"/>
              <a:cs typeface="Calibri"/>
              <a:sym typeface="Calibri"/>
            </a:endParaRPr>
          </a:p>
        </p:txBody>
      </p:sp>
      <p:pic>
        <p:nvPicPr>
          <p:cNvPr id="266" name="Google Shape;266;p15" descr="Google Shape;199;p15"/>
          <p:cNvPicPr preferRelativeResize="0"/>
          <p:nvPr/>
        </p:nvPicPr>
        <p:blipFill rotWithShape="1">
          <a:blip r:embed="rId3">
            <a:alphaModFix/>
          </a:blip>
          <a:srcRect/>
          <a:stretch/>
        </p:blipFill>
        <p:spPr>
          <a:xfrm>
            <a:off x="7747496" y="2472909"/>
            <a:ext cx="500376" cy="477100"/>
          </a:xfrm>
          <a:prstGeom prst="rect">
            <a:avLst/>
          </a:prstGeom>
          <a:noFill/>
          <a:ln>
            <a:noFill/>
          </a:ln>
        </p:spPr>
      </p:pic>
      <p:sp>
        <p:nvSpPr>
          <p:cNvPr id="12" name="Google Shape;178;p6">
            <a:extLst>
              <a:ext uri="{FF2B5EF4-FFF2-40B4-BE49-F238E27FC236}">
                <a16:creationId xmlns:a16="http://schemas.microsoft.com/office/drawing/2014/main" id="{25E9DAF3-AA6D-C144-9C12-28260931AA0E}"/>
              </a:ext>
            </a:extLst>
          </p:cNvPr>
          <p:cNvSpPr txBox="1"/>
          <p:nvPr/>
        </p:nvSpPr>
        <p:spPr>
          <a:xfrm>
            <a:off x="451954" y="1377835"/>
            <a:ext cx="8946115" cy="319343"/>
          </a:xfrm>
          <a:prstGeom prst="rect">
            <a:avLst/>
          </a:prstGeom>
          <a:noFill/>
          <a:ln>
            <a:noFill/>
          </a:ln>
        </p:spPr>
        <p:txBody>
          <a:bodyPr spcFirstLastPara="1" wrap="square" lIns="91380" tIns="91380" rIns="91380" bIns="91380" anchor="ctr" anchorCtr="0">
            <a:noAutofit/>
          </a:bodyPr>
          <a:lstStyle/>
          <a:p>
            <a:pPr lvl="0">
              <a:lnSpc>
                <a:spcPct val="80000"/>
              </a:lnSpc>
            </a:pPr>
            <a:r>
              <a:rPr lang="en-US" sz="2799" b="1" dirty="0">
                <a:solidFill>
                  <a:srgbClr val="ED6B00"/>
                </a:solidFill>
                <a:latin typeface="Calibri"/>
                <a:ea typeface="Calibri"/>
                <a:cs typeface="Calibri"/>
                <a:sym typeface="Calibri"/>
              </a:rPr>
              <a:t>¿QUÉ SON LOS </a:t>
            </a:r>
            <a:r>
              <a:rPr lang="en-US" sz="2799" dirty="0">
                <a:solidFill>
                  <a:srgbClr val="A93501"/>
                </a:solidFill>
                <a:latin typeface="Calibri"/>
                <a:ea typeface="Calibri"/>
                <a:cs typeface="Calibri"/>
                <a:sym typeface="Calibri"/>
              </a:rPr>
              <a:t>INCOTERMS?</a:t>
            </a:r>
            <a:endParaRPr lang="en-US" sz="3098" dirty="0">
              <a:solidFill>
                <a:srgbClr val="A93501"/>
              </a:solidFill>
              <a:latin typeface="Calibri"/>
              <a:ea typeface="Calibri"/>
              <a:cs typeface="Calibri"/>
              <a:sym typeface="Calibri"/>
            </a:endParaRPr>
          </a:p>
        </p:txBody>
      </p:sp>
      <p:pic>
        <p:nvPicPr>
          <p:cNvPr id="13" name="Imagen 6">
            <a:extLst>
              <a:ext uri="{FF2B5EF4-FFF2-40B4-BE49-F238E27FC236}">
                <a16:creationId xmlns:a16="http://schemas.microsoft.com/office/drawing/2014/main" id="{601BA6F5-29D8-9C4F-8BD2-FF46319DDD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2602" y="5905605"/>
            <a:ext cx="3062898" cy="145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864CB627-6747-7C44-8B19-0947A35B480F}"/>
              </a:ext>
            </a:extLst>
          </p:cNvPr>
          <p:cNvSpPr/>
          <p:nvPr/>
        </p:nvSpPr>
        <p:spPr>
          <a:xfrm>
            <a:off x="6107723" y="7233138"/>
            <a:ext cx="3607777" cy="323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Google Shape;174;p19">
            <a:extLst>
              <a:ext uri="{FF2B5EF4-FFF2-40B4-BE49-F238E27FC236}">
                <a16:creationId xmlns:a16="http://schemas.microsoft.com/office/drawing/2014/main" id="{5C7B7B35-9912-9242-98D3-23859DEB0CA9}"/>
              </a:ext>
            </a:extLst>
          </p:cNvPr>
          <p:cNvSpPr/>
          <p:nvPr/>
        </p:nvSpPr>
        <p:spPr>
          <a:xfrm>
            <a:off x="466023" y="2007109"/>
            <a:ext cx="8642808" cy="4393692"/>
          </a:xfrm>
          <a:prstGeom prst="roundRect">
            <a:avLst>
              <a:gd name="adj" fmla="val 7665"/>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dirty="0"/>
              <a:t>    </a:t>
            </a:r>
            <a:endParaRPr dirty="0"/>
          </a:p>
        </p:txBody>
      </p:sp>
      <p:sp>
        <p:nvSpPr>
          <p:cNvPr id="8" name="Google Shape;175;p19">
            <a:extLst>
              <a:ext uri="{FF2B5EF4-FFF2-40B4-BE49-F238E27FC236}">
                <a16:creationId xmlns:a16="http://schemas.microsoft.com/office/drawing/2014/main" id="{64D64554-EC64-174E-99E9-574192B1259E}"/>
              </a:ext>
            </a:extLst>
          </p:cNvPr>
          <p:cNvSpPr txBox="1"/>
          <p:nvPr/>
        </p:nvSpPr>
        <p:spPr>
          <a:xfrm>
            <a:off x="774243" y="2007106"/>
            <a:ext cx="8006342" cy="4299909"/>
          </a:xfrm>
          <a:prstGeom prst="rect">
            <a:avLst/>
          </a:prstGeom>
          <a:noFill/>
          <a:ln>
            <a:noFill/>
          </a:ln>
        </p:spPr>
        <p:txBody>
          <a:bodyPr spcFirstLastPara="1" wrap="square" lIns="91425" tIns="91425" rIns="91425" bIns="91425" anchor="ctr" anchorCtr="0">
            <a:noAutofit/>
          </a:bodyPr>
          <a:lstStyle/>
          <a:p>
            <a:pPr>
              <a:lnSpc>
                <a:spcPct val="110000"/>
              </a:lnSpc>
            </a:pPr>
            <a:r>
              <a:rPr lang="es-ES" sz="1500" b="1" dirty="0">
                <a:latin typeface="Calibri" panose="020F0502020204030204" pitchFamily="34" charset="0"/>
                <a:cs typeface="Calibri" panose="020F0502020204030204" pitchFamily="34" charset="0"/>
              </a:rPr>
              <a:t>¿Qué aspectos de la compraventa internacional regulan los </a:t>
            </a:r>
            <a:r>
              <a:rPr lang="es-ES" sz="1500" b="1" dirty="0" err="1">
                <a:latin typeface="Calibri" panose="020F0502020204030204" pitchFamily="34" charset="0"/>
                <a:cs typeface="Calibri" panose="020F0502020204030204" pitchFamily="34" charset="0"/>
              </a:rPr>
              <a:t>incoterms</a:t>
            </a:r>
            <a:r>
              <a:rPr lang="es-ES" sz="1500" b="1" dirty="0">
                <a:latin typeface="Calibri" panose="020F0502020204030204" pitchFamily="34" charset="0"/>
                <a:cs typeface="Calibri" panose="020F0502020204030204" pitchFamily="34" charset="0"/>
              </a:rPr>
              <a:t>?</a:t>
            </a:r>
          </a:p>
          <a:p>
            <a:pPr>
              <a:lnSpc>
                <a:spcPct val="110000"/>
              </a:lnSpc>
            </a:pPr>
            <a:endParaRPr lang="es-ES" sz="1500" dirty="0">
              <a:latin typeface="Calibri" panose="020F0502020204030204" pitchFamily="34" charset="0"/>
              <a:cs typeface="Calibri" panose="020F0502020204030204" pitchFamily="34" charset="0"/>
            </a:endParaRPr>
          </a:p>
          <a:p>
            <a:pPr>
              <a:lnSpc>
                <a:spcPct val="110000"/>
              </a:lnSpc>
            </a:pPr>
            <a:r>
              <a:rPr lang="es-ES" sz="1500" b="1" dirty="0">
                <a:solidFill>
                  <a:srgbClr val="EB6B1F"/>
                </a:solidFill>
                <a:latin typeface="Calibri" panose="020F0502020204030204" pitchFamily="34" charset="0"/>
                <a:cs typeface="Calibri" panose="020F0502020204030204" pitchFamily="34" charset="0"/>
              </a:rPr>
              <a:t>La entrega de mercancías</a:t>
            </a:r>
            <a:r>
              <a:rPr lang="es-ES" sz="1500" dirty="0">
                <a:latin typeface="Calibri" panose="020F0502020204030204" pitchFamily="34" charset="0"/>
                <a:cs typeface="Calibri" panose="020F0502020204030204" pitchFamily="34" charset="0"/>
              </a:rPr>
              <a:t>: Es la obligación primordial del vendedor.</a:t>
            </a:r>
          </a:p>
          <a:p>
            <a:pPr>
              <a:lnSpc>
                <a:spcPct val="110000"/>
              </a:lnSpc>
            </a:pPr>
            <a:endParaRPr lang="es-ES" sz="1500" dirty="0">
              <a:latin typeface="Calibri" panose="020F0502020204030204" pitchFamily="34" charset="0"/>
              <a:cs typeface="Calibri" panose="020F0502020204030204" pitchFamily="34" charset="0"/>
            </a:endParaRPr>
          </a:p>
          <a:p>
            <a:pPr>
              <a:lnSpc>
                <a:spcPct val="110000"/>
              </a:lnSpc>
            </a:pPr>
            <a:r>
              <a:rPr lang="es-ES" sz="1500" b="1" dirty="0">
                <a:solidFill>
                  <a:srgbClr val="EB6B1F"/>
                </a:solidFill>
                <a:latin typeface="Calibri" panose="020F0502020204030204" pitchFamily="34" charset="0"/>
                <a:cs typeface="Calibri" panose="020F0502020204030204" pitchFamily="34" charset="0"/>
              </a:rPr>
              <a:t>La transmisión de los riesgos: </a:t>
            </a:r>
            <a:r>
              <a:rPr lang="es-ES" sz="1500" dirty="0">
                <a:latin typeface="Calibri" panose="020F0502020204030204" pitchFamily="34" charset="0"/>
                <a:cs typeface="Calibri" panose="020F0502020204030204" pitchFamily="34" charset="0"/>
              </a:rPr>
              <a:t>Es importante no confundir transmisión de los riesgos con transmisión de la propiedad. Los riesgos se transmiten en el lugar (fábrica, muelle, buque) y en el momento temporal especificado en el contrato y en el </a:t>
            </a:r>
            <a:r>
              <a:rPr lang="es-ES" sz="1500" dirty="0" err="1">
                <a:latin typeface="Calibri" panose="020F0502020204030204" pitchFamily="34" charset="0"/>
                <a:cs typeface="Calibri" panose="020F0502020204030204" pitchFamily="34" charset="0"/>
              </a:rPr>
              <a:t>incoterm</a:t>
            </a:r>
            <a:r>
              <a:rPr lang="es-ES" sz="1500" dirty="0">
                <a:latin typeface="Calibri" panose="020F0502020204030204" pitchFamily="34" charset="0"/>
                <a:cs typeface="Calibri" panose="020F0502020204030204" pitchFamily="34" charset="0"/>
              </a:rPr>
              <a:t>.</a:t>
            </a:r>
          </a:p>
          <a:p>
            <a:pPr>
              <a:lnSpc>
                <a:spcPct val="110000"/>
              </a:lnSpc>
            </a:pPr>
            <a:endParaRPr lang="es-ES" sz="1500" b="1" dirty="0">
              <a:solidFill>
                <a:srgbClr val="EB6B1F"/>
              </a:solidFill>
              <a:latin typeface="Calibri" panose="020F0502020204030204" pitchFamily="34" charset="0"/>
              <a:cs typeface="Calibri" panose="020F0502020204030204" pitchFamily="34" charset="0"/>
            </a:endParaRPr>
          </a:p>
          <a:p>
            <a:pPr>
              <a:lnSpc>
                <a:spcPct val="110000"/>
              </a:lnSpc>
            </a:pPr>
            <a:r>
              <a:rPr lang="es-ES" sz="1500" b="1" dirty="0">
                <a:solidFill>
                  <a:srgbClr val="EB6B1F"/>
                </a:solidFill>
                <a:latin typeface="Calibri" panose="020F0502020204030204" pitchFamily="34" charset="0"/>
                <a:cs typeface="Calibri" panose="020F0502020204030204" pitchFamily="34" charset="0"/>
              </a:rPr>
              <a:t>La distribución de gastos: </a:t>
            </a:r>
            <a:r>
              <a:rPr lang="es-ES" sz="1500" dirty="0">
                <a:latin typeface="Calibri" panose="020F0502020204030204" pitchFamily="34" charset="0"/>
                <a:cs typeface="Calibri" panose="020F0502020204030204" pitchFamily="34" charset="0"/>
              </a:rPr>
              <a:t>Generalmente el vendedor corre con los gastos necesarios para poner la mercancía a disposición del comprador. También se puede acordar la contratación de un seguro para las mercancías hasta su llegada al destino.</a:t>
            </a:r>
          </a:p>
          <a:p>
            <a:pPr>
              <a:lnSpc>
                <a:spcPct val="110000"/>
              </a:lnSpc>
            </a:pPr>
            <a:endParaRPr lang="es-ES" sz="1500" dirty="0">
              <a:latin typeface="Calibri" panose="020F0502020204030204" pitchFamily="34" charset="0"/>
              <a:cs typeface="Calibri" panose="020F0502020204030204" pitchFamily="34" charset="0"/>
            </a:endParaRPr>
          </a:p>
          <a:p>
            <a:pPr>
              <a:lnSpc>
                <a:spcPct val="110000"/>
              </a:lnSpc>
            </a:pPr>
            <a:r>
              <a:rPr lang="es-ES" sz="1500" b="1" dirty="0">
                <a:solidFill>
                  <a:srgbClr val="EB6B1F"/>
                </a:solidFill>
                <a:latin typeface="Calibri" panose="020F0502020204030204" pitchFamily="34" charset="0"/>
                <a:cs typeface="Calibri" panose="020F0502020204030204" pitchFamily="34" charset="0"/>
              </a:rPr>
              <a:t>Trámites aduaneros: </a:t>
            </a:r>
            <a:r>
              <a:rPr lang="es-ES" sz="1500" dirty="0">
                <a:latin typeface="Calibri" panose="020F0502020204030204" pitchFamily="34" charset="0"/>
                <a:cs typeface="Calibri" panose="020F0502020204030204" pitchFamily="34" charset="0"/>
              </a:rPr>
              <a:t>Lo habitual es que el vendedor sea el responsable de la exportación, salvo en el caso del </a:t>
            </a:r>
            <a:r>
              <a:rPr lang="es-ES" sz="1500" dirty="0" err="1">
                <a:latin typeface="Calibri" panose="020F0502020204030204" pitchFamily="34" charset="0"/>
                <a:cs typeface="Calibri" panose="020F0502020204030204" pitchFamily="34" charset="0"/>
              </a:rPr>
              <a:t>Incoterm</a:t>
            </a:r>
            <a:r>
              <a:rPr lang="es-ES" sz="1500" dirty="0">
                <a:latin typeface="Calibri" panose="020F0502020204030204" pitchFamily="34" charset="0"/>
                <a:cs typeface="Calibri" panose="020F0502020204030204" pitchFamily="34" charset="0"/>
              </a:rPr>
              <a:t> EXW (Ex Works), donde el comprador correrá con la responsabilidad de los trámites de exportación, para lo que contratará un agente de aduanas.</a:t>
            </a:r>
          </a:p>
        </p:txBody>
      </p:sp>
      <p:sp>
        <p:nvSpPr>
          <p:cNvPr id="9" name="Google Shape;178;p6">
            <a:extLst>
              <a:ext uri="{FF2B5EF4-FFF2-40B4-BE49-F238E27FC236}">
                <a16:creationId xmlns:a16="http://schemas.microsoft.com/office/drawing/2014/main" id="{2A89B1BA-2E82-4F46-A21D-84D9114EBD7B}"/>
              </a:ext>
            </a:extLst>
          </p:cNvPr>
          <p:cNvSpPr txBox="1"/>
          <p:nvPr/>
        </p:nvSpPr>
        <p:spPr>
          <a:xfrm>
            <a:off x="451954" y="1377835"/>
            <a:ext cx="8946115" cy="319343"/>
          </a:xfrm>
          <a:prstGeom prst="rect">
            <a:avLst/>
          </a:prstGeom>
          <a:noFill/>
          <a:ln>
            <a:noFill/>
          </a:ln>
        </p:spPr>
        <p:txBody>
          <a:bodyPr spcFirstLastPara="1" wrap="square" lIns="91380" tIns="91380" rIns="91380" bIns="91380" anchor="ctr" anchorCtr="0">
            <a:noAutofit/>
          </a:bodyPr>
          <a:lstStyle/>
          <a:p>
            <a:pPr lvl="0">
              <a:lnSpc>
                <a:spcPct val="80000"/>
              </a:lnSpc>
            </a:pPr>
            <a:r>
              <a:rPr lang="en-US" sz="2799" b="1" dirty="0">
                <a:solidFill>
                  <a:srgbClr val="ED6B00"/>
                </a:solidFill>
                <a:latin typeface="Calibri"/>
                <a:ea typeface="Calibri"/>
                <a:cs typeface="Calibri"/>
                <a:sym typeface="Calibri"/>
              </a:rPr>
              <a:t>¿QUÉ SON LOS </a:t>
            </a:r>
            <a:r>
              <a:rPr lang="en-US" sz="2799" dirty="0">
                <a:solidFill>
                  <a:srgbClr val="A93501"/>
                </a:solidFill>
                <a:latin typeface="Calibri"/>
                <a:ea typeface="Calibri"/>
                <a:cs typeface="Calibri"/>
                <a:sym typeface="Calibri"/>
              </a:rPr>
              <a:t>INCOTERMS?</a:t>
            </a:r>
            <a:endParaRPr lang="en-US" sz="3098" dirty="0">
              <a:solidFill>
                <a:srgbClr val="A93501"/>
              </a:solidFill>
              <a:latin typeface="Calibri"/>
              <a:ea typeface="Calibri"/>
              <a:cs typeface="Calibri"/>
              <a:sym typeface="Calibri"/>
            </a:endParaRPr>
          </a:p>
        </p:txBody>
      </p:sp>
    </p:spTree>
    <p:extLst>
      <p:ext uri="{BB962C8B-B14F-4D97-AF65-F5344CB8AC3E}">
        <p14:creationId xmlns:p14="http://schemas.microsoft.com/office/powerpoint/2010/main" val="108444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Google Shape;174;p19">
            <a:extLst>
              <a:ext uri="{FF2B5EF4-FFF2-40B4-BE49-F238E27FC236}">
                <a16:creationId xmlns:a16="http://schemas.microsoft.com/office/drawing/2014/main" id="{5C7B7B35-9912-9242-98D3-23859DEB0CA9}"/>
              </a:ext>
            </a:extLst>
          </p:cNvPr>
          <p:cNvSpPr/>
          <p:nvPr/>
        </p:nvSpPr>
        <p:spPr>
          <a:xfrm>
            <a:off x="466023" y="2007109"/>
            <a:ext cx="8642808" cy="3589930"/>
          </a:xfrm>
          <a:prstGeom prst="roundRect">
            <a:avLst>
              <a:gd name="adj" fmla="val 11061"/>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dirty="0"/>
              <a:t>    </a:t>
            </a:r>
            <a:endParaRPr dirty="0"/>
          </a:p>
        </p:txBody>
      </p:sp>
      <p:sp>
        <p:nvSpPr>
          <p:cNvPr id="8" name="Google Shape;175;p19">
            <a:extLst>
              <a:ext uri="{FF2B5EF4-FFF2-40B4-BE49-F238E27FC236}">
                <a16:creationId xmlns:a16="http://schemas.microsoft.com/office/drawing/2014/main" id="{64D64554-EC64-174E-99E9-574192B1259E}"/>
              </a:ext>
            </a:extLst>
          </p:cNvPr>
          <p:cNvSpPr txBox="1"/>
          <p:nvPr/>
        </p:nvSpPr>
        <p:spPr>
          <a:xfrm>
            <a:off x="774243" y="2007107"/>
            <a:ext cx="8006342" cy="3280002"/>
          </a:xfrm>
          <a:prstGeom prst="rect">
            <a:avLst/>
          </a:prstGeom>
          <a:noFill/>
          <a:ln>
            <a:noFill/>
          </a:ln>
        </p:spPr>
        <p:txBody>
          <a:bodyPr spcFirstLastPara="1" wrap="square" lIns="91425" tIns="91425" rIns="91425" bIns="91425" anchor="ctr" anchorCtr="0">
            <a:noAutofit/>
          </a:bodyPr>
          <a:lstStyle/>
          <a:p>
            <a:pPr>
              <a:lnSpc>
                <a:spcPct val="110000"/>
              </a:lnSpc>
            </a:pPr>
            <a:r>
              <a:rPr lang="es-ES" sz="1500" dirty="0">
                <a:latin typeface="Calibri" panose="020F0502020204030204" pitchFamily="34" charset="0"/>
                <a:cs typeface="Calibri" panose="020F0502020204030204" pitchFamily="34" charset="0"/>
              </a:rPr>
              <a:t>Otro de los aspectos que se deben manejar al momento de realizar una importación tiene que ver con las cláusulas de compraventa o INCOTERMS, los cuales se refieren a la forma de establecer el precio de las mercancías, el lugar y momento de entrega y la responsabilidad que sobre ello tienen tanto el vendedor como el comprador. Los </a:t>
            </a:r>
            <a:r>
              <a:rPr lang="es-ES" sz="1500" dirty="0" err="1">
                <a:latin typeface="Calibri" panose="020F0502020204030204" pitchFamily="34" charset="0"/>
                <a:cs typeface="Calibri" panose="020F0502020204030204" pitchFamily="34" charset="0"/>
              </a:rPr>
              <a:t>Incoterms</a:t>
            </a:r>
            <a:r>
              <a:rPr lang="es-ES" sz="1500" dirty="0">
                <a:latin typeface="Calibri" panose="020F0502020204030204" pitchFamily="34" charset="0"/>
                <a:cs typeface="Calibri" panose="020F0502020204030204" pitchFamily="34" charset="0"/>
              </a:rPr>
              <a:t> de mayor uso se han clasificado en cuatro grupos que son:</a:t>
            </a:r>
          </a:p>
          <a:p>
            <a:pPr>
              <a:lnSpc>
                <a:spcPct val="110000"/>
              </a:lnSpc>
            </a:pPr>
            <a:endParaRPr lang="es-ES" sz="1500" dirty="0">
              <a:latin typeface="Calibri" panose="020F0502020204030204" pitchFamily="34" charset="0"/>
              <a:cs typeface="Calibri" panose="020F0502020204030204" pitchFamily="34" charset="0"/>
            </a:endParaRP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EXW... EX WORKS </a:t>
            </a:r>
            <a:r>
              <a:rPr lang="es-ES" sz="1500" b="1" dirty="0">
                <a:latin typeface="Calibri" panose="020F0502020204030204" pitchFamily="34" charset="0"/>
                <a:cs typeface="Calibri" panose="020F0502020204030204" pitchFamily="34" charset="0"/>
              </a:rPr>
              <a:t>(lugar convenido). En fábrica.</a:t>
            </a: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FCA...FREE CARRIER </a:t>
            </a:r>
            <a:r>
              <a:rPr lang="es-ES" sz="1500" b="1" dirty="0">
                <a:latin typeface="Calibri" panose="020F0502020204030204" pitchFamily="34" charset="0"/>
                <a:cs typeface="Calibri" panose="020F0502020204030204" pitchFamily="34" charset="0"/>
              </a:rPr>
              <a:t>(lugar convenido). Medio de transporte</a:t>
            </a:r>
            <a:r>
              <a:rPr lang="es-ES" sz="1500" dirty="0">
                <a:latin typeface="Calibri" panose="020F0502020204030204" pitchFamily="34" charset="0"/>
                <a:cs typeface="Calibri" panose="020F0502020204030204" pitchFamily="34" charset="0"/>
              </a:rPr>
              <a:t>.</a:t>
            </a: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FAS... FREE ALONGSIDE SHIP </a:t>
            </a:r>
            <a:r>
              <a:rPr lang="es-ES" sz="1500" b="1" dirty="0">
                <a:latin typeface="Calibri" panose="020F0502020204030204" pitchFamily="34" charset="0"/>
                <a:cs typeface="Calibri" panose="020F0502020204030204" pitchFamily="34" charset="0"/>
              </a:rPr>
              <a:t>(libre al costado del buque).</a:t>
            </a: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FOB...FREE ON BOARD </a:t>
            </a:r>
            <a:r>
              <a:rPr lang="es-ES" sz="1500" b="1" dirty="0">
                <a:latin typeface="Calibri" panose="020F0502020204030204" pitchFamily="34" charset="0"/>
                <a:cs typeface="Calibri" panose="020F0502020204030204" pitchFamily="34" charset="0"/>
              </a:rPr>
              <a:t>(libre a bordo del buque).</a:t>
            </a: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CFR...COST AND FREIGTH </a:t>
            </a:r>
            <a:r>
              <a:rPr lang="es-ES" sz="1500" b="1" dirty="0">
                <a:latin typeface="Calibri" panose="020F0502020204030204" pitchFamily="34" charset="0"/>
                <a:cs typeface="Calibri" panose="020F0502020204030204" pitchFamily="34" charset="0"/>
              </a:rPr>
              <a:t>(costo y flete).</a:t>
            </a:r>
          </a:p>
        </p:txBody>
      </p:sp>
      <p:sp>
        <p:nvSpPr>
          <p:cNvPr id="9" name="Google Shape;178;p6">
            <a:extLst>
              <a:ext uri="{FF2B5EF4-FFF2-40B4-BE49-F238E27FC236}">
                <a16:creationId xmlns:a16="http://schemas.microsoft.com/office/drawing/2014/main" id="{2A89B1BA-2E82-4F46-A21D-84D9114EBD7B}"/>
              </a:ext>
            </a:extLst>
          </p:cNvPr>
          <p:cNvSpPr txBox="1"/>
          <p:nvPr/>
        </p:nvSpPr>
        <p:spPr>
          <a:xfrm>
            <a:off x="451954" y="1377835"/>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n-US" sz="2799" b="1" dirty="0">
                <a:solidFill>
                  <a:srgbClr val="ED6B00"/>
                </a:solidFill>
                <a:latin typeface="Calibri"/>
                <a:ea typeface="Calibri"/>
                <a:cs typeface="Calibri"/>
                <a:sym typeface="Calibri"/>
              </a:rPr>
              <a:t>CLÁUSULAS DE COMPRAVENTA </a:t>
            </a:r>
            <a:r>
              <a:rPr lang="en-US" sz="2799" dirty="0">
                <a:solidFill>
                  <a:srgbClr val="A93501"/>
                </a:solidFill>
                <a:latin typeface="Calibri"/>
                <a:ea typeface="Calibri"/>
                <a:cs typeface="Calibri"/>
                <a:sym typeface="Calibri"/>
              </a:rPr>
              <a:t>INCOTERMS</a:t>
            </a:r>
            <a:endParaRPr lang="en-US" sz="3098" dirty="0">
              <a:solidFill>
                <a:srgbClr val="A93501"/>
              </a:solidFill>
              <a:latin typeface="Calibri"/>
              <a:ea typeface="Calibri"/>
              <a:cs typeface="Calibri"/>
              <a:sym typeface="Calibri"/>
            </a:endParaRPr>
          </a:p>
        </p:txBody>
      </p:sp>
      <p:sp>
        <p:nvSpPr>
          <p:cNvPr id="6" name="Elipse 5">
            <a:extLst>
              <a:ext uri="{FF2B5EF4-FFF2-40B4-BE49-F238E27FC236}">
                <a16:creationId xmlns:a16="http://schemas.microsoft.com/office/drawing/2014/main" id="{238736D6-26D8-0C4A-B83A-4052B290B633}"/>
              </a:ext>
            </a:extLst>
          </p:cNvPr>
          <p:cNvSpPr/>
          <p:nvPr/>
        </p:nvSpPr>
        <p:spPr>
          <a:xfrm>
            <a:off x="5999385" y="3566980"/>
            <a:ext cx="3440258" cy="3440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Imagen 9">
            <a:extLst>
              <a:ext uri="{FF2B5EF4-FFF2-40B4-BE49-F238E27FC236}">
                <a16:creationId xmlns:a16="http://schemas.microsoft.com/office/drawing/2014/main" id="{F460301E-849F-EB42-96D3-EB14FEE6F79B}"/>
              </a:ext>
            </a:extLst>
          </p:cNvPr>
          <p:cNvPicPr>
            <a:picLocks noChangeAspect="1"/>
          </p:cNvPicPr>
          <p:nvPr/>
        </p:nvPicPr>
        <p:blipFill>
          <a:blip r:embed="rId3"/>
          <a:srcRect/>
          <a:stretch/>
        </p:blipFill>
        <p:spPr>
          <a:xfrm>
            <a:off x="5264491" y="3646610"/>
            <a:ext cx="4829077" cy="3294604"/>
          </a:xfrm>
          <a:prstGeom prst="rect">
            <a:avLst/>
          </a:prstGeom>
        </p:spPr>
      </p:pic>
    </p:spTree>
    <p:extLst>
      <p:ext uri="{BB962C8B-B14F-4D97-AF65-F5344CB8AC3E}">
        <p14:creationId xmlns:p14="http://schemas.microsoft.com/office/powerpoint/2010/main" val="510411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Google Shape;174;p19">
            <a:extLst>
              <a:ext uri="{FF2B5EF4-FFF2-40B4-BE49-F238E27FC236}">
                <a16:creationId xmlns:a16="http://schemas.microsoft.com/office/drawing/2014/main" id="{5C7B7B35-9912-9242-98D3-23859DEB0CA9}"/>
              </a:ext>
            </a:extLst>
          </p:cNvPr>
          <p:cNvSpPr/>
          <p:nvPr/>
        </p:nvSpPr>
        <p:spPr>
          <a:xfrm>
            <a:off x="466023" y="2007110"/>
            <a:ext cx="7751854" cy="2775906"/>
          </a:xfrm>
          <a:prstGeom prst="roundRect">
            <a:avLst>
              <a:gd name="adj" fmla="val 11061"/>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dirty="0"/>
              <a:t>    </a:t>
            </a:r>
            <a:endParaRPr dirty="0"/>
          </a:p>
        </p:txBody>
      </p:sp>
      <p:sp>
        <p:nvSpPr>
          <p:cNvPr id="8" name="Google Shape;175;p19">
            <a:extLst>
              <a:ext uri="{FF2B5EF4-FFF2-40B4-BE49-F238E27FC236}">
                <a16:creationId xmlns:a16="http://schemas.microsoft.com/office/drawing/2014/main" id="{64D64554-EC64-174E-99E9-574192B1259E}"/>
              </a:ext>
            </a:extLst>
          </p:cNvPr>
          <p:cNvSpPr txBox="1"/>
          <p:nvPr/>
        </p:nvSpPr>
        <p:spPr>
          <a:xfrm>
            <a:off x="774243" y="2053999"/>
            <a:ext cx="6728526" cy="2389047"/>
          </a:xfrm>
          <a:prstGeom prst="rect">
            <a:avLst/>
          </a:prstGeom>
          <a:noFill/>
          <a:ln>
            <a:noFill/>
          </a:ln>
        </p:spPr>
        <p:txBody>
          <a:bodyPr spcFirstLastPara="1" wrap="square" lIns="91425" tIns="91425" rIns="91425" bIns="91425" anchor="ctr" anchorCtr="0">
            <a:noAutofit/>
          </a:bodyPr>
          <a:lstStyle/>
          <a:p>
            <a:pPr>
              <a:lnSpc>
                <a:spcPct val="110000"/>
              </a:lnSpc>
            </a:pPr>
            <a:endParaRPr lang="es-ES" sz="1500" dirty="0">
              <a:latin typeface="Calibri" panose="020F0502020204030204" pitchFamily="34" charset="0"/>
              <a:cs typeface="Calibri" panose="020F0502020204030204" pitchFamily="34" charset="0"/>
            </a:endParaRP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CIF...COST, INSURANCE AND FREIGGHT </a:t>
            </a:r>
            <a:r>
              <a:rPr lang="es-ES" sz="1500" b="1" dirty="0">
                <a:latin typeface="Calibri" panose="020F0502020204030204" pitchFamily="34" charset="0"/>
                <a:cs typeface="Calibri" panose="020F0502020204030204" pitchFamily="34" charset="0"/>
              </a:rPr>
              <a:t>(costo, seguro y flete).</a:t>
            </a: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CPT...CARRIAGE PAID TO </a:t>
            </a:r>
            <a:r>
              <a:rPr lang="es-ES" sz="1500" b="1" dirty="0">
                <a:latin typeface="Calibri" panose="020F0502020204030204" pitchFamily="34" charset="0"/>
                <a:cs typeface="Calibri" panose="020F0502020204030204" pitchFamily="34" charset="0"/>
              </a:rPr>
              <a:t>(flete - porte pagado hasta).</a:t>
            </a: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CIP...CARRIAGE AND UNSURANCE PAID </a:t>
            </a:r>
            <a:r>
              <a:rPr lang="es-ES" sz="1500" b="1" dirty="0">
                <a:latin typeface="Calibri" panose="020F0502020204030204" pitchFamily="34" charset="0"/>
                <a:cs typeface="Calibri" panose="020F0502020204030204" pitchFamily="34" charset="0"/>
              </a:rPr>
              <a:t>TO (flete, porte y seguro pagado hasta).</a:t>
            </a: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DAF...DELIVERED AT FRONTIER </a:t>
            </a:r>
            <a:r>
              <a:rPr lang="es-ES" sz="1500" b="1" dirty="0">
                <a:latin typeface="Calibri" panose="020F0502020204030204" pitchFamily="34" charset="0"/>
                <a:cs typeface="Calibri" panose="020F0502020204030204" pitchFamily="34" charset="0"/>
              </a:rPr>
              <a:t>(entregado en frontera).</a:t>
            </a: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DES...DELIVERED EX SHIP </a:t>
            </a:r>
            <a:r>
              <a:rPr lang="es-ES" sz="1500" b="1" dirty="0">
                <a:latin typeface="Calibri" panose="020F0502020204030204" pitchFamily="34" charset="0"/>
                <a:cs typeface="Calibri" panose="020F0502020204030204" pitchFamily="34" charset="0"/>
              </a:rPr>
              <a:t>(entregado sobre el buque en el puerto de destino).</a:t>
            </a: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DEQ...DELIVERED EX QUAY </a:t>
            </a:r>
            <a:r>
              <a:rPr lang="es-ES" sz="1500" b="1" dirty="0">
                <a:latin typeface="Calibri" panose="020F0502020204030204" pitchFamily="34" charset="0"/>
                <a:cs typeface="Calibri" panose="020F0502020204030204" pitchFamily="34" charset="0"/>
              </a:rPr>
              <a:t>(entregado sobre el muelle en el puerto de destino).</a:t>
            </a: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DDU...DELIVERED DUTY UNPAID </a:t>
            </a:r>
            <a:r>
              <a:rPr lang="es-ES" sz="1500" b="1" dirty="0">
                <a:latin typeface="Calibri" panose="020F0502020204030204" pitchFamily="34" charset="0"/>
                <a:cs typeface="Calibri" panose="020F0502020204030204" pitchFamily="34" charset="0"/>
              </a:rPr>
              <a:t>(entregado con derechos no pagados).</a:t>
            </a: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DDP...DELIVERED DUTY PAID </a:t>
            </a:r>
            <a:r>
              <a:rPr lang="es-ES" sz="1500" b="1" dirty="0">
                <a:latin typeface="Calibri" panose="020F0502020204030204" pitchFamily="34" charset="0"/>
                <a:cs typeface="Calibri" panose="020F0502020204030204" pitchFamily="34" charset="0"/>
              </a:rPr>
              <a:t>(entregado con derechos pagados).</a:t>
            </a:r>
          </a:p>
        </p:txBody>
      </p:sp>
      <p:sp>
        <p:nvSpPr>
          <p:cNvPr id="9" name="Google Shape;178;p6">
            <a:extLst>
              <a:ext uri="{FF2B5EF4-FFF2-40B4-BE49-F238E27FC236}">
                <a16:creationId xmlns:a16="http://schemas.microsoft.com/office/drawing/2014/main" id="{2A89B1BA-2E82-4F46-A21D-84D9114EBD7B}"/>
              </a:ext>
            </a:extLst>
          </p:cNvPr>
          <p:cNvSpPr txBox="1"/>
          <p:nvPr/>
        </p:nvSpPr>
        <p:spPr>
          <a:xfrm>
            <a:off x="451954" y="1377835"/>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n-US" sz="2799" b="1" dirty="0">
                <a:solidFill>
                  <a:srgbClr val="ED6B00"/>
                </a:solidFill>
                <a:latin typeface="Calibri"/>
                <a:ea typeface="Calibri"/>
                <a:cs typeface="Calibri"/>
                <a:sym typeface="Calibri"/>
              </a:rPr>
              <a:t>CLÁUSULAS DE COMPRAVENTA </a:t>
            </a:r>
            <a:r>
              <a:rPr lang="en-US" sz="2799" dirty="0">
                <a:solidFill>
                  <a:srgbClr val="A93501"/>
                </a:solidFill>
                <a:latin typeface="Calibri"/>
                <a:ea typeface="Calibri"/>
                <a:cs typeface="Calibri"/>
                <a:sym typeface="Calibri"/>
              </a:rPr>
              <a:t>INCOTERMS</a:t>
            </a:r>
            <a:endParaRPr lang="en-US" sz="3098" dirty="0">
              <a:solidFill>
                <a:srgbClr val="A93501"/>
              </a:solidFill>
              <a:latin typeface="Calibri"/>
              <a:ea typeface="Calibri"/>
              <a:cs typeface="Calibri"/>
              <a:sym typeface="Calibri"/>
            </a:endParaRPr>
          </a:p>
        </p:txBody>
      </p:sp>
      <p:sp>
        <p:nvSpPr>
          <p:cNvPr id="6" name="Elipse 5">
            <a:extLst>
              <a:ext uri="{FF2B5EF4-FFF2-40B4-BE49-F238E27FC236}">
                <a16:creationId xmlns:a16="http://schemas.microsoft.com/office/drawing/2014/main" id="{238736D6-26D8-0C4A-B83A-4052B290B633}"/>
              </a:ext>
            </a:extLst>
          </p:cNvPr>
          <p:cNvSpPr/>
          <p:nvPr/>
        </p:nvSpPr>
        <p:spPr>
          <a:xfrm>
            <a:off x="5999385" y="3870107"/>
            <a:ext cx="3440258" cy="3440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Imagen 9">
            <a:extLst>
              <a:ext uri="{FF2B5EF4-FFF2-40B4-BE49-F238E27FC236}">
                <a16:creationId xmlns:a16="http://schemas.microsoft.com/office/drawing/2014/main" id="{F460301E-849F-EB42-96D3-EB14FEE6F79B}"/>
              </a:ext>
            </a:extLst>
          </p:cNvPr>
          <p:cNvPicPr>
            <a:picLocks noChangeAspect="1"/>
          </p:cNvPicPr>
          <p:nvPr/>
        </p:nvPicPr>
        <p:blipFill>
          <a:blip r:embed="rId3"/>
          <a:srcRect/>
          <a:stretch/>
        </p:blipFill>
        <p:spPr>
          <a:xfrm>
            <a:off x="5229322" y="3926291"/>
            <a:ext cx="4829077" cy="3294604"/>
          </a:xfrm>
          <a:prstGeom prst="rect">
            <a:avLst/>
          </a:prstGeom>
        </p:spPr>
      </p:pic>
    </p:spTree>
    <p:extLst>
      <p:ext uri="{BB962C8B-B14F-4D97-AF65-F5344CB8AC3E}">
        <p14:creationId xmlns:p14="http://schemas.microsoft.com/office/powerpoint/2010/main" val="3758788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Google Shape;174;p19">
            <a:extLst>
              <a:ext uri="{FF2B5EF4-FFF2-40B4-BE49-F238E27FC236}">
                <a16:creationId xmlns:a16="http://schemas.microsoft.com/office/drawing/2014/main" id="{5C7B7B35-9912-9242-98D3-23859DEB0CA9}"/>
              </a:ext>
            </a:extLst>
          </p:cNvPr>
          <p:cNvSpPr/>
          <p:nvPr/>
        </p:nvSpPr>
        <p:spPr>
          <a:xfrm>
            <a:off x="466023" y="2007109"/>
            <a:ext cx="7751854" cy="1937517"/>
          </a:xfrm>
          <a:prstGeom prst="roundRect">
            <a:avLst>
              <a:gd name="adj" fmla="val 12986"/>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dirty="0"/>
              <a:t>    </a:t>
            </a:r>
            <a:endParaRPr dirty="0"/>
          </a:p>
        </p:txBody>
      </p:sp>
      <p:sp>
        <p:nvSpPr>
          <p:cNvPr id="8" name="Google Shape;175;p19">
            <a:extLst>
              <a:ext uri="{FF2B5EF4-FFF2-40B4-BE49-F238E27FC236}">
                <a16:creationId xmlns:a16="http://schemas.microsoft.com/office/drawing/2014/main" id="{64D64554-EC64-174E-99E9-574192B1259E}"/>
              </a:ext>
            </a:extLst>
          </p:cNvPr>
          <p:cNvSpPr txBox="1"/>
          <p:nvPr/>
        </p:nvSpPr>
        <p:spPr>
          <a:xfrm>
            <a:off x="774243" y="1913323"/>
            <a:ext cx="6728526" cy="1984412"/>
          </a:xfrm>
          <a:prstGeom prst="rect">
            <a:avLst/>
          </a:prstGeom>
          <a:noFill/>
          <a:ln>
            <a:noFill/>
          </a:ln>
        </p:spPr>
        <p:txBody>
          <a:bodyPr spcFirstLastPara="1" wrap="square" lIns="91425" tIns="91425" rIns="91425" bIns="91425" anchor="ctr" anchorCtr="0">
            <a:noAutofit/>
          </a:bodyPr>
          <a:lstStyle/>
          <a:p>
            <a:pPr>
              <a:lnSpc>
                <a:spcPct val="110000"/>
              </a:lnSpc>
            </a:pPr>
            <a:r>
              <a:rPr lang="es-ES" sz="1500" dirty="0">
                <a:latin typeface="Calibri" panose="020F0502020204030204" pitchFamily="34" charset="0"/>
                <a:cs typeface="Calibri" panose="020F0502020204030204" pitchFamily="34" charset="0"/>
              </a:rPr>
              <a:t>Un tratado de libre comercio (TLC) es un acuerdo comercial vinculante que suscriben dos o más países para acordar la concesión de preferencias arancelarias mutuas y la reducción de barreras no arancelarias al comercio de bienes y servicios.</a:t>
            </a:r>
          </a:p>
          <a:p>
            <a:pPr>
              <a:lnSpc>
                <a:spcPct val="110000"/>
              </a:lnSpc>
            </a:pPr>
            <a:r>
              <a:rPr lang="es-ES" sz="1500" dirty="0">
                <a:latin typeface="Calibri" panose="020F0502020204030204" pitchFamily="34" charset="0"/>
                <a:cs typeface="Calibri" panose="020F0502020204030204" pitchFamily="34" charset="0"/>
              </a:rPr>
              <a:t>Chile mantiene múltiples tratados o convenios comerciales con diferentes países del mundo o bien, comunidades de países.  </a:t>
            </a:r>
          </a:p>
        </p:txBody>
      </p:sp>
      <p:sp>
        <p:nvSpPr>
          <p:cNvPr id="9" name="Google Shape;178;p6">
            <a:extLst>
              <a:ext uri="{FF2B5EF4-FFF2-40B4-BE49-F238E27FC236}">
                <a16:creationId xmlns:a16="http://schemas.microsoft.com/office/drawing/2014/main" id="{2A89B1BA-2E82-4F46-A21D-84D9114EBD7B}"/>
              </a:ext>
            </a:extLst>
          </p:cNvPr>
          <p:cNvSpPr txBox="1"/>
          <p:nvPr/>
        </p:nvSpPr>
        <p:spPr>
          <a:xfrm>
            <a:off x="451954" y="1377835"/>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n-US" sz="2799" b="1" dirty="0">
                <a:solidFill>
                  <a:srgbClr val="ED6B00"/>
                </a:solidFill>
                <a:latin typeface="Calibri"/>
                <a:ea typeface="Calibri"/>
                <a:cs typeface="Calibri"/>
                <a:sym typeface="Calibri"/>
              </a:rPr>
              <a:t>TRATADOS DE LIBRE COMERCIO </a:t>
            </a:r>
            <a:r>
              <a:rPr lang="en-US" sz="2799" dirty="0">
                <a:solidFill>
                  <a:srgbClr val="A93501"/>
                </a:solidFill>
                <a:latin typeface="Calibri"/>
                <a:ea typeface="Calibri"/>
                <a:cs typeface="Calibri"/>
                <a:sym typeface="Calibri"/>
              </a:rPr>
              <a:t>(TLC)</a:t>
            </a:r>
            <a:endParaRPr lang="en-US" sz="3098" dirty="0">
              <a:solidFill>
                <a:srgbClr val="A93501"/>
              </a:solidFill>
              <a:latin typeface="Calibri"/>
              <a:ea typeface="Calibri"/>
              <a:cs typeface="Calibri"/>
              <a:sym typeface="Calibri"/>
            </a:endParaRPr>
          </a:p>
        </p:txBody>
      </p:sp>
      <p:pic>
        <p:nvPicPr>
          <p:cNvPr id="14" name="4 Imagen" descr="http://www.vpv-aduanas.cl/index_htm_files/Acuerdo_html_997380a7022bf96b.jpg">
            <a:extLst>
              <a:ext uri="{FF2B5EF4-FFF2-40B4-BE49-F238E27FC236}">
                <a16:creationId xmlns:a16="http://schemas.microsoft.com/office/drawing/2014/main" id="{69E593AC-446B-3848-ADD1-2E6BA21B1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459" y="3651550"/>
            <a:ext cx="4630616" cy="275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74;p19">
            <a:extLst>
              <a:ext uri="{FF2B5EF4-FFF2-40B4-BE49-F238E27FC236}">
                <a16:creationId xmlns:a16="http://schemas.microsoft.com/office/drawing/2014/main" id="{9CA99638-77E9-214A-8DEC-692B8D0F7942}"/>
              </a:ext>
            </a:extLst>
          </p:cNvPr>
          <p:cNvSpPr/>
          <p:nvPr/>
        </p:nvSpPr>
        <p:spPr>
          <a:xfrm rot="5400000">
            <a:off x="5023218" y="2740176"/>
            <a:ext cx="2936819" cy="4665785"/>
          </a:xfrm>
          <a:prstGeom prst="roundRect">
            <a:avLst>
              <a:gd name="adj" fmla="val 8240"/>
            </a:avLst>
          </a:prstGeom>
          <a:noFill/>
          <a:ln w="101600">
            <a:solidFill>
              <a:schemeClr val="bg1">
                <a:lumMod val="95000"/>
              </a:schemeClr>
            </a:solidFill>
          </a:ln>
        </p:spPr>
        <p:txBody>
          <a:bodyPr spcFirstLastPara="1" wrap="square" lIns="91380" tIns="91380" rIns="91380" bIns="91380" anchor="ctr" anchorCtr="0">
            <a:noAutofit/>
          </a:bodyPr>
          <a:lstStyle/>
          <a:p>
            <a:r>
              <a:rPr lang="es-419" sz="1399" dirty="0"/>
              <a:t>    </a:t>
            </a:r>
            <a:endParaRPr sz="1399" dirty="0"/>
          </a:p>
        </p:txBody>
      </p:sp>
    </p:spTree>
    <p:extLst>
      <p:ext uri="{BB962C8B-B14F-4D97-AF65-F5344CB8AC3E}">
        <p14:creationId xmlns:p14="http://schemas.microsoft.com/office/powerpoint/2010/main" val="1372245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Google Shape;174;p19">
            <a:extLst>
              <a:ext uri="{FF2B5EF4-FFF2-40B4-BE49-F238E27FC236}">
                <a16:creationId xmlns:a16="http://schemas.microsoft.com/office/drawing/2014/main" id="{5C7B7B35-9912-9242-98D3-23859DEB0CA9}"/>
              </a:ext>
            </a:extLst>
          </p:cNvPr>
          <p:cNvSpPr/>
          <p:nvPr/>
        </p:nvSpPr>
        <p:spPr>
          <a:xfrm>
            <a:off x="466023" y="2018832"/>
            <a:ext cx="7751854" cy="2881414"/>
          </a:xfrm>
          <a:prstGeom prst="roundRect">
            <a:avLst>
              <a:gd name="adj" fmla="val 810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dirty="0"/>
              <a:t>    </a:t>
            </a:r>
            <a:endParaRPr dirty="0"/>
          </a:p>
        </p:txBody>
      </p:sp>
      <p:sp>
        <p:nvSpPr>
          <p:cNvPr id="9" name="Google Shape;178;p6">
            <a:extLst>
              <a:ext uri="{FF2B5EF4-FFF2-40B4-BE49-F238E27FC236}">
                <a16:creationId xmlns:a16="http://schemas.microsoft.com/office/drawing/2014/main" id="{2A89B1BA-2E82-4F46-A21D-84D9114EBD7B}"/>
              </a:ext>
            </a:extLst>
          </p:cNvPr>
          <p:cNvSpPr txBox="1"/>
          <p:nvPr/>
        </p:nvSpPr>
        <p:spPr>
          <a:xfrm>
            <a:off x="451954" y="1377835"/>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n-US" sz="2799" b="1" dirty="0">
                <a:solidFill>
                  <a:srgbClr val="ED6B00"/>
                </a:solidFill>
                <a:latin typeface="Calibri"/>
                <a:ea typeface="Calibri"/>
                <a:cs typeface="Calibri"/>
                <a:sym typeface="Calibri"/>
              </a:rPr>
              <a:t>TRATADOS DE LIBRE COMERCIO </a:t>
            </a:r>
            <a:r>
              <a:rPr lang="en-US" sz="2799" dirty="0">
                <a:solidFill>
                  <a:srgbClr val="A93501"/>
                </a:solidFill>
                <a:latin typeface="Calibri"/>
                <a:ea typeface="Calibri"/>
                <a:cs typeface="Calibri"/>
                <a:sym typeface="Calibri"/>
              </a:rPr>
              <a:t>(TLC)</a:t>
            </a:r>
            <a:endParaRPr lang="en-US" sz="3098" dirty="0">
              <a:solidFill>
                <a:srgbClr val="A93501"/>
              </a:solidFill>
              <a:latin typeface="Calibri"/>
              <a:ea typeface="Calibri"/>
              <a:cs typeface="Calibri"/>
              <a:sym typeface="Calibri"/>
            </a:endParaRPr>
          </a:p>
        </p:txBody>
      </p:sp>
      <p:pic>
        <p:nvPicPr>
          <p:cNvPr id="3" name="Imagen 2">
            <a:extLst>
              <a:ext uri="{FF2B5EF4-FFF2-40B4-BE49-F238E27FC236}">
                <a16:creationId xmlns:a16="http://schemas.microsoft.com/office/drawing/2014/main" id="{B20D01CA-D00F-7449-80CF-6D909D3C523E}"/>
              </a:ext>
            </a:extLst>
          </p:cNvPr>
          <p:cNvPicPr>
            <a:picLocks noChangeAspect="1"/>
          </p:cNvPicPr>
          <p:nvPr/>
        </p:nvPicPr>
        <p:blipFill>
          <a:blip r:embed="rId3"/>
          <a:stretch>
            <a:fillRect/>
          </a:stretch>
        </p:blipFill>
        <p:spPr>
          <a:xfrm>
            <a:off x="4857751" y="3673696"/>
            <a:ext cx="5024804" cy="3882804"/>
          </a:xfrm>
          <a:prstGeom prst="rect">
            <a:avLst/>
          </a:prstGeom>
        </p:spPr>
      </p:pic>
      <p:sp>
        <p:nvSpPr>
          <p:cNvPr id="12" name="Google Shape;175;p19">
            <a:extLst>
              <a:ext uri="{FF2B5EF4-FFF2-40B4-BE49-F238E27FC236}">
                <a16:creationId xmlns:a16="http://schemas.microsoft.com/office/drawing/2014/main" id="{1DE8383C-78E4-6349-B458-D951C430E524}"/>
              </a:ext>
            </a:extLst>
          </p:cNvPr>
          <p:cNvSpPr txBox="1"/>
          <p:nvPr/>
        </p:nvSpPr>
        <p:spPr>
          <a:xfrm>
            <a:off x="774242" y="2065722"/>
            <a:ext cx="7197449" cy="2693846"/>
          </a:xfrm>
          <a:prstGeom prst="rect">
            <a:avLst/>
          </a:prstGeom>
          <a:noFill/>
          <a:ln>
            <a:noFill/>
          </a:ln>
        </p:spPr>
        <p:txBody>
          <a:bodyPr spcFirstLastPara="1" wrap="square" lIns="91425" tIns="91425" rIns="91425" bIns="91425" anchor="ctr" anchorCtr="0">
            <a:noAutofit/>
          </a:bodyPr>
          <a:lstStyle/>
          <a:p>
            <a:pPr>
              <a:lnSpc>
                <a:spcPct val="110000"/>
              </a:lnSpc>
            </a:pPr>
            <a:r>
              <a:rPr lang="es-ES" sz="1500" b="1" dirty="0">
                <a:latin typeface="Calibri" panose="020F0502020204030204" pitchFamily="34" charset="0"/>
                <a:cs typeface="Calibri" panose="020F0502020204030204" pitchFamily="34" charset="0"/>
              </a:rPr>
              <a:t>Chile y EL Mercosur </a:t>
            </a:r>
            <a:endParaRPr lang="es-ES" sz="1500" dirty="0">
              <a:latin typeface="Calibri" panose="020F0502020204030204" pitchFamily="34" charset="0"/>
              <a:cs typeface="Calibri" panose="020F0502020204030204" pitchFamily="34" charset="0"/>
            </a:endParaRPr>
          </a:p>
          <a:p>
            <a:pPr>
              <a:lnSpc>
                <a:spcPct val="110000"/>
              </a:lnSpc>
            </a:pPr>
            <a:r>
              <a:rPr lang="es-ES" sz="1500" dirty="0">
                <a:latin typeface="Calibri" panose="020F0502020204030204" pitchFamily="34" charset="0"/>
                <a:cs typeface="Calibri" panose="020F0502020204030204" pitchFamily="34" charset="0"/>
              </a:rPr>
              <a:t>En 1991 se suscribió el tratado que dio origen al Mercado Común del Sur, MERCOSUR. Su principal meta es aumentar el grado de eficiencia y competitividad de las economías de los países integrantes, ampliando las actuales dimensiones de sus mercados y acelerando su desarrollo económico. Para obtener esto se busca el aprovechamiento eficaz de los recursos disponibles, la preservación del medio ambiente, el mejoramiento</a:t>
            </a:r>
          </a:p>
          <a:p>
            <a:pPr>
              <a:lnSpc>
                <a:spcPct val="110000"/>
              </a:lnSpc>
            </a:pPr>
            <a:r>
              <a:rPr lang="es-ES" sz="1500" dirty="0">
                <a:latin typeface="Calibri" panose="020F0502020204030204" pitchFamily="34" charset="0"/>
                <a:cs typeface="Calibri" panose="020F0502020204030204" pitchFamily="34" charset="0"/>
              </a:rPr>
              <a:t>de las comunicaciones, la coordinación de las políticas</a:t>
            </a:r>
          </a:p>
          <a:p>
            <a:pPr>
              <a:lnSpc>
                <a:spcPct val="110000"/>
              </a:lnSpc>
            </a:pPr>
            <a:r>
              <a:rPr lang="es-ES" sz="1500" dirty="0">
                <a:latin typeface="Calibri" panose="020F0502020204030204" pitchFamily="34" charset="0"/>
                <a:cs typeface="Calibri" panose="020F0502020204030204" pitchFamily="34" charset="0"/>
              </a:rPr>
              <a:t>macroeconómicas y la complementación de los diferentes sectores</a:t>
            </a:r>
          </a:p>
          <a:p>
            <a:pPr>
              <a:lnSpc>
                <a:spcPct val="110000"/>
              </a:lnSpc>
            </a:pPr>
            <a:r>
              <a:rPr lang="es-ES" sz="1500" dirty="0">
                <a:latin typeface="Calibri" panose="020F0502020204030204" pitchFamily="34" charset="0"/>
                <a:cs typeface="Calibri" panose="020F0502020204030204" pitchFamily="34" charset="0"/>
              </a:rPr>
              <a:t>de la economía.</a:t>
            </a:r>
          </a:p>
        </p:txBody>
      </p:sp>
    </p:spTree>
    <p:extLst>
      <p:ext uri="{BB962C8B-B14F-4D97-AF65-F5344CB8AC3E}">
        <p14:creationId xmlns:p14="http://schemas.microsoft.com/office/powerpoint/2010/main" val="3399289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6">
            <a:extLst>
              <a:ext uri="{FF2B5EF4-FFF2-40B4-BE49-F238E27FC236}">
                <a16:creationId xmlns:a16="http://schemas.microsoft.com/office/drawing/2014/main" id="{AF741763-8527-6843-AB1D-BB375DC83CDD}"/>
              </a:ext>
            </a:extLst>
          </p:cNvPr>
          <p:cNvSpPr txBox="1"/>
          <p:nvPr/>
        </p:nvSpPr>
        <p:spPr>
          <a:xfrm>
            <a:off x="375791" y="1373292"/>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s-419" sz="2799" b="1" dirty="0">
                <a:solidFill>
                  <a:srgbClr val="ED6B00"/>
                </a:solidFill>
                <a:latin typeface="Calibri" panose="020F0502020204030204" pitchFamily="34" charset="0"/>
                <a:ea typeface="Roboto"/>
                <a:cs typeface="Calibri" panose="020F0502020204030204" pitchFamily="34" charset="0"/>
                <a:sym typeface="Roboto"/>
              </a:rPr>
              <a:t>REFLEXIONEMOS</a:t>
            </a:r>
            <a:endParaRPr sz="3098" b="1" dirty="0">
              <a:solidFill>
                <a:srgbClr val="ED6B00"/>
              </a:solidFill>
              <a:latin typeface="Calibri" panose="020F0502020204030204" pitchFamily="34" charset="0"/>
              <a:ea typeface="Roboto"/>
              <a:cs typeface="Calibri" panose="020F0502020204030204" pitchFamily="34" charset="0"/>
              <a:sym typeface="Roboto"/>
            </a:endParaRPr>
          </a:p>
        </p:txBody>
      </p:sp>
      <p:sp>
        <p:nvSpPr>
          <p:cNvPr id="3" name="Google Shape;70;p14">
            <a:extLst>
              <a:ext uri="{FF2B5EF4-FFF2-40B4-BE49-F238E27FC236}">
                <a16:creationId xmlns:a16="http://schemas.microsoft.com/office/drawing/2014/main" id="{C841D390-43C6-3641-873B-148FB2371791}"/>
              </a:ext>
            </a:extLst>
          </p:cNvPr>
          <p:cNvSpPr txBox="1">
            <a:spLocks/>
          </p:cNvSpPr>
          <p:nvPr/>
        </p:nvSpPr>
        <p:spPr>
          <a:xfrm>
            <a:off x="366271" y="1219767"/>
            <a:ext cx="4698097" cy="153525"/>
          </a:xfrm>
          <a:prstGeom prst="rect">
            <a:avLst/>
          </a:prstGeom>
          <a:noFill/>
          <a:ln>
            <a:noFill/>
          </a:ln>
        </p:spPr>
        <p:txBody>
          <a:bodyPr spcFirstLastPara="1" wrap="square" lIns="91380" tIns="91380" rIns="91380" bIns="913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419" sz="1399" b="1" dirty="0">
                <a:latin typeface="Calibri" panose="020F0502020204030204" pitchFamily="34" charset="0"/>
                <a:ea typeface="Roboto"/>
                <a:cs typeface="Calibri" panose="020F0502020204030204" pitchFamily="34" charset="0"/>
                <a:sym typeface="Roboto"/>
              </a:rPr>
              <a:t>REALICEMOS UNA PAUSA</a:t>
            </a:r>
          </a:p>
          <a:p>
            <a:endParaRPr lang="es-419" sz="1399" b="1" dirty="0">
              <a:latin typeface="Calibri" panose="020F0502020204030204" pitchFamily="34" charset="0"/>
              <a:ea typeface="Roboto"/>
              <a:cs typeface="Calibri" panose="020F0502020204030204" pitchFamily="34" charset="0"/>
              <a:sym typeface="Roboto"/>
            </a:endParaRPr>
          </a:p>
        </p:txBody>
      </p:sp>
      <p:pic>
        <p:nvPicPr>
          <p:cNvPr id="4" name="Imagen 3">
            <a:extLst>
              <a:ext uri="{FF2B5EF4-FFF2-40B4-BE49-F238E27FC236}">
                <a16:creationId xmlns:a16="http://schemas.microsoft.com/office/drawing/2014/main" id="{834B4C29-A36F-7E4D-9903-2A6645439350}"/>
              </a:ext>
            </a:extLst>
          </p:cNvPr>
          <p:cNvPicPr>
            <a:picLocks noChangeAspect="1"/>
          </p:cNvPicPr>
          <p:nvPr/>
        </p:nvPicPr>
        <p:blipFill>
          <a:blip r:embed="rId2"/>
          <a:srcRect/>
          <a:stretch/>
        </p:blipFill>
        <p:spPr>
          <a:xfrm>
            <a:off x="5941281" y="1566616"/>
            <a:ext cx="2955944" cy="5246084"/>
          </a:xfrm>
          <a:prstGeom prst="rect">
            <a:avLst/>
          </a:prstGeom>
        </p:spPr>
      </p:pic>
      <p:sp>
        <p:nvSpPr>
          <p:cNvPr id="5" name="Google Shape;99;p15">
            <a:extLst>
              <a:ext uri="{FF2B5EF4-FFF2-40B4-BE49-F238E27FC236}">
                <a16:creationId xmlns:a16="http://schemas.microsoft.com/office/drawing/2014/main" id="{B5C007F2-C388-C745-AE0A-416372697A86}"/>
              </a:ext>
            </a:extLst>
          </p:cNvPr>
          <p:cNvSpPr txBox="1"/>
          <p:nvPr/>
        </p:nvSpPr>
        <p:spPr>
          <a:xfrm>
            <a:off x="506481" y="5820342"/>
            <a:ext cx="5144196" cy="319343"/>
          </a:xfrm>
          <a:prstGeom prst="rect">
            <a:avLst/>
          </a:prstGeom>
          <a:noFill/>
          <a:ln>
            <a:noFill/>
          </a:ln>
        </p:spPr>
        <p:txBody>
          <a:bodyPr spcFirstLastPara="1" wrap="square" lIns="91380" tIns="91380" rIns="91380" bIns="91380" anchor="ctr" anchorCtr="0">
            <a:noAutofit/>
          </a:bodyPr>
          <a:lstStyle/>
          <a:p>
            <a:pPr lvl="0"/>
            <a:r>
              <a:rPr lang="es-ES" sz="2099" dirty="0">
                <a:solidFill>
                  <a:srgbClr val="ED6B00"/>
                </a:solidFill>
                <a:latin typeface="Calibri" panose="020F0502020204030204" pitchFamily="34" charset="0"/>
                <a:ea typeface="Roboto"/>
                <a:cs typeface="Calibri" panose="020F0502020204030204" pitchFamily="34" charset="0"/>
                <a:sym typeface="Roboto"/>
              </a:rPr>
              <a:t>Te invito a </a:t>
            </a:r>
            <a:r>
              <a:rPr lang="es-ES" sz="2099" b="1" dirty="0">
                <a:solidFill>
                  <a:srgbClr val="ED6B00"/>
                </a:solidFill>
                <a:latin typeface="Calibri" panose="020F0502020204030204" pitchFamily="34" charset="0"/>
                <a:ea typeface="Roboto"/>
                <a:cs typeface="Calibri" panose="020F0502020204030204" pitchFamily="34" charset="0"/>
                <a:sym typeface="Roboto"/>
              </a:rPr>
              <a:t>compartir tus respuestas </a:t>
            </a:r>
            <a:r>
              <a:rPr lang="es-ES" sz="2099" dirty="0">
                <a:solidFill>
                  <a:srgbClr val="ED6B00"/>
                </a:solidFill>
                <a:latin typeface="Calibri" panose="020F0502020204030204" pitchFamily="34" charset="0"/>
                <a:ea typeface="Roboto"/>
                <a:cs typeface="Calibri" panose="020F0502020204030204" pitchFamily="34" charset="0"/>
                <a:sym typeface="Roboto"/>
              </a:rPr>
              <a:t>a través</a:t>
            </a:r>
          </a:p>
          <a:p>
            <a:pPr lvl="0"/>
            <a:r>
              <a:rPr lang="es-ES" sz="2099" dirty="0">
                <a:solidFill>
                  <a:srgbClr val="ED6B00"/>
                </a:solidFill>
                <a:latin typeface="Calibri" panose="020F0502020204030204" pitchFamily="34" charset="0"/>
                <a:ea typeface="Roboto"/>
                <a:cs typeface="Calibri" panose="020F0502020204030204" pitchFamily="34" charset="0"/>
                <a:sym typeface="Roboto"/>
              </a:rPr>
              <a:t>de un plenario con los demás grupos.</a:t>
            </a:r>
            <a:endParaRPr lang="x-none" sz="2099" dirty="0">
              <a:solidFill>
                <a:srgbClr val="ED6B00"/>
              </a:solidFill>
              <a:latin typeface="Calibri" panose="020F0502020204030204" pitchFamily="34" charset="0"/>
              <a:ea typeface="Roboto"/>
              <a:cs typeface="Calibri" panose="020F0502020204030204" pitchFamily="34" charset="0"/>
              <a:sym typeface="Roboto"/>
            </a:endParaRPr>
          </a:p>
          <a:p>
            <a:pPr lvl="0"/>
            <a:r>
              <a:rPr lang="x-none" sz="2099" b="1">
                <a:solidFill>
                  <a:srgbClr val="A93501"/>
                </a:solidFill>
                <a:latin typeface="Calibri" panose="020F0502020204030204" pitchFamily="34" charset="0"/>
                <a:ea typeface="Roboto"/>
                <a:cs typeface="Calibri" panose="020F0502020204030204" pitchFamily="34" charset="0"/>
                <a:sym typeface="Roboto"/>
              </a:rPr>
              <a:t>¡</a:t>
            </a:r>
            <a:r>
              <a:rPr lang="es-ES" sz="2099" b="1" dirty="0">
                <a:solidFill>
                  <a:srgbClr val="A93501"/>
                </a:solidFill>
                <a:latin typeface="Calibri" panose="020F0502020204030204" pitchFamily="34" charset="0"/>
                <a:ea typeface="Roboto"/>
                <a:cs typeface="Calibri" panose="020F0502020204030204" pitchFamily="34" charset="0"/>
                <a:sym typeface="Roboto"/>
              </a:rPr>
              <a:t>Muy bien</a:t>
            </a:r>
            <a:r>
              <a:rPr lang="x-none" sz="2099" b="1">
                <a:solidFill>
                  <a:srgbClr val="A93501"/>
                </a:solidFill>
                <a:latin typeface="Calibri" panose="020F0502020204030204" pitchFamily="34" charset="0"/>
                <a:ea typeface="Roboto"/>
                <a:cs typeface="Calibri" panose="020F0502020204030204" pitchFamily="34" charset="0"/>
                <a:sym typeface="Roboto"/>
              </a:rPr>
              <a:t>!</a:t>
            </a:r>
            <a:endParaRPr lang="x-none" sz="2099" b="1" dirty="0">
              <a:solidFill>
                <a:srgbClr val="A93501"/>
              </a:solidFill>
              <a:latin typeface="Calibri" panose="020F0502020204030204" pitchFamily="34" charset="0"/>
              <a:ea typeface="Roboto"/>
              <a:cs typeface="Calibri" panose="020F0502020204030204" pitchFamily="34" charset="0"/>
              <a:sym typeface="Roboto"/>
            </a:endParaRPr>
          </a:p>
        </p:txBody>
      </p:sp>
      <p:sp>
        <p:nvSpPr>
          <p:cNvPr id="7" name="Google Shape;73;p14">
            <a:extLst>
              <a:ext uri="{FF2B5EF4-FFF2-40B4-BE49-F238E27FC236}">
                <a16:creationId xmlns:a16="http://schemas.microsoft.com/office/drawing/2014/main" id="{95628ACA-6B68-EC4D-B947-A9AC3235C2A7}"/>
              </a:ext>
            </a:extLst>
          </p:cNvPr>
          <p:cNvSpPr/>
          <p:nvPr/>
        </p:nvSpPr>
        <p:spPr>
          <a:xfrm>
            <a:off x="371602" y="2055566"/>
            <a:ext cx="5144197" cy="3083055"/>
          </a:xfrm>
          <a:prstGeom prst="roundRect">
            <a:avLst>
              <a:gd name="adj" fmla="val 9635"/>
            </a:avLst>
          </a:prstGeom>
          <a:solidFill>
            <a:schemeClr val="bg1"/>
          </a:solidFill>
          <a:ln w="9525" cap="flat" cmpd="sng">
            <a:solidFill>
              <a:schemeClr val="dk2"/>
            </a:solidFill>
            <a:prstDash val="solid"/>
            <a:round/>
            <a:headEnd type="none" w="sm" len="sm"/>
            <a:tailEnd type="none" w="sm" len="sm"/>
          </a:ln>
        </p:spPr>
        <p:txBody>
          <a:bodyPr spcFirstLastPara="1" wrap="square" lIns="91380" tIns="91380" rIns="91380" bIns="91380" anchor="ctr" anchorCtr="0">
            <a:noAutofit/>
          </a:bodyPr>
          <a:lstStyle/>
          <a:p>
            <a:r>
              <a:rPr lang="x-none" sz="1399"/>
              <a:t>    </a:t>
            </a:r>
            <a:endParaRPr sz="1399" dirty="0"/>
          </a:p>
        </p:txBody>
      </p:sp>
      <p:pic>
        <p:nvPicPr>
          <p:cNvPr id="11" name="Imagen 10">
            <a:extLst>
              <a:ext uri="{FF2B5EF4-FFF2-40B4-BE49-F238E27FC236}">
                <a16:creationId xmlns:a16="http://schemas.microsoft.com/office/drawing/2014/main" id="{2E06993C-EF6C-C045-866D-CE1A0EF2A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766" y="1892052"/>
            <a:ext cx="482304" cy="482304"/>
          </a:xfrm>
          <a:prstGeom prst="rect">
            <a:avLst/>
          </a:prstGeom>
        </p:spPr>
      </p:pic>
      <p:sp>
        <p:nvSpPr>
          <p:cNvPr id="9" name="Rectángulo 8">
            <a:extLst>
              <a:ext uri="{FF2B5EF4-FFF2-40B4-BE49-F238E27FC236}">
                <a16:creationId xmlns:a16="http://schemas.microsoft.com/office/drawing/2014/main" id="{EF147DA5-D320-A548-A77B-1EA2CFF3FA90}"/>
              </a:ext>
            </a:extLst>
          </p:cNvPr>
          <p:cNvSpPr/>
          <p:nvPr/>
        </p:nvSpPr>
        <p:spPr>
          <a:xfrm>
            <a:off x="557634" y="2270084"/>
            <a:ext cx="4881873" cy="2622962"/>
          </a:xfrm>
          <a:prstGeom prst="rect">
            <a:avLst/>
          </a:prstGeom>
        </p:spPr>
        <p:txBody>
          <a:bodyPr wrap="square" anchor="b">
            <a:spAutoFit/>
          </a:bodyPr>
          <a:lstStyle/>
          <a:p>
            <a:pPr lvl="0">
              <a:lnSpc>
                <a:spcPct val="115000"/>
              </a:lnSpc>
            </a:pPr>
            <a:r>
              <a:rPr lang="es-419" sz="1599" b="1" dirty="0">
                <a:latin typeface="Calibri" panose="020F0502020204030204" pitchFamily="34" charset="0"/>
                <a:ea typeface="Roboto"/>
                <a:cs typeface="Calibri" panose="020F0502020204030204" pitchFamily="34" charset="0"/>
                <a:sym typeface="Roboto"/>
              </a:rPr>
              <a:t>Reúnanse en parejas y cada uno en su cuaderno registre las respuestas a las siguientes preguntas:</a:t>
            </a:r>
          </a:p>
          <a:p>
            <a:pPr lvl="0">
              <a:lnSpc>
                <a:spcPct val="115000"/>
              </a:lnSpc>
            </a:pPr>
            <a:endParaRPr lang="es-419" sz="1599" dirty="0">
              <a:latin typeface="Calibri" panose="020F0502020204030204" pitchFamily="34" charset="0"/>
              <a:ea typeface="Roboto"/>
              <a:cs typeface="Calibri" panose="020F0502020204030204" pitchFamily="34" charset="0"/>
              <a:sym typeface="Roboto"/>
            </a:endParaRPr>
          </a:p>
          <a:p>
            <a:pPr lvl="0">
              <a:lnSpc>
                <a:spcPct val="115000"/>
              </a:lnSpc>
            </a:pPr>
            <a:r>
              <a:rPr lang="es-419" sz="1599" b="1" dirty="0">
                <a:latin typeface="Calibri" panose="020F0502020204030204" pitchFamily="34" charset="0"/>
                <a:ea typeface="Roboto"/>
                <a:cs typeface="Calibri" panose="020F0502020204030204" pitchFamily="34" charset="0"/>
                <a:sym typeface="Roboto"/>
              </a:rPr>
              <a:t>1. </a:t>
            </a:r>
            <a:r>
              <a:rPr lang="es-419" sz="1599" dirty="0">
                <a:latin typeface="Calibri" panose="020F0502020204030204" pitchFamily="34" charset="0"/>
                <a:ea typeface="Roboto"/>
                <a:cs typeface="Calibri" panose="020F0502020204030204" pitchFamily="34" charset="0"/>
                <a:sym typeface="Roboto"/>
              </a:rPr>
              <a:t>Las principales características que lograron identificar de los INCOTERMS.</a:t>
            </a:r>
          </a:p>
          <a:p>
            <a:pPr lvl="0">
              <a:lnSpc>
                <a:spcPct val="115000"/>
              </a:lnSpc>
            </a:pPr>
            <a:endParaRPr lang="es-419" sz="1599" dirty="0">
              <a:latin typeface="Calibri" panose="020F0502020204030204" pitchFamily="34" charset="0"/>
              <a:ea typeface="Roboto"/>
              <a:cs typeface="Calibri" panose="020F0502020204030204" pitchFamily="34" charset="0"/>
              <a:sym typeface="Roboto"/>
            </a:endParaRPr>
          </a:p>
          <a:p>
            <a:pPr lvl="0">
              <a:lnSpc>
                <a:spcPct val="115000"/>
              </a:lnSpc>
            </a:pPr>
            <a:r>
              <a:rPr lang="es-419" sz="1599" b="1" dirty="0">
                <a:latin typeface="Calibri" panose="020F0502020204030204" pitchFamily="34" charset="0"/>
                <a:ea typeface="Roboto"/>
                <a:cs typeface="Calibri" panose="020F0502020204030204" pitchFamily="34" charset="0"/>
                <a:sym typeface="Roboto"/>
              </a:rPr>
              <a:t>2. </a:t>
            </a:r>
            <a:r>
              <a:rPr lang="es-419" sz="1599" dirty="0">
                <a:latin typeface="Calibri" panose="020F0502020204030204" pitchFamily="34" charset="0"/>
                <a:ea typeface="Roboto"/>
                <a:cs typeface="Calibri" panose="020F0502020204030204" pitchFamily="34" charset="0"/>
                <a:sym typeface="Roboto"/>
              </a:rPr>
              <a:t>Reflexionen ¿Por qué creen que debemos aplicar los INCOTERMS a la hora de comercializar internacionalmente?</a:t>
            </a:r>
          </a:p>
        </p:txBody>
      </p:sp>
    </p:spTree>
    <p:extLst>
      <p:ext uri="{BB962C8B-B14F-4D97-AF65-F5344CB8AC3E}">
        <p14:creationId xmlns:p14="http://schemas.microsoft.com/office/powerpoint/2010/main" val="16451795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6">
            <a:extLst>
              <a:ext uri="{FF2B5EF4-FFF2-40B4-BE49-F238E27FC236}">
                <a16:creationId xmlns:a16="http://schemas.microsoft.com/office/drawing/2014/main" id="{AF741763-8527-6843-AB1D-BB375DC83CDD}"/>
              </a:ext>
            </a:extLst>
          </p:cNvPr>
          <p:cNvSpPr txBox="1"/>
          <p:nvPr/>
        </p:nvSpPr>
        <p:spPr>
          <a:xfrm>
            <a:off x="375791" y="1373292"/>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s-419" sz="2799" b="1" dirty="0">
                <a:solidFill>
                  <a:srgbClr val="ED6B00"/>
                </a:solidFill>
                <a:latin typeface="Calibri" panose="020F0502020204030204" pitchFamily="34" charset="0"/>
                <a:ea typeface="Roboto"/>
                <a:cs typeface="Calibri" panose="020F0502020204030204" pitchFamily="34" charset="0"/>
                <a:sym typeface="Roboto"/>
              </a:rPr>
              <a:t>REFLEXIÓN</a:t>
            </a:r>
            <a:endParaRPr sz="3098" b="1" dirty="0">
              <a:solidFill>
                <a:srgbClr val="ED6B00"/>
              </a:solidFill>
              <a:latin typeface="Calibri" panose="020F0502020204030204" pitchFamily="34" charset="0"/>
              <a:ea typeface="Roboto"/>
              <a:cs typeface="Calibri" panose="020F0502020204030204" pitchFamily="34" charset="0"/>
              <a:sym typeface="Roboto"/>
            </a:endParaRPr>
          </a:p>
        </p:txBody>
      </p:sp>
      <p:pic>
        <p:nvPicPr>
          <p:cNvPr id="4" name="Imagen 3">
            <a:extLst>
              <a:ext uri="{FF2B5EF4-FFF2-40B4-BE49-F238E27FC236}">
                <a16:creationId xmlns:a16="http://schemas.microsoft.com/office/drawing/2014/main" id="{834B4C29-A36F-7E4D-9903-2A6645439350}"/>
              </a:ext>
            </a:extLst>
          </p:cNvPr>
          <p:cNvPicPr>
            <a:picLocks noChangeAspect="1"/>
          </p:cNvPicPr>
          <p:nvPr/>
        </p:nvPicPr>
        <p:blipFill>
          <a:blip r:embed="rId2"/>
          <a:srcRect/>
          <a:stretch/>
        </p:blipFill>
        <p:spPr>
          <a:xfrm>
            <a:off x="4132612" y="1308292"/>
            <a:ext cx="7299745" cy="5582953"/>
          </a:xfrm>
          <a:prstGeom prst="rect">
            <a:avLst/>
          </a:prstGeom>
        </p:spPr>
      </p:pic>
      <p:sp>
        <p:nvSpPr>
          <p:cNvPr id="5" name="Google Shape;99;p15">
            <a:extLst>
              <a:ext uri="{FF2B5EF4-FFF2-40B4-BE49-F238E27FC236}">
                <a16:creationId xmlns:a16="http://schemas.microsoft.com/office/drawing/2014/main" id="{B5C007F2-C388-C745-AE0A-416372697A86}"/>
              </a:ext>
            </a:extLst>
          </p:cNvPr>
          <p:cNvSpPr txBox="1"/>
          <p:nvPr/>
        </p:nvSpPr>
        <p:spPr>
          <a:xfrm>
            <a:off x="506481" y="6387771"/>
            <a:ext cx="5144196" cy="319343"/>
          </a:xfrm>
          <a:prstGeom prst="rect">
            <a:avLst/>
          </a:prstGeom>
          <a:noFill/>
          <a:ln>
            <a:noFill/>
          </a:ln>
        </p:spPr>
        <p:txBody>
          <a:bodyPr spcFirstLastPara="1" wrap="square" lIns="91380" tIns="91380" rIns="91380" bIns="91380" anchor="ctr" anchorCtr="0">
            <a:noAutofit/>
          </a:bodyPr>
          <a:lstStyle/>
          <a:p>
            <a:pPr lvl="0"/>
            <a:r>
              <a:rPr lang="x-none" sz="2099" b="1">
                <a:solidFill>
                  <a:srgbClr val="A93501"/>
                </a:solidFill>
                <a:latin typeface="Calibri" panose="020F0502020204030204" pitchFamily="34" charset="0"/>
                <a:ea typeface="Roboto"/>
                <a:cs typeface="Calibri" panose="020F0502020204030204" pitchFamily="34" charset="0"/>
                <a:sym typeface="Roboto"/>
              </a:rPr>
              <a:t>¡</a:t>
            </a:r>
            <a:r>
              <a:rPr lang="es-ES" sz="2099" b="1" dirty="0">
                <a:solidFill>
                  <a:srgbClr val="A93501"/>
                </a:solidFill>
                <a:latin typeface="Calibri" panose="020F0502020204030204" pitchFamily="34" charset="0"/>
                <a:ea typeface="Roboto"/>
                <a:cs typeface="Calibri" panose="020F0502020204030204" pitchFamily="34" charset="0"/>
                <a:sym typeface="Roboto"/>
              </a:rPr>
              <a:t>Muy bien</a:t>
            </a:r>
            <a:r>
              <a:rPr lang="x-none" sz="2099" b="1">
                <a:solidFill>
                  <a:srgbClr val="A93501"/>
                </a:solidFill>
                <a:latin typeface="Calibri" panose="020F0502020204030204" pitchFamily="34" charset="0"/>
                <a:ea typeface="Roboto"/>
                <a:cs typeface="Calibri" panose="020F0502020204030204" pitchFamily="34" charset="0"/>
                <a:sym typeface="Roboto"/>
              </a:rPr>
              <a:t>!</a:t>
            </a:r>
            <a:endParaRPr lang="x-none" sz="2099" b="1" dirty="0">
              <a:solidFill>
                <a:srgbClr val="A93501"/>
              </a:solidFill>
              <a:latin typeface="Calibri" panose="020F0502020204030204" pitchFamily="34" charset="0"/>
              <a:ea typeface="Roboto"/>
              <a:cs typeface="Calibri" panose="020F0502020204030204" pitchFamily="34" charset="0"/>
              <a:sym typeface="Roboto"/>
            </a:endParaRPr>
          </a:p>
        </p:txBody>
      </p:sp>
      <p:sp>
        <p:nvSpPr>
          <p:cNvPr id="7" name="Google Shape;73;p14">
            <a:extLst>
              <a:ext uri="{FF2B5EF4-FFF2-40B4-BE49-F238E27FC236}">
                <a16:creationId xmlns:a16="http://schemas.microsoft.com/office/drawing/2014/main" id="{95628ACA-6B68-EC4D-B947-A9AC3235C2A7}"/>
              </a:ext>
            </a:extLst>
          </p:cNvPr>
          <p:cNvSpPr/>
          <p:nvPr/>
        </p:nvSpPr>
        <p:spPr>
          <a:xfrm>
            <a:off x="371601" y="2256753"/>
            <a:ext cx="5515674" cy="2819340"/>
          </a:xfrm>
          <a:prstGeom prst="roundRect">
            <a:avLst>
              <a:gd name="adj" fmla="val 11142"/>
            </a:avLst>
          </a:prstGeom>
          <a:solidFill>
            <a:schemeClr val="bg1"/>
          </a:solidFill>
          <a:ln w="9525" cap="flat" cmpd="sng">
            <a:solidFill>
              <a:schemeClr val="dk2"/>
            </a:solidFill>
            <a:prstDash val="solid"/>
            <a:round/>
            <a:headEnd type="none" w="sm" len="sm"/>
            <a:tailEnd type="none" w="sm" len="sm"/>
          </a:ln>
        </p:spPr>
        <p:txBody>
          <a:bodyPr spcFirstLastPara="1" wrap="square" lIns="91380" tIns="91380" rIns="91380" bIns="91380" anchor="ctr" anchorCtr="0">
            <a:noAutofit/>
          </a:bodyPr>
          <a:lstStyle/>
          <a:p>
            <a:r>
              <a:rPr lang="x-none" sz="1399"/>
              <a:t>    </a:t>
            </a:r>
            <a:endParaRPr sz="1399" dirty="0"/>
          </a:p>
        </p:txBody>
      </p:sp>
      <p:pic>
        <p:nvPicPr>
          <p:cNvPr id="11" name="Imagen 10">
            <a:extLst>
              <a:ext uri="{FF2B5EF4-FFF2-40B4-BE49-F238E27FC236}">
                <a16:creationId xmlns:a16="http://schemas.microsoft.com/office/drawing/2014/main" id="{2E06993C-EF6C-C045-866D-CE1A0EF2A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938" y="2136765"/>
            <a:ext cx="482304" cy="482304"/>
          </a:xfrm>
          <a:prstGeom prst="rect">
            <a:avLst/>
          </a:prstGeom>
        </p:spPr>
      </p:pic>
      <p:sp>
        <p:nvSpPr>
          <p:cNvPr id="9" name="Rectángulo 8">
            <a:extLst>
              <a:ext uri="{FF2B5EF4-FFF2-40B4-BE49-F238E27FC236}">
                <a16:creationId xmlns:a16="http://schemas.microsoft.com/office/drawing/2014/main" id="{03DA0F19-5477-AB41-A8C9-7B634C04BF0B}"/>
              </a:ext>
            </a:extLst>
          </p:cNvPr>
          <p:cNvSpPr/>
          <p:nvPr/>
        </p:nvSpPr>
        <p:spPr>
          <a:xfrm>
            <a:off x="613029" y="2611398"/>
            <a:ext cx="5032817" cy="2056910"/>
          </a:xfrm>
          <a:prstGeom prst="rect">
            <a:avLst/>
          </a:prstGeom>
        </p:spPr>
        <p:txBody>
          <a:bodyPr wrap="square" anchor="b">
            <a:spAutoFit/>
          </a:bodyPr>
          <a:lstStyle/>
          <a:p>
            <a:pPr lvl="0">
              <a:lnSpc>
                <a:spcPct val="115000"/>
              </a:lnSpc>
            </a:pPr>
            <a:r>
              <a:rPr lang="es-419" sz="1599" b="1" dirty="0">
                <a:latin typeface="Calibri" panose="020F0502020204030204" pitchFamily="34" charset="0"/>
                <a:ea typeface="Roboto"/>
                <a:cs typeface="Calibri" panose="020F0502020204030204" pitchFamily="34" charset="0"/>
                <a:sym typeface="Roboto"/>
              </a:rPr>
              <a:t>Los INCOTERMS al ser cláusulas, cumplen una función de gran relevancia en su aplicación, </a:t>
            </a:r>
            <a:r>
              <a:rPr lang="es-419" sz="1599" dirty="0">
                <a:latin typeface="Calibri" panose="020F0502020204030204" pitchFamily="34" charset="0"/>
                <a:ea typeface="Roboto"/>
                <a:cs typeface="Calibri" panose="020F0502020204030204" pitchFamily="34" charset="0"/>
                <a:sym typeface="Roboto"/>
              </a:rPr>
              <a:t>ya que de estos depende que se </a:t>
            </a:r>
            <a:r>
              <a:rPr lang="es-419" sz="1599" b="1" dirty="0">
                <a:latin typeface="Calibri" panose="020F0502020204030204" pitchFamily="34" charset="0"/>
                <a:ea typeface="Roboto"/>
                <a:cs typeface="Calibri" panose="020F0502020204030204" pitchFamily="34" charset="0"/>
                <a:sym typeface="Roboto"/>
              </a:rPr>
              <a:t>efectué un buen acto de comercio, </a:t>
            </a:r>
            <a:r>
              <a:rPr lang="es-419" sz="1599" dirty="0">
                <a:latin typeface="Calibri" panose="020F0502020204030204" pitchFamily="34" charset="0"/>
                <a:ea typeface="Roboto"/>
                <a:cs typeface="Calibri" panose="020F0502020204030204" pitchFamily="34" charset="0"/>
                <a:sym typeface="Roboto"/>
              </a:rPr>
              <a:t>y que este tenga todas las condiciones generales requeridas para estar en regla. Sin estas cláusulas, los actos de comercio no tendrían un respaldo formal y sería más complejo realizar comercio internacional. </a:t>
            </a:r>
          </a:p>
        </p:txBody>
      </p:sp>
    </p:spTree>
    <p:extLst>
      <p:ext uri="{BB962C8B-B14F-4D97-AF65-F5344CB8AC3E}">
        <p14:creationId xmlns:p14="http://schemas.microsoft.com/office/powerpoint/2010/main" val="1587160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9" name="Google Shape;174;p19">
            <a:extLst>
              <a:ext uri="{FF2B5EF4-FFF2-40B4-BE49-F238E27FC236}">
                <a16:creationId xmlns:a16="http://schemas.microsoft.com/office/drawing/2014/main" id="{0FF07501-1925-3A4E-ABAB-C0C761B6785C}"/>
              </a:ext>
            </a:extLst>
          </p:cNvPr>
          <p:cNvSpPr/>
          <p:nvPr/>
        </p:nvSpPr>
        <p:spPr>
          <a:xfrm>
            <a:off x="466023" y="2042278"/>
            <a:ext cx="7845639" cy="2353875"/>
          </a:xfrm>
          <a:prstGeom prst="roundRect">
            <a:avLst>
              <a:gd name="adj" fmla="val 11061"/>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dirty="0"/>
              <a:t>    </a:t>
            </a:r>
            <a:endParaRPr dirty="0"/>
          </a:p>
        </p:txBody>
      </p:sp>
      <p:sp>
        <p:nvSpPr>
          <p:cNvPr id="10" name="Google Shape;178;p6">
            <a:extLst>
              <a:ext uri="{FF2B5EF4-FFF2-40B4-BE49-F238E27FC236}">
                <a16:creationId xmlns:a16="http://schemas.microsoft.com/office/drawing/2014/main" id="{DC2114F3-DC92-0E40-82C7-5192822D1211}"/>
              </a:ext>
            </a:extLst>
          </p:cNvPr>
          <p:cNvSpPr txBox="1"/>
          <p:nvPr/>
        </p:nvSpPr>
        <p:spPr>
          <a:xfrm>
            <a:off x="451954" y="1377835"/>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n-US" sz="2799" b="1" dirty="0">
                <a:solidFill>
                  <a:srgbClr val="ED6B00"/>
                </a:solidFill>
                <a:latin typeface="Calibri"/>
                <a:ea typeface="Calibri"/>
                <a:cs typeface="Calibri"/>
                <a:sym typeface="Calibri"/>
              </a:rPr>
              <a:t>¿CÓMO PAGAMOS </a:t>
            </a:r>
            <a:r>
              <a:rPr lang="en-US" sz="2799" dirty="0">
                <a:solidFill>
                  <a:srgbClr val="A93501"/>
                </a:solidFill>
                <a:latin typeface="Calibri"/>
                <a:ea typeface="Calibri"/>
                <a:cs typeface="Calibri"/>
                <a:sym typeface="Calibri"/>
              </a:rPr>
              <a:t>EN EL COMERCIO INTERNACIONAL?</a:t>
            </a:r>
            <a:endParaRPr lang="en-US" sz="3098" dirty="0">
              <a:solidFill>
                <a:srgbClr val="A93501"/>
              </a:solidFill>
              <a:latin typeface="Calibri"/>
              <a:ea typeface="Calibri"/>
              <a:cs typeface="Calibri"/>
              <a:sym typeface="Calibri"/>
            </a:endParaRPr>
          </a:p>
        </p:txBody>
      </p:sp>
      <p:pic>
        <p:nvPicPr>
          <p:cNvPr id="12" name="Picture 4">
            <a:extLst>
              <a:ext uri="{FF2B5EF4-FFF2-40B4-BE49-F238E27FC236}">
                <a16:creationId xmlns:a16="http://schemas.microsoft.com/office/drawing/2014/main" id="{664CE949-B2B3-A846-A69E-48D46AF23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705" y="4396153"/>
            <a:ext cx="4582726" cy="256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Google Shape;174;p19">
            <a:extLst>
              <a:ext uri="{FF2B5EF4-FFF2-40B4-BE49-F238E27FC236}">
                <a16:creationId xmlns:a16="http://schemas.microsoft.com/office/drawing/2014/main" id="{26DB6E24-0388-9646-9803-B7FAE133E4B4}"/>
              </a:ext>
            </a:extLst>
          </p:cNvPr>
          <p:cNvSpPr/>
          <p:nvPr/>
        </p:nvSpPr>
        <p:spPr>
          <a:xfrm rot="5400000">
            <a:off x="5366903" y="3356067"/>
            <a:ext cx="2609051" cy="4665786"/>
          </a:xfrm>
          <a:prstGeom prst="roundRect">
            <a:avLst>
              <a:gd name="adj" fmla="val 8240"/>
            </a:avLst>
          </a:prstGeom>
          <a:noFill/>
          <a:ln w="101600">
            <a:solidFill>
              <a:schemeClr val="bg1">
                <a:lumMod val="95000"/>
              </a:schemeClr>
            </a:solidFill>
          </a:ln>
        </p:spPr>
        <p:txBody>
          <a:bodyPr spcFirstLastPara="1" wrap="square" lIns="91380" tIns="91380" rIns="91380" bIns="91380" anchor="ctr" anchorCtr="0">
            <a:noAutofit/>
          </a:bodyPr>
          <a:lstStyle/>
          <a:p>
            <a:r>
              <a:rPr lang="es-419" sz="1399" dirty="0"/>
              <a:t>    </a:t>
            </a:r>
            <a:endParaRPr sz="1399" dirty="0"/>
          </a:p>
        </p:txBody>
      </p:sp>
      <p:sp>
        <p:nvSpPr>
          <p:cNvPr id="16" name="Google Shape;175;p19">
            <a:extLst>
              <a:ext uri="{FF2B5EF4-FFF2-40B4-BE49-F238E27FC236}">
                <a16:creationId xmlns:a16="http://schemas.microsoft.com/office/drawing/2014/main" id="{A2C967E7-6772-D347-88E2-0CB468B15442}"/>
              </a:ext>
            </a:extLst>
          </p:cNvPr>
          <p:cNvSpPr txBox="1"/>
          <p:nvPr/>
        </p:nvSpPr>
        <p:spPr>
          <a:xfrm>
            <a:off x="774242" y="2323631"/>
            <a:ext cx="7197449" cy="2295262"/>
          </a:xfrm>
          <a:prstGeom prst="rect">
            <a:avLst/>
          </a:prstGeom>
          <a:noFill/>
          <a:ln>
            <a:noFill/>
          </a:ln>
        </p:spPr>
        <p:txBody>
          <a:bodyPr spcFirstLastPara="1" wrap="square" lIns="91425" tIns="91425" rIns="91425" bIns="91425" anchor="ctr" anchorCtr="0">
            <a:noAutofit/>
          </a:bodyPr>
          <a:lstStyle/>
          <a:p>
            <a:pPr>
              <a:lnSpc>
                <a:spcPct val="110000"/>
              </a:lnSpc>
            </a:pPr>
            <a:r>
              <a:rPr lang="es-ES" sz="1500" b="1" dirty="0">
                <a:latin typeface="Calibri" panose="020F0502020204030204" pitchFamily="34" charset="0"/>
                <a:cs typeface="Calibri" panose="020F0502020204030204" pitchFamily="34" charset="0"/>
              </a:rPr>
              <a:t>Carta de crédito</a:t>
            </a:r>
            <a:br>
              <a:rPr lang="es-ES" sz="1500" b="1" dirty="0">
                <a:latin typeface="Calibri" panose="020F0502020204030204" pitchFamily="34" charset="0"/>
                <a:cs typeface="Calibri" panose="020F0502020204030204" pitchFamily="34" charset="0"/>
              </a:rPr>
            </a:br>
            <a:r>
              <a:rPr lang="es-ES" sz="1500" dirty="0">
                <a:latin typeface="Calibri" panose="020F0502020204030204" pitchFamily="34" charset="0"/>
                <a:cs typeface="Calibri" panose="020F0502020204030204" pitchFamily="34" charset="0"/>
              </a:rPr>
              <a:t>Una carta de crédito es básicamente un </a:t>
            </a:r>
            <a:r>
              <a:rPr lang="es-ES" sz="1500" b="1" dirty="0">
                <a:latin typeface="Calibri" panose="020F0502020204030204" pitchFamily="34" charset="0"/>
                <a:cs typeface="Calibri" panose="020F0502020204030204" pitchFamily="34" charset="0"/>
              </a:rPr>
              <a:t>instrumento de pago esencial en el transporte marítimo y en el comercio internacional. </a:t>
            </a:r>
            <a:r>
              <a:rPr lang="es-ES" sz="1500" dirty="0">
                <a:latin typeface="Calibri" panose="020F0502020204030204" pitchFamily="34" charset="0"/>
                <a:cs typeface="Calibri" panose="020F0502020204030204" pitchFamily="34" charset="0"/>
              </a:rPr>
              <a:t>Estas cartas de crédito se utilizan no solamente en las importaciones, sino también en las exportaciones.</a:t>
            </a:r>
          </a:p>
          <a:p>
            <a:pPr>
              <a:lnSpc>
                <a:spcPct val="110000"/>
              </a:lnSpc>
            </a:pPr>
            <a:r>
              <a:rPr lang="es-ES" sz="1500" dirty="0">
                <a:latin typeface="Calibri" panose="020F0502020204030204" pitchFamily="34" charset="0"/>
                <a:cs typeface="Calibri" panose="020F0502020204030204" pitchFamily="34" charset="0"/>
              </a:rPr>
              <a:t>Su importancia radica en que a través de estos documentos, los bancos pueden realizar o en su caso, recibir el pago de un tercero contra la entrega de la documentación, ya sea del embarque o el transporte marítimo de mercancías.</a:t>
            </a:r>
          </a:p>
          <a:p>
            <a:pPr>
              <a:lnSpc>
                <a:spcPct val="110000"/>
              </a:lnSpc>
            </a:pPr>
            <a:endParaRPr lang="es-ES" sz="1500" dirty="0">
              <a:latin typeface="Calibri" panose="020F0502020204030204" pitchFamily="34" charset="0"/>
              <a:cs typeface="Calibri" panose="020F0502020204030204" pitchFamily="34" charset="0"/>
            </a:endParaRPr>
          </a:p>
          <a:p>
            <a:pPr>
              <a:lnSpc>
                <a:spcPct val="110000"/>
              </a:lnSpc>
            </a:pPr>
            <a:endParaRPr lang="es-E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6917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10" name="Google Shape;178;p6">
            <a:extLst>
              <a:ext uri="{FF2B5EF4-FFF2-40B4-BE49-F238E27FC236}">
                <a16:creationId xmlns:a16="http://schemas.microsoft.com/office/drawing/2014/main" id="{DC2114F3-DC92-0E40-82C7-5192822D1211}"/>
              </a:ext>
            </a:extLst>
          </p:cNvPr>
          <p:cNvSpPr txBox="1"/>
          <p:nvPr/>
        </p:nvSpPr>
        <p:spPr>
          <a:xfrm>
            <a:off x="451954" y="1377835"/>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n-US" sz="2799" b="1" dirty="0">
                <a:solidFill>
                  <a:srgbClr val="ED6B00"/>
                </a:solidFill>
                <a:latin typeface="Calibri"/>
                <a:ea typeface="Calibri"/>
                <a:cs typeface="Calibri"/>
                <a:sym typeface="Calibri"/>
              </a:rPr>
              <a:t>SOLICITUD DE APERTURA </a:t>
            </a:r>
            <a:r>
              <a:rPr lang="en-US" sz="2799" dirty="0">
                <a:solidFill>
                  <a:srgbClr val="A93501"/>
                </a:solidFill>
                <a:latin typeface="Calibri"/>
                <a:ea typeface="Calibri"/>
                <a:cs typeface="Calibri"/>
                <a:sym typeface="Calibri"/>
              </a:rPr>
              <a:t>DE CARTA DE CRÉDITO </a:t>
            </a:r>
            <a:endParaRPr lang="en-US" sz="3098" dirty="0">
              <a:solidFill>
                <a:srgbClr val="A93501"/>
              </a:solidFill>
              <a:latin typeface="Calibri"/>
              <a:ea typeface="Calibri"/>
              <a:cs typeface="Calibri"/>
              <a:sym typeface="Calibri"/>
            </a:endParaRPr>
          </a:p>
        </p:txBody>
      </p:sp>
      <p:sp>
        <p:nvSpPr>
          <p:cNvPr id="9" name="Google Shape;174;p19">
            <a:extLst>
              <a:ext uri="{FF2B5EF4-FFF2-40B4-BE49-F238E27FC236}">
                <a16:creationId xmlns:a16="http://schemas.microsoft.com/office/drawing/2014/main" id="{8102BBE7-CD8D-944D-8473-0193D65C6EB1}"/>
              </a:ext>
            </a:extLst>
          </p:cNvPr>
          <p:cNvSpPr/>
          <p:nvPr/>
        </p:nvSpPr>
        <p:spPr>
          <a:xfrm>
            <a:off x="451954" y="2061409"/>
            <a:ext cx="3909031" cy="3483608"/>
          </a:xfrm>
          <a:prstGeom prst="roundRect">
            <a:avLst>
              <a:gd name="adj" fmla="val 8416"/>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dirty="0"/>
              <a:t>    </a:t>
            </a:r>
            <a:endParaRPr dirty="0"/>
          </a:p>
        </p:txBody>
      </p:sp>
      <p:sp>
        <p:nvSpPr>
          <p:cNvPr id="12" name="Google Shape;175;p19">
            <a:extLst>
              <a:ext uri="{FF2B5EF4-FFF2-40B4-BE49-F238E27FC236}">
                <a16:creationId xmlns:a16="http://schemas.microsoft.com/office/drawing/2014/main" id="{0F7E520F-6DEA-6A49-95DD-21B6A6CE6D33}"/>
              </a:ext>
            </a:extLst>
          </p:cNvPr>
          <p:cNvSpPr txBox="1"/>
          <p:nvPr/>
        </p:nvSpPr>
        <p:spPr>
          <a:xfrm>
            <a:off x="620133" y="1699171"/>
            <a:ext cx="3565005" cy="4150645"/>
          </a:xfrm>
          <a:prstGeom prst="rect">
            <a:avLst/>
          </a:prstGeom>
          <a:noFill/>
          <a:ln>
            <a:noFill/>
          </a:ln>
        </p:spPr>
        <p:txBody>
          <a:bodyPr spcFirstLastPara="1" wrap="square" lIns="91425" tIns="91425" rIns="91425" bIns="91425" anchor="ctr" anchorCtr="0">
            <a:noAutofit/>
          </a:bodyPr>
          <a:lstStyle/>
          <a:p>
            <a:pPr>
              <a:lnSpc>
                <a:spcPct val="110000"/>
              </a:lnSpc>
            </a:pPr>
            <a:r>
              <a:rPr lang="es-ES" sz="1500" dirty="0">
                <a:latin typeface="Calibri" panose="020F0502020204030204" pitchFamily="34" charset="0"/>
                <a:cs typeface="Calibri" panose="020F0502020204030204" pitchFamily="34" charset="0"/>
              </a:rPr>
              <a:t>Esta etapa es </a:t>
            </a:r>
            <a:r>
              <a:rPr lang="es-ES" sz="1500" b="1" dirty="0">
                <a:latin typeface="Calibri" panose="020F0502020204030204" pitchFamily="34" charset="0"/>
                <a:cs typeface="Calibri" panose="020F0502020204030204" pitchFamily="34" charset="0"/>
              </a:rPr>
              <a:t>muy importante, </a:t>
            </a:r>
            <a:r>
              <a:rPr lang="es-ES" sz="1500" dirty="0">
                <a:latin typeface="Calibri" panose="020F0502020204030204" pitchFamily="34" charset="0"/>
                <a:cs typeface="Calibri" panose="020F0502020204030204" pitchFamily="34" charset="0"/>
              </a:rPr>
              <a:t>porque con los antecedentes que obtuvo el importador en el primer paso</a:t>
            </a:r>
            <a:r>
              <a:rPr lang="es-ES" sz="1500" b="1" dirty="0">
                <a:latin typeface="Calibri" panose="020F0502020204030204" pitchFamily="34" charset="0"/>
                <a:cs typeface="Calibri" panose="020F0502020204030204" pitchFamily="34" charset="0"/>
              </a:rPr>
              <a:t>, está en condiciones de solicitar en su banco comercial, la apertura de la Carta de Crédito (</a:t>
            </a:r>
            <a:r>
              <a:rPr lang="es-ES" sz="1500" b="1" dirty="0" err="1">
                <a:latin typeface="Calibri" panose="020F0502020204030204" pitchFamily="34" charset="0"/>
                <a:cs typeface="Calibri" panose="020F0502020204030204" pitchFamily="34" charset="0"/>
              </a:rPr>
              <a:t>Acreditivo</a:t>
            </a:r>
            <a:r>
              <a:rPr lang="es-ES" sz="1500" b="1" dirty="0">
                <a:latin typeface="Calibri" panose="020F0502020204030204" pitchFamily="34" charset="0"/>
                <a:cs typeface="Calibri" panose="020F0502020204030204" pitchFamily="34" charset="0"/>
              </a:rPr>
              <a:t>), </a:t>
            </a:r>
            <a:r>
              <a:rPr lang="es-ES" sz="1500" dirty="0">
                <a:latin typeface="Calibri" panose="020F0502020204030204" pitchFamily="34" charset="0"/>
                <a:cs typeface="Calibri" panose="020F0502020204030204" pitchFamily="34" charset="0"/>
              </a:rPr>
              <a:t>cuya modalidad es la más usual y que ofrece mayor seguridad, tanto para el exportador (proveedor) de recibir el pago de las mercancías, como para el importador de obtener su producto en las condiciones más adecuadas.</a:t>
            </a:r>
          </a:p>
        </p:txBody>
      </p:sp>
      <p:pic>
        <p:nvPicPr>
          <p:cNvPr id="6" name="Picture 2">
            <a:extLst>
              <a:ext uri="{FF2B5EF4-FFF2-40B4-BE49-F238E27FC236}">
                <a16:creationId xmlns:a16="http://schemas.microsoft.com/office/drawing/2014/main" id="{36DF4557-FC47-044A-A47D-CDEB27670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39006" y="1906652"/>
            <a:ext cx="4541161" cy="5052520"/>
          </a:xfrm>
          <a:prstGeom prst="rect">
            <a:avLst/>
          </a:prstGeom>
          <a:noFill/>
        </p:spPr>
      </p:pic>
      <p:sp>
        <p:nvSpPr>
          <p:cNvPr id="7" name="Google Shape;174;p19">
            <a:extLst>
              <a:ext uri="{FF2B5EF4-FFF2-40B4-BE49-F238E27FC236}">
                <a16:creationId xmlns:a16="http://schemas.microsoft.com/office/drawing/2014/main" id="{C8CBF5DA-3E82-AB46-9FDA-43F7F0054B60}"/>
              </a:ext>
            </a:extLst>
          </p:cNvPr>
          <p:cNvSpPr/>
          <p:nvPr/>
        </p:nvSpPr>
        <p:spPr>
          <a:xfrm rot="5400000">
            <a:off x="4325076" y="2267349"/>
            <a:ext cx="5164686" cy="4475158"/>
          </a:xfrm>
          <a:prstGeom prst="roundRect">
            <a:avLst>
              <a:gd name="adj" fmla="val 6144"/>
            </a:avLst>
          </a:prstGeom>
          <a:noFill/>
          <a:ln w="101600">
            <a:solidFill>
              <a:schemeClr val="bg1">
                <a:lumMod val="95000"/>
              </a:schemeClr>
            </a:solidFill>
          </a:ln>
        </p:spPr>
        <p:txBody>
          <a:bodyPr spcFirstLastPara="1" wrap="square" lIns="91380" tIns="91380" rIns="91380" bIns="91380" anchor="ctr" anchorCtr="0">
            <a:noAutofit/>
          </a:bodyPr>
          <a:lstStyle/>
          <a:p>
            <a:r>
              <a:rPr lang="es-419" sz="1399" dirty="0"/>
              <a:t>    </a:t>
            </a:r>
            <a:endParaRPr sz="1399" dirty="0"/>
          </a:p>
        </p:txBody>
      </p:sp>
    </p:spTree>
    <p:extLst>
      <p:ext uri="{BB962C8B-B14F-4D97-AF65-F5344CB8AC3E}">
        <p14:creationId xmlns:p14="http://schemas.microsoft.com/office/powerpoint/2010/main" val="195980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p:nvPr/>
        </p:nvSpPr>
        <p:spPr>
          <a:xfrm>
            <a:off x="365423" y="2049137"/>
            <a:ext cx="1444329" cy="369405"/>
          </a:xfrm>
          <a:prstGeom prst="rect">
            <a:avLst/>
          </a:prstGeom>
          <a:no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500"/>
              <a:buFont typeface="Calibri"/>
              <a:buNone/>
            </a:pPr>
            <a:r>
              <a:rPr lang="en-US" sz="1500" b="1" i="0" u="none" strike="noStrike" cap="none" dirty="0">
                <a:solidFill>
                  <a:srgbClr val="000000"/>
                </a:solidFill>
                <a:latin typeface="Calibri"/>
                <a:ea typeface="Calibri"/>
                <a:cs typeface="Calibri"/>
                <a:sym typeface="Calibri"/>
              </a:rPr>
              <a:t>ACTIVIDAD 3</a:t>
            </a:r>
            <a:endParaRPr dirty="0"/>
          </a:p>
        </p:txBody>
      </p:sp>
      <p:sp>
        <p:nvSpPr>
          <p:cNvPr id="7" name="Google Shape;106;p10">
            <a:extLst>
              <a:ext uri="{FF2B5EF4-FFF2-40B4-BE49-F238E27FC236}">
                <a16:creationId xmlns:a16="http://schemas.microsoft.com/office/drawing/2014/main" id="{FAB3B5A5-34E4-4B42-A5F0-412618D04682}"/>
              </a:ext>
            </a:extLst>
          </p:cNvPr>
          <p:cNvSpPr txBox="1"/>
          <p:nvPr/>
        </p:nvSpPr>
        <p:spPr>
          <a:xfrm>
            <a:off x="403522" y="2257125"/>
            <a:ext cx="8130878" cy="1810783"/>
          </a:xfrm>
          <a:prstGeom prst="rect">
            <a:avLst/>
          </a:prstGeom>
          <a:noFill/>
          <a:ln>
            <a:noFill/>
          </a:ln>
        </p:spPr>
        <p:txBody>
          <a:bodyPr spcFirstLastPara="1" wrap="square" lIns="91375" tIns="91375" rIns="91375" bIns="91375" anchor="ctr" anchorCtr="0">
            <a:noAutofit/>
          </a:bodyPr>
          <a:lstStyle/>
          <a:p>
            <a:pPr lvl="0">
              <a:lnSpc>
                <a:spcPct val="90000"/>
              </a:lnSpc>
              <a:buClr>
                <a:srgbClr val="ED6B00"/>
              </a:buClr>
              <a:buSzPts val="3600"/>
            </a:pPr>
            <a:r>
              <a:rPr lang="en-US" sz="3600" b="1" dirty="0">
                <a:solidFill>
                  <a:srgbClr val="ED6B00"/>
                </a:solidFill>
                <a:latin typeface="Calibri" panose="020F0502020204030204" pitchFamily="34" charset="0"/>
                <a:cs typeface="Calibri" panose="020F0502020204030204" pitchFamily="34" charset="0"/>
              </a:rPr>
              <a:t>MONTOS CORRESPONDIENTES</a:t>
            </a:r>
          </a:p>
          <a:p>
            <a:pPr lvl="0">
              <a:lnSpc>
                <a:spcPct val="90000"/>
              </a:lnSpc>
              <a:buClr>
                <a:srgbClr val="ED6B00"/>
              </a:buClr>
              <a:buSzPts val="3600"/>
            </a:pPr>
            <a:r>
              <a:rPr lang="en-US" sz="3600" b="1" dirty="0">
                <a:solidFill>
                  <a:srgbClr val="ED6B00"/>
                </a:solidFill>
                <a:latin typeface="Calibri" panose="020F0502020204030204" pitchFamily="34" charset="0"/>
                <a:cs typeface="Calibri" panose="020F0502020204030204" pitchFamily="34" charset="0"/>
              </a:rPr>
              <a:t>EN UNA IMPORTACIÓN</a:t>
            </a:r>
          </a:p>
          <a:p>
            <a:pPr lvl="0">
              <a:lnSpc>
                <a:spcPct val="90000"/>
              </a:lnSpc>
              <a:buClr>
                <a:srgbClr val="ED6B00"/>
              </a:buClr>
              <a:buSzPts val="3600"/>
            </a:pPr>
            <a:r>
              <a:rPr lang="en-US" sz="3600" b="1" dirty="0">
                <a:solidFill>
                  <a:srgbClr val="ED6B00"/>
                </a:solidFill>
                <a:latin typeface="Calibri" panose="020F0502020204030204" pitchFamily="34" charset="0"/>
                <a:cs typeface="Calibri" panose="020F0502020204030204" pitchFamily="34" charset="0"/>
              </a:rPr>
              <a:t>Y EXPORTACIÓN</a:t>
            </a:r>
            <a:endParaRPr lang="en-US" dirty="0">
              <a:latin typeface="Calibri" panose="020F0502020204030204" pitchFamily="34" charset="0"/>
              <a:cs typeface="Calibri" panose="020F0502020204030204" pitchFamily="34" charset="0"/>
            </a:endParaRPr>
          </a:p>
        </p:txBody>
      </p:sp>
      <p:sp>
        <p:nvSpPr>
          <p:cNvPr id="5" name="Google Shape;94;p9">
            <a:extLst>
              <a:ext uri="{FF2B5EF4-FFF2-40B4-BE49-F238E27FC236}">
                <a16:creationId xmlns:a16="http://schemas.microsoft.com/office/drawing/2014/main" id="{4D689A60-C12E-1541-BCAC-01FD01D74FBF}"/>
              </a:ext>
            </a:extLst>
          </p:cNvPr>
          <p:cNvSpPr txBox="1"/>
          <p:nvPr/>
        </p:nvSpPr>
        <p:spPr>
          <a:xfrm>
            <a:off x="1139098" y="834800"/>
            <a:ext cx="5685772" cy="339663"/>
          </a:xfrm>
          <a:prstGeom prst="rect">
            <a:avLst/>
          </a:prstGeom>
          <a:noFill/>
          <a:ln>
            <a:noFill/>
          </a:ln>
        </p:spPr>
        <p:txBody>
          <a:bodyPr spcFirstLastPara="1" wrap="square" lIns="91375" tIns="91375" rIns="91375" bIns="91375" anchor="t" anchorCtr="0">
            <a:noAutofit/>
          </a:bodyPr>
          <a:lstStyle/>
          <a:p>
            <a:pPr lvl="0">
              <a:buClr>
                <a:srgbClr val="ED6B00"/>
              </a:buClr>
              <a:buSzPts val="1200"/>
            </a:pPr>
            <a:r>
              <a:rPr lang="en-US" sz="1200" b="1" dirty="0">
                <a:solidFill>
                  <a:srgbClr val="ED6B00"/>
                </a:solidFill>
                <a:latin typeface="Calibri"/>
                <a:ea typeface="Calibri"/>
                <a:cs typeface="Calibri"/>
                <a:sym typeface="Calibri"/>
              </a:rPr>
              <a:t>MÓDULO 2 </a:t>
            </a:r>
            <a:r>
              <a:rPr lang="en-US" sz="1200" dirty="0">
                <a:solidFill>
                  <a:srgbClr val="ED6B00"/>
                </a:solidFill>
                <a:latin typeface="Calibri"/>
                <a:ea typeface="Calibri"/>
                <a:cs typeface="Calibri"/>
                <a:sym typeface="Calibri"/>
              </a:rPr>
              <a:t>| GESTIÓN COMERCIAL TRIBUTARIA</a:t>
            </a:r>
            <a:endParaRPr lang="en-US" sz="1200" dirty="0"/>
          </a:p>
        </p:txBody>
      </p:sp>
      <p:pic>
        <p:nvPicPr>
          <p:cNvPr id="3" name="Imagen 2">
            <a:extLst>
              <a:ext uri="{FF2B5EF4-FFF2-40B4-BE49-F238E27FC236}">
                <a16:creationId xmlns:a16="http://schemas.microsoft.com/office/drawing/2014/main" id="{4FBE8C3F-2D82-7242-8824-6E809821D8A3}"/>
              </a:ext>
            </a:extLst>
          </p:cNvPr>
          <p:cNvPicPr>
            <a:picLocks noChangeAspect="1"/>
          </p:cNvPicPr>
          <p:nvPr/>
        </p:nvPicPr>
        <p:blipFill>
          <a:blip r:embed="rId3"/>
          <a:stretch>
            <a:fillRect/>
          </a:stretch>
        </p:blipFill>
        <p:spPr>
          <a:xfrm>
            <a:off x="2721570" y="2537134"/>
            <a:ext cx="6824870" cy="527376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Google Shape;174;p19">
            <a:extLst>
              <a:ext uri="{FF2B5EF4-FFF2-40B4-BE49-F238E27FC236}">
                <a16:creationId xmlns:a16="http://schemas.microsoft.com/office/drawing/2014/main" id="{5C7B7B35-9912-9242-98D3-23859DEB0CA9}"/>
              </a:ext>
            </a:extLst>
          </p:cNvPr>
          <p:cNvSpPr/>
          <p:nvPr/>
        </p:nvSpPr>
        <p:spPr>
          <a:xfrm>
            <a:off x="466023" y="2054001"/>
            <a:ext cx="7751854" cy="3678584"/>
          </a:xfrm>
          <a:prstGeom prst="roundRect">
            <a:avLst>
              <a:gd name="adj" fmla="val 10952"/>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dirty="0"/>
              <a:t>    </a:t>
            </a:r>
            <a:endParaRPr dirty="0"/>
          </a:p>
        </p:txBody>
      </p:sp>
      <p:sp>
        <p:nvSpPr>
          <p:cNvPr id="9" name="Google Shape;178;p6">
            <a:extLst>
              <a:ext uri="{FF2B5EF4-FFF2-40B4-BE49-F238E27FC236}">
                <a16:creationId xmlns:a16="http://schemas.microsoft.com/office/drawing/2014/main" id="{2A89B1BA-2E82-4F46-A21D-84D9114EBD7B}"/>
              </a:ext>
            </a:extLst>
          </p:cNvPr>
          <p:cNvSpPr txBox="1"/>
          <p:nvPr/>
        </p:nvSpPr>
        <p:spPr>
          <a:xfrm>
            <a:off x="451954" y="1377835"/>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n-US" sz="2799" b="1" dirty="0">
                <a:solidFill>
                  <a:srgbClr val="ED6B00"/>
                </a:solidFill>
                <a:latin typeface="Calibri"/>
                <a:ea typeface="Calibri"/>
                <a:cs typeface="Calibri"/>
                <a:sym typeface="Calibri"/>
              </a:rPr>
              <a:t>COBRANZA </a:t>
            </a:r>
            <a:r>
              <a:rPr lang="en-US" sz="2799" dirty="0">
                <a:solidFill>
                  <a:srgbClr val="A93501"/>
                </a:solidFill>
                <a:latin typeface="Calibri"/>
                <a:ea typeface="Calibri"/>
                <a:cs typeface="Calibri"/>
                <a:sym typeface="Calibri"/>
              </a:rPr>
              <a:t>EXTRANJERA</a:t>
            </a:r>
            <a:endParaRPr lang="en-US" sz="3098" dirty="0">
              <a:solidFill>
                <a:srgbClr val="A93501"/>
              </a:solidFill>
              <a:latin typeface="Calibri"/>
              <a:ea typeface="Calibri"/>
              <a:cs typeface="Calibri"/>
              <a:sym typeface="Calibri"/>
            </a:endParaRPr>
          </a:p>
        </p:txBody>
      </p:sp>
      <p:sp>
        <p:nvSpPr>
          <p:cNvPr id="12" name="Google Shape;175;p19">
            <a:extLst>
              <a:ext uri="{FF2B5EF4-FFF2-40B4-BE49-F238E27FC236}">
                <a16:creationId xmlns:a16="http://schemas.microsoft.com/office/drawing/2014/main" id="{1DE8383C-78E4-6349-B458-D951C430E524}"/>
              </a:ext>
            </a:extLst>
          </p:cNvPr>
          <p:cNvSpPr txBox="1"/>
          <p:nvPr/>
        </p:nvSpPr>
        <p:spPr>
          <a:xfrm>
            <a:off x="774242" y="2065721"/>
            <a:ext cx="7197449" cy="3760648"/>
          </a:xfrm>
          <a:prstGeom prst="rect">
            <a:avLst/>
          </a:prstGeom>
          <a:noFill/>
          <a:ln>
            <a:noFill/>
          </a:ln>
        </p:spPr>
        <p:txBody>
          <a:bodyPr spcFirstLastPara="1" wrap="square" lIns="91425" tIns="91425" rIns="91425" bIns="91425" anchor="ctr" anchorCtr="0">
            <a:noAutofit/>
          </a:bodyPr>
          <a:lstStyle/>
          <a:p>
            <a:pPr>
              <a:lnSpc>
                <a:spcPct val="110000"/>
              </a:lnSpc>
            </a:pPr>
            <a:r>
              <a:rPr lang="es-ES" sz="1500" dirty="0">
                <a:latin typeface="Calibri" panose="020F0502020204030204" pitchFamily="34" charset="0"/>
                <a:cs typeface="Calibri" panose="020F0502020204030204" pitchFamily="34" charset="0"/>
              </a:rPr>
              <a:t>Es el proceso por el cual los </a:t>
            </a:r>
            <a:r>
              <a:rPr lang="es-ES" sz="1500" b="1" dirty="0">
                <a:latin typeface="Calibri" panose="020F0502020204030204" pitchFamily="34" charset="0"/>
                <a:cs typeface="Calibri" panose="020F0502020204030204" pitchFamily="34" charset="0"/>
              </a:rPr>
              <a:t>bancos reciben los documentos financieros (cheque, letra de cambio o pagaré) y/o comerciales (facturas, documentos de embarque) con el objeto de obtener la aceptación y/o pagos de los mismos.</a:t>
            </a:r>
          </a:p>
          <a:p>
            <a:pPr>
              <a:lnSpc>
                <a:spcPct val="110000"/>
              </a:lnSpc>
            </a:pPr>
            <a:r>
              <a:rPr lang="es-ES" sz="1500" dirty="0">
                <a:latin typeface="Calibri" panose="020F0502020204030204" pitchFamily="34" charset="0"/>
                <a:cs typeface="Calibri" panose="020F0502020204030204" pitchFamily="34" charset="0"/>
              </a:rPr>
              <a:t>Se basa en la mutua confianza entre importador y exportador (consignatario y </a:t>
            </a:r>
            <a:r>
              <a:rPr lang="es-ES" sz="1500" dirty="0" err="1">
                <a:latin typeface="Calibri" panose="020F0502020204030204" pitchFamily="34" charset="0"/>
                <a:cs typeface="Calibri" panose="020F0502020204030204" pitchFamily="34" charset="0"/>
              </a:rPr>
              <a:t>consignante</a:t>
            </a:r>
            <a:r>
              <a:rPr lang="es-ES" sz="1500" dirty="0">
                <a:latin typeface="Calibri" panose="020F0502020204030204" pitchFamily="34" charset="0"/>
                <a:cs typeface="Calibri" panose="020F0502020204030204" pitchFamily="34" charset="0"/>
              </a:rPr>
              <a:t>).</a:t>
            </a:r>
          </a:p>
          <a:p>
            <a:pPr>
              <a:lnSpc>
                <a:spcPct val="110000"/>
              </a:lnSpc>
            </a:pPr>
            <a:endParaRPr lang="es-ES" sz="1500" dirty="0">
              <a:latin typeface="Calibri" panose="020F0502020204030204" pitchFamily="34" charset="0"/>
              <a:cs typeface="Calibri" panose="020F0502020204030204" pitchFamily="34" charset="0"/>
            </a:endParaRPr>
          </a:p>
          <a:p>
            <a:pPr>
              <a:lnSpc>
                <a:spcPct val="110000"/>
              </a:lnSpc>
            </a:pPr>
            <a:r>
              <a:rPr lang="es-ES" sz="1500" dirty="0">
                <a:latin typeface="Calibri" panose="020F0502020204030204" pitchFamily="34" charset="0"/>
                <a:cs typeface="Calibri" panose="020F0502020204030204" pitchFamily="34" charset="0"/>
              </a:rPr>
              <a:t>Los bancos comerciales no tienen más responsabilidades que seguir las instrucciones de cobro dadas por el exportador (ordenante) al momento de presentar los documentos de embarque para ser entregados al importador (girador), siempre y cuando este último cumpla las condiciones preestablecidas.</a:t>
            </a:r>
          </a:p>
          <a:p>
            <a:pPr>
              <a:lnSpc>
                <a:spcPct val="110000"/>
              </a:lnSpc>
            </a:pPr>
            <a:r>
              <a:rPr lang="es-ES" sz="1500" dirty="0">
                <a:latin typeface="Calibri" panose="020F0502020204030204" pitchFamily="34" charset="0"/>
                <a:cs typeface="Calibri" panose="020F0502020204030204" pitchFamily="34" charset="0"/>
              </a:rPr>
              <a:t>En esta modalidad, los gastos por concepto de comisiones bancarias son sustancialmente inferiores al </a:t>
            </a:r>
            <a:r>
              <a:rPr lang="es-ES" sz="1500" dirty="0" err="1">
                <a:latin typeface="Calibri" panose="020F0502020204030204" pitchFamily="34" charset="0"/>
                <a:cs typeface="Calibri" panose="020F0502020204030204" pitchFamily="34" charset="0"/>
              </a:rPr>
              <a:t>acreditivo</a:t>
            </a:r>
            <a:r>
              <a:rPr lang="es-ES" sz="1500" dirty="0">
                <a:latin typeface="Calibri" panose="020F0502020204030204" pitchFamily="34" charset="0"/>
                <a:cs typeface="Calibri" panose="020F0502020204030204" pitchFamily="34" charset="0"/>
              </a:rPr>
              <a:t>.</a:t>
            </a:r>
          </a:p>
          <a:p>
            <a:pPr>
              <a:lnSpc>
                <a:spcPct val="110000"/>
              </a:lnSpc>
            </a:pPr>
            <a:endParaRPr lang="es-E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254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Google Shape;174;p19">
            <a:extLst>
              <a:ext uri="{FF2B5EF4-FFF2-40B4-BE49-F238E27FC236}">
                <a16:creationId xmlns:a16="http://schemas.microsoft.com/office/drawing/2014/main" id="{5C7B7B35-9912-9242-98D3-23859DEB0CA9}"/>
              </a:ext>
            </a:extLst>
          </p:cNvPr>
          <p:cNvSpPr/>
          <p:nvPr/>
        </p:nvSpPr>
        <p:spPr>
          <a:xfrm>
            <a:off x="466023" y="2277343"/>
            <a:ext cx="7751854" cy="4463426"/>
          </a:xfrm>
          <a:prstGeom prst="roundRect">
            <a:avLst>
              <a:gd name="adj" fmla="val 8518"/>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dirty="0"/>
              <a:t>    </a:t>
            </a:r>
            <a:endParaRPr dirty="0"/>
          </a:p>
        </p:txBody>
      </p:sp>
      <p:sp>
        <p:nvSpPr>
          <p:cNvPr id="12" name="Google Shape;175;p19">
            <a:extLst>
              <a:ext uri="{FF2B5EF4-FFF2-40B4-BE49-F238E27FC236}">
                <a16:creationId xmlns:a16="http://schemas.microsoft.com/office/drawing/2014/main" id="{1DE8383C-78E4-6349-B458-D951C430E524}"/>
              </a:ext>
            </a:extLst>
          </p:cNvPr>
          <p:cNvSpPr txBox="1"/>
          <p:nvPr/>
        </p:nvSpPr>
        <p:spPr>
          <a:xfrm>
            <a:off x="774242" y="2324231"/>
            <a:ext cx="7197449" cy="4803400"/>
          </a:xfrm>
          <a:prstGeom prst="rect">
            <a:avLst/>
          </a:prstGeom>
          <a:noFill/>
          <a:ln>
            <a:noFill/>
          </a:ln>
        </p:spPr>
        <p:txBody>
          <a:bodyPr spcFirstLastPara="1" wrap="square" lIns="91425" tIns="91425" rIns="91425" bIns="91425" anchor="ctr" anchorCtr="0">
            <a:noAutofit/>
          </a:bodyPr>
          <a:lstStyle/>
          <a:p>
            <a:pPr>
              <a:lnSpc>
                <a:spcPct val="110000"/>
              </a:lnSpc>
            </a:pPr>
            <a:r>
              <a:rPr lang="es-ES" sz="1500" b="1" dirty="0">
                <a:latin typeface="Calibri" panose="020F0502020204030204" pitchFamily="34" charset="0"/>
                <a:cs typeface="Calibri" panose="020F0502020204030204" pitchFamily="34" charset="0"/>
              </a:rPr>
              <a:t>Para la confección de la carta de crédito es necesario tener en cuenta las siguientes menciones:</a:t>
            </a:r>
          </a:p>
          <a:p>
            <a:pPr marL="342900" indent="-342900">
              <a:lnSpc>
                <a:spcPct val="110000"/>
              </a:lnSpc>
              <a:buFont typeface="+mj-lt"/>
              <a:buAutoNum type="arabicPeriod"/>
            </a:pPr>
            <a:endParaRPr lang="es-ES" sz="1500" dirty="0">
              <a:latin typeface="Calibri" panose="020F0502020204030204" pitchFamily="34" charset="0"/>
              <a:cs typeface="Calibri" panose="020F0502020204030204" pitchFamily="34" charset="0"/>
            </a:endParaRPr>
          </a:p>
          <a:p>
            <a:pPr marL="342900" indent="-342900">
              <a:lnSpc>
                <a:spcPct val="110000"/>
              </a:lnSpc>
              <a:buFont typeface="+mj-lt"/>
              <a:buAutoNum type="arabicPeriod"/>
            </a:pPr>
            <a:r>
              <a:rPr lang="es-ES" sz="1500" dirty="0">
                <a:latin typeface="Calibri" panose="020F0502020204030204" pitchFamily="34" charset="0"/>
                <a:cs typeface="Calibri" panose="020F0502020204030204" pitchFamily="34" charset="0"/>
              </a:rPr>
              <a:t>Se firma el contrato de compra venta donde se acuerdan las condiciones de la operación y cobranza. </a:t>
            </a:r>
          </a:p>
          <a:p>
            <a:pPr marL="342900" indent="-342900">
              <a:lnSpc>
                <a:spcPct val="110000"/>
              </a:lnSpc>
              <a:buFont typeface="+mj-lt"/>
              <a:buAutoNum type="arabicPeriod"/>
            </a:pPr>
            <a:endParaRPr lang="es-ES" sz="1500" dirty="0">
              <a:latin typeface="Calibri" panose="020F0502020204030204" pitchFamily="34" charset="0"/>
              <a:cs typeface="Calibri" panose="020F0502020204030204" pitchFamily="34" charset="0"/>
            </a:endParaRPr>
          </a:p>
          <a:p>
            <a:pPr marL="342900" indent="-342900">
              <a:lnSpc>
                <a:spcPct val="110000"/>
              </a:lnSpc>
              <a:buFont typeface="+mj-lt"/>
              <a:buAutoNum type="arabicPeriod"/>
            </a:pPr>
            <a:r>
              <a:rPr lang="es-ES" sz="1500" dirty="0">
                <a:latin typeface="Calibri" panose="020F0502020204030204" pitchFamily="34" charset="0"/>
                <a:cs typeface="Calibri" panose="020F0502020204030204" pitchFamily="34" charset="0"/>
              </a:rPr>
              <a:t>El exportador (ordenante) efectúa el embarque de la mercadería.</a:t>
            </a:r>
          </a:p>
          <a:p>
            <a:pPr marL="342900" indent="-342900">
              <a:lnSpc>
                <a:spcPct val="110000"/>
              </a:lnSpc>
              <a:buFont typeface="+mj-lt"/>
              <a:buAutoNum type="arabicPeriod"/>
            </a:pPr>
            <a:endParaRPr lang="es-ES" sz="1500" dirty="0">
              <a:latin typeface="Calibri" panose="020F0502020204030204" pitchFamily="34" charset="0"/>
              <a:cs typeface="Calibri" panose="020F0502020204030204" pitchFamily="34" charset="0"/>
            </a:endParaRPr>
          </a:p>
          <a:p>
            <a:pPr marL="342900" indent="-342900">
              <a:lnSpc>
                <a:spcPct val="110000"/>
              </a:lnSpc>
              <a:buFont typeface="+mj-lt"/>
              <a:buAutoNum type="arabicPeriod"/>
            </a:pPr>
            <a:r>
              <a:rPr lang="es-ES" sz="1500" dirty="0">
                <a:latin typeface="Calibri" panose="020F0502020204030204" pitchFamily="34" charset="0"/>
                <a:cs typeface="Calibri" panose="020F0502020204030204" pitchFamily="34" charset="0"/>
              </a:rPr>
              <a:t>Reunidos los documentos de embarque, el exportador los entrega a su banco (remitente) junto con la orden de cobro que tiene las instrucciones sobre el manejo de dichos documentos.</a:t>
            </a:r>
          </a:p>
          <a:p>
            <a:pPr marL="342900" indent="-342900">
              <a:lnSpc>
                <a:spcPct val="110000"/>
              </a:lnSpc>
              <a:buFont typeface="+mj-lt"/>
              <a:buAutoNum type="arabicPeriod"/>
            </a:pPr>
            <a:endParaRPr lang="es-ES" sz="1500" dirty="0">
              <a:latin typeface="Calibri" panose="020F0502020204030204" pitchFamily="34" charset="0"/>
              <a:cs typeface="Calibri" panose="020F0502020204030204" pitchFamily="34" charset="0"/>
            </a:endParaRPr>
          </a:p>
          <a:p>
            <a:pPr marL="342900" indent="-342900">
              <a:lnSpc>
                <a:spcPct val="110000"/>
              </a:lnSpc>
              <a:buFont typeface="+mj-lt"/>
              <a:buAutoNum type="arabicPeriod"/>
            </a:pPr>
            <a:r>
              <a:rPr lang="es-ES" sz="1500" dirty="0">
                <a:latin typeface="Calibri" panose="020F0502020204030204" pitchFamily="34" charset="0"/>
                <a:cs typeface="Calibri" panose="020F0502020204030204" pitchFamily="34" charset="0"/>
              </a:rPr>
              <a:t>El banco remitente verifica que los documentos estén en orden y los envía a uno de sus corresponsales en el país del importador, transcribiendo las instrucciones sobre el manejo de la cobranza.</a:t>
            </a:r>
          </a:p>
          <a:p>
            <a:pPr>
              <a:lnSpc>
                <a:spcPct val="110000"/>
              </a:lnSpc>
            </a:pPr>
            <a:endParaRPr lang="es-ES" sz="1500" dirty="0">
              <a:latin typeface="Calibri" panose="020F0502020204030204" pitchFamily="34" charset="0"/>
              <a:cs typeface="Calibri" panose="020F0502020204030204" pitchFamily="34" charset="0"/>
            </a:endParaRPr>
          </a:p>
          <a:p>
            <a:pPr>
              <a:lnSpc>
                <a:spcPct val="110000"/>
              </a:lnSpc>
            </a:pPr>
            <a:r>
              <a:rPr lang="es-ES" sz="1500" dirty="0">
                <a:latin typeface="Calibri" panose="020F0502020204030204" pitchFamily="34" charset="0"/>
                <a:cs typeface="Calibri" panose="020F0502020204030204" pitchFamily="34" charset="0"/>
              </a:rPr>
              <a:t> </a:t>
            </a:r>
          </a:p>
        </p:txBody>
      </p:sp>
      <p:sp>
        <p:nvSpPr>
          <p:cNvPr id="6" name="Google Shape;178;p6">
            <a:extLst>
              <a:ext uri="{FF2B5EF4-FFF2-40B4-BE49-F238E27FC236}">
                <a16:creationId xmlns:a16="http://schemas.microsoft.com/office/drawing/2014/main" id="{DD4C662C-C5F9-9546-8BC5-735A4C4E2D42}"/>
              </a:ext>
            </a:extLst>
          </p:cNvPr>
          <p:cNvSpPr txBox="1"/>
          <p:nvPr/>
        </p:nvSpPr>
        <p:spPr>
          <a:xfrm>
            <a:off x="451955" y="1377835"/>
            <a:ext cx="6476384" cy="319343"/>
          </a:xfrm>
          <a:prstGeom prst="rect">
            <a:avLst/>
          </a:prstGeom>
          <a:noFill/>
          <a:ln>
            <a:noFill/>
          </a:ln>
        </p:spPr>
        <p:txBody>
          <a:bodyPr spcFirstLastPara="1" wrap="square" lIns="91380" tIns="91380" rIns="91380" bIns="91380" anchor="ctr" anchorCtr="0">
            <a:noAutofit/>
          </a:bodyPr>
          <a:lstStyle/>
          <a:p>
            <a:pPr>
              <a:lnSpc>
                <a:spcPct val="80000"/>
              </a:lnSpc>
            </a:pPr>
            <a:r>
              <a:rPr lang="en-US" sz="2799" b="1" dirty="0">
                <a:solidFill>
                  <a:srgbClr val="ED6B00"/>
                </a:solidFill>
                <a:latin typeface="Calibri"/>
                <a:ea typeface="Calibri"/>
                <a:cs typeface="Calibri"/>
                <a:sym typeface="Calibri"/>
              </a:rPr>
              <a:t>CARACTERÍSTICAS PARA CONFECCIONAR  </a:t>
            </a:r>
            <a:r>
              <a:rPr lang="en-US" sz="2799" dirty="0">
                <a:solidFill>
                  <a:srgbClr val="A93501"/>
                </a:solidFill>
                <a:latin typeface="Calibri"/>
                <a:ea typeface="Calibri"/>
                <a:cs typeface="Calibri"/>
                <a:sym typeface="Calibri"/>
              </a:rPr>
              <a:t>LA CARTA DE CRÉDITO</a:t>
            </a:r>
            <a:endParaRPr lang="en-US" sz="3098" dirty="0">
              <a:solidFill>
                <a:srgbClr val="A93501"/>
              </a:solidFill>
              <a:latin typeface="Calibri"/>
              <a:ea typeface="Calibri"/>
              <a:cs typeface="Calibri"/>
              <a:sym typeface="Calibri"/>
            </a:endParaRPr>
          </a:p>
        </p:txBody>
      </p:sp>
    </p:spTree>
    <p:extLst>
      <p:ext uri="{BB962C8B-B14F-4D97-AF65-F5344CB8AC3E}">
        <p14:creationId xmlns:p14="http://schemas.microsoft.com/office/powerpoint/2010/main" val="2049741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Google Shape;174;p19">
            <a:extLst>
              <a:ext uri="{FF2B5EF4-FFF2-40B4-BE49-F238E27FC236}">
                <a16:creationId xmlns:a16="http://schemas.microsoft.com/office/drawing/2014/main" id="{5C7B7B35-9912-9242-98D3-23859DEB0CA9}"/>
              </a:ext>
            </a:extLst>
          </p:cNvPr>
          <p:cNvSpPr/>
          <p:nvPr/>
        </p:nvSpPr>
        <p:spPr>
          <a:xfrm>
            <a:off x="466023" y="2277343"/>
            <a:ext cx="7751854" cy="3584195"/>
          </a:xfrm>
          <a:prstGeom prst="roundRect">
            <a:avLst>
              <a:gd name="adj" fmla="val 8518"/>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dirty="0"/>
              <a:t>    </a:t>
            </a:r>
            <a:endParaRPr dirty="0"/>
          </a:p>
        </p:txBody>
      </p:sp>
      <p:sp>
        <p:nvSpPr>
          <p:cNvPr id="9" name="Google Shape;178;p6">
            <a:extLst>
              <a:ext uri="{FF2B5EF4-FFF2-40B4-BE49-F238E27FC236}">
                <a16:creationId xmlns:a16="http://schemas.microsoft.com/office/drawing/2014/main" id="{2A89B1BA-2E82-4F46-A21D-84D9114EBD7B}"/>
              </a:ext>
            </a:extLst>
          </p:cNvPr>
          <p:cNvSpPr txBox="1"/>
          <p:nvPr/>
        </p:nvSpPr>
        <p:spPr>
          <a:xfrm>
            <a:off x="451955" y="1377835"/>
            <a:ext cx="6476384" cy="319343"/>
          </a:xfrm>
          <a:prstGeom prst="rect">
            <a:avLst/>
          </a:prstGeom>
          <a:noFill/>
          <a:ln>
            <a:noFill/>
          </a:ln>
        </p:spPr>
        <p:txBody>
          <a:bodyPr spcFirstLastPara="1" wrap="square" lIns="91380" tIns="91380" rIns="91380" bIns="91380" anchor="ctr" anchorCtr="0">
            <a:noAutofit/>
          </a:bodyPr>
          <a:lstStyle/>
          <a:p>
            <a:pPr>
              <a:lnSpc>
                <a:spcPct val="80000"/>
              </a:lnSpc>
            </a:pPr>
            <a:r>
              <a:rPr lang="en-US" sz="2799" b="1" dirty="0">
                <a:solidFill>
                  <a:srgbClr val="ED6B00"/>
                </a:solidFill>
                <a:latin typeface="Calibri"/>
                <a:ea typeface="Calibri"/>
                <a:cs typeface="Calibri"/>
                <a:sym typeface="Calibri"/>
              </a:rPr>
              <a:t>CARACTERÍSTICAS PARA CONFECCIONAR  </a:t>
            </a:r>
            <a:r>
              <a:rPr lang="en-US" sz="2799" dirty="0">
                <a:solidFill>
                  <a:srgbClr val="A93501"/>
                </a:solidFill>
                <a:latin typeface="Calibri"/>
                <a:ea typeface="Calibri"/>
                <a:cs typeface="Calibri"/>
                <a:sym typeface="Calibri"/>
              </a:rPr>
              <a:t>LA CARTA DE CRÉDITO</a:t>
            </a:r>
            <a:endParaRPr lang="en-US" sz="3098" dirty="0">
              <a:solidFill>
                <a:srgbClr val="A93501"/>
              </a:solidFill>
              <a:latin typeface="Calibri"/>
              <a:ea typeface="Calibri"/>
              <a:cs typeface="Calibri"/>
              <a:sym typeface="Calibri"/>
            </a:endParaRPr>
          </a:p>
        </p:txBody>
      </p:sp>
      <p:sp>
        <p:nvSpPr>
          <p:cNvPr id="5" name="Google Shape;175;p19">
            <a:extLst>
              <a:ext uri="{FF2B5EF4-FFF2-40B4-BE49-F238E27FC236}">
                <a16:creationId xmlns:a16="http://schemas.microsoft.com/office/drawing/2014/main" id="{5B4A5488-932D-7E44-9C40-CBD8F8D68715}"/>
              </a:ext>
            </a:extLst>
          </p:cNvPr>
          <p:cNvSpPr txBox="1"/>
          <p:nvPr/>
        </p:nvSpPr>
        <p:spPr>
          <a:xfrm>
            <a:off x="774242" y="2289062"/>
            <a:ext cx="7197449" cy="3677984"/>
          </a:xfrm>
          <a:prstGeom prst="rect">
            <a:avLst/>
          </a:prstGeom>
          <a:noFill/>
          <a:ln>
            <a:noFill/>
          </a:ln>
        </p:spPr>
        <p:txBody>
          <a:bodyPr spcFirstLastPara="1" wrap="square" lIns="91425" tIns="91425" rIns="91425" bIns="91425" anchor="ctr" anchorCtr="0">
            <a:noAutofit/>
          </a:bodyPr>
          <a:lstStyle/>
          <a:p>
            <a:pPr>
              <a:lnSpc>
                <a:spcPct val="110000"/>
              </a:lnSpc>
            </a:pPr>
            <a:endParaRPr lang="es-ES" sz="1500" dirty="0">
              <a:latin typeface="Calibri" panose="020F0502020204030204" pitchFamily="34" charset="0"/>
              <a:cs typeface="Calibri" panose="020F0502020204030204" pitchFamily="34" charset="0"/>
            </a:endParaRPr>
          </a:p>
          <a:p>
            <a:pPr marL="342900" indent="-342900">
              <a:lnSpc>
                <a:spcPct val="110000"/>
              </a:lnSpc>
              <a:buFont typeface="+mj-lt"/>
              <a:buAutoNum type="arabicPeriod" startAt="5"/>
            </a:pPr>
            <a:r>
              <a:rPr lang="es-ES" sz="1500" dirty="0">
                <a:latin typeface="Calibri" panose="020F0502020204030204" pitchFamily="34" charset="0"/>
                <a:cs typeface="Calibri" panose="020F0502020204030204" pitchFamily="34" charset="0"/>
              </a:rPr>
              <a:t>El banco presentador avisa la cobranza al importador, indicando sus condiciones.</a:t>
            </a:r>
          </a:p>
          <a:p>
            <a:pPr marL="342900" indent="-342900">
              <a:lnSpc>
                <a:spcPct val="110000"/>
              </a:lnSpc>
              <a:buFont typeface="+mj-lt"/>
              <a:buAutoNum type="arabicPeriod" startAt="5"/>
            </a:pPr>
            <a:endParaRPr lang="es-ES" sz="1500" dirty="0">
              <a:latin typeface="Calibri" panose="020F0502020204030204" pitchFamily="34" charset="0"/>
              <a:cs typeface="Calibri" panose="020F0502020204030204" pitchFamily="34" charset="0"/>
            </a:endParaRPr>
          </a:p>
          <a:p>
            <a:pPr marL="342900" indent="-342900">
              <a:lnSpc>
                <a:spcPct val="110000"/>
              </a:lnSpc>
              <a:buFont typeface="+mj-lt"/>
              <a:buAutoNum type="arabicPeriod" startAt="5"/>
            </a:pPr>
            <a:r>
              <a:rPr lang="es-ES" sz="1500" dirty="0">
                <a:latin typeface="Calibri" panose="020F0502020204030204" pitchFamily="34" charset="0"/>
                <a:cs typeface="Calibri" panose="020F0502020204030204" pitchFamily="34" charset="0"/>
              </a:rPr>
              <a:t>El importador (girado) acepta los términos de la cobranza.</a:t>
            </a:r>
          </a:p>
          <a:p>
            <a:pPr marL="342900" indent="-342900">
              <a:lnSpc>
                <a:spcPct val="110000"/>
              </a:lnSpc>
              <a:buFont typeface="+mj-lt"/>
              <a:buAutoNum type="arabicPeriod" startAt="5"/>
            </a:pPr>
            <a:endParaRPr lang="es-ES" sz="1500" dirty="0">
              <a:latin typeface="Calibri" panose="020F0502020204030204" pitchFamily="34" charset="0"/>
              <a:cs typeface="Calibri" panose="020F0502020204030204" pitchFamily="34" charset="0"/>
            </a:endParaRPr>
          </a:p>
          <a:p>
            <a:pPr marL="342900" indent="-342900">
              <a:lnSpc>
                <a:spcPct val="110000"/>
              </a:lnSpc>
              <a:buFont typeface="+mj-lt"/>
              <a:buAutoNum type="arabicPeriod" startAt="5"/>
            </a:pPr>
            <a:r>
              <a:rPr lang="es-ES" sz="1500" dirty="0">
                <a:latin typeface="Calibri" panose="020F0502020204030204" pitchFamily="34" charset="0"/>
                <a:cs typeface="Calibri" panose="020F0502020204030204" pitchFamily="34" charset="0"/>
              </a:rPr>
              <a:t>El importador procede a la aceptación o al pago del valor de los documentos y el banco se los entrega.</a:t>
            </a:r>
          </a:p>
          <a:p>
            <a:pPr marL="342900" indent="-342900">
              <a:lnSpc>
                <a:spcPct val="110000"/>
              </a:lnSpc>
              <a:buFont typeface="+mj-lt"/>
              <a:buAutoNum type="arabicPeriod" startAt="5"/>
            </a:pPr>
            <a:endParaRPr lang="es-ES" sz="1500" dirty="0">
              <a:latin typeface="Calibri" panose="020F0502020204030204" pitchFamily="34" charset="0"/>
              <a:cs typeface="Calibri" panose="020F0502020204030204" pitchFamily="34" charset="0"/>
            </a:endParaRPr>
          </a:p>
          <a:p>
            <a:pPr marL="342900" indent="-342900">
              <a:lnSpc>
                <a:spcPct val="110000"/>
              </a:lnSpc>
              <a:buFont typeface="+mj-lt"/>
              <a:buAutoNum type="arabicPeriod" startAt="5"/>
            </a:pPr>
            <a:r>
              <a:rPr lang="es-ES" sz="1500" dirty="0">
                <a:latin typeface="Calibri" panose="020F0502020204030204" pitchFamily="34" charset="0"/>
                <a:cs typeface="Calibri" panose="020F0502020204030204" pitchFamily="34" charset="0"/>
              </a:rPr>
              <a:t>El banco presentador remesa al banco remitente el pago efectuado por el importador. </a:t>
            </a:r>
          </a:p>
          <a:p>
            <a:pPr marL="342900" indent="-342900">
              <a:lnSpc>
                <a:spcPct val="110000"/>
              </a:lnSpc>
              <a:buFont typeface="+mj-lt"/>
              <a:buAutoNum type="arabicPeriod" startAt="5"/>
            </a:pPr>
            <a:endParaRPr lang="es-ES" sz="1500" dirty="0">
              <a:latin typeface="Calibri" panose="020F0502020204030204" pitchFamily="34" charset="0"/>
              <a:cs typeface="Calibri" panose="020F0502020204030204" pitchFamily="34" charset="0"/>
            </a:endParaRPr>
          </a:p>
          <a:p>
            <a:pPr marL="342900" indent="-342900">
              <a:lnSpc>
                <a:spcPct val="110000"/>
              </a:lnSpc>
              <a:buFont typeface="+mj-lt"/>
              <a:buAutoNum type="arabicPeriod" startAt="5"/>
            </a:pPr>
            <a:r>
              <a:rPr lang="es-ES" sz="1500" dirty="0">
                <a:latin typeface="Calibri" panose="020F0502020204030204" pitchFamily="34" charset="0"/>
                <a:cs typeface="Calibri" panose="020F0502020204030204" pitchFamily="34" charset="0"/>
              </a:rPr>
              <a:t>El banco cobrador pone a disposición del exportador el valor recibido.</a:t>
            </a:r>
          </a:p>
          <a:p>
            <a:pPr>
              <a:lnSpc>
                <a:spcPct val="110000"/>
              </a:lnSpc>
            </a:pPr>
            <a:endParaRPr lang="es-ES" sz="1500" dirty="0">
              <a:latin typeface="Calibri" panose="020F0502020204030204" pitchFamily="34" charset="0"/>
              <a:cs typeface="Calibri" panose="020F0502020204030204" pitchFamily="34" charset="0"/>
            </a:endParaRPr>
          </a:p>
          <a:p>
            <a:pPr>
              <a:lnSpc>
                <a:spcPct val="110000"/>
              </a:lnSpc>
            </a:pPr>
            <a:r>
              <a:rPr lang="es-ES" sz="15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10705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Google Shape;174;p19">
            <a:extLst>
              <a:ext uri="{FF2B5EF4-FFF2-40B4-BE49-F238E27FC236}">
                <a16:creationId xmlns:a16="http://schemas.microsoft.com/office/drawing/2014/main" id="{5C7B7B35-9912-9242-98D3-23859DEB0CA9}"/>
              </a:ext>
            </a:extLst>
          </p:cNvPr>
          <p:cNvSpPr/>
          <p:nvPr/>
        </p:nvSpPr>
        <p:spPr>
          <a:xfrm>
            <a:off x="466023" y="2054001"/>
            <a:ext cx="5887885" cy="3440258"/>
          </a:xfrm>
          <a:prstGeom prst="roundRect">
            <a:avLst>
              <a:gd name="adj" fmla="val 10952"/>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dirty="0"/>
              <a:t>    </a:t>
            </a:r>
            <a:endParaRPr dirty="0"/>
          </a:p>
        </p:txBody>
      </p:sp>
      <p:sp>
        <p:nvSpPr>
          <p:cNvPr id="9" name="Google Shape;178;p6">
            <a:extLst>
              <a:ext uri="{FF2B5EF4-FFF2-40B4-BE49-F238E27FC236}">
                <a16:creationId xmlns:a16="http://schemas.microsoft.com/office/drawing/2014/main" id="{2A89B1BA-2E82-4F46-A21D-84D9114EBD7B}"/>
              </a:ext>
            </a:extLst>
          </p:cNvPr>
          <p:cNvSpPr txBox="1"/>
          <p:nvPr/>
        </p:nvSpPr>
        <p:spPr>
          <a:xfrm>
            <a:off x="451954" y="1377835"/>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n-US" sz="2799" b="1" dirty="0">
                <a:solidFill>
                  <a:srgbClr val="ED6B00"/>
                </a:solidFill>
                <a:latin typeface="Calibri"/>
                <a:ea typeface="Calibri"/>
                <a:cs typeface="Calibri"/>
                <a:sym typeface="Calibri"/>
              </a:rPr>
              <a:t>TIPOS DE PAGOS PARA LA </a:t>
            </a:r>
            <a:r>
              <a:rPr lang="en-US" sz="2799" dirty="0">
                <a:solidFill>
                  <a:srgbClr val="A93501"/>
                </a:solidFill>
                <a:latin typeface="Calibri"/>
                <a:ea typeface="Calibri"/>
                <a:cs typeface="Calibri"/>
                <a:sym typeface="Calibri"/>
              </a:rPr>
              <a:t>CARTA DE CRÉDITO</a:t>
            </a:r>
            <a:endParaRPr lang="en-US" sz="3098" dirty="0">
              <a:solidFill>
                <a:srgbClr val="A93501"/>
              </a:solidFill>
              <a:latin typeface="Calibri"/>
              <a:ea typeface="Calibri"/>
              <a:cs typeface="Calibri"/>
              <a:sym typeface="Calibri"/>
            </a:endParaRPr>
          </a:p>
        </p:txBody>
      </p:sp>
      <p:sp>
        <p:nvSpPr>
          <p:cNvPr id="12" name="Google Shape;175;p19">
            <a:extLst>
              <a:ext uri="{FF2B5EF4-FFF2-40B4-BE49-F238E27FC236}">
                <a16:creationId xmlns:a16="http://schemas.microsoft.com/office/drawing/2014/main" id="{1DE8383C-78E4-6349-B458-D951C430E524}"/>
              </a:ext>
            </a:extLst>
          </p:cNvPr>
          <p:cNvSpPr txBox="1"/>
          <p:nvPr/>
        </p:nvSpPr>
        <p:spPr>
          <a:xfrm>
            <a:off x="774242" y="2065721"/>
            <a:ext cx="7197449" cy="3315171"/>
          </a:xfrm>
          <a:prstGeom prst="rect">
            <a:avLst/>
          </a:prstGeom>
          <a:noFill/>
          <a:ln>
            <a:noFill/>
          </a:ln>
        </p:spPr>
        <p:txBody>
          <a:bodyPr spcFirstLastPara="1" wrap="square" lIns="91425" tIns="91425" rIns="91425" bIns="91425" anchor="ctr" anchorCtr="0">
            <a:noAutofit/>
          </a:bodyPr>
          <a:lstStyle/>
          <a:p>
            <a:pPr>
              <a:lnSpc>
                <a:spcPct val="110000"/>
              </a:lnSpc>
            </a:pPr>
            <a:r>
              <a:rPr lang="es-ES" sz="1500" b="1" dirty="0">
                <a:latin typeface="Calibri" panose="020F0502020204030204" pitchFamily="34" charset="0"/>
                <a:cs typeface="Calibri" panose="020F0502020204030204" pitchFamily="34" charset="0"/>
              </a:rPr>
              <a:t>En cualquiera forma de pago participan 4 Entidades:</a:t>
            </a:r>
          </a:p>
          <a:p>
            <a:pPr>
              <a:lnSpc>
                <a:spcPct val="110000"/>
              </a:lnSpc>
            </a:pPr>
            <a:endParaRPr lang="es-ES" sz="1500" dirty="0">
              <a:latin typeface="Calibri" panose="020F0502020204030204" pitchFamily="34" charset="0"/>
              <a:cs typeface="Calibri" panose="020F0502020204030204" pitchFamily="34" charset="0"/>
            </a:endParaRP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 Banco Comercial del Importador (extranjero)</a:t>
            </a: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 Banco Comercial del Exportador (nacional)</a:t>
            </a: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 El Importador </a:t>
            </a: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 El Exportador</a:t>
            </a:r>
          </a:p>
          <a:p>
            <a:pPr>
              <a:lnSpc>
                <a:spcPct val="110000"/>
              </a:lnSpc>
            </a:pPr>
            <a:endParaRPr lang="es-ES" sz="1500" dirty="0">
              <a:latin typeface="Calibri" panose="020F0502020204030204" pitchFamily="34" charset="0"/>
              <a:cs typeface="Calibri" panose="020F0502020204030204" pitchFamily="34" charset="0"/>
            </a:endParaRPr>
          </a:p>
          <a:p>
            <a:pPr>
              <a:lnSpc>
                <a:spcPct val="110000"/>
              </a:lnSpc>
            </a:pPr>
            <a:r>
              <a:rPr lang="es-ES" sz="1500" b="1" dirty="0">
                <a:latin typeface="Calibri" panose="020F0502020204030204" pitchFamily="34" charset="0"/>
                <a:cs typeface="Calibri" panose="020F0502020204030204" pitchFamily="34" charset="0"/>
              </a:rPr>
              <a:t>Las tres formas de pago más utilizadas son:</a:t>
            </a:r>
          </a:p>
          <a:p>
            <a:pPr marL="285750" indent="-285750">
              <a:lnSpc>
                <a:spcPct val="110000"/>
              </a:lnSpc>
              <a:buFont typeface="Arial" panose="020B0604020202020204" pitchFamily="34" charset="0"/>
              <a:buChar char="•"/>
            </a:pPr>
            <a:r>
              <a:rPr lang="es-ES" sz="1500" dirty="0" err="1">
                <a:latin typeface="Calibri" panose="020F0502020204030204" pitchFamily="34" charset="0"/>
                <a:cs typeface="Calibri" panose="020F0502020204030204" pitchFamily="34" charset="0"/>
              </a:rPr>
              <a:t>Acreditivo</a:t>
            </a:r>
            <a:endParaRPr lang="es-ES" sz="1500" dirty="0">
              <a:latin typeface="Calibri" panose="020F0502020204030204" pitchFamily="34" charset="0"/>
              <a:cs typeface="Calibri" panose="020F0502020204030204" pitchFamily="34" charset="0"/>
            </a:endParaRP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Cobranza Extranjera</a:t>
            </a:r>
          </a:p>
          <a:p>
            <a:pPr marL="285750" indent="-285750">
              <a:lnSpc>
                <a:spcPct val="110000"/>
              </a:lnSpc>
              <a:buFont typeface="Arial" panose="020B0604020202020204" pitchFamily="34" charset="0"/>
              <a:buChar char="•"/>
            </a:pPr>
            <a:r>
              <a:rPr lang="es-ES" sz="1500" dirty="0">
                <a:latin typeface="Calibri" panose="020F0502020204030204" pitchFamily="34" charset="0"/>
                <a:cs typeface="Calibri" panose="020F0502020204030204" pitchFamily="34" charset="0"/>
              </a:rPr>
              <a:t>Contado</a:t>
            </a:r>
          </a:p>
        </p:txBody>
      </p:sp>
      <p:sp>
        <p:nvSpPr>
          <p:cNvPr id="5" name="Elipse 4">
            <a:extLst>
              <a:ext uri="{FF2B5EF4-FFF2-40B4-BE49-F238E27FC236}">
                <a16:creationId xmlns:a16="http://schemas.microsoft.com/office/drawing/2014/main" id="{B5F1B46B-BFA9-B041-8C4D-DE06B4F5D1AC}"/>
              </a:ext>
            </a:extLst>
          </p:cNvPr>
          <p:cNvSpPr/>
          <p:nvPr/>
        </p:nvSpPr>
        <p:spPr>
          <a:xfrm>
            <a:off x="4882244" y="3870107"/>
            <a:ext cx="3440258" cy="3440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Imagen 9">
            <a:extLst>
              <a:ext uri="{FF2B5EF4-FFF2-40B4-BE49-F238E27FC236}">
                <a16:creationId xmlns:a16="http://schemas.microsoft.com/office/drawing/2014/main" id="{7BD0427D-FCAA-2342-8E4E-012FB75DF112}"/>
              </a:ext>
            </a:extLst>
          </p:cNvPr>
          <p:cNvPicPr>
            <a:picLocks noChangeAspect="1"/>
          </p:cNvPicPr>
          <p:nvPr/>
        </p:nvPicPr>
        <p:blipFill>
          <a:blip r:embed="rId3"/>
          <a:stretch>
            <a:fillRect/>
          </a:stretch>
        </p:blipFill>
        <p:spPr>
          <a:xfrm>
            <a:off x="4056599" y="3926290"/>
            <a:ext cx="4829078" cy="3294605"/>
          </a:xfrm>
          <a:prstGeom prst="rect">
            <a:avLst/>
          </a:prstGeom>
        </p:spPr>
      </p:pic>
    </p:spTree>
    <p:extLst>
      <p:ext uri="{BB962C8B-B14F-4D97-AF65-F5344CB8AC3E}">
        <p14:creationId xmlns:p14="http://schemas.microsoft.com/office/powerpoint/2010/main" val="1800552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6">
            <a:extLst>
              <a:ext uri="{FF2B5EF4-FFF2-40B4-BE49-F238E27FC236}">
                <a16:creationId xmlns:a16="http://schemas.microsoft.com/office/drawing/2014/main" id="{AF741763-8527-6843-AB1D-BB375DC83CDD}"/>
              </a:ext>
            </a:extLst>
          </p:cNvPr>
          <p:cNvSpPr txBox="1"/>
          <p:nvPr/>
        </p:nvSpPr>
        <p:spPr>
          <a:xfrm>
            <a:off x="375791" y="1373292"/>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s-419" sz="2799" b="1" dirty="0">
                <a:solidFill>
                  <a:srgbClr val="ED6B00"/>
                </a:solidFill>
                <a:latin typeface="Calibri" panose="020F0502020204030204" pitchFamily="34" charset="0"/>
                <a:ea typeface="Roboto"/>
                <a:cs typeface="Calibri" panose="020F0502020204030204" pitchFamily="34" charset="0"/>
                <a:sym typeface="Roboto"/>
              </a:rPr>
              <a:t>REFLEXIONEMOS</a:t>
            </a:r>
            <a:endParaRPr sz="3098" b="1" dirty="0">
              <a:solidFill>
                <a:srgbClr val="ED6B00"/>
              </a:solidFill>
              <a:latin typeface="Calibri" panose="020F0502020204030204" pitchFamily="34" charset="0"/>
              <a:ea typeface="Roboto"/>
              <a:cs typeface="Calibri" panose="020F0502020204030204" pitchFamily="34" charset="0"/>
              <a:sym typeface="Roboto"/>
            </a:endParaRPr>
          </a:p>
        </p:txBody>
      </p:sp>
      <p:sp>
        <p:nvSpPr>
          <p:cNvPr id="3" name="Google Shape;70;p14">
            <a:extLst>
              <a:ext uri="{FF2B5EF4-FFF2-40B4-BE49-F238E27FC236}">
                <a16:creationId xmlns:a16="http://schemas.microsoft.com/office/drawing/2014/main" id="{C841D390-43C6-3641-873B-148FB2371791}"/>
              </a:ext>
            </a:extLst>
          </p:cNvPr>
          <p:cNvSpPr txBox="1">
            <a:spLocks/>
          </p:cNvSpPr>
          <p:nvPr/>
        </p:nvSpPr>
        <p:spPr>
          <a:xfrm>
            <a:off x="366271" y="1219767"/>
            <a:ext cx="4698097" cy="153525"/>
          </a:xfrm>
          <a:prstGeom prst="rect">
            <a:avLst/>
          </a:prstGeom>
          <a:noFill/>
          <a:ln>
            <a:noFill/>
          </a:ln>
        </p:spPr>
        <p:txBody>
          <a:bodyPr spcFirstLastPara="1" wrap="square" lIns="91380" tIns="91380" rIns="91380" bIns="913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419" sz="1399" b="1" dirty="0">
                <a:latin typeface="Calibri" panose="020F0502020204030204" pitchFamily="34" charset="0"/>
                <a:ea typeface="Roboto"/>
                <a:cs typeface="Calibri" panose="020F0502020204030204" pitchFamily="34" charset="0"/>
                <a:sym typeface="Roboto"/>
              </a:rPr>
              <a:t>REALICEMOS UNA PAUSA</a:t>
            </a:r>
          </a:p>
          <a:p>
            <a:endParaRPr lang="es-419" sz="1399" b="1" dirty="0">
              <a:latin typeface="Calibri" panose="020F0502020204030204" pitchFamily="34" charset="0"/>
              <a:ea typeface="Roboto"/>
              <a:cs typeface="Calibri" panose="020F0502020204030204" pitchFamily="34" charset="0"/>
              <a:sym typeface="Roboto"/>
            </a:endParaRPr>
          </a:p>
        </p:txBody>
      </p:sp>
      <p:pic>
        <p:nvPicPr>
          <p:cNvPr id="4" name="Imagen 3">
            <a:extLst>
              <a:ext uri="{FF2B5EF4-FFF2-40B4-BE49-F238E27FC236}">
                <a16:creationId xmlns:a16="http://schemas.microsoft.com/office/drawing/2014/main" id="{834B4C29-A36F-7E4D-9903-2A6645439350}"/>
              </a:ext>
            </a:extLst>
          </p:cNvPr>
          <p:cNvPicPr>
            <a:picLocks noChangeAspect="1"/>
          </p:cNvPicPr>
          <p:nvPr/>
        </p:nvPicPr>
        <p:blipFill>
          <a:blip r:embed="rId2"/>
          <a:srcRect/>
          <a:stretch/>
        </p:blipFill>
        <p:spPr>
          <a:xfrm>
            <a:off x="5941281" y="1566616"/>
            <a:ext cx="2955944" cy="5246084"/>
          </a:xfrm>
          <a:prstGeom prst="rect">
            <a:avLst/>
          </a:prstGeom>
        </p:spPr>
      </p:pic>
      <p:sp>
        <p:nvSpPr>
          <p:cNvPr id="5" name="Google Shape;99;p15">
            <a:extLst>
              <a:ext uri="{FF2B5EF4-FFF2-40B4-BE49-F238E27FC236}">
                <a16:creationId xmlns:a16="http://schemas.microsoft.com/office/drawing/2014/main" id="{B5C007F2-C388-C745-AE0A-416372697A86}"/>
              </a:ext>
            </a:extLst>
          </p:cNvPr>
          <p:cNvSpPr txBox="1"/>
          <p:nvPr/>
        </p:nvSpPr>
        <p:spPr>
          <a:xfrm>
            <a:off x="506481" y="6212230"/>
            <a:ext cx="5144196" cy="319343"/>
          </a:xfrm>
          <a:prstGeom prst="rect">
            <a:avLst/>
          </a:prstGeom>
          <a:noFill/>
          <a:ln>
            <a:noFill/>
          </a:ln>
        </p:spPr>
        <p:txBody>
          <a:bodyPr spcFirstLastPara="1" wrap="square" lIns="91380" tIns="91380" rIns="91380" bIns="91380" anchor="ctr" anchorCtr="0">
            <a:noAutofit/>
          </a:bodyPr>
          <a:lstStyle/>
          <a:p>
            <a:pPr lvl="0"/>
            <a:r>
              <a:rPr lang="es-ES" sz="2099" dirty="0">
                <a:solidFill>
                  <a:srgbClr val="ED6B00"/>
                </a:solidFill>
                <a:latin typeface="Calibri" panose="020F0502020204030204" pitchFamily="34" charset="0"/>
                <a:ea typeface="Roboto"/>
                <a:cs typeface="Calibri" panose="020F0502020204030204" pitchFamily="34" charset="0"/>
                <a:sym typeface="Roboto"/>
              </a:rPr>
              <a:t>Te invito a </a:t>
            </a:r>
            <a:r>
              <a:rPr lang="es-ES" sz="2099" b="1" dirty="0">
                <a:solidFill>
                  <a:srgbClr val="ED6B00"/>
                </a:solidFill>
                <a:latin typeface="Calibri" panose="020F0502020204030204" pitchFamily="34" charset="0"/>
                <a:ea typeface="Roboto"/>
                <a:cs typeface="Calibri" panose="020F0502020204030204" pitchFamily="34" charset="0"/>
                <a:sym typeface="Roboto"/>
              </a:rPr>
              <a:t>compartir tus respuestas</a:t>
            </a:r>
          </a:p>
          <a:p>
            <a:pPr lvl="0"/>
            <a:r>
              <a:rPr lang="es-ES" sz="2099" dirty="0">
                <a:solidFill>
                  <a:srgbClr val="ED6B00"/>
                </a:solidFill>
                <a:latin typeface="Calibri" panose="020F0502020204030204" pitchFamily="34" charset="0"/>
                <a:ea typeface="Roboto"/>
                <a:cs typeface="Calibri" panose="020F0502020204030204" pitchFamily="34" charset="0"/>
                <a:sym typeface="Roboto"/>
              </a:rPr>
              <a:t>con los demás grupos.</a:t>
            </a:r>
            <a:endParaRPr lang="x-none" sz="2099" dirty="0">
              <a:solidFill>
                <a:srgbClr val="ED6B00"/>
              </a:solidFill>
              <a:latin typeface="Calibri" panose="020F0502020204030204" pitchFamily="34" charset="0"/>
              <a:ea typeface="Roboto"/>
              <a:cs typeface="Calibri" panose="020F0502020204030204" pitchFamily="34" charset="0"/>
              <a:sym typeface="Roboto"/>
            </a:endParaRPr>
          </a:p>
          <a:p>
            <a:pPr lvl="0"/>
            <a:r>
              <a:rPr lang="x-none" sz="2099" b="1">
                <a:solidFill>
                  <a:srgbClr val="A93501"/>
                </a:solidFill>
                <a:latin typeface="Calibri" panose="020F0502020204030204" pitchFamily="34" charset="0"/>
                <a:ea typeface="Roboto"/>
                <a:cs typeface="Calibri" panose="020F0502020204030204" pitchFamily="34" charset="0"/>
                <a:sym typeface="Roboto"/>
              </a:rPr>
              <a:t>¡</a:t>
            </a:r>
            <a:r>
              <a:rPr lang="es-ES" sz="2099" b="1" dirty="0">
                <a:solidFill>
                  <a:srgbClr val="A93501"/>
                </a:solidFill>
                <a:latin typeface="Calibri" panose="020F0502020204030204" pitchFamily="34" charset="0"/>
                <a:ea typeface="Roboto"/>
                <a:cs typeface="Calibri" panose="020F0502020204030204" pitchFamily="34" charset="0"/>
                <a:sym typeface="Roboto"/>
              </a:rPr>
              <a:t>Muy bien</a:t>
            </a:r>
            <a:r>
              <a:rPr lang="x-none" sz="2099" b="1">
                <a:solidFill>
                  <a:srgbClr val="A93501"/>
                </a:solidFill>
                <a:latin typeface="Calibri" panose="020F0502020204030204" pitchFamily="34" charset="0"/>
                <a:ea typeface="Roboto"/>
                <a:cs typeface="Calibri" panose="020F0502020204030204" pitchFamily="34" charset="0"/>
                <a:sym typeface="Roboto"/>
              </a:rPr>
              <a:t>!</a:t>
            </a:r>
            <a:endParaRPr lang="x-none" sz="2099" b="1" dirty="0">
              <a:solidFill>
                <a:srgbClr val="A93501"/>
              </a:solidFill>
              <a:latin typeface="Calibri" panose="020F0502020204030204" pitchFamily="34" charset="0"/>
              <a:ea typeface="Roboto"/>
              <a:cs typeface="Calibri" panose="020F0502020204030204" pitchFamily="34" charset="0"/>
              <a:sym typeface="Roboto"/>
            </a:endParaRPr>
          </a:p>
        </p:txBody>
      </p:sp>
      <p:sp>
        <p:nvSpPr>
          <p:cNvPr id="7" name="Google Shape;73;p14">
            <a:extLst>
              <a:ext uri="{FF2B5EF4-FFF2-40B4-BE49-F238E27FC236}">
                <a16:creationId xmlns:a16="http://schemas.microsoft.com/office/drawing/2014/main" id="{95628ACA-6B68-EC4D-B947-A9AC3235C2A7}"/>
              </a:ext>
            </a:extLst>
          </p:cNvPr>
          <p:cNvSpPr/>
          <p:nvPr/>
        </p:nvSpPr>
        <p:spPr>
          <a:xfrm>
            <a:off x="371602" y="2042229"/>
            <a:ext cx="5279075" cy="3540661"/>
          </a:xfrm>
          <a:prstGeom prst="roundRect">
            <a:avLst>
              <a:gd name="adj" fmla="val 9635"/>
            </a:avLst>
          </a:prstGeom>
          <a:solidFill>
            <a:schemeClr val="bg1"/>
          </a:solidFill>
          <a:ln w="9525" cap="flat" cmpd="sng">
            <a:solidFill>
              <a:schemeClr val="dk2"/>
            </a:solidFill>
            <a:prstDash val="solid"/>
            <a:round/>
            <a:headEnd type="none" w="sm" len="sm"/>
            <a:tailEnd type="none" w="sm" len="sm"/>
          </a:ln>
        </p:spPr>
        <p:txBody>
          <a:bodyPr spcFirstLastPara="1" wrap="square" lIns="91380" tIns="91380" rIns="91380" bIns="91380" anchor="ctr" anchorCtr="0">
            <a:noAutofit/>
          </a:bodyPr>
          <a:lstStyle/>
          <a:p>
            <a:r>
              <a:rPr lang="x-none" sz="1399"/>
              <a:t>    </a:t>
            </a:r>
            <a:endParaRPr sz="1399" dirty="0"/>
          </a:p>
        </p:txBody>
      </p:sp>
      <p:pic>
        <p:nvPicPr>
          <p:cNvPr id="11" name="Imagen 10">
            <a:extLst>
              <a:ext uri="{FF2B5EF4-FFF2-40B4-BE49-F238E27FC236}">
                <a16:creationId xmlns:a16="http://schemas.microsoft.com/office/drawing/2014/main" id="{2E06993C-EF6C-C045-866D-CE1A0EF2A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766" y="1839671"/>
            <a:ext cx="482304" cy="482304"/>
          </a:xfrm>
          <a:prstGeom prst="rect">
            <a:avLst/>
          </a:prstGeom>
        </p:spPr>
      </p:pic>
      <p:sp>
        <p:nvSpPr>
          <p:cNvPr id="9" name="Rectángulo 8">
            <a:extLst>
              <a:ext uri="{FF2B5EF4-FFF2-40B4-BE49-F238E27FC236}">
                <a16:creationId xmlns:a16="http://schemas.microsoft.com/office/drawing/2014/main" id="{B5C3D06A-8B88-9D4A-8DBE-6A0857DF87C2}"/>
              </a:ext>
            </a:extLst>
          </p:cNvPr>
          <p:cNvSpPr/>
          <p:nvPr/>
        </p:nvSpPr>
        <p:spPr>
          <a:xfrm>
            <a:off x="543084" y="2166758"/>
            <a:ext cx="5007883" cy="3472041"/>
          </a:xfrm>
          <a:prstGeom prst="rect">
            <a:avLst/>
          </a:prstGeom>
        </p:spPr>
        <p:txBody>
          <a:bodyPr wrap="square" anchor="b">
            <a:spAutoFit/>
          </a:bodyPr>
          <a:lstStyle/>
          <a:p>
            <a:pPr lvl="0">
              <a:lnSpc>
                <a:spcPct val="115000"/>
              </a:lnSpc>
            </a:pPr>
            <a:r>
              <a:rPr lang="es-419" sz="1599" dirty="0">
                <a:latin typeface="Calibri" panose="020F0502020204030204" pitchFamily="34" charset="0"/>
                <a:ea typeface="Roboto"/>
                <a:cs typeface="Calibri" panose="020F0502020204030204" pitchFamily="34" charset="0"/>
                <a:sym typeface="Roboto"/>
              </a:rPr>
              <a:t>Reflexionemos sobre el contenido tratado y su importancia en el comercio internacional, para esto los invito a que en parejas analicen y traten de responder a las siguientes preguntas:</a:t>
            </a:r>
          </a:p>
          <a:p>
            <a:pPr lvl="0">
              <a:lnSpc>
                <a:spcPct val="115000"/>
              </a:lnSpc>
            </a:pPr>
            <a:endParaRPr lang="es-419" sz="1599" dirty="0">
              <a:latin typeface="Calibri" panose="020F0502020204030204" pitchFamily="34" charset="0"/>
              <a:ea typeface="Roboto"/>
              <a:cs typeface="Calibri" panose="020F0502020204030204" pitchFamily="34" charset="0"/>
              <a:sym typeface="Roboto"/>
            </a:endParaRPr>
          </a:p>
          <a:p>
            <a:pPr lvl="0">
              <a:lnSpc>
                <a:spcPct val="115000"/>
              </a:lnSpc>
            </a:pPr>
            <a:r>
              <a:rPr lang="es-419" sz="1599" b="1" dirty="0">
                <a:latin typeface="Calibri" panose="020F0502020204030204" pitchFamily="34" charset="0"/>
                <a:ea typeface="Roboto"/>
                <a:cs typeface="Calibri" panose="020F0502020204030204" pitchFamily="34" charset="0"/>
                <a:sym typeface="Roboto"/>
              </a:rPr>
              <a:t>1. </a:t>
            </a:r>
            <a:r>
              <a:rPr lang="es-419" sz="1599" dirty="0">
                <a:latin typeface="Calibri" panose="020F0502020204030204" pitchFamily="34" charset="0"/>
                <a:ea typeface="Roboto"/>
                <a:cs typeface="Calibri" panose="020F0502020204030204" pitchFamily="34" charset="0"/>
                <a:sym typeface="Roboto"/>
              </a:rPr>
              <a:t>¿Podrían mencionar alguna diferencia entre pago al contado y cobranza extranjera?</a:t>
            </a:r>
          </a:p>
          <a:p>
            <a:pPr lvl="0">
              <a:lnSpc>
                <a:spcPct val="115000"/>
              </a:lnSpc>
            </a:pPr>
            <a:r>
              <a:rPr lang="es-419" sz="1599" b="1" dirty="0">
                <a:latin typeface="Calibri" panose="020F0502020204030204" pitchFamily="34" charset="0"/>
                <a:ea typeface="Roboto"/>
                <a:cs typeface="Calibri" panose="020F0502020204030204" pitchFamily="34" charset="0"/>
                <a:sym typeface="Roboto"/>
              </a:rPr>
              <a:t>2. </a:t>
            </a:r>
            <a:r>
              <a:rPr lang="es-419" sz="1599" dirty="0">
                <a:latin typeface="Calibri" panose="020F0502020204030204" pitchFamily="34" charset="0"/>
                <a:ea typeface="Roboto"/>
                <a:cs typeface="Calibri" panose="020F0502020204030204" pitchFamily="34" charset="0"/>
                <a:sym typeface="Roboto"/>
              </a:rPr>
              <a:t>¿Por qué creen que un comerciante, debería utilizar la carta de crédito?, ¿Podrías explicarlo con un ejemplo?</a:t>
            </a:r>
          </a:p>
          <a:p>
            <a:pPr lvl="0">
              <a:lnSpc>
                <a:spcPct val="115000"/>
              </a:lnSpc>
            </a:pPr>
            <a:r>
              <a:rPr lang="es-419" sz="1599" b="1" dirty="0">
                <a:latin typeface="Calibri" panose="020F0502020204030204" pitchFamily="34" charset="0"/>
                <a:ea typeface="Roboto"/>
                <a:cs typeface="Calibri" panose="020F0502020204030204" pitchFamily="34" charset="0"/>
                <a:sym typeface="Roboto"/>
              </a:rPr>
              <a:t>3. </a:t>
            </a:r>
            <a:r>
              <a:rPr lang="es-419" sz="1599" dirty="0">
                <a:latin typeface="Calibri" panose="020F0502020204030204" pitchFamily="34" charset="0"/>
                <a:ea typeface="Roboto"/>
                <a:cs typeface="Calibri" panose="020F0502020204030204" pitchFamily="34" charset="0"/>
                <a:sym typeface="Roboto"/>
              </a:rPr>
              <a:t>¿Cuáles son las características de la carta de crédito que comprendiste y cuáles no comprendiste con claridad?</a:t>
            </a:r>
          </a:p>
          <a:p>
            <a:pPr lvl="0">
              <a:lnSpc>
                <a:spcPct val="115000"/>
              </a:lnSpc>
            </a:pPr>
            <a:endParaRPr lang="es-419" sz="1599" dirty="0">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40364729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6">
            <a:extLst>
              <a:ext uri="{FF2B5EF4-FFF2-40B4-BE49-F238E27FC236}">
                <a16:creationId xmlns:a16="http://schemas.microsoft.com/office/drawing/2014/main" id="{AF741763-8527-6843-AB1D-BB375DC83CDD}"/>
              </a:ext>
            </a:extLst>
          </p:cNvPr>
          <p:cNvSpPr txBox="1"/>
          <p:nvPr/>
        </p:nvSpPr>
        <p:spPr>
          <a:xfrm>
            <a:off x="375791" y="1373292"/>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s-419" sz="2799" b="1" dirty="0">
                <a:solidFill>
                  <a:srgbClr val="ED6B00"/>
                </a:solidFill>
                <a:latin typeface="Calibri" panose="020F0502020204030204" pitchFamily="34" charset="0"/>
                <a:ea typeface="Roboto"/>
                <a:cs typeface="Calibri" panose="020F0502020204030204" pitchFamily="34" charset="0"/>
                <a:sym typeface="Roboto"/>
              </a:rPr>
              <a:t>REFLEXIÓN</a:t>
            </a:r>
            <a:endParaRPr sz="3098" b="1" dirty="0">
              <a:solidFill>
                <a:srgbClr val="ED6B00"/>
              </a:solidFill>
              <a:latin typeface="Calibri" panose="020F0502020204030204" pitchFamily="34" charset="0"/>
              <a:ea typeface="Roboto"/>
              <a:cs typeface="Calibri" panose="020F0502020204030204" pitchFamily="34" charset="0"/>
              <a:sym typeface="Roboto"/>
            </a:endParaRPr>
          </a:p>
        </p:txBody>
      </p:sp>
      <p:pic>
        <p:nvPicPr>
          <p:cNvPr id="4" name="Imagen 3">
            <a:extLst>
              <a:ext uri="{FF2B5EF4-FFF2-40B4-BE49-F238E27FC236}">
                <a16:creationId xmlns:a16="http://schemas.microsoft.com/office/drawing/2014/main" id="{834B4C29-A36F-7E4D-9903-2A6645439350}"/>
              </a:ext>
            </a:extLst>
          </p:cNvPr>
          <p:cNvPicPr>
            <a:picLocks noChangeAspect="1"/>
          </p:cNvPicPr>
          <p:nvPr/>
        </p:nvPicPr>
        <p:blipFill>
          <a:blip r:embed="rId2"/>
          <a:srcRect/>
          <a:stretch/>
        </p:blipFill>
        <p:spPr>
          <a:xfrm>
            <a:off x="4132612" y="1308292"/>
            <a:ext cx="7299745" cy="5582953"/>
          </a:xfrm>
          <a:prstGeom prst="rect">
            <a:avLst/>
          </a:prstGeom>
        </p:spPr>
      </p:pic>
      <p:sp>
        <p:nvSpPr>
          <p:cNvPr id="5" name="Google Shape;99;p15">
            <a:extLst>
              <a:ext uri="{FF2B5EF4-FFF2-40B4-BE49-F238E27FC236}">
                <a16:creationId xmlns:a16="http://schemas.microsoft.com/office/drawing/2014/main" id="{B5C007F2-C388-C745-AE0A-416372697A86}"/>
              </a:ext>
            </a:extLst>
          </p:cNvPr>
          <p:cNvSpPr txBox="1"/>
          <p:nvPr/>
        </p:nvSpPr>
        <p:spPr>
          <a:xfrm>
            <a:off x="506481" y="6139686"/>
            <a:ext cx="5144196" cy="319343"/>
          </a:xfrm>
          <a:prstGeom prst="rect">
            <a:avLst/>
          </a:prstGeom>
          <a:noFill/>
          <a:ln>
            <a:noFill/>
          </a:ln>
        </p:spPr>
        <p:txBody>
          <a:bodyPr spcFirstLastPara="1" wrap="square" lIns="91380" tIns="91380" rIns="91380" bIns="91380" anchor="ctr" anchorCtr="0">
            <a:noAutofit/>
          </a:bodyPr>
          <a:lstStyle/>
          <a:p>
            <a:pPr lvl="0"/>
            <a:r>
              <a:rPr lang="x-none" sz="2099" b="1">
                <a:solidFill>
                  <a:srgbClr val="A93501"/>
                </a:solidFill>
                <a:latin typeface="Calibri" panose="020F0502020204030204" pitchFamily="34" charset="0"/>
                <a:ea typeface="Roboto"/>
                <a:cs typeface="Calibri" panose="020F0502020204030204" pitchFamily="34" charset="0"/>
                <a:sym typeface="Roboto"/>
              </a:rPr>
              <a:t>¡</a:t>
            </a:r>
            <a:r>
              <a:rPr lang="es-ES" sz="2099" b="1" dirty="0">
                <a:solidFill>
                  <a:srgbClr val="A93501"/>
                </a:solidFill>
                <a:latin typeface="Calibri" panose="020F0502020204030204" pitchFamily="34" charset="0"/>
                <a:ea typeface="Roboto"/>
                <a:cs typeface="Calibri" panose="020F0502020204030204" pitchFamily="34" charset="0"/>
                <a:sym typeface="Roboto"/>
              </a:rPr>
              <a:t>Muy bien</a:t>
            </a:r>
            <a:r>
              <a:rPr lang="x-none" sz="2099" b="1">
                <a:solidFill>
                  <a:srgbClr val="A93501"/>
                </a:solidFill>
                <a:latin typeface="Calibri" panose="020F0502020204030204" pitchFamily="34" charset="0"/>
                <a:ea typeface="Roboto"/>
                <a:cs typeface="Calibri" panose="020F0502020204030204" pitchFamily="34" charset="0"/>
                <a:sym typeface="Roboto"/>
              </a:rPr>
              <a:t>!</a:t>
            </a:r>
            <a:endParaRPr lang="x-none" sz="2099" b="1" dirty="0">
              <a:solidFill>
                <a:srgbClr val="A93501"/>
              </a:solidFill>
              <a:latin typeface="Calibri" panose="020F0502020204030204" pitchFamily="34" charset="0"/>
              <a:ea typeface="Roboto"/>
              <a:cs typeface="Calibri" panose="020F0502020204030204" pitchFamily="34" charset="0"/>
              <a:sym typeface="Roboto"/>
            </a:endParaRPr>
          </a:p>
        </p:txBody>
      </p:sp>
      <p:sp>
        <p:nvSpPr>
          <p:cNvPr id="7" name="Google Shape;73;p14">
            <a:extLst>
              <a:ext uri="{FF2B5EF4-FFF2-40B4-BE49-F238E27FC236}">
                <a16:creationId xmlns:a16="http://schemas.microsoft.com/office/drawing/2014/main" id="{95628ACA-6B68-EC4D-B947-A9AC3235C2A7}"/>
              </a:ext>
            </a:extLst>
          </p:cNvPr>
          <p:cNvSpPr/>
          <p:nvPr/>
        </p:nvSpPr>
        <p:spPr>
          <a:xfrm>
            <a:off x="371602" y="2270163"/>
            <a:ext cx="5144197" cy="2899714"/>
          </a:xfrm>
          <a:prstGeom prst="roundRect">
            <a:avLst>
              <a:gd name="adj" fmla="val 9635"/>
            </a:avLst>
          </a:prstGeom>
          <a:solidFill>
            <a:schemeClr val="bg1"/>
          </a:solidFill>
          <a:ln w="9525" cap="flat" cmpd="sng">
            <a:solidFill>
              <a:schemeClr val="dk2"/>
            </a:solidFill>
            <a:prstDash val="solid"/>
            <a:round/>
            <a:headEnd type="none" w="sm" len="sm"/>
            <a:tailEnd type="none" w="sm" len="sm"/>
          </a:ln>
        </p:spPr>
        <p:txBody>
          <a:bodyPr spcFirstLastPara="1" wrap="square" lIns="91380" tIns="91380" rIns="91380" bIns="91380" anchor="ctr" anchorCtr="0">
            <a:noAutofit/>
          </a:bodyPr>
          <a:lstStyle/>
          <a:p>
            <a:r>
              <a:rPr lang="x-none" sz="1399"/>
              <a:t>    </a:t>
            </a:r>
            <a:endParaRPr sz="1399" dirty="0"/>
          </a:p>
        </p:txBody>
      </p:sp>
      <p:pic>
        <p:nvPicPr>
          <p:cNvPr id="11" name="Imagen 10">
            <a:extLst>
              <a:ext uri="{FF2B5EF4-FFF2-40B4-BE49-F238E27FC236}">
                <a16:creationId xmlns:a16="http://schemas.microsoft.com/office/drawing/2014/main" id="{2E06993C-EF6C-C045-866D-CE1A0EF2A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766" y="2055566"/>
            <a:ext cx="482304" cy="482304"/>
          </a:xfrm>
          <a:prstGeom prst="rect">
            <a:avLst/>
          </a:prstGeom>
        </p:spPr>
      </p:pic>
      <p:sp>
        <p:nvSpPr>
          <p:cNvPr id="8" name="Rectángulo 7">
            <a:extLst>
              <a:ext uri="{FF2B5EF4-FFF2-40B4-BE49-F238E27FC236}">
                <a16:creationId xmlns:a16="http://schemas.microsoft.com/office/drawing/2014/main" id="{F215265C-1D7E-4948-95DB-32AD3A42382F}"/>
              </a:ext>
            </a:extLst>
          </p:cNvPr>
          <p:cNvSpPr/>
          <p:nvPr/>
        </p:nvSpPr>
        <p:spPr>
          <a:xfrm>
            <a:off x="672060" y="2537870"/>
            <a:ext cx="4543278" cy="2339936"/>
          </a:xfrm>
          <a:prstGeom prst="rect">
            <a:avLst/>
          </a:prstGeom>
        </p:spPr>
        <p:txBody>
          <a:bodyPr wrap="square" anchor="b">
            <a:spAutoFit/>
          </a:bodyPr>
          <a:lstStyle/>
          <a:p>
            <a:pPr lvl="0">
              <a:lnSpc>
                <a:spcPct val="115000"/>
              </a:lnSpc>
            </a:pPr>
            <a:r>
              <a:rPr lang="es-419" sz="1599" dirty="0">
                <a:latin typeface="Calibri" panose="020F0502020204030204" pitchFamily="34" charset="0"/>
                <a:ea typeface="Roboto"/>
                <a:cs typeface="Calibri" panose="020F0502020204030204" pitchFamily="34" charset="0"/>
                <a:sym typeface="Roboto"/>
              </a:rPr>
              <a:t>Las ideas que surgen de una pausa reflexiva, muchas veces son diversas, pero es necesario compartir con tus compañeros y en conjunto complementar sus conocimientos, así puede resultar más sencillo aclarar dudas.</a:t>
            </a:r>
          </a:p>
          <a:p>
            <a:pPr lvl="0">
              <a:lnSpc>
                <a:spcPct val="115000"/>
              </a:lnSpc>
            </a:pPr>
            <a:r>
              <a:rPr lang="es-419" sz="1599" dirty="0">
                <a:latin typeface="Calibri" panose="020F0502020204030204" pitchFamily="34" charset="0"/>
                <a:ea typeface="Roboto"/>
                <a:cs typeface="Calibri" panose="020F0502020204030204" pitchFamily="34" charset="0"/>
                <a:sym typeface="Roboto"/>
              </a:rPr>
              <a:t>Tener claro que el </a:t>
            </a:r>
            <a:r>
              <a:rPr lang="es-419" sz="1599" b="1" dirty="0">
                <a:latin typeface="Calibri" panose="020F0502020204030204" pitchFamily="34" charset="0"/>
                <a:ea typeface="Roboto"/>
                <a:cs typeface="Calibri" panose="020F0502020204030204" pitchFamily="34" charset="0"/>
                <a:sym typeface="Roboto"/>
              </a:rPr>
              <a:t>comercio internacional involucra muchos actores y que de estos depende un buen acto de comercio entre países.</a:t>
            </a:r>
          </a:p>
        </p:txBody>
      </p:sp>
    </p:spTree>
    <p:extLst>
      <p:ext uri="{BB962C8B-B14F-4D97-AF65-F5344CB8AC3E}">
        <p14:creationId xmlns:p14="http://schemas.microsoft.com/office/powerpoint/2010/main" val="3855039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Google Shape;174;p19">
            <a:extLst>
              <a:ext uri="{FF2B5EF4-FFF2-40B4-BE49-F238E27FC236}">
                <a16:creationId xmlns:a16="http://schemas.microsoft.com/office/drawing/2014/main" id="{5C7B7B35-9912-9242-98D3-23859DEB0CA9}"/>
              </a:ext>
            </a:extLst>
          </p:cNvPr>
          <p:cNvSpPr/>
          <p:nvPr/>
        </p:nvSpPr>
        <p:spPr>
          <a:xfrm>
            <a:off x="466023" y="2054000"/>
            <a:ext cx="7857362" cy="4299907"/>
          </a:xfrm>
          <a:prstGeom prst="roundRect">
            <a:avLst>
              <a:gd name="adj" fmla="val 7953"/>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dirty="0"/>
              <a:t>    </a:t>
            </a:r>
            <a:endParaRPr dirty="0"/>
          </a:p>
        </p:txBody>
      </p:sp>
      <p:sp>
        <p:nvSpPr>
          <p:cNvPr id="9" name="Google Shape;178;p6">
            <a:extLst>
              <a:ext uri="{FF2B5EF4-FFF2-40B4-BE49-F238E27FC236}">
                <a16:creationId xmlns:a16="http://schemas.microsoft.com/office/drawing/2014/main" id="{2A89B1BA-2E82-4F46-A21D-84D9114EBD7B}"/>
              </a:ext>
            </a:extLst>
          </p:cNvPr>
          <p:cNvSpPr txBox="1"/>
          <p:nvPr/>
        </p:nvSpPr>
        <p:spPr>
          <a:xfrm>
            <a:off x="451954" y="1377835"/>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n-US" sz="2799" b="1" dirty="0">
                <a:solidFill>
                  <a:srgbClr val="ED6B00"/>
                </a:solidFill>
                <a:latin typeface="Calibri"/>
                <a:ea typeface="Calibri"/>
                <a:cs typeface="Calibri"/>
                <a:sym typeface="Calibri"/>
              </a:rPr>
              <a:t>BANCO CENTRAL </a:t>
            </a:r>
            <a:r>
              <a:rPr lang="en-US" sz="2799" dirty="0">
                <a:solidFill>
                  <a:srgbClr val="A93501"/>
                </a:solidFill>
                <a:latin typeface="Calibri"/>
                <a:ea typeface="Calibri"/>
                <a:cs typeface="Calibri"/>
                <a:sym typeface="Calibri"/>
              </a:rPr>
              <a:t>Y TIPOS DE CAMBIO</a:t>
            </a:r>
            <a:endParaRPr lang="en-US" sz="3098" dirty="0">
              <a:solidFill>
                <a:srgbClr val="A93501"/>
              </a:solidFill>
              <a:latin typeface="Calibri"/>
              <a:ea typeface="Calibri"/>
              <a:cs typeface="Calibri"/>
              <a:sym typeface="Calibri"/>
            </a:endParaRPr>
          </a:p>
        </p:txBody>
      </p:sp>
      <p:sp>
        <p:nvSpPr>
          <p:cNvPr id="12" name="Google Shape;175;p19">
            <a:extLst>
              <a:ext uri="{FF2B5EF4-FFF2-40B4-BE49-F238E27FC236}">
                <a16:creationId xmlns:a16="http://schemas.microsoft.com/office/drawing/2014/main" id="{1DE8383C-78E4-6349-B458-D951C430E524}"/>
              </a:ext>
            </a:extLst>
          </p:cNvPr>
          <p:cNvSpPr txBox="1"/>
          <p:nvPr/>
        </p:nvSpPr>
        <p:spPr>
          <a:xfrm>
            <a:off x="774242" y="2077443"/>
            <a:ext cx="7197449" cy="4112945"/>
          </a:xfrm>
          <a:prstGeom prst="rect">
            <a:avLst/>
          </a:prstGeom>
          <a:noFill/>
          <a:ln>
            <a:noFill/>
          </a:ln>
        </p:spPr>
        <p:txBody>
          <a:bodyPr spcFirstLastPara="1" wrap="square" lIns="91425" tIns="91425" rIns="91425" bIns="91425" anchor="ctr" anchorCtr="0">
            <a:noAutofit/>
          </a:bodyPr>
          <a:lstStyle/>
          <a:p>
            <a:pPr>
              <a:lnSpc>
                <a:spcPct val="110000"/>
              </a:lnSpc>
            </a:pPr>
            <a:r>
              <a:rPr lang="es-ES" sz="1500" b="1" dirty="0">
                <a:latin typeface="Calibri" panose="020F0502020204030204" pitchFamily="34" charset="0"/>
                <a:cs typeface="Calibri" panose="020F0502020204030204" pitchFamily="34" charset="0"/>
              </a:rPr>
              <a:t>Aquí el exportador informa al Banco Central de Chile </a:t>
            </a:r>
            <a:r>
              <a:rPr lang="es-ES" sz="1500" dirty="0">
                <a:latin typeface="Calibri" panose="020F0502020204030204" pitchFamily="34" charset="0"/>
                <a:cs typeface="Calibri" panose="020F0502020204030204" pitchFamily="34" charset="0"/>
              </a:rPr>
              <a:t>el destino de las divisas por concepto de su exportación, en un </a:t>
            </a:r>
            <a:r>
              <a:rPr lang="es-ES" sz="1500" b="1" dirty="0">
                <a:latin typeface="Calibri" panose="020F0502020204030204" pitchFamily="34" charset="0"/>
                <a:cs typeface="Calibri" panose="020F0502020204030204" pitchFamily="34" charset="0"/>
              </a:rPr>
              <a:t>plazo máximo de 270 días </a:t>
            </a:r>
            <a:r>
              <a:rPr lang="es-ES" sz="1500" dirty="0">
                <a:latin typeface="Calibri" panose="020F0502020204030204" pitchFamily="34" charset="0"/>
                <a:cs typeface="Calibri" panose="020F0502020204030204" pitchFamily="34" charset="0"/>
              </a:rPr>
              <a:t>desde la fecha de embarque. Además, solicita los beneficios de fomento a las exportaciones en el caso de que algún producto esté contemplado en los incentivos a éstos.</a:t>
            </a:r>
          </a:p>
          <a:p>
            <a:pPr>
              <a:lnSpc>
                <a:spcPct val="110000"/>
              </a:lnSpc>
            </a:pPr>
            <a:endParaRPr lang="es-ES" sz="1500" dirty="0">
              <a:latin typeface="Calibri" panose="020F0502020204030204" pitchFamily="34" charset="0"/>
              <a:cs typeface="Calibri" panose="020F0502020204030204" pitchFamily="34" charset="0"/>
            </a:endParaRPr>
          </a:p>
          <a:p>
            <a:pPr>
              <a:lnSpc>
                <a:spcPct val="110000"/>
              </a:lnSpc>
            </a:pPr>
            <a:r>
              <a:rPr lang="es-ES" sz="1500" dirty="0">
                <a:latin typeface="Calibri" panose="020F0502020204030204" pitchFamily="34" charset="0"/>
                <a:cs typeface="Calibri" panose="020F0502020204030204" pitchFamily="34" charset="0"/>
              </a:rPr>
              <a:t>Los tipos de cambio y paridades corresponden a la relación de intercambio que existe entre dos monedas extranjeras. Los tipos de cambio se refieren a la cantidad de pesos chilenos por una unidad de moneda extrajera. Entre éstos, destaca el Dólar Observado (pesos chilenos por dólares de los Estados Unidos de América), que corresponde al precio promedio ponderado de las transacciones realizadas por las empresas bancarias el día hábil anterior. Este indicador es utilizado por distintos agentes como referente para la valorización de activos y pasivos en moneda extranjera. Por su parte, las paridades corresponden al monto en una moneda de un determinado país que es equivalente a un dólar de los Estados Unidos de América.</a:t>
            </a:r>
          </a:p>
        </p:txBody>
      </p:sp>
    </p:spTree>
    <p:extLst>
      <p:ext uri="{BB962C8B-B14F-4D97-AF65-F5344CB8AC3E}">
        <p14:creationId xmlns:p14="http://schemas.microsoft.com/office/powerpoint/2010/main" val="4109682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Google Shape;174;p19">
            <a:extLst>
              <a:ext uri="{FF2B5EF4-FFF2-40B4-BE49-F238E27FC236}">
                <a16:creationId xmlns:a16="http://schemas.microsoft.com/office/drawing/2014/main" id="{5C7B7B35-9912-9242-98D3-23859DEB0CA9}"/>
              </a:ext>
            </a:extLst>
          </p:cNvPr>
          <p:cNvSpPr/>
          <p:nvPr/>
        </p:nvSpPr>
        <p:spPr>
          <a:xfrm>
            <a:off x="466023" y="2007108"/>
            <a:ext cx="7599454" cy="4752793"/>
          </a:xfrm>
          <a:prstGeom prst="roundRect">
            <a:avLst>
              <a:gd name="adj" fmla="val 7992"/>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dirty="0"/>
              <a:t>    </a:t>
            </a:r>
            <a:endParaRPr dirty="0"/>
          </a:p>
        </p:txBody>
      </p:sp>
      <p:sp>
        <p:nvSpPr>
          <p:cNvPr id="9" name="Google Shape;178;p6">
            <a:extLst>
              <a:ext uri="{FF2B5EF4-FFF2-40B4-BE49-F238E27FC236}">
                <a16:creationId xmlns:a16="http://schemas.microsoft.com/office/drawing/2014/main" id="{2A89B1BA-2E82-4F46-A21D-84D9114EBD7B}"/>
              </a:ext>
            </a:extLst>
          </p:cNvPr>
          <p:cNvSpPr txBox="1"/>
          <p:nvPr/>
        </p:nvSpPr>
        <p:spPr>
          <a:xfrm>
            <a:off x="451954" y="1377835"/>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n-US" sz="2799" b="1" dirty="0">
                <a:solidFill>
                  <a:srgbClr val="EB6B1F"/>
                </a:solidFill>
                <a:latin typeface="Calibri"/>
                <a:ea typeface="Calibri"/>
                <a:cs typeface="Calibri"/>
                <a:sym typeface="Calibri"/>
              </a:rPr>
              <a:t>TIPOS DE CAMBIO</a:t>
            </a:r>
            <a:endParaRPr lang="en-US" sz="3098" b="1" dirty="0">
              <a:solidFill>
                <a:srgbClr val="EB6B1F"/>
              </a:solidFill>
              <a:latin typeface="Calibri"/>
              <a:ea typeface="Calibri"/>
              <a:cs typeface="Calibri"/>
              <a:sym typeface="Calibri"/>
            </a:endParaRPr>
          </a:p>
        </p:txBody>
      </p:sp>
      <p:sp>
        <p:nvSpPr>
          <p:cNvPr id="12" name="Google Shape;175;p19">
            <a:extLst>
              <a:ext uri="{FF2B5EF4-FFF2-40B4-BE49-F238E27FC236}">
                <a16:creationId xmlns:a16="http://schemas.microsoft.com/office/drawing/2014/main" id="{1DE8383C-78E4-6349-B458-D951C430E524}"/>
              </a:ext>
            </a:extLst>
          </p:cNvPr>
          <p:cNvSpPr txBox="1"/>
          <p:nvPr/>
        </p:nvSpPr>
        <p:spPr>
          <a:xfrm>
            <a:off x="774242" y="1948490"/>
            <a:ext cx="7197449" cy="4839172"/>
          </a:xfrm>
          <a:prstGeom prst="rect">
            <a:avLst/>
          </a:prstGeom>
          <a:noFill/>
          <a:ln>
            <a:noFill/>
          </a:ln>
        </p:spPr>
        <p:txBody>
          <a:bodyPr spcFirstLastPara="1" wrap="square" lIns="91425" tIns="91425" rIns="91425" bIns="91425" anchor="ctr" anchorCtr="0">
            <a:noAutofit/>
          </a:bodyPr>
          <a:lstStyle/>
          <a:p>
            <a:pPr>
              <a:lnSpc>
                <a:spcPct val="110000"/>
              </a:lnSpc>
            </a:pPr>
            <a:r>
              <a:rPr lang="es-ES" sz="1500" b="1" dirty="0">
                <a:latin typeface="Calibri" panose="020F0502020204030204" pitchFamily="34" charset="0"/>
                <a:cs typeface="Calibri" panose="020F0502020204030204" pitchFamily="34" charset="0"/>
              </a:rPr>
              <a:t>El Tipo de Cambio Real (TCR) </a:t>
            </a:r>
            <a:r>
              <a:rPr lang="es-ES" sz="1500" dirty="0">
                <a:latin typeface="Calibri" panose="020F0502020204030204" pitchFamily="34" charset="0"/>
                <a:cs typeface="Calibri" panose="020F0502020204030204" pitchFamily="34" charset="0"/>
              </a:rPr>
              <a:t>corresponde al </a:t>
            </a:r>
            <a:r>
              <a:rPr lang="es-ES" sz="1500" b="1" dirty="0">
                <a:latin typeface="Calibri" panose="020F0502020204030204" pitchFamily="34" charset="0"/>
                <a:cs typeface="Calibri" panose="020F0502020204030204" pitchFamily="34" charset="0"/>
              </a:rPr>
              <a:t>producto del tipo de cambio nominal observado y el índice de precios externos, </a:t>
            </a:r>
            <a:r>
              <a:rPr lang="es-ES" sz="1500" dirty="0">
                <a:latin typeface="Calibri" panose="020F0502020204030204" pitchFamily="34" charset="0"/>
                <a:cs typeface="Calibri" panose="020F0502020204030204" pitchFamily="34" charset="0"/>
              </a:rPr>
              <a:t>deflactado por el IPC (Índice de Precios al Consumidor). Es un índice que mide la competitividad de Chile con respecto a sus principales socios comerciales, utilizando para su cálculo la evolución de las paridades e índices de inflación de cada uno de dichos países.</a:t>
            </a:r>
          </a:p>
          <a:p>
            <a:pPr>
              <a:lnSpc>
                <a:spcPct val="110000"/>
              </a:lnSpc>
            </a:pPr>
            <a:endParaRPr lang="es-ES" sz="1500" dirty="0">
              <a:latin typeface="Calibri" panose="020F0502020204030204" pitchFamily="34" charset="0"/>
              <a:cs typeface="Calibri" panose="020F0502020204030204" pitchFamily="34" charset="0"/>
            </a:endParaRPr>
          </a:p>
          <a:p>
            <a:pPr>
              <a:lnSpc>
                <a:spcPct val="110000"/>
              </a:lnSpc>
            </a:pPr>
            <a:r>
              <a:rPr lang="es-ES" sz="1500" b="1" dirty="0">
                <a:latin typeface="Calibri" panose="020F0502020204030204" pitchFamily="34" charset="0"/>
                <a:cs typeface="Calibri" panose="020F0502020204030204" pitchFamily="34" charset="0"/>
              </a:rPr>
              <a:t>Los principales pares de divisas comerciadas en el mercado de divisas son:</a:t>
            </a:r>
          </a:p>
          <a:p>
            <a:pPr>
              <a:lnSpc>
                <a:spcPct val="110000"/>
              </a:lnSpc>
            </a:pPr>
            <a:r>
              <a:rPr lang="es-ES" sz="1500" b="1" dirty="0">
                <a:latin typeface="Calibri" panose="020F0502020204030204" pitchFamily="34" charset="0"/>
                <a:cs typeface="Calibri" panose="020F0502020204030204" pitchFamily="34" charset="0"/>
              </a:rPr>
              <a:t>CLP/USD: </a:t>
            </a:r>
            <a:r>
              <a:rPr lang="es-ES" sz="1500" dirty="0">
                <a:latin typeface="Calibri" panose="020F0502020204030204" pitchFamily="34" charset="0"/>
                <a:cs typeface="Calibri" panose="020F0502020204030204" pitchFamily="34" charset="0"/>
              </a:rPr>
              <a:t>peso chile y dólar estadounidense</a:t>
            </a:r>
          </a:p>
          <a:p>
            <a:pPr>
              <a:lnSpc>
                <a:spcPct val="110000"/>
              </a:lnSpc>
            </a:pPr>
            <a:r>
              <a:rPr lang="es-ES" sz="1500" b="1" dirty="0">
                <a:latin typeface="Calibri" panose="020F0502020204030204" pitchFamily="34" charset="0"/>
                <a:cs typeface="Calibri" panose="020F0502020204030204" pitchFamily="34" charset="0"/>
              </a:rPr>
              <a:t>EUR/USD: </a:t>
            </a:r>
            <a:r>
              <a:rPr lang="es-ES" sz="1500" dirty="0">
                <a:latin typeface="Calibri" panose="020F0502020204030204" pitchFamily="34" charset="0"/>
                <a:cs typeface="Calibri" panose="020F0502020204030204" pitchFamily="34" charset="0"/>
              </a:rPr>
              <a:t>euro y dólar estadounidense</a:t>
            </a:r>
          </a:p>
          <a:p>
            <a:pPr>
              <a:lnSpc>
                <a:spcPct val="110000"/>
              </a:lnSpc>
            </a:pPr>
            <a:r>
              <a:rPr lang="es-ES" sz="1500" b="1" dirty="0">
                <a:latin typeface="Calibri" panose="020F0502020204030204" pitchFamily="34" charset="0"/>
                <a:cs typeface="Calibri" panose="020F0502020204030204" pitchFamily="34" charset="0"/>
              </a:rPr>
              <a:t>USD/JPY: </a:t>
            </a:r>
            <a:r>
              <a:rPr lang="es-ES" sz="1500" dirty="0">
                <a:latin typeface="Calibri" panose="020F0502020204030204" pitchFamily="34" charset="0"/>
                <a:cs typeface="Calibri" panose="020F0502020204030204" pitchFamily="34" charset="0"/>
              </a:rPr>
              <a:t>dólar estadounidense y </a:t>
            </a:r>
            <a:r>
              <a:rPr lang="es-ES" sz="1500" dirty="0" err="1">
                <a:latin typeface="Calibri" panose="020F0502020204030204" pitchFamily="34" charset="0"/>
                <a:cs typeface="Calibri" panose="020F0502020204030204" pitchFamily="34" charset="0"/>
              </a:rPr>
              <a:t>jen</a:t>
            </a:r>
            <a:r>
              <a:rPr lang="es-ES" sz="1500" dirty="0">
                <a:latin typeface="Calibri" panose="020F0502020204030204" pitchFamily="34" charset="0"/>
                <a:cs typeface="Calibri" panose="020F0502020204030204" pitchFamily="34" charset="0"/>
              </a:rPr>
              <a:t> japonés</a:t>
            </a:r>
          </a:p>
          <a:p>
            <a:pPr>
              <a:lnSpc>
                <a:spcPct val="110000"/>
              </a:lnSpc>
            </a:pPr>
            <a:r>
              <a:rPr lang="es-ES" sz="1500" b="1" dirty="0">
                <a:latin typeface="Calibri" panose="020F0502020204030204" pitchFamily="34" charset="0"/>
                <a:cs typeface="Calibri" panose="020F0502020204030204" pitchFamily="34" charset="0"/>
              </a:rPr>
              <a:t>GBP/USD: </a:t>
            </a:r>
            <a:r>
              <a:rPr lang="es-ES" sz="1500" dirty="0">
                <a:latin typeface="Calibri" panose="020F0502020204030204" pitchFamily="34" charset="0"/>
                <a:cs typeface="Calibri" panose="020F0502020204030204" pitchFamily="34" charset="0"/>
              </a:rPr>
              <a:t>libra esterlina y dólar estadounidense</a:t>
            </a:r>
          </a:p>
          <a:p>
            <a:pPr>
              <a:lnSpc>
                <a:spcPct val="110000"/>
              </a:lnSpc>
            </a:pPr>
            <a:r>
              <a:rPr lang="es-ES" sz="1500" b="1" dirty="0">
                <a:latin typeface="Calibri" panose="020F0502020204030204" pitchFamily="34" charset="0"/>
                <a:cs typeface="Calibri" panose="020F0502020204030204" pitchFamily="34" charset="0"/>
              </a:rPr>
              <a:t>USD/CAD: </a:t>
            </a:r>
            <a:r>
              <a:rPr lang="es-ES" sz="1500" dirty="0">
                <a:latin typeface="Calibri" panose="020F0502020204030204" pitchFamily="34" charset="0"/>
                <a:cs typeface="Calibri" panose="020F0502020204030204" pitchFamily="34" charset="0"/>
              </a:rPr>
              <a:t>dólar estadounidense y dólar canadiense</a:t>
            </a:r>
          </a:p>
          <a:p>
            <a:pPr>
              <a:lnSpc>
                <a:spcPct val="110000"/>
              </a:lnSpc>
            </a:pPr>
            <a:r>
              <a:rPr lang="es-ES" sz="1500" b="1" dirty="0">
                <a:latin typeface="Calibri" panose="020F0502020204030204" pitchFamily="34" charset="0"/>
                <a:cs typeface="Calibri" panose="020F0502020204030204" pitchFamily="34" charset="0"/>
              </a:rPr>
              <a:t>AUD/USD: </a:t>
            </a:r>
            <a:r>
              <a:rPr lang="es-ES" sz="1500" dirty="0">
                <a:latin typeface="Calibri" panose="020F0502020204030204" pitchFamily="34" charset="0"/>
                <a:cs typeface="Calibri" panose="020F0502020204030204" pitchFamily="34" charset="0"/>
              </a:rPr>
              <a:t>dólar australiano y dólar estadounidense</a:t>
            </a:r>
          </a:p>
          <a:p>
            <a:pPr>
              <a:lnSpc>
                <a:spcPct val="110000"/>
              </a:lnSpc>
            </a:pPr>
            <a:r>
              <a:rPr lang="es-ES" sz="1500" b="1" dirty="0">
                <a:latin typeface="Calibri" panose="020F0502020204030204" pitchFamily="34" charset="0"/>
                <a:cs typeface="Calibri" panose="020F0502020204030204" pitchFamily="34" charset="0"/>
              </a:rPr>
              <a:t>USD/CHF: </a:t>
            </a:r>
            <a:r>
              <a:rPr lang="es-ES" sz="1500" dirty="0">
                <a:latin typeface="Calibri" panose="020F0502020204030204" pitchFamily="34" charset="0"/>
                <a:cs typeface="Calibri" panose="020F0502020204030204" pitchFamily="34" charset="0"/>
              </a:rPr>
              <a:t>dólar estadounidense y franco suizo</a:t>
            </a:r>
          </a:p>
          <a:p>
            <a:pPr>
              <a:lnSpc>
                <a:spcPct val="110000"/>
              </a:lnSpc>
            </a:pPr>
            <a:r>
              <a:rPr lang="es-ES" sz="1500" b="1" dirty="0">
                <a:latin typeface="Calibri" panose="020F0502020204030204" pitchFamily="34" charset="0"/>
                <a:cs typeface="Calibri" panose="020F0502020204030204" pitchFamily="34" charset="0"/>
              </a:rPr>
              <a:t>EUR/JPY: </a:t>
            </a:r>
            <a:r>
              <a:rPr lang="es-ES" sz="1500" dirty="0">
                <a:latin typeface="Calibri" panose="020F0502020204030204" pitchFamily="34" charset="0"/>
                <a:cs typeface="Calibri" panose="020F0502020204030204" pitchFamily="34" charset="0"/>
              </a:rPr>
              <a:t>euro y </a:t>
            </a:r>
            <a:r>
              <a:rPr lang="es-ES" sz="1500" dirty="0" err="1">
                <a:latin typeface="Calibri" panose="020F0502020204030204" pitchFamily="34" charset="0"/>
                <a:cs typeface="Calibri" panose="020F0502020204030204" pitchFamily="34" charset="0"/>
              </a:rPr>
              <a:t>jen</a:t>
            </a:r>
            <a:r>
              <a:rPr lang="es-ES" sz="1500" dirty="0">
                <a:latin typeface="Calibri" panose="020F0502020204030204" pitchFamily="34" charset="0"/>
                <a:cs typeface="Calibri" panose="020F0502020204030204" pitchFamily="34" charset="0"/>
              </a:rPr>
              <a:t> japonés</a:t>
            </a:r>
          </a:p>
          <a:p>
            <a:pPr>
              <a:lnSpc>
                <a:spcPct val="110000"/>
              </a:lnSpc>
            </a:pPr>
            <a:endParaRPr lang="es-ES" sz="1500" dirty="0">
              <a:latin typeface="Calibri" panose="020F0502020204030204" pitchFamily="34" charset="0"/>
              <a:cs typeface="Calibri" panose="020F0502020204030204" pitchFamily="34" charset="0"/>
            </a:endParaRPr>
          </a:p>
          <a:p>
            <a:pPr>
              <a:lnSpc>
                <a:spcPct val="110000"/>
              </a:lnSpc>
            </a:pPr>
            <a:r>
              <a:rPr lang="es-ES" sz="1500" dirty="0">
                <a:latin typeface="Calibri" panose="020F0502020204030204" pitchFamily="34" charset="0"/>
                <a:cs typeface="Calibri" panose="020F0502020204030204" pitchFamily="34" charset="0"/>
              </a:rPr>
              <a:t>En síntesis el tipo de cambio es el precio de una moneda en término de otra.</a:t>
            </a:r>
          </a:p>
        </p:txBody>
      </p:sp>
      <p:sp>
        <p:nvSpPr>
          <p:cNvPr id="5" name="Elipse 4">
            <a:extLst>
              <a:ext uri="{FF2B5EF4-FFF2-40B4-BE49-F238E27FC236}">
                <a16:creationId xmlns:a16="http://schemas.microsoft.com/office/drawing/2014/main" id="{A36EB23A-EE7A-F14F-B075-3DA2DC47012B}"/>
              </a:ext>
            </a:extLst>
          </p:cNvPr>
          <p:cNvSpPr/>
          <p:nvPr/>
        </p:nvSpPr>
        <p:spPr>
          <a:xfrm>
            <a:off x="6388285" y="3530338"/>
            <a:ext cx="3059794" cy="305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Imagen 5">
            <a:extLst>
              <a:ext uri="{FF2B5EF4-FFF2-40B4-BE49-F238E27FC236}">
                <a16:creationId xmlns:a16="http://schemas.microsoft.com/office/drawing/2014/main" id="{3F42B19E-57A8-AA44-9B4D-48EE8B87222B}"/>
              </a:ext>
            </a:extLst>
          </p:cNvPr>
          <p:cNvPicPr>
            <a:picLocks noChangeAspect="1"/>
          </p:cNvPicPr>
          <p:nvPr/>
        </p:nvPicPr>
        <p:blipFill>
          <a:blip r:embed="rId3"/>
          <a:stretch>
            <a:fillRect/>
          </a:stretch>
        </p:blipFill>
        <p:spPr>
          <a:xfrm rot="9000000">
            <a:off x="5874726" y="3495272"/>
            <a:ext cx="4381499" cy="2989247"/>
          </a:xfrm>
          <a:prstGeom prst="rect">
            <a:avLst/>
          </a:prstGeom>
        </p:spPr>
      </p:pic>
    </p:spTree>
    <p:extLst>
      <p:ext uri="{BB962C8B-B14F-4D97-AF65-F5344CB8AC3E}">
        <p14:creationId xmlns:p14="http://schemas.microsoft.com/office/powerpoint/2010/main" val="1193591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Google Shape;174;p19">
            <a:extLst>
              <a:ext uri="{FF2B5EF4-FFF2-40B4-BE49-F238E27FC236}">
                <a16:creationId xmlns:a16="http://schemas.microsoft.com/office/drawing/2014/main" id="{5C7B7B35-9912-9242-98D3-23859DEB0CA9}"/>
              </a:ext>
            </a:extLst>
          </p:cNvPr>
          <p:cNvSpPr/>
          <p:nvPr/>
        </p:nvSpPr>
        <p:spPr>
          <a:xfrm>
            <a:off x="466023" y="2054000"/>
            <a:ext cx="7599454" cy="3995107"/>
          </a:xfrm>
          <a:prstGeom prst="roundRect">
            <a:avLst>
              <a:gd name="adj" fmla="val 10952"/>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dirty="0"/>
              <a:t>    </a:t>
            </a:r>
            <a:endParaRPr dirty="0"/>
          </a:p>
        </p:txBody>
      </p:sp>
      <p:sp>
        <p:nvSpPr>
          <p:cNvPr id="9" name="Google Shape;178;p6">
            <a:extLst>
              <a:ext uri="{FF2B5EF4-FFF2-40B4-BE49-F238E27FC236}">
                <a16:creationId xmlns:a16="http://schemas.microsoft.com/office/drawing/2014/main" id="{2A89B1BA-2E82-4F46-A21D-84D9114EBD7B}"/>
              </a:ext>
            </a:extLst>
          </p:cNvPr>
          <p:cNvSpPr txBox="1"/>
          <p:nvPr/>
        </p:nvSpPr>
        <p:spPr>
          <a:xfrm>
            <a:off x="451954" y="1377835"/>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n-US" sz="2799" b="1" dirty="0">
                <a:solidFill>
                  <a:srgbClr val="EB6B1F"/>
                </a:solidFill>
                <a:latin typeface="Calibri"/>
                <a:ea typeface="Calibri"/>
                <a:cs typeface="Calibri"/>
                <a:sym typeface="Calibri"/>
              </a:rPr>
              <a:t>INTERVENCIÓN</a:t>
            </a:r>
            <a:endParaRPr lang="en-US" sz="3098" b="1" dirty="0">
              <a:solidFill>
                <a:srgbClr val="EB6B1F"/>
              </a:solidFill>
              <a:latin typeface="Calibri"/>
              <a:ea typeface="Calibri"/>
              <a:cs typeface="Calibri"/>
              <a:sym typeface="Calibri"/>
            </a:endParaRPr>
          </a:p>
        </p:txBody>
      </p:sp>
      <p:sp>
        <p:nvSpPr>
          <p:cNvPr id="12" name="Google Shape;175;p19">
            <a:extLst>
              <a:ext uri="{FF2B5EF4-FFF2-40B4-BE49-F238E27FC236}">
                <a16:creationId xmlns:a16="http://schemas.microsoft.com/office/drawing/2014/main" id="{1DE8383C-78E4-6349-B458-D951C430E524}"/>
              </a:ext>
            </a:extLst>
          </p:cNvPr>
          <p:cNvSpPr txBox="1"/>
          <p:nvPr/>
        </p:nvSpPr>
        <p:spPr>
          <a:xfrm>
            <a:off x="774242" y="2053997"/>
            <a:ext cx="7197449" cy="3913049"/>
          </a:xfrm>
          <a:prstGeom prst="rect">
            <a:avLst/>
          </a:prstGeom>
          <a:noFill/>
          <a:ln>
            <a:noFill/>
          </a:ln>
        </p:spPr>
        <p:txBody>
          <a:bodyPr spcFirstLastPara="1" wrap="square" lIns="91425" tIns="91425" rIns="91425" bIns="91425" anchor="ctr" anchorCtr="0">
            <a:noAutofit/>
          </a:bodyPr>
          <a:lstStyle/>
          <a:p>
            <a:pPr>
              <a:lnSpc>
                <a:spcPct val="110000"/>
              </a:lnSpc>
            </a:pPr>
            <a:r>
              <a:rPr lang="es-ES" sz="1500" dirty="0">
                <a:latin typeface="Calibri" panose="020F0502020204030204" pitchFamily="34" charset="0"/>
                <a:cs typeface="Calibri" panose="020F0502020204030204" pitchFamily="34" charset="0"/>
              </a:rPr>
              <a:t>Para mantener el tipo de cambio fijo a un nivel determinado las autoridades tienen que intervenir en el mercado.</a:t>
            </a:r>
          </a:p>
          <a:p>
            <a:pPr>
              <a:lnSpc>
                <a:spcPct val="110000"/>
              </a:lnSpc>
            </a:pPr>
            <a:r>
              <a:rPr lang="es-ES" sz="1500" dirty="0">
                <a:latin typeface="Calibri" panose="020F0502020204030204" pitchFamily="34" charset="0"/>
                <a:cs typeface="Calibri" panose="020F0502020204030204" pitchFamily="34" charset="0"/>
              </a:rPr>
              <a:t>Al igual que en el mercado de cualquier bien, para mantener fijo el tipo de cambio las autoridades tendrán que: </a:t>
            </a:r>
          </a:p>
          <a:p>
            <a:pPr>
              <a:lnSpc>
                <a:spcPct val="110000"/>
              </a:lnSpc>
            </a:pPr>
            <a:endParaRPr lang="es-ES" sz="1500" dirty="0">
              <a:latin typeface="Calibri" panose="020F0502020204030204" pitchFamily="34" charset="0"/>
              <a:cs typeface="Calibri" panose="020F0502020204030204" pitchFamily="34" charset="0"/>
            </a:endParaRPr>
          </a:p>
          <a:p>
            <a:pPr>
              <a:lnSpc>
                <a:spcPct val="110000"/>
              </a:lnSpc>
            </a:pPr>
            <a:r>
              <a:rPr lang="es-ES" sz="1500" b="1" dirty="0">
                <a:latin typeface="Calibri" panose="020F0502020204030204" pitchFamily="34" charset="0"/>
                <a:cs typeface="Calibri" panose="020F0502020204030204" pitchFamily="34" charset="0"/>
              </a:rPr>
              <a:t>Ejemplo</a:t>
            </a:r>
          </a:p>
          <a:p>
            <a:pPr>
              <a:lnSpc>
                <a:spcPct val="110000"/>
              </a:lnSpc>
            </a:pPr>
            <a:r>
              <a:rPr lang="es-ES" sz="1500" dirty="0">
                <a:latin typeface="Calibri" panose="020F0502020204030204" pitchFamily="34" charset="0"/>
                <a:cs typeface="Calibri" panose="020F0502020204030204" pitchFamily="34" charset="0"/>
              </a:rPr>
              <a:t>• Vender euros cuando hay exceso de demanda de euros al tipo de cambio actual, </a:t>
            </a:r>
          </a:p>
          <a:p>
            <a:pPr>
              <a:lnSpc>
                <a:spcPct val="110000"/>
              </a:lnSpc>
            </a:pPr>
            <a:r>
              <a:rPr lang="es-ES" sz="1500" dirty="0">
                <a:latin typeface="Calibri" panose="020F0502020204030204" pitchFamily="34" charset="0"/>
                <a:cs typeface="Calibri" panose="020F0502020204030204" pitchFamily="34" charset="0"/>
              </a:rPr>
              <a:t>• Comprar euros si se reduce la demanda de euros al tipo de cambio actual</a:t>
            </a:r>
          </a:p>
          <a:p>
            <a:pPr>
              <a:lnSpc>
                <a:spcPct val="110000"/>
              </a:lnSpc>
            </a:pPr>
            <a:r>
              <a:rPr lang="es-ES" sz="1500" dirty="0">
                <a:latin typeface="Calibri" panose="020F0502020204030204" pitchFamily="34" charset="0"/>
                <a:cs typeface="Calibri" panose="020F0502020204030204" pitchFamily="34" charset="0"/>
              </a:rPr>
              <a:t>La competitividad internacional se mide con el tipo de cambio real, el cual a su vez, mide el precio de los bienes de distintos países en términos de una moneda común.</a:t>
            </a:r>
          </a:p>
          <a:p>
            <a:pPr>
              <a:lnSpc>
                <a:spcPct val="110000"/>
              </a:lnSpc>
            </a:pPr>
            <a:endParaRPr lang="es-ES" sz="1500" dirty="0">
              <a:latin typeface="Calibri" panose="020F0502020204030204" pitchFamily="34" charset="0"/>
              <a:cs typeface="Calibri" panose="020F0502020204030204" pitchFamily="34" charset="0"/>
            </a:endParaRPr>
          </a:p>
          <a:p>
            <a:pPr>
              <a:lnSpc>
                <a:spcPct val="110000"/>
              </a:lnSpc>
            </a:pPr>
            <a:r>
              <a:rPr lang="es-ES" sz="1500" dirty="0">
                <a:latin typeface="Calibri" panose="020F0502020204030204" pitchFamily="34" charset="0"/>
                <a:cs typeface="Calibri" panose="020F0502020204030204" pitchFamily="34" charset="0"/>
              </a:rPr>
              <a:t>La competitividad internacional se mide con el tipo de cambio real, el cual a su vez, mide el precio de los bienes de distintos países en términos de una moneda común.</a:t>
            </a:r>
          </a:p>
        </p:txBody>
      </p:sp>
      <p:sp>
        <p:nvSpPr>
          <p:cNvPr id="8" name="CuadroTexto 7">
            <a:extLst>
              <a:ext uri="{FF2B5EF4-FFF2-40B4-BE49-F238E27FC236}">
                <a16:creationId xmlns:a16="http://schemas.microsoft.com/office/drawing/2014/main" id="{006CC2FD-E0BC-3141-962D-4BA645B0092D}"/>
              </a:ext>
            </a:extLst>
          </p:cNvPr>
          <p:cNvSpPr txBox="1"/>
          <p:nvPr/>
        </p:nvSpPr>
        <p:spPr>
          <a:xfrm>
            <a:off x="466024" y="6420067"/>
            <a:ext cx="5064207" cy="276999"/>
          </a:xfrm>
          <a:prstGeom prst="rect">
            <a:avLst/>
          </a:prstGeom>
          <a:noFill/>
        </p:spPr>
        <p:txBody>
          <a:bodyPr wrap="none" rtlCol="0">
            <a:spAutoFit/>
          </a:bodyPr>
          <a:lstStyle/>
          <a:p>
            <a:r>
              <a:rPr lang="es-CL" sz="1200" i="1" dirty="0"/>
              <a:t>https://rua.ua.es/dspace/bitstream/10045/28564/1/2013_Temas_1-4.pdf</a:t>
            </a:r>
          </a:p>
        </p:txBody>
      </p:sp>
      <p:sp>
        <p:nvSpPr>
          <p:cNvPr id="10" name="Rectángulo 9">
            <a:extLst>
              <a:ext uri="{FF2B5EF4-FFF2-40B4-BE49-F238E27FC236}">
                <a16:creationId xmlns:a16="http://schemas.microsoft.com/office/drawing/2014/main" id="{A1193B7F-F295-CC4C-9292-65B2C8D2B355}"/>
              </a:ext>
            </a:extLst>
          </p:cNvPr>
          <p:cNvSpPr/>
          <p:nvPr/>
        </p:nvSpPr>
        <p:spPr>
          <a:xfrm>
            <a:off x="466024" y="6177175"/>
            <a:ext cx="809837" cy="307777"/>
          </a:xfrm>
          <a:prstGeom prst="rect">
            <a:avLst/>
          </a:prstGeom>
        </p:spPr>
        <p:txBody>
          <a:bodyPr wrap="none">
            <a:spAutoFit/>
          </a:bodyPr>
          <a:lstStyle/>
          <a:p>
            <a:r>
              <a:rPr lang="es-ES" b="1" dirty="0">
                <a:solidFill>
                  <a:srgbClr val="EB6B1F"/>
                </a:solidFill>
                <a:latin typeface="Calibri" panose="020F0502020204030204" pitchFamily="34" charset="0"/>
                <a:cs typeface="Calibri" panose="020F0502020204030204" pitchFamily="34" charset="0"/>
              </a:rPr>
              <a:t>FUENTE:</a:t>
            </a:r>
            <a:endParaRPr lang="es-ES_tradnl" b="1" dirty="0">
              <a:solidFill>
                <a:srgbClr val="EB6B1F"/>
              </a:solidFill>
            </a:endParaRPr>
          </a:p>
        </p:txBody>
      </p:sp>
    </p:spTree>
    <p:extLst>
      <p:ext uri="{BB962C8B-B14F-4D97-AF65-F5344CB8AC3E}">
        <p14:creationId xmlns:p14="http://schemas.microsoft.com/office/powerpoint/2010/main" val="3672303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Google Shape;174;p19">
            <a:extLst>
              <a:ext uri="{FF2B5EF4-FFF2-40B4-BE49-F238E27FC236}">
                <a16:creationId xmlns:a16="http://schemas.microsoft.com/office/drawing/2014/main" id="{5C7B7B35-9912-9242-98D3-23859DEB0CA9}"/>
              </a:ext>
            </a:extLst>
          </p:cNvPr>
          <p:cNvSpPr/>
          <p:nvPr/>
        </p:nvSpPr>
        <p:spPr>
          <a:xfrm>
            <a:off x="466023" y="2054000"/>
            <a:ext cx="3308808" cy="3995107"/>
          </a:xfrm>
          <a:prstGeom prst="roundRect">
            <a:avLst>
              <a:gd name="adj" fmla="val 10952"/>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dirty="0"/>
              <a:t>    </a:t>
            </a:r>
            <a:endParaRPr dirty="0"/>
          </a:p>
        </p:txBody>
      </p:sp>
      <p:sp>
        <p:nvSpPr>
          <p:cNvPr id="9" name="Google Shape;178;p6">
            <a:extLst>
              <a:ext uri="{FF2B5EF4-FFF2-40B4-BE49-F238E27FC236}">
                <a16:creationId xmlns:a16="http://schemas.microsoft.com/office/drawing/2014/main" id="{2A89B1BA-2E82-4F46-A21D-84D9114EBD7B}"/>
              </a:ext>
            </a:extLst>
          </p:cNvPr>
          <p:cNvSpPr txBox="1"/>
          <p:nvPr/>
        </p:nvSpPr>
        <p:spPr>
          <a:xfrm>
            <a:off x="451954" y="1377835"/>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n-US" sz="2799" b="1" dirty="0">
                <a:solidFill>
                  <a:srgbClr val="EB6B1F"/>
                </a:solidFill>
                <a:latin typeface="Calibri"/>
                <a:ea typeface="Calibri"/>
                <a:cs typeface="Calibri"/>
                <a:sym typeface="Calibri"/>
              </a:rPr>
              <a:t>FLUCTUACIONES DEL </a:t>
            </a:r>
            <a:r>
              <a:rPr lang="en-US" sz="2799" dirty="0">
                <a:solidFill>
                  <a:srgbClr val="C00000"/>
                </a:solidFill>
                <a:latin typeface="Calibri"/>
                <a:ea typeface="Calibri"/>
                <a:cs typeface="Calibri"/>
                <a:sym typeface="Calibri"/>
              </a:rPr>
              <a:t>TIPO DE CAMBIO</a:t>
            </a:r>
          </a:p>
        </p:txBody>
      </p:sp>
      <p:sp>
        <p:nvSpPr>
          <p:cNvPr id="12" name="Google Shape;175;p19">
            <a:extLst>
              <a:ext uri="{FF2B5EF4-FFF2-40B4-BE49-F238E27FC236}">
                <a16:creationId xmlns:a16="http://schemas.microsoft.com/office/drawing/2014/main" id="{1DE8383C-78E4-6349-B458-D951C430E524}"/>
              </a:ext>
            </a:extLst>
          </p:cNvPr>
          <p:cNvSpPr txBox="1"/>
          <p:nvPr/>
        </p:nvSpPr>
        <p:spPr>
          <a:xfrm>
            <a:off x="774243" y="2053998"/>
            <a:ext cx="2836466" cy="3911064"/>
          </a:xfrm>
          <a:prstGeom prst="rect">
            <a:avLst/>
          </a:prstGeom>
          <a:noFill/>
          <a:ln>
            <a:noFill/>
          </a:ln>
        </p:spPr>
        <p:txBody>
          <a:bodyPr spcFirstLastPara="1" wrap="square" lIns="91425" tIns="91425" rIns="91425" bIns="91425" anchor="ctr" anchorCtr="0">
            <a:noAutofit/>
          </a:bodyPr>
          <a:lstStyle/>
          <a:p>
            <a:pPr>
              <a:lnSpc>
                <a:spcPct val="110000"/>
              </a:lnSpc>
            </a:pPr>
            <a:r>
              <a:rPr lang="es-ES" sz="1500" dirty="0">
                <a:latin typeface="Calibri" panose="020F0502020204030204" pitchFamily="34" charset="0"/>
                <a:cs typeface="Calibri" panose="020F0502020204030204" pitchFamily="34" charset="0"/>
              </a:rPr>
              <a:t>Las fluctuaciones del tipo de cambio afectan una serie de variables económicas:</a:t>
            </a:r>
          </a:p>
          <a:p>
            <a:pPr>
              <a:lnSpc>
                <a:spcPct val="110000"/>
              </a:lnSpc>
            </a:pPr>
            <a:endParaRPr lang="es-ES" sz="1500" dirty="0">
              <a:latin typeface="Calibri" panose="020F0502020204030204" pitchFamily="34" charset="0"/>
              <a:cs typeface="Calibri" panose="020F0502020204030204" pitchFamily="34" charset="0"/>
            </a:endParaRPr>
          </a:p>
          <a:p>
            <a:pPr marL="285750" indent="-285750">
              <a:lnSpc>
                <a:spcPct val="110000"/>
              </a:lnSpc>
              <a:buFont typeface="Arial" panose="020B0604020202020204" pitchFamily="34" charset="0"/>
              <a:buChar char="•"/>
            </a:pPr>
            <a:r>
              <a:rPr lang="es-ES" sz="1500" b="1" dirty="0">
                <a:latin typeface="Calibri" panose="020F0502020204030204" pitchFamily="34" charset="0"/>
                <a:cs typeface="Calibri" panose="020F0502020204030204" pitchFamily="34" charset="0"/>
              </a:rPr>
              <a:t>Precios </a:t>
            </a:r>
          </a:p>
          <a:p>
            <a:pPr marL="285750" indent="-285750">
              <a:lnSpc>
                <a:spcPct val="110000"/>
              </a:lnSpc>
              <a:buFont typeface="Arial" panose="020B0604020202020204" pitchFamily="34" charset="0"/>
              <a:buChar char="•"/>
            </a:pPr>
            <a:r>
              <a:rPr lang="es-ES" sz="1500" b="1" dirty="0">
                <a:latin typeface="Calibri" panose="020F0502020204030204" pitchFamily="34" charset="0"/>
                <a:cs typeface="Calibri" panose="020F0502020204030204" pitchFamily="34" charset="0"/>
              </a:rPr>
              <a:t>Salarios</a:t>
            </a:r>
          </a:p>
          <a:p>
            <a:pPr marL="285750" indent="-285750">
              <a:lnSpc>
                <a:spcPct val="110000"/>
              </a:lnSpc>
              <a:buFont typeface="Arial" panose="020B0604020202020204" pitchFamily="34" charset="0"/>
              <a:buChar char="•"/>
            </a:pPr>
            <a:r>
              <a:rPr lang="es-ES" sz="1500" b="1" dirty="0">
                <a:latin typeface="Calibri" panose="020F0502020204030204" pitchFamily="34" charset="0"/>
                <a:cs typeface="Calibri" panose="020F0502020204030204" pitchFamily="34" charset="0"/>
              </a:rPr>
              <a:t>Tipos de interés</a:t>
            </a:r>
          </a:p>
          <a:p>
            <a:pPr marL="285750" indent="-285750">
              <a:lnSpc>
                <a:spcPct val="110000"/>
              </a:lnSpc>
              <a:buFont typeface="Arial" panose="020B0604020202020204" pitchFamily="34" charset="0"/>
              <a:buChar char="•"/>
            </a:pPr>
            <a:r>
              <a:rPr lang="es-ES" sz="1500" b="1" dirty="0">
                <a:latin typeface="Calibri" panose="020F0502020204030204" pitchFamily="34" charset="0"/>
                <a:cs typeface="Calibri" panose="020F0502020204030204" pitchFamily="34" charset="0"/>
              </a:rPr>
              <a:t>Oportunidades de empleo </a:t>
            </a:r>
          </a:p>
          <a:p>
            <a:pPr marL="285750" indent="-285750">
              <a:lnSpc>
                <a:spcPct val="110000"/>
              </a:lnSpc>
              <a:buFont typeface="Arial" panose="020B0604020202020204" pitchFamily="34" charset="0"/>
              <a:buChar char="•"/>
            </a:pPr>
            <a:endParaRPr lang="es-ES" sz="1500" dirty="0">
              <a:latin typeface="Calibri" panose="020F0502020204030204" pitchFamily="34" charset="0"/>
              <a:cs typeface="Calibri" panose="020F0502020204030204" pitchFamily="34" charset="0"/>
            </a:endParaRPr>
          </a:p>
          <a:p>
            <a:pPr>
              <a:lnSpc>
                <a:spcPct val="110000"/>
              </a:lnSpc>
            </a:pPr>
            <a:r>
              <a:rPr lang="es-ES" sz="1500" dirty="0">
                <a:latin typeface="Calibri" panose="020F0502020204030204" pitchFamily="34" charset="0"/>
                <a:cs typeface="Calibri" panose="020F0502020204030204" pitchFamily="34" charset="0"/>
              </a:rPr>
              <a:t>Y por tanto, tiene consecuencias directas e indirectas sobre el bienestar de los agentes económicos.</a:t>
            </a:r>
          </a:p>
        </p:txBody>
      </p:sp>
      <p:sp>
        <p:nvSpPr>
          <p:cNvPr id="8" name="CuadroTexto 7">
            <a:extLst>
              <a:ext uri="{FF2B5EF4-FFF2-40B4-BE49-F238E27FC236}">
                <a16:creationId xmlns:a16="http://schemas.microsoft.com/office/drawing/2014/main" id="{006CC2FD-E0BC-3141-962D-4BA645B0092D}"/>
              </a:ext>
            </a:extLst>
          </p:cNvPr>
          <p:cNvSpPr txBox="1"/>
          <p:nvPr/>
        </p:nvSpPr>
        <p:spPr>
          <a:xfrm>
            <a:off x="466024" y="6420067"/>
            <a:ext cx="5064207" cy="276999"/>
          </a:xfrm>
          <a:prstGeom prst="rect">
            <a:avLst/>
          </a:prstGeom>
          <a:noFill/>
        </p:spPr>
        <p:txBody>
          <a:bodyPr wrap="none" rtlCol="0">
            <a:spAutoFit/>
          </a:bodyPr>
          <a:lstStyle/>
          <a:p>
            <a:r>
              <a:rPr lang="es-CL" sz="1200" i="1" dirty="0"/>
              <a:t>https://rua.ua.es/dspace/bitstream/10045/28564/1/2013_Temas_1-4.pdf</a:t>
            </a:r>
          </a:p>
        </p:txBody>
      </p:sp>
      <p:sp>
        <p:nvSpPr>
          <p:cNvPr id="10" name="Rectángulo 9">
            <a:extLst>
              <a:ext uri="{FF2B5EF4-FFF2-40B4-BE49-F238E27FC236}">
                <a16:creationId xmlns:a16="http://schemas.microsoft.com/office/drawing/2014/main" id="{A1193B7F-F295-CC4C-9292-65B2C8D2B355}"/>
              </a:ext>
            </a:extLst>
          </p:cNvPr>
          <p:cNvSpPr/>
          <p:nvPr/>
        </p:nvSpPr>
        <p:spPr>
          <a:xfrm>
            <a:off x="466024" y="6177175"/>
            <a:ext cx="809837" cy="307777"/>
          </a:xfrm>
          <a:prstGeom prst="rect">
            <a:avLst/>
          </a:prstGeom>
        </p:spPr>
        <p:txBody>
          <a:bodyPr wrap="none">
            <a:spAutoFit/>
          </a:bodyPr>
          <a:lstStyle/>
          <a:p>
            <a:r>
              <a:rPr lang="es-ES" b="1" dirty="0">
                <a:solidFill>
                  <a:srgbClr val="EB6B1F"/>
                </a:solidFill>
                <a:latin typeface="Calibri" panose="020F0502020204030204" pitchFamily="34" charset="0"/>
                <a:cs typeface="Calibri" panose="020F0502020204030204" pitchFamily="34" charset="0"/>
              </a:rPr>
              <a:t>FUENTE:</a:t>
            </a:r>
            <a:endParaRPr lang="es-ES_tradnl" b="1" dirty="0">
              <a:solidFill>
                <a:srgbClr val="EB6B1F"/>
              </a:solidFill>
            </a:endParaRPr>
          </a:p>
        </p:txBody>
      </p:sp>
      <p:pic>
        <p:nvPicPr>
          <p:cNvPr id="3" name="Imagen 2">
            <a:extLst>
              <a:ext uri="{FF2B5EF4-FFF2-40B4-BE49-F238E27FC236}">
                <a16:creationId xmlns:a16="http://schemas.microsoft.com/office/drawing/2014/main" id="{29496675-39F4-DF4A-B13A-0FB580A08097}"/>
              </a:ext>
            </a:extLst>
          </p:cNvPr>
          <p:cNvPicPr>
            <a:picLocks noChangeAspect="1"/>
          </p:cNvPicPr>
          <p:nvPr/>
        </p:nvPicPr>
        <p:blipFill>
          <a:blip r:embed="rId3"/>
          <a:stretch>
            <a:fillRect/>
          </a:stretch>
        </p:blipFill>
        <p:spPr>
          <a:xfrm>
            <a:off x="3918929" y="1650284"/>
            <a:ext cx="4685809" cy="4685809"/>
          </a:xfrm>
          <a:prstGeom prst="rect">
            <a:avLst/>
          </a:prstGeom>
        </p:spPr>
      </p:pic>
    </p:spTree>
    <p:extLst>
      <p:ext uri="{BB962C8B-B14F-4D97-AF65-F5344CB8AC3E}">
        <p14:creationId xmlns:p14="http://schemas.microsoft.com/office/powerpoint/2010/main" val="1962710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0"/>
          <p:cNvSpPr/>
          <p:nvPr/>
        </p:nvSpPr>
        <p:spPr>
          <a:xfrm>
            <a:off x="103238" y="825908"/>
            <a:ext cx="9497963" cy="1401099"/>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7" name="Google Shape;99;p3">
            <a:extLst>
              <a:ext uri="{FF2B5EF4-FFF2-40B4-BE49-F238E27FC236}">
                <a16:creationId xmlns:a16="http://schemas.microsoft.com/office/drawing/2014/main" id="{0C8CAA77-5276-1F42-9B91-E08EFB7ADD60}"/>
              </a:ext>
            </a:extLst>
          </p:cNvPr>
          <p:cNvSpPr txBox="1"/>
          <p:nvPr/>
        </p:nvSpPr>
        <p:spPr>
          <a:xfrm>
            <a:off x="351409" y="2358773"/>
            <a:ext cx="2847481" cy="2491991"/>
          </a:xfrm>
          <a:prstGeom prst="rect">
            <a:avLst/>
          </a:prstGeom>
          <a:noFill/>
          <a:ln>
            <a:noFill/>
          </a:ln>
        </p:spPr>
        <p:txBody>
          <a:bodyPr spcFirstLastPara="1" wrap="square" lIns="91425" tIns="91425" rIns="91425" bIns="91425" anchor="t" anchorCtr="0">
            <a:noAutofit/>
          </a:bodyPr>
          <a:lstStyle/>
          <a:p>
            <a:pPr>
              <a:lnSpc>
                <a:spcPct val="115000"/>
              </a:lnSpc>
              <a:buSzPts val="1600"/>
            </a:pPr>
            <a:r>
              <a:rPr lang="es-CL" b="1" dirty="0">
                <a:solidFill>
                  <a:schemeClr val="tx1"/>
                </a:solidFill>
                <a:latin typeface="Calibri" panose="020F0502020204030204" pitchFamily="34" charset="0"/>
                <a:cs typeface="Calibri" panose="020F0502020204030204" pitchFamily="34" charset="0"/>
              </a:rPr>
              <a:t>OA 1 </a:t>
            </a:r>
            <a:r>
              <a:rPr lang="es-ES" dirty="0">
                <a:latin typeface="Calibri" panose="020F0502020204030204" pitchFamily="34" charset="0"/>
              </a:rPr>
              <a:t>Leer y utilizar información contable básica acerca de la marcha de la empresa, incluida información sobre importaciones y/o exportaciones, de acuerdo a las normas internacionales de contabilidad (NIC) y de información financiera (NIIF).</a:t>
            </a:r>
          </a:p>
          <a:p>
            <a:pPr lvl="0">
              <a:lnSpc>
                <a:spcPct val="115000"/>
              </a:lnSpc>
              <a:buSzPts val="1600"/>
            </a:pPr>
            <a:endParaRPr lang="es-CL" dirty="0">
              <a:latin typeface="Calibri" panose="020F0502020204030204" pitchFamily="34" charset="0"/>
              <a:cs typeface="Calibri" panose="020F0502020204030204" pitchFamily="34" charset="0"/>
            </a:endParaRPr>
          </a:p>
          <a:p>
            <a:pPr lvl="0"/>
            <a:r>
              <a:rPr lang="es-CL" b="1" dirty="0">
                <a:solidFill>
                  <a:schemeClr val="tx1"/>
                </a:solidFill>
                <a:latin typeface="Calibri" panose="020F0502020204030204" pitchFamily="34" charset="0"/>
                <a:cs typeface="Calibri" panose="020F0502020204030204" pitchFamily="34" charset="0"/>
              </a:rPr>
              <a:t>OA Genérico</a:t>
            </a:r>
          </a:p>
          <a:p>
            <a:pPr lvl="0"/>
            <a:r>
              <a:rPr lang="es-CL" dirty="0">
                <a:latin typeface="Calibri" panose="020F0502020204030204" pitchFamily="34" charset="0"/>
              </a:rPr>
              <a:t>B – C - H </a:t>
            </a:r>
            <a:endParaRPr lang="es-CL" dirty="0">
              <a:latin typeface="Calibri" panose="020F0502020204030204" pitchFamily="34" charset="0"/>
              <a:cs typeface="Calibri" panose="020F0502020204030204" pitchFamily="34" charset="0"/>
            </a:endParaRPr>
          </a:p>
          <a:p>
            <a:br>
              <a:rPr lang="es-CL" dirty="0"/>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38" name="Google Shape;101;p3">
            <a:extLst>
              <a:ext uri="{FF2B5EF4-FFF2-40B4-BE49-F238E27FC236}">
                <a16:creationId xmlns:a16="http://schemas.microsoft.com/office/drawing/2014/main" id="{2FE1B82E-5550-9940-A5B5-09289455E10B}"/>
              </a:ext>
            </a:extLst>
          </p:cNvPr>
          <p:cNvSpPr/>
          <p:nvPr/>
        </p:nvSpPr>
        <p:spPr>
          <a:xfrm>
            <a:off x="252573" y="1472660"/>
            <a:ext cx="2980513" cy="454382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 name="Google Shape;96;p3">
            <a:extLst>
              <a:ext uri="{FF2B5EF4-FFF2-40B4-BE49-F238E27FC236}">
                <a16:creationId xmlns:a16="http://schemas.microsoft.com/office/drawing/2014/main" id="{15B37B39-31F7-6A42-B803-F6D76FFA1D54}"/>
              </a:ext>
            </a:extLst>
          </p:cNvPr>
          <p:cNvSpPr txBox="1"/>
          <p:nvPr/>
        </p:nvSpPr>
        <p:spPr>
          <a:xfrm>
            <a:off x="358671" y="1994111"/>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OBJETIVO DE APRENDIZAJE</a:t>
            </a:r>
            <a:endParaRPr sz="1800" b="0" i="0" u="none" strike="noStrike" cap="none" dirty="0">
              <a:solidFill>
                <a:srgbClr val="ED6B00"/>
              </a:solidFill>
              <a:latin typeface="Calibri"/>
              <a:ea typeface="Calibri"/>
              <a:cs typeface="Calibri"/>
              <a:sym typeface="Calibri"/>
            </a:endParaRPr>
          </a:p>
        </p:txBody>
      </p:sp>
      <p:pic>
        <p:nvPicPr>
          <p:cNvPr id="40" name="Imagen 39">
            <a:extLst>
              <a:ext uri="{FF2B5EF4-FFF2-40B4-BE49-F238E27FC236}">
                <a16:creationId xmlns:a16="http://schemas.microsoft.com/office/drawing/2014/main" id="{8F7B5841-B753-A74C-A292-E49833EF8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122" y="1203013"/>
            <a:ext cx="702376" cy="669708"/>
          </a:xfrm>
          <a:prstGeom prst="rect">
            <a:avLst/>
          </a:prstGeom>
        </p:spPr>
      </p:pic>
      <p:sp>
        <p:nvSpPr>
          <p:cNvPr id="41" name="Google Shape;101;p3">
            <a:extLst>
              <a:ext uri="{FF2B5EF4-FFF2-40B4-BE49-F238E27FC236}">
                <a16:creationId xmlns:a16="http://schemas.microsoft.com/office/drawing/2014/main" id="{0E62836B-90CA-8846-AE1F-C7A4DA652275}"/>
              </a:ext>
            </a:extLst>
          </p:cNvPr>
          <p:cNvSpPr/>
          <p:nvPr/>
        </p:nvSpPr>
        <p:spPr>
          <a:xfrm>
            <a:off x="3362219"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2" name="Google Shape;99;p3">
            <a:extLst>
              <a:ext uri="{FF2B5EF4-FFF2-40B4-BE49-F238E27FC236}">
                <a16:creationId xmlns:a16="http://schemas.microsoft.com/office/drawing/2014/main" id="{9F2FC69B-7365-EC45-B881-18D3766AC826}"/>
              </a:ext>
            </a:extLst>
          </p:cNvPr>
          <p:cNvSpPr txBox="1"/>
          <p:nvPr/>
        </p:nvSpPr>
        <p:spPr>
          <a:xfrm>
            <a:off x="3561634" y="2394094"/>
            <a:ext cx="2781097" cy="2317912"/>
          </a:xfrm>
          <a:prstGeom prst="rect">
            <a:avLst/>
          </a:prstGeom>
          <a:noFill/>
          <a:ln>
            <a:noFill/>
          </a:ln>
        </p:spPr>
        <p:txBody>
          <a:bodyPr spcFirstLastPara="1" wrap="square" lIns="91425" tIns="91425" rIns="91425" bIns="91425" anchor="t" anchorCtr="0">
            <a:noAutofit/>
          </a:bodyPr>
          <a:lstStyle/>
          <a:p>
            <a:pPr>
              <a:buSzPts val="1600"/>
            </a:pPr>
            <a:r>
              <a:rPr lang="es-CL" b="1" dirty="0">
                <a:solidFill>
                  <a:schemeClr val="tx1"/>
                </a:solidFill>
                <a:latin typeface="Calibri" panose="020F0502020204030204" pitchFamily="34" charset="0"/>
                <a:cs typeface="Calibri" panose="020F0502020204030204" pitchFamily="34" charset="0"/>
              </a:rPr>
              <a:t>1 </a:t>
            </a:r>
            <a:r>
              <a:rPr lang="es-CL" dirty="0">
                <a:solidFill>
                  <a:schemeClr val="tx1"/>
                </a:solidFill>
                <a:latin typeface="Calibri" panose="020F0502020204030204" pitchFamily="34" charset="0"/>
              </a:rPr>
              <a:t>Gestiona la documentación mercantil de las importaciones  y/o exportaciones conforme a las disposiciones contables y tributarias vigentes</a:t>
            </a:r>
            <a:r>
              <a:rPr lang="es-CL" dirty="0">
                <a:latin typeface="Calibri" panose="020F0502020204030204" pitchFamily="34" charset="0"/>
                <a:cs typeface="Calibri" panose="020F0502020204030204" pitchFamily="34" charset="0"/>
              </a:rPr>
              <a:t>. </a:t>
            </a:r>
          </a:p>
        </p:txBody>
      </p:sp>
      <p:sp>
        <p:nvSpPr>
          <p:cNvPr id="43" name="Google Shape;96;p3">
            <a:extLst>
              <a:ext uri="{FF2B5EF4-FFF2-40B4-BE49-F238E27FC236}">
                <a16:creationId xmlns:a16="http://schemas.microsoft.com/office/drawing/2014/main" id="{CEBB8598-F164-7F4D-A8D4-D9D6CAB03C6D}"/>
              </a:ext>
            </a:extLst>
          </p:cNvPr>
          <p:cNvSpPr txBox="1"/>
          <p:nvPr/>
        </p:nvSpPr>
        <p:spPr>
          <a:xfrm>
            <a:off x="3561636" y="1994111"/>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APRENDIZAJE ESPERADO</a:t>
            </a:r>
            <a:endParaRPr sz="1800" b="0" i="0" u="none" strike="noStrike" cap="none" dirty="0">
              <a:solidFill>
                <a:srgbClr val="ED6B00"/>
              </a:solidFill>
              <a:latin typeface="Calibri"/>
              <a:ea typeface="Calibri"/>
              <a:cs typeface="Calibri"/>
              <a:sym typeface="Calibri"/>
            </a:endParaRPr>
          </a:p>
        </p:txBody>
      </p:sp>
      <p:pic>
        <p:nvPicPr>
          <p:cNvPr id="44" name="Imagen 43">
            <a:extLst>
              <a:ext uri="{FF2B5EF4-FFF2-40B4-BE49-F238E27FC236}">
                <a16:creationId xmlns:a16="http://schemas.microsoft.com/office/drawing/2014/main" id="{4743A0E1-D70E-D44C-BAB1-CB8EF064E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9906" y="1203013"/>
            <a:ext cx="702376" cy="669708"/>
          </a:xfrm>
          <a:prstGeom prst="rect">
            <a:avLst/>
          </a:prstGeom>
        </p:spPr>
      </p:pic>
      <p:sp>
        <p:nvSpPr>
          <p:cNvPr id="45" name="Google Shape;101;p3">
            <a:extLst>
              <a:ext uri="{FF2B5EF4-FFF2-40B4-BE49-F238E27FC236}">
                <a16:creationId xmlns:a16="http://schemas.microsoft.com/office/drawing/2014/main" id="{6CDB7C5D-C4E4-1F4F-B391-A82878DD4C44}"/>
              </a:ext>
            </a:extLst>
          </p:cNvPr>
          <p:cNvSpPr/>
          <p:nvPr/>
        </p:nvSpPr>
        <p:spPr>
          <a:xfrm>
            <a:off x="6473043" y="1472660"/>
            <a:ext cx="2980513" cy="5663580"/>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6" name="Google Shape;99;p3">
            <a:extLst>
              <a:ext uri="{FF2B5EF4-FFF2-40B4-BE49-F238E27FC236}">
                <a16:creationId xmlns:a16="http://schemas.microsoft.com/office/drawing/2014/main" id="{659E9765-4A80-5F42-ACC8-C9CFDC0C473E}"/>
              </a:ext>
            </a:extLst>
          </p:cNvPr>
          <p:cNvSpPr txBox="1"/>
          <p:nvPr/>
        </p:nvSpPr>
        <p:spPr>
          <a:xfrm>
            <a:off x="6656439" y="2394094"/>
            <a:ext cx="2684206" cy="3957251"/>
          </a:xfrm>
          <a:prstGeom prst="rect">
            <a:avLst/>
          </a:prstGeom>
          <a:noFill/>
          <a:ln>
            <a:noFill/>
          </a:ln>
        </p:spPr>
        <p:txBody>
          <a:bodyPr spcFirstLastPara="1" wrap="square" lIns="91425" tIns="91425" rIns="91425" bIns="91425" anchor="t" anchorCtr="0">
            <a:noAutofit/>
          </a:bodyPr>
          <a:lstStyle/>
          <a:p>
            <a:pPr fontAlgn="ctr"/>
            <a:r>
              <a:rPr lang="es-ES" b="1" dirty="0">
                <a:latin typeface="Calibri" panose="020F0502020204030204" pitchFamily="34" charset="0"/>
              </a:rPr>
              <a:t>1.2</a:t>
            </a:r>
            <a:r>
              <a:rPr lang="es-ES" dirty="0">
                <a:latin typeface="Calibri" panose="020F0502020204030204" pitchFamily="34" charset="0"/>
              </a:rPr>
              <a:t> </a:t>
            </a:r>
            <a:r>
              <a:rPr lang="es-CL" dirty="0">
                <a:solidFill>
                  <a:schemeClr val="tx1"/>
                </a:solidFill>
                <a:latin typeface="Calibri" panose="020F0502020204030204" pitchFamily="34" charset="0"/>
              </a:rPr>
              <a:t>Calcula los montos correspondientes a precios, descuentos, intereses, aranceles, franquicias e impuestos establecidos en una importación y exportación, de acuerdo a la normativa legal vigente.</a:t>
            </a: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47" name="Google Shape;96;p3">
            <a:extLst>
              <a:ext uri="{FF2B5EF4-FFF2-40B4-BE49-F238E27FC236}">
                <a16:creationId xmlns:a16="http://schemas.microsoft.com/office/drawing/2014/main" id="{49DEC1B3-8427-654E-B429-4CAC4E31F049}"/>
              </a:ext>
            </a:extLst>
          </p:cNvPr>
          <p:cNvSpPr txBox="1"/>
          <p:nvPr/>
        </p:nvSpPr>
        <p:spPr>
          <a:xfrm>
            <a:off x="6554516" y="1994111"/>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CRITERIOS DE EVALUACIÓN</a:t>
            </a:r>
            <a:endParaRPr sz="1800" b="0" i="0" u="none" strike="noStrike" cap="none" dirty="0">
              <a:solidFill>
                <a:srgbClr val="ED6B00"/>
              </a:solidFill>
              <a:latin typeface="Calibri"/>
              <a:ea typeface="Calibri"/>
              <a:cs typeface="Calibri"/>
              <a:sym typeface="Calibri"/>
            </a:endParaRPr>
          </a:p>
        </p:txBody>
      </p:sp>
      <p:pic>
        <p:nvPicPr>
          <p:cNvPr id="48" name="Imagen 47">
            <a:extLst>
              <a:ext uri="{FF2B5EF4-FFF2-40B4-BE49-F238E27FC236}">
                <a16:creationId xmlns:a16="http://schemas.microsoft.com/office/drawing/2014/main" id="{73237174-9A7E-B34C-A3D6-266CA8F9A0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9552" y="1203013"/>
            <a:ext cx="702376" cy="669708"/>
          </a:xfrm>
          <a:prstGeom prst="rect">
            <a:avLst/>
          </a:prstGeom>
        </p:spPr>
      </p:pic>
      <p:pic>
        <p:nvPicPr>
          <p:cNvPr id="49" name="Imagen 48">
            <a:extLst>
              <a:ext uri="{FF2B5EF4-FFF2-40B4-BE49-F238E27FC236}">
                <a16:creationId xmlns:a16="http://schemas.microsoft.com/office/drawing/2014/main" id="{C1AC90D6-676B-344A-971B-4BAEBAC73D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7188" y="4526552"/>
            <a:ext cx="2917133" cy="2317913"/>
          </a:xfrm>
          <a:prstGeom prst="rect">
            <a:avLst/>
          </a:prstGeom>
        </p:spPr>
      </p:pic>
      <p:pic>
        <p:nvPicPr>
          <p:cNvPr id="50" name="Imagen 49">
            <a:extLst>
              <a:ext uri="{FF2B5EF4-FFF2-40B4-BE49-F238E27FC236}">
                <a16:creationId xmlns:a16="http://schemas.microsoft.com/office/drawing/2014/main" id="{A0A41F27-AEBB-1149-B346-34032244B6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588297" y="3757726"/>
            <a:ext cx="3025211" cy="408238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Google Shape;174;p19">
            <a:extLst>
              <a:ext uri="{FF2B5EF4-FFF2-40B4-BE49-F238E27FC236}">
                <a16:creationId xmlns:a16="http://schemas.microsoft.com/office/drawing/2014/main" id="{5C7B7B35-9912-9242-98D3-23859DEB0CA9}"/>
              </a:ext>
            </a:extLst>
          </p:cNvPr>
          <p:cNvSpPr/>
          <p:nvPr/>
        </p:nvSpPr>
        <p:spPr>
          <a:xfrm>
            <a:off x="466022" y="2054000"/>
            <a:ext cx="7566353" cy="3995107"/>
          </a:xfrm>
          <a:prstGeom prst="roundRect">
            <a:avLst>
              <a:gd name="adj" fmla="val 10952"/>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dirty="0"/>
              <a:t>    </a:t>
            </a:r>
            <a:endParaRPr dirty="0"/>
          </a:p>
        </p:txBody>
      </p:sp>
      <p:sp>
        <p:nvSpPr>
          <p:cNvPr id="9" name="Google Shape;178;p6">
            <a:extLst>
              <a:ext uri="{FF2B5EF4-FFF2-40B4-BE49-F238E27FC236}">
                <a16:creationId xmlns:a16="http://schemas.microsoft.com/office/drawing/2014/main" id="{2A89B1BA-2E82-4F46-A21D-84D9114EBD7B}"/>
              </a:ext>
            </a:extLst>
          </p:cNvPr>
          <p:cNvSpPr txBox="1"/>
          <p:nvPr/>
        </p:nvSpPr>
        <p:spPr>
          <a:xfrm>
            <a:off x="451954" y="1377835"/>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n-US" sz="2799" b="1" dirty="0">
                <a:solidFill>
                  <a:srgbClr val="EB6B1F"/>
                </a:solidFill>
                <a:latin typeface="Calibri"/>
                <a:ea typeface="Calibri"/>
                <a:cs typeface="Calibri"/>
                <a:sym typeface="Calibri"/>
              </a:rPr>
              <a:t>TIPOS DE </a:t>
            </a:r>
            <a:r>
              <a:rPr lang="en-US" sz="2799" dirty="0">
                <a:solidFill>
                  <a:srgbClr val="C00000"/>
                </a:solidFill>
                <a:latin typeface="Calibri"/>
                <a:ea typeface="Calibri"/>
                <a:cs typeface="Calibri"/>
                <a:sym typeface="Calibri"/>
              </a:rPr>
              <a:t>DIVISAS</a:t>
            </a:r>
          </a:p>
        </p:txBody>
      </p:sp>
      <p:sp>
        <p:nvSpPr>
          <p:cNvPr id="12" name="Google Shape;175;p19">
            <a:extLst>
              <a:ext uri="{FF2B5EF4-FFF2-40B4-BE49-F238E27FC236}">
                <a16:creationId xmlns:a16="http://schemas.microsoft.com/office/drawing/2014/main" id="{1DE8383C-78E4-6349-B458-D951C430E524}"/>
              </a:ext>
            </a:extLst>
          </p:cNvPr>
          <p:cNvSpPr txBox="1"/>
          <p:nvPr/>
        </p:nvSpPr>
        <p:spPr>
          <a:xfrm>
            <a:off x="774242" y="2244100"/>
            <a:ext cx="6818863" cy="3911064"/>
          </a:xfrm>
          <a:prstGeom prst="rect">
            <a:avLst/>
          </a:prstGeom>
          <a:noFill/>
          <a:ln>
            <a:noFill/>
          </a:ln>
        </p:spPr>
        <p:txBody>
          <a:bodyPr spcFirstLastPara="1" wrap="square" lIns="91425" tIns="91425" rIns="91425" bIns="91425" anchor="t" anchorCtr="0">
            <a:noAutofit/>
          </a:bodyPr>
          <a:lstStyle/>
          <a:p>
            <a:pPr>
              <a:lnSpc>
                <a:spcPct val="110000"/>
              </a:lnSpc>
              <a:spcBef>
                <a:spcPts val="600"/>
              </a:spcBef>
            </a:pPr>
            <a:r>
              <a:rPr lang="es-ES" sz="1500" dirty="0">
                <a:latin typeface="Calibri" panose="020F0502020204030204" pitchFamily="34" charset="0"/>
                <a:cs typeface="Calibri" panose="020F0502020204030204" pitchFamily="34" charset="0"/>
              </a:rPr>
              <a:t>Las </a:t>
            </a:r>
            <a:r>
              <a:rPr lang="es-ES" sz="1500" b="1" dirty="0">
                <a:latin typeface="Calibri" panose="020F0502020204030204" pitchFamily="34" charset="0"/>
                <a:cs typeface="Calibri" panose="020F0502020204030204" pitchFamily="34" charset="0"/>
              </a:rPr>
              <a:t>tipos de divisas </a:t>
            </a:r>
            <a:r>
              <a:rPr lang="es-ES" sz="1500" dirty="0">
                <a:latin typeface="Calibri" panose="020F0502020204030204" pitchFamily="34" charset="0"/>
                <a:cs typeface="Calibri" panose="020F0502020204030204" pitchFamily="34" charset="0"/>
              </a:rPr>
              <a:t>que existen son:</a:t>
            </a:r>
          </a:p>
          <a:p>
            <a:pPr>
              <a:lnSpc>
                <a:spcPct val="110000"/>
              </a:lnSpc>
              <a:spcBef>
                <a:spcPts val="600"/>
              </a:spcBef>
            </a:pPr>
            <a:endParaRPr lang="es-ES" sz="1500" dirty="0">
              <a:latin typeface="Calibri" panose="020F0502020204030204" pitchFamily="34" charset="0"/>
              <a:cs typeface="Calibri" panose="020F0502020204030204" pitchFamily="34" charset="0"/>
            </a:endParaRPr>
          </a:p>
          <a:p>
            <a:pPr marL="285750" indent="-285750">
              <a:lnSpc>
                <a:spcPct val="110000"/>
              </a:lnSpc>
              <a:spcBef>
                <a:spcPts val="600"/>
              </a:spcBef>
              <a:buFont typeface="Arial" panose="020B0604020202020204" pitchFamily="34" charset="0"/>
              <a:buChar char="•"/>
            </a:pPr>
            <a:r>
              <a:rPr lang="es-ES" sz="1500" b="1" dirty="0">
                <a:latin typeface="Calibri" panose="020F0502020204030204" pitchFamily="34" charset="0"/>
                <a:cs typeface="Calibri" panose="020F0502020204030204" pitchFamily="34" charset="0"/>
              </a:rPr>
              <a:t>Divisa convertible: </a:t>
            </a:r>
            <a:r>
              <a:rPr lang="es-ES" sz="1500" dirty="0">
                <a:latin typeface="Calibri" panose="020F0502020204030204" pitchFamily="34" charset="0"/>
                <a:cs typeface="Calibri" panose="020F0502020204030204" pitchFamily="34" charset="0"/>
              </a:rPr>
              <a:t>las divisas convertibles son las que pueden intercambiarse libremente por otras, es decir, que no tiene restricción de control de cambios.</a:t>
            </a:r>
            <a:endParaRPr lang="es-ES" sz="1500" b="1" dirty="0">
              <a:latin typeface="Calibri" panose="020F0502020204030204" pitchFamily="34" charset="0"/>
              <a:cs typeface="Calibri" panose="020F0502020204030204" pitchFamily="34" charset="0"/>
            </a:endParaRPr>
          </a:p>
          <a:p>
            <a:pPr marL="285750" indent="-285750">
              <a:lnSpc>
                <a:spcPct val="110000"/>
              </a:lnSpc>
              <a:spcBef>
                <a:spcPts val="600"/>
              </a:spcBef>
              <a:buFont typeface="Arial" panose="020B0604020202020204" pitchFamily="34" charset="0"/>
              <a:buChar char="•"/>
            </a:pPr>
            <a:r>
              <a:rPr lang="es-ES" sz="1500" b="1" dirty="0">
                <a:latin typeface="Calibri" panose="020F0502020204030204" pitchFamily="34" charset="0"/>
                <a:cs typeface="Calibri" panose="020F0502020204030204" pitchFamily="34" charset="0"/>
              </a:rPr>
              <a:t>Divisa no convertible: </a:t>
            </a:r>
            <a:r>
              <a:rPr lang="es-ES" sz="1500" dirty="0">
                <a:latin typeface="Calibri" panose="020F0502020204030204" pitchFamily="34" charset="0"/>
                <a:cs typeface="Calibri" panose="020F0502020204030204" pitchFamily="34" charset="0"/>
              </a:rPr>
              <a:t>divisas que no son aceptadas en el mercado internacional.</a:t>
            </a:r>
          </a:p>
          <a:p>
            <a:pPr marL="285750" indent="-285750">
              <a:lnSpc>
                <a:spcPct val="110000"/>
              </a:lnSpc>
              <a:spcBef>
                <a:spcPts val="600"/>
              </a:spcBef>
              <a:buFont typeface="Arial" panose="020B0604020202020204" pitchFamily="34" charset="0"/>
              <a:buChar char="•"/>
            </a:pPr>
            <a:r>
              <a:rPr lang="es-ES" sz="1500" b="1" dirty="0">
                <a:latin typeface="Calibri" panose="020F0502020204030204" pitchFamily="34" charset="0"/>
                <a:cs typeface="Calibri" panose="020F0502020204030204" pitchFamily="34" charset="0"/>
              </a:rPr>
              <a:t>Divisa bilateral: </a:t>
            </a:r>
            <a:r>
              <a:rPr lang="es-ES" sz="1500" dirty="0">
                <a:latin typeface="Calibri" panose="020F0502020204030204" pitchFamily="34" charset="0"/>
                <a:cs typeface="Calibri" panose="020F0502020204030204" pitchFamily="34" charset="0"/>
              </a:rPr>
              <a:t>este tipo</a:t>
            </a:r>
            <a:r>
              <a:rPr lang="es-ES" sz="1500" b="1" dirty="0">
                <a:latin typeface="Calibri" panose="020F0502020204030204" pitchFamily="34" charset="0"/>
                <a:cs typeface="Calibri" panose="020F0502020204030204" pitchFamily="34" charset="0"/>
              </a:rPr>
              <a:t> </a:t>
            </a:r>
            <a:r>
              <a:rPr lang="es-ES" sz="1500" dirty="0">
                <a:latin typeface="Calibri" panose="020F0502020204030204" pitchFamily="34" charset="0"/>
                <a:cs typeface="Calibri" panose="020F0502020204030204" pitchFamily="34" charset="0"/>
              </a:rPr>
              <a:t>de divisa se utiliza en la liquidación de operaciones entre diversos países que hayan suscrito convenios bilaterales.</a:t>
            </a:r>
          </a:p>
          <a:p>
            <a:pPr marL="285750" indent="-285750">
              <a:lnSpc>
                <a:spcPct val="110000"/>
              </a:lnSpc>
              <a:spcBef>
                <a:spcPts val="600"/>
              </a:spcBef>
              <a:buFont typeface="Arial" panose="020B0604020202020204" pitchFamily="34" charset="0"/>
              <a:buChar char="•"/>
            </a:pPr>
            <a:r>
              <a:rPr lang="es-ES" sz="1500" b="1" dirty="0">
                <a:latin typeface="Calibri" panose="020F0502020204030204" pitchFamily="34" charset="0"/>
                <a:cs typeface="Calibri" panose="020F0502020204030204" pitchFamily="34" charset="0"/>
              </a:rPr>
              <a:t>Divisa exótica: </a:t>
            </a:r>
            <a:r>
              <a:rPr lang="es-ES" sz="1500" dirty="0">
                <a:latin typeface="Calibri" panose="020F0502020204030204" pitchFamily="34" charset="0"/>
                <a:cs typeface="Calibri" panose="020F0502020204030204" pitchFamily="34" charset="0"/>
              </a:rPr>
              <a:t>se denominan así a las divisas que no tienen un amplio mercado internacional.</a:t>
            </a:r>
          </a:p>
          <a:p>
            <a:pPr marL="285750" indent="-285750">
              <a:lnSpc>
                <a:spcPct val="110000"/>
              </a:lnSpc>
              <a:spcBef>
                <a:spcPts val="600"/>
              </a:spcBef>
              <a:buFont typeface="Arial" panose="020B0604020202020204" pitchFamily="34" charset="0"/>
              <a:buChar char="•"/>
            </a:pPr>
            <a:r>
              <a:rPr lang="es-ES" sz="1500" b="1" dirty="0">
                <a:latin typeface="Calibri" panose="020F0502020204030204" pitchFamily="34" charset="0"/>
                <a:cs typeface="Calibri" panose="020F0502020204030204" pitchFamily="34" charset="0"/>
              </a:rPr>
              <a:t>Divisa fuerte: </a:t>
            </a:r>
            <a:r>
              <a:rPr lang="es-ES" sz="1500" dirty="0">
                <a:latin typeface="Calibri" panose="020F0502020204030204" pitchFamily="34" charset="0"/>
                <a:cs typeface="Calibri" panose="020F0502020204030204" pitchFamily="34" charset="0"/>
              </a:rPr>
              <a:t>divisa que mantiene cierta estabilidad cambiaria. Suelen ser países con baja inflación, una divisa fuerte suele representar a una economía fuerte.</a:t>
            </a:r>
          </a:p>
        </p:txBody>
      </p:sp>
    </p:spTree>
    <p:extLst>
      <p:ext uri="{BB962C8B-B14F-4D97-AF65-F5344CB8AC3E}">
        <p14:creationId xmlns:p14="http://schemas.microsoft.com/office/powerpoint/2010/main" val="1134050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7" name="Google Shape;174;p19">
            <a:extLst>
              <a:ext uri="{FF2B5EF4-FFF2-40B4-BE49-F238E27FC236}">
                <a16:creationId xmlns:a16="http://schemas.microsoft.com/office/drawing/2014/main" id="{5C7B7B35-9912-9242-98D3-23859DEB0CA9}"/>
              </a:ext>
            </a:extLst>
          </p:cNvPr>
          <p:cNvSpPr/>
          <p:nvPr/>
        </p:nvSpPr>
        <p:spPr>
          <a:xfrm>
            <a:off x="466023" y="2054000"/>
            <a:ext cx="7599454" cy="3995107"/>
          </a:xfrm>
          <a:prstGeom prst="roundRect">
            <a:avLst>
              <a:gd name="adj" fmla="val 7137"/>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dirty="0"/>
              <a:t>    </a:t>
            </a:r>
            <a:endParaRPr dirty="0"/>
          </a:p>
        </p:txBody>
      </p:sp>
      <p:sp>
        <p:nvSpPr>
          <p:cNvPr id="9" name="Google Shape;178;p6">
            <a:extLst>
              <a:ext uri="{FF2B5EF4-FFF2-40B4-BE49-F238E27FC236}">
                <a16:creationId xmlns:a16="http://schemas.microsoft.com/office/drawing/2014/main" id="{2A89B1BA-2E82-4F46-A21D-84D9114EBD7B}"/>
              </a:ext>
            </a:extLst>
          </p:cNvPr>
          <p:cNvSpPr txBox="1"/>
          <p:nvPr/>
        </p:nvSpPr>
        <p:spPr>
          <a:xfrm>
            <a:off x="451954" y="1377835"/>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n-US" sz="2799" b="1" dirty="0">
                <a:solidFill>
                  <a:srgbClr val="EB6B1F"/>
                </a:solidFill>
                <a:latin typeface="Calibri"/>
                <a:ea typeface="Calibri"/>
                <a:cs typeface="Calibri"/>
                <a:sym typeface="Calibri"/>
              </a:rPr>
              <a:t>MERCADOS </a:t>
            </a:r>
            <a:r>
              <a:rPr lang="en-US" sz="2799" dirty="0">
                <a:solidFill>
                  <a:srgbClr val="C00000"/>
                </a:solidFill>
                <a:latin typeface="Calibri"/>
                <a:ea typeface="Calibri"/>
                <a:cs typeface="Calibri"/>
                <a:sym typeface="Calibri"/>
              </a:rPr>
              <a:t>DE DIVISAS</a:t>
            </a:r>
            <a:endParaRPr lang="en-US" sz="3098" dirty="0">
              <a:solidFill>
                <a:srgbClr val="C00000"/>
              </a:solidFill>
              <a:latin typeface="Calibri"/>
              <a:ea typeface="Calibri"/>
              <a:cs typeface="Calibri"/>
              <a:sym typeface="Calibri"/>
            </a:endParaRPr>
          </a:p>
        </p:txBody>
      </p:sp>
      <p:sp>
        <p:nvSpPr>
          <p:cNvPr id="12" name="Google Shape;175;p19">
            <a:extLst>
              <a:ext uri="{FF2B5EF4-FFF2-40B4-BE49-F238E27FC236}">
                <a16:creationId xmlns:a16="http://schemas.microsoft.com/office/drawing/2014/main" id="{1DE8383C-78E4-6349-B458-D951C430E524}"/>
              </a:ext>
            </a:extLst>
          </p:cNvPr>
          <p:cNvSpPr txBox="1"/>
          <p:nvPr/>
        </p:nvSpPr>
        <p:spPr>
          <a:xfrm>
            <a:off x="774242" y="2100889"/>
            <a:ext cx="7197449" cy="2599821"/>
          </a:xfrm>
          <a:prstGeom prst="rect">
            <a:avLst/>
          </a:prstGeom>
          <a:noFill/>
          <a:ln>
            <a:noFill/>
          </a:ln>
        </p:spPr>
        <p:txBody>
          <a:bodyPr spcFirstLastPara="1" wrap="square" lIns="91425" tIns="91425" rIns="91425" bIns="91425" anchor="ctr" anchorCtr="0">
            <a:noAutofit/>
          </a:bodyPr>
          <a:lstStyle/>
          <a:p>
            <a:pPr>
              <a:lnSpc>
                <a:spcPct val="110000"/>
              </a:lnSpc>
            </a:pPr>
            <a:r>
              <a:rPr lang="es-ES" sz="1500" b="1" dirty="0">
                <a:latin typeface="Calibri" panose="020F0502020204030204" pitchFamily="34" charset="0"/>
                <a:cs typeface="Calibri" panose="020F0502020204030204" pitchFamily="34" charset="0"/>
              </a:rPr>
              <a:t>Hay dos tipos de mercados de divisas:</a:t>
            </a:r>
          </a:p>
          <a:p>
            <a:pPr>
              <a:lnSpc>
                <a:spcPct val="110000"/>
              </a:lnSpc>
            </a:pPr>
            <a:endParaRPr lang="es-ES" sz="1500" dirty="0">
              <a:latin typeface="Calibri" panose="020F0502020204030204" pitchFamily="34" charset="0"/>
              <a:cs typeface="Calibri" panose="020F0502020204030204" pitchFamily="34" charset="0"/>
            </a:endParaRPr>
          </a:p>
          <a:p>
            <a:pPr>
              <a:lnSpc>
                <a:spcPct val="110000"/>
              </a:lnSpc>
            </a:pPr>
            <a:r>
              <a:rPr lang="es-ES" sz="1500" b="1" dirty="0">
                <a:latin typeface="Calibri" panose="020F0502020204030204" pitchFamily="34" charset="0"/>
                <a:cs typeface="Calibri" panose="020F0502020204030204" pitchFamily="34" charset="0"/>
              </a:rPr>
              <a:t>Al contado (spot): </a:t>
            </a:r>
            <a:r>
              <a:rPr lang="es-ES" sz="1500" dirty="0">
                <a:latin typeface="Calibri" panose="020F0502020204030204" pitchFamily="34" charset="0"/>
                <a:cs typeface="Calibri" panose="020F0502020204030204" pitchFamily="34" charset="0"/>
              </a:rPr>
              <a:t>si la disponibilidad de la divisa de la transacción es inmediata. Se considera al contado hasta un plazo de dos días.</a:t>
            </a:r>
          </a:p>
          <a:p>
            <a:pPr>
              <a:lnSpc>
                <a:spcPct val="110000"/>
              </a:lnSpc>
            </a:pPr>
            <a:endParaRPr lang="es-ES" sz="1500" dirty="0">
              <a:latin typeface="Calibri" panose="020F0502020204030204" pitchFamily="34" charset="0"/>
              <a:cs typeface="Calibri" panose="020F0502020204030204" pitchFamily="34" charset="0"/>
            </a:endParaRPr>
          </a:p>
          <a:p>
            <a:pPr>
              <a:lnSpc>
                <a:spcPct val="110000"/>
              </a:lnSpc>
            </a:pPr>
            <a:r>
              <a:rPr lang="es-ES" sz="1500" b="1" dirty="0">
                <a:latin typeface="Calibri" panose="020F0502020204030204" pitchFamily="34" charset="0"/>
                <a:cs typeface="Calibri" panose="020F0502020204030204" pitchFamily="34" charset="0"/>
              </a:rPr>
              <a:t>A plazo (forward): </a:t>
            </a:r>
            <a:r>
              <a:rPr lang="es-ES" sz="1500" dirty="0">
                <a:latin typeface="Calibri" panose="020F0502020204030204" pitchFamily="34" charset="0"/>
                <a:cs typeface="Calibri" panose="020F0502020204030204" pitchFamily="34" charset="0"/>
              </a:rPr>
              <a:t>cuando no disponemos de la divisa de la transacción hasta que haya transcurrido un plazo superior a dos días.</a:t>
            </a:r>
          </a:p>
          <a:p>
            <a:pPr>
              <a:lnSpc>
                <a:spcPct val="110000"/>
              </a:lnSpc>
            </a:pPr>
            <a:endParaRPr lang="es-ES" sz="1500" dirty="0">
              <a:latin typeface="Calibri" panose="020F0502020204030204" pitchFamily="34" charset="0"/>
              <a:cs typeface="Calibri" panose="020F0502020204030204" pitchFamily="34" charset="0"/>
            </a:endParaRPr>
          </a:p>
          <a:p>
            <a:pPr>
              <a:lnSpc>
                <a:spcPct val="110000"/>
              </a:lnSpc>
            </a:pPr>
            <a:r>
              <a:rPr lang="es-ES" sz="1500" b="1" dirty="0">
                <a:latin typeface="Calibri" panose="020F0502020204030204" pitchFamily="34" charset="0"/>
                <a:cs typeface="Calibri" panose="020F0502020204030204" pitchFamily="34" charset="0"/>
              </a:rPr>
              <a:t>Para el cálculo de la divisas debemos considerar los siguiente:</a:t>
            </a:r>
          </a:p>
        </p:txBody>
      </p:sp>
      <p:graphicFrame>
        <p:nvGraphicFramePr>
          <p:cNvPr id="11" name="4 Tabla">
            <a:extLst>
              <a:ext uri="{FF2B5EF4-FFF2-40B4-BE49-F238E27FC236}">
                <a16:creationId xmlns:a16="http://schemas.microsoft.com/office/drawing/2014/main" id="{02B6D667-17B5-294F-AD92-04FFD78861A3}"/>
              </a:ext>
            </a:extLst>
          </p:cNvPr>
          <p:cNvGraphicFramePr>
            <a:graphicFrameLocks noGrp="1"/>
          </p:cNvGraphicFramePr>
          <p:nvPr>
            <p:extLst>
              <p:ext uri="{D42A27DB-BD31-4B8C-83A1-F6EECF244321}">
                <p14:modId xmlns:p14="http://schemas.microsoft.com/office/powerpoint/2010/main" val="1039040425"/>
              </p:ext>
            </p:extLst>
          </p:nvPr>
        </p:nvGraphicFramePr>
        <p:xfrm>
          <a:off x="1650023" y="4747602"/>
          <a:ext cx="7127875" cy="1710060"/>
        </p:xfrm>
        <a:graphic>
          <a:graphicData uri="http://schemas.openxmlformats.org/drawingml/2006/table">
            <a:tbl>
              <a:tblPr firstRow="1" bandRow="1">
                <a:tableStyleId>{5C22544A-7EE6-4342-B048-85BDC9FD1C3A}</a:tableStyleId>
              </a:tblPr>
              <a:tblGrid>
                <a:gridCol w="7127875">
                  <a:extLst>
                    <a:ext uri="{9D8B030D-6E8A-4147-A177-3AD203B41FA5}">
                      <a16:colId xmlns:a16="http://schemas.microsoft.com/office/drawing/2014/main" val="20000"/>
                    </a:ext>
                  </a:extLst>
                </a:gridCol>
              </a:tblGrid>
              <a:tr h="954798">
                <a:tc>
                  <a:txBody>
                    <a:bodyPr/>
                    <a:lstStyle/>
                    <a:p>
                      <a:r>
                        <a:rPr lang="es-CL" sz="1400" b="1" dirty="0">
                          <a:solidFill>
                            <a:schemeClr val="bg1"/>
                          </a:solidFill>
                          <a:latin typeface="Calibri" panose="020F0502020204030204" pitchFamily="34" charset="0"/>
                          <a:cs typeface="Calibri" panose="020F0502020204030204" pitchFamily="34" charset="0"/>
                        </a:rPr>
                        <a:t>De Dólar a CLP</a:t>
                      </a:r>
                      <a:r>
                        <a:rPr lang="es-CL" sz="1400" b="1" baseline="0" dirty="0">
                          <a:solidFill>
                            <a:schemeClr val="bg1"/>
                          </a:solidFill>
                          <a:latin typeface="Calibri" panose="020F0502020204030204" pitchFamily="34" charset="0"/>
                          <a:cs typeface="Calibri" panose="020F0502020204030204" pitchFamily="34" charset="0"/>
                        </a:rPr>
                        <a:t>:  </a:t>
                      </a:r>
                      <a:r>
                        <a:rPr lang="es-CL" sz="1400" b="0" baseline="0" dirty="0">
                          <a:solidFill>
                            <a:schemeClr val="bg1"/>
                          </a:solidFill>
                          <a:latin typeface="Calibri" panose="020F0502020204030204" pitchFamily="34" charset="0"/>
                          <a:cs typeface="Calibri" panose="020F0502020204030204" pitchFamily="34" charset="0"/>
                        </a:rPr>
                        <a:t>Si tenemos $3500 pesos y queremos transformarlos a dólares, y el valor del dólar está a 773 USD, entonces sería:</a:t>
                      </a:r>
                    </a:p>
                    <a:p>
                      <a:endParaRPr lang="es-CL" sz="1400" b="0" baseline="0" dirty="0">
                        <a:solidFill>
                          <a:schemeClr val="bg1"/>
                        </a:solidFill>
                        <a:latin typeface="Calibri" panose="020F0502020204030204" pitchFamily="34" charset="0"/>
                        <a:cs typeface="Calibri" panose="020F0502020204030204" pitchFamily="34" charset="0"/>
                      </a:endParaRPr>
                    </a:p>
                    <a:p>
                      <a:r>
                        <a:rPr lang="es-CL" sz="1400" b="1" baseline="0" dirty="0">
                          <a:solidFill>
                            <a:schemeClr val="bg1"/>
                          </a:solidFill>
                          <a:latin typeface="Calibri" panose="020F0502020204030204" pitchFamily="34" charset="0"/>
                          <a:cs typeface="Calibri" panose="020F0502020204030204" pitchFamily="34" charset="0"/>
                        </a:rPr>
                        <a:t>3500  x  773,40</a:t>
                      </a:r>
                      <a:endParaRPr lang="es-CL" sz="1400" b="1" dirty="0">
                        <a:solidFill>
                          <a:schemeClr val="bg1"/>
                        </a:solidFill>
                        <a:latin typeface="Calibri" panose="020F0502020204030204" pitchFamily="34" charset="0"/>
                        <a:cs typeface="Calibri" panose="020F0502020204030204" pitchFamily="34" charset="0"/>
                      </a:endParaRPr>
                    </a:p>
                  </a:txBody>
                  <a:tcPr marL="91429" marR="91429" marT="45694" marB="4569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6B1F"/>
                    </a:solidFill>
                  </a:tcPr>
                </a:tc>
                <a:extLst>
                  <a:ext uri="{0D108BD9-81ED-4DB2-BD59-A6C34878D82A}">
                    <a16:rowId xmlns:a16="http://schemas.microsoft.com/office/drawing/2014/main" val="10000"/>
                  </a:ext>
                </a:extLst>
              </a:tr>
              <a:tr h="755262">
                <a:tc>
                  <a:txBody>
                    <a:bodyPr/>
                    <a:lstStyle/>
                    <a:p>
                      <a:r>
                        <a:rPr lang="es-CL" sz="1400" b="1" dirty="0">
                          <a:solidFill>
                            <a:schemeClr val="bg1"/>
                          </a:solidFill>
                          <a:latin typeface="Calibri" panose="020F0502020204030204" pitchFamily="34" charset="0"/>
                          <a:cs typeface="Calibri" panose="020F0502020204030204" pitchFamily="34" charset="0"/>
                        </a:rPr>
                        <a:t>De</a:t>
                      </a:r>
                      <a:r>
                        <a:rPr lang="es-CL" sz="1400" b="1" baseline="0" dirty="0">
                          <a:solidFill>
                            <a:schemeClr val="bg1"/>
                          </a:solidFill>
                          <a:latin typeface="Calibri" panose="020F0502020204030204" pitchFamily="34" charset="0"/>
                          <a:cs typeface="Calibri" panose="020F0502020204030204" pitchFamily="34" charset="0"/>
                        </a:rPr>
                        <a:t> CLP a Dólar: </a:t>
                      </a:r>
                      <a:r>
                        <a:rPr lang="es-CL" sz="1400" b="0" baseline="0" dirty="0">
                          <a:solidFill>
                            <a:schemeClr val="bg1"/>
                          </a:solidFill>
                          <a:latin typeface="Calibri" panose="020F0502020204030204" pitchFamily="34" charset="0"/>
                          <a:cs typeface="Calibri" panose="020F0502020204030204" pitchFamily="34" charset="0"/>
                        </a:rPr>
                        <a:t>considerando el mismo ejemplo anterior sería: </a:t>
                      </a:r>
                    </a:p>
                    <a:p>
                      <a:endParaRPr lang="es-CL" sz="1400" b="0" baseline="0" dirty="0">
                        <a:solidFill>
                          <a:schemeClr val="bg1"/>
                        </a:solidFill>
                        <a:latin typeface="Calibri" panose="020F0502020204030204" pitchFamily="34" charset="0"/>
                        <a:cs typeface="Calibri" panose="020F0502020204030204" pitchFamily="34" charset="0"/>
                      </a:endParaRPr>
                    </a:p>
                    <a:p>
                      <a:r>
                        <a:rPr lang="es-CL" sz="1400" b="1" baseline="0" dirty="0">
                          <a:solidFill>
                            <a:schemeClr val="bg1"/>
                          </a:solidFill>
                          <a:latin typeface="Calibri" panose="020F0502020204030204" pitchFamily="34" charset="0"/>
                          <a:cs typeface="Calibri" panose="020F0502020204030204" pitchFamily="34" charset="0"/>
                        </a:rPr>
                        <a:t>100.000 </a:t>
                      </a:r>
                      <a:r>
                        <a:rPr lang="es-CL" sz="1400" b="1" kern="1200" dirty="0">
                          <a:solidFill>
                            <a:schemeClr val="bg1"/>
                          </a:solidFill>
                          <a:effectLst/>
                          <a:latin typeface="Calibri" panose="020F0502020204030204" pitchFamily="34" charset="0"/>
                          <a:ea typeface="+mn-ea"/>
                          <a:cs typeface="Calibri" panose="020F0502020204030204" pitchFamily="34" charset="0"/>
                        </a:rPr>
                        <a:t>÷ </a:t>
                      </a:r>
                      <a:r>
                        <a:rPr lang="es-CL" sz="1400" b="1" baseline="0" dirty="0">
                          <a:solidFill>
                            <a:schemeClr val="bg1"/>
                          </a:solidFill>
                          <a:latin typeface="Calibri" panose="020F0502020204030204" pitchFamily="34" charset="0"/>
                          <a:cs typeface="Calibri" panose="020F0502020204030204" pitchFamily="34" charset="0"/>
                        </a:rPr>
                        <a:t>773,40</a:t>
                      </a:r>
                      <a:endParaRPr lang="es-CL" sz="1400" b="1" dirty="0">
                        <a:solidFill>
                          <a:schemeClr val="bg1"/>
                        </a:solidFill>
                        <a:latin typeface="Calibri" panose="020F0502020204030204" pitchFamily="34" charset="0"/>
                        <a:cs typeface="Calibri" panose="020F0502020204030204" pitchFamily="34" charset="0"/>
                      </a:endParaRPr>
                    </a:p>
                  </a:txBody>
                  <a:tcPr marL="91429" marR="91429" marT="45694" marB="4569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6B1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45938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6">
            <a:extLst>
              <a:ext uri="{FF2B5EF4-FFF2-40B4-BE49-F238E27FC236}">
                <a16:creationId xmlns:a16="http://schemas.microsoft.com/office/drawing/2014/main" id="{AF741763-8527-6843-AB1D-BB375DC83CDD}"/>
              </a:ext>
            </a:extLst>
          </p:cNvPr>
          <p:cNvSpPr txBox="1"/>
          <p:nvPr/>
        </p:nvSpPr>
        <p:spPr>
          <a:xfrm>
            <a:off x="375791" y="1373292"/>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s-419" sz="2799" b="1" dirty="0">
                <a:solidFill>
                  <a:srgbClr val="ED6B00"/>
                </a:solidFill>
                <a:latin typeface="Calibri" panose="020F0502020204030204" pitchFamily="34" charset="0"/>
                <a:ea typeface="Roboto"/>
                <a:cs typeface="Calibri" panose="020F0502020204030204" pitchFamily="34" charset="0"/>
                <a:sym typeface="Roboto"/>
              </a:rPr>
              <a:t>REFLEXIONEMOS</a:t>
            </a:r>
            <a:endParaRPr sz="3098" b="1" dirty="0">
              <a:solidFill>
                <a:srgbClr val="ED6B00"/>
              </a:solidFill>
              <a:latin typeface="Calibri" panose="020F0502020204030204" pitchFamily="34" charset="0"/>
              <a:ea typeface="Roboto"/>
              <a:cs typeface="Calibri" panose="020F0502020204030204" pitchFamily="34" charset="0"/>
              <a:sym typeface="Roboto"/>
            </a:endParaRPr>
          </a:p>
        </p:txBody>
      </p:sp>
      <p:sp>
        <p:nvSpPr>
          <p:cNvPr id="3" name="Google Shape;70;p14">
            <a:extLst>
              <a:ext uri="{FF2B5EF4-FFF2-40B4-BE49-F238E27FC236}">
                <a16:creationId xmlns:a16="http://schemas.microsoft.com/office/drawing/2014/main" id="{C841D390-43C6-3641-873B-148FB2371791}"/>
              </a:ext>
            </a:extLst>
          </p:cNvPr>
          <p:cNvSpPr txBox="1">
            <a:spLocks/>
          </p:cNvSpPr>
          <p:nvPr/>
        </p:nvSpPr>
        <p:spPr>
          <a:xfrm>
            <a:off x="366271" y="1219767"/>
            <a:ext cx="4698097" cy="153525"/>
          </a:xfrm>
          <a:prstGeom prst="rect">
            <a:avLst/>
          </a:prstGeom>
          <a:noFill/>
          <a:ln>
            <a:noFill/>
          </a:ln>
        </p:spPr>
        <p:txBody>
          <a:bodyPr spcFirstLastPara="1" wrap="square" lIns="91380" tIns="91380" rIns="91380" bIns="913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419" sz="1399" b="1" dirty="0">
                <a:latin typeface="Calibri" panose="020F0502020204030204" pitchFamily="34" charset="0"/>
                <a:ea typeface="Roboto"/>
                <a:cs typeface="Calibri" panose="020F0502020204030204" pitchFamily="34" charset="0"/>
                <a:sym typeface="Roboto"/>
              </a:rPr>
              <a:t>REALICEMOS UNA PAUSA</a:t>
            </a:r>
          </a:p>
          <a:p>
            <a:endParaRPr lang="es-419" sz="1399" b="1" dirty="0">
              <a:latin typeface="Calibri" panose="020F0502020204030204" pitchFamily="34" charset="0"/>
              <a:ea typeface="Roboto"/>
              <a:cs typeface="Calibri" panose="020F0502020204030204" pitchFamily="34" charset="0"/>
              <a:sym typeface="Roboto"/>
            </a:endParaRPr>
          </a:p>
        </p:txBody>
      </p:sp>
      <p:pic>
        <p:nvPicPr>
          <p:cNvPr id="4" name="Imagen 3">
            <a:extLst>
              <a:ext uri="{FF2B5EF4-FFF2-40B4-BE49-F238E27FC236}">
                <a16:creationId xmlns:a16="http://schemas.microsoft.com/office/drawing/2014/main" id="{834B4C29-A36F-7E4D-9903-2A6645439350}"/>
              </a:ext>
            </a:extLst>
          </p:cNvPr>
          <p:cNvPicPr>
            <a:picLocks noChangeAspect="1"/>
          </p:cNvPicPr>
          <p:nvPr/>
        </p:nvPicPr>
        <p:blipFill>
          <a:blip r:embed="rId2"/>
          <a:srcRect/>
          <a:stretch/>
        </p:blipFill>
        <p:spPr>
          <a:xfrm>
            <a:off x="5941281" y="1566616"/>
            <a:ext cx="2955944" cy="5246084"/>
          </a:xfrm>
          <a:prstGeom prst="rect">
            <a:avLst/>
          </a:prstGeom>
        </p:spPr>
      </p:pic>
      <p:sp>
        <p:nvSpPr>
          <p:cNvPr id="5" name="Google Shape;99;p15">
            <a:extLst>
              <a:ext uri="{FF2B5EF4-FFF2-40B4-BE49-F238E27FC236}">
                <a16:creationId xmlns:a16="http://schemas.microsoft.com/office/drawing/2014/main" id="{B5C007F2-C388-C745-AE0A-416372697A86}"/>
              </a:ext>
            </a:extLst>
          </p:cNvPr>
          <p:cNvSpPr txBox="1"/>
          <p:nvPr/>
        </p:nvSpPr>
        <p:spPr>
          <a:xfrm>
            <a:off x="506481" y="6212230"/>
            <a:ext cx="5144196" cy="319343"/>
          </a:xfrm>
          <a:prstGeom prst="rect">
            <a:avLst/>
          </a:prstGeom>
          <a:noFill/>
          <a:ln>
            <a:noFill/>
          </a:ln>
        </p:spPr>
        <p:txBody>
          <a:bodyPr spcFirstLastPara="1" wrap="square" lIns="91380" tIns="91380" rIns="91380" bIns="91380" anchor="ctr" anchorCtr="0">
            <a:noAutofit/>
          </a:bodyPr>
          <a:lstStyle/>
          <a:p>
            <a:pPr lvl="0"/>
            <a:r>
              <a:rPr lang="es-ES" sz="2099" dirty="0">
                <a:solidFill>
                  <a:srgbClr val="ED6B00"/>
                </a:solidFill>
                <a:latin typeface="Calibri" panose="020F0502020204030204" pitchFamily="34" charset="0"/>
                <a:ea typeface="Roboto"/>
                <a:cs typeface="Calibri" panose="020F0502020204030204" pitchFamily="34" charset="0"/>
                <a:sym typeface="Roboto"/>
              </a:rPr>
              <a:t>Te invito a </a:t>
            </a:r>
            <a:r>
              <a:rPr lang="es-ES" sz="2099" b="1" dirty="0">
                <a:solidFill>
                  <a:srgbClr val="ED6B00"/>
                </a:solidFill>
                <a:latin typeface="Calibri" panose="020F0502020204030204" pitchFamily="34" charset="0"/>
                <a:ea typeface="Roboto"/>
                <a:cs typeface="Calibri" panose="020F0502020204030204" pitchFamily="34" charset="0"/>
                <a:sym typeface="Roboto"/>
              </a:rPr>
              <a:t>compartir tus respuestas</a:t>
            </a:r>
          </a:p>
          <a:p>
            <a:pPr lvl="0"/>
            <a:r>
              <a:rPr lang="es-ES" sz="2099" dirty="0">
                <a:solidFill>
                  <a:srgbClr val="ED6B00"/>
                </a:solidFill>
                <a:latin typeface="Calibri" panose="020F0502020204030204" pitchFamily="34" charset="0"/>
                <a:ea typeface="Roboto"/>
                <a:cs typeface="Calibri" panose="020F0502020204030204" pitchFamily="34" charset="0"/>
                <a:sym typeface="Roboto"/>
              </a:rPr>
              <a:t>con los demás grupos.</a:t>
            </a:r>
            <a:endParaRPr lang="x-none" sz="2099" dirty="0">
              <a:solidFill>
                <a:srgbClr val="ED6B00"/>
              </a:solidFill>
              <a:latin typeface="Calibri" panose="020F0502020204030204" pitchFamily="34" charset="0"/>
              <a:ea typeface="Roboto"/>
              <a:cs typeface="Calibri" panose="020F0502020204030204" pitchFamily="34" charset="0"/>
              <a:sym typeface="Roboto"/>
            </a:endParaRPr>
          </a:p>
          <a:p>
            <a:pPr lvl="0"/>
            <a:r>
              <a:rPr lang="x-none" sz="2099" b="1">
                <a:solidFill>
                  <a:srgbClr val="A93501"/>
                </a:solidFill>
                <a:latin typeface="Calibri" panose="020F0502020204030204" pitchFamily="34" charset="0"/>
                <a:ea typeface="Roboto"/>
                <a:cs typeface="Calibri" panose="020F0502020204030204" pitchFamily="34" charset="0"/>
                <a:sym typeface="Roboto"/>
              </a:rPr>
              <a:t>¡</a:t>
            </a:r>
            <a:r>
              <a:rPr lang="es-ES" sz="2099" b="1" dirty="0">
                <a:solidFill>
                  <a:srgbClr val="A93501"/>
                </a:solidFill>
                <a:latin typeface="Calibri" panose="020F0502020204030204" pitchFamily="34" charset="0"/>
                <a:ea typeface="Roboto"/>
                <a:cs typeface="Calibri" panose="020F0502020204030204" pitchFamily="34" charset="0"/>
                <a:sym typeface="Roboto"/>
              </a:rPr>
              <a:t>Muy bien</a:t>
            </a:r>
            <a:r>
              <a:rPr lang="x-none" sz="2099" b="1">
                <a:solidFill>
                  <a:srgbClr val="A93501"/>
                </a:solidFill>
                <a:latin typeface="Calibri" panose="020F0502020204030204" pitchFamily="34" charset="0"/>
                <a:ea typeface="Roboto"/>
                <a:cs typeface="Calibri" panose="020F0502020204030204" pitchFamily="34" charset="0"/>
                <a:sym typeface="Roboto"/>
              </a:rPr>
              <a:t>!</a:t>
            </a:r>
            <a:endParaRPr lang="x-none" sz="2099" b="1" dirty="0">
              <a:solidFill>
                <a:srgbClr val="A93501"/>
              </a:solidFill>
              <a:latin typeface="Calibri" panose="020F0502020204030204" pitchFamily="34" charset="0"/>
              <a:ea typeface="Roboto"/>
              <a:cs typeface="Calibri" panose="020F0502020204030204" pitchFamily="34" charset="0"/>
              <a:sym typeface="Roboto"/>
            </a:endParaRPr>
          </a:p>
        </p:txBody>
      </p:sp>
      <p:sp>
        <p:nvSpPr>
          <p:cNvPr id="7" name="Google Shape;73;p14">
            <a:extLst>
              <a:ext uri="{FF2B5EF4-FFF2-40B4-BE49-F238E27FC236}">
                <a16:creationId xmlns:a16="http://schemas.microsoft.com/office/drawing/2014/main" id="{95628ACA-6B68-EC4D-B947-A9AC3235C2A7}"/>
              </a:ext>
            </a:extLst>
          </p:cNvPr>
          <p:cNvSpPr/>
          <p:nvPr/>
        </p:nvSpPr>
        <p:spPr>
          <a:xfrm>
            <a:off x="371602" y="1923277"/>
            <a:ext cx="5279075" cy="3852167"/>
          </a:xfrm>
          <a:prstGeom prst="roundRect">
            <a:avLst>
              <a:gd name="adj" fmla="val 9635"/>
            </a:avLst>
          </a:prstGeom>
          <a:solidFill>
            <a:schemeClr val="bg1"/>
          </a:solidFill>
          <a:ln w="9525" cap="flat" cmpd="sng">
            <a:solidFill>
              <a:schemeClr val="dk2"/>
            </a:solidFill>
            <a:prstDash val="solid"/>
            <a:round/>
            <a:headEnd type="none" w="sm" len="sm"/>
            <a:tailEnd type="none" w="sm" len="sm"/>
          </a:ln>
        </p:spPr>
        <p:txBody>
          <a:bodyPr spcFirstLastPara="1" wrap="square" lIns="91380" tIns="91380" rIns="91380" bIns="91380" anchor="ctr" anchorCtr="0">
            <a:noAutofit/>
          </a:bodyPr>
          <a:lstStyle/>
          <a:p>
            <a:r>
              <a:rPr lang="x-none" sz="1399"/>
              <a:t>    </a:t>
            </a:r>
            <a:endParaRPr sz="1399" dirty="0"/>
          </a:p>
        </p:txBody>
      </p:sp>
      <p:pic>
        <p:nvPicPr>
          <p:cNvPr id="11" name="Imagen 10">
            <a:extLst>
              <a:ext uri="{FF2B5EF4-FFF2-40B4-BE49-F238E27FC236}">
                <a16:creationId xmlns:a16="http://schemas.microsoft.com/office/drawing/2014/main" id="{2E06993C-EF6C-C045-866D-CE1A0EF2A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766" y="1781056"/>
            <a:ext cx="482304" cy="482304"/>
          </a:xfrm>
          <a:prstGeom prst="rect">
            <a:avLst/>
          </a:prstGeom>
        </p:spPr>
      </p:pic>
      <p:sp>
        <p:nvSpPr>
          <p:cNvPr id="9" name="Rectángulo 8">
            <a:extLst>
              <a:ext uri="{FF2B5EF4-FFF2-40B4-BE49-F238E27FC236}">
                <a16:creationId xmlns:a16="http://schemas.microsoft.com/office/drawing/2014/main" id="{B5C3D06A-8B88-9D4A-8DBE-6A0857DF87C2}"/>
              </a:ext>
            </a:extLst>
          </p:cNvPr>
          <p:cNvSpPr/>
          <p:nvPr/>
        </p:nvSpPr>
        <p:spPr>
          <a:xfrm>
            <a:off x="578253" y="2041930"/>
            <a:ext cx="5007883" cy="3514808"/>
          </a:xfrm>
          <a:prstGeom prst="rect">
            <a:avLst/>
          </a:prstGeom>
        </p:spPr>
        <p:txBody>
          <a:bodyPr wrap="square" anchor="b">
            <a:spAutoFit/>
          </a:bodyPr>
          <a:lstStyle/>
          <a:p>
            <a:pPr lvl="0">
              <a:lnSpc>
                <a:spcPct val="115000"/>
              </a:lnSpc>
            </a:pPr>
            <a:r>
              <a:rPr lang="es-419" sz="1599" dirty="0">
                <a:latin typeface="Calibri" panose="020F0502020204030204" pitchFamily="34" charset="0"/>
                <a:ea typeface="Roboto"/>
                <a:cs typeface="Calibri" panose="020F0502020204030204" pitchFamily="34" charset="0"/>
                <a:sym typeface="Roboto"/>
              </a:rPr>
              <a:t>Reflexionemos sobre el contenido tratado y su importancia en el mundo de las divisas, para esto los invito a que en parejas respondan la siguiente pregunta,</a:t>
            </a:r>
          </a:p>
          <a:p>
            <a:pPr lvl="0">
              <a:lnSpc>
                <a:spcPct val="115000"/>
              </a:lnSpc>
            </a:pPr>
            <a:r>
              <a:rPr lang="es-419" sz="1599" dirty="0">
                <a:latin typeface="Calibri" panose="020F0502020204030204" pitchFamily="34" charset="0"/>
                <a:ea typeface="Roboto"/>
                <a:cs typeface="Calibri" panose="020F0502020204030204" pitchFamily="34" charset="0"/>
                <a:sym typeface="Roboto"/>
              </a:rPr>
              <a:t>y posteriormente nos des el punto de vista de la frase</a:t>
            </a:r>
          </a:p>
          <a:p>
            <a:pPr lvl="0">
              <a:lnSpc>
                <a:spcPct val="115000"/>
              </a:lnSpc>
            </a:pPr>
            <a:r>
              <a:rPr lang="es-419" sz="1599" dirty="0">
                <a:latin typeface="Calibri" panose="020F0502020204030204" pitchFamily="34" charset="0"/>
                <a:ea typeface="Roboto"/>
                <a:cs typeface="Calibri" panose="020F0502020204030204" pitchFamily="34" charset="0"/>
                <a:sym typeface="Roboto"/>
              </a:rPr>
              <a:t>que aparece más abajo respecto al mercado de divisas:</a:t>
            </a:r>
          </a:p>
          <a:p>
            <a:pPr lvl="0">
              <a:lnSpc>
                <a:spcPct val="115000"/>
              </a:lnSpc>
            </a:pPr>
            <a:endParaRPr lang="es-419" sz="1599" dirty="0">
              <a:latin typeface="Calibri" panose="020F0502020204030204" pitchFamily="34" charset="0"/>
              <a:ea typeface="Roboto"/>
              <a:cs typeface="Calibri" panose="020F0502020204030204" pitchFamily="34" charset="0"/>
              <a:sym typeface="Roboto"/>
            </a:endParaRPr>
          </a:p>
          <a:p>
            <a:pPr lvl="0">
              <a:lnSpc>
                <a:spcPct val="115000"/>
              </a:lnSpc>
            </a:pPr>
            <a:r>
              <a:rPr lang="es-419" sz="1599" b="1" dirty="0">
                <a:latin typeface="Calibri" panose="020F0502020204030204" pitchFamily="34" charset="0"/>
                <a:ea typeface="Roboto"/>
                <a:cs typeface="Calibri" panose="020F0502020204030204" pitchFamily="34" charset="0"/>
                <a:sym typeface="Roboto"/>
              </a:rPr>
              <a:t> ¿Qué vale más, un coche en USA por 20.000 USD en España por 23.000 € ?</a:t>
            </a:r>
          </a:p>
          <a:p>
            <a:pPr lvl="0">
              <a:lnSpc>
                <a:spcPct val="115000"/>
              </a:lnSpc>
            </a:pPr>
            <a:endParaRPr lang="es-419" sz="1599" dirty="0">
              <a:latin typeface="Calibri" panose="020F0502020204030204" pitchFamily="34" charset="0"/>
              <a:ea typeface="Roboto"/>
              <a:cs typeface="Calibri" panose="020F0502020204030204" pitchFamily="34" charset="0"/>
              <a:sym typeface="Roboto"/>
            </a:endParaRPr>
          </a:p>
          <a:p>
            <a:pPr lvl="0">
              <a:lnSpc>
                <a:spcPct val="115000"/>
              </a:lnSpc>
            </a:pPr>
            <a:r>
              <a:rPr lang="es-419" sz="1599" i="1" dirty="0">
                <a:latin typeface="Calibri" panose="020F0502020204030204" pitchFamily="34" charset="0"/>
                <a:ea typeface="Roboto"/>
                <a:cs typeface="Calibri" panose="020F0502020204030204" pitchFamily="34" charset="0"/>
                <a:sym typeface="Roboto"/>
              </a:rPr>
              <a:t>“El mercado de divisas se encontrará en equilibrio cuando todas las divisas ofrezcan la misma tasa de rentabilidad esperada”.</a:t>
            </a:r>
          </a:p>
        </p:txBody>
      </p:sp>
    </p:spTree>
    <p:extLst>
      <p:ext uri="{BB962C8B-B14F-4D97-AF65-F5344CB8AC3E}">
        <p14:creationId xmlns:p14="http://schemas.microsoft.com/office/powerpoint/2010/main" val="398177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6">
            <a:extLst>
              <a:ext uri="{FF2B5EF4-FFF2-40B4-BE49-F238E27FC236}">
                <a16:creationId xmlns:a16="http://schemas.microsoft.com/office/drawing/2014/main" id="{AF741763-8527-6843-AB1D-BB375DC83CDD}"/>
              </a:ext>
            </a:extLst>
          </p:cNvPr>
          <p:cNvSpPr txBox="1"/>
          <p:nvPr/>
        </p:nvSpPr>
        <p:spPr>
          <a:xfrm>
            <a:off x="375791" y="1373292"/>
            <a:ext cx="8946115" cy="319343"/>
          </a:xfrm>
          <a:prstGeom prst="rect">
            <a:avLst/>
          </a:prstGeom>
          <a:noFill/>
          <a:ln>
            <a:noFill/>
          </a:ln>
        </p:spPr>
        <p:txBody>
          <a:bodyPr spcFirstLastPara="1" wrap="square" lIns="91380" tIns="91380" rIns="91380" bIns="91380" anchor="ctr" anchorCtr="0">
            <a:noAutofit/>
          </a:bodyPr>
          <a:lstStyle/>
          <a:p>
            <a:pPr>
              <a:lnSpc>
                <a:spcPct val="80000"/>
              </a:lnSpc>
            </a:pPr>
            <a:r>
              <a:rPr lang="es-419" sz="2799" b="1" dirty="0">
                <a:solidFill>
                  <a:srgbClr val="ED6B00"/>
                </a:solidFill>
                <a:latin typeface="Calibri" panose="020F0502020204030204" pitchFamily="34" charset="0"/>
                <a:ea typeface="Roboto"/>
                <a:cs typeface="Calibri" panose="020F0502020204030204" pitchFamily="34" charset="0"/>
                <a:sym typeface="Roboto"/>
              </a:rPr>
              <a:t>REFLEXIÓN</a:t>
            </a:r>
            <a:endParaRPr sz="3098" b="1" dirty="0">
              <a:solidFill>
                <a:srgbClr val="ED6B00"/>
              </a:solidFill>
              <a:latin typeface="Calibri" panose="020F0502020204030204" pitchFamily="34" charset="0"/>
              <a:ea typeface="Roboto"/>
              <a:cs typeface="Calibri" panose="020F0502020204030204" pitchFamily="34" charset="0"/>
              <a:sym typeface="Roboto"/>
            </a:endParaRPr>
          </a:p>
        </p:txBody>
      </p:sp>
      <p:pic>
        <p:nvPicPr>
          <p:cNvPr id="4" name="Imagen 3">
            <a:extLst>
              <a:ext uri="{FF2B5EF4-FFF2-40B4-BE49-F238E27FC236}">
                <a16:creationId xmlns:a16="http://schemas.microsoft.com/office/drawing/2014/main" id="{834B4C29-A36F-7E4D-9903-2A6645439350}"/>
              </a:ext>
            </a:extLst>
          </p:cNvPr>
          <p:cNvPicPr>
            <a:picLocks noChangeAspect="1"/>
          </p:cNvPicPr>
          <p:nvPr/>
        </p:nvPicPr>
        <p:blipFill>
          <a:blip r:embed="rId2"/>
          <a:srcRect/>
          <a:stretch/>
        </p:blipFill>
        <p:spPr>
          <a:xfrm>
            <a:off x="4132612" y="1308292"/>
            <a:ext cx="7299745" cy="5582953"/>
          </a:xfrm>
          <a:prstGeom prst="rect">
            <a:avLst/>
          </a:prstGeom>
        </p:spPr>
      </p:pic>
      <p:sp>
        <p:nvSpPr>
          <p:cNvPr id="5" name="Google Shape;99;p15">
            <a:extLst>
              <a:ext uri="{FF2B5EF4-FFF2-40B4-BE49-F238E27FC236}">
                <a16:creationId xmlns:a16="http://schemas.microsoft.com/office/drawing/2014/main" id="{B5C007F2-C388-C745-AE0A-416372697A86}"/>
              </a:ext>
            </a:extLst>
          </p:cNvPr>
          <p:cNvSpPr txBox="1"/>
          <p:nvPr/>
        </p:nvSpPr>
        <p:spPr>
          <a:xfrm>
            <a:off x="506481" y="6139686"/>
            <a:ext cx="5144196" cy="319343"/>
          </a:xfrm>
          <a:prstGeom prst="rect">
            <a:avLst/>
          </a:prstGeom>
          <a:noFill/>
          <a:ln>
            <a:noFill/>
          </a:ln>
        </p:spPr>
        <p:txBody>
          <a:bodyPr spcFirstLastPara="1" wrap="square" lIns="91380" tIns="91380" rIns="91380" bIns="91380" anchor="ctr" anchorCtr="0">
            <a:noAutofit/>
          </a:bodyPr>
          <a:lstStyle/>
          <a:p>
            <a:pPr lvl="0"/>
            <a:r>
              <a:rPr lang="x-none" sz="2099" b="1">
                <a:solidFill>
                  <a:srgbClr val="A93501"/>
                </a:solidFill>
                <a:latin typeface="Calibri" panose="020F0502020204030204" pitchFamily="34" charset="0"/>
                <a:ea typeface="Roboto"/>
                <a:cs typeface="Calibri" panose="020F0502020204030204" pitchFamily="34" charset="0"/>
                <a:sym typeface="Roboto"/>
              </a:rPr>
              <a:t>¡</a:t>
            </a:r>
            <a:r>
              <a:rPr lang="es-ES" sz="2099" b="1" dirty="0">
                <a:solidFill>
                  <a:srgbClr val="A93501"/>
                </a:solidFill>
                <a:latin typeface="Calibri" panose="020F0502020204030204" pitchFamily="34" charset="0"/>
                <a:ea typeface="Roboto"/>
                <a:cs typeface="Calibri" panose="020F0502020204030204" pitchFamily="34" charset="0"/>
                <a:sym typeface="Roboto"/>
              </a:rPr>
              <a:t>Muy bien</a:t>
            </a:r>
            <a:r>
              <a:rPr lang="x-none" sz="2099" b="1">
                <a:solidFill>
                  <a:srgbClr val="A93501"/>
                </a:solidFill>
                <a:latin typeface="Calibri" panose="020F0502020204030204" pitchFamily="34" charset="0"/>
                <a:ea typeface="Roboto"/>
                <a:cs typeface="Calibri" panose="020F0502020204030204" pitchFamily="34" charset="0"/>
                <a:sym typeface="Roboto"/>
              </a:rPr>
              <a:t>!</a:t>
            </a:r>
            <a:endParaRPr lang="x-none" sz="2099" b="1" dirty="0">
              <a:solidFill>
                <a:srgbClr val="A93501"/>
              </a:solidFill>
              <a:latin typeface="Calibri" panose="020F0502020204030204" pitchFamily="34" charset="0"/>
              <a:ea typeface="Roboto"/>
              <a:cs typeface="Calibri" panose="020F0502020204030204" pitchFamily="34" charset="0"/>
              <a:sym typeface="Roboto"/>
            </a:endParaRPr>
          </a:p>
        </p:txBody>
      </p:sp>
      <p:sp>
        <p:nvSpPr>
          <p:cNvPr id="7" name="Google Shape;73;p14">
            <a:extLst>
              <a:ext uri="{FF2B5EF4-FFF2-40B4-BE49-F238E27FC236}">
                <a16:creationId xmlns:a16="http://schemas.microsoft.com/office/drawing/2014/main" id="{95628ACA-6B68-EC4D-B947-A9AC3235C2A7}"/>
              </a:ext>
            </a:extLst>
          </p:cNvPr>
          <p:cNvSpPr/>
          <p:nvPr/>
        </p:nvSpPr>
        <p:spPr>
          <a:xfrm>
            <a:off x="371602" y="2088697"/>
            <a:ext cx="5144197" cy="3869523"/>
          </a:xfrm>
          <a:prstGeom prst="roundRect">
            <a:avLst>
              <a:gd name="adj" fmla="val 9635"/>
            </a:avLst>
          </a:prstGeom>
          <a:solidFill>
            <a:schemeClr val="bg1"/>
          </a:solidFill>
          <a:ln w="9525" cap="flat" cmpd="sng">
            <a:solidFill>
              <a:schemeClr val="dk2"/>
            </a:solidFill>
            <a:prstDash val="solid"/>
            <a:round/>
            <a:headEnd type="none" w="sm" len="sm"/>
            <a:tailEnd type="none" w="sm" len="sm"/>
          </a:ln>
        </p:spPr>
        <p:txBody>
          <a:bodyPr spcFirstLastPara="1" wrap="square" lIns="91380" tIns="91380" rIns="91380" bIns="91380" anchor="ctr" anchorCtr="0">
            <a:noAutofit/>
          </a:bodyPr>
          <a:lstStyle/>
          <a:p>
            <a:r>
              <a:rPr lang="x-none" sz="1399"/>
              <a:t>    </a:t>
            </a:r>
            <a:endParaRPr sz="1399" dirty="0"/>
          </a:p>
        </p:txBody>
      </p:sp>
      <p:pic>
        <p:nvPicPr>
          <p:cNvPr id="11" name="Imagen 10">
            <a:extLst>
              <a:ext uri="{FF2B5EF4-FFF2-40B4-BE49-F238E27FC236}">
                <a16:creationId xmlns:a16="http://schemas.microsoft.com/office/drawing/2014/main" id="{2E06993C-EF6C-C045-866D-CE1A0EF2A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766" y="1874101"/>
            <a:ext cx="482304" cy="482304"/>
          </a:xfrm>
          <a:prstGeom prst="rect">
            <a:avLst/>
          </a:prstGeom>
        </p:spPr>
      </p:pic>
      <p:sp>
        <p:nvSpPr>
          <p:cNvPr id="8" name="Rectángulo 7">
            <a:extLst>
              <a:ext uri="{FF2B5EF4-FFF2-40B4-BE49-F238E27FC236}">
                <a16:creationId xmlns:a16="http://schemas.microsoft.com/office/drawing/2014/main" id="{F215265C-1D7E-4948-95DB-32AD3A42382F}"/>
              </a:ext>
            </a:extLst>
          </p:cNvPr>
          <p:cNvSpPr/>
          <p:nvPr/>
        </p:nvSpPr>
        <p:spPr>
          <a:xfrm>
            <a:off x="672061" y="2263991"/>
            <a:ext cx="4543278" cy="3472041"/>
          </a:xfrm>
          <a:prstGeom prst="rect">
            <a:avLst/>
          </a:prstGeom>
        </p:spPr>
        <p:txBody>
          <a:bodyPr wrap="square" anchor="b">
            <a:spAutoFit/>
          </a:bodyPr>
          <a:lstStyle/>
          <a:p>
            <a:pPr lvl="0">
              <a:lnSpc>
                <a:spcPct val="115000"/>
              </a:lnSpc>
            </a:pPr>
            <a:r>
              <a:rPr lang="es-419" sz="1599" dirty="0">
                <a:latin typeface="Calibri" panose="020F0502020204030204" pitchFamily="34" charset="0"/>
                <a:ea typeface="Roboto"/>
                <a:cs typeface="Calibri" panose="020F0502020204030204" pitchFamily="34" charset="0"/>
                <a:sym typeface="Roboto"/>
              </a:rPr>
              <a:t>Según lo que hemos tratado, si realizamos el cálculo tanto por Dólar como por Euro, </a:t>
            </a:r>
            <a:r>
              <a:rPr lang="es-419" sz="1599" b="1" dirty="0">
                <a:latin typeface="Calibri" panose="020F0502020204030204" pitchFamily="34" charset="0"/>
                <a:ea typeface="Roboto"/>
                <a:cs typeface="Calibri" panose="020F0502020204030204" pitchFamily="34" charset="0"/>
                <a:sym typeface="Roboto"/>
              </a:rPr>
              <a:t>sería más costoso adquirir el coche en España que en E.E.U.U, </a:t>
            </a:r>
            <a:r>
              <a:rPr lang="es-419" sz="1599" dirty="0">
                <a:latin typeface="Calibri" panose="020F0502020204030204" pitchFamily="34" charset="0"/>
                <a:ea typeface="Roboto"/>
                <a:cs typeface="Calibri" panose="020F0502020204030204" pitchFamily="34" charset="0"/>
                <a:sym typeface="Roboto"/>
              </a:rPr>
              <a:t>esto debido al tipo de cambio, que rige los mercados internacionales.</a:t>
            </a:r>
          </a:p>
          <a:p>
            <a:pPr lvl="0">
              <a:lnSpc>
                <a:spcPct val="115000"/>
              </a:lnSpc>
            </a:pPr>
            <a:endParaRPr lang="es-419" sz="1599" dirty="0">
              <a:latin typeface="Calibri" panose="020F0502020204030204" pitchFamily="34" charset="0"/>
              <a:ea typeface="Roboto"/>
              <a:cs typeface="Calibri" panose="020F0502020204030204" pitchFamily="34" charset="0"/>
              <a:sym typeface="Roboto"/>
            </a:endParaRPr>
          </a:p>
          <a:p>
            <a:pPr lvl="0">
              <a:lnSpc>
                <a:spcPct val="115000"/>
              </a:lnSpc>
            </a:pPr>
            <a:r>
              <a:rPr lang="es-419" sz="1599" dirty="0">
                <a:latin typeface="Calibri" panose="020F0502020204030204" pitchFamily="34" charset="0"/>
                <a:ea typeface="Roboto"/>
                <a:cs typeface="Calibri" panose="020F0502020204030204" pitchFamily="34" charset="0"/>
                <a:sym typeface="Roboto"/>
              </a:rPr>
              <a:t>El mercado de divisas </a:t>
            </a:r>
            <a:r>
              <a:rPr lang="es-419" sz="1599" b="1" dirty="0">
                <a:latin typeface="Calibri" panose="020F0502020204030204" pitchFamily="34" charset="0"/>
                <a:ea typeface="Roboto"/>
                <a:cs typeface="Calibri" panose="020F0502020204030204" pitchFamily="34" charset="0"/>
                <a:sym typeface="Roboto"/>
              </a:rPr>
              <a:t>se</a:t>
            </a:r>
            <a:r>
              <a:rPr lang="es-419" sz="1599" dirty="0">
                <a:latin typeface="Calibri" panose="020F0502020204030204" pitchFamily="34" charset="0"/>
                <a:ea typeface="Roboto"/>
                <a:cs typeface="Calibri" panose="020F0502020204030204" pitchFamily="34" charset="0"/>
                <a:sym typeface="Roboto"/>
              </a:rPr>
              <a:t> </a:t>
            </a:r>
            <a:r>
              <a:rPr lang="es-419" sz="1599" b="1" dirty="0">
                <a:latin typeface="Calibri" panose="020F0502020204030204" pitchFamily="34" charset="0"/>
                <a:ea typeface="Roboto"/>
                <a:cs typeface="Calibri" panose="020F0502020204030204" pitchFamily="34" charset="0"/>
                <a:sym typeface="Roboto"/>
              </a:rPr>
              <a:t>encontrará en equilibrio cuando todas las divisas ofrezcan la misma tasa de rentabilidad esperada y, </a:t>
            </a:r>
            <a:r>
              <a:rPr lang="es-419" sz="1599" dirty="0">
                <a:latin typeface="Calibri" panose="020F0502020204030204" pitchFamily="34" charset="0"/>
                <a:ea typeface="Roboto"/>
                <a:cs typeface="Calibri" panose="020F0502020204030204" pitchFamily="34" charset="0"/>
                <a:sym typeface="Roboto"/>
              </a:rPr>
              <a:t>respecto de esta frase, es claro que si hubiese igualdad en las divisas sería equilibrado el mercado, y la rentabilidad seria accesible para todos.</a:t>
            </a:r>
          </a:p>
        </p:txBody>
      </p:sp>
    </p:spTree>
    <p:extLst>
      <p:ext uri="{BB962C8B-B14F-4D97-AF65-F5344CB8AC3E}">
        <p14:creationId xmlns:p14="http://schemas.microsoft.com/office/powerpoint/2010/main" val="3595723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9" name="Google Shape;389;p18"/>
          <p:cNvGrpSpPr/>
          <p:nvPr/>
        </p:nvGrpSpPr>
        <p:grpSpPr>
          <a:xfrm>
            <a:off x="2034281" y="2910724"/>
            <a:ext cx="6996241" cy="2695232"/>
            <a:chOff x="4461133" y="3098700"/>
            <a:chExt cx="4657800" cy="1525000"/>
          </a:xfrm>
        </p:grpSpPr>
        <p:sp>
          <p:nvSpPr>
            <p:cNvPr id="390" name="Google Shape;390;p18"/>
            <p:cNvSpPr/>
            <p:nvPr/>
          </p:nvSpPr>
          <p:spPr>
            <a:xfrm>
              <a:off x="4461133" y="3098700"/>
              <a:ext cx="4657800" cy="15250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380" tIns="91380" rIns="91380" bIns="91380" anchor="ctr" anchorCtr="0">
              <a:noAutofit/>
            </a:bodyPr>
            <a:lstStyle/>
            <a:p>
              <a:pPr>
                <a:buSzPts val="1400"/>
              </a:pPr>
              <a:r>
                <a:rPr lang="en-US" sz="1399"/>
                <a:t>    </a:t>
              </a:r>
              <a:endParaRPr sz="1399"/>
            </a:p>
          </p:txBody>
        </p:sp>
        <p:sp>
          <p:nvSpPr>
            <p:cNvPr id="391" name="Google Shape;391;p18"/>
            <p:cNvSpPr txBox="1"/>
            <p:nvPr/>
          </p:nvSpPr>
          <p:spPr>
            <a:xfrm>
              <a:off x="5331311" y="3625505"/>
              <a:ext cx="3434912" cy="438026"/>
            </a:xfrm>
            <a:prstGeom prst="rect">
              <a:avLst/>
            </a:prstGeom>
            <a:noFill/>
            <a:ln>
              <a:noFill/>
            </a:ln>
          </p:spPr>
          <p:txBody>
            <a:bodyPr spcFirstLastPara="1" wrap="square" lIns="91380" tIns="91380" rIns="91380" bIns="91380" anchor="ctr" anchorCtr="0">
              <a:noAutofit/>
            </a:bodyPr>
            <a:lstStyle/>
            <a:p>
              <a:pPr>
                <a:lnSpc>
                  <a:spcPct val="115000"/>
                </a:lnSpc>
              </a:pPr>
              <a:r>
                <a:rPr lang="en-US" sz="1999" dirty="0">
                  <a:solidFill>
                    <a:srgbClr val="A93501"/>
                  </a:solidFill>
                  <a:latin typeface="Calibri"/>
                  <a:ea typeface="Calibri"/>
                  <a:cs typeface="Calibri"/>
                  <a:sym typeface="Calibri"/>
                </a:rPr>
                <a:t>MONTOS CORRESPONDIENTES A</a:t>
              </a:r>
            </a:p>
            <a:p>
              <a:pPr>
                <a:lnSpc>
                  <a:spcPct val="115000"/>
                </a:lnSpc>
              </a:pPr>
              <a:r>
                <a:rPr lang="en-US" sz="1999" b="1" dirty="0">
                  <a:solidFill>
                    <a:srgbClr val="EB6B1F"/>
                  </a:solidFill>
                  <a:latin typeface="Calibri"/>
                  <a:ea typeface="Calibri"/>
                  <a:cs typeface="Calibri"/>
                  <a:sym typeface="Calibri"/>
                </a:rPr>
                <a:t>IMPORTACIÓN Y EXPORTACIÓN</a:t>
              </a:r>
            </a:p>
            <a:p>
              <a:pPr>
                <a:lnSpc>
                  <a:spcPct val="115000"/>
                </a:lnSpc>
              </a:pPr>
              <a:endParaRPr lang="en-US" sz="1399" dirty="0">
                <a:solidFill>
                  <a:srgbClr val="ED6B00"/>
                </a:solidFill>
              </a:endParaRPr>
            </a:p>
            <a:p>
              <a:pPr>
                <a:lnSpc>
                  <a:spcPct val="115000"/>
                </a:lnSpc>
              </a:pPr>
              <a:r>
                <a:rPr lang="en-US" sz="1599" dirty="0">
                  <a:latin typeface="Calibri"/>
                  <a:ea typeface="Calibri"/>
                  <a:cs typeface="Calibri"/>
                  <a:sym typeface="Calibri"/>
                </a:rPr>
                <a:t>Los </a:t>
              </a:r>
              <a:r>
                <a:rPr lang="en-US" sz="1599" dirty="0" err="1">
                  <a:latin typeface="Calibri"/>
                  <a:ea typeface="Calibri"/>
                  <a:cs typeface="Calibri"/>
                  <a:sym typeface="Calibri"/>
                </a:rPr>
                <a:t>invito</a:t>
              </a:r>
              <a:r>
                <a:rPr lang="en-US" sz="1599" dirty="0">
                  <a:latin typeface="Calibri"/>
                  <a:ea typeface="Calibri"/>
                  <a:cs typeface="Calibri"/>
                  <a:sym typeface="Calibri"/>
                </a:rPr>
                <a:t> a </a:t>
              </a:r>
              <a:r>
                <a:rPr lang="en-US" sz="1599" dirty="0" err="1">
                  <a:latin typeface="Calibri"/>
                  <a:ea typeface="Calibri"/>
                  <a:cs typeface="Calibri"/>
                  <a:sym typeface="Calibri"/>
                </a:rPr>
                <a:t>reunirse</a:t>
              </a:r>
              <a:r>
                <a:rPr lang="en-US" sz="1599" dirty="0">
                  <a:latin typeface="Calibri"/>
                  <a:ea typeface="Calibri"/>
                  <a:cs typeface="Calibri"/>
                  <a:sym typeface="Calibri"/>
                </a:rPr>
                <a:t> </a:t>
              </a:r>
              <a:r>
                <a:rPr lang="en-US" sz="1599" dirty="0" err="1">
                  <a:latin typeface="Calibri"/>
                  <a:ea typeface="Calibri"/>
                  <a:cs typeface="Calibri"/>
                  <a:sym typeface="Calibri"/>
                </a:rPr>
                <a:t>en</a:t>
              </a:r>
              <a:r>
                <a:rPr lang="en-US" sz="1599" dirty="0">
                  <a:latin typeface="Calibri"/>
                  <a:ea typeface="Calibri"/>
                  <a:cs typeface="Calibri"/>
                  <a:sym typeface="Calibri"/>
                </a:rPr>
                <a:t> </a:t>
              </a:r>
              <a:r>
                <a:rPr lang="en-US" sz="1599" dirty="0" err="1">
                  <a:latin typeface="Calibri"/>
                  <a:ea typeface="Calibri"/>
                  <a:cs typeface="Calibri"/>
                  <a:sym typeface="Calibri"/>
                </a:rPr>
                <a:t>grupo</a:t>
              </a:r>
              <a:r>
                <a:rPr lang="en-US" sz="1599" dirty="0">
                  <a:latin typeface="Calibri"/>
                  <a:ea typeface="Calibri"/>
                  <a:cs typeface="Calibri"/>
                  <a:sym typeface="Calibri"/>
                </a:rPr>
                <a:t> de </a:t>
              </a:r>
              <a:r>
                <a:rPr lang="en-US" sz="1599" dirty="0" err="1">
                  <a:latin typeface="Calibri"/>
                  <a:ea typeface="Calibri"/>
                  <a:cs typeface="Calibri"/>
                  <a:sym typeface="Calibri"/>
                </a:rPr>
                <a:t>cuatro</a:t>
              </a:r>
              <a:r>
                <a:rPr lang="en-US" sz="1599" dirty="0">
                  <a:latin typeface="Calibri"/>
                  <a:ea typeface="Calibri"/>
                  <a:cs typeface="Calibri"/>
                  <a:sym typeface="Calibri"/>
                </a:rPr>
                <a:t> personas y </a:t>
              </a:r>
              <a:r>
                <a:rPr lang="en-US" sz="1599" dirty="0" err="1">
                  <a:latin typeface="Calibri"/>
                  <a:ea typeface="Calibri"/>
                  <a:cs typeface="Calibri"/>
                  <a:sym typeface="Calibri"/>
                </a:rPr>
                <a:t>organizarse</a:t>
              </a:r>
              <a:r>
                <a:rPr lang="en-US" sz="1599" dirty="0">
                  <a:latin typeface="Calibri"/>
                  <a:ea typeface="Calibri"/>
                  <a:cs typeface="Calibri"/>
                  <a:sym typeface="Calibri"/>
                </a:rPr>
                <a:t> </a:t>
              </a:r>
              <a:r>
                <a:rPr lang="en-US" sz="1599" dirty="0" err="1">
                  <a:latin typeface="Calibri"/>
                  <a:ea typeface="Calibri"/>
                  <a:cs typeface="Calibri"/>
                  <a:sym typeface="Calibri"/>
                </a:rPr>
                <a:t>cómo</a:t>
              </a:r>
              <a:r>
                <a:rPr lang="en-US" sz="1599" dirty="0">
                  <a:latin typeface="Calibri"/>
                  <a:ea typeface="Calibri"/>
                  <a:cs typeface="Calibri"/>
                  <a:sym typeface="Calibri"/>
                </a:rPr>
                <a:t> </a:t>
              </a:r>
              <a:r>
                <a:rPr lang="en-US" sz="1599" dirty="0" err="1">
                  <a:latin typeface="Calibri"/>
                  <a:ea typeface="Calibri"/>
                  <a:cs typeface="Calibri"/>
                  <a:sym typeface="Calibri"/>
                </a:rPr>
                <a:t>participarán</a:t>
              </a:r>
              <a:r>
                <a:rPr lang="en-US" sz="1599" dirty="0">
                  <a:latin typeface="Calibri"/>
                  <a:ea typeface="Calibri"/>
                  <a:cs typeface="Calibri"/>
                  <a:sym typeface="Calibri"/>
                </a:rPr>
                <a:t> </a:t>
              </a:r>
              <a:r>
                <a:rPr lang="en-US" sz="1599" dirty="0" err="1">
                  <a:latin typeface="Calibri"/>
                  <a:ea typeface="Calibri"/>
                  <a:cs typeface="Calibri"/>
                  <a:sym typeface="Calibri"/>
                </a:rPr>
                <a:t>en</a:t>
              </a:r>
              <a:r>
                <a:rPr lang="en-US" sz="1599" dirty="0">
                  <a:latin typeface="Calibri"/>
                  <a:ea typeface="Calibri"/>
                  <a:cs typeface="Calibri"/>
                  <a:sym typeface="Calibri"/>
                </a:rPr>
                <a:t> la </a:t>
              </a:r>
              <a:r>
                <a:rPr lang="en-US" sz="1599" b="1" dirty="0" err="1">
                  <a:latin typeface="Calibri"/>
                  <a:ea typeface="Calibri"/>
                  <a:cs typeface="Calibri"/>
                  <a:sym typeface="Calibri"/>
                </a:rPr>
                <a:t>Actividad</a:t>
              </a:r>
              <a:r>
                <a:rPr lang="en-US" sz="1599" b="1" dirty="0">
                  <a:latin typeface="Calibri"/>
                  <a:ea typeface="Calibri"/>
                  <a:cs typeface="Calibri"/>
                  <a:sym typeface="Calibri"/>
                </a:rPr>
                <a:t> </a:t>
              </a:r>
              <a:r>
                <a:rPr lang="en-US" sz="1599" b="1" dirty="0" err="1">
                  <a:latin typeface="Calibri"/>
                  <a:ea typeface="Calibri"/>
                  <a:cs typeface="Calibri"/>
                  <a:sym typeface="Calibri"/>
                </a:rPr>
                <a:t>Cuánto</a:t>
              </a:r>
              <a:r>
                <a:rPr lang="en-US" sz="1599" b="1" dirty="0">
                  <a:latin typeface="Calibri"/>
                  <a:ea typeface="Calibri"/>
                  <a:cs typeface="Calibri"/>
                  <a:sym typeface="Calibri"/>
                </a:rPr>
                <a:t> </a:t>
              </a:r>
              <a:r>
                <a:rPr lang="en-US" sz="1599" b="1" dirty="0" err="1">
                  <a:latin typeface="Calibri"/>
                  <a:ea typeface="Calibri"/>
                  <a:cs typeface="Calibri"/>
                  <a:sym typeface="Calibri"/>
                </a:rPr>
                <a:t>Aprendimos</a:t>
              </a:r>
              <a:r>
                <a:rPr lang="en-US" sz="1599" b="1" dirty="0">
                  <a:latin typeface="Calibri"/>
                  <a:ea typeface="Calibri"/>
                  <a:cs typeface="Calibri"/>
                  <a:sym typeface="Calibri"/>
                </a:rPr>
                <a:t>.</a:t>
              </a:r>
              <a:endParaRPr lang="en-US" sz="1599" dirty="0">
                <a:latin typeface="Calibri"/>
                <a:ea typeface="Calibri"/>
                <a:cs typeface="Calibri"/>
                <a:sym typeface="Calibri"/>
              </a:endParaRPr>
            </a:p>
          </p:txBody>
        </p:sp>
      </p:grpSp>
      <p:sp>
        <p:nvSpPr>
          <p:cNvPr id="10" name="Google Shape;158;p5"/>
          <p:cNvSpPr txBox="1"/>
          <p:nvPr/>
        </p:nvSpPr>
        <p:spPr>
          <a:xfrm>
            <a:off x="375791" y="1373292"/>
            <a:ext cx="8946115" cy="319343"/>
          </a:xfrm>
          <a:prstGeom prst="rect">
            <a:avLst/>
          </a:prstGeom>
          <a:noFill/>
          <a:ln>
            <a:noFill/>
          </a:ln>
        </p:spPr>
        <p:txBody>
          <a:bodyPr spcFirstLastPara="1" wrap="square" lIns="91380" tIns="91380" rIns="91380" bIns="91380" anchor="ctr" anchorCtr="0">
            <a:noAutofit/>
          </a:bodyPr>
          <a:lstStyle/>
          <a:p>
            <a:pPr>
              <a:lnSpc>
                <a:spcPct val="80000"/>
              </a:lnSpc>
              <a:buSzPts val="2800"/>
            </a:pPr>
            <a:r>
              <a:rPr lang="en-US" sz="2799" b="1" dirty="0">
                <a:solidFill>
                  <a:srgbClr val="ED6B00"/>
                </a:solidFill>
                <a:latin typeface="Calibri"/>
                <a:ea typeface="Calibri"/>
                <a:cs typeface="Calibri"/>
                <a:sym typeface="Calibri"/>
              </a:rPr>
              <a:t>¿CUÁNTO APRENDIMOS?</a:t>
            </a:r>
            <a:endParaRPr sz="3098" b="1" dirty="0">
              <a:solidFill>
                <a:srgbClr val="ED6B00"/>
              </a:solidFill>
              <a:latin typeface="Calibri"/>
              <a:ea typeface="Calibri"/>
              <a:cs typeface="Calibri"/>
              <a:sym typeface="Calibri"/>
            </a:endParaRPr>
          </a:p>
        </p:txBody>
      </p:sp>
      <p:sp>
        <p:nvSpPr>
          <p:cNvPr id="11" name="Google Shape;159;p5"/>
          <p:cNvSpPr txBox="1"/>
          <p:nvPr/>
        </p:nvSpPr>
        <p:spPr>
          <a:xfrm>
            <a:off x="366271" y="1229594"/>
            <a:ext cx="4698097" cy="153525"/>
          </a:xfrm>
          <a:prstGeom prst="rect">
            <a:avLst/>
          </a:prstGeom>
          <a:noFill/>
          <a:ln>
            <a:noFill/>
          </a:ln>
        </p:spPr>
        <p:txBody>
          <a:bodyPr spcFirstLastPara="1" wrap="square" lIns="91380" tIns="91380" rIns="91380" bIns="91380" anchor="ctr" anchorCtr="0">
            <a:noAutofit/>
          </a:bodyPr>
          <a:lstStyle/>
          <a:p>
            <a:r>
              <a:rPr lang="en-US" sz="1399" b="1" dirty="0">
                <a:latin typeface="Calibri"/>
                <a:cs typeface="Calibri"/>
                <a:sym typeface="Calibri"/>
              </a:rPr>
              <a:t>REVISEMOS</a:t>
            </a:r>
            <a:endParaRPr sz="1399" dirty="0"/>
          </a:p>
          <a:p>
            <a:endParaRPr sz="1399" b="1" dirty="0">
              <a:latin typeface="Calibri"/>
              <a:ea typeface="Calibri"/>
              <a:cs typeface="Calibri"/>
              <a:sym typeface="Calibri"/>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82" y="2714147"/>
            <a:ext cx="2810648" cy="3181013"/>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4582" y="5061397"/>
            <a:ext cx="1704184" cy="1271623"/>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1762" y="5386647"/>
            <a:ext cx="1651064" cy="884081"/>
          </a:xfrm>
          <a:prstGeom prst="rect">
            <a:avLst/>
          </a:prstGeom>
        </p:spPr>
      </p:pic>
      <p:sp>
        <p:nvSpPr>
          <p:cNvPr id="13" name="Google Shape;168;p5"/>
          <p:cNvSpPr txBox="1"/>
          <p:nvPr/>
        </p:nvSpPr>
        <p:spPr>
          <a:xfrm>
            <a:off x="4123154" y="1183882"/>
            <a:ext cx="466263" cy="520843"/>
          </a:xfrm>
          <a:prstGeom prst="rect">
            <a:avLst/>
          </a:prstGeom>
          <a:noFill/>
          <a:ln>
            <a:noFill/>
          </a:ln>
        </p:spPr>
        <p:txBody>
          <a:bodyPr spcFirstLastPara="1" wrap="square" lIns="91380" tIns="91380" rIns="91380" bIns="91380" anchor="ctr" anchorCtr="0">
            <a:noAutofit/>
          </a:bodyPr>
          <a:lstStyle/>
          <a:p>
            <a:pPr algn="r">
              <a:lnSpc>
                <a:spcPct val="90000"/>
              </a:lnSpc>
              <a:buSzPts val="6000"/>
            </a:pPr>
            <a:r>
              <a:rPr lang="en-US" sz="4998" dirty="0">
                <a:solidFill>
                  <a:srgbClr val="FFB375"/>
                </a:solidFill>
                <a:latin typeface="Calibri"/>
                <a:ea typeface="Calibri"/>
                <a:cs typeface="Calibri"/>
                <a:sym typeface="Calibri"/>
              </a:rPr>
              <a:t>3</a:t>
            </a:r>
            <a:endParaRPr sz="4998" dirty="0">
              <a:solidFill>
                <a:srgbClr val="FFB375"/>
              </a:solidFill>
              <a:latin typeface="Calibri"/>
              <a:ea typeface="Calibri"/>
              <a:cs typeface="Calibri"/>
              <a:sym typeface="Calibri"/>
            </a:endParaRPr>
          </a:p>
        </p:txBody>
      </p:sp>
    </p:spTree>
    <p:extLst>
      <p:ext uri="{BB962C8B-B14F-4D97-AF65-F5344CB8AC3E}">
        <p14:creationId xmlns:p14="http://schemas.microsoft.com/office/powerpoint/2010/main" val="3563712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1" name="Google Shape;671;p38"/>
          <p:cNvSpPr txBox="1"/>
          <p:nvPr/>
        </p:nvSpPr>
        <p:spPr>
          <a:xfrm>
            <a:off x="366450" y="1110796"/>
            <a:ext cx="4700400" cy="372208"/>
          </a:xfrm>
          <a:prstGeom prst="rect">
            <a:avLst/>
          </a:prstGeom>
          <a:no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ANTES DE COMENZAR A TRABAJAR</a:t>
            </a:r>
            <a:endParaRPr/>
          </a:p>
        </p:txBody>
      </p:sp>
      <p:sp>
        <p:nvSpPr>
          <p:cNvPr id="672" name="Google Shape;672;p38"/>
          <p:cNvSpPr txBox="1"/>
          <p:nvPr/>
        </p:nvSpPr>
        <p:spPr>
          <a:xfrm>
            <a:off x="375977" y="1283910"/>
            <a:ext cx="7017881" cy="536166"/>
          </a:xfrm>
          <a:prstGeom prst="rect">
            <a:avLst/>
          </a:prstGeom>
          <a:noFill/>
          <a:ln>
            <a:noFill/>
          </a:ln>
        </p:spPr>
        <p:txBody>
          <a:bodyPr spcFirstLastPara="1" wrap="square" lIns="91400" tIns="91400" rIns="91400" bIns="91400" anchor="ctr" anchorCtr="0">
            <a:noAutofit/>
          </a:bodyPr>
          <a:lstStyle/>
          <a:p>
            <a:pPr marL="0" marR="0" lvl="0" indent="0" algn="l" rtl="0">
              <a:lnSpc>
                <a:spcPct val="80000"/>
              </a:lnSpc>
              <a:spcBef>
                <a:spcPts val="0"/>
              </a:spcBef>
              <a:spcAft>
                <a:spcPts val="0"/>
              </a:spcAft>
              <a:buClr>
                <a:srgbClr val="A93501"/>
              </a:buClr>
              <a:buSzPts val="2800"/>
              <a:buFont typeface="Calibri"/>
              <a:buNone/>
            </a:pPr>
            <a:r>
              <a:rPr lang="en-US" sz="2800" b="0" i="0" u="none" strike="noStrike" cap="none">
                <a:solidFill>
                  <a:srgbClr val="A93501"/>
                </a:solidFill>
                <a:latin typeface="Calibri"/>
                <a:ea typeface="Calibri"/>
                <a:cs typeface="Calibri"/>
                <a:sym typeface="Calibri"/>
              </a:rPr>
              <a:t>TOMA LAS SIGUIENTES </a:t>
            </a:r>
            <a:r>
              <a:rPr lang="en-US" sz="2800" b="1" i="0" u="none" strike="noStrike" cap="none">
                <a:solidFill>
                  <a:srgbClr val="ED6B00"/>
                </a:solidFill>
                <a:latin typeface="Calibri"/>
                <a:ea typeface="Calibri"/>
                <a:cs typeface="Calibri"/>
                <a:sym typeface="Calibri"/>
              </a:rPr>
              <a:t>PRECAUCIONES</a:t>
            </a:r>
            <a:endParaRPr/>
          </a:p>
        </p:txBody>
      </p:sp>
      <p:grpSp>
        <p:nvGrpSpPr>
          <p:cNvPr id="673" name="Google Shape;673;p38"/>
          <p:cNvGrpSpPr/>
          <p:nvPr/>
        </p:nvGrpSpPr>
        <p:grpSpPr>
          <a:xfrm>
            <a:off x="-4659" y="4568179"/>
            <a:ext cx="9109189" cy="783012"/>
            <a:chOff x="-3" y="-3"/>
            <a:chExt cx="9109187" cy="783011"/>
          </a:xfrm>
        </p:grpSpPr>
        <p:sp>
          <p:nvSpPr>
            <p:cNvPr id="674" name="Google Shape;674;p38"/>
            <p:cNvSpPr txBox="1"/>
            <p:nvPr/>
          </p:nvSpPr>
          <p:spPr>
            <a:xfrm>
              <a:off x="1334832" y="222245"/>
              <a:ext cx="7774352" cy="300552"/>
            </a:xfrm>
            <a:prstGeom prst="rect">
              <a:avLst/>
            </a:prstGeom>
            <a:noFill/>
            <a:ln>
              <a:noFill/>
            </a:ln>
          </p:spPr>
          <p:txBody>
            <a:bodyPr spcFirstLastPara="1" wrap="square" lIns="45675" tIns="45675" rIns="45675" bIns="45675" anchor="t" anchorCtr="0">
              <a:no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Se </a:t>
              </a:r>
              <a:r>
                <a:rPr lang="en-US" sz="1600" b="1" i="0" u="none" strike="noStrike" cap="none">
                  <a:solidFill>
                    <a:srgbClr val="ED6B00"/>
                  </a:solidFill>
                  <a:latin typeface="Calibri"/>
                  <a:ea typeface="Calibri"/>
                  <a:cs typeface="Calibri"/>
                  <a:sym typeface="Calibri"/>
                </a:rPr>
                <a:t>riguroso</a:t>
              </a:r>
              <a:r>
                <a:rPr lang="en-US" sz="1600" b="0" i="0" u="none" strike="noStrike" cap="none">
                  <a:solidFill>
                    <a:srgbClr val="000000"/>
                  </a:solidFill>
                  <a:latin typeface="Calibri"/>
                  <a:ea typeface="Calibri"/>
                  <a:cs typeface="Calibri"/>
                  <a:sym typeface="Calibri"/>
                </a:rPr>
                <a:t> y </a:t>
              </a:r>
              <a:r>
                <a:rPr lang="en-US" sz="1600" b="1" i="0" u="none" strike="noStrike" cap="none">
                  <a:solidFill>
                    <a:srgbClr val="ED6B00"/>
                  </a:solidFill>
                  <a:latin typeface="Calibri"/>
                  <a:ea typeface="Calibri"/>
                  <a:cs typeface="Calibri"/>
                  <a:sym typeface="Calibri"/>
                </a:rPr>
                <a:t>ordenado</a:t>
              </a:r>
              <a:r>
                <a:rPr lang="en-US" sz="1600" b="0" i="0" u="none" strike="noStrike" cap="none">
                  <a:solidFill>
                    <a:srgbClr val="000000"/>
                  </a:solidFill>
                  <a:latin typeface="Calibri"/>
                  <a:ea typeface="Calibri"/>
                  <a:cs typeface="Calibri"/>
                  <a:sym typeface="Calibri"/>
                </a:rPr>
                <a:t> con los antecedentes que manejas.</a:t>
              </a:r>
              <a:endParaRPr/>
            </a:p>
          </p:txBody>
        </p:sp>
        <p:grpSp>
          <p:nvGrpSpPr>
            <p:cNvPr id="675" name="Google Shape;675;p38"/>
            <p:cNvGrpSpPr/>
            <p:nvPr/>
          </p:nvGrpSpPr>
          <p:grpSpPr>
            <a:xfrm>
              <a:off x="-3" y="-3"/>
              <a:ext cx="1135372" cy="783011"/>
              <a:chOff x="-1" y="-1"/>
              <a:chExt cx="1135370" cy="783010"/>
            </a:xfrm>
          </p:grpSpPr>
          <p:sp>
            <p:nvSpPr>
              <p:cNvPr id="676" name="Google Shape;676;p38"/>
              <p:cNvSpPr/>
              <p:nvPr/>
            </p:nvSpPr>
            <p:spPr>
              <a:xfrm rot="5400000">
                <a:off x="176179" y="-176181"/>
                <a:ext cx="783010" cy="1135370"/>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677" name="Google Shape;677;p38" descr="Google Shape;538;p40"/>
              <p:cNvPicPr preferRelativeResize="0"/>
              <p:nvPr/>
            </p:nvPicPr>
            <p:blipFill rotWithShape="1">
              <a:blip r:embed="rId3">
                <a:alphaModFix/>
              </a:blip>
              <a:srcRect/>
              <a:stretch/>
            </p:blipFill>
            <p:spPr>
              <a:xfrm>
                <a:off x="286450" y="103502"/>
                <a:ext cx="683389" cy="576004"/>
              </a:xfrm>
              <a:prstGeom prst="rect">
                <a:avLst/>
              </a:prstGeom>
              <a:noFill/>
              <a:ln>
                <a:noFill/>
              </a:ln>
            </p:spPr>
          </p:pic>
        </p:grpSp>
      </p:grpSp>
      <p:grpSp>
        <p:nvGrpSpPr>
          <p:cNvPr id="678" name="Google Shape;678;p38"/>
          <p:cNvGrpSpPr/>
          <p:nvPr/>
        </p:nvGrpSpPr>
        <p:grpSpPr>
          <a:xfrm>
            <a:off x="-4659" y="3697443"/>
            <a:ext cx="6615376" cy="783012"/>
            <a:chOff x="-3" y="-3"/>
            <a:chExt cx="6615374" cy="783011"/>
          </a:xfrm>
        </p:grpSpPr>
        <p:sp>
          <p:nvSpPr>
            <p:cNvPr id="679" name="Google Shape;679;p38"/>
            <p:cNvSpPr txBox="1"/>
            <p:nvPr/>
          </p:nvSpPr>
          <p:spPr>
            <a:xfrm>
              <a:off x="1334834" y="94428"/>
              <a:ext cx="5280537" cy="554552"/>
            </a:xfrm>
            <a:prstGeom prst="rect">
              <a:avLst/>
            </a:prstGeom>
            <a:noFill/>
            <a:ln>
              <a:noFill/>
            </a:ln>
          </p:spPr>
          <p:txBody>
            <a:bodyPr spcFirstLastPara="1" wrap="square" lIns="45675" tIns="45675" rIns="45675" bIns="45675" anchor="t" anchorCtr="0">
              <a:no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Cuidado con los dispositivos externos,  asegura la información instalando </a:t>
              </a:r>
              <a:r>
                <a:rPr lang="en-US" sz="1600" b="1" i="0" u="none" strike="noStrike" cap="none">
                  <a:solidFill>
                    <a:srgbClr val="ED6B00"/>
                  </a:solidFill>
                  <a:latin typeface="Calibri"/>
                  <a:ea typeface="Calibri"/>
                  <a:cs typeface="Calibri"/>
                  <a:sym typeface="Calibri"/>
                </a:rPr>
                <a:t>antivirus</a:t>
              </a:r>
              <a:r>
                <a:rPr lang="en-US" sz="1600" b="0" i="0" u="none" strike="noStrike" cap="none">
                  <a:solidFill>
                    <a:srgbClr val="ED6B00"/>
                  </a:solidFill>
                  <a:latin typeface="Calibri"/>
                  <a:ea typeface="Calibri"/>
                  <a:cs typeface="Calibri"/>
                  <a:sym typeface="Calibri"/>
                </a:rPr>
                <a:t>.</a:t>
              </a:r>
              <a:endParaRPr/>
            </a:p>
          </p:txBody>
        </p:sp>
        <p:grpSp>
          <p:nvGrpSpPr>
            <p:cNvPr id="680" name="Google Shape;680;p38"/>
            <p:cNvGrpSpPr/>
            <p:nvPr/>
          </p:nvGrpSpPr>
          <p:grpSpPr>
            <a:xfrm>
              <a:off x="-3" y="-3"/>
              <a:ext cx="1135373" cy="783011"/>
              <a:chOff x="-1" y="-1"/>
              <a:chExt cx="1135372" cy="783010"/>
            </a:xfrm>
          </p:grpSpPr>
          <p:sp>
            <p:nvSpPr>
              <p:cNvPr id="681" name="Google Shape;681;p38"/>
              <p:cNvSpPr/>
              <p:nvPr/>
            </p:nvSpPr>
            <p:spPr>
              <a:xfrm rot="5400000">
                <a:off x="176180" y="-176182"/>
                <a:ext cx="783010" cy="1135372"/>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682" name="Google Shape;682;p38" descr="Google Shape;543;p40"/>
              <p:cNvPicPr preferRelativeResize="0"/>
              <p:nvPr/>
            </p:nvPicPr>
            <p:blipFill rotWithShape="1">
              <a:blip r:embed="rId4">
                <a:alphaModFix/>
              </a:blip>
              <a:srcRect/>
              <a:stretch/>
            </p:blipFill>
            <p:spPr>
              <a:xfrm>
                <a:off x="286451" y="103502"/>
                <a:ext cx="683389" cy="576004"/>
              </a:xfrm>
              <a:prstGeom prst="rect">
                <a:avLst/>
              </a:prstGeom>
              <a:noFill/>
              <a:ln>
                <a:noFill/>
              </a:ln>
            </p:spPr>
          </p:pic>
        </p:grpSp>
      </p:grpSp>
      <p:grpSp>
        <p:nvGrpSpPr>
          <p:cNvPr id="683" name="Google Shape;683;p38"/>
          <p:cNvGrpSpPr/>
          <p:nvPr/>
        </p:nvGrpSpPr>
        <p:grpSpPr>
          <a:xfrm>
            <a:off x="-4659" y="1955974"/>
            <a:ext cx="9178017" cy="783012"/>
            <a:chOff x="-3" y="-3"/>
            <a:chExt cx="9178015" cy="783011"/>
          </a:xfrm>
        </p:grpSpPr>
        <p:sp>
          <p:nvSpPr>
            <p:cNvPr id="684" name="Google Shape;684;p38"/>
            <p:cNvSpPr txBox="1"/>
            <p:nvPr/>
          </p:nvSpPr>
          <p:spPr>
            <a:xfrm>
              <a:off x="1334833" y="222245"/>
              <a:ext cx="7843179" cy="300552"/>
            </a:xfrm>
            <a:prstGeom prst="rect">
              <a:avLst/>
            </a:prstGeom>
            <a:noFill/>
            <a:ln>
              <a:noFill/>
            </a:ln>
          </p:spPr>
          <p:txBody>
            <a:bodyPr spcFirstLastPara="1" wrap="square" lIns="45675" tIns="45675" rIns="45675" bIns="45675" anchor="t" anchorCtr="0">
              <a:no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Cuida </a:t>
              </a:r>
              <a:r>
                <a:rPr lang="en-US" sz="1600" b="1" i="0" u="none" strike="noStrike" cap="none">
                  <a:solidFill>
                    <a:srgbClr val="ED6B00"/>
                  </a:solidFill>
                  <a:latin typeface="Calibri"/>
                  <a:ea typeface="Calibri"/>
                  <a:cs typeface="Calibri"/>
                  <a:sym typeface="Calibri"/>
                </a:rPr>
                <a:t>tus claves </a:t>
              </a:r>
              <a:r>
                <a:rPr lang="en-US" sz="1600" b="0" i="0" u="none" strike="noStrike" cap="none">
                  <a:solidFill>
                    <a:srgbClr val="000000"/>
                  </a:solidFill>
                  <a:latin typeface="Calibri"/>
                  <a:ea typeface="Calibri"/>
                  <a:cs typeface="Calibri"/>
                  <a:sym typeface="Calibri"/>
                </a:rPr>
                <a:t>de acceso.</a:t>
              </a:r>
              <a:endParaRPr/>
            </a:p>
          </p:txBody>
        </p:sp>
        <p:grpSp>
          <p:nvGrpSpPr>
            <p:cNvPr id="685" name="Google Shape;685;p38"/>
            <p:cNvGrpSpPr/>
            <p:nvPr/>
          </p:nvGrpSpPr>
          <p:grpSpPr>
            <a:xfrm>
              <a:off x="-3" y="-3"/>
              <a:ext cx="1135372" cy="783011"/>
              <a:chOff x="-1" y="-1"/>
              <a:chExt cx="1135370" cy="783010"/>
            </a:xfrm>
          </p:grpSpPr>
          <p:sp>
            <p:nvSpPr>
              <p:cNvPr id="686" name="Google Shape;686;p38"/>
              <p:cNvSpPr/>
              <p:nvPr/>
            </p:nvSpPr>
            <p:spPr>
              <a:xfrm rot="5400000">
                <a:off x="176179" y="-176181"/>
                <a:ext cx="783010" cy="1135370"/>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687" name="Google Shape;687;p38" descr="Google Shape;548;p40"/>
              <p:cNvPicPr preferRelativeResize="0"/>
              <p:nvPr/>
            </p:nvPicPr>
            <p:blipFill rotWithShape="1">
              <a:blip r:embed="rId5">
                <a:alphaModFix/>
              </a:blip>
              <a:srcRect/>
              <a:stretch/>
            </p:blipFill>
            <p:spPr>
              <a:xfrm>
                <a:off x="262214" y="83074"/>
                <a:ext cx="731862" cy="616860"/>
              </a:xfrm>
              <a:prstGeom prst="rect">
                <a:avLst/>
              </a:prstGeom>
              <a:noFill/>
              <a:ln>
                <a:noFill/>
              </a:ln>
            </p:spPr>
          </p:pic>
        </p:grpSp>
      </p:grpSp>
      <p:grpSp>
        <p:nvGrpSpPr>
          <p:cNvPr id="688" name="Google Shape;688;p38"/>
          <p:cNvGrpSpPr/>
          <p:nvPr/>
        </p:nvGrpSpPr>
        <p:grpSpPr>
          <a:xfrm>
            <a:off x="-4660" y="2826708"/>
            <a:ext cx="8912547" cy="783012"/>
            <a:chOff x="-3" y="-3"/>
            <a:chExt cx="8912545" cy="783011"/>
          </a:xfrm>
        </p:grpSpPr>
        <p:sp>
          <p:nvSpPr>
            <p:cNvPr id="689" name="Google Shape;689;p38"/>
            <p:cNvSpPr txBox="1"/>
            <p:nvPr/>
          </p:nvSpPr>
          <p:spPr>
            <a:xfrm>
              <a:off x="1334833" y="222245"/>
              <a:ext cx="7577709" cy="300552"/>
            </a:xfrm>
            <a:prstGeom prst="rect">
              <a:avLst/>
            </a:prstGeom>
            <a:noFill/>
            <a:ln>
              <a:noFill/>
            </a:ln>
          </p:spPr>
          <p:txBody>
            <a:bodyPr spcFirstLastPara="1" wrap="square" lIns="45675" tIns="45675" rIns="45675" bIns="45675" anchor="t" anchorCtr="0">
              <a:no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Resguarda la </a:t>
              </a:r>
              <a:r>
                <a:rPr lang="en-US" sz="1600" b="1" i="0" u="none" strike="noStrike" cap="none">
                  <a:solidFill>
                    <a:srgbClr val="ED6B00"/>
                  </a:solidFill>
                  <a:latin typeface="Calibri"/>
                  <a:ea typeface="Calibri"/>
                  <a:cs typeface="Calibri"/>
                  <a:sym typeface="Calibri"/>
                </a:rPr>
                <a:t>confidencialidad</a:t>
              </a:r>
              <a:r>
                <a:rPr lang="en-US" sz="1600" b="0" i="0" u="none" strike="noStrike" cap="none">
                  <a:solidFill>
                    <a:srgbClr val="000000"/>
                  </a:solidFill>
                  <a:latin typeface="Calibri"/>
                  <a:ea typeface="Calibri"/>
                  <a:cs typeface="Calibri"/>
                  <a:sym typeface="Calibri"/>
                </a:rPr>
                <a:t> de la información.</a:t>
              </a:r>
              <a:endParaRPr/>
            </a:p>
          </p:txBody>
        </p:sp>
        <p:grpSp>
          <p:nvGrpSpPr>
            <p:cNvPr id="690" name="Google Shape;690;p38"/>
            <p:cNvGrpSpPr/>
            <p:nvPr/>
          </p:nvGrpSpPr>
          <p:grpSpPr>
            <a:xfrm>
              <a:off x="-3" y="-3"/>
              <a:ext cx="1135373" cy="783011"/>
              <a:chOff x="-1" y="-1"/>
              <a:chExt cx="1135372" cy="783010"/>
            </a:xfrm>
          </p:grpSpPr>
          <p:sp>
            <p:nvSpPr>
              <p:cNvPr id="691" name="Google Shape;691;p38"/>
              <p:cNvSpPr/>
              <p:nvPr/>
            </p:nvSpPr>
            <p:spPr>
              <a:xfrm rot="5400000">
                <a:off x="176180" y="-176182"/>
                <a:ext cx="783010" cy="1135372"/>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692" name="Google Shape;692;p38" descr="Google Shape;553;p40"/>
              <p:cNvPicPr preferRelativeResize="0"/>
              <p:nvPr/>
            </p:nvPicPr>
            <p:blipFill rotWithShape="1">
              <a:blip r:embed="rId6">
                <a:alphaModFix/>
              </a:blip>
              <a:srcRect/>
              <a:stretch/>
            </p:blipFill>
            <p:spPr>
              <a:xfrm>
                <a:off x="286451" y="103502"/>
                <a:ext cx="683389" cy="576004"/>
              </a:xfrm>
              <a:prstGeom prst="rect">
                <a:avLst/>
              </a:prstGeom>
              <a:noFill/>
              <a:ln>
                <a:noFill/>
              </a:ln>
            </p:spPr>
          </p:pic>
        </p:grpSp>
      </p:grpSp>
      <p:grpSp>
        <p:nvGrpSpPr>
          <p:cNvPr id="693" name="Google Shape;693;p38"/>
          <p:cNvGrpSpPr/>
          <p:nvPr/>
        </p:nvGrpSpPr>
        <p:grpSpPr>
          <a:xfrm>
            <a:off x="-4659" y="5438912"/>
            <a:ext cx="6861181" cy="783012"/>
            <a:chOff x="-3" y="-3"/>
            <a:chExt cx="6861179" cy="783011"/>
          </a:xfrm>
        </p:grpSpPr>
        <p:sp>
          <p:nvSpPr>
            <p:cNvPr id="694" name="Google Shape;694;p38"/>
            <p:cNvSpPr txBox="1"/>
            <p:nvPr/>
          </p:nvSpPr>
          <p:spPr>
            <a:xfrm>
              <a:off x="1334832" y="123924"/>
              <a:ext cx="5526344" cy="554552"/>
            </a:xfrm>
            <a:prstGeom prst="rect">
              <a:avLst/>
            </a:prstGeom>
            <a:noFill/>
            <a:ln>
              <a:noFill/>
            </a:ln>
          </p:spPr>
          <p:txBody>
            <a:bodyPr spcFirstLastPara="1" wrap="square" lIns="45675" tIns="45675" rIns="45675" bIns="45675" anchor="t" anchorCtr="0">
              <a:no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Realiza trabajo en equipo con </a:t>
              </a:r>
              <a:r>
                <a:rPr lang="en-US" sz="1600" b="1" i="0" u="none" strike="noStrike" cap="none">
                  <a:solidFill>
                    <a:srgbClr val="ED6B00"/>
                  </a:solidFill>
                  <a:latin typeface="Calibri"/>
                  <a:ea typeface="Calibri"/>
                  <a:cs typeface="Calibri"/>
                  <a:sym typeface="Calibri"/>
                </a:rPr>
                <a:t>respeto</a:t>
              </a:r>
              <a:r>
                <a:rPr lang="en-US" sz="1600" b="0" i="0" u="none" strike="noStrike" cap="none">
                  <a:solidFill>
                    <a:srgbClr val="000000"/>
                  </a:solidFill>
                  <a:latin typeface="Calibri"/>
                  <a:ea typeface="Calibri"/>
                  <a:cs typeface="Calibri"/>
                  <a:sym typeface="Calibri"/>
                </a:rPr>
                <a:t> en tus opiniones, </a:t>
              </a:r>
              <a:endParaRPr/>
            </a:p>
            <a:p>
              <a:pPr marL="0" marR="0" lvl="0" indent="0" algn="l" rtl="0">
                <a:lnSpc>
                  <a:spcPct val="10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escucha</a:t>
              </a:r>
              <a:r>
                <a:rPr lang="en-US" sz="1600" b="0" i="0" u="none" strike="noStrike" cap="none">
                  <a:solidFill>
                    <a:srgbClr val="000000"/>
                  </a:solidFill>
                  <a:latin typeface="Calibri"/>
                  <a:ea typeface="Calibri"/>
                  <a:cs typeface="Calibri"/>
                  <a:sym typeface="Calibri"/>
                </a:rPr>
                <a:t> a los demás. </a:t>
              </a:r>
              <a:endParaRPr/>
            </a:p>
          </p:txBody>
        </p:sp>
        <p:grpSp>
          <p:nvGrpSpPr>
            <p:cNvPr id="695" name="Google Shape;695;p38"/>
            <p:cNvGrpSpPr/>
            <p:nvPr/>
          </p:nvGrpSpPr>
          <p:grpSpPr>
            <a:xfrm>
              <a:off x="-3" y="-3"/>
              <a:ext cx="1135373" cy="783011"/>
              <a:chOff x="-1" y="-1"/>
              <a:chExt cx="1135372" cy="783010"/>
            </a:xfrm>
          </p:grpSpPr>
          <p:sp>
            <p:nvSpPr>
              <p:cNvPr id="696" name="Google Shape;696;p38"/>
              <p:cNvSpPr/>
              <p:nvPr/>
            </p:nvSpPr>
            <p:spPr>
              <a:xfrm rot="5400000">
                <a:off x="176180" y="-176182"/>
                <a:ext cx="783010" cy="1135372"/>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697" name="Google Shape;697;p38" descr="Google Shape;558;p40"/>
              <p:cNvPicPr preferRelativeResize="0"/>
              <p:nvPr/>
            </p:nvPicPr>
            <p:blipFill rotWithShape="1">
              <a:blip r:embed="rId7">
                <a:alphaModFix/>
              </a:blip>
              <a:srcRect/>
              <a:stretch/>
            </p:blipFill>
            <p:spPr>
              <a:xfrm>
                <a:off x="286450" y="103502"/>
                <a:ext cx="683392" cy="576004"/>
              </a:xfrm>
              <a:prstGeom prst="rect">
                <a:avLst/>
              </a:prstGeom>
              <a:noFill/>
              <a:ln>
                <a:noFill/>
              </a:ln>
            </p:spPr>
          </p:pic>
        </p:grpSp>
      </p:grpSp>
      <p:pic>
        <p:nvPicPr>
          <p:cNvPr id="698" name="Google Shape;698;p38" descr="Google Shape;559;p40"/>
          <p:cNvPicPr preferRelativeResize="0"/>
          <p:nvPr/>
        </p:nvPicPr>
        <p:blipFill rotWithShape="1">
          <a:blip r:embed="rId8">
            <a:alphaModFix/>
          </a:blip>
          <a:srcRect/>
          <a:stretch/>
        </p:blipFill>
        <p:spPr>
          <a:xfrm>
            <a:off x="5639332" y="1565094"/>
            <a:ext cx="3816535" cy="600617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Google Shape;704;p39"/>
          <p:cNvSpPr txBox="1"/>
          <p:nvPr/>
        </p:nvSpPr>
        <p:spPr>
          <a:xfrm>
            <a:off x="375973" y="1323980"/>
            <a:ext cx="8950504" cy="536166"/>
          </a:xfrm>
          <a:prstGeom prst="rect">
            <a:avLst/>
          </a:prstGeom>
          <a:noFill/>
          <a:ln>
            <a:noFill/>
          </a:ln>
        </p:spPr>
        <p:txBody>
          <a:bodyPr spcFirstLastPara="1" wrap="square" lIns="91400" tIns="91400" rIns="91400" bIns="91400" anchor="ctr" anchorCtr="0">
            <a:no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dirty="0">
                <a:solidFill>
                  <a:srgbClr val="ED6B00"/>
                </a:solidFill>
                <a:latin typeface="Calibri"/>
                <a:ea typeface="Calibri"/>
                <a:cs typeface="Calibri"/>
                <a:sym typeface="Calibri"/>
              </a:rPr>
              <a:t>ACTIVIDAD PRÁCTICA</a:t>
            </a:r>
            <a:endParaRPr dirty="0"/>
          </a:p>
        </p:txBody>
      </p:sp>
      <p:grpSp>
        <p:nvGrpSpPr>
          <p:cNvPr id="705" name="Google Shape;705;p39"/>
          <p:cNvGrpSpPr/>
          <p:nvPr/>
        </p:nvGrpSpPr>
        <p:grpSpPr>
          <a:xfrm>
            <a:off x="375972" y="2370244"/>
            <a:ext cx="8839207" cy="3238199"/>
            <a:chOff x="-1" y="-1"/>
            <a:chExt cx="8839205" cy="3238197"/>
          </a:xfrm>
        </p:grpSpPr>
        <p:sp>
          <p:nvSpPr>
            <p:cNvPr id="706" name="Google Shape;706;p39"/>
            <p:cNvSpPr/>
            <p:nvPr/>
          </p:nvSpPr>
          <p:spPr>
            <a:xfrm>
              <a:off x="-1" y="-1"/>
              <a:ext cx="8839205" cy="3238197"/>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39"/>
            <p:cNvSpPr txBox="1"/>
            <p:nvPr/>
          </p:nvSpPr>
          <p:spPr>
            <a:xfrm>
              <a:off x="162838" y="1428979"/>
              <a:ext cx="8513528" cy="380233"/>
            </a:xfrm>
            <a:prstGeom prst="rect">
              <a:avLst/>
            </a:prstGeom>
            <a:no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708" name="Google Shape;708;p39"/>
          <p:cNvSpPr/>
          <p:nvPr/>
        </p:nvSpPr>
        <p:spPr>
          <a:xfrm>
            <a:off x="5279923" y="7354529"/>
            <a:ext cx="2723537" cy="205148"/>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09" name="Google Shape;709;p39"/>
          <p:cNvSpPr txBox="1"/>
          <p:nvPr/>
        </p:nvSpPr>
        <p:spPr>
          <a:xfrm>
            <a:off x="366450" y="1110796"/>
            <a:ext cx="4700400" cy="372208"/>
          </a:xfrm>
          <a:prstGeom prst="rect">
            <a:avLst/>
          </a:prstGeom>
          <a:no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¡PRACTIQUEMOS!</a:t>
            </a:r>
            <a:endParaRPr/>
          </a:p>
        </p:txBody>
      </p:sp>
      <p:sp>
        <p:nvSpPr>
          <p:cNvPr id="710" name="Google Shape;710;p39"/>
          <p:cNvSpPr txBox="1"/>
          <p:nvPr/>
        </p:nvSpPr>
        <p:spPr>
          <a:xfrm>
            <a:off x="958645" y="3227739"/>
            <a:ext cx="8093696" cy="2106259"/>
          </a:xfrm>
          <a:prstGeom prst="rect">
            <a:avLst/>
          </a:prstGeom>
          <a:noFill/>
          <a:ln>
            <a:noFill/>
          </a:ln>
        </p:spPr>
        <p:txBody>
          <a:bodyPr spcFirstLastPara="1" wrap="square" lIns="91400" tIns="91400" rIns="91400" bIns="91400" anchor="ctr" anchorCtr="0">
            <a:noAutofit/>
          </a:bodyPr>
          <a:lstStyle/>
          <a:p>
            <a:pPr>
              <a:lnSpc>
                <a:spcPct val="115000"/>
              </a:lnSpc>
            </a:pPr>
            <a:r>
              <a:rPr lang="en-US" sz="1999" dirty="0">
                <a:solidFill>
                  <a:srgbClr val="A93501"/>
                </a:solidFill>
                <a:latin typeface="Calibri"/>
                <a:ea typeface="Calibri"/>
                <a:cs typeface="Calibri"/>
                <a:sym typeface="Calibri"/>
              </a:rPr>
              <a:t>MONTOS CORRESPONDIENTES A </a:t>
            </a:r>
            <a:r>
              <a:rPr lang="en-US" sz="1999" b="1" dirty="0">
                <a:solidFill>
                  <a:srgbClr val="EB6B1F"/>
                </a:solidFill>
                <a:latin typeface="Calibri"/>
                <a:ea typeface="Calibri"/>
                <a:cs typeface="Calibri"/>
                <a:sym typeface="Calibri"/>
              </a:rPr>
              <a:t>IMPORTACIÓN Y EXPORTACIÓN</a:t>
            </a:r>
          </a:p>
          <a:p>
            <a:pPr marL="0" marR="0" lvl="0" indent="0" algn="l" rtl="0">
              <a:lnSpc>
                <a:spcPct val="115000"/>
              </a:lnSpc>
              <a:spcBef>
                <a:spcPts val="0"/>
              </a:spcBef>
              <a:spcAft>
                <a:spcPts val="0"/>
              </a:spcAft>
              <a:buClr>
                <a:srgbClr val="000000"/>
              </a:buClr>
              <a:buSzPts val="1400"/>
              <a:buFont typeface="Calibri"/>
              <a:buNone/>
            </a:pPr>
            <a:endParaRPr sz="1400" b="1" i="0" u="none" strike="noStrike" cap="none" dirty="0">
              <a:solidFill>
                <a:srgbClr val="ED6B00"/>
              </a:solidFill>
              <a:latin typeface="Helvetica Neue"/>
              <a:ea typeface="Helvetica Neue"/>
              <a:cs typeface="Helvetica Neue"/>
              <a:sym typeface="Helvetica Neue"/>
            </a:endParaRPr>
          </a:p>
          <a:p>
            <a:pPr lvl="0">
              <a:buSzPts val="1600"/>
            </a:pPr>
            <a:r>
              <a:rPr lang="en-US" sz="1600" dirty="0" err="1">
                <a:latin typeface="Calibri"/>
                <a:ea typeface="Calibri"/>
                <a:cs typeface="Calibri"/>
                <a:sym typeface="Calibri"/>
              </a:rPr>
              <a:t>Ahora</a:t>
            </a:r>
            <a:r>
              <a:rPr lang="en-US" sz="1600" dirty="0">
                <a:latin typeface="Calibri"/>
                <a:ea typeface="Calibri"/>
                <a:cs typeface="Calibri"/>
                <a:sym typeface="Calibri"/>
              </a:rPr>
              <a:t> </a:t>
            </a:r>
            <a:r>
              <a:rPr lang="en-US" sz="1600" dirty="0" err="1">
                <a:latin typeface="Calibri"/>
                <a:ea typeface="Calibri"/>
                <a:cs typeface="Calibri"/>
                <a:sym typeface="Calibri"/>
              </a:rPr>
              <a:t>realizaremos</a:t>
            </a:r>
            <a:r>
              <a:rPr lang="en-US" sz="1600" dirty="0">
                <a:latin typeface="Calibri"/>
                <a:ea typeface="Calibri"/>
                <a:cs typeface="Calibri"/>
                <a:sym typeface="Calibri"/>
              </a:rPr>
              <a:t> una </a:t>
            </a:r>
            <a:r>
              <a:rPr lang="en-US" sz="1600" dirty="0" err="1">
                <a:latin typeface="Calibri"/>
                <a:ea typeface="Calibri"/>
                <a:cs typeface="Calibri"/>
                <a:sym typeface="Calibri"/>
              </a:rPr>
              <a:t>actividad</a:t>
            </a:r>
            <a:r>
              <a:rPr lang="en-US" sz="1600" dirty="0">
                <a:latin typeface="Calibri"/>
                <a:ea typeface="Calibri"/>
                <a:cs typeface="Calibri"/>
                <a:sym typeface="Calibri"/>
              </a:rPr>
              <a:t> </a:t>
            </a:r>
            <a:r>
              <a:rPr lang="en-US" sz="1600" dirty="0" err="1">
                <a:latin typeface="Calibri"/>
                <a:ea typeface="Calibri"/>
                <a:cs typeface="Calibri"/>
                <a:sym typeface="Calibri"/>
              </a:rPr>
              <a:t>práctica</a:t>
            </a:r>
            <a:r>
              <a:rPr lang="en-US" sz="1600" dirty="0">
                <a:latin typeface="Calibri"/>
                <a:ea typeface="Calibri"/>
                <a:cs typeface="Calibri"/>
                <a:sym typeface="Calibri"/>
              </a:rPr>
              <a:t>. </a:t>
            </a:r>
            <a:r>
              <a:rPr lang="en-US" sz="1600" dirty="0" err="1">
                <a:latin typeface="Calibri"/>
                <a:ea typeface="Calibri"/>
                <a:cs typeface="Calibri"/>
                <a:sym typeface="Calibri"/>
              </a:rPr>
              <a:t>Utilice</a:t>
            </a:r>
            <a:r>
              <a:rPr lang="en-US" sz="1600" dirty="0">
                <a:latin typeface="Calibri"/>
                <a:ea typeface="Calibri"/>
                <a:cs typeface="Calibri"/>
                <a:sym typeface="Calibri"/>
              </a:rPr>
              <a:t> el </a:t>
            </a:r>
            <a:r>
              <a:rPr lang="en-US" sz="1600" dirty="0" err="1">
                <a:latin typeface="Calibri"/>
                <a:ea typeface="Calibri"/>
                <a:cs typeface="Calibri"/>
                <a:sym typeface="Calibri"/>
              </a:rPr>
              <a:t>archivo</a:t>
            </a:r>
            <a:endParaRPr lang="en-US" sz="1600" dirty="0">
              <a:latin typeface="Calibri"/>
              <a:ea typeface="Calibri"/>
              <a:cs typeface="Calibri"/>
              <a:sym typeface="Calibri"/>
            </a:endParaRPr>
          </a:p>
          <a:p>
            <a:pPr lvl="0">
              <a:buSzPts val="1600"/>
            </a:pPr>
            <a:r>
              <a:rPr lang="en-US" sz="1600" b="1" dirty="0" err="1">
                <a:latin typeface="Calibri"/>
                <a:ea typeface="Calibri"/>
                <a:cs typeface="Calibri"/>
                <a:sym typeface="Calibri"/>
              </a:rPr>
              <a:t>Actividad</a:t>
            </a:r>
            <a:r>
              <a:rPr lang="en-US" sz="1600" b="1" dirty="0">
                <a:latin typeface="Calibri"/>
                <a:ea typeface="Calibri"/>
                <a:cs typeface="Calibri"/>
                <a:sym typeface="Calibri"/>
              </a:rPr>
              <a:t> </a:t>
            </a:r>
            <a:r>
              <a:rPr lang="en-US" sz="1600" b="1" dirty="0" err="1">
                <a:latin typeface="Calibri"/>
                <a:ea typeface="Calibri"/>
                <a:cs typeface="Calibri"/>
                <a:sym typeface="Calibri"/>
              </a:rPr>
              <a:t>Práctica</a:t>
            </a:r>
            <a:r>
              <a:rPr lang="en-US" sz="1600" b="1" dirty="0">
                <a:latin typeface="Calibri"/>
                <a:ea typeface="Calibri"/>
                <a:cs typeface="Calibri"/>
                <a:sym typeface="Calibri"/>
              </a:rPr>
              <a:t> </a:t>
            </a:r>
            <a:r>
              <a:rPr lang="en-US" sz="1600" dirty="0">
                <a:latin typeface="Calibri"/>
                <a:ea typeface="Calibri"/>
                <a:cs typeface="Calibri"/>
                <a:sym typeface="Calibri"/>
              </a:rPr>
              <a:t>y </a:t>
            </a:r>
            <a:r>
              <a:rPr lang="en-US" sz="1600" dirty="0" err="1">
                <a:latin typeface="Calibri"/>
                <a:ea typeface="Calibri"/>
                <a:cs typeface="Calibri"/>
                <a:sym typeface="Calibri"/>
              </a:rPr>
              <a:t>sigue</a:t>
            </a:r>
            <a:r>
              <a:rPr lang="en-US" sz="1600" dirty="0">
                <a:latin typeface="Calibri"/>
                <a:ea typeface="Calibri"/>
                <a:cs typeface="Calibri"/>
                <a:sym typeface="Calibri"/>
              </a:rPr>
              <a:t> las </a:t>
            </a:r>
            <a:r>
              <a:rPr lang="en-US" sz="1600" dirty="0" err="1">
                <a:latin typeface="Calibri"/>
                <a:ea typeface="Calibri"/>
                <a:cs typeface="Calibri"/>
                <a:sym typeface="Calibri"/>
              </a:rPr>
              <a:t>instrucciones</a:t>
            </a:r>
            <a:r>
              <a:rPr lang="en-US" sz="1600" dirty="0">
                <a:latin typeface="Calibri"/>
                <a:ea typeface="Calibri"/>
                <a:cs typeface="Calibri"/>
                <a:sym typeface="Calibri"/>
              </a:rPr>
              <a:t> </a:t>
            </a:r>
            <a:r>
              <a:rPr lang="en-US" sz="1600" dirty="0" err="1">
                <a:latin typeface="Calibri"/>
                <a:ea typeface="Calibri"/>
                <a:cs typeface="Calibri"/>
                <a:sym typeface="Calibri"/>
              </a:rPr>
              <a:t>señaladas</a:t>
            </a:r>
            <a:r>
              <a:rPr lang="en-US" sz="1600" dirty="0">
                <a:latin typeface="Calibri"/>
                <a:ea typeface="Calibri"/>
                <a:cs typeface="Calibri"/>
                <a:sym typeface="Calibri"/>
              </a:rPr>
              <a:t>. </a:t>
            </a:r>
          </a:p>
          <a:p>
            <a:pPr marL="0" marR="0" lvl="0" indent="0" algn="l" rtl="0">
              <a:lnSpc>
                <a:spcPct val="100000"/>
              </a:lnSpc>
              <a:spcBef>
                <a:spcPts val="0"/>
              </a:spcBef>
              <a:spcAft>
                <a:spcPts val="0"/>
              </a:spcAft>
              <a:buClr>
                <a:srgbClr val="ED6B00"/>
              </a:buClr>
              <a:buSzPts val="1600"/>
              <a:buFont typeface="Calibri"/>
              <a:buNone/>
            </a:pPr>
            <a:endParaRPr lang="en-US" sz="1600" dirty="0"/>
          </a:p>
          <a:p>
            <a:pPr>
              <a:buClr>
                <a:srgbClr val="ED6B00"/>
              </a:buClr>
              <a:buSzPts val="1600"/>
            </a:pPr>
            <a:r>
              <a:rPr lang="es-CL" sz="2100" b="1" dirty="0">
                <a:solidFill>
                  <a:srgbClr val="ED6B00"/>
                </a:solidFill>
                <a:latin typeface="Calibri"/>
                <a:ea typeface="Calibri"/>
                <a:cs typeface="Calibri"/>
                <a:sym typeface="Calibri"/>
              </a:rPr>
              <a:t>¡Éxito! </a:t>
            </a:r>
            <a:r>
              <a:rPr lang="es-CL" sz="2100" dirty="0"/>
              <a:t> </a:t>
            </a:r>
          </a:p>
          <a:p>
            <a:pPr marL="0" marR="0" lvl="0" indent="0" algn="l" rtl="0">
              <a:lnSpc>
                <a:spcPct val="100000"/>
              </a:lnSpc>
              <a:spcBef>
                <a:spcPts val="0"/>
              </a:spcBef>
              <a:spcAft>
                <a:spcPts val="0"/>
              </a:spcAft>
              <a:buClr>
                <a:srgbClr val="ED6B00"/>
              </a:buClr>
              <a:buSzPts val="1600"/>
              <a:buFont typeface="Calibri"/>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br>
              <a:rPr lang="en-US" sz="1600" b="0" i="0" u="none" strike="noStrike" cap="none" dirty="0">
                <a:solidFill>
                  <a:srgbClr val="000000"/>
                </a:solidFill>
                <a:latin typeface="Arial"/>
                <a:ea typeface="Arial"/>
                <a:cs typeface="Arial"/>
                <a:sym typeface="Arial"/>
              </a:rPr>
            </a:br>
            <a:endParaRPr dirty="0"/>
          </a:p>
        </p:txBody>
      </p:sp>
      <p:sp>
        <p:nvSpPr>
          <p:cNvPr id="711" name="Google Shape;711;p39"/>
          <p:cNvSpPr txBox="1"/>
          <p:nvPr/>
        </p:nvSpPr>
        <p:spPr>
          <a:xfrm>
            <a:off x="3670560" y="1009310"/>
            <a:ext cx="559358" cy="941774"/>
          </a:xfrm>
          <a:prstGeom prst="rect">
            <a:avLst/>
          </a:prstGeom>
          <a:noFill/>
          <a:ln>
            <a:noFill/>
          </a:ln>
        </p:spPr>
        <p:txBody>
          <a:bodyPr spcFirstLastPara="1" wrap="square" lIns="91400" tIns="91400" rIns="91400" bIns="91400" anchor="ctr" anchorCtr="0">
            <a:noAutofit/>
          </a:bodyPr>
          <a:lstStyle/>
          <a:p>
            <a:pPr marL="0" marR="0" lvl="0" indent="0" algn="r" rtl="0">
              <a:lnSpc>
                <a:spcPct val="90000"/>
              </a:lnSpc>
              <a:spcBef>
                <a:spcPts val="0"/>
              </a:spcBef>
              <a:spcAft>
                <a:spcPts val="0"/>
              </a:spcAft>
              <a:buClr>
                <a:srgbClr val="FFB375"/>
              </a:buClr>
              <a:buSzPts val="6000"/>
              <a:buFont typeface="Calibri"/>
              <a:buNone/>
            </a:pPr>
            <a:r>
              <a:rPr lang="en-US" sz="6000" b="0" i="0" u="none" strike="noStrike" cap="none" dirty="0">
                <a:solidFill>
                  <a:srgbClr val="FFB375"/>
                </a:solidFill>
                <a:latin typeface="Calibri"/>
                <a:ea typeface="Calibri"/>
                <a:cs typeface="Calibri"/>
                <a:sym typeface="Calibri"/>
              </a:rPr>
              <a:t>3</a:t>
            </a:r>
            <a:endParaRPr dirty="0"/>
          </a:p>
        </p:txBody>
      </p:sp>
      <p:pic>
        <p:nvPicPr>
          <p:cNvPr id="712" name="Google Shape;712;p39" descr="Google Shape;515;p38"/>
          <p:cNvPicPr preferRelativeResize="0"/>
          <p:nvPr/>
        </p:nvPicPr>
        <p:blipFill rotWithShape="1">
          <a:blip r:embed="rId3">
            <a:alphaModFix/>
          </a:blip>
          <a:srcRect/>
          <a:stretch/>
        </p:blipFill>
        <p:spPr>
          <a:xfrm>
            <a:off x="2716054" y="3978569"/>
            <a:ext cx="6899894" cy="3974397"/>
          </a:xfrm>
          <a:prstGeom prst="rect">
            <a:avLst/>
          </a:prstGeom>
          <a:noFill/>
          <a:ln>
            <a:noFill/>
          </a:ln>
        </p:spPr>
      </p:pic>
      <p:sp>
        <p:nvSpPr>
          <p:cNvPr id="713" name="Google Shape;713;p39"/>
          <p:cNvSpPr txBox="1"/>
          <p:nvPr/>
        </p:nvSpPr>
        <p:spPr>
          <a:xfrm>
            <a:off x="2710005" y="6881800"/>
            <a:ext cx="1639637" cy="317116"/>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dirty="0" err="1">
                <a:solidFill>
                  <a:srgbClr val="000000"/>
                </a:solidFill>
                <a:latin typeface="Calibri"/>
                <a:ea typeface="Calibri"/>
                <a:cs typeface="Calibri"/>
                <a:sym typeface="Calibri"/>
              </a:rPr>
              <a:t>ción</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grpSp>
        <p:nvGrpSpPr>
          <p:cNvPr id="719" name="Google Shape;719;p40"/>
          <p:cNvGrpSpPr/>
          <p:nvPr/>
        </p:nvGrpSpPr>
        <p:grpSpPr>
          <a:xfrm>
            <a:off x="431621" y="2372797"/>
            <a:ext cx="8839207" cy="3238199"/>
            <a:chOff x="-1" y="-1"/>
            <a:chExt cx="8839205" cy="3238197"/>
          </a:xfrm>
        </p:grpSpPr>
        <p:sp>
          <p:nvSpPr>
            <p:cNvPr id="720" name="Google Shape;720;p40"/>
            <p:cNvSpPr/>
            <p:nvPr/>
          </p:nvSpPr>
          <p:spPr>
            <a:xfrm>
              <a:off x="-1" y="-1"/>
              <a:ext cx="8839205" cy="3238197"/>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40"/>
            <p:cNvSpPr txBox="1"/>
            <p:nvPr/>
          </p:nvSpPr>
          <p:spPr>
            <a:xfrm>
              <a:off x="162838" y="1428979"/>
              <a:ext cx="8513528" cy="380233"/>
            </a:xfrm>
            <a:prstGeom prst="rect">
              <a:avLst/>
            </a:prstGeom>
            <a:no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722" name="Google Shape;722;p40"/>
          <p:cNvSpPr/>
          <p:nvPr/>
        </p:nvSpPr>
        <p:spPr>
          <a:xfrm>
            <a:off x="5279923" y="7354529"/>
            <a:ext cx="2723537" cy="205148"/>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725" name="Google Shape;725;p40" descr="Google Shape;525;p39"/>
          <p:cNvPicPr preferRelativeResize="0"/>
          <p:nvPr/>
        </p:nvPicPr>
        <p:blipFill rotWithShape="1">
          <a:blip r:embed="rId3">
            <a:alphaModFix/>
          </a:blip>
          <a:srcRect/>
          <a:stretch/>
        </p:blipFill>
        <p:spPr>
          <a:xfrm>
            <a:off x="6006376" y="2890682"/>
            <a:ext cx="2963594" cy="4629223"/>
          </a:xfrm>
          <a:prstGeom prst="rect">
            <a:avLst/>
          </a:prstGeom>
          <a:noFill/>
          <a:ln>
            <a:noFill/>
          </a:ln>
        </p:spPr>
      </p:pic>
      <p:sp>
        <p:nvSpPr>
          <p:cNvPr id="726" name="Google Shape;726;p40"/>
          <p:cNvSpPr txBox="1"/>
          <p:nvPr/>
        </p:nvSpPr>
        <p:spPr>
          <a:xfrm>
            <a:off x="958644" y="3016380"/>
            <a:ext cx="6837202" cy="2329375"/>
          </a:xfrm>
          <a:prstGeom prst="rect">
            <a:avLst/>
          </a:prstGeom>
          <a:noFill/>
          <a:ln>
            <a:noFill/>
          </a:ln>
        </p:spPr>
        <p:txBody>
          <a:bodyPr spcFirstLastPara="1" wrap="square" lIns="91400" tIns="91400" rIns="91400" bIns="91400" anchor="ctr" anchorCtr="0">
            <a:noAutofit/>
          </a:bodyPr>
          <a:lstStyle/>
          <a:p>
            <a:pPr>
              <a:lnSpc>
                <a:spcPct val="115000"/>
              </a:lnSpc>
            </a:pPr>
            <a:r>
              <a:rPr lang="en-US" sz="1999" dirty="0">
                <a:solidFill>
                  <a:srgbClr val="A93501"/>
                </a:solidFill>
                <a:latin typeface="Calibri"/>
                <a:ea typeface="Calibri"/>
                <a:cs typeface="Calibri"/>
                <a:sym typeface="Calibri"/>
              </a:rPr>
              <a:t>MONTOS CORRESPONDIENTES A</a:t>
            </a:r>
          </a:p>
          <a:p>
            <a:pPr>
              <a:lnSpc>
                <a:spcPct val="115000"/>
              </a:lnSpc>
            </a:pPr>
            <a:r>
              <a:rPr lang="en-US" sz="1999" b="1" dirty="0">
                <a:solidFill>
                  <a:srgbClr val="EB6B1F"/>
                </a:solidFill>
                <a:latin typeface="Calibri"/>
                <a:ea typeface="Calibri"/>
                <a:cs typeface="Calibri"/>
                <a:sym typeface="Calibri"/>
              </a:rPr>
              <a:t>IMPORTACIÓN Y EXPORTACIÓN</a:t>
            </a:r>
          </a:p>
          <a:p>
            <a:pPr marL="0" marR="0" lvl="0" indent="0" algn="l" rtl="0">
              <a:lnSpc>
                <a:spcPct val="115000"/>
              </a:lnSpc>
              <a:spcBef>
                <a:spcPts val="0"/>
              </a:spcBef>
              <a:spcAft>
                <a:spcPts val="0"/>
              </a:spcAft>
              <a:buClr>
                <a:srgbClr val="000000"/>
              </a:buClr>
              <a:buSzPts val="1400"/>
              <a:buFont typeface="Calibri"/>
              <a:buNone/>
            </a:pPr>
            <a:endParaRPr sz="1400" b="1" i="0" u="none" strike="noStrike" cap="none" dirty="0">
              <a:solidFill>
                <a:srgbClr val="ED6B00"/>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dirty="0">
                <a:solidFill>
                  <a:srgbClr val="000000"/>
                </a:solidFill>
                <a:latin typeface="Calibri"/>
                <a:ea typeface="Calibri"/>
                <a:cs typeface="Calibri"/>
                <a:sym typeface="Calibri"/>
              </a:rPr>
              <a:t>¡No </a:t>
            </a:r>
            <a:r>
              <a:rPr lang="en-US" sz="1600" b="0" i="0" u="none" strike="noStrike" cap="none" dirty="0" err="1">
                <a:solidFill>
                  <a:srgbClr val="000000"/>
                </a:solidFill>
                <a:latin typeface="Calibri"/>
                <a:ea typeface="Calibri"/>
                <a:cs typeface="Calibri"/>
                <a:sym typeface="Calibri"/>
              </a:rPr>
              <a:t>olvides</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contestar</a:t>
            </a:r>
            <a:r>
              <a:rPr lang="en-US" sz="1600" b="0" i="0" u="none" strike="noStrike" cap="none" dirty="0">
                <a:solidFill>
                  <a:srgbClr val="000000"/>
                </a:solidFill>
                <a:latin typeface="Calibri"/>
                <a:ea typeface="Calibri"/>
                <a:cs typeface="Calibri"/>
                <a:sym typeface="Calibri"/>
              </a:rPr>
              <a:t> el Ticket de Salida!</a:t>
            </a:r>
            <a:endParaRPr dirty="0"/>
          </a:p>
          <a:p>
            <a:pPr marL="0" marR="0" lvl="0" indent="0" algn="l" rtl="0">
              <a:lnSpc>
                <a:spcPct val="115000"/>
              </a:lnSpc>
              <a:spcBef>
                <a:spcPts val="0"/>
              </a:spcBef>
              <a:spcAft>
                <a:spcPts val="0"/>
              </a:spcAft>
              <a:buClr>
                <a:srgbClr val="000000"/>
              </a:buClr>
              <a:buSzPts val="1600"/>
              <a:buFont typeface="Arial"/>
              <a:buNone/>
            </a:pPr>
            <a:endParaRPr sz="16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ED6B00"/>
              </a:buClr>
              <a:buSzPts val="2100"/>
              <a:buFont typeface="Calibri"/>
              <a:buNone/>
            </a:pPr>
            <a:r>
              <a:rPr lang="en-US" sz="2100" b="1" i="0" u="none" strike="noStrike" cap="none" dirty="0">
                <a:solidFill>
                  <a:srgbClr val="ED6B00"/>
                </a:solidFill>
                <a:latin typeface="Calibri"/>
                <a:ea typeface="Calibri"/>
                <a:cs typeface="Calibri"/>
                <a:sym typeface="Calibri"/>
              </a:rPr>
              <a:t>¡Hasta la </a:t>
            </a:r>
            <a:r>
              <a:rPr lang="en-US" sz="2100" b="1" i="0" u="none" strike="noStrike" cap="none" dirty="0" err="1">
                <a:solidFill>
                  <a:srgbClr val="ED6B00"/>
                </a:solidFill>
                <a:latin typeface="Calibri"/>
                <a:ea typeface="Calibri"/>
                <a:cs typeface="Calibri"/>
                <a:sym typeface="Calibri"/>
              </a:rPr>
              <a:t>próxima</a:t>
            </a:r>
            <a:r>
              <a:rPr lang="en-US" sz="2100" b="1" i="0" u="none" strike="noStrike" cap="none" dirty="0">
                <a:solidFill>
                  <a:srgbClr val="ED6B00"/>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Arial"/>
              <a:buNone/>
            </a:pPr>
            <a:br>
              <a:rPr lang="en-US" sz="2100" b="1" i="0" u="none" strike="noStrike" cap="none" dirty="0">
                <a:solidFill>
                  <a:srgbClr val="ED6B00"/>
                </a:solidFill>
                <a:latin typeface="Arial"/>
                <a:ea typeface="Arial"/>
                <a:cs typeface="Arial"/>
                <a:sym typeface="Arial"/>
              </a:rPr>
            </a:br>
            <a:endParaRPr dirty="0"/>
          </a:p>
        </p:txBody>
      </p:sp>
      <p:pic>
        <p:nvPicPr>
          <p:cNvPr id="727" name="Google Shape;727;p40" descr="Google Shape;527;p39"/>
          <p:cNvPicPr preferRelativeResize="0"/>
          <p:nvPr/>
        </p:nvPicPr>
        <p:blipFill rotWithShape="1">
          <a:blip r:embed="rId4">
            <a:alphaModFix/>
          </a:blip>
          <a:srcRect/>
          <a:stretch/>
        </p:blipFill>
        <p:spPr>
          <a:xfrm>
            <a:off x="3220622" y="4187405"/>
            <a:ext cx="673178" cy="603723"/>
          </a:xfrm>
          <a:prstGeom prst="rect">
            <a:avLst/>
          </a:prstGeom>
          <a:noFill/>
          <a:ln>
            <a:noFill/>
          </a:ln>
        </p:spPr>
      </p:pic>
      <p:sp>
        <p:nvSpPr>
          <p:cNvPr id="12" name="Google Shape;455;p21">
            <a:extLst>
              <a:ext uri="{FF2B5EF4-FFF2-40B4-BE49-F238E27FC236}">
                <a16:creationId xmlns:a16="http://schemas.microsoft.com/office/drawing/2014/main" id="{FB10DD2C-B8B6-9E4A-9483-37B11450AAC5}"/>
              </a:ext>
            </a:extLst>
          </p:cNvPr>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TICKET DE SALIDA</a:t>
            </a:r>
            <a:endParaRPr sz="3100" b="1" i="0" u="none" strike="noStrike" cap="none" dirty="0">
              <a:solidFill>
                <a:srgbClr val="ED6B00"/>
              </a:solidFill>
              <a:latin typeface="Calibri"/>
              <a:ea typeface="Calibri"/>
              <a:cs typeface="Calibri"/>
              <a:sym typeface="Calibri"/>
            </a:endParaRPr>
          </a:p>
        </p:txBody>
      </p:sp>
      <p:sp>
        <p:nvSpPr>
          <p:cNvPr id="13" name="Google Shape;456;p21">
            <a:extLst>
              <a:ext uri="{FF2B5EF4-FFF2-40B4-BE49-F238E27FC236}">
                <a16:creationId xmlns:a16="http://schemas.microsoft.com/office/drawing/2014/main" id="{70E3337D-2722-594E-932B-31AC391E18A1}"/>
              </a:ext>
            </a:extLst>
          </p:cNvPr>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pSp>
        <p:nvGrpSpPr>
          <p:cNvPr id="6" name="Grupo 5"/>
          <p:cNvGrpSpPr/>
          <p:nvPr/>
        </p:nvGrpSpPr>
        <p:grpSpPr>
          <a:xfrm>
            <a:off x="386362" y="4169125"/>
            <a:ext cx="4843526" cy="1129706"/>
            <a:chOff x="386551" y="4125855"/>
            <a:chExt cx="4845900" cy="1130260"/>
          </a:xfrm>
        </p:grpSpPr>
        <p:sp>
          <p:nvSpPr>
            <p:cNvPr id="45" name="Google Shape;101;p3"/>
            <p:cNvSpPr/>
            <p:nvPr/>
          </p:nvSpPr>
          <p:spPr>
            <a:xfrm>
              <a:off x="574651" y="4125855"/>
              <a:ext cx="4657800" cy="113026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380" tIns="91380" rIns="91380" bIns="91380" anchor="ctr" anchorCtr="0">
              <a:noAutofit/>
            </a:bodyPr>
            <a:lstStyle/>
            <a:p>
              <a:pPr>
                <a:buSzPts val="1400"/>
              </a:pPr>
              <a:r>
                <a:rPr lang="en-US" sz="1399"/>
                <a:t>    </a:t>
              </a:r>
              <a:endParaRPr sz="1399"/>
            </a:p>
          </p:txBody>
        </p:sp>
        <p:grpSp>
          <p:nvGrpSpPr>
            <p:cNvPr id="46" name="Grupo 45"/>
            <p:cNvGrpSpPr/>
            <p:nvPr/>
          </p:nvGrpSpPr>
          <p:grpSpPr>
            <a:xfrm>
              <a:off x="386551" y="4517800"/>
              <a:ext cx="391110" cy="388043"/>
              <a:chOff x="375767" y="3608325"/>
              <a:chExt cx="376200" cy="388043"/>
            </a:xfrm>
          </p:grpSpPr>
          <p:sp>
            <p:nvSpPr>
              <p:cNvPr id="47" name="Google Shape;103;p3"/>
              <p:cNvSpPr/>
              <p:nvPr/>
            </p:nvSpPr>
            <p:spPr>
              <a:xfrm>
                <a:off x="375767" y="3610568"/>
                <a:ext cx="376200" cy="385800"/>
              </a:xfrm>
              <a:prstGeom prst="roundRect">
                <a:avLst>
                  <a:gd name="adj" fmla="val 16667"/>
                </a:avLst>
              </a:prstGeom>
              <a:solidFill>
                <a:srgbClr val="ED6B00"/>
              </a:solidFill>
              <a:ln>
                <a:noFill/>
              </a:ln>
            </p:spPr>
            <p:txBody>
              <a:bodyPr spcFirstLastPara="1" wrap="square" lIns="91380" tIns="91380" rIns="91380" bIns="91380" anchor="ctr" anchorCtr="0">
                <a:noAutofit/>
              </a:bodyPr>
              <a:lstStyle/>
              <a:p>
                <a:pPr>
                  <a:buSzPts val="1400"/>
                </a:pPr>
                <a:endParaRPr sz="1399" dirty="0"/>
              </a:p>
            </p:txBody>
          </p:sp>
          <p:sp>
            <p:nvSpPr>
              <p:cNvPr id="48" name="Google Shape;104;p3"/>
              <p:cNvSpPr txBox="1"/>
              <p:nvPr/>
            </p:nvSpPr>
            <p:spPr>
              <a:xfrm>
                <a:off x="385292" y="3608325"/>
                <a:ext cx="300300" cy="385800"/>
              </a:xfrm>
              <a:prstGeom prst="rect">
                <a:avLst/>
              </a:prstGeom>
              <a:noFill/>
              <a:ln>
                <a:noFill/>
              </a:ln>
            </p:spPr>
            <p:txBody>
              <a:bodyPr spcFirstLastPara="1" wrap="square" lIns="91380" tIns="91380" rIns="91380" bIns="91380" anchor="ctr" anchorCtr="0">
                <a:noAutofit/>
              </a:bodyPr>
              <a:lstStyle/>
              <a:p>
                <a:pPr>
                  <a:buSzPts val="2800"/>
                </a:pPr>
                <a:r>
                  <a:rPr lang="en-US" sz="2799" b="1" dirty="0">
                    <a:solidFill>
                      <a:srgbClr val="FFFFFF"/>
                    </a:solidFill>
                    <a:latin typeface="Calibri"/>
                    <a:ea typeface="Calibri"/>
                    <a:cs typeface="Calibri"/>
                    <a:sym typeface="Calibri"/>
                  </a:rPr>
                  <a:t>2</a:t>
                </a:r>
                <a:endParaRPr sz="2799" b="1" dirty="0">
                  <a:solidFill>
                    <a:srgbClr val="FFFFFF"/>
                  </a:solidFill>
                  <a:latin typeface="Calibri"/>
                  <a:ea typeface="Calibri"/>
                  <a:cs typeface="Calibri"/>
                  <a:sym typeface="Calibri"/>
                </a:endParaRPr>
              </a:p>
            </p:txBody>
          </p:sp>
        </p:grpSp>
        <p:sp>
          <p:nvSpPr>
            <p:cNvPr id="49" name="Google Shape;99;p3"/>
            <p:cNvSpPr txBox="1"/>
            <p:nvPr/>
          </p:nvSpPr>
          <p:spPr>
            <a:xfrm>
              <a:off x="949350" y="4414890"/>
              <a:ext cx="4117499" cy="538200"/>
            </a:xfrm>
            <a:prstGeom prst="rect">
              <a:avLst/>
            </a:prstGeom>
            <a:noFill/>
            <a:ln>
              <a:noFill/>
            </a:ln>
          </p:spPr>
          <p:txBody>
            <a:bodyPr spcFirstLastPara="1" wrap="square" lIns="91380" tIns="91380" rIns="91380" bIns="91380" anchor="ctr" anchorCtr="0">
              <a:noAutofit/>
            </a:bodyPr>
            <a:lstStyle/>
            <a:p>
              <a:pPr lvl="0">
                <a:lnSpc>
                  <a:spcPct val="115000"/>
                </a:lnSpc>
                <a:buSzPts val="1600"/>
              </a:pPr>
              <a:r>
                <a:rPr lang="es-CL" sz="1599" dirty="0">
                  <a:latin typeface="Calibri" panose="020F0502020204030204" pitchFamily="34" charset="0"/>
                  <a:cs typeface="Calibri" panose="020F0502020204030204" pitchFamily="34" charset="0"/>
                </a:rPr>
                <a:t>Conocimos el rol del Servicio de Aduana y del Banco Central en el ámbito del Comercio Internacional.</a:t>
              </a:r>
            </a:p>
          </p:txBody>
        </p:sp>
      </p:grpSp>
      <p:grpSp>
        <p:nvGrpSpPr>
          <p:cNvPr id="5" name="Grupo 4"/>
          <p:cNvGrpSpPr/>
          <p:nvPr/>
        </p:nvGrpSpPr>
        <p:grpSpPr>
          <a:xfrm>
            <a:off x="375791" y="2842013"/>
            <a:ext cx="4862214" cy="1161897"/>
            <a:chOff x="375767" y="3098701"/>
            <a:chExt cx="4864597" cy="1162467"/>
          </a:xfrm>
        </p:grpSpPr>
        <p:sp>
          <p:nvSpPr>
            <p:cNvPr id="101" name="Google Shape;101;p3"/>
            <p:cNvSpPr/>
            <p:nvPr/>
          </p:nvSpPr>
          <p:spPr>
            <a:xfrm>
              <a:off x="563867" y="3098701"/>
              <a:ext cx="4657800" cy="1162467"/>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380" tIns="91380" rIns="91380" bIns="91380" anchor="ctr" anchorCtr="0">
              <a:noAutofit/>
            </a:bodyPr>
            <a:lstStyle/>
            <a:p>
              <a:pPr>
                <a:buSzPts val="1400"/>
              </a:pPr>
              <a:r>
                <a:rPr lang="en-US" sz="1399"/>
                <a:t>    </a:t>
              </a:r>
              <a:endParaRPr sz="1399"/>
            </a:p>
          </p:txBody>
        </p:sp>
        <p:grpSp>
          <p:nvGrpSpPr>
            <p:cNvPr id="4" name="Grupo 3"/>
            <p:cNvGrpSpPr/>
            <p:nvPr/>
          </p:nvGrpSpPr>
          <p:grpSpPr>
            <a:xfrm>
              <a:off x="375767" y="3483611"/>
              <a:ext cx="376200" cy="395323"/>
              <a:chOff x="375767" y="3577832"/>
              <a:chExt cx="376200" cy="395323"/>
            </a:xfrm>
          </p:grpSpPr>
          <p:sp>
            <p:nvSpPr>
              <p:cNvPr id="103" name="Google Shape;103;p3"/>
              <p:cNvSpPr/>
              <p:nvPr/>
            </p:nvSpPr>
            <p:spPr>
              <a:xfrm>
                <a:off x="375767" y="3587355"/>
                <a:ext cx="376200" cy="385800"/>
              </a:xfrm>
              <a:prstGeom prst="roundRect">
                <a:avLst>
                  <a:gd name="adj" fmla="val 16667"/>
                </a:avLst>
              </a:prstGeom>
              <a:solidFill>
                <a:srgbClr val="ED6B00"/>
              </a:solidFill>
              <a:ln>
                <a:noFill/>
              </a:ln>
            </p:spPr>
            <p:txBody>
              <a:bodyPr spcFirstLastPara="1" wrap="square" lIns="91380" tIns="91380" rIns="91380" bIns="91380" anchor="ctr" anchorCtr="0">
                <a:noAutofit/>
              </a:bodyPr>
              <a:lstStyle/>
              <a:p>
                <a:pPr>
                  <a:buSzPts val="1400"/>
                </a:pPr>
                <a:endParaRPr sz="1399" dirty="0"/>
              </a:p>
            </p:txBody>
          </p:sp>
          <p:sp>
            <p:nvSpPr>
              <p:cNvPr id="104" name="Google Shape;104;p3"/>
              <p:cNvSpPr txBox="1"/>
              <p:nvPr/>
            </p:nvSpPr>
            <p:spPr>
              <a:xfrm>
                <a:off x="385292" y="3577832"/>
                <a:ext cx="300300" cy="385800"/>
              </a:xfrm>
              <a:prstGeom prst="rect">
                <a:avLst/>
              </a:prstGeom>
              <a:noFill/>
              <a:ln>
                <a:noFill/>
              </a:ln>
            </p:spPr>
            <p:txBody>
              <a:bodyPr spcFirstLastPara="1" wrap="square" lIns="91380" tIns="91380" rIns="91380" bIns="91380" anchor="ctr" anchorCtr="0">
                <a:noAutofit/>
              </a:bodyPr>
              <a:lstStyle/>
              <a:p>
                <a:pPr>
                  <a:buSzPts val="2800"/>
                </a:pPr>
                <a:r>
                  <a:rPr lang="en-US" sz="2799" b="1" dirty="0">
                    <a:solidFill>
                      <a:srgbClr val="FFFFFF"/>
                    </a:solidFill>
                    <a:latin typeface="Calibri"/>
                    <a:ea typeface="Calibri"/>
                    <a:cs typeface="Calibri"/>
                    <a:sym typeface="Calibri"/>
                  </a:rPr>
                  <a:t>1</a:t>
                </a:r>
                <a:endParaRPr sz="2799" b="1" dirty="0">
                  <a:solidFill>
                    <a:srgbClr val="FFFFFF"/>
                  </a:solidFill>
                  <a:latin typeface="Calibri"/>
                  <a:ea typeface="Calibri"/>
                  <a:cs typeface="Calibri"/>
                  <a:sym typeface="Calibri"/>
                </a:endParaRPr>
              </a:p>
            </p:txBody>
          </p:sp>
        </p:grpSp>
        <p:sp>
          <p:nvSpPr>
            <p:cNvPr id="99" name="Google Shape;99;p3"/>
            <p:cNvSpPr txBox="1"/>
            <p:nvPr/>
          </p:nvSpPr>
          <p:spPr>
            <a:xfrm>
              <a:off x="938567" y="3400442"/>
              <a:ext cx="4301797" cy="538200"/>
            </a:xfrm>
            <a:prstGeom prst="rect">
              <a:avLst/>
            </a:prstGeom>
            <a:noFill/>
            <a:ln>
              <a:noFill/>
            </a:ln>
          </p:spPr>
          <p:txBody>
            <a:bodyPr spcFirstLastPara="1" wrap="square" lIns="91380" tIns="91380" rIns="91380" bIns="91380" anchor="ctr" anchorCtr="0">
              <a:noAutofit/>
            </a:bodyPr>
            <a:lstStyle/>
            <a:p>
              <a:pPr>
                <a:lnSpc>
                  <a:spcPct val="115000"/>
                </a:lnSpc>
                <a:buSzPts val="1600"/>
              </a:pPr>
              <a:r>
                <a:rPr lang="es-CL" sz="1599" dirty="0">
                  <a:latin typeface="Calibri" panose="020F0502020204030204" pitchFamily="34" charset="0"/>
                  <a:cs typeface="Calibri" panose="020F0502020204030204" pitchFamily="34" charset="0"/>
                </a:rPr>
                <a:t>Identificamos las funciones de las instituciones gubernamentales nacionales que están relacionadas con el Comercio Internacional.</a:t>
              </a:r>
            </a:p>
          </p:txBody>
        </p:sp>
      </p:grpSp>
      <p:sp>
        <p:nvSpPr>
          <p:cNvPr id="44" name="Elipse 43">
            <a:extLst>
              <a:ext uri="{FF2B5EF4-FFF2-40B4-BE49-F238E27FC236}">
                <a16:creationId xmlns:a16="http://schemas.microsoft.com/office/drawing/2014/main" id="{97F78E1C-2545-824E-8231-C7C3CD4E3C3F}"/>
              </a:ext>
            </a:extLst>
          </p:cNvPr>
          <p:cNvSpPr/>
          <p:nvPr/>
        </p:nvSpPr>
        <p:spPr>
          <a:xfrm>
            <a:off x="5024154" y="3628646"/>
            <a:ext cx="696194" cy="6961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99" dirty="0"/>
          </a:p>
        </p:txBody>
      </p:sp>
      <p:sp>
        <p:nvSpPr>
          <p:cNvPr id="95" name="Google Shape;95;p3"/>
          <p:cNvSpPr txBox="1"/>
          <p:nvPr/>
        </p:nvSpPr>
        <p:spPr>
          <a:xfrm>
            <a:off x="375791" y="1373292"/>
            <a:ext cx="8946115" cy="319343"/>
          </a:xfrm>
          <a:prstGeom prst="rect">
            <a:avLst/>
          </a:prstGeom>
          <a:noFill/>
          <a:ln>
            <a:noFill/>
          </a:ln>
        </p:spPr>
        <p:txBody>
          <a:bodyPr spcFirstLastPara="1" wrap="square" lIns="91380" tIns="91380" rIns="91380" bIns="91380" anchor="ctr" anchorCtr="0">
            <a:noAutofit/>
          </a:bodyPr>
          <a:lstStyle/>
          <a:p>
            <a:pPr>
              <a:lnSpc>
                <a:spcPct val="80000"/>
              </a:lnSpc>
              <a:buSzPts val="2800"/>
            </a:pPr>
            <a:r>
              <a:rPr lang="en-US" sz="2799" b="1" dirty="0">
                <a:solidFill>
                  <a:srgbClr val="ED6B00"/>
                </a:solidFill>
                <a:latin typeface="Calibri"/>
                <a:ea typeface="Calibri"/>
                <a:cs typeface="Calibri"/>
                <a:sym typeface="Calibri"/>
              </a:rPr>
              <a:t>¿QUÉ APRENDIMOS LA ACTIVIDAD ANTERIOR?</a:t>
            </a:r>
            <a:endParaRPr sz="3098" b="1" dirty="0">
              <a:solidFill>
                <a:srgbClr val="ED6B00"/>
              </a:solidFill>
              <a:latin typeface="Calibri"/>
              <a:ea typeface="Calibri"/>
              <a:cs typeface="Calibri"/>
              <a:sym typeface="Calibri"/>
            </a:endParaRPr>
          </a:p>
        </p:txBody>
      </p:sp>
      <p:sp>
        <p:nvSpPr>
          <p:cNvPr id="96" name="Google Shape;96;p3"/>
          <p:cNvSpPr txBox="1"/>
          <p:nvPr/>
        </p:nvSpPr>
        <p:spPr>
          <a:xfrm>
            <a:off x="574370" y="2260286"/>
            <a:ext cx="8393784" cy="409299"/>
          </a:xfrm>
          <a:prstGeom prst="rect">
            <a:avLst/>
          </a:prstGeom>
          <a:noFill/>
          <a:ln>
            <a:noFill/>
          </a:ln>
        </p:spPr>
        <p:txBody>
          <a:bodyPr spcFirstLastPara="1" wrap="square" lIns="91380" tIns="91380" rIns="91380" bIns="91380" anchor="ctr" anchorCtr="0">
            <a:noAutofit/>
          </a:bodyPr>
          <a:lstStyle/>
          <a:p>
            <a:pPr>
              <a:lnSpc>
                <a:spcPct val="90000"/>
              </a:lnSpc>
              <a:buSzPts val="1800"/>
            </a:pPr>
            <a:r>
              <a:rPr lang="en-US" sz="1799" b="1" dirty="0">
                <a:solidFill>
                  <a:srgbClr val="ED6B00"/>
                </a:solidFill>
                <a:latin typeface="Calibri"/>
                <a:ea typeface="Calibri"/>
                <a:cs typeface="Calibri"/>
                <a:sym typeface="Calibri"/>
              </a:rPr>
              <a:t>COMERCIO INTERNACIONAL Y LOS FACTORES QUE INCIDENEN SU ENTORNO:</a:t>
            </a:r>
          </a:p>
        </p:txBody>
      </p:sp>
      <p:sp>
        <p:nvSpPr>
          <p:cNvPr id="34" name="Google Shape;70;p14">
            <a:extLst>
              <a:ext uri="{FF2B5EF4-FFF2-40B4-BE49-F238E27FC236}">
                <a16:creationId xmlns:a16="http://schemas.microsoft.com/office/drawing/2014/main" id="{3C5EA18A-4979-4B4F-89E8-76D78BAC99AB}"/>
              </a:ext>
            </a:extLst>
          </p:cNvPr>
          <p:cNvSpPr txBox="1">
            <a:spLocks/>
          </p:cNvSpPr>
          <p:nvPr/>
        </p:nvSpPr>
        <p:spPr>
          <a:xfrm>
            <a:off x="366271" y="1219767"/>
            <a:ext cx="4698097" cy="153525"/>
          </a:xfrm>
          <a:prstGeom prst="rect">
            <a:avLst/>
          </a:prstGeom>
          <a:noFill/>
          <a:ln>
            <a:noFill/>
          </a:ln>
        </p:spPr>
        <p:txBody>
          <a:bodyPr spcFirstLastPara="1" wrap="square" lIns="91380" tIns="91380" rIns="91380" bIns="913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sz="1399" b="1" dirty="0">
                <a:latin typeface="Calibri" panose="020F0502020204030204" pitchFamily="34" charset="0"/>
                <a:ea typeface="Roboto"/>
                <a:cs typeface="Calibri" panose="020F0502020204030204" pitchFamily="34" charset="0"/>
                <a:sym typeface="Roboto"/>
              </a:rPr>
              <a:t>RECORDEMOS</a:t>
            </a:r>
            <a:endParaRPr lang="x-none" sz="1399" b="1" dirty="0">
              <a:latin typeface="Calibri" panose="020F0502020204030204" pitchFamily="34" charset="0"/>
              <a:ea typeface="Roboto"/>
              <a:cs typeface="Calibri" panose="020F0502020204030204" pitchFamily="34" charset="0"/>
              <a:sym typeface="Roboto"/>
            </a:endParaRPr>
          </a:p>
          <a:p>
            <a:endParaRPr lang="x-none" sz="1399" b="1" dirty="0">
              <a:latin typeface="Calibri" panose="020F0502020204030204" pitchFamily="34" charset="0"/>
              <a:ea typeface="Roboto"/>
              <a:cs typeface="Calibri" panose="020F0502020204030204" pitchFamily="34" charset="0"/>
              <a:sym typeface="Roboto"/>
            </a:endParaRPr>
          </a:p>
        </p:txBody>
      </p:sp>
      <p:pic>
        <p:nvPicPr>
          <p:cNvPr id="35" name="Imagen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132" y="2512185"/>
            <a:ext cx="4825962" cy="4572237"/>
          </a:xfrm>
          <a:prstGeom prst="rect">
            <a:avLst/>
          </a:prstGeom>
        </p:spPr>
      </p:pic>
    </p:spTree>
    <p:extLst>
      <p:ext uri="{BB962C8B-B14F-4D97-AF65-F5344CB8AC3E}">
        <p14:creationId xmlns:p14="http://schemas.microsoft.com/office/powerpoint/2010/main" val="3088551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11" name="Grupo 10">
            <a:extLst>
              <a:ext uri="{FF2B5EF4-FFF2-40B4-BE49-F238E27FC236}">
                <a16:creationId xmlns:a16="http://schemas.microsoft.com/office/drawing/2014/main" id="{C29A03B9-C3C0-6543-A7EE-7A036F57F9B1}"/>
              </a:ext>
            </a:extLst>
          </p:cNvPr>
          <p:cNvGrpSpPr/>
          <p:nvPr/>
        </p:nvGrpSpPr>
        <p:grpSpPr>
          <a:xfrm flipH="1">
            <a:off x="366270" y="2329071"/>
            <a:ext cx="5611619" cy="3186326"/>
            <a:chOff x="3995542" y="2843142"/>
            <a:chExt cx="5169077" cy="2570055"/>
          </a:xfrm>
        </p:grpSpPr>
        <p:sp>
          <p:nvSpPr>
            <p:cNvPr id="14" name="Google Shape;101;p3">
              <a:extLst>
                <a:ext uri="{FF2B5EF4-FFF2-40B4-BE49-F238E27FC236}">
                  <a16:creationId xmlns:a16="http://schemas.microsoft.com/office/drawing/2014/main" id="{8A4BAB7E-7D2A-B545-AE6F-B68C3E7A8FAA}"/>
                </a:ext>
              </a:extLst>
            </p:cNvPr>
            <p:cNvSpPr/>
            <p:nvPr/>
          </p:nvSpPr>
          <p:spPr>
            <a:xfrm>
              <a:off x="4506819" y="2843142"/>
              <a:ext cx="4657800" cy="2567589"/>
            </a:xfrm>
            <a:prstGeom prst="roundRect">
              <a:avLst>
                <a:gd name="adj" fmla="val 1666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Triángulo isósceles 14">
              <a:extLst>
                <a:ext uri="{FF2B5EF4-FFF2-40B4-BE49-F238E27FC236}">
                  <a16:creationId xmlns:a16="http://schemas.microsoft.com/office/drawing/2014/main" id="{B8286E25-AE6E-EC43-9347-66CEBE4EA077}"/>
                </a:ext>
              </a:extLst>
            </p:cNvPr>
            <p:cNvSpPr/>
            <p:nvPr/>
          </p:nvSpPr>
          <p:spPr>
            <a:xfrm rot="14571043">
              <a:off x="4290510" y="4685610"/>
              <a:ext cx="432619" cy="10225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179" name="Google Shape;179;p12"/>
          <p:cNvSpPr txBox="1"/>
          <p:nvPr/>
        </p:nvSpPr>
        <p:spPr>
          <a:xfrm>
            <a:off x="624055" y="2446301"/>
            <a:ext cx="4487205" cy="2898357"/>
          </a:xfrm>
          <a:prstGeom prst="rect">
            <a:avLst/>
          </a:prstGeom>
          <a:noFill/>
          <a:ln>
            <a:noFill/>
          </a:ln>
        </p:spPr>
        <p:txBody>
          <a:bodyPr spcFirstLastPara="1" wrap="square" lIns="91400" tIns="91400" rIns="91400" bIns="91400" anchor="ctr" anchorCtr="0">
            <a:noAutofit/>
          </a:bodyPr>
          <a:lstStyle/>
          <a:p>
            <a:pPr lvl="0">
              <a:lnSpc>
                <a:spcPct val="115000"/>
              </a:lnSpc>
              <a:buSzPts val="1600"/>
            </a:pPr>
            <a:r>
              <a:rPr lang="es-CL" sz="1600" dirty="0">
                <a:latin typeface="Calibri" panose="020F0502020204030204" pitchFamily="34" charset="0"/>
                <a:cs typeface="Calibri" panose="020F0502020204030204" pitchFamily="34" charset="0"/>
              </a:rPr>
              <a:t>Para revisar los aprendizajes trabajados en actividad anterior, te invito a que respondas dos preguntas respecto al Banco Central para saber cuánto aprendimos.</a:t>
            </a:r>
          </a:p>
          <a:p>
            <a:pPr lvl="0">
              <a:lnSpc>
                <a:spcPct val="115000"/>
              </a:lnSpc>
              <a:buSzPts val="1600"/>
            </a:pPr>
            <a:endParaRPr lang="es-CL" sz="1600" dirty="0">
              <a:latin typeface="Calibri" panose="020F0502020204030204" pitchFamily="34" charset="0"/>
              <a:cs typeface="Calibri" panose="020F0502020204030204" pitchFamily="34" charset="0"/>
            </a:endParaRPr>
          </a:p>
          <a:p>
            <a:pPr lvl="0">
              <a:lnSpc>
                <a:spcPct val="115000"/>
              </a:lnSpc>
              <a:buSzPts val="1600"/>
            </a:pPr>
            <a:r>
              <a:rPr lang="es-CL" sz="1600" b="1" dirty="0">
                <a:latin typeface="Calibri" panose="020F0502020204030204" pitchFamily="34" charset="0"/>
                <a:cs typeface="Calibri" panose="020F0502020204030204" pitchFamily="34" charset="0"/>
              </a:rPr>
              <a:t>1. ¿Cuáles son las principales funciones del Banco Central?</a:t>
            </a:r>
          </a:p>
          <a:p>
            <a:pPr lvl="0">
              <a:lnSpc>
                <a:spcPct val="115000"/>
              </a:lnSpc>
              <a:buSzPts val="1600"/>
            </a:pPr>
            <a:r>
              <a:rPr lang="es-CL" sz="1600" b="1" dirty="0">
                <a:latin typeface="Calibri" panose="020F0502020204030204" pitchFamily="34" charset="0"/>
                <a:cs typeface="Calibri" panose="020F0502020204030204" pitchFamily="34" charset="0"/>
              </a:rPr>
              <a:t>2. Según tu criterio, ¿Cuáles son los principales artículos que rigen la ley Orgánica Constitucional?</a:t>
            </a:r>
          </a:p>
        </p:txBody>
      </p:sp>
      <p:sp>
        <p:nvSpPr>
          <p:cNvPr id="12" name="Google Shape;95;p3">
            <a:extLst>
              <a:ext uri="{FF2B5EF4-FFF2-40B4-BE49-F238E27FC236}">
                <a16:creationId xmlns:a16="http://schemas.microsoft.com/office/drawing/2014/main" id="{11F96925-6451-994B-BB98-3EF4328F4BE2}"/>
              </a:ext>
            </a:extLst>
          </p:cNvPr>
          <p:cNvSpPr txBox="1"/>
          <p:nvPr/>
        </p:nvSpPr>
        <p:spPr>
          <a:xfrm>
            <a:off x="375791" y="1373292"/>
            <a:ext cx="8946115" cy="319343"/>
          </a:xfrm>
          <a:prstGeom prst="rect">
            <a:avLst/>
          </a:prstGeom>
          <a:noFill/>
          <a:ln>
            <a:noFill/>
          </a:ln>
        </p:spPr>
        <p:txBody>
          <a:bodyPr spcFirstLastPara="1" wrap="square" lIns="91380" tIns="91380" rIns="91380" bIns="91380" anchor="ctr" anchorCtr="0">
            <a:noAutofit/>
          </a:bodyPr>
          <a:lstStyle/>
          <a:p>
            <a:pPr>
              <a:lnSpc>
                <a:spcPct val="80000"/>
              </a:lnSpc>
              <a:buSzPts val="2800"/>
            </a:pPr>
            <a:r>
              <a:rPr lang="en-US" sz="2799" b="1" dirty="0">
                <a:solidFill>
                  <a:srgbClr val="ED6B00"/>
                </a:solidFill>
                <a:latin typeface="Calibri"/>
                <a:ea typeface="Calibri"/>
                <a:cs typeface="Calibri"/>
                <a:sym typeface="Calibri"/>
              </a:rPr>
              <a:t>¿QUÉ APRENDIMOS LA ACTIVIDAD ANTERIOR?</a:t>
            </a:r>
            <a:endParaRPr sz="3098" b="1" dirty="0">
              <a:solidFill>
                <a:srgbClr val="ED6B00"/>
              </a:solidFill>
              <a:latin typeface="Calibri"/>
              <a:ea typeface="Calibri"/>
              <a:cs typeface="Calibri"/>
              <a:sym typeface="Calibri"/>
            </a:endParaRPr>
          </a:p>
        </p:txBody>
      </p:sp>
      <p:sp>
        <p:nvSpPr>
          <p:cNvPr id="13" name="Google Shape;70;p14">
            <a:extLst>
              <a:ext uri="{FF2B5EF4-FFF2-40B4-BE49-F238E27FC236}">
                <a16:creationId xmlns:a16="http://schemas.microsoft.com/office/drawing/2014/main" id="{65224703-293E-114E-9D58-FE1D2769085E}"/>
              </a:ext>
            </a:extLst>
          </p:cNvPr>
          <p:cNvSpPr txBox="1">
            <a:spLocks/>
          </p:cNvSpPr>
          <p:nvPr/>
        </p:nvSpPr>
        <p:spPr>
          <a:xfrm>
            <a:off x="366271" y="1219767"/>
            <a:ext cx="4698097" cy="153525"/>
          </a:xfrm>
          <a:prstGeom prst="rect">
            <a:avLst/>
          </a:prstGeom>
          <a:noFill/>
          <a:ln>
            <a:noFill/>
          </a:ln>
        </p:spPr>
        <p:txBody>
          <a:bodyPr spcFirstLastPara="1" wrap="square" lIns="91380" tIns="91380" rIns="91380" bIns="913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sz="1399" b="1" dirty="0">
                <a:latin typeface="Calibri" panose="020F0502020204030204" pitchFamily="34" charset="0"/>
                <a:ea typeface="Roboto"/>
                <a:cs typeface="Calibri" panose="020F0502020204030204" pitchFamily="34" charset="0"/>
                <a:sym typeface="Roboto"/>
              </a:rPr>
              <a:t>RECORDEMOS</a:t>
            </a:r>
            <a:endParaRPr lang="x-none" sz="1399" b="1" dirty="0">
              <a:latin typeface="Calibri" panose="020F0502020204030204" pitchFamily="34" charset="0"/>
              <a:ea typeface="Roboto"/>
              <a:cs typeface="Calibri" panose="020F0502020204030204" pitchFamily="34" charset="0"/>
              <a:sym typeface="Roboto"/>
            </a:endParaRPr>
          </a:p>
          <a:p>
            <a:endParaRPr lang="x-none" sz="1399" b="1" dirty="0">
              <a:latin typeface="Calibri" panose="020F0502020204030204" pitchFamily="34" charset="0"/>
              <a:ea typeface="Roboto"/>
              <a:cs typeface="Calibri" panose="020F0502020204030204" pitchFamily="34" charset="0"/>
              <a:sym typeface="Roboto"/>
            </a:endParaRPr>
          </a:p>
        </p:txBody>
      </p:sp>
      <p:pic>
        <p:nvPicPr>
          <p:cNvPr id="19" name="Imagen 18">
            <a:extLst>
              <a:ext uri="{FF2B5EF4-FFF2-40B4-BE49-F238E27FC236}">
                <a16:creationId xmlns:a16="http://schemas.microsoft.com/office/drawing/2014/main" id="{8B578EE0-D016-8B45-AF04-AF066323C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674" y="3333134"/>
            <a:ext cx="4585614" cy="4344525"/>
          </a:xfrm>
          <a:prstGeom prst="rect">
            <a:avLst/>
          </a:prstGeom>
        </p:spPr>
      </p:pic>
      <p:sp>
        <p:nvSpPr>
          <p:cNvPr id="20" name="Google Shape;318;p12">
            <a:extLst>
              <a:ext uri="{FF2B5EF4-FFF2-40B4-BE49-F238E27FC236}">
                <a16:creationId xmlns:a16="http://schemas.microsoft.com/office/drawing/2014/main" id="{79F41211-CAEC-1A43-897F-726C6A274F55}"/>
              </a:ext>
            </a:extLst>
          </p:cNvPr>
          <p:cNvSpPr txBox="1"/>
          <p:nvPr/>
        </p:nvSpPr>
        <p:spPr>
          <a:xfrm>
            <a:off x="856788" y="6072540"/>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100" b="1" i="0" u="none" strike="noStrike" cap="none" dirty="0">
                <a:solidFill>
                  <a:srgbClr val="ED6B00"/>
                </a:solidFill>
                <a:latin typeface="Calibri"/>
                <a:ea typeface="Calibri"/>
                <a:cs typeface="Calibri"/>
                <a:sym typeface="Calibri"/>
              </a:rPr>
              <a:t>¡</a:t>
            </a:r>
            <a:r>
              <a:rPr lang="es-CL" sz="2100" b="1" i="0" u="none" strike="noStrike" cap="none" dirty="0">
                <a:solidFill>
                  <a:srgbClr val="ED6B00"/>
                </a:solidFill>
                <a:latin typeface="Calibri"/>
                <a:ea typeface="Calibri"/>
                <a:cs typeface="Calibri"/>
                <a:sym typeface="Calibri"/>
              </a:rPr>
              <a:t>Muy bien!</a:t>
            </a:r>
            <a:endParaRPr b="1" dirty="0"/>
          </a:p>
          <a:p>
            <a:pPr marL="0" marR="0" lvl="0" indent="0" algn="l" rtl="0">
              <a:lnSpc>
                <a:spcPct val="100000"/>
              </a:lnSpc>
              <a:spcBef>
                <a:spcPts val="0"/>
              </a:spcBef>
              <a:spcAft>
                <a:spcPts val="0"/>
              </a:spcAft>
              <a:buNone/>
            </a:pPr>
            <a:r>
              <a:rPr lang="en-US" sz="2100" b="0" i="0" u="none" strike="noStrike" cap="none" dirty="0" err="1">
                <a:solidFill>
                  <a:srgbClr val="ED6B00"/>
                </a:solidFill>
                <a:latin typeface="Calibri"/>
                <a:ea typeface="Calibri"/>
                <a:cs typeface="Calibri"/>
                <a:sym typeface="Calibri"/>
              </a:rPr>
              <a:t>Te</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invitamos</a:t>
            </a:r>
            <a:r>
              <a:rPr lang="en-US" sz="2100" b="0" i="0" u="none" strike="noStrike" cap="none" dirty="0">
                <a:solidFill>
                  <a:srgbClr val="ED6B00"/>
                </a:solidFill>
                <a:latin typeface="Calibri"/>
                <a:ea typeface="Calibri"/>
                <a:cs typeface="Calibri"/>
                <a:sym typeface="Calibri"/>
              </a:rPr>
              <a:t> a </a:t>
            </a:r>
            <a:r>
              <a:rPr lang="en-US" sz="2100" b="0" i="0" u="none" strike="noStrike" cap="none" dirty="0" err="1">
                <a:solidFill>
                  <a:srgbClr val="ED6B00"/>
                </a:solidFill>
                <a:latin typeface="Calibri"/>
                <a:ea typeface="Calibri"/>
                <a:cs typeface="Calibri"/>
                <a:sym typeface="Calibri"/>
              </a:rPr>
              <a:t>profundizar</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revisando</a:t>
            </a:r>
            <a:endParaRPr dirty="0">
              <a:solidFill>
                <a:srgbClr val="ED6B00"/>
              </a:solidFill>
            </a:endParaRPr>
          </a:p>
          <a:p>
            <a:pPr marL="0" marR="0" lvl="0" indent="0" algn="l" rtl="0">
              <a:lnSpc>
                <a:spcPct val="100000"/>
              </a:lnSpc>
              <a:spcBef>
                <a:spcPts val="0"/>
              </a:spcBef>
              <a:spcAft>
                <a:spcPts val="0"/>
              </a:spcAft>
              <a:buNone/>
            </a:pPr>
            <a:r>
              <a:rPr lang="en-US" sz="2100" i="0" u="none" strike="noStrike" cap="none" dirty="0">
                <a:solidFill>
                  <a:srgbClr val="A93501"/>
                </a:solidFill>
                <a:latin typeface="Calibri"/>
                <a:ea typeface="Calibri"/>
                <a:cs typeface="Calibri"/>
                <a:sym typeface="Calibri"/>
              </a:rPr>
              <a:t>la </a:t>
            </a:r>
            <a:r>
              <a:rPr lang="en-US" sz="2100" i="0" u="none" strike="noStrike" cap="none" dirty="0" err="1">
                <a:solidFill>
                  <a:srgbClr val="A93501"/>
                </a:solidFill>
                <a:latin typeface="Calibri"/>
                <a:ea typeface="Calibri"/>
                <a:cs typeface="Calibri"/>
                <a:sym typeface="Calibri"/>
              </a:rPr>
              <a:t>siguiente</a:t>
            </a:r>
            <a:r>
              <a:rPr lang="en-US" sz="2100" i="0" u="none" strike="noStrike" cap="none" dirty="0">
                <a:solidFill>
                  <a:srgbClr val="A93501"/>
                </a:solidFill>
                <a:latin typeface="Calibri"/>
                <a:ea typeface="Calibri"/>
                <a:cs typeface="Calibri"/>
                <a:sym typeface="Calibri"/>
              </a:rPr>
              <a:t> </a:t>
            </a:r>
            <a:r>
              <a:rPr lang="en-US" sz="2100" i="0" u="none" strike="noStrike" cap="none" dirty="0" err="1">
                <a:solidFill>
                  <a:srgbClr val="A93501"/>
                </a:solidFill>
                <a:latin typeface="Calibri"/>
                <a:ea typeface="Calibri"/>
                <a:cs typeface="Calibri"/>
                <a:sym typeface="Calibri"/>
              </a:rPr>
              <a:t>presentación</a:t>
            </a:r>
            <a:endParaRPr dirty="0">
              <a:solidFill>
                <a:srgbClr val="A93501"/>
              </a:solidFill>
            </a:endParaRPr>
          </a:p>
        </p:txBody>
      </p:sp>
    </p:spTree>
    <p:extLst>
      <p:ext uri="{BB962C8B-B14F-4D97-AF65-F5344CB8AC3E}">
        <p14:creationId xmlns:p14="http://schemas.microsoft.com/office/powerpoint/2010/main" val="174649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4" name="Google Shape;95;p3">
            <a:extLst>
              <a:ext uri="{FF2B5EF4-FFF2-40B4-BE49-F238E27FC236}">
                <a16:creationId xmlns:a16="http://schemas.microsoft.com/office/drawing/2014/main" id="{B7653B72-BBBA-B142-818C-37C81534518B}"/>
              </a:ext>
            </a:extLst>
          </p:cNvPr>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INTRODUCCIÓN AL MÓDULO</a:t>
            </a:r>
            <a:endParaRPr sz="3100" b="1" i="0" u="none" strike="noStrike" cap="none" dirty="0">
              <a:solidFill>
                <a:srgbClr val="ED6B00"/>
              </a:solidFill>
              <a:latin typeface="Calibri"/>
              <a:ea typeface="Calibri"/>
              <a:cs typeface="Calibri"/>
              <a:sym typeface="Calibri"/>
            </a:endParaRPr>
          </a:p>
        </p:txBody>
      </p:sp>
      <p:sp>
        <p:nvSpPr>
          <p:cNvPr id="12" name="Google Shape;101;p3">
            <a:extLst>
              <a:ext uri="{FF2B5EF4-FFF2-40B4-BE49-F238E27FC236}">
                <a16:creationId xmlns:a16="http://schemas.microsoft.com/office/drawing/2014/main" id="{0D271B96-C65C-D846-97ED-C74DEF21373F}"/>
              </a:ext>
            </a:extLst>
          </p:cNvPr>
          <p:cNvSpPr/>
          <p:nvPr/>
        </p:nvSpPr>
        <p:spPr>
          <a:xfrm flipH="1">
            <a:off x="535962" y="2415644"/>
            <a:ext cx="8678376" cy="3094202"/>
          </a:xfrm>
          <a:prstGeom prst="roundRect">
            <a:avLst>
              <a:gd name="adj" fmla="val 10396"/>
            </a:avLst>
          </a:prstGeom>
          <a:solidFill>
            <a:srgbClr val="F7E3D1"/>
          </a:solidFill>
          <a:ln w="9525" cap="flat" cmpd="sng">
            <a:noFill/>
            <a:prstDash val="solid"/>
            <a:round/>
            <a:headEnd type="none" w="sm" len="sm"/>
            <a:tailEnd type="none" w="sm" len="sm"/>
          </a:ln>
        </p:spPr>
        <p:txBody>
          <a:bodyPr spcFirstLastPara="1" wrap="square" lIns="91380" tIns="91380" rIns="91380" bIns="91380" anchor="ctr" anchorCtr="0">
            <a:noAutofit/>
          </a:bodyPr>
          <a:lstStyle/>
          <a:p>
            <a:pPr>
              <a:buSzPts val="1400"/>
            </a:pPr>
            <a:r>
              <a:rPr lang="en-US" sz="1399"/>
              <a:t>    </a:t>
            </a:r>
            <a:endParaRPr sz="1399"/>
          </a:p>
        </p:txBody>
      </p:sp>
      <p:sp>
        <p:nvSpPr>
          <p:cNvPr id="13" name="Google Shape;99;p3">
            <a:extLst>
              <a:ext uri="{FF2B5EF4-FFF2-40B4-BE49-F238E27FC236}">
                <a16:creationId xmlns:a16="http://schemas.microsoft.com/office/drawing/2014/main" id="{B7887AD9-5F08-5949-9D11-F98FA5174963}"/>
              </a:ext>
            </a:extLst>
          </p:cNvPr>
          <p:cNvSpPr txBox="1"/>
          <p:nvPr/>
        </p:nvSpPr>
        <p:spPr>
          <a:xfrm>
            <a:off x="748800" y="3005755"/>
            <a:ext cx="8195908" cy="1847600"/>
          </a:xfrm>
          <a:prstGeom prst="rect">
            <a:avLst/>
          </a:prstGeom>
          <a:noFill/>
          <a:ln>
            <a:noFill/>
          </a:ln>
        </p:spPr>
        <p:txBody>
          <a:bodyPr spcFirstLastPara="1" wrap="square" lIns="91380" tIns="91380" rIns="91380" bIns="91380" anchor="ctr" anchorCtr="0">
            <a:noAutofit/>
          </a:bodyPr>
          <a:lstStyle/>
          <a:p>
            <a:pPr lvl="0">
              <a:lnSpc>
                <a:spcPct val="115000"/>
              </a:lnSpc>
              <a:buSzPts val="1600"/>
            </a:pPr>
            <a:r>
              <a:rPr lang="es-CL" sz="1500" dirty="0">
                <a:latin typeface="Calibri" panose="020F0502020204030204" pitchFamily="34" charset="0"/>
                <a:cs typeface="Calibri" panose="020F0502020204030204" pitchFamily="34" charset="0"/>
              </a:rPr>
              <a:t>En los temas que conciernen tocar a continuación, lo fundamental será, que identifiquen la función</a:t>
            </a:r>
          </a:p>
          <a:p>
            <a:pPr lvl="0">
              <a:lnSpc>
                <a:spcPct val="115000"/>
              </a:lnSpc>
              <a:buSzPts val="1600"/>
            </a:pPr>
            <a:r>
              <a:rPr lang="es-CL" sz="1500" dirty="0">
                <a:latin typeface="Calibri" panose="020F0502020204030204" pitchFamily="34" charset="0"/>
                <a:cs typeface="Calibri" panose="020F0502020204030204" pitchFamily="34" charset="0"/>
              </a:rPr>
              <a:t>que cumplen los </a:t>
            </a:r>
            <a:r>
              <a:rPr lang="es-CL" sz="1500" b="1" dirty="0">
                <a:latin typeface="Calibri" panose="020F0502020204030204" pitchFamily="34" charset="0"/>
                <a:cs typeface="Calibri" panose="020F0502020204030204" pitchFamily="34" charset="0"/>
              </a:rPr>
              <a:t>INCOTERMS, </a:t>
            </a:r>
            <a:r>
              <a:rPr lang="es-CL" sz="1500" dirty="0">
                <a:latin typeface="Calibri" panose="020F0502020204030204" pitchFamily="34" charset="0"/>
                <a:cs typeface="Calibri" panose="020F0502020204030204" pitchFamily="34" charset="0"/>
              </a:rPr>
              <a:t>en el comercio internacional, además de conocer los documentos que se utilizarán en este proceso de comercio internacional y la forma de pago de estos, a través del cálculo de los diferentes valores de monedas internacionales. Para esto, será necesario la adquisición de conocimientos, a través de conceptos, características y cálculo de los diferentes valores asociados a los temas presentes.</a:t>
            </a:r>
          </a:p>
          <a:p>
            <a:pPr lvl="0">
              <a:lnSpc>
                <a:spcPct val="115000"/>
              </a:lnSpc>
              <a:buSzPts val="1600"/>
            </a:pPr>
            <a:endParaRPr lang="es-CL" sz="1500" dirty="0">
              <a:latin typeface="Calibri" panose="020F0502020204030204" pitchFamily="34" charset="0"/>
              <a:cs typeface="Calibri" panose="020F0502020204030204" pitchFamily="34" charset="0"/>
            </a:endParaRPr>
          </a:p>
          <a:p>
            <a:pPr lvl="0">
              <a:lnSpc>
                <a:spcPct val="115000"/>
              </a:lnSpc>
              <a:buSzPts val="1600"/>
            </a:pPr>
            <a:r>
              <a:rPr lang="es-CL" sz="1500" dirty="0">
                <a:latin typeface="Calibri" panose="020F0502020204030204" pitchFamily="34" charset="0"/>
                <a:cs typeface="Calibri" panose="020F0502020204030204" pitchFamily="34" charset="0"/>
              </a:rPr>
              <a:t>A continuación te presentamos una historia real, la hemos llamado </a:t>
            </a:r>
            <a:r>
              <a:rPr lang="es-CL" sz="1500" b="1" dirty="0">
                <a:latin typeface="Calibri" panose="020F0502020204030204" pitchFamily="34" charset="0"/>
                <a:cs typeface="Calibri" panose="020F0502020204030204" pitchFamily="34" charset="0"/>
              </a:rPr>
              <a:t>“¿De qué forma hago</a:t>
            </a:r>
          </a:p>
          <a:p>
            <a:pPr lvl="0">
              <a:lnSpc>
                <a:spcPct val="115000"/>
              </a:lnSpc>
              <a:buSzPts val="1600"/>
            </a:pPr>
            <a:r>
              <a:rPr lang="es-CL" sz="1500" b="1" dirty="0">
                <a:latin typeface="Calibri" panose="020F0502020204030204" pitchFamily="34" charset="0"/>
                <a:cs typeface="Calibri" panose="020F0502020204030204" pitchFamily="34" charset="0"/>
              </a:rPr>
              <a:t>crecer mi Pyme?!</a:t>
            </a:r>
            <a:r>
              <a:rPr lang="es-CL" sz="1500" dirty="0">
                <a:latin typeface="Calibri" panose="020F0502020204030204" pitchFamily="34" charset="0"/>
                <a:cs typeface="Calibri" panose="020F0502020204030204" pitchFamily="34" charset="0"/>
              </a:rPr>
              <a:t>, que nos permitirá comprender la importancia de conocer la normativa</a:t>
            </a:r>
          </a:p>
          <a:p>
            <a:pPr lvl="0">
              <a:lnSpc>
                <a:spcPct val="115000"/>
              </a:lnSpc>
              <a:buSzPts val="1600"/>
            </a:pPr>
            <a:r>
              <a:rPr lang="es-CL" sz="1500" dirty="0">
                <a:latin typeface="Calibri" panose="020F0502020204030204" pitchFamily="34" charset="0"/>
                <a:cs typeface="Calibri" panose="020F0502020204030204" pitchFamily="34" charset="0"/>
              </a:rPr>
              <a:t>y legislación vigente.</a:t>
            </a:r>
          </a:p>
        </p:txBody>
      </p:sp>
      <p:pic>
        <p:nvPicPr>
          <p:cNvPr id="7" name="Gráfico 12">
            <a:extLst>
              <a:ext uri="{FF2B5EF4-FFF2-40B4-BE49-F238E27FC236}">
                <a16:creationId xmlns:a16="http://schemas.microsoft.com/office/drawing/2014/main" id="{F9748B7C-272E-C740-B748-AF0AEEFEBE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4187" y="4874891"/>
            <a:ext cx="2464082" cy="2691352"/>
          </a:xfrm>
          <a:prstGeom prst="rect">
            <a:avLst/>
          </a:prstGeom>
        </p:spPr>
      </p:pic>
    </p:spTree>
    <p:extLst>
      <p:ext uri="{BB962C8B-B14F-4D97-AF65-F5344CB8AC3E}">
        <p14:creationId xmlns:p14="http://schemas.microsoft.com/office/powerpoint/2010/main" val="342538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4" name="Google Shape;95;p3">
            <a:extLst>
              <a:ext uri="{FF2B5EF4-FFF2-40B4-BE49-F238E27FC236}">
                <a16:creationId xmlns:a16="http://schemas.microsoft.com/office/drawing/2014/main" id="{B7653B72-BBBA-B142-818C-37C81534518B}"/>
              </a:ext>
            </a:extLst>
          </p:cNvPr>
          <p:cNvSpPr txBox="1"/>
          <p:nvPr/>
        </p:nvSpPr>
        <p:spPr>
          <a:xfrm>
            <a:off x="375975" y="1474822"/>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INTRODUCCIÓN AL MÓDULO</a:t>
            </a:r>
          </a:p>
          <a:p>
            <a:pPr>
              <a:lnSpc>
                <a:spcPct val="80000"/>
              </a:lnSpc>
              <a:buSzPts val="2800"/>
            </a:pPr>
            <a:r>
              <a:rPr lang="es-CL" sz="2400" dirty="0">
                <a:solidFill>
                  <a:srgbClr val="C00000"/>
                </a:solidFill>
                <a:latin typeface="Calibri"/>
                <a:ea typeface="Calibri"/>
                <a:cs typeface="Calibri"/>
                <a:sym typeface="Calibri"/>
              </a:rPr>
              <a:t>¿DE QUÉ FORMA HAGO CRECER MI PYME?</a:t>
            </a:r>
            <a:br>
              <a:rPr lang="es-CL" sz="2400" dirty="0">
                <a:solidFill>
                  <a:srgbClr val="C00000"/>
                </a:solidFill>
                <a:latin typeface="Calibri"/>
                <a:ea typeface="Calibri"/>
                <a:cs typeface="Calibri"/>
                <a:sym typeface="Calibri"/>
              </a:rPr>
            </a:br>
            <a:endParaRPr lang="es-CL" sz="2400" i="0" u="none" strike="noStrike" cap="none" dirty="0">
              <a:solidFill>
                <a:srgbClr val="C00000"/>
              </a:solidFill>
              <a:latin typeface="Calibri"/>
              <a:ea typeface="Calibri"/>
              <a:cs typeface="Calibri"/>
              <a:sym typeface="Calibri"/>
            </a:endParaRPr>
          </a:p>
        </p:txBody>
      </p:sp>
      <p:sp>
        <p:nvSpPr>
          <p:cNvPr id="12" name="Google Shape;101;p3">
            <a:extLst>
              <a:ext uri="{FF2B5EF4-FFF2-40B4-BE49-F238E27FC236}">
                <a16:creationId xmlns:a16="http://schemas.microsoft.com/office/drawing/2014/main" id="{0D271B96-C65C-D846-97ED-C74DEF21373F}"/>
              </a:ext>
            </a:extLst>
          </p:cNvPr>
          <p:cNvSpPr/>
          <p:nvPr/>
        </p:nvSpPr>
        <p:spPr>
          <a:xfrm flipH="1">
            <a:off x="535962" y="2182262"/>
            <a:ext cx="8678376" cy="3909660"/>
          </a:xfrm>
          <a:prstGeom prst="roundRect">
            <a:avLst>
              <a:gd name="adj" fmla="val 10396"/>
            </a:avLst>
          </a:prstGeom>
          <a:solidFill>
            <a:srgbClr val="F7E3D1"/>
          </a:solidFill>
          <a:ln w="9525" cap="flat" cmpd="sng">
            <a:noFill/>
            <a:prstDash val="solid"/>
            <a:round/>
            <a:headEnd type="none" w="sm" len="sm"/>
            <a:tailEnd type="none" w="sm" len="sm"/>
          </a:ln>
        </p:spPr>
        <p:txBody>
          <a:bodyPr spcFirstLastPara="1" wrap="square" lIns="91380" tIns="91380" rIns="91380" bIns="91380" anchor="ctr" anchorCtr="0">
            <a:noAutofit/>
          </a:bodyPr>
          <a:lstStyle/>
          <a:p>
            <a:pPr>
              <a:buSzPts val="1400"/>
            </a:pPr>
            <a:r>
              <a:rPr lang="en-US" sz="1399"/>
              <a:t>    </a:t>
            </a:r>
            <a:endParaRPr sz="1399"/>
          </a:p>
        </p:txBody>
      </p:sp>
      <p:sp>
        <p:nvSpPr>
          <p:cNvPr id="13" name="Google Shape;99;p3">
            <a:extLst>
              <a:ext uri="{FF2B5EF4-FFF2-40B4-BE49-F238E27FC236}">
                <a16:creationId xmlns:a16="http://schemas.microsoft.com/office/drawing/2014/main" id="{B7887AD9-5F08-5949-9D11-F98FA5174963}"/>
              </a:ext>
            </a:extLst>
          </p:cNvPr>
          <p:cNvSpPr txBox="1"/>
          <p:nvPr/>
        </p:nvSpPr>
        <p:spPr>
          <a:xfrm>
            <a:off x="783968" y="3045885"/>
            <a:ext cx="8066955" cy="2257907"/>
          </a:xfrm>
          <a:prstGeom prst="rect">
            <a:avLst/>
          </a:prstGeom>
          <a:noFill/>
          <a:ln>
            <a:noFill/>
          </a:ln>
        </p:spPr>
        <p:txBody>
          <a:bodyPr spcFirstLastPara="1" wrap="square" lIns="91380" tIns="91380" rIns="91380" bIns="91380" anchor="ctr" anchorCtr="0">
            <a:noAutofit/>
          </a:bodyPr>
          <a:lstStyle/>
          <a:p>
            <a:pPr lvl="0">
              <a:lnSpc>
                <a:spcPct val="115000"/>
              </a:lnSpc>
              <a:buSzPts val="1600"/>
            </a:pPr>
            <a:r>
              <a:rPr lang="es-CL" sz="1500" dirty="0">
                <a:latin typeface="Calibri" panose="020F0502020204030204" pitchFamily="34" charset="0"/>
                <a:cs typeface="Calibri" panose="020F0502020204030204" pitchFamily="34" charset="0"/>
              </a:rPr>
              <a:t>Un exportador en Estados Unidos conviene con un cliente en Chile vender 250 camisetas. La factura se hace en pesos chilenos y se conviene un precio de 160.000. CLP, pagaderos en 90 días. Los CLP se convertirán inmediatamente en Dólar (USD).</a:t>
            </a:r>
          </a:p>
          <a:p>
            <a:pPr marL="285750" lvl="0" indent="-285750">
              <a:lnSpc>
                <a:spcPct val="115000"/>
              </a:lnSpc>
              <a:buSzPts val="1600"/>
              <a:buFont typeface="Arial" panose="020B0604020202020204" pitchFamily="34" charset="0"/>
              <a:buChar char="•"/>
            </a:pPr>
            <a:r>
              <a:rPr lang="es-CL" sz="1500" b="1" dirty="0">
                <a:latin typeface="Calibri" panose="020F0502020204030204" pitchFamily="34" charset="0"/>
                <a:cs typeface="Calibri" panose="020F0502020204030204" pitchFamily="34" charset="0"/>
              </a:rPr>
              <a:t>El tipo de cambio es 766,80 USD, y por tanto, el exportador espera recibir: 250 camisetas a (160.000 ÷ 766,80USD)  = 250 x USD208,80 = USD 52,200</a:t>
            </a:r>
          </a:p>
          <a:p>
            <a:pPr marL="285750" lvl="0" indent="-285750">
              <a:lnSpc>
                <a:spcPct val="115000"/>
              </a:lnSpc>
              <a:buSzPts val="1600"/>
              <a:buFont typeface="Arial" panose="020B0604020202020204" pitchFamily="34" charset="0"/>
              <a:buChar char="•"/>
            </a:pPr>
            <a:r>
              <a:rPr lang="es-CL" sz="1500" b="1" dirty="0">
                <a:latin typeface="Calibri" panose="020F0502020204030204" pitchFamily="34" charset="0"/>
                <a:cs typeface="Calibri" panose="020F0502020204030204" pitchFamily="34" charset="0"/>
              </a:rPr>
              <a:t>El coste de las camisetas es de USD 52 por unidad y por tanto el beneficio esperado es: USD 52,200 - (250 x USD 52) = USD 39.200,00</a:t>
            </a:r>
          </a:p>
          <a:p>
            <a:pPr marL="285750" lvl="0" indent="-285750">
              <a:lnSpc>
                <a:spcPct val="115000"/>
              </a:lnSpc>
              <a:buSzPts val="1600"/>
              <a:buFont typeface="Arial" panose="020B0604020202020204" pitchFamily="34" charset="0"/>
              <a:buChar char="•"/>
            </a:pPr>
            <a:r>
              <a:rPr lang="es-CL" sz="1500" b="1" dirty="0">
                <a:latin typeface="Calibri" panose="020F0502020204030204" pitchFamily="34" charset="0"/>
                <a:cs typeface="Calibri" panose="020F0502020204030204" pitchFamily="34" charset="0"/>
              </a:rPr>
              <a:t>Sin embargo, dado el plazo de 90 días para el pago, el beneficio esperado depende de la cotización del USD en dicho plazo. </a:t>
            </a:r>
          </a:p>
          <a:p>
            <a:pPr lvl="0">
              <a:lnSpc>
                <a:spcPct val="115000"/>
              </a:lnSpc>
              <a:buSzPts val="1600"/>
            </a:pPr>
            <a:endParaRPr lang="es-CL" sz="1500" dirty="0">
              <a:latin typeface="Calibri" panose="020F0502020204030204" pitchFamily="34" charset="0"/>
              <a:cs typeface="Calibri" panose="020F0502020204030204" pitchFamily="34" charset="0"/>
            </a:endParaRPr>
          </a:p>
          <a:p>
            <a:pPr lvl="0">
              <a:lnSpc>
                <a:spcPct val="115000"/>
              </a:lnSpc>
              <a:buSzPts val="1600"/>
            </a:pPr>
            <a:r>
              <a:rPr lang="es-CL" sz="1500" dirty="0">
                <a:latin typeface="Calibri" panose="020F0502020204030204" pitchFamily="34" charset="0"/>
                <a:cs typeface="Calibri" panose="020F0502020204030204" pitchFamily="34" charset="0"/>
              </a:rPr>
              <a:t>Al poner atención en esta situación no nos centraremos en este momento en cómo realizar los cálculos, sino en que dadas condiciones determinadas, las ganancias pueden estar comprometidas, veamos dos casos:</a:t>
            </a:r>
          </a:p>
        </p:txBody>
      </p:sp>
      <p:sp>
        <p:nvSpPr>
          <p:cNvPr id="7" name="CuadroTexto 6">
            <a:extLst>
              <a:ext uri="{FF2B5EF4-FFF2-40B4-BE49-F238E27FC236}">
                <a16:creationId xmlns:a16="http://schemas.microsoft.com/office/drawing/2014/main" id="{B4FBC46A-018F-E947-A780-293FBE1F239E}"/>
              </a:ext>
            </a:extLst>
          </p:cNvPr>
          <p:cNvSpPr txBox="1"/>
          <p:nvPr/>
        </p:nvSpPr>
        <p:spPr>
          <a:xfrm>
            <a:off x="375975" y="6546927"/>
            <a:ext cx="5064207" cy="276999"/>
          </a:xfrm>
          <a:prstGeom prst="rect">
            <a:avLst/>
          </a:prstGeom>
          <a:noFill/>
        </p:spPr>
        <p:txBody>
          <a:bodyPr wrap="none" rtlCol="0">
            <a:spAutoFit/>
          </a:bodyPr>
          <a:lstStyle/>
          <a:p>
            <a:r>
              <a:rPr lang="es-CL" sz="1200" i="1" dirty="0"/>
              <a:t>https://rua.ua.es/dspace/bitstream/10045/28564/1/2013_Temas_1-4.pdf</a:t>
            </a:r>
          </a:p>
        </p:txBody>
      </p:sp>
      <p:sp>
        <p:nvSpPr>
          <p:cNvPr id="8" name="Rectángulo 7">
            <a:extLst>
              <a:ext uri="{FF2B5EF4-FFF2-40B4-BE49-F238E27FC236}">
                <a16:creationId xmlns:a16="http://schemas.microsoft.com/office/drawing/2014/main" id="{3C8559AB-5603-7E42-8BFD-E43FF9E888E9}"/>
              </a:ext>
            </a:extLst>
          </p:cNvPr>
          <p:cNvSpPr/>
          <p:nvPr/>
        </p:nvSpPr>
        <p:spPr>
          <a:xfrm>
            <a:off x="379049" y="6304035"/>
            <a:ext cx="809837" cy="307777"/>
          </a:xfrm>
          <a:prstGeom prst="rect">
            <a:avLst/>
          </a:prstGeom>
        </p:spPr>
        <p:txBody>
          <a:bodyPr wrap="none">
            <a:spAutoFit/>
          </a:bodyPr>
          <a:lstStyle/>
          <a:p>
            <a:r>
              <a:rPr lang="es-ES" b="1" dirty="0">
                <a:solidFill>
                  <a:srgbClr val="EB6B1F"/>
                </a:solidFill>
                <a:latin typeface="Calibri" panose="020F0502020204030204" pitchFamily="34" charset="0"/>
                <a:cs typeface="Calibri" panose="020F0502020204030204" pitchFamily="34" charset="0"/>
              </a:rPr>
              <a:t>FUENTE:</a:t>
            </a:r>
            <a:endParaRPr lang="es-ES_tradnl" b="1" dirty="0">
              <a:solidFill>
                <a:srgbClr val="EB6B1F"/>
              </a:solidFill>
            </a:endParaRPr>
          </a:p>
        </p:txBody>
      </p:sp>
    </p:spTree>
    <p:extLst>
      <p:ext uri="{BB962C8B-B14F-4D97-AF65-F5344CB8AC3E}">
        <p14:creationId xmlns:p14="http://schemas.microsoft.com/office/powerpoint/2010/main" val="2653195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4" name="Google Shape;95;p3">
            <a:extLst>
              <a:ext uri="{FF2B5EF4-FFF2-40B4-BE49-F238E27FC236}">
                <a16:creationId xmlns:a16="http://schemas.microsoft.com/office/drawing/2014/main" id="{B7653B72-BBBA-B142-818C-37C81534518B}"/>
              </a:ext>
            </a:extLst>
          </p:cNvPr>
          <p:cNvSpPr txBox="1"/>
          <p:nvPr/>
        </p:nvSpPr>
        <p:spPr>
          <a:xfrm>
            <a:off x="375975" y="1474822"/>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INTRODUCCIÓN AL MÓDULO</a:t>
            </a:r>
          </a:p>
          <a:p>
            <a:pPr>
              <a:lnSpc>
                <a:spcPct val="80000"/>
              </a:lnSpc>
              <a:buSzPts val="2800"/>
            </a:pPr>
            <a:r>
              <a:rPr lang="es-CL" sz="2400" dirty="0">
                <a:solidFill>
                  <a:srgbClr val="C00000"/>
                </a:solidFill>
                <a:latin typeface="Calibri"/>
                <a:ea typeface="Calibri"/>
                <a:cs typeface="Calibri"/>
                <a:sym typeface="Calibri"/>
              </a:rPr>
              <a:t>¿DE QUÉ FORMA HAGO CRECER MI PYME?</a:t>
            </a:r>
            <a:br>
              <a:rPr lang="es-CL" sz="2400" dirty="0">
                <a:solidFill>
                  <a:srgbClr val="C00000"/>
                </a:solidFill>
                <a:latin typeface="Calibri"/>
                <a:ea typeface="Calibri"/>
                <a:cs typeface="Calibri"/>
                <a:sym typeface="Calibri"/>
              </a:rPr>
            </a:br>
            <a:endParaRPr lang="es-CL" sz="2400" i="0" u="none" strike="noStrike" cap="none" dirty="0">
              <a:solidFill>
                <a:srgbClr val="C00000"/>
              </a:solidFill>
              <a:latin typeface="Calibri"/>
              <a:ea typeface="Calibri"/>
              <a:cs typeface="Calibri"/>
              <a:sym typeface="Calibri"/>
            </a:endParaRPr>
          </a:p>
        </p:txBody>
      </p:sp>
      <p:sp>
        <p:nvSpPr>
          <p:cNvPr id="12" name="Google Shape;101;p3">
            <a:extLst>
              <a:ext uri="{FF2B5EF4-FFF2-40B4-BE49-F238E27FC236}">
                <a16:creationId xmlns:a16="http://schemas.microsoft.com/office/drawing/2014/main" id="{0D271B96-C65C-D846-97ED-C74DEF21373F}"/>
              </a:ext>
            </a:extLst>
          </p:cNvPr>
          <p:cNvSpPr/>
          <p:nvPr/>
        </p:nvSpPr>
        <p:spPr>
          <a:xfrm flipH="1">
            <a:off x="535961" y="2415643"/>
            <a:ext cx="5442807" cy="4348572"/>
          </a:xfrm>
          <a:prstGeom prst="roundRect">
            <a:avLst>
              <a:gd name="adj" fmla="val 10396"/>
            </a:avLst>
          </a:prstGeom>
          <a:solidFill>
            <a:srgbClr val="F7E3D1"/>
          </a:solidFill>
          <a:ln w="9525" cap="flat" cmpd="sng">
            <a:noFill/>
            <a:prstDash val="solid"/>
            <a:round/>
            <a:headEnd type="none" w="sm" len="sm"/>
            <a:tailEnd type="none" w="sm" len="sm"/>
          </a:ln>
        </p:spPr>
        <p:txBody>
          <a:bodyPr spcFirstLastPara="1" wrap="square" lIns="91380" tIns="91380" rIns="91380" bIns="91380" anchor="ctr" anchorCtr="0">
            <a:noAutofit/>
          </a:bodyPr>
          <a:lstStyle/>
          <a:p>
            <a:pPr>
              <a:buSzPts val="1400"/>
            </a:pPr>
            <a:r>
              <a:rPr lang="en-US" sz="1399"/>
              <a:t>    </a:t>
            </a:r>
            <a:endParaRPr sz="1399"/>
          </a:p>
        </p:txBody>
      </p:sp>
      <p:sp>
        <p:nvSpPr>
          <p:cNvPr id="13" name="Google Shape;99;p3">
            <a:extLst>
              <a:ext uri="{FF2B5EF4-FFF2-40B4-BE49-F238E27FC236}">
                <a16:creationId xmlns:a16="http://schemas.microsoft.com/office/drawing/2014/main" id="{B7887AD9-5F08-5949-9D11-F98FA5174963}"/>
              </a:ext>
            </a:extLst>
          </p:cNvPr>
          <p:cNvSpPr txBox="1"/>
          <p:nvPr/>
        </p:nvSpPr>
        <p:spPr>
          <a:xfrm>
            <a:off x="807414" y="3446585"/>
            <a:ext cx="8066955" cy="2207819"/>
          </a:xfrm>
          <a:prstGeom prst="rect">
            <a:avLst/>
          </a:prstGeom>
          <a:noFill/>
          <a:ln>
            <a:noFill/>
          </a:ln>
        </p:spPr>
        <p:txBody>
          <a:bodyPr spcFirstLastPara="1" wrap="square" lIns="91380" tIns="91380" rIns="91380" bIns="91380" anchor="ctr" anchorCtr="0">
            <a:noAutofit/>
          </a:bodyPr>
          <a:lstStyle/>
          <a:p>
            <a:pPr lvl="0">
              <a:lnSpc>
                <a:spcPct val="115000"/>
              </a:lnSpc>
              <a:buSzPts val="1600"/>
            </a:pPr>
            <a:r>
              <a:rPr lang="es-CL" sz="1500" b="1" dirty="0">
                <a:latin typeface="Calibri" panose="020F0502020204030204" pitchFamily="34" charset="0"/>
                <a:cs typeface="Calibri" panose="020F0502020204030204" pitchFamily="34" charset="0"/>
              </a:rPr>
              <a:t>Caso 1: el USD reduce su valor a: 750 USD/CLP.</a:t>
            </a:r>
          </a:p>
          <a:p>
            <a:pPr lvl="0">
              <a:lnSpc>
                <a:spcPct val="115000"/>
              </a:lnSpc>
              <a:buSzPts val="1600"/>
            </a:pPr>
            <a:r>
              <a:rPr lang="es-CL" sz="1500" b="1" dirty="0">
                <a:latin typeface="Calibri" panose="020F0502020204030204" pitchFamily="34" charset="0"/>
                <a:cs typeface="Calibri" panose="020F0502020204030204" pitchFamily="34" charset="0"/>
              </a:rPr>
              <a:t>Caso 2: el USD aumenta su valor a 786 USD/CLP.</a:t>
            </a:r>
          </a:p>
          <a:p>
            <a:pPr lvl="0">
              <a:lnSpc>
                <a:spcPct val="115000"/>
              </a:lnSpc>
              <a:buSzPts val="1600"/>
            </a:pPr>
            <a:endParaRPr lang="es-CL" sz="1500" dirty="0">
              <a:latin typeface="Calibri" panose="020F0502020204030204" pitchFamily="34" charset="0"/>
              <a:cs typeface="Calibri" panose="020F0502020204030204" pitchFamily="34" charset="0"/>
            </a:endParaRPr>
          </a:p>
          <a:p>
            <a:pPr lvl="0">
              <a:lnSpc>
                <a:spcPct val="115000"/>
              </a:lnSpc>
              <a:buSzPts val="1600"/>
            </a:pPr>
            <a:r>
              <a:rPr lang="es-CL" sz="1500" b="1" dirty="0">
                <a:latin typeface="Calibri" panose="020F0502020204030204" pitchFamily="34" charset="0"/>
                <a:cs typeface="Calibri" panose="020F0502020204030204" pitchFamily="34" charset="0"/>
              </a:rPr>
              <a:t>CASO 1</a:t>
            </a:r>
          </a:p>
          <a:p>
            <a:pPr lvl="0">
              <a:lnSpc>
                <a:spcPct val="115000"/>
              </a:lnSpc>
              <a:buSzPts val="1600"/>
            </a:pPr>
            <a:r>
              <a:rPr lang="es-CL" sz="1500" dirty="0">
                <a:latin typeface="Calibri" panose="020F0502020204030204" pitchFamily="34" charset="0"/>
                <a:cs typeface="Calibri" panose="020F0502020204030204" pitchFamily="34" charset="0"/>
              </a:rPr>
              <a:t>• El exportador USD recibe: </a:t>
            </a:r>
          </a:p>
          <a:p>
            <a:pPr lvl="0">
              <a:lnSpc>
                <a:spcPct val="115000"/>
              </a:lnSpc>
              <a:buSzPts val="1600"/>
            </a:pPr>
            <a:r>
              <a:rPr lang="es-CL" sz="1500" dirty="0">
                <a:latin typeface="Calibri" panose="020F0502020204030204" pitchFamily="34" charset="0"/>
                <a:cs typeface="Calibri" panose="020F0502020204030204" pitchFamily="34" charset="0"/>
              </a:rPr>
              <a:t>• 250 camisetas a (160.000 ÷ 750 USD/CLP) = USD 53,333 </a:t>
            </a:r>
          </a:p>
          <a:p>
            <a:pPr lvl="0">
              <a:lnSpc>
                <a:spcPct val="115000"/>
              </a:lnSpc>
              <a:buSzPts val="1600"/>
            </a:pPr>
            <a:r>
              <a:rPr lang="es-CL" sz="1500" dirty="0">
                <a:latin typeface="Calibri" panose="020F0502020204030204" pitchFamily="34" charset="0"/>
                <a:cs typeface="Calibri" panose="020F0502020204030204" pitchFamily="34" charset="0"/>
              </a:rPr>
              <a:t>• Con un beneficio de: USD 40,083 - USD 39,200 = USD  0.883</a:t>
            </a:r>
          </a:p>
          <a:p>
            <a:pPr lvl="0">
              <a:lnSpc>
                <a:spcPct val="115000"/>
              </a:lnSpc>
              <a:buSzPts val="1600"/>
            </a:pPr>
            <a:r>
              <a:rPr lang="es-CL" sz="1500" dirty="0">
                <a:latin typeface="Calibri" panose="020F0502020204030204" pitchFamily="34" charset="0"/>
                <a:cs typeface="Calibri" panose="020F0502020204030204" pitchFamily="34" charset="0"/>
              </a:rPr>
              <a:t>• Identificación del riesgo: que el USD reduzca su valor.</a:t>
            </a:r>
          </a:p>
          <a:p>
            <a:pPr lvl="0">
              <a:lnSpc>
                <a:spcPct val="115000"/>
              </a:lnSpc>
              <a:buSzPts val="1600"/>
            </a:pPr>
            <a:r>
              <a:rPr lang="es-CL" sz="1500" dirty="0">
                <a:latin typeface="Calibri" panose="020F0502020204030204" pitchFamily="34" charset="0"/>
                <a:cs typeface="Calibri" panose="020F0502020204030204" pitchFamily="34" charset="0"/>
              </a:rPr>
              <a:t>Lo cual es menos de lo esperado </a:t>
            </a:r>
          </a:p>
          <a:p>
            <a:pPr lvl="0">
              <a:lnSpc>
                <a:spcPct val="115000"/>
              </a:lnSpc>
              <a:buSzPts val="1600"/>
            </a:pPr>
            <a:endParaRPr lang="es-CL" sz="1500" dirty="0">
              <a:latin typeface="Calibri" panose="020F0502020204030204" pitchFamily="34" charset="0"/>
              <a:cs typeface="Calibri" panose="020F0502020204030204" pitchFamily="34" charset="0"/>
            </a:endParaRPr>
          </a:p>
          <a:p>
            <a:pPr lvl="0">
              <a:lnSpc>
                <a:spcPct val="115000"/>
              </a:lnSpc>
              <a:buSzPts val="1600"/>
            </a:pPr>
            <a:r>
              <a:rPr lang="es-CL" sz="1500" b="1" dirty="0">
                <a:latin typeface="Calibri" panose="020F0502020204030204" pitchFamily="34" charset="0"/>
                <a:cs typeface="Calibri" panose="020F0502020204030204" pitchFamily="34" charset="0"/>
              </a:rPr>
              <a:t>CASO 2</a:t>
            </a:r>
          </a:p>
          <a:p>
            <a:pPr lvl="0">
              <a:lnSpc>
                <a:spcPct val="115000"/>
              </a:lnSpc>
              <a:buSzPts val="1600"/>
            </a:pPr>
            <a:r>
              <a:rPr lang="es-CL" sz="1500" dirty="0">
                <a:latin typeface="Calibri" panose="020F0502020204030204" pitchFamily="34" charset="0"/>
                <a:cs typeface="Calibri" panose="020F0502020204030204" pitchFamily="34" charset="0"/>
              </a:rPr>
              <a:t>• El tipo de cambio aumenta su valor a 786 USD/CLP. </a:t>
            </a:r>
          </a:p>
          <a:p>
            <a:pPr lvl="0">
              <a:lnSpc>
                <a:spcPct val="115000"/>
              </a:lnSpc>
              <a:buSzPts val="1600"/>
            </a:pPr>
            <a:r>
              <a:rPr lang="es-CL" sz="1500" dirty="0">
                <a:latin typeface="Calibri" panose="020F0502020204030204" pitchFamily="34" charset="0"/>
                <a:cs typeface="Calibri" panose="020F0502020204030204" pitchFamily="34" charset="0"/>
              </a:rPr>
              <a:t>• 250 camisetas a (160.000 ÷ 786 USD/CLP) = USD 50,891 </a:t>
            </a:r>
          </a:p>
          <a:p>
            <a:pPr lvl="0">
              <a:lnSpc>
                <a:spcPct val="115000"/>
              </a:lnSpc>
              <a:buSzPts val="1600"/>
            </a:pPr>
            <a:r>
              <a:rPr lang="es-CL" sz="1500" dirty="0">
                <a:latin typeface="Calibri" panose="020F0502020204030204" pitchFamily="34" charset="0"/>
                <a:cs typeface="Calibri" panose="020F0502020204030204" pitchFamily="34" charset="0"/>
              </a:rPr>
              <a:t>• Con un beneficio de: USD 38,140 – USD 39,300 =  1,16</a:t>
            </a:r>
          </a:p>
          <a:p>
            <a:pPr lvl="0">
              <a:lnSpc>
                <a:spcPct val="115000"/>
              </a:lnSpc>
              <a:buSzPts val="1600"/>
            </a:pPr>
            <a:r>
              <a:rPr lang="es-CL" sz="1500" dirty="0">
                <a:latin typeface="Calibri" panose="020F0502020204030204" pitchFamily="34" charset="0"/>
                <a:cs typeface="Calibri" panose="020F0502020204030204" pitchFamily="34" charset="0"/>
              </a:rPr>
              <a:t>Lo cual es superior a lo esperado</a:t>
            </a:r>
          </a:p>
        </p:txBody>
      </p:sp>
      <p:pic>
        <p:nvPicPr>
          <p:cNvPr id="7" name="Gráfico 12">
            <a:extLst>
              <a:ext uri="{FF2B5EF4-FFF2-40B4-BE49-F238E27FC236}">
                <a16:creationId xmlns:a16="http://schemas.microsoft.com/office/drawing/2014/main" id="{3C875D5F-93ED-3D49-BEE5-57CB7043FC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4187" y="4874891"/>
            <a:ext cx="2464082" cy="2691352"/>
          </a:xfrm>
          <a:prstGeom prst="rect">
            <a:avLst/>
          </a:prstGeom>
        </p:spPr>
      </p:pic>
    </p:spTree>
    <p:extLst>
      <p:ext uri="{BB962C8B-B14F-4D97-AF65-F5344CB8AC3E}">
        <p14:creationId xmlns:p14="http://schemas.microsoft.com/office/powerpoint/2010/main" val="3162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57" name="Google Shape;26;p26">
            <a:extLst>
              <a:ext uri="{FF2B5EF4-FFF2-40B4-BE49-F238E27FC236}">
                <a16:creationId xmlns:a16="http://schemas.microsoft.com/office/drawing/2014/main" id="{932057E1-84F8-1540-BEC9-7E46F94C3899}"/>
              </a:ext>
            </a:extLst>
          </p:cNvPr>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154;p5">
            <a:extLst>
              <a:ext uri="{FF2B5EF4-FFF2-40B4-BE49-F238E27FC236}">
                <a16:creationId xmlns:a16="http://schemas.microsoft.com/office/drawing/2014/main" id="{B6A2E618-A146-D24C-8243-732B9A7F7076}"/>
              </a:ext>
            </a:extLst>
          </p:cNvPr>
          <p:cNvSpPr txBox="1"/>
          <p:nvPr/>
        </p:nvSpPr>
        <p:spPr>
          <a:xfrm>
            <a:off x="4063852" y="2664933"/>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en condiciones de:</a:t>
            </a:r>
            <a:endParaRPr b="1" dirty="0">
              <a:solidFill>
                <a:schemeClr val="tx1"/>
              </a:solidFill>
              <a:latin typeface="Calibri" panose="020F0502020204030204" pitchFamily="34" charset="0"/>
              <a:cs typeface="Calibri" panose="020F0502020204030204" pitchFamily="34" charset="0"/>
            </a:endParaRPr>
          </a:p>
        </p:txBody>
      </p:sp>
      <p:sp>
        <p:nvSpPr>
          <p:cNvPr id="59" name="Google Shape;152;p5">
            <a:extLst>
              <a:ext uri="{FF2B5EF4-FFF2-40B4-BE49-F238E27FC236}">
                <a16:creationId xmlns:a16="http://schemas.microsoft.com/office/drawing/2014/main" id="{30585E4A-44BF-BE46-8121-8CFF46F82637}"/>
              </a:ext>
            </a:extLst>
          </p:cNvPr>
          <p:cNvSpPr/>
          <p:nvPr/>
        </p:nvSpPr>
        <p:spPr>
          <a:xfrm>
            <a:off x="4063852" y="3185653"/>
            <a:ext cx="5081308" cy="3106992"/>
          </a:xfrm>
          <a:prstGeom prst="roundRect">
            <a:avLst>
              <a:gd name="adj" fmla="val 674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0" name="Google Shape;155;p5">
            <a:extLst>
              <a:ext uri="{FF2B5EF4-FFF2-40B4-BE49-F238E27FC236}">
                <a16:creationId xmlns:a16="http://schemas.microsoft.com/office/drawing/2014/main" id="{0CE096CF-087D-614F-BF64-F67E32F346E2}"/>
              </a:ext>
            </a:extLst>
          </p:cNvPr>
          <p:cNvSpPr txBox="1"/>
          <p:nvPr/>
        </p:nvSpPr>
        <p:spPr>
          <a:xfrm>
            <a:off x="4578913" y="3595906"/>
            <a:ext cx="4458203"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Conocer las características de los INCOTERMS.</a:t>
            </a:r>
          </a:p>
        </p:txBody>
      </p:sp>
      <p:grpSp>
        <p:nvGrpSpPr>
          <p:cNvPr id="61" name="Grupo 60">
            <a:extLst>
              <a:ext uri="{FF2B5EF4-FFF2-40B4-BE49-F238E27FC236}">
                <a16:creationId xmlns:a16="http://schemas.microsoft.com/office/drawing/2014/main" id="{ED4B82FA-2346-E34C-8913-E36437ECC5B6}"/>
              </a:ext>
            </a:extLst>
          </p:cNvPr>
          <p:cNvGrpSpPr/>
          <p:nvPr/>
        </p:nvGrpSpPr>
        <p:grpSpPr>
          <a:xfrm>
            <a:off x="3895220" y="3594590"/>
            <a:ext cx="375438" cy="362157"/>
            <a:chOff x="8933845" y="4538850"/>
            <a:chExt cx="376200" cy="385800"/>
          </a:xfrm>
        </p:grpSpPr>
        <p:sp>
          <p:nvSpPr>
            <p:cNvPr id="62" name="Google Shape;162;p5">
              <a:extLst>
                <a:ext uri="{FF2B5EF4-FFF2-40B4-BE49-F238E27FC236}">
                  <a16:creationId xmlns:a16="http://schemas.microsoft.com/office/drawing/2014/main" id="{CF8C06E7-9796-8444-AD5F-F6FEB5B5B003}"/>
                </a:ext>
              </a:extLst>
            </p:cNvPr>
            <p:cNvSpPr/>
            <p:nvPr/>
          </p:nvSpPr>
          <p:spPr>
            <a:xfrm>
              <a:off x="8933845" y="453885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163;p5">
              <a:extLst>
                <a:ext uri="{FF2B5EF4-FFF2-40B4-BE49-F238E27FC236}">
                  <a16:creationId xmlns:a16="http://schemas.microsoft.com/office/drawing/2014/main" id="{0BC1B129-1AD0-5F47-BD8D-41675E36FB5D}"/>
                </a:ext>
              </a:extLst>
            </p:cNvPr>
            <p:cNvSpPr txBox="1"/>
            <p:nvPr/>
          </p:nvSpPr>
          <p:spPr>
            <a:xfrm>
              <a:off x="8943370" y="453885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sp>
        <p:nvSpPr>
          <p:cNvPr id="69" name="Google Shape;168;p5">
            <a:extLst>
              <a:ext uri="{FF2B5EF4-FFF2-40B4-BE49-F238E27FC236}">
                <a16:creationId xmlns:a16="http://schemas.microsoft.com/office/drawing/2014/main" id="{DEFB36FB-2D90-5848-9257-688A18495F91}"/>
              </a:ext>
            </a:extLst>
          </p:cNvPr>
          <p:cNvSpPr txBox="1"/>
          <p:nvPr/>
        </p:nvSpPr>
        <p:spPr>
          <a:xfrm>
            <a:off x="4017018"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dirty="0">
                <a:solidFill>
                  <a:srgbClr val="FFB375"/>
                </a:solidFill>
                <a:latin typeface="Calibri"/>
                <a:ea typeface="Calibri"/>
                <a:cs typeface="Calibri"/>
                <a:sym typeface="Calibri"/>
              </a:rPr>
              <a:t>3</a:t>
            </a:r>
            <a:endParaRPr sz="5000" b="0" i="0" u="none" strike="noStrike" cap="none" dirty="0">
              <a:solidFill>
                <a:srgbClr val="FFB375"/>
              </a:solidFill>
              <a:latin typeface="Calibri"/>
              <a:ea typeface="Calibri"/>
              <a:cs typeface="Calibri"/>
              <a:sym typeface="Calibri"/>
            </a:endParaRPr>
          </a:p>
        </p:txBody>
      </p:sp>
      <p:pic>
        <p:nvPicPr>
          <p:cNvPr id="70" name="Imagen 69">
            <a:extLst>
              <a:ext uri="{FF2B5EF4-FFF2-40B4-BE49-F238E27FC236}">
                <a16:creationId xmlns:a16="http://schemas.microsoft.com/office/drawing/2014/main" id="{42C7A04F-A970-CC4C-A2FC-F1B70CB91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83" y="2382979"/>
            <a:ext cx="2950556" cy="4313787"/>
          </a:xfrm>
          <a:prstGeom prst="rect">
            <a:avLst/>
          </a:prstGeom>
        </p:spPr>
      </p:pic>
      <p:sp>
        <p:nvSpPr>
          <p:cNvPr id="71" name="Google Shape;95;p3">
            <a:extLst>
              <a:ext uri="{FF2B5EF4-FFF2-40B4-BE49-F238E27FC236}">
                <a16:creationId xmlns:a16="http://schemas.microsoft.com/office/drawing/2014/main" id="{038FAEB3-FCF9-FB4B-8D44-2D3B75F4D26E}"/>
              </a:ext>
            </a:extLst>
          </p:cNvPr>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ED6B00"/>
                </a:solidFill>
                <a:latin typeface="Calibri"/>
                <a:ea typeface="Calibri"/>
                <a:cs typeface="Calibri"/>
                <a:sym typeface="Calibri"/>
              </a:rPr>
              <a:t>MENÚ DE LA ACTIVIDAD</a:t>
            </a:r>
            <a:endParaRPr lang="en-US" sz="3100" b="1" dirty="0">
              <a:solidFill>
                <a:srgbClr val="ED6B00"/>
              </a:solidFill>
              <a:latin typeface="Calibri"/>
              <a:ea typeface="Calibri"/>
              <a:cs typeface="Calibri"/>
              <a:sym typeface="Calibri"/>
            </a:endParaRPr>
          </a:p>
        </p:txBody>
      </p:sp>
      <p:sp>
        <p:nvSpPr>
          <p:cNvPr id="72" name="Google Shape;155;p5">
            <a:extLst>
              <a:ext uri="{FF2B5EF4-FFF2-40B4-BE49-F238E27FC236}">
                <a16:creationId xmlns:a16="http://schemas.microsoft.com/office/drawing/2014/main" id="{6E202785-C3B1-F345-A71C-DCC9530C6ECF}"/>
              </a:ext>
            </a:extLst>
          </p:cNvPr>
          <p:cNvSpPr txBox="1"/>
          <p:nvPr/>
        </p:nvSpPr>
        <p:spPr>
          <a:xfrm>
            <a:off x="4576406" y="4274771"/>
            <a:ext cx="4014476" cy="584735"/>
          </a:xfrm>
          <a:prstGeom prst="rect">
            <a:avLst/>
          </a:prstGeom>
          <a:noFill/>
          <a:ln>
            <a:noFill/>
          </a:ln>
        </p:spPr>
        <p:txBody>
          <a:bodyPr spcFirstLastPara="1" wrap="square" lIns="91425" tIns="45700" rIns="91425" bIns="45700" anchor="t" anchorCtr="0">
            <a:spAutoFit/>
          </a:bodyPr>
          <a:lstStyle/>
          <a:p>
            <a:r>
              <a:rPr lang="es-CL" altLang="es-CL" sz="1600" dirty="0">
                <a:latin typeface="Calibri" panose="020F0502020204030204" pitchFamily="34" charset="0"/>
                <a:cs typeface="Calibri" panose="020F0502020204030204" pitchFamily="34" charset="0"/>
              </a:rPr>
              <a:t>Analizar relación entre la carta de crédito, cobranza extranjera y pagos.</a:t>
            </a:r>
          </a:p>
        </p:txBody>
      </p:sp>
      <p:grpSp>
        <p:nvGrpSpPr>
          <p:cNvPr id="76" name="Grupo 75">
            <a:extLst>
              <a:ext uri="{FF2B5EF4-FFF2-40B4-BE49-F238E27FC236}">
                <a16:creationId xmlns:a16="http://schemas.microsoft.com/office/drawing/2014/main" id="{F0ADDED4-09C3-5441-9348-C63DAB559CC1}"/>
              </a:ext>
            </a:extLst>
          </p:cNvPr>
          <p:cNvGrpSpPr/>
          <p:nvPr/>
        </p:nvGrpSpPr>
        <p:grpSpPr>
          <a:xfrm>
            <a:off x="3895257" y="5319508"/>
            <a:ext cx="375438" cy="362157"/>
            <a:chOff x="8933845" y="4538850"/>
            <a:chExt cx="376200" cy="385800"/>
          </a:xfrm>
        </p:grpSpPr>
        <p:sp>
          <p:nvSpPr>
            <p:cNvPr id="77" name="Google Shape;162;p5">
              <a:extLst>
                <a:ext uri="{FF2B5EF4-FFF2-40B4-BE49-F238E27FC236}">
                  <a16:creationId xmlns:a16="http://schemas.microsoft.com/office/drawing/2014/main" id="{D71446E0-EE77-A04E-BA30-383316B415E7}"/>
                </a:ext>
              </a:extLst>
            </p:cNvPr>
            <p:cNvSpPr/>
            <p:nvPr/>
          </p:nvSpPr>
          <p:spPr>
            <a:xfrm>
              <a:off x="8933845" y="453885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163;p5">
              <a:extLst>
                <a:ext uri="{FF2B5EF4-FFF2-40B4-BE49-F238E27FC236}">
                  <a16:creationId xmlns:a16="http://schemas.microsoft.com/office/drawing/2014/main" id="{78FA321D-AFFA-8B40-BB6D-8307E1F45B09}"/>
                </a:ext>
              </a:extLst>
            </p:cNvPr>
            <p:cNvSpPr txBox="1"/>
            <p:nvPr/>
          </p:nvSpPr>
          <p:spPr>
            <a:xfrm>
              <a:off x="8943370" y="453885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3</a:t>
              </a:r>
              <a:endParaRPr sz="2800" b="1" i="0" u="none" strike="noStrike" cap="none" dirty="0">
                <a:solidFill>
                  <a:srgbClr val="FFFFFF"/>
                </a:solidFill>
                <a:latin typeface="Calibri"/>
                <a:ea typeface="Calibri"/>
                <a:cs typeface="Calibri"/>
                <a:sym typeface="Calibri"/>
              </a:endParaRPr>
            </a:p>
          </p:txBody>
        </p:sp>
      </p:grpSp>
      <p:sp>
        <p:nvSpPr>
          <p:cNvPr id="2" name="CuadroTexto 1">
            <a:extLst>
              <a:ext uri="{FF2B5EF4-FFF2-40B4-BE49-F238E27FC236}">
                <a16:creationId xmlns:a16="http://schemas.microsoft.com/office/drawing/2014/main" id="{4650F363-3A45-1F4B-ADA9-2A7F434BA3E8}"/>
              </a:ext>
            </a:extLst>
          </p:cNvPr>
          <p:cNvSpPr txBox="1"/>
          <p:nvPr/>
        </p:nvSpPr>
        <p:spPr>
          <a:xfrm>
            <a:off x="-832338" y="3094892"/>
            <a:ext cx="184731" cy="307777"/>
          </a:xfrm>
          <a:prstGeom prst="rect">
            <a:avLst/>
          </a:prstGeom>
          <a:noFill/>
        </p:spPr>
        <p:txBody>
          <a:bodyPr wrap="none" rtlCol="0">
            <a:spAutoFit/>
          </a:bodyPr>
          <a:lstStyle/>
          <a:p>
            <a:endParaRPr lang="es-ES_tradnl" dirty="0"/>
          </a:p>
        </p:txBody>
      </p:sp>
      <p:sp>
        <p:nvSpPr>
          <p:cNvPr id="26" name="Google Shape;97;p3">
            <a:extLst>
              <a:ext uri="{FF2B5EF4-FFF2-40B4-BE49-F238E27FC236}">
                <a16:creationId xmlns:a16="http://schemas.microsoft.com/office/drawing/2014/main" id="{2BB8A416-8956-CC46-B8C4-38DC7947BCDF}"/>
              </a:ext>
            </a:extLst>
          </p:cNvPr>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PLAN COMÚN </a:t>
            </a:r>
            <a:r>
              <a:rPr lang="en-US" sz="1100" b="0" i="0" u="none" strike="noStrike" cap="none" dirty="0">
                <a:solidFill>
                  <a:srgbClr val="000000"/>
                </a:solidFill>
                <a:latin typeface="Calibri"/>
                <a:ea typeface="Calibri"/>
                <a:cs typeface="Calibri"/>
                <a:sym typeface="Calibri"/>
              </a:rPr>
              <a:t>| 3°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27" name="Google Shape;343;p14">
            <a:extLst>
              <a:ext uri="{FF2B5EF4-FFF2-40B4-BE49-F238E27FC236}">
                <a16:creationId xmlns:a16="http://schemas.microsoft.com/office/drawing/2014/main" id="{2734238E-DF5C-2E4E-991C-0EB8C870AEC2}"/>
              </a:ext>
            </a:extLst>
          </p:cNvPr>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9</a:t>
            </a:fld>
            <a:endParaRPr sz="1100" b="0" i="0" u="none" strike="noStrike" cap="none" dirty="0">
              <a:solidFill>
                <a:srgbClr val="741B47"/>
              </a:solidFill>
              <a:latin typeface="Calibri"/>
              <a:ea typeface="Calibri"/>
              <a:cs typeface="Calibri"/>
              <a:sym typeface="Calibri"/>
            </a:endParaRPr>
          </a:p>
        </p:txBody>
      </p:sp>
      <p:sp>
        <p:nvSpPr>
          <p:cNvPr id="20" name="Google Shape;155;p5">
            <a:extLst>
              <a:ext uri="{FF2B5EF4-FFF2-40B4-BE49-F238E27FC236}">
                <a16:creationId xmlns:a16="http://schemas.microsoft.com/office/drawing/2014/main" id="{94D2FA3C-D3BB-E043-B0F0-0EC5D934AC10}"/>
              </a:ext>
            </a:extLst>
          </p:cNvPr>
          <p:cNvSpPr txBox="1"/>
          <p:nvPr/>
        </p:nvSpPr>
        <p:spPr>
          <a:xfrm>
            <a:off x="4576406" y="5108555"/>
            <a:ext cx="4014476" cy="830956"/>
          </a:xfrm>
          <a:prstGeom prst="rect">
            <a:avLst/>
          </a:prstGeom>
          <a:noFill/>
          <a:ln>
            <a:noFill/>
          </a:ln>
        </p:spPr>
        <p:txBody>
          <a:bodyPr spcFirstLastPara="1" wrap="square" lIns="91425" tIns="45700" rIns="91425" bIns="45700" anchor="t" anchorCtr="0">
            <a:spAutoFit/>
          </a:bodyPr>
          <a:lstStyle/>
          <a:p>
            <a:r>
              <a:rPr lang="es-CL" altLang="es-CL" sz="1600" dirty="0">
                <a:latin typeface="Calibri" panose="020F0502020204030204" pitchFamily="34" charset="0"/>
                <a:cs typeface="Calibri" panose="020F0502020204030204" pitchFamily="34" charset="0"/>
              </a:rPr>
              <a:t>Calcular la conversión de las divisas internacionales del Dólar y Euro de acuerdo a la normativa legal vigente.</a:t>
            </a:r>
          </a:p>
        </p:txBody>
      </p:sp>
      <p:grpSp>
        <p:nvGrpSpPr>
          <p:cNvPr id="21" name="Grupo 20">
            <a:extLst>
              <a:ext uri="{FF2B5EF4-FFF2-40B4-BE49-F238E27FC236}">
                <a16:creationId xmlns:a16="http://schemas.microsoft.com/office/drawing/2014/main" id="{B0A95E75-BBD2-3447-A5E1-D4D6C66824B3}"/>
              </a:ext>
            </a:extLst>
          </p:cNvPr>
          <p:cNvGrpSpPr/>
          <p:nvPr/>
        </p:nvGrpSpPr>
        <p:grpSpPr>
          <a:xfrm>
            <a:off x="3895220" y="4379919"/>
            <a:ext cx="375438" cy="362157"/>
            <a:chOff x="8933845" y="4538850"/>
            <a:chExt cx="376200" cy="385800"/>
          </a:xfrm>
        </p:grpSpPr>
        <p:sp>
          <p:nvSpPr>
            <p:cNvPr id="22" name="Google Shape;162;p5">
              <a:extLst>
                <a:ext uri="{FF2B5EF4-FFF2-40B4-BE49-F238E27FC236}">
                  <a16:creationId xmlns:a16="http://schemas.microsoft.com/office/drawing/2014/main" id="{47A4665A-0000-F947-8570-C42656A422CB}"/>
                </a:ext>
              </a:extLst>
            </p:cNvPr>
            <p:cNvSpPr/>
            <p:nvPr/>
          </p:nvSpPr>
          <p:spPr>
            <a:xfrm>
              <a:off x="8933845" y="453885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163;p5">
              <a:extLst>
                <a:ext uri="{FF2B5EF4-FFF2-40B4-BE49-F238E27FC236}">
                  <a16:creationId xmlns:a16="http://schemas.microsoft.com/office/drawing/2014/main" id="{BC526533-F11B-9F40-9C0F-4F3EDB787474}"/>
                </a:ext>
              </a:extLst>
            </p:cNvPr>
            <p:cNvSpPr txBox="1"/>
            <p:nvPr/>
          </p:nvSpPr>
          <p:spPr>
            <a:xfrm>
              <a:off x="8943370" y="453885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sp>
        <p:nvSpPr>
          <p:cNvPr id="25" name="Google Shape;167;p5">
            <a:extLst>
              <a:ext uri="{FF2B5EF4-FFF2-40B4-BE49-F238E27FC236}">
                <a16:creationId xmlns:a16="http://schemas.microsoft.com/office/drawing/2014/main" id="{45D6B4AF-1A02-CE49-9DD5-C8556BF7EE4A}"/>
              </a:ext>
            </a:extLst>
          </p:cNvPr>
          <p:cNvSpPr txBox="1"/>
          <p:nvPr/>
        </p:nvSpPr>
        <p:spPr>
          <a:xfrm>
            <a:off x="375974" y="1807122"/>
            <a:ext cx="9157875" cy="330184"/>
          </a:xfrm>
          <a:prstGeom prst="rect">
            <a:avLst/>
          </a:prstGeom>
          <a:noFill/>
          <a:ln>
            <a:noFill/>
          </a:ln>
        </p:spPr>
        <p:txBody>
          <a:bodyPr spcFirstLastPara="1" wrap="square" lIns="91425" tIns="91425" rIns="91425" bIns="91425" anchor="ctr" anchorCtr="0">
            <a:noAutofit/>
          </a:bodyPr>
          <a:lstStyle/>
          <a:p>
            <a:pPr>
              <a:lnSpc>
                <a:spcPct val="90000"/>
              </a:lnSpc>
              <a:buSzPts val="2000"/>
            </a:pPr>
            <a:r>
              <a:rPr lang="en-US" sz="2000" dirty="0">
                <a:solidFill>
                  <a:srgbClr val="A93501"/>
                </a:solidFill>
                <a:latin typeface="Calibri"/>
                <a:ea typeface="Calibri"/>
                <a:cs typeface="Calibri"/>
                <a:sym typeface="Calibri"/>
              </a:rPr>
              <a:t>MONTOS CORRESPONDIENTES EN UNA </a:t>
            </a:r>
            <a:r>
              <a:rPr lang="en-US" sz="2000" b="1" dirty="0">
                <a:solidFill>
                  <a:srgbClr val="ED6B00"/>
                </a:solidFill>
                <a:latin typeface="Calibri"/>
                <a:ea typeface="Calibri"/>
                <a:cs typeface="Calibri"/>
                <a:sym typeface="Calibri"/>
              </a:rPr>
              <a:t>IMPORTACIÓN Y EXPORTACIÓN</a:t>
            </a:r>
            <a:endParaRPr lang="en-US" sz="2000" b="1" i="0" u="none" strike="noStrike" cap="none" dirty="0">
              <a:solidFill>
                <a:srgbClr val="ED6B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3888</TotalTime>
  <Words>3664</Words>
  <Application>Microsoft Macintosh PowerPoint</Application>
  <PresentationFormat>Personalizado</PresentationFormat>
  <Paragraphs>354</Paragraphs>
  <Slides>37</Slides>
  <Notes>31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37</vt:i4>
      </vt:variant>
    </vt:vector>
  </HeadingPairs>
  <TitlesOfParts>
    <vt:vector size="41" baseType="lpstr">
      <vt:lpstr>Calibri</vt:lpstr>
      <vt:lpstr>Arial</vt:lpstr>
      <vt:lpstr>Helvetica Neue</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
  <cp:keywords/>
  <dc:description/>
  <cp:lastModifiedBy>Microsoft Office User</cp:lastModifiedBy>
  <cp:revision>139</cp:revision>
  <dcterms:modified xsi:type="dcterms:W3CDTF">2021-02-03T20:32:54Z</dcterms:modified>
  <cp:category/>
</cp:coreProperties>
</file>