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Raleway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83D475-BA7C-412B-ABE2-7C533225AD8D}">
  <a:tblStyle styleId="{8283D475-BA7C-412B-ABE2-7C533225AD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814cf7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814cf7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23630543_5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23630543_5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965474a9_3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965474a9_3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965474a9_3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965474a9_3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b9a0b074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b9a0b074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b9a0b074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b9a0b074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b9a0b074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cb9a0b074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b9a0b074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cb9a0b074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965474a9_3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e965474a9_3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b9a0b07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b9a0b07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965474a9_3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e965474a9_3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b9a0b074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b9a0b074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b9a0b07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b9a0b07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blog.google/products/translate/futbol-translated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news/datablog/2014/sep/26/europeans-multiple-languages-uk-irelan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travel.trade.gov/view/m-2015-O-001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translate.google.com/communit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hyperlink" Target="http://heathbrothers.com/presentations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Cómo crear presentaciones llamativas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Guía elaborada por Chip Heath y Dan Heath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 descr="Screen Shot 2015-11-20 at 9.47.21 AM.png"/>
          <p:cNvPicPr preferRelativeResize="0"/>
          <p:nvPr/>
        </p:nvPicPr>
        <p:blipFill rotWithShape="1">
          <a:blip r:embed="rId3">
            <a:alphaModFix/>
          </a:blip>
          <a:srcRect l="4413" r="4404"/>
          <a:stretch/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Debido a la barrera del idioma, Alberto se sentía solo y el negocio de Marcos se vio resentido.</a:t>
            </a:r>
            <a:endParaRPr/>
          </a:p>
        </p:txBody>
      </p:sp>
      <p:grpSp>
        <p:nvGrpSpPr>
          <p:cNvPr id="152" name="Google Shape;152;p22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53" name="Google Shape;153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2" descr="Trozo de cinta adhesiva que pega una nota a la diapositiva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22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Consejo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Lo ideal es que hables de personas en situaciones diferentes, pero que todas ellas puedan beneficiarse de tu solución.</a:t>
              </a:r>
              <a:endPara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 b="15074"/>
          <a:stretch/>
        </p:blipFill>
        <p:spPr>
          <a:xfrm>
            <a:off x="0" y="0"/>
            <a:ext cx="9143997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/>
          <p:nvPr/>
        </p:nvSpPr>
        <p:spPr>
          <a:xfrm>
            <a:off x="283000" y="297900"/>
            <a:ext cx="4547700" cy="45477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4294967295"/>
          </p:nvPr>
        </p:nvSpPr>
        <p:spPr>
          <a:xfrm>
            <a:off x="481300" y="529650"/>
            <a:ext cx="4151100" cy="40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chemeClr val="accent5"/>
                </a:solidFill>
              </a:rPr>
              <a:t>Entonces, Marcos descubrió el Traductor de Google</a:t>
            </a:r>
            <a:endParaRPr sz="2800" b="1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Sus clientes dictan a la aplicación los problemas que tienen con sus cámaras.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chemeClr val="lt1"/>
                </a:solidFill>
              </a:rPr>
              <a:t>Al conocer las necesidades exactas, Marcos puede ofrecer a los clientes una atención amable y personalizada.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4" descr="Screen Shot 2015-11-19 at 11.48.18 PM.png"/>
          <p:cNvPicPr preferRelativeResize="0"/>
          <p:nvPr/>
        </p:nvPicPr>
        <p:blipFill rotWithShape="1">
          <a:blip r:embed="rId3">
            <a:alphaModFix/>
          </a:blip>
          <a:srcRect l="26321" r="26321"/>
          <a:stretch/>
        </p:blipFill>
        <p:spPr>
          <a:xfrm>
            <a:off x="0" y="0"/>
            <a:ext cx="45672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4832750" y="980400"/>
            <a:ext cx="4033800" cy="31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chemeClr val="dk1"/>
                </a:solidFill>
              </a:rPr>
              <a:t>Un simple gesto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000000"/>
                </a:solidFill>
              </a:rPr>
              <a:t>Los entrenadores Gary y Glen no sabían español.  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000000"/>
                </a:solidFill>
              </a:rPr>
              <a:t>Utilizaron el Traductor de Google para invitar a Alberto a unirse a su equipo... "¿Quieres jugar?" ... "¿Podrías defender la banda izquierda?"</a:t>
            </a:r>
            <a:endParaRPr sz="1800">
              <a:solidFill>
                <a:srgbClr val="000000"/>
              </a:solidFill>
            </a:endParaRPr>
          </a:p>
        </p:txBody>
      </p:sp>
      <p:grpSp>
        <p:nvGrpSpPr>
          <p:cNvPr id="169" name="Google Shape;169;p24"/>
          <p:cNvGrpSpPr/>
          <p:nvPr/>
        </p:nvGrpSpPr>
        <p:grpSpPr>
          <a:xfrm>
            <a:off x="134988" y="2464035"/>
            <a:ext cx="2212050" cy="2537076"/>
            <a:chOff x="6803275" y="395363"/>
            <a:chExt cx="2212050" cy="2537076"/>
          </a:xfrm>
        </p:grpSpPr>
        <p:pic>
          <p:nvPicPr>
            <p:cNvPr id="170" name="Google Shape;170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4" descr="Trozo de cinta adhesiva que pega una nota a la diapositiva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24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Consejo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Muestra cómo la persona de la historia consigue sus objetivos gracias a tu solución.</a:t>
              </a:r>
              <a:endParaRPr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 r="11111" b="532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>
                <a:solidFill>
                  <a:schemeClr val="accent5"/>
                </a:solidFill>
              </a:rPr>
              <a:t>Pasar de no entenderse a ser toda una estrella</a:t>
            </a:r>
            <a:endParaRPr sz="42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100" b="0"/>
              <a:t>Alberto marcó 30 goles en 21 partidos. Varios clubes profesionales de la Premier League están interesados en él. Y es uno de los jugadores favoritos del resto de los miembros del equipo.</a:t>
            </a:r>
            <a:endParaRPr sz="2100" b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1600" b="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 un vídeo corto sobre la historia de Alberto</a:t>
            </a:r>
            <a:endParaRPr sz="2400" u="sng">
              <a:solidFill>
                <a:schemeClr val="accent5"/>
              </a:solidFill>
            </a:endParaRPr>
          </a:p>
        </p:txBody>
      </p:sp>
      <p:grpSp>
        <p:nvGrpSpPr>
          <p:cNvPr id="179" name="Google Shape;179;p25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80" name="Google Shape;180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5" descr="Trozo de cinta adhesiva que pega una nota a la diapositiva"/>
            <p:cNvPicPr preferRelativeResize="0"/>
            <p:nvPr/>
          </p:nvPicPr>
          <p:blipFill rotWithShape="1">
            <a:blip r:embed="rId6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5"/>
            <p:cNvSpPr txBox="1"/>
            <p:nvPr/>
          </p:nvSpPr>
          <p:spPr>
            <a:xfrm>
              <a:off x="6944812" y="684228"/>
              <a:ext cx="19884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Consejo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Las historias se hacen creíbles cuando se facilitan datos concretos, por ejemplo, la difícil situación por la que atravesaba Alberto y cómo a través del Traductor de Google pudo comunicarse y marcar 30 goles en 21 partidos.</a:t>
              </a:r>
              <a:endParaRPr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 descr="Trozo de cinta adhesiva que pega una nota a la diapositiva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3. Ejemplos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4294967295"/>
          </p:nvPr>
        </p:nvSpPr>
        <p:spPr>
          <a:xfrm>
            <a:off x="2855550" y="1377475"/>
            <a:ext cx="36003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La audiencia debe darse cuenta de lo comunes o poco frecuentes que son tus ejemplos.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Elige una o dos estadísticas y preséntalas de </a:t>
            </a:r>
            <a:br>
              <a:rPr lang="es" sz="1200">
                <a:latin typeface="Raleway"/>
                <a:ea typeface="Raleway"/>
                <a:cs typeface="Raleway"/>
                <a:sym typeface="Raleway"/>
              </a:rPr>
            </a:b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la forma más concreta posible. Por lo general, las estadísticas no son fáciles de recordar, </a:t>
            </a:r>
            <a:br>
              <a:rPr lang="es" sz="1200">
                <a:latin typeface="Raleway"/>
                <a:ea typeface="Raleway"/>
                <a:cs typeface="Raleway"/>
                <a:sym typeface="Raleway"/>
              </a:rPr>
            </a:b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pero estas técnicas pueden ayudarte: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s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Relaciona los datos</a:t>
            </a:r>
            <a:br>
              <a:rPr lang="es" sz="1400">
                <a:latin typeface="Raleway"/>
                <a:ea typeface="Raleway"/>
                <a:cs typeface="Raleway"/>
                <a:sym typeface="Raleway"/>
              </a:rPr>
            </a:b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Presenta los datos en el contexto de una historia que hayas contado anteriormente.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s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Compara cifras</a:t>
            </a:r>
            <a:br>
              <a:rPr lang="es" sz="1400">
                <a:latin typeface="Raleway"/>
                <a:ea typeface="Raleway"/>
                <a:cs typeface="Raleway"/>
                <a:sym typeface="Raleway"/>
              </a:rPr>
            </a:b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Procesamos mejor los números grandes si los encuadramos en el contexto de algo familiar.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64125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0"/>
              <a:t>No es de extrañar que Marcos utilice a menudo el Traductor de Google en su tienda.</a:t>
            </a:r>
            <a:endParaRPr sz="2300" b="0"/>
          </a:p>
          <a:p>
            <a:pPr marL="0" lvl="0" indent="0" algn="l" rtl="0">
              <a:spcBef>
                <a:spcPts val="1600"/>
              </a:spcBef>
              <a:spcAft>
                <a:spcPts val="1000"/>
              </a:spcAft>
              <a:buNone/>
            </a:pPr>
            <a:r>
              <a:rPr lang="es"/>
              <a:t>En la Unión Europea, hay  </a:t>
            </a:r>
            <a:r>
              <a:rPr lang="es">
                <a:solidFill>
                  <a:schemeClr val="accent5"/>
                </a:solidFill>
              </a:rPr>
              <a:t>23 idiomas reconocidos oficialmente</a:t>
            </a:r>
            <a:r>
              <a:rPr lang="es"/>
              <a:t>.</a:t>
            </a:r>
            <a:endParaRPr/>
          </a:p>
        </p:txBody>
      </p:sp>
      <p:sp>
        <p:nvSpPr>
          <p:cNvPr id="196" name="Google Shape;196;p27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Fuente: </a:t>
            </a:r>
            <a:r>
              <a:rPr lang="es" sz="120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theguardian.com</a:t>
            </a:r>
            <a:endParaRPr sz="12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97" name="Google Shape;197;p27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98" name="Google Shape;198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7" descr="Trozo de cinta adhesiva que pega una nota a la diapositiva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27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Consejo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s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No expongas los datos de manera aislada. Relaciónalos siempre con una historia que ya hayas contado, en este caso, la de la tienda de Marcos.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265500" y="754200"/>
            <a:ext cx="4045200" cy="36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0">
                <a:solidFill>
                  <a:schemeClr val="lt2"/>
                </a:solidFill>
              </a:rPr>
              <a:t>Más de 50 millones de estadounidenses viajaron al extranjero en 2015</a:t>
            </a:r>
            <a:endParaRPr sz="1800" b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>
                <a:solidFill>
                  <a:schemeClr val="lt2"/>
                </a:solidFill>
              </a:rPr>
              <a:t>ESTA CIFRA SUPERA</a:t>
            </a:r>
            <a:r>
              <a:rPr lang="es" sz="2500">
                <a:solidFill>
                  <a:schemeClr val="lt2"/>
                </a:solidFill>
              </a:rPr>
              <a:t> </a:t>
            </a:r>
            <a:br>
              <a:rPr lang="es" sz="2500">
                <a:solidFill>
                  <a:schemeClr val="lt2"/>
                </a:solidFill>
              </a:rPr>
            </a:br>
            <a:r>
              <a:rPr lang="es" sz="3100">
                <a:solidFill>
                  <a:schemeClr val="lt2"/>
                </a:solidFill>
              </a:rPr>
              <a:t>A LA POBLACIÓN DE </a:t>
            </a:r>
            <a:r>
              <a:rPr lang="es"/>
              <a:t>CALIFORNIA</a:t>
            </a:r>
            <a:r>
              <a:rPr lang="es">
                <a:solidFill>
                  <a:schemeClr val="lt2"/>
                </a:solidFill>
              </a:rPr>
              <a:t> Y DE </a:t>
            </a:r>
            <a:br>
              <a:rPr lang="es" sz="2500">
                <a:solidFill>
                  <a:schemeClr val="lt2"/>
                </a:solidFill>
              </a:rPr>
            </a:br>
            <a:r>
              <a:rPr lang="es" sz="4200"/>
              <a:t>TEXAS</a:t>
            </a:r>
            <a:r>
              <a:rPr lang="es" sz="4200">
                <a:solidFill>
                  <a:schemeClr val="lt2"/>
                </a:solidFill>
              </a:rPr>
              <a:t> JUNTAS</a:t>
            </a:r>
            <a:endParaRPr sz="4200">
              <a:solidFill>
                <a:schemeClr val="lt2"/>
              </a:solidFill>
            </a:endParaRPr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6259750" y="476100"/>
            <a:ext cx="2480925" cy="24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>
            <a:off x="4651375" y="1297750"/>
            <a:ext cx="3031200" cy="303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28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209" name="Google Shape;209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28" descr="Trozo de cinta adhesiva que pega una nota a la diapositiva"/>
            <p:cNvPicPr preferRelativeResize="0"/>
            <p:nvPr/>
          </p:nvPicPr>
          <p:blipFill rotWithShape="1">
            <a:blip r:embed="rId6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28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Consejo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s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Si una cifra es demasiado grande o pequeña para que la audiencia entienda su envergadura, compárala con algo conocido.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12" name="Google Shape;212;p28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Fuente: </a:t>
            </a:r>
            <a:r>
              <a:rPr lang="es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travel.trade.gov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 descr="Trozo de cinta adhesiva que pega una nota a la diapositiva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4. Cierre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0" name="Google Shape;220;p29"/>
          <p:cNvSpPr txBox="1">
            <a:spLocks noGrp="1"/>
          </p:cNvSpPr>
          <p:nvPr>
            <p:ph type="body" idx="4294967295"/>
          </p:nvPr>
        </p:nvSpPr>
        <p:spPr>
          <a:xfrm>
            <a:off x="2855550" y="1377475"/>
            <a:ext cx="35226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Para generar confianza en tu producto o idea, incluye al menos una de estas tres diapositivas: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s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Hitos</a:t>
            </a:r>
            <a:br>
              <a:rPr lang="es" sz="1200">
                <a:latin typeface="Raleway"/>
                <a:ea typeface="Raleway"/>
                <a:cs typeface="Raleway"/>
                <a:sym typeface="Raleway"/>
              </a:rPr>
            </a:b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¿Qué se ha conseguido y qué queda pendiente?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s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Testimonios</a:t>
            </a:r>
            <a:br>
              <a:rPr lang="es" sz="1200">
                <a:latin typeface="Raleway"/>
                <a:ea typeface="Raleway"/>
                <a:cs typeface="Raleway"/>
                <a:sym typeface="Raleway"/>
              </a:rPr>
            </a:b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¿Quién apoya tu idea (y quién no)?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s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Próximos pasos</a:t>
            </a:r>
            <a:br>
              <a:rPr lang="es" sz="1200">
                <a:latin typeface="Raleway"/>
                <a:ea typeface="Raleway"/>
                <a:cs typeface="Raleway"/>
                <a:sym typeface="Raleway"/>
              </a:rPr>
            </a:b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¿Cómo puede la audiencia poner en práctica lo expuesto o consultar más información?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</a:rPr>
              <a:t>Hitos</a:t>
            </a:r>
            <a:endParaRPr>
              <a:solidFill>
                <a:schemeClr val="lt2"/>
              </a:solidFill>
            </a:endParaRPr>
          </a:p>
        </p:txBody>
      </p:sp>
      <p:graphicFrame>
        <p:nvGraphicFramePr>
          <p:cNvPr id="226" name="Google Shape;226;p30"/>
          <p:cNvGraphicFramePr/>
          <p:nvPr/>
        </p:nvGraphicFramePr>
        <p:xfrm>
          <a:off x="323100" y="239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{8283D475-BA7C-412B-ABE2-7C533225AD8D}</a:tableStyleId>
              </a:tblPr>
              <a:tblGrid>
                <a:gridCol w="71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02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191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rgbClr val="FFFFFF"/>
                          </a:solidFill>
                        </a:rPr>
                        <a:t>2014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rgbClr val="FFFFFF"/>
                          </a:solidFill>
                        </a:rPr>
                        <a:t>2015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7" name="Google Shape;227;p30"/>
          <p:cNvCxnSpPr/>
          <p:nvPr/>
        </p:nvCxnSpPr>
        <p:spPr>
          <a:xfrm rot="10800000">
            <a:off x="569975" y="1439375"/>
            <a:ext cx="0" cy="9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8" name="Google Shape;228;p30"/>
          <p:cNvSpPr txBox="1">
            <a:spLocks noGrp="1"/>
          </p:cNvSpPr>
          <p:nvPr>
            <p:ph type="title"/>
          </p:nvPr>
        </p:nvSpPr>
        <p:spPr>
          <a:xfrm>
            <a:off x="646175" y="1235062"/>
            <a:ext cx="23157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Octubre 2014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29" name="Google Shape;229;p30"/>
          <p:cNvSpPr txBox="1">
            <a:spLocks noGrp="1"/>
          </p:cNvSpPr>
          <p:nvPr>
            <p:ph type="body" idx="4294967295"/>
          </p:nvPr>
        </p:nvSpPr>
        <p:spPr>
          <a:xfrm>
            <a:off x="646175" y="1560476"/>
            <a:ext cx="2315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400"/>
              <a:t>Traducir páginas web con la extensión de Chrome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xfrm>
            <a:off x="3251009" y="3668337"/>
            <a:ext cx="23157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Agosto 2015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4294967295"/>
          </p:nvPr>
        </p:nvSpPr>
        <p:spPr>
          <a:xfrm>
            <a:off x="3251009" y="3993750"/>
            <a:ext cx="23157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Traducir conversaciones con tu reloj Android</a:t>
            </a:r>
            <a:endParaRPr sz="1400"/>
          </a:p>
        </p:txBody>
      </p:sp>
      <p:sp>
        <p:nvSpPr>
          <p:cNvPr id="232" name="Google Shape;232;p30"/>
          <p:cNvSpPr txBox="1">
            <a:spLocks noGrp="1"/>
          </p:cNvSpPr>
          <p:nvPr>
            <p:ph type="title"/>
          </p:nvPr>
        </p:nvSpPr>
        <p:spPr>
          <a:xfrm>
            <a:off x="5091057" y="1235062"/>
            <a:ext cx="23532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46524"/>
                </a:solidFill>
              </a:rPr>
              <a:t>Octubre 2015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33" name="Google Shape;233;p30"/>
          <p:cNvSpPr txBox="1">
            <a:spLocks noGrp="1"/>
          </p:cNvSpPr>
          <p:nvPr>
            <p:ph type="body" idx="4294967295"/>
          </p:nvPr>
        </p:nvSpPr>
        <p:spPr>
          <a:xfrm>
            <a:off x="5091049" y="1560476"/>
            <a:ext cx="23532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Traducir texto dentro de una aplicación</a:t>
            </a:r>
            <a:endParaRPr sz="1400"/>
          </a:p>
        </p:txBody>
      </p:sp>
      <p:sp>
        <p:nvSpPr>
          <p:cNvPr id="234" name="Google Shape;234;p30"/>
          <p:cNvSpPr txBox="1">
            <a:spLocks noGrp="1"/>
          </p:cNvSpPr>
          <p:nvPr>
            <p:ph type="title"/>
          </p:nvPr>
        </p:nvSpPr>
        <p:spPr>
          <a:xfrm>
            <a:off x="6245122" y="3668337"/>
            <a:ext cx="23532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</a:rPr>
              <a:t>Noviembre 2015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35" name="Google Shape;235;p30"/>
          <p:cNvSpPr txBox="1">
            <a:spLocks noGrp="1"/>
          </p:cNvSpPr>
          <p:nvPr>
            <p:ph type="body" idx="4294967295"/>
          </p:nvPr>
        </p:nvSpPr>
        <p:spPr>
          <a:xfrm>
            <a:off x="6245125" y="3993750"/>
            <a:ext cx="23532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Traducir texto del inglés o alemán al árabe con un solo toque de cámara</a:t>
            </a:r>
            <a:endParaRPr sz="1400"/>
          </a:p>
        </p:txBody>
      </p:sp>
      <p:cxnSp>
        <p:nvCxnSpPr>
          <p:cNvPr id="236" name="Google Shape;236;p30"/>
          <p:cNvCxnSpPr/>
          <p:nvPr/>
        </p:nvCxnSpPr>
        <p:spPr>
          <a:xfrm>
            <a:off x="3174800" y="3113100"/>
            <a:ext cx="0" cy="8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37" name="Google Shape;237;p30"/>
          <p:cNvCxnSpPr/>
          <p:nvPr/>
        </p:nvCxnSpPr>
        <p:spPr>
          <a:xfrm rot="10800000">
            <a:off x="4997750" y="1439375"/>
            <a:ext cx="0" cy="9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38" name="Google Shape;238;p30"/>
          <p:cNvCxnSpPr/>
          <p:nvPr/>
        </p:nvCxnSpPr>
        <p:spPr>
          <a:xfrm>
            <a:off x="6168925" y="3113100"/>
            <a:ext cx="0" cy="8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Testimonios</a:t>
            </a:r>
            <a:endParaRPr/>
          </a:p>
        </p:txBody>
      </p:sp>
      <p:sp>
        <p:nvSpPr>
          <p:cNvPr id="244" name="Google Shape;244;p31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1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1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Gracias al Traductor de Google, me he animado a aprender francés</a:t>
            </a:r>
            <a:r>
              <a:rPr lang="es" sz="2100"/>
              <a:t> </a:t>
            </a:r>
            <a:endParaRPr sz="2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400" b="0"/>
              <a:t>Nombre de la persona, Ciudad</a:t>
            </a:r>
            <a:endParaRPr sz="1400" b="0">
              <a:solidFill>
                <a:schemeClr val="lt1"/>
              </a:solidFill>
            </a:endParaRPr>
          </a:p>
        </p:txBody>
      </p:sp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Esta aplicación me ofrece la seguridad de poder emprender un viaje por la zonas rurales de Vietnam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400" b="0"/>
              <a:t>Nombre de la persona</a:t>
            </a:r>
            <a:r>
              <a:rPr lang="es" sz="1400" b="0">
                <a:solidFill>
                  <a:schemeClr val="lt1"/>
                </a:solidFill>
              </a:rPr>
              <a:t>, C</a:t>
            </a:r>
            <a:r>
              <a:rPr lang="es" sz="1400" b="0"/>
              <a:t>iudad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5533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La traducción visual es como hacer magia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400" b="0"/>
              <a:t>Nombre de la persona, Ciudad</a:t>
            </a:r>
            <a:endParaRPr sz="1400" b="0">
              <a:solidFill>
                <a:schemeClr val="lt1"/>
              </a:solidFill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Estas citas son solo para fines ilustrativos.</a:t>
            </a:r>
            <a:endParaRPr sz="12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>
                <a:solidFill>
                  <a:schemeClr val="dk1"/>
                </a:solidFill>
              </a:rPr>
              <a:t>Vender tu idea</a:t>
            </a:r>
            <a:endParaRPr sz="2400"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 b="0">
                <a:latin typeface="Lato"/>
                <a:ea typeface="Lato"/>
                <a:cs typeface="Lato"/>
                <a:sym typeface="Lato"/>
              </a:rPr>
              <a:t>Chip y Dan Heath, autores del exitoso libro "Made To Stick", han colaborado en el diseño de esta plantilla con el fin de ayudar a los usuarios a crear y diseñar presentaciones excelentes de un producto, servicio o idea nuevos.</a:t>
            </a:r>
            <a:endParaRPr sz="1800" b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" name="Google Shape;80;p14" descr="Libro &quot;Made To Stick&quot; en posición vertica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776" y="2804500"/>
            <a:ext cx="1572275" cy="20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2"/>
          <p:cNvPicPr preferRelativeResize="0"/>
          <p:nvPr/>
        </p:nvPicPr>
        <p:blipFill rotWithShape="1">
          <a:blip r:embed="rId3">
            <a:alphaModFix/>
          </a:blip>
          <a:srcRect l="2132" t="6554" r="6751" b="14093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¿Hablas un segundo idioma? </a:t>
            </a:r>
            <a:br>
              <a:rPr lang="es"/>
            </a:br>
            <a:r>
              <a:rPr lang="es"/>
              <a:t>Ayúdanos a mejorar el Traductor de Google uniéndote </a:t>
            </a:r>
            <a:br>
              <a:rPr lang="es"/>
            </a:br>
            <a:r>
              <a:rPr lang="es"/>
              <a:t>a la </a:t>
            </a:r>
            <a:r>
              <a:rPr lang="es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">
                <a:solidFill>
                  <a:schemeClr val="accent5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unidad</a:t>
            </a:r>
            <a:r>
              <a:rPr lang="es"/>
              <a:t>.</a:t>
            </a:r>
            <a:endParaRPr/>
          </a:p>
        </p:txBody>
      </p:sp>
      <p:grpSp>
        <p:nvGrpSpPr>
          <p:cNvPr id="257" name="Google Shape;257;p32"/>
          <p:cNvGrpSpPr/>
          <p:nvPr/>
        </p:nvGrpSpPr>
        <p:grpSpPr>
          <a:xfrm>
            <a:off x="6781388" y="2464029"/>
            <a:ext cx="2212050" cy="2537076"/>
            <a:chOff x="6803275" y="395363"/>
            <a:chExt cx="2212050" cy="2537076"/>
          </a:xfrm>
        </p:grpSpPr>
        <p:pic>
          <p:nvPicPr>
            <p:cNvPr id="258" name="Google Shape;258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32" descr="Trozo de cinta adhesiva que pega una nota a la diapositiva"/>
            <p:cNvPicPr preferRelativeResize="0"/>
            <p:nvPr/>
          </p:nvPicPr>
          <p:blipFill rotWithShape="1">
            <a:blip r:embed="rId6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32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Consejo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Anima a la audiencia a que actúe en función de lo que han aprendido. </a:t>
              </a:r>
              <a:endPara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Según la idea que hayas transmitido, podrías indicarles que se descarguen una aplicación o que se unan a una organización.</a:t>
              </a:r>
              <a:endPara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endPara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3" descr="Trozo de cinta adhesiva que pega una nota a la diapositiva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3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¡Buena suerte!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8" name="Google Shape;268;p33"/>
          <p:cNvSpPr txBox="1">
            <a:spLocks noGrp="1"/>
          </p:cNvSpPr>
          <p:nvPr>
            <p:ph type="body" idx="4294967295"/>
          </p:nvPr>
        </p:nvSpPr>
        <p:spPr>
          <a:xfrm>
            <a:off x="2855550" y="1377478"/>
            <a:ext cx="3432900" cy="16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Esperamos que estos consejos te sirvan para exponer una propuesta increíble de tu producto o servicio.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Para ver más consejos (gratuitos) sobre otros tipos de mensajes que puedes usar en tus presentaciones, visita</a:t>
            </a:r>
            <a:br>
              <a:rPr lang="es" sz="1200">
                <a:latin typeface="Raleway"/>
                <a:ea typeface="Raleway"/>
                <a:cs typeface="Raleway"/>
                <a:sym typeface="Raleway"/>
              </a:rPr>
            </a:br>
            <a:r>
              <a:rPr lang="es" sz="12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heathbrothers.com/presentations</a:t>
            </a:r>
            <a:endParaRPr sz="12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69" name="Google Shape;269;p33" descr="Libro &quot;Made To Stick&quot; en posición vertical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6950" y="3159425"/>
            <a:ext cx="1184925" cy="154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 txBox="1"/>
          <p:nvPr/>
        </p:nvSpPr>
        <p:spPr>
          <a:xfrm>
            <a:off x="2855550" y="3495513"/>
            <a:ext cx="21030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Si quieres obtener más información sobre cómo impresionar a los demás con tus ideas, échale un vistazo a nuestro libro.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 descr="Trozo de cinta adhesiva que pega una nota a la diapositiva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1. Introducción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4294967295"/>
          </p:nvPr>
        </p:nvSpPr>
        <p:spPr>
          <a:xfrm>
            <a:off x="2855550" y="1377475"/>
            <a:ext cx="35790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latin typeface="Raleway"/>
                <a:ea typeface="Raleway"/>
                <a:cs typeface="Raleway"/>
                <a:sym typeface="Raleway"/>
              </a:rPr>
              <a:t>Elige un enfoque </a:t>
            </a:r>
            <a:r>
              <a:rPr lang="es" sz="1200" dirty="0">
                <a:latin typeface="Raleway"/>
                <a:ea typeface="Raleway"/>
                <a:cs typeface="Raleway"/>
                <a:sym typeface="Raleway"/>
              </a:rPr>
              <a:t>para captar la atención de la audiencia desde el principio: puede ser inesperado, afectivo o sencillo</a:t>
            </a:r>
            <a:r>
              <a:rPr lang="es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s" sz="14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Inesperado</a:t>
            </a:r>
            <a:br>
              <a:rPr lang="es" sz="14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s" sz="1200" dirty="0">
                <a:latin typeface="Raleway"/>
                <a:ea typeface="Raleway"/>
                <a:cs typeface="Raleway"/>
                <a:sym typeface="Raleway"/>
              </a:rPr>
              <a:t>Destaca lo nuevo, inusual o sorprendente del producto, servicio o idea</a:t>
            </a:r>
            <a:r>
              <a:rPr lang="es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s" sz="14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Afectivo</a:t>
            </a:r>
            <a:br>
              <a:rPr lang="es" sz="14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s" sz="1200" dirty="0">
                <a:latin typeface="Raleway"/>
                <a:ea typeface="Raleway"/>
                <a:cs typeface="Raleway"/>
                <a:sym typeface="Raleway"/>
              </a:rPr>
              <a:t>Menciona las razones por las que a la gente les puede interesar el producto</a:t>
            </a:r>
            <a:r>
              <a:rPr lang="es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s" sz="14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Sencillo</a:t>
            </a:r>
            <a:br>
              <a:rPr lang="es" sz="14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s" sz="1200" dirty="0">
                <a:latin typeface="Raleway"/>
                <a:ea typeface="Raleway"/>
                <a:cs typeface="Raleway"/>
                <a:sym typeface="Raleway"/>
              </a:rPr>
              <a:t>Di de una manera sencilla y resumida de qué vas a hablar a continuación.</a:t>
            </a: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7105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¿Cuántos idiomas tendríamos </a:t>
            </a:r>
            <a:br>
              <a:rPr lang="es"/>
            </a:br>
            <a:r>
              <a:rPr lang="es"/>
              <a:t>que saber para  </a:t>
            </a:r>
            <a:r>
              <a:rPr lang="es">
                <a:solidFill>
                  <a:schemeClr val="accent5"/>
                </a:solidFill>
              </a:rPr>
              <a:t>comunicarnos con </a:t>
            </a:r>
            <a:br>
              <a:rPr lang="es">
                <a:solidFill>
                  <a:schemeClr val="accent5"/>
                </a:solidFill>
              </a:rPr>
            </a:br>
            <a:r>
              <a:rPr lang="es">
                <a:solidFill>
                  <a:schemeClr val="accent5"/>
                </a:solidFill>
              </a:rPr>
              <a:t>el resto del mundo?</a:t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94" name="Google Shape;94;p16"/>
          <p:cNvGrpSpPr/>
          <p:nvPr/>
        </p:nvGrpSpPr>
        <p:grpSpPr>
          <a:xfrm>
            <a:off x="6781388" y="2464029"/>
            <a:ext cx="2212050" cy="2537076"/>
            <a:chOff x="6803275" y="395363"/>
            <a:chExt cx="2212050" cy="2537076"/>
          </a:xfrm>
        </p:grpSpPr>
        <p:pic>
          <p:nvPicPr>
            <p:cNvPr id="95" name="Google Shape;95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6" descr="Trozo de cinta adhesiva que pega una nota a la diapositiva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6"/>
            <p:cNvSpPr txBox="1"/>
            <p:nvPr/>
          </p:nvSpPr>
          <p:spPr>
            <a:xfrm>
              <a:off x="6944812" y="684234"/>
              <a:ext cx="19671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s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Consejo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En este ejemplo, iniciamos la presentación con algo </a:t>
              </a:r>
              <a:r>
                <a:rPr lang="es" sz="1100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inesperado.</a:t>
              </a: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endPara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Mientras que la audiencia piensa en un número, les sorprendemos con la siguiente diapositiva.</a:t>
              </a:r>
              <a:endParaRPr sz="11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</a:rPr>
              <a:t>¡Solo uno! </a:t>
            </a:r>
            <a:r>
              <a:rPr lang="es"/>
              <a:t>El tuyo.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2400" b="0"/>
              <a:t>(Con un poco de ayuda de tu smartphone, claro)</a:t>
            </a:r>
            <a:endParaRPr sz="2400" b="0"/>
          </a:p>
        </p:txBody>
      </p:sp>
      <p:grpSp>
        <p:nvGrpSpPr>
          <p:cNvPr id="103" name="Google Shape;103;p17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04" name="Google Shape;104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7" descr="Trozo de cinta adhesiva que pega una nota a la diapositiva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7"/>
            <p:cNvSpPr txBox="1"/>
            <p:nvPr/>
          </p:nvSpPr>
          <p:spPr>
            <a:xfrm>
              <a:off x="6944787" y="661903"/>
              <a:ext cx="18825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s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Consejo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Recuerda: si algo suena a sentido común, la gente lo ignora. </a:t>
              </a:r>
              <a:endPara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Destaca lo inesperado de tu tema.</a:t>
              </a:r>
              <a:endParaRPr sz="11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0">
                <a:solidFill>
                  <a:schemeClr val="dk2"/>
                </a:solidFill>
              </a:rPr>
              <a:t>La aplicación Traductor de Google puede traducir lo que quieras en hasta un máximo de </a:t>
            </a:r>
            <a:r>
              <a:rPr lang="es"/>
              <a:t>NOVENTA IDIOMAS, </a:t>
            </a:r>
            <a:r>
              <a:rPr lang="es" sz="2400" b="0">
                <a:solidFill>
                  <a:schemeClr val="dk2"/>
                </a:solidFill>
              </a:rPr>
              <a:t>ya sea alemán, japonés, checo </a:t>
            </a:r>
            <a:br>
              <a:rPr lang="es" sz="2400" b="0">
                <a:solidFill>
                  <a:schemeClr val="dk2"/>
                </a:solidFill>
              </a:rPr>
            </a:br>
            <a:r>
              <a:rPr lang="es" sz="2400" b="0">
                <a:solidFill>
                  <a:schemeClr val="dk2"/>
                </a:solidFill>
              </a:rPr>
              <a:t>o zulú</a:t>
            </a:r>
            <a:endParaRPr sz="2400" b="0">
              <a:solidFill>
                <a:schemeClr val="dk2"/>
              </a:solidFill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r="39660"/>
          <a:stretch/>
        </p:blipFill>
        <p:spPr>
          <a:xfrm>
            <a:off x="4488725" y="0"/>
            <a:ext cx="465527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8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14" name="Google Shape;114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8" descr="Trozo de cinta adhesiva que pega una nota a la diapositiva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18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s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Consejo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No esperes hasta el final de la presentación para revelar el mensaje principal. </a:t>
              </a:r>
              <a:endParaRPr sz="11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Menciona antes tu producto o idea (en este caso, una aplicación de traducción).</a:t>
              </a:r>
              <a:endParaRPr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 descr="Trozo de cinta adhesiva que pega una nota a la diapositiva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2. Ejemplos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294967295"/>
          </p:nvPr>
        </p:nvSpPr>
        <p:spPr>
          <a:xfrm>
            <a:off x="2855550" y="1377475"/>
            <a:ext cx="35508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Al final de este apartado, la audiencia debe ser capaz de responder a estas dos preguntas: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s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¿Qué?</a:t>
            </a:r>
            <a:br>
              <a:rPr lang="es" sz="1200">
                <a:latin typeface="Raleway"/>
                <a:ea typeface="Raleway"/>
                <a:cs typeface="Raleway"/>
                <a:sym typeface="Raleway"/>
              </a:rPr>
            </a:b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¿Qué problema solucionas con tu propuesta?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s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¿Quién?</a:t>
            </a:r>
            <a:br>
              <a:rPr lang="es" sz="1400">
                <a:latin typeface="Raleway"/>
                <a:ea typeface="Raleway"/>
                <a:cs typeface="Raleway"/>
                <a:sym typeface="Raleway"/>
              </a:rPr>
            </a:b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Expón el caso de una persona concreta que pueda beneficiarse de tu solución.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 descr="Screen Shot 2015-11-19 at 11.46.25 PM.png"/>
          <p:cNvPicPr preferRelativeResize="0"/>
          <p:nvPr/>
        </p:nvPicPr>
        <p:blipFill rotWithShape="1">
          <a:blip r:embed="rId3">
            <a:alphaModFix/>
          </a:blip>
          <a:srcRect l="26143" r="26148"/>
          <a:stretch/>
        </p:blipFill>
        <p:spPr>
          <a:xfrm>
            <a:off x="-1" y="0"/>
            <a:ext cx="45672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4832750" y="980400"/>
            <a:ext cx="4033800" cy="31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chemeClr val="dk1"/>
                </a:solidFill>
              </a:rPr>
              <a:t>Este es Alberto.</a:t>
            </a:r>
            <a:r>
              <a:rPr lang="es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</a:rPr>
              <a:t>Hace poco se marchó de España a un pueblo pequeño de Irlanda del norte.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800"/>
              <a:t>Le encanta el fútbol, pero no podía comunicarse con el entrenador ni con los jugadores de un equipo. </a:t>
            </a:r>
            <a:endParaRPr sz="1800">
              <a:solidFill>
                <a:srgbClr val="000000"/>
              </a:solidFill>
            </a:endParaRPr>
          </a:p>
        </p:txBody>
      </p:sp>
      <p:grpSp>
        <p:nvGrpSpPr>
          <p:cNvPr id="131" name="Google Shape;131;p20"/>
          <p:cNvGrpSpPr/>
          <p:nvPr/>
        </p:nvGrpSpPr>
        <p:grpSpPr>
          <a:xfrm>
            <a:off x="134988" y="2464035"/>
            <a:ext cx="2212050" cy="2537076"/>
            <a:chOff x="6803275" y="395363"/>
            <a:chExt cx="2212050" cy="2537076"/>
          </a:xfrm>
        </p:grpSpPr>
        <p:pic>
          <p:nvPicPr>
            <p:cNvPr id="132" name="Google Shape;132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0" descr="Trozo de cinta adhesiva que pega una nota a la diapositiva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0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s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Consejo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Si es posible, cuéntale el problema a la audiencia a través de la </a:t>
              </a:r>
              <a:r>
                <a:rPr lang="es" sz="1100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historia</a:t>
              </a: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 de una persona.  </a:t>
              </a:r>
              <a:endParaRPr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265500" y="653700"/>
            <a:ext cx="4045200" cy="38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chemeClr val="dk1"/>
                </a:solidFill>
              </a:rPr>
              <a:t>Este es Marcos.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/>
              <a:t>Hace poco abrió una tienda de cámaras de fotos cerca del Museo del Louvre en París.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800"/>
              <a:t>Las personas que visitan su tienda (turistas en su mayoría) hablan varios idiomas, por lo que atenderlas supone todo un reto para él.</a:t>
            </a:r>
            <a:endParaRPr sz="1800"/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3">
            <a:alphaModFix/>
          </a:blip>
          <a:srcRect l="1729" t="6746" b="20862"/>
          <a:stretch/>
        </p:blipFill>
        <p:spPr>
          <a:xfrm>
            <a:off x="4488725" y="0"/>
            <a:ext cx="4655272" cy="51435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21"/>
          <p:cNvGrpSpPr/>
          <p:nvPr/>
        </p:nvGrpSpPr>
        <p:grpSpPr>
          <a:xfrm>
            <a:off x="6781388" y="2464035"/>
            <a:ext cx="2212050" cy="2537076"/>
            <a:chOff x="6803275" y="395363"/>
            <a:chExt cx="2212050" cy="2537076"/>
          </a:xfrm>
        </p:grpSpPr>
        <p:pic>
          <p:nvPicPr>
            <p:cNvPr id="142" name="Google Shape;142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1" descr="Trozo de cinta adhesiva que pega una nota a la diapositiva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1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Consejo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s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Si un ejemplo no es suficiente para que la audiencia entienda la magnitud del problema, pon alguno más.</a:t>
              </a:r>
              <a:endParaRPr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45" name="Google Shape;145;p21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i="1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Esta historia es solo para fines ilustrativos.</a:t>
            </a:r>
            <a:endParaRPr sz="1200" i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1201</Words>
  <Application>Microsoft Office PowerPoint</Application>
  <PresentationFormat>Presentación en pantalla (16:9)</PresentationFormat>
  <Paragraphs>102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Raleway</vt:lpstr>
      <vt:lpstr>Lato</vt:lpstr>
      <vt:lpstr>Arial</vt:lpstr>
      <vt:lpstr>Swiss</vt:lpstr>
      <vt:lpstr>Cómo crear presentaciones llamativas</vt:lpstr>
      <vt:lpstr>Vender tu idea</vt:lpstr>
      <vt:lpstr>Presentación de PowerPoint</vt:lpstr>
      <vt:lpstr>¿Cuántos idiomas tendríamos  que saber para  comunicarnos con  el resto del mundo?</vt:lpstr>
      <vt:lpstr>¡Solo uno! El tuyo. (Con un poco de ayuda de tu smartphone, claro)</vt:lpstr>
      <vt:lpstr>La aplicación Traductor de Google puede traducir lo que quieras en hasta un máximo de NOVENTA IDIOMAS, ya sea alemán, japonés, checo  o zulú</vt:lpstr>
      <vt:lpstr>Presentación de PowerPoint</vt:lpstr>
      <vt:lpstr>Presentación de PowerPoint</vt:lpstr>
      <vt:lpstr>Presentación de PowerPoint</vt:lpstr>
      <vt:lpstr>Debido a la barrera del idioma, Alberto se sentía solo y el negocio de Marcos se vio resentido.</vt:lpstr>
      <vt:lpstr>Presentación de PowerPoint</vt:lpstr>
      <vt:lpstr>Presentación de PowerPoint</vt:lpstr>
      <vt:lpstr>Pasar de no entenderse a ser toda una estrella Alberto marcó 30 goles en 21 partidos. Varios clubes profesionales de la Premier League están interesados en él. Y es uno de los jugadores favoritos del resto de los miembros del equipo.  Ver un vídeo corto sobre la historia de Alberto</vt:lpstr>
      <vt:lpstr>Presentación de PowerPoint</vt:lpstr>
      <vt:lpstr>No es de extrañar que Marcos utilice a menudo el Traductor de Google en su tienda. En la Unión Europea, hay  23 idiomas reconocidos oficialmente.</vt:lpstr>
      <vt:lpstr>Más de 50 millones de estadounidenses viajaron al extranjero en 2015  ESTA CIFRA SUPERA  A LA POBLACIÓN DE CALIFORNIA Y DE  TEXAS JUNTAS</vt:lpstr>
      <vt:lpstr>Presentación de PowerPoint</vt:lpstr>
      <vt:lpstr>Hitos</vt:lpstr>
      <vt:lpstr>Testimonios</vt:lpstr>
      <vt:lpstr>¿Hablas un segundo idioma?  Ayúdanos a mejorar el Traductor de Google uniéndote  a la comunidad.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crear presentaciones llamativas</dc:title>
  <cp:lastModifiedBy>Karina Uribe Mansilla</cp:lastModifiedBy>
  <cp:revision>1</cp:revision>
  <dcterms:modified xsi:type="dcterms:W3CDTF">2021-02-16T03:32:39Z</dcterms:modified>
</cp:coreProperties>
</file>