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5" roundtripDataSignature="AMtx7mjI4a7zxVyxg0qjkSJlbUUQNHn0p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1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customschemas.google.com/relationships/presentationmetadata" Target="meta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MX" sz="1200" b="0" i="0" u="none" strike="noStrike" cap="none">
                <a:solidFill>
                  <a:schemeClr val="dk1"/>
                </a:solidFill>
                <a:latin typeface="Calibri"/>
                <a:ea typeface="Calibri"/>
                <a:cs typeface="Calibri"/>
                <a:sym typeface="Calibri"/>
              </a:rPr>
              <a:t>‹Nº›</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0" name="Google Shape;190;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s-MX" dirty="0"/>
              <a:t>Nota para el profesor: En esta primera sesión los estudiantes entendieron lo que es el pitch y comenzar a preparar el material para hacer el de ellos. Es necesario la practica así que fomente que en una siguiente clase se realice la presentación del pitch donde el resto de los estudiantes sea los jueces. Genere un ambiente automatizado de evaluación que se puede desarrollar con herramientas tales como menti.com, sli.do o formularios de Google. De ser necesario promueva la colaboración invitando a profesores de lenguaje u otros que ayuden a los estudiantes a mejorar aspectos de su trabajo. </a:t>
            </a:r>
            <a:endParaRPr dirty="0"/>
          </a:p>
          <a:p>
            <a:pPr marL="0" lvl="0" indent="0" algn="l" rtl="0">
              <a:lnSpc>
                <a:spcPct val="100000"/>
              </a:lnSpc>
              <a:spcBef>
                <a:spcPts val="0"/>
              </a:spcBef>
              <a:spcAft>
                <a:spcPts val="0"/>
              </a:spcAft>
              <a:buClr>
                <a:schemeClr val="dk1"/>
              </a:buClr>
              <a:buSzPts val="1200"/>
              <a:buFont typeface="Calibri"/>
              <a:buNone/>
            </a:pPr>
            <a:endParaRPr dirty="0"/>
          </a:p>
        </p:txBody>
      </p:sp>
      <p:sp>
        <p:nvSpPr>
          <p:cNvPr id="191" name="Google Shape;191;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10</a:t>
            </a:fld>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96" name="Google Shape;9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03" name="Google Shape;10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5" name="Google Shape;115;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Calibri"/>
              <a:buNone/>
            </a:pPr>
            <a:endParaRPr dirty="0"/>
          </a:p>
        </p:txBody>
      </p:sp>
      <p:sp>
        <p:nvSpPr>
          <p:cNvPr id="116" name="Google Shape;116;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4</a:t>
            </a:fld>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7" name="Google Shape;127;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s-MX" dirty="0"/>
              <a:t>Nota para el profesor: Revisar guía de trabajo para el profesor . Invite al final de la actividad a comentar y promover el entorno de participación en el escenario. </a:t>
            </a:r>
            <a:endParaRPr dirty="0"/>
          </a:p>
          <a:p>
            <a:pPr marL="0" lvl="0" indent="0" algn="l" rtl="0">
              <a:lnSpc>
                <a:spcPct val="100000"/>
              </a:lnSpc>
              <a:spcBef>
                <a:spcPts val="0"/>
              </a:spcBef>
              <a:spcAft>
                <a:spcPts val="0"/>
              </a:spcAft>
              <a:buClr>
                <a:schemeClr val="dk1"/>
              </a:buClr>
              <a:buSzPts val="1200"/>
              <a:buFont typeface="Calibri"/>
              <a:buNone/>
            </a:pPr>
            <a:endParaRPr dirty="0"/>
          </a:p>
        </p:txBody>
      </p:sp>
      <p:sp>
        <p:nvSpPr>
          <p:cNvPr id="128" name="Google Shape;128;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5</a:t>
            </a:fld>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8" name="Google Shape;138;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Calibri"/>
              <a:buNone/>
            </a:pPr>
            <a:endParaRPr dirty="0"/>
          </a:p>
        </p:txBody>
      </p:sp>
      <p:sp>
        <p:nvSpPr>
          <p:cNvPr id="139" name="Google Shape;139;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6</a:t>
            </a:fld>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1" name="Google Shape;151;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Calibri"/>
              <a:buNone/>
            </a:pPr>
            <a:endParaRPr dirty="0"/>
          </a:p>
        </p:txBody>
      </p:sp>
      <p:sp>
        <p:nvSpPr>
          <p:cNvPr id="152" name="Google Shape;152;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7</a:t>
            </a:fld>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4" name="Google Shape;164;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s-MX" dirty="0"/>
              <a:t>Los elementos diapositiva 3 y diapositiva 4 corresponden al plan de integración completo. En caso de no integración omitir.</a:t>
            </a:r>
            <a:endParaRPr dirty="0"/>
          </a:p>
          <a:p>
            <a:pPr marL="0" lvl="0" indent="0" algn="l" rtl="0">
              <a:lnSpc>
                <a:spcPct val="100000"/>
              </a:lnSpc>
              <a:spcBef>
                <a:spcPts val="0"/>
              </a:spcBef>
              <a:spcAft>
                <a:spcPts val="0"/>
              </a:spcAft>
              <a:buClr>
                <a:schemeClr val="dk1"/>
              </a:buClr>
              <a:buSzPts val="1200"/>
              <a:buFont typeface="Calibri"/>
              <a:buNone/>
            </a:pPr>
            <a:endParaRPr dirty="0"/>
          </a:p>
        </p:txBody>
      </p:sp>
      <p:sp>
        <p:nvSpPr>
          <p:cNvPr id="165" name="Google Shape;165;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8</a:t>
            </a:fld>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7" name="Google Shape;177;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s-MX" dirty="0"/>
              <a:t>Los elementos diapositiva 3 y diapositiva 4 corresponden al plan de integración completo. En caso de no integración omitir.</a:t>
            </a:r>
            <a:endParaRPr dirty="0"/>
          </a:p>
          <a:p>
            <a:pPr marL="0" lvl="0" indent="0" algn="l" rtl="0">
              <a:lnSpc>
                <a:spcPct val="100000"/>
              </a:lnSpc>
              <a:spcBef>
                <a:spcPts val="0"/>
              </a:spcBef>
              <a:spcAft>
                <a:spcPts val="0"/>
              </a:spcAft>
              <a:buClr>
                <a:schemeClr val="dk1"/>
              </a:buClr>
              <a:buSzPts val="1200"/>
              <a:buFont typeface="Calibri"/>
              <a:buNone/>
            </a:pPr>
            <a:endParaRPr dirty="0"/>
          </a:p>
        </p:txBody>
      </p:sp>
      <p:sp>
        <p:nvSpPr>
          <p:cNvPr id="178" name="Google Shape;178;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9</a:t>
            </a:fld>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1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19" name="Google Shape;19;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0" name="Google Shape;20;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6" name="Google Shape;76;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7" name="Google Shape;77;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2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82" name="Google Shape;82;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83" name="Google Shape;83;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21"/>
        <p:cNvGrpSpPr/>
        <p:nvPr/>
      </p:nvGrpSpPr>
      <p:grpSpPr>
        <a:xfrm>
          <a:off x="0" y="0"/>
          <a:ext cx="0" cy="0"/>
          <a:chOff x="0" y="0"/>
          <a:chExt cx="0" cy="0"/>
        </a:xfrm>
      </p:grpSpPr>
      <p:sp>
        <p:nvSpPr>
          <p:cNvPr id="22" name="Google Shape;22;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3"/>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3"/>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6" name="Google Shape;2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7" name="Google Shape;2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2" name="Google Shape;32;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3" name="Google Shape;33;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34"/>
        <p:cNvGrpSpPr/>
        <p:nvPr/>
      </p:nvGrpSpPr>
      <p:grpSpPr>
        <a:xfrm>
          <a:off x="0" y="0"/>
          <a:ext cx="0" cy="0"/>
          <a:chOff x="0" y="0"/>
          <a:chExt cx="0" cy="0"/>
        </a:xfrm>
      </p:grpSpPr>
      <p:sp>
        <p:nvSpPr>
          <p:cNvPr id="35" name="Google Shape;35;p1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7" name="Google Shape;37;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8" name="Google Shape;38;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9" name="Google Shape;39;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7" name="Google Shape;47;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8" name="Google Shape;48;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2" name="Google Shape;5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3" name="Google Shape;5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6" name="Google Shape;56;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7" name="Google Shape;57;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3" name="Google Shape;63;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4" name="Google Shape;64;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68" name="Google Shape;68;p2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0" name="Google Shape;70;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1" name="Google Shape;71;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youtube.com/watch?v=2b3xG_YjgvI"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s://docs.google.com/presentation/d/1aaqVppnPVvaxLQ--IF9hyDtIt-MytGrX/edit?rtpof=true"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p:cNvPicPr preferRelativeResize="0"/>
          <p:nvPr/>
        </p:nvPicPr>
        <p:blipFill rotWithShape="1">
          <a:blip r:embed="rId3">
            <a:alphaModFix/>
          </a:blip>
          <a:srcRect/>
          <a:stretch/>
        </p:blipFill>
        <p:spPr>
          <a:xfrm>
            <a:off x="6164920" y="338952"/>
            <a:ext cx="5473700" cy="6159500"/>
          </a:xfrm>
          <a:prstGeom prst="rect">
            <a:avLst/>
          </a:prstGeom>
          <a:noFill/>
          <a:ln>
            <a:noFill/>
          </a:ln>
        </p:spPr>
      </p:pic>
      <p:sp>
        <p:nvSpPr>
          <p:cNvPr id="89" name="Google Shape;89;p1"/>
          <p:cNvSpPr/>
          <p:nvPr/>
        </p:nvSpPr>
        <p:spPr>
          <a:xfrm>
            <a:off x="0" y="346232"/>
            <a:ext cx="6096000"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90" name="Google Shape;90;p1"/>
          <p:cNvSpPr/>
          <p:nvPr/>
        </p:nvSpPr>
        <p:spPr>
          <a:xfrm>
            <a:off x="11709647" y="328469"/>
            <a:ext cx="482353"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91" name="Google Shape;91;p1"/>
          <p:cNvSpPr txBox="1">
            <a:spLocks noGrp="1"/>
          </p:cNvSpPr>
          <p:nvPr>
            <p:ph type="ctrTitle"/>
          </p:nvPr>
        </p:nvSpPr>
        <p:spPr>
          <a:xfrm>
            <a:off x="878889" y="2432485"/>
            <a:ext cx="5051393" cy="2435765"/>
          </a:xfrm>
          <a:prstGeom prst="rect">
            <a:avLst/>
          </a:prstGeom>
          <a:noFill/>
          <a:ln>
            <a:noFill/>
          </a:ln>
        </p:spPr>
        <p:txBody>
          <a:bodyPr spcFirstLastPara="1" wrap="square" lIns="91425" tIns="45700" rIns="91425" bIns="45700" anchor="b" anchorCtr="0">
            <a:normAutofit/>
          </a:bodyPr>
          <a:lstStyle/>
          <a:p>
            <a:pPr marL="0" lvl="0" indent="0" algn="r" rtl="0">
              <a:lnSpc>
                <a:spcPct val="90000"/>
              </a:lnSpc>
              <a:spcBef>
                <a:spcPts val="0"/>
              </a:spcBef>
              <a:spcAft>
                <a:spcPts val="0"/>
              </a:spcAft>
              <a:buClr>
                <a:schemeClr val="lt1"/>
              </a:buClr>
              <a:buSzPts val="5400"/>
              <a:buFont typeface="Calibri"/>
              <a:buNone/>
            </a:pPr>
            <a:r>
              <a:rPr lang="es-MX" sz="5400" b="1" dirty="0">
                <a:solidFill>
                  <a:schemeClr val="lt1"/>
                </a:solidFill>
              </a:rPr>
              <a:t>Proyecto Desarrollo Tecnológico</a:t>
            </a:r>
            <a:endParaRPr sz="5400" b="1" dirty="0">
              <a:solidFill>
                <a:schemeClr val="lt1"/>
              </a:solidFill>
            </a:endParaRPr>
          </a:p>
        </p:txBody>
      </p:sp>
      <p:sp>
        <p:nvSpPr>
          <p:cNvPr id="92" name="Google Shape;92;p1"/>
          <p:cNvSpPr txBox="1">
            <a:spLocks noGrp="1"/>
          </p:cNvSpPr>
          <p:nvPr>
            <p:ph type="subTitle" idx="1"/>
          </p:nvPr>
        </p:nvSpPr>
        <p:spPr>
          <a:xfrm>
            <a:off x="1524000" y="5217775"/>
            <a:ext cx="4441794" cy="570467"/>
          </a:xfrm>
          <a:prstGeom prst="rect">
            <a:avLst/>
          </a:prstGeom>
          <a:noFill/>
          <a:ln>
            <a:noFill/>
          </a:ln>
        </p:spPr>
        <p:txBody>
          <a:bodyPr spcFirstLastPara="1" wrap="square" lIns="91425" tIns="45700" rIns="91425" bIns="45700" anchor="t" anchorCtr="0">
            <a:normAutofit/>
          </a:bodyPr>
          <a:lstStyle/>
          <a:p>
            <a:pPr marL="0" lvl="0" indent="0" algn="r" rtl="0">
              <a:lnSpc>
                <a:spcPct val="90000"/>
              </a:lnSpc>
              <a:spcBef>
                <a:spcPts val="0"/>
              </a:spcBef>
              <a:spcAft>
                <a:spcPts val="0"/>
              </a:spcAft>
              <a:buClr>
                <a:schemeClr val="lt1"/>
              </a:buClr>
              <a:buSzPts val="2400"/>
              <a:buNone/>
            </a:pPr>
            <a:r>
              <a:rPr lang="es-MX" dirty="0">
                <a:solidFill>
                  <a:schemeClr val="lt1"/>
                </a:solidFill>
              </a:rPr>
              <a:t>Emprendimiento y Empleabilidad</a:t>
            </a:r>
            <a:endParaRPr dirty="0">
              <a:solidFill>
                <a:schemeClr val="lt1"/>
              </a:solidFill>
            </a:endParaRPr>
          </a:p>
        </p:txBody>
      </p:sp>
      <p:sp>
        <p:nvSpPr>
          <p:cNvPr id="93" name="Google Shape;93;p1"/>
          <p:cNvSpPr txBox="1"/>
          <p:nvPr/>
        </p:nvSpPr>
        <p:spPr>
          <a:xfrm>
            <a:off x="1524000" y="976079"/>
            <a:ext cx="4441794" cy="584775"/>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s-MX" sz="1600" b="0" i="0" u="none" strike="noStrike" cap="none" dirty="0">
                <a:solidFill>
                  <a:schemeClr val="lt1"/>
                </a:solidFill>
                <a:latin typeface="Calibri"/>
                <a:ea typeface="Calibri"/>
                <a:cs typeface="Calibri"/>
                <a:sym typeface="Calibri"/>
              </a:rPr>
              <a:t>Especialidad Programación </a:t>
            </a:r>
            <a:endParaRPr sz="1400" b="0" i="0" u="none" strike="noStrike" cap="none" dirty="0">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600"/>
              <a:buFont typeface="Arial"/>
              <a:buNone/>
            </a:pPr>
            <a:r>
              <a:rPr lang="es-MX" sz="1600" b="0" i="0" u="none" strike="noStrike" cap="none" dirty="0">
                <a:solidFill>
                  <a:schemeClr val="lt1"/>
                </a:solidFill>
                <a:latin typeface="Calibri"/>
                <a:ea typeface="Calibri"/>
                <a:cs typeface="Calibri"/>
                <a:sym typeface="Calibri"/>
              </a:rPr>
              <a:t>Módulo Emprendimiento y Empleabilidad</a:t>
            </a:r>
            <a:endParaRPr sz="16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pic>
        <p:nvPicPr>
          <p:cNvPr id="193" name="Google Shape;193;p10"/>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94" name="Google Shape;194;p10"/>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ACTIVIDAD</a:t>
            </a:r>
            <a:br>
              <a:rPr lang="es-MX" dirty="0"/>
            </a:br>
            <a:endParaRPr dirty="0">
              <a:solidFill>
                <a:srgbClr val="CD25B0"/>
              </a:solidFill>
            </a:endParaRPr>
          </a:p>
        </p:txBody>
      </p:sp>
      <p:sp>
        <p:nvSpPr>
          <p:cNvPr id="195" name="Google Shape;195;p10"/>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96" name="Google Shape;196;p10"/>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97" name="Google Shape;197;p10"/>
          <p:cNvSpPr/>
          <p:nvPr/>
        </p:nvSpPr>
        <p:spPr>
          <a:xfrm>
            <a:off x="-1" y="2491273"/>
            <a:ext cx="9855043" cy="3945034"/>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98" name="Google Shape;198;p10"/>
          <p:cNvSpPr txBox="1"/>
          <p:nvPr/>
        </p:nvSpPr>
        <p:spPr>
          <a:xfrm>
            <a:off x="296663" y="2615280"/>
            <a:ext cx="9855043" cy="362146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400"/>
              <a:buFont typeface="Calibri"/>
              <a:buNone/>
            </a:pPr>
            <a:r>
              <a:rPr lang="es-MX" sz="2400" b="0" i="0" u="none" strike="noStrike" cap="none" dirty="0">
                <a:solidFill>
                  <a:schemeClr val="lt1"/>
                </a:solidFill>
                <a:latin typeface="Calibri"/>
                <a:ea typeface="Calibri"/>
                <a:cs typeface="Calibri"/>
                <a:sym typeface="Calibri"/>
              </a:rPr>
              <a:t>Estas son las tareas que deberán hacer y terminar para la entrega final </a:t>
            </a:r>
            <a:r>
              <a:rPr lang="es-MX" sz="2400" b="1" i="0" u="none" strike="noStrike" cap="none" dirty="0">
                <a:solidFill>
                  <a:schemeClr val="lt1"/>
                </a:solidFill>
                <a:latin typeface="Calibri"/>
                <a:ea typeface="Calibri"/>
                <a:cs typeface="Calibri"/>
                <a:sym typeface="Calibri"/>
              </a:rPr>
              <a:t>(recuerden organizar las actividades en Trello)</a:t>
            </a:r>
            <a:r>
              <a:rPr lang="es-MX" sz="2400" b="0" i="0" u="none" strike="noStrike" cap="none" dirty="0">
                <a:solidFill>
                  <a:schemeClr val="lt1"/>
                </a:solidFill>
                <a:latin typeface="Calibri"/>
                <a:ea typeface="Calibri"/>
                <a:cs typeface="Calibri"/>
                <a:sym typeface="Calibri"/>
              </a:rPr>
              <a:t>:</a:t>
            </a:r>
            <a:endParaRPr sz="2400" b="0"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lt1"/>
              </a:buClr>
              <a:buSzPts val="2400"/>
              <a:buFont typeface="Calibri"/>
              <a:buNone/>
            </a:pPr>
            <a:endParaRPr sz="2400" b="0" i="0" u="none" strike="noStrike" cap="none" dirty="0">
              <a:solidFill>
                <a:schemeClr val="lt1"/>
              </a:solidFill>
              <a:latin typeface="Calibri"/>
              <a:ea typeface="Calibri"/>
              <a:cs typeface="Calibri"/>
              <a:sym typeface="Calibri"/>
            </a:endParaRPr>
          </a:p>
          <a:p>
            <a:pPr marL="457200" marR="0" lvl="0" indent="-342900" algn="l" rtl="0">
              <a:lnSpc>
                <a:spcPct val="100000"/>
              </a:lnSpc>
              <a:spcBef>
                <a:spcPts val="0"/>
              </a:spcBef>
              <a:spcAft>
                <a:spcPts val="0"/>
              </a:spcAft>
              <a:buClr>
                <a:schemeClr val="lt1"/>
              </a:buClr>
              <a:buSzPts val="1800"/>
              <a:buFont typeface="Calibri"/>
              <a:buChar char="●"/>
            </a:pPr>
            <a:r>
              <a:rPr lang="es-MX" sz="2400" b="0" i="0" u="none" strike="noStrike" cap="none" dirty="0">
                <a:solidFill>
                  <a:schemeClr val="lt1"/>
                </a:solidFill>
                <a:latin typeface="Calibri"/>
                <a:ea typeface="Calibri"/>
                <a:cs typeface="Calibri"/>
                <a:sym typeface="Calibri"/>
              </a:rPr>
              <a:t>Informe final que contempla los aspectos técnicos y formales de su solución</a:t>
            </a:r>
            <a:endParaRPr sz="2400" b="0" i="0" u="none" strike="noStrike" cap="none" dirty="0">
              <a:solidFill>
                <a:schemeClr val="lt1"/>
              </a:solidFill>
              <a:latin typeface="Calibri"/>
              <a:ea typeface="Calibri"/>
              <a:cs typeface="Calibri"/>
              <a:sym typeface="Calibri"/>
            </a:endParaRPr>
          </a:p>
          <a:p>
            <a:pPr marL="457200" marR="0" lvl="0" indent="-342900" algn="l" rtl="0">
              <a:lnSpc>
                <a:spcPct val="100000"/>
              </a:lnSpc>
              <a:spcBef>
                <a:spcPts val="0"/>
              </a:spcBef>
              <a:spcAft>
                <a:spcPts val="0"/>
              </a:spcAft>
              <a:buClr>
                <a:schemeClr val="lt1"/>
              </a:buClr>
              <a:buSzPts val="1800"/>
              <a:buFont typeface="Calibri"/>
              <a:buChar char="●"/>
            </a:pPr>
            <a:r>
              <a:rPr lang="es-MX" sz="2400" b="0" i="0" u="none" strike="noStrike" cap="none" dirty="0">
                <a:solidFill>
                  <a:schemeClr val="lt1"/>
                </a:solidFill>
                <a:latin typeface="Calibri"/>
                <a:ea typeface="Calibri"/>
                <a:cs typeface="Calibri"/>
                <a:sym typeface="Calibri"/>
              </a:rPr>
              <a:t>Solución tecnológica desarrollada</a:t>
            </a:r>
            <a:endParaRPr sz="2400" b="0" i="0" u="none" strike="noStrike" cap="none" dirty="0">
              <a:solidFill>
                <a:schemeClr val="lt1"/>
              </a:solidFill>
              <a:latin typeface="Calibri"/>
              <a:ea typeface="Calibri"/>
              <a:cs typeface="Calibri"/>
              <a:sym typeface="Calibri"/>
            </a:endParaRPr>
          </a:p>
          <a:p>
            <a:pPr marL="457200" marR="0" lvl="0" indent="-342900" algn="l" rtl="0">
              <a:lnSpc>
                <a:spcPct val="100000"/>
              </a:lnSpc>
              <a:spcBef>
                <a:spcPts val="0"/>
              </a:spcBef>
              <a:spcAft>
                <a:spcPts val="0"/>
              </a:spcAft>
              <a:buClr>
                <a:schemeClr val="lt1"/>
              </a:buClr>
              <a:buSzPts val="1800"/>
              <a:buFont typeface="Calibri"/>
              <a:buChar char="●"/>
            </a:pPr>
            <a:r>
              <a:rPr lang="es-MX" sz="2400" b="0" i="0" u="none" strike="noStrike" cap="none" dirty="0">
                <a:solidFill>
                  <a:schemeClr val="lt1"/>
                </a:solidFill>
                <a:latin typeface="Calibri"/>
                <a:ea typeface="Calibri"/>
                <a:cs typeface="Calibri"/>
                <a:sym typeface="Calibri"/>
              </a:rPr>
              <a:t>Presentación Pitch</a:t>
            </a:r>
            <a:endParaRPr sz="2400" b="0" i="0" u="none" strike="noStrike" cap="none" dirty="0">
              <a:solidFill>
                <a:schemeClr val="lt1"/>
              </a:solidFill>
              <a:latin typeface="Calibri"/>
              <a:ea typeface="Calibri"/>
              <a:cs typeface="Calibri"/>
              <a:sym typeface="Calibri"/>
            </a:endParaRPr>
          </a:p>
          <a:p>
            <a:pPr marL="457200" marR="0" lvl="0" indent="-342900" algn="l" rtl="0">
              <a:lnSpc>
                <a:spcPct val="100000"/>
              </a:lnSpc>
              <a:spcBef>
                <a:spcPts val="0"/>
              </a:spcBef>
              <a:spcAft>
                <a:spcPts val="0"/>
              </a:spcAft>
              <a:buClr>
                <a:schemeClr val="lt1"/>
              </a:buClr>
              <a:buSzPts val="1800"/>
              <a:buFont typeface="Calibri"/>
              <a:buChar char="●"/>
            </a:pPr>
            <a:r>
              <a:rPr lang="es-MX" sz="2400" b="0" i="0" u="none" strike="noStrike" cap="none" dirty="0">
                <a:solidFill>
                  <a:schemeClr val="lt1"/>
                </a:solidFill>
                <a:latin typeface="Calibri"/>
                <a:ea typeface="Calibri"/>
                <a:cs typeface="Calibri"/>
                <a:sym typeface="Calibri"/>
              </a:rPr>
              <a:t>Video Pitch</a:t>
            </a:r>
            <a:r>
              <a:rPr lang="es-MX" sz="2400" b="1" i="0" u="none" strike="noStrike" cap="none" dirty="0">
                <a:solidFill>
                  <a:schemeClr val="lt1"/>
                </a:solidFill>
                <a:latin typeface="Calibri"/>
                <a:ea typeface="Calibri"/>
                <a:cs typeface="Calibri"/>
                <a:sym typeface="Calibri"/>
              </a:rPr>
              <a:t> (o presentación en vivo)</a:t>
            </a:r>
            <a:endParaRPr sz="2400" b="1" i="0" u="none" strike="noStrike" cap="none" dirty="0">
              <a:solidFill>
                <a:schemeClr val="lt1"/>
              </a:solidFill>
              <a:latin typeface="Calibri"/>
              <a:ea typeface="Calibri"/>
              <a:cs typeface="Calibri"/>
              <a:sym typeface="Calibri"/>
            </a:endParaRPr>
          </a:p>
          <a:p>
            <a:pPr marL="0" marR="0" lvl="0" indent="0" algn="l" rtl="0">
              <a:lnSpc>
                <a:spcPct val="100000"/>
              </a:lnSpc>
              <a:spcBef>
                <a:spcPts val="1600"/>
              </a:spcBef>
              <a:spcAft>
                <a:spcPts val="0"/>
              </a:spcAft>
              <a:buClr>
                <a:schemeClr val="lt1"/>
              </a:buClr>
              <a:buSzPts val="2400"/>
              <a:buFont typeface="Calibri"/>
              <a:buNone/>
            </a:pPr>
            <a:r>
              <a:rPr lang="es-MX" sz="2400" b="0" i="0" u="none" strike="noStrike" cap="none" dirty="0">
                <a:solidFill>
                  <a:schemeClr val="lt1"/>
                </a:solidFill>
                <a:latin typeface="Calibri"/>
                <a:ea typeface="Calibri"/>
                <a:cs typeface="Calibri"/>
                <a:sym typeface="Calibri"/>
              </a:rPr>
              <a:t>Para ver detalle de los entregables revisen la guía de entregables.</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2"/>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99" name="Google Shape;99;p2"/>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00" name="Google Shape;100;p2"/>
          <p:cNvSpPr txBox="1">
            <a:spLocks noGrp="1"/>
          </p:cNvSpPr>
          <p:nvPr>
            <p:ph type="body" idx="1"/>
          </p:nvPr>
        </p:nvSpPr>
        <p:spPr>
          <a:xfrm>
            <a:off x="692458" y="1825625"/>
            <a:ext cx="7821227"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r>
              <a:rPr lang="es-MX" sz="6000" b="1" dirty="0">
                <a:solidFill>
                  <a:schemeClr val="lt1"/>
                </a:solidFill>
              </a:rPr>
              <a:t>CONTENIDO 15</a:t>
            </a:r>
            <a:endParaRPr sz="6000" b="1" dirty="0">
              <a:solidFill>
                <a:schemeClr val="lt1"/>
              </a:solidFill>
            </a:endParaRPr>
          </a:p>
          <a:p>
            <a:pPr marL="0" lvl="0" indent="0" algn="l" rtl="0">
              <a:lnSpc>
                <a:spcPct val="90000"/>
              </a:lnSpc>
              <a:spcBef>
                <a:spcPts val="1000"/>
              </a:spcBef>
              <a:spcAft>
                <a:spcPts val="0"/>
              </a:spcAft>
              <a:buClr>
                <a:schemeClr val="lt1"/>
              </a:buClr>
              <a:buSzPts val="6000"/>
              <a:buNone/>
            </a:pPr>
            <a:r>
              <a:rPr lang="es-MX" sz="6000" dirty="0">
                <a:solidFill>
                  <a:schemeClr val="lt1"/>
                </a:solidFill>
              </a:rPr>
              <a:t>PITCH</a:t>
            </a:r>
            <a:endParaRPr dirty="0"/>
          </a:p>
          <a:p>
            <a:pPr marL="0" lvl="0" indent="0" algn="l" rtl="0">
              <a:lnSpc>
                <a:spcPct val="90000"/>
              </a:lnSpc>
              <a:spcBef>
                <a:spcPts val="1000"/>
              </a:spcBef>
              <a:spcAft>
                <a:spcPts val="0"/>
              </a:spcAft>
              <a:buClr>
                <a:schemeClr val="lt1"/>
              </a:buClr>
              <a:buSzPts val="6000"/>
              <a:buNone/>
            </a:pPr>
            <a:r>
              <a:rPr lang="es-MX" sz="6000" dirty="0">
                <a:solidFill>
                  <a:schemeClr val="lt1"/>
                </a:solidFill>
              </a:rPr>
              <a:t>Trabajo Final</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pic>
        <p:nvPicPr>
          <p:cNvPr id="105" name="Google Shape;105;p3"/>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06" name="Google Shape;106;p3"/>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07" name="Google Shape;107;p3"/>
          <p:cNvSpPr/>
          <p:nvPr/>
        </p:nvSpPr>
        <p:spPr>
          <a:xfrm>
            <a:off x="1802163" y="97657"/>
            <a:ext cx="7830105" cy="905521"/>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rgbClr val="CD25B0"/>
              </a:solidFill>
              <a:latin typeface="Calibri"/>
              <a:ea typeface="Calibri"/>
              <a:cs typeface="Calibri"/>
              <a:sym typeface="Calibri"/>
            </a:endParaRPr>
          </a:p>
        </p:txBody>
      </p:sp>
      <p:sp>
        <p:nvSpPr>
          <p:cNvPr id="108" name="Google Shape;108;p3"/>
          <p:cNvSpPr txBox="1"/>
          <p:nvPr/>
        </p:nvSpPr>
        <p:spPr>
          <a:xfrm>
            <a:off x="1970842" y="297401"/>
            <a:ext cx="7403977" cy="506030"/>
          </a:xfrm>
          <a:prstGeom prst="rect">
            <a:avLst/>
          </a:prstGeom>
          <a:noFill/>
          <a:ln>
            <a:noFill/>
          </a:ln>
        </p:spPr>
        <p:txBody>
          <a:bodyPr spcFirstLastPara="1" wrap="square" lIns="91425" tIns="45700" rIns="91425" bIns="45700" anchor="ctr" anchorCtr="0">
            <a:noAutofit/>
          </a:bodyPr>
          <a:lstStyle/>
          <a:p>
            <a:pPr marL="0" marR="0" lvl="0" indent="0" algn="r" rtl="0">
              <a:lnSpc>
                <a:spcPct val="90000"/>
              </a:lnSpc>
              <a:spcBef>
                <a:spcPts val="0"/>
              </a:spcBef>
              <a:spcAft>
                <a:spcPts val="0"/>
              </a:spcAft>
              <a:buClr>
                <a:schemeClr val="lt1"/>
              </a:buClr>
              <a:buSzPts val="3600"/>
              <a:buFont typeface="Calibri"/>
              <a:buNone/>
            </a:pPr>
            <a:r>
              <a:rPr lang="es-MX" sz="3600" b="0" i="0" u="none" strike="noStrike" cap="none" dirty="0">
                <a:solidFill>
                  <a:schemeClr val="lt1"/>
                </a:solidFill>
                <a:latin typeface="Calibri"/>
                <a:ea typeface="Calibri"/>
                <a:cs typeface="Calibri"/>
                <a:sym typeface="Calibri"/>
              </a:rPr>
              <a:t>OBJETIVOS</a:t>
            </a:r>
            <a:endParaRPr sz="3600" b="0" i="0" u="none" strike="noStrike" cap="none" dirty="0">
              <a:solidFill>
                <a:schemeClr val="lt1"/>
              </a:solidFill>
              <a:latin typeface="Calibri"/>
              <a:ea typeface="Calibri"/>
              <a:cs typeface="Calibri"/>
              <a:sym typeface="Calibri"/>
            </a:endParaRPr>
          </a:p>
        </p:txBody>
      </p:sp>
      <p:sp>
        <p:nvSpPr>
          <p:cNvPr id="109" name="Google Shape;109;p3"/>
          <p:cNvSpPr/>
          <p:nvPr/>
        </p:nvSpPr>
        <p:spPr>
          <a:xfrm>
            <a:off x="-4" y="97657"/>
            <a:ext cx="1713397" cy="905521"/>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grpSp>
        <p:nvGrpSpPr>
          <p:cNvPr id="110" name="Google Shape;110;p3"/>
          <p:cNvGrpSpPr/>
          <p:nvPr/>
        </p:nvGrpSpPr>
        <p:grpSpPr>
          <a:xfrm>
            <a:off x="0" y="2205028"/>
            <a:ext cx="7910004" cy="4063679"/>
            <a:chOff x="114337" y="0"/>
            <a:chExt cx="6772799" cy="4063679"/>
          </a:xfrm>
        </p:grpSpPr>
        <p:sp>
          <p:nvSpPr>
            <p:cNvPr id="111" name="Google Shape;111;p3"/>
            <p:cNvSpPr/>
            <p:nvPr/>
          </p:nvSpPr>
          <p:spPr>
            <a:xfrm>
              <a:off x="114337" y="0"/>
              <a:ext cx="6772799" cy="4063679"/>
            </a:xfrm>
            <a:prstGeom prst="rect">
              <a:avLst/>
            </a:prstGeom>
            <a:solidFill>
              <a:srgbClr val="CD25B0"/>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12" name="Google Shape;112;p3"/>
            <p:cNvSpPr txBox="1"/>
            <p:nvPr/>
          </p:nvSpPr>
          <p:spPr>
            <a:xfrm>
              <a:off x="319574" y="0"/>
              <a:ext cx="6567562" cy="4063679"/>
            </a:xfrm>
            <a:prstGeom prst="rect">
              <a:avLst/>
            </a:prstGeom>
            <a:noFill/>
            <a:ln>
              <a:noFill/>
            </a:ln>
          </p:spPr>
          <p:txBody>
            <a:bodyPr spcFirstLastPara="1" wrap="square" lIns="91425" tIns="91425" rIns="91425" bIns="91425" anchor="ctr" anchorCtr="0">
              <a:noAutofit/>
            </a:bodyPr>
            <a:lstStyle/>
            <a:p>
              <a:pPr marL="457200" marR="0" lvl="0" indent="-342900" algn="l" rtl="0">
                <a:lnSpc>
                  <a:spcPct val="100000"/>
                </a:lnSpc>
                <a:spcBef>
                  <a:spcPts val="0"/>
                </a:spcBef>
                <a:spcAft>
                  <a:spcPts val="0"/>
                </a:spcAft>
                <a:buClr>
                  <a:schemeClr val="lt1"/>
                </a:buClr>
                <a:buSzPts val="1800"/>
                <a:buFont typeface="Calibri"/>
                <a:buChar char="●"/>
              </a:pPr>
              <a:r>
                <a:rPr lang="es-MX" sz="2800" b="0" i="0" u="none" strike="noStrike" cap="none" dirty="0">
                  <a:solidFill>
                    <a:schemeClr val="lt1"/>
                  </a:solidFill>
                  <a:latin typeface="Calibri"/>
                  <a:ea typeface="Calibri"/>
                  <a:cs typeface="Calibri"/>
                  <a:sym typeface="Calibri"/>
                </a:rPr>
                <a:t>Preparar presentación Pitch. </a:t>
              </a:r>
              <a:endParaRPr sz="1400" b="0" i="0" u="none" strike="noStrike" cap="none" dirty="0">
                <a:solidFill>
                  <a:srgbClr val="000000"/>
                </a:solidFill>
                <a:latin typeface="Arial"/>
                <a:ea typeface="Arial"/>
                <a:cs typeface="Arial"/>
                <a:sym typeface="Arial"/>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pic>
        <p:nvPicPr>
          <p:cNvPr id="118" name="Google Shape;118;p4"/>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19" name="Google Shape;119;p4"/>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¿QUÉ ES UN</a:t>
            </a:r>
            <a:br>
              <a:rPr lang="es-MX" dirty="0"/>
            </a:br>
            <a:r>
              <a:rPr lang="es-MX" dirty="0">
                <a:solidFill>
                  <a:srgbClr val="CD25B0"/>
                </a:solidFill>
              </a:rPr>
              <a:t>PITCH?</a:t>
            </a:r>
            <a:endParaRPr dirty="0">
              <a:solidFill>
                <a:srgbClr val="CD25B0"/>
              </a:solidFill>
            </a:endParaRPr>
          </a:p>
        </p:txBody>
      </p:sp>
      <p:sp>
        <p:nvSpPr>
          <p:cNvPr id="120" name="Google Shape;120;p4"/>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21" name="Google Shape;121;p4"/>
          <p:cNvSpPr/>
          <p:nvPr/>
        </p:nvSpPr>
        <p:spPr>
          <a:xfrm>
            <a:off x="5791199" y="2606297"/>
            <a:ext cx="5934300" cy="3830100"/>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22" name="Google Shape;122;p4"/>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23" name="Google Shape;123;p4"/>
          <p:cNvSpPr txBox="1"/>
          <p:nvPr/>
        </p:nvSpPr>
        <p:spPr>
          <a:xfrm>
            <a:off x="6011970" y="2838951"/>
            <a:ext cx="5499000" cy="34779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000000"/>
              </a:buClr>
              <a:buSzPts val="2000"/>
              <a:buFont typeface="Arial"/>
              <a:buNone/>
            </a:pPr>
            <a:r>
              <a:rPr lang="es-MX" sz="2000" b="0" i="0" u="none" strike="noStrike" cap="none" dirty="0">
                <a:solidFill>
                  <a:schemeClr val="lt1"/>
                </a:solidFill>
                <a:latin typeface="Calibri"/>
                <a:ea typeface="Calibri"/>
                <a:cs typeface="Calibri"/>
                <a:sym typeface="Calibri"/>
              </a:rPr>
              <a:t>Para la entrega final necesitarán: </a:t>
            </a:r>
            <a:endParaRPr sz="2000" b="0" i="0" u="none" strike="noStrike" cap="none" dirty="0">
              <a:solidFill>
                <a:schemeClr val="lt1"/>
              </a:solidFill>
              <a:latin typeface="Calibri"/>
              <a:ea typeface="Calibri"/>
              <a:cs typeface="Calibri"/>
              <a:sym typeface="Calibri"/>
            </a:endParaRPr>
          </a:p>
          <a:p>
            <a:pPr marL="457200" marR="0" lvl="0" indent="-317500" algn="just" rtl="0">
              <a:lnSpc>
                <a:spcPct val="100000"/>
              </a:lnSpc>
              <a:spcBef>
                <a:spcPts val="0"/>
              </a:spcBef>
              <a:spcAft>
                <a:spcPts val="0"/>
              </a:spcAft>
              <a:buClr>
                <a:schemeClr val="lt1"/>
              </a:buClr>
              <a:buSzPts val="1400"/>
              <a:buFont typeface="Calibri"/>
              <a:buChar char="●"/>
            </a:pPr>
            <a:r>
              <a:rPr lang="es-MX" sz="2000" b="0" i="0" u="none" strike="noStrike" cap="none" dirty="0">
                <a:solidFill>
                  <a:schemeClr val="lt1"/>
                </a:solidFill>
                <a:latin typeface="Calibri"/>
                <a:ea typeface="Calibri"/>
                <a:cs typeface="Calibri"/>
                <a:sym typeface="Calibri"/>
              </a:rPr>
              <a:t>Entregar el informe con la definición de los aspectos. Para ello revisen las directrices de los entregables.</a:t>
            </a:r>
            <a:endParaRPr sz="2000" b="0" i="0" u="none" strike="noStrike" cap="none" dirty="0">
              <a:solidFill>
                <a:schemeClr val="lt1"/>
              </a:solidFill>
              <a:latin typeface="Calibri"/>
              <a:ea typeface="Calibri"/>
              <a:cs typeface="Calibri"/>
              <a:sym typeface="Calibri"/>
            </a:endParaRPr>
          </a:p>
          <a:p>
            <a:pPr marL="457200" marR="0" lvl="0" indent="-317500" algn="just" rtl="0">
              <a:lnSpc>
                <a:spcPct val="100000"/>
              </a:lnSpc>
              <a:spcBef>
                <a:spcPts val="0"/>
              </a:spcBef>
              <a:spcAft>
                <a:spcPts val="0"/>
              </a:spcAft>
              <a:buClr>
                <a:schemeClr val="lt1"/>
              </a:buClr>
              <a:buSzPts val="1400"/>
              <a:buFont typeface="Calibri"/>
              <a:buChar char="●"/>
            </a:pPr>
            <a:r>
              <a:rPr lang="es-MX" sz="2000" b="0" i="0" u="none" strike="noStrike" cap="none" dirty="0">
                <a:solidFill>
                  <a:schemeClr val="lt1"/>
                </a:solidFill>
                <a:latin typeface="Calibri"/>
                <a:ea typeface="Calibri"/>
                <a:cs typeface="Calibri"/>
                <a:sym typeface="Calibri"/>
              </a:rPr>
              <a:t>Preparar presentación para el Pitch.</a:t>
            </a:r>
            <a:endParaRPr sz="2000" b="0" i="0" u="none" strike="noStrike" cap="none" dirty="0">
              <a:solidFill>
                <a:schemeClr val="lt1"/>
              </a:solidFill>
              <a:latin typeface="Calibri"/>
              <a:ea typeface="Calibri"/>
              <a:cs typeface="Calibri"/>
              <a:sym typeface="Calibri"/>
            </a:endParaRPr>
          </a:p>
          <a:p>
            <a:pPr marL="457200" marR="0" lvl="0" indent="-317500" algn="just" rtl="0">
              <a:lnSpc>
                <a:spcPct val="100000"/>
              </a:lnSpc>
              <a:spcBef>
                <a:spcPts val="0"/>
              </a:spcBef>
              <a:spcAft>
                <a:spcPts val="0"/>
              </a:spcAft>
              <a:buClr>
                <a:schemeClr val="lt1"/>
              </a:buClr>
              <a:buSzPts val="1400"/>
              <a:buFont typeface="Calibri"/>
              <a:buChar char="●"/>
            </a:pPr>
            <a:r>
              <a:rPr lang="es-MX" sz="2000" b="0" i="0" u="none" strike="noStrike" cap="none" dirty="0">
                <a:solidFill>
                  <a:schemeClr val="lt1"/>
                </a:solidFill>
                <a:latin typeface="Calibri"/>
                <a:ea typeface="Calibri"/>
                <a:cs typeface="Calibri"/>
                <a:sym typeface="Calibri"/>
              </a:rPr>
              <a:t>Preparar el guión para el Pitch.</a:t>
            </a:r>
            <a:endParaRPr sz="2000" b="0" i="0" u="none" strike="noStrike" cap="none" dirty="0">
              <a:solidFill>
                <a:schemeClr val="lt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2000"/>
              <a:buFont typeface="Calibri"/>
              <a:buNone/>
            </a:pPr>
            <a:endParaRPr sz="2000" b="0" i="0" u="none" strike="noStrike" cap="none" dirty="0">
              <a:solidFill>
                <a:schemeClr val="lt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r>
              <a:rPr lang="es-MX" sz="2000" b="0" i="0" u="none" strike="noStrike" cap="none" dirty="0">
                <a:solidFill>
                  <a:schemeClr val="lt1"/>
                </a:solidFill>
                <a:latin typeface="Calibri"/>
                <a:ea typeface="Calibri"/>
                <a:cs typeface="Calibri"/>
                <a:sym typeface="Calibri"/>
              </a:rPr>
              <a:t>Los aspectos relacionados con el Pitch lo revisaremos a continuación.</a:t>
            </a:r>
            <a:endParaRPr sz="2000" b="0"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endParaRPr sz="2000" b="0" i="0" u="none" strike="noStrike" cap="none" dirty="0">
              <a:solidFill>
                <a:schemeClr val="lt1"/>
              </a:solidFill>
              <a:latin typeface="Calibri"/>
              <a:ea typeface="Calibri"/>
              <a:cs typeface="Calibri"/>
              <a:sym typeface="Calibri"/>
            </a:endParaRPr>
          </a:p>
        </p:txBody>
      </p:sp>
      <p:sp>
        <p:nvSpPr>
          <p:cNvPr id="124" name="Google Shape;124;p4"/>
          <p:cNvSpPr txBox="1"/>
          <p:nvPr/>
        </p:nvSpPr>
        <p:spPr>
          <a:xfrm>
            <a:off x="403188" y="3977747"/>
            <a:ext cx="4974900" cy="1200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CD25B0"/>
              </a:buClr>
              <a:buSzPts val="2400"/>
              <a:buFont typeface="Calibri"/>
              <a:buNone/>
            </a:pPr>
            <a:r>
              <a:rPr lang="es-MX" sz="2400" b="1" i="0" u="none" strike="noStrike" cap="none" dirty="0">
                <a:solidFill>
                  <a:srgbClr val="CD25B0"/>
                </a:solidFill>
                <a:latin typeface="Calibri"/>
                <a:ea typeface="Calibri"/>
                <a:cs typeface="Calibri"/>
                <a:sym typeface="Calibri"/>
              </a:rPr>
              <a:t>Revisemos el siguiente video: </a:t>
            </a:r>
            <a:r>
              <a:rPr lang="es-MX" sz="2400" b="0" i="0" u="sng" strike="noStrike" cap="none" dirty="0">
                <a:solidFill>
                  <a:schemeClr val="hlink"/>
                </a:solidFill>
                <a:latin typeface="Calibri"/>
                <a:ea typeface="Calibri"/>
                <a:cs typeface="Calibri"/>
                <a:sym typeface="Calibri"/>
                <a:hlinkClick r:id="rId4"/>
              </a:rPr>
              <a:t>https://www.youtube.com/watch?v=2b3xG_YjgvI</a:t>
            </a:r>
            <a:endParaRPr sz="2400" b="0" i="0" u="sng" strike="noStrike" cap="none" dirty="0">
              <a:solidFill>
                <a:schemeClr val="hlink"/>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pic>
        <p:nvPicPr>
          <p:cNvPr id="130" name="Google Shape;130;p5"/>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31" name="Google Shape;131;p5"/>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PREPARACIÓN</a:t>
            </a:r>
            <a:br>
              <a:rPr lang="es-MX" dirty="0"/>
            </a:br>
            <a:r>
              <a:rPr lang="es-MX" dirty="0">
                <a:solidFill>
                  <a:srgbClr val="CD25B0"/>
                </a:solidFill>
              </a:rPr>
              <a:t>DEL PITCH</a:t>
            </a:r>
            <a:endParaRPr dirty="0">
              <a:solidFill>
                <a:srgbClr val="CD25B0"/>
              </a:solidFill>
            </a:endParaRPr>
          </a:p>
        </p:txBody>
      </p:sp>
      <p:sp>
        <p:nvSpPr>
          <p:cNvPr id="132" name="Google Shape;132;p5"/>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33" name="Google Shape;133;p5"/>
          <p:cNvSpPr/>
          <p:nvPr/>
        </p:nvSpPr>
        <p:spPr>
          <a:xfrm>
            <a:off x="-1" y="2491273"/>
            <a:ext cx="8341568" cy="3945034"/>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34" name="Google Shape;134;p5"/>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35" name="Google Shape;135;p5"/>
          <p:cNvSpPr txBox="1"/>
          <p:nvPr/>
        </p:nvSpPr>
        <p:spPr>
          <a:xfrm>
            <a:off x="296663" y="2590994"/>
            <a:ext cx="7710284" cy="415498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100"/>
              <a:buFont typeface="Arial"/>
              <a:buNone/>
            </a:pPr>
            <a:r>
              <a:rPr lang="es-MX" sz="2400" b="1" i="0" u="none" strike="noStrike" cap="none" dirty="0">
                <a:solidFill>
                  <a:schemeClr val="lt1"/>
                </a:solidFill>
                <a:latin typeface="Calibri"/>
                <a:ea typeface="Calibri"/>
                <a:cs typeface="Calibri"/>
                <a:sym typeface="Calibri"/>
              </a:rPr>
              <a:t>ACTIVIDAD 1 : LA GRAN VENTA</a:t>
            </a:r>
            <a:endParaRPr sz="2400" b="0"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400"/>
              <a:buFont typeface="Calibri"/>
              <a:buNone/>
            </a:pPr>
            <a:endParaRPr sz="2400" b="0"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lt1"/>
              </a:buClr>
              <a:buSzPts val="2400"/>
              <a:buFont typeface="Calibri"/>
              <a:buNone/>
            </a:pPr>
            <a:r>
              <a:rPr lang="es-MX" sz="2400" b="0" i="0" u="none" strike="noStrike" cap="none" dirty="0">
                <a:solidFill>
                  <a:schemeClr val="lt1"/>
                </a:solidFill>
                <a:latin typeface="Calibri"/>
                <a:ea typeface="Calibri"/>
                <a:cs typeface="Calibri"/>
                <a:sym typeface="Calibri"/>
              </a:rPr>
              <a:t>¡Vamos a jugar a vender al público!</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lt1"/>
              </a:buClr>
              <a:buSzPts val="2400"/>
              <a:buFont typeface="Calibri"/>
              <a:buNone/>
            </a:pPr>
            <a:r>
              <a:rPr lang="es-MX" sz="2400" b="0" i="0" u="none" strike="noStrike" cap="none" dirty="0">
                <a:solidFill>
                  <a:schemeClr val="lt1"/>
                </a:solidFill>
                <a:latin typeface="Calibri"/>
                <a:ea typeface="Calibri"/>
                <a:cs typeface="Calibri"/>
                <a:sym typeface="Calibri"/>
              </a:rPr>
              <a:t>Objetivo de la dinámica La Gran Venta:</a:t>
            </a:r>
            <a:endParaRPr sz="1400" b="0" i="0" u="none" strike="noStrike" cap="none" dirty="0">
              <a:solidFill>
                <a:srgbClr val="000000"/>
              </a:solidFill>
              <a:latin typeface="Arial"/>
              <a:ea typeface="Arial"/>
              <a:cs typeface="Arial"/>
              <a:sym typeface="Arial"/>
            </a:endParaRPr>
          </a:p>
          <a:p>
            <a:pPr marL="939800" marR="0" lvl="1" indent="-342900" algn="l" rtl="0">
              <a:lnSpc>
                <a:spcPct val="100000"/>
              </a:lnSpc>
              <a:spcBef>
                <a:spcPts val="0"/>
              </a:spcBef>
              <a:spcAft>
                <a:spcPts val="0"/>
              </a:spcAft>
              <a:buClr>
                <a:schemeClr val="lt1"/>
              </a:buClr>
              <a:buSzPts val="2400"/>
              <a:buFont typeface="Arial"/>
              <a:buChar char="•"/>
            </a:pPr>
            <a:r>
              <a:rPr lang="es-MX" sz="2400" b="0" i="0" u="none" strike="noStrike" cap="none" dirty="0">
                <a:solidFill>
                  <a:schemeClr val="lt1"/>
                </a:solidFill>
                <a:latin typeface="Calibri"/>
                <a:ea typeface="Calibri"/>
                <a:cs typeface="Calibri"/>
                <a:sym typeface="Calibri"/>
              </a:rPr>
              <a:t>Entrenar la capacidad que poseemos para argumentar</a:t>
            </a:r>
            <a:endParaRPr sz="1400" b="0" i="0" u="none" strike="noStrike" cap="none" dirty="0">
              <a:solidFill>
                <a:srgbClr val="000000"/>
              </a:solidFill>
              <a:latin typeface="Arial"/>
              <a:ea typeface="Arial"/>
              <a:cs typeface="Arial"/>
              <a:sym typeface="Arial"/>
            </a:endParaRPr>
          </a:p>
          <a:p>
            <a:pPr marL="939800" marR="0" lvl="1" indent="-342900" algn="l" rtl="0">
              <a:lnSpc>
                <a:spcPct val="100000"/>
              </a:lnSpc>
              <a:spcBef>
                <a:spcPts val="0"/>
              </a:spcBef>
              <a:spcAft>
                <a:spcPts val="0"/>
              </a:spcAft>
              <a:buClr>
                <a:schemeClr val="lt1"/>
              </a:buClr>
              <a:buSzPts val="2400"/>
              <a:buFont typeface="Arial"/>
              <a:buChar char="•"/>
            </a:pPr>
            <a:r>
              <a:rPr lang="es-MX" sz="2400" b="0" i="0" u="none" strike="noStrike" cap="none" dirty="0">
                <a:solidFill>
                  <a:schemeClr val="lt1"/>
                </a:solidFill>
                <a:latin typeface="Calibri"/>
                <a:ea typeface="Calibri"/>
                <a:cs typeface="Calibri"/>
                <a:sym typeface="Calibri"/>
              </a:rPr>
              <a:t>Promover la desinhibición y generar un clima grupal distendido</a:t>
            </a:r>
            <a:endParaRPr sz="1400" b="0" i="0" u="none" strike="noStrike" cap="none" dirty="0">
              <a:solidFill>
                <a:srgbClr val="000000"/>
              </a:solidFill>
              <a:latin typeface="Arial"/>
              <a:ea typeface="Arial"/>
              <a:cs typeface="Arial"/>
              <a:sym typeface="Arial"/>
            </a:endParaRPr>
          </a:p>
          <a:p>
            <a:pPr marL="939800" marR="0" lvl="1" indent="-342900" algn="l" rtl="0">
              <a:lnSpc>
                <a:spcPct val="100000"/>
              </a:lnSpc>
              <a:spcBef>
                <a:spcPts val="0"/>
              </a:spcBef>
              <a:spcAft>
                <a:spcPts val="0"/>
              </a:spcAft>
              <a:buClr>
                <a:schemeClr val="lt1"/>
              </a:buClr>
              <a:buSzPts val="2400"/>
              <a:buFont typeface="Arial"/>
              <a:buChar char="•"/>
            </a:pPr>
            <a:r>
              <a:rPr lang="es-MX" sz="2400" b="0" i="0" u="none" strike="noStrike" cap="none" dirty="0">
                <a:solidFill>
                  <a:schemeClr val="lt1"/>
                </a:solidFill>
                <a:latin typeface="Calibri"/>
                <a:ea typeface="Calibri"/>
                <a:cs typeface="Calibri"/>
                <a:sym typeface="Calibri"/>
              </a:rPr>
              <a:t>Promover la interacción grupal de manera entretenida</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400"/>
              <a:buFont typeface="Calibri"/>
              <a:buNone/>
            </a:pPr>
            <a:endParaRPr sz="24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pic>
        <p:nvPicPr>
          <p:cNvPr id="141" name="Google Shape;141;p6"/>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42" name="Google Shape;142;p6"/>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PREPARACIÓN</a:t>
            </a:r>
            <a:br>
              <a:rPr lang="es-MX" dirty="0"/>
            </a:br>
            <a:r>
              <a:rPr lang="es-MX" dirty="0">
                <a:solidFill>
                  <a:srgbClr val="CD25B0"/>
                </a:solidFill>
              </a:rPr>
              <a:t>DEL PITCH</a:t>
            </a:r>
            <a:endParaRPr dirty="0">
              <a:solidFill>
                <a:srgbClr val="CD25B0"/>
              </a:solidFill>
            </a:endParaRPr>
          </a:p>
        </p:txBody>
      </p:sp>
      <p:sp>
        <p:nvSpPr>
          <p:cNvPr id="143" name="Google Shape;143;p6"/>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44" name="Google Shape;144;p6"/>
          <p:cNvSpPr/>
          <p:nvPr/>
        </p:nvSpPr>
        <p:spPr>
          <a:xfrm>
            <a:off x="-1" y="2491273"/>
            <a:ext cx="6690050" cy="3945034"/>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45" name="Google Shape;145;p6"/>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46" name="Google Shape;146;p6"/>
          <p:cNvSpPr txBox="1"/>
          <p:nvPr/>
        </p:nvSpPr>
        <p:spPr>
          <a:xfrm>
            <a:off x="556038" y="3027489"/>
            <a:ext cx="6134100" cy="144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200"/>
              <a:buFont typeface="Calibri"/>
              <a:buNone/>
            </a:pPr>
            <a:r>
              <a:rPr lang="es-MX" sz="2200" b="0" i="0" u="none" strike="noStrike" cap="none" dirty="0">
                <a:solidFill>
                  <a:schemeClr val="lt1"/>
                </a:solidFill>
                <a:latin typeface="Calibri"/>
                <a:ea typeface="Calibri"/>
                <a:cs typeface="Calibri"/>
                <a:sym typeface="Calibri"/>
              </a:rPr>
              <a:t>¿Cómo dicen los expertos que debemos vender una idea? Revisemos </a:t>
            </a:r>
            <a:r>
              <a:rPr lang="es-MX" sz="2200" dirty="0">
                <a:solidFill>
                  <a:schemeClr val="lt1"/>
                </a:solidFill>
                <a:latin typeface="Calibri"/>
                <a:ea typeface="Calibri"/>
                <a:cs typeface="Calibri"/>
                <a:sym typeface="Calibri"/>
              </a:rPr>
              <a:t>la siguiente presentación llamada: </a:t>
            </a:r>
            <a:r>
              <a:rPr lang="es-MX" sz="2200" b="0" i="0" u="sng" strike="noStrike" cap="none" dirty="0">
                <a:solidFill>
                  <a:srgbClr val="FFFFFF"/>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Cómo crear presentaciones llamativas</a:t>
            </a:r>
            <a:endParaRPr sz="2200" b="0" i="0" u="none" strike="noStrike" cap="none" dirty="0">
              <a:solidFill>
                <a:srgbClr val="FFFFFF"/>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200"/>
              <a:buFont typeface="Calibri"/>
              <a:buNone/>
            </a:pPr>
            <a:endParaRPr sz="2200" b="0" i="0" u="none" strike="noStrike" cap="none" dirty="0">
              <a:solidFill>
                <a:schemeClr val="lt1"/>
              </a:solidFill>
              <a:latin typeface="Calibri"/>
              <a:ea typeface="Calibri"/>
              <a:cs typeface="Calibri"/>
              <a:sym typeface="Calibri"/>
            </a:endParaRPr>
          </a:p>
        </p:txBody>
      </p:sp>
      <p:pic>
        <p:nvPicPr>
          <p:cNvPr id="147" name="Google Shape;147;p6"/>
          <p:cNvPicPr preferRelativeResize="0"/>
          <p:nvPr/>
        </p:nvPicPr>
        <p:blipFill rotWithShape="1">
          <a:blip r:embed="rId5">
            <a:alphaModFix/>
          </a:blip>
          <a:srcRect/>
          <a:stretch/>
        </p:blipFill>
        <p:spPr>
          <a:xfrm>
            <a:off x="7110201" y="123427"/>
            <a:ext cx="4381588" cy="6464638"/>
          </a:xfrm>
          <a:prstGeom prst="rect">
            <a:avLst/>
          </a:prstGeom>
          <a:noFill/>
          <a:ln>
            <a:noFill/>
          </a:ln>
        </p:spPr>
      </p:pic>
      <p:sp>
        <p:nvSpPr>
          <p:cNvPr id="148" name="Google Shape;148;p6"/>
          <p:cNvSpPr txBox="1"/>
          <p:nvPr/>
        </p:nvSpPr>
        <p:spPr>
          <a:xfrm>
            <a:off x="10216250" y="6536525"/>
            <a:ext cx="1613100" cy="2454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s-MX" sz="1200" b="0" i="0" u="none" strike="noStrike" cap="none" dirty="0">
                <a:solidFill>
                  <a:srgbClr val="000000"/>
                </a:solidFill>
                <a:latin typeface="Calibri"/>
                <a:ea typeface="Calibri"/>
                <a:cs typeface="Calibri"/>
                <a:sym typeface="Calibri"/>
              </a:rPr>
              <a:t>Fuente: Universia</a:t>
            </a:r>
            <a:endParaRPr sz="1200" b="0" i="0" u="none" strike="noStrike" cap="none" dirty="0">
              <a:solidFill>
                <a:srgbClr val="000000"/>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pic>
        <p:nvPicPr>
          <p:cNvPr id="154" name="Google Shape;154;p7"/>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55" name="Google Shape;155;p7"/>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PREPARACIÓN</a:t>
            </a:r>
            <a:br>
              <a:rPr lang="es-MX" dirty="0"/>
            </a:br>
            <a:r>
              <a:rPr lang="es-MX" dirty="0">
                <a:solidFill>
                  <a:srgbClr val="CD25B0"/>
                </a:solidFill>
              </a:rPr>
              <a:t>DEL PITCH</a:t>
            </a:r>
            <a:endParaRPr dirty="0">
              <a:solidFill>
                <a:srgbClr val="CD25B0"/>
              </a:solidFill>
            </a:endParaRPr>
          </a:p>
        </p:txBody>
      </p:sp>
      <p:sp>
        <p:nvSpPr>
          <p:cNvPr id="156" name="Google Shape;156;p7"/>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57" name="Google Shape;157;p7"/>
          <p:cNvSpPr/>
          <p:nvPr/>
        </p:nvSpPr>
        <p:spPr>
          <a:xfrm>
            <a:off x="0" y="2491273"/>
            <a:ext cx="5510036" cy="3945034"/>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58" name="Google Shape;158;p7"/>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59" name="Google Shape;159;p7"/>
          <p:cNvSpPr txBox="1"/>
          <p:nvPr/>
        </p:nvSpPr>
        <p:spPr>
          <a:xfrm>
            <a:off x="181250" y="2553355"/>
            <a:ext cx="5255052" cy="412416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400"/>
              <a:buFont typeface="Calibri"/>
              <a:buNone/>
            </a:pPr>
            <a:r>
              <a:rPr lang="es-MX" sz="2400" b="1" i="0" u="none" strike="noStrike" cap="none" dirty="0">
                <a:solidFill>
                  <a:schemeClr val="lt1"/>
                </a:solidFill>
                <a:latin typeface="Calibri"/>
                <a:ea typeface="Calibri"/>
                <a:cs typeface="Calibri"/>
                <a:sym typeface="Calibri"/>
              </a:rPr>
              <a:t>Diapositiva 1: Contar una buena historia</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lt1"/>
              </a:buClr>
              <a:buSzPts val="2400"/>
              <a:buFont typeface="Calibri"/>
              <a:buNone/>
            </a:pPr>
            <a:r>
              <a:rPr lang="es-MX" sz="2400" b="0" i="0" u="none" strike="noStrike" cap="none" dirty="0">
                <a:solidFill>
                  <a:schemeClr val="lt1"/>
                </a:solidFill>
                <a:latin typeface="Calibri"/>
                <a:ea typeface="Calibri"/>
                <a:cs typeface="Calibri"/>
                <a:sym typeface="Calibri"/>
              </a:rPr>
              <a:t>Una excelente manera de despertar el interés inmediato, es contando una buena historia. Si la idea es la de una aplicación que resuelve dificultades cotidianas comunes, hablen sobre eso. Relaten un hecho del que hayan sido protagonistas que retrate bien esa situación.</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200"/>
              <a:buFont typeface="Calibri"/>
              <a:buNone/>
            </a:pPr>
            <a:endParaRPr sz="2200" b="0" i="0" u="none" strike="noStrike" cap="none" dirty="0">
              <a:solidFill>
                <a:schemeClr val="lt1"/>
              </a:solidFill>
              <a:latin typeface="Calibri"/>
              <a:ea typeface="Calibri"/>
              <a:cs typeface="Calibri"/>
              <a:sym typeface="Calibri"/>
            </a:endParaRPr>
          </a:p>
        </p:txBody>
      </p:sp>
      <p:sp>
        <p:nvSpPr>
          <p:cNvPr id="160" name="Google Shape;160;p7"/>
          <p:cNvSpPr/>
          <p:nvPr/>
        </p:nvSpPr>
        <p:spPr>
          <a:xfrm>
            <a:off x="5738327" y="2491273"/>
            <a:ext cx="5677987" cy="3945034"/>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61" name="Google Shape;161;p7"/>
          <p:cNvSpPr txBox="1"/>
          <p:nvPr/>
        </p:nvSpPr>
        <p:spPr>
          <a:xfrm>
            <a:off x="5949794" y="2738001"/>
            <a:ext cx="5255051" cy="412416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400"/>
              <a:buFont typeface="Calibri"/>
              <a:buNone/>
            </a:pPr>
            <a:r>
              <a:rPr lang="es-MX" sz="2400" b="1" i="0" u="none" strike="noStrike" cap="none" dirty="0">
                <a:solidFill>
                  <a:schemeClr val="lt1"/>
                </a:solidFill>
                <a:latin typeface="Calibri"/>
                <a:ea typeface="Calibri"/>
                <a:cs typeface="Calibri"/>
                <a:sym typeface="Calibri"/>
              </a:rPr>
              <a:t>Diapositiva 2: Producto</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lt1"/>
              </a:buClr>
              <a:buSzPts val="2400"/>
              <a:buFont typeface="Calibri"/>
              <a:buNone/>
            </a:pPr>
            <a:r>
              <a:rPr lang="es-MX" sz="2400" b="0" i="0" u="none" strike="noStrike" cap="none" dirty="0">
                <a:solidFill>
                  <a:schemeClr val="lt1"/>
                </a:solidFill>
                <a:latin typeface="Calibri"/>
                <a:ea typeface="Calibri"/>
                <a:cs typeface="Calibri"/>
                <a:sym typeface="Calibri"/>
              </a:rPr>
              <a:t>Después de contar la historia con el problema, presenten la solución. Ese es el momento de hablar sobre el producto creado y de cómo éste facilita la vida o resuelve el problema explicado previamente. No profundicen demasiado en detalles – resuman cuanto puedan cómo funciona la creación que realizaron.</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200"/>
              <a:buFont typeface="Calibri"/>
              <a:buNone/>
            </a:pPr>
            <a:endParaRPr sz="22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pic>
        <p:nvPicPr>
          <p:cNvPr id="167" name="Google Shape;167;p8"/>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68" name="Google Shape;168;p8"/>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PREPARACIÓN</a:t>
            </a:r>
            <a:br>
              <a:rPr lang="es-MX" dirty="0"/>
            </a:br>
            <a:r>
              <a:rPr lang="es-MX" dirty="0">
                <a:solidFill>
                  <a:srgbClr val="CD25B0"/>
                </a:solidFill>
              </a:rPr>
              <a:t>DEL PITCH</a:t>
            </a:r>
            <a:endParaRPr dirty="0">
              <a:solidFill>
                <a:srgbClr val="CD25B0"/>
              </a:solidFill>
            </a:endParaRPr>
          </a:p>
        </p:txBody>
      </p:sp>
      <p:sp>
        <p:nvSpPr>
          <p:cNvPr id="169" name="Google Shape;169;p8"/>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70" name="Google Shape;170;p8"/>
          <p:cNvSpPr/>
          <p:nvPr/>
        </p:nvSpPr>
        <p:spPr>
          <a:xfrm>
            <a:off x="0" y="2491273"/>
            <a:ext cx="5510036" cy="3945034"/>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71" name="Google Shape;171;p8"/>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72" name="Google Shape;172;p8"/>
          <p:cNvSpPr txBox="1"/>
          <p:nvPr/>
        </p:nvSpPr>
        <p:spPr>
          <a:xfrm>
            <a:off x="181250" y="2770389"/>
            <a:ext cx="5255052" cy="338550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400"/>
              <a:buFont typeface="Calibri"/>
              <a:buNone/>
            </a:pPr>
            <a:r>
              <a:rPr lang="es-MX" sz="2400" b="1" i="0" u="none" strike="noStrike" cap="none" dirty="0">
                <a:solidFill>
                  <a:schemeClr val="lt1"/>
                </a:solidFill>
                <a:latin typeface="Calibri"/>
                <a:ea typeface="Calibri"/>
                <a:cs typeface="Calibri"/>
                <a:sym typeface="Calibri"/>
              </a:rPr>
              <a:t>Diapositiva 3: Mercado</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lt1"/>
              </a:buClr>
              <a:buSzPts val="2400"/>
              <a:buFont typeface="Calibri"/>
              <a:buNone/>
            </a:pPr>
            <a:r>
              <a:rPr lang="es-MX" sz="2400" b="0" i="0" u="none" strike="noStrike" cap="none" dirty="0">
                <a:solidFill>
                  <a:schemeClr val="lt1"/>
                </a:solidFill>
                <a:latin typeface="Calibri"/>
                <a:ea typeface="Calibri"/>
                <a:cs typeface="Calibri"/>
                <a:sym typeface="Calibri"/>
              </a:rPr>
              <a:t>Aquí necesitan convencer al jurado de que su producto tiene mercado. Deben probar que es un servicio innovador, por lo tanto hablen del público-objetivo y de la competencia. Para eso, necesitan tener una minuciosa investigación previa.</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200"/>
              <a:buFont typeface="Calibri"/>
              <a:buNone/>
            </a:pPr>
            <a:endParaRPr sz="2200" b="0" i="0" u="none" strike="noStrike" cap="none" dirty="0">
              <a:solidFill>
                <a:schemeClr val="lt1"/>
              </a:solidFill>
              <a:latin typeface="Calibri"/>
              <a:ea typeface="Calibri"/>
              <a:cs typeface="Calibri"/>
              <a:sym typeface="Calibri"/>
            </a:endParaRPr>
          </a:p>
        </p:txBody>
      </p:sp>
      <p:sp>
        <p:nvSpPr>
          <p:cNvPr id="173" name="Google Shape;173;p8"/>
          <p:cNvSpPr/>
          <p:nvPr/>
        </p:nvSpPr>
        <p:spPr>
          <a:xfrm>
            <a:off x="5738327" y="2491273"/>
            <a:ext cx="5677987" cy="3945034"/>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74" name="Google Shape;174;p8"/>
          <p:cNvSpPr txBox="1"/>
          <p:nvPr/>
        </p:nvSpPr>
        <p:spPr>
          <a:xfrm>
            <a:off x="5949794" y="2738001"/>
            <a:ext cx="5255051" cy="338550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400"/>
              <a:buFont typeface="Calibri"/>
              <a:buNone/>
            </a:pPr>
            <a:r>
              <a:rPr lang="es-MX" sz="2400" b="1" i="0" u="none" strike="noStrike" cap="none" dirty="0">
                <a:solidFill>
                  <a:schemeClr val="lt1"/>
                </a:solidFill>
                <a:latin typeface="Calibri"/>
                <a:ea typeface="Calibri"/>
                <a:cs typeface="Calibri"/>
                <a:sym typeface="Calibri"/>
              </a:rPr>
              <a:t>Diapositiva 4: Modelo de negocio</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lt1"/>
              </a:buClr>
              <a:buSzPts val="2400"/>
              <a:buFont typeface="Calibri"/>
              <a:buNone/>
            </a:pPr>
            <a:r>
              <a:rPr lang="es-MX" sz="2400" b="0" i="0" u="none" strike="noStrike" cap="none" dirty="0">
                <a:solidFill>
                  <a:schemeClr val="lt1"/>
                </a:solidFill>
                <a:latin typeface="Calibri"/>
                <a:ea typeface="Calibri"/>
                <a:cs typeface="Calibri"/>
                <a:sym typeface="Calibri"/>
              </a:rPr>
              <a:t>Por mejor que sea la idea que tienen, nadie va a invertir en ella si no ve una buena perspectiva de lucro hacia el futuro. No esperen que el inversor piense en eso por ustedes, más bien ofrezcan la solución. Detallen cómo pretenden comercializar el producto.</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200"/>
              <a:buFont typeface="Calibri"/>
              <a:buNone/>
            </a:pPr>
            <a:endParaRPr sz="22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pic>
        <p:nvPicPr>
          <p:cNvPr id="180" name="Google Shape;180;p9"/>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81" name="Google Shape;181;p9"/>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PREPARACIÓN</a:t>
            </a:r>
            <a:br>
              <a:rPr lang="es-MX" dirty="0"/>
            </a:br>
            <a:r>
              <a:rPr lang="es-MX" dirty="0">
                <a:solidFill>
                  <a:srgbClr val="CD25B0"/>
                </a:solidFill>
              </a:rPr>
              <a:t>DEL PITCH</a:t>
            </a:r>
            <a:endParaRPr dirty="0">
              <a:solidFill>
                <a:srgbClr val="CD25B0"/>
              </a:solidFill>
            </a:endParaRPr>
          </a:p>
        </p:txBody>
      </p:sp>
      <p:sp>
        <p:nvSpPr>
          <p:cNvPr id="182" name="Google Shape;182;p9"/>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83" name="Google Shape;183;p9"/>
          <p:cNvSpPr/>
          <p:nvPr/>
        </p:nvSpPr>
        <p:spPr>
          <a:xfrm>
            <a:off x="0" y="2491273"/>
            <a:ext cx="5510036" cy="3945034"/>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84" name="Google Shape;184;p9"/>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85" name="Google Shape;185;p9"/>
          <p:cNvSpPr txBox="1"/>
          <p:nvPr/>
        </p:nvSpPr>
        <p:spPr>
          <a:xfrm>
            <a:off x="181250" y="2616698"/>
            <a:ext cx="5255052" cy="412420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400"/>
              <a:buFont typeface="Calibri"/>
              <a:buNone/>
            </a:pPr>
            <a:r>
              <a:rPr lang="es-MX" sz="2400" b="1" i="0" u="none" strike="noStrike" cap="none" dirty="0">
                <a:solidFill>
                  <a:schemeClr val="lt1"/>
                </a:solidFill>
                <a:latin typeface="Calibri"/>
                <a:ea typeface="Calibri"/>
                <a:cs typeface="Calibri"/>
                <a:sym typeface="Calibri"/>
              </a:rPr>
              <a:t>Diapositiva 5: Equipo</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lt1"/>
              </a:buClr>
              <a:buSzPts val="2400"/>
              <a:buFont typeface="Calibri"/>
              <a:buNone/>
            </a:pPr>
            <a:r>
              <a:rPr lang="es-MX" sz="2400" b="0" i="0" u="none" strike="noStrike" cap="none" dirty="0">
                <a:solidFill>
                  <a:schemeClr val="lt1"/>
                </a:solidFill>
                <a:latin typeface="Calibri"/>
                <a:ea typeface="Calibri"/>
                <a:cs typeface="Calibri"/>
                <a:sym typeface="Calibri"/>
              </a:rPr>
              <a:t>Después de las cuatro primeras diapositivas, ya convencieron al inversor de que su negocio tiene potencial. Ahora llegó el momento de convencerlo de que todos en la empresa son personas adecuadas para hacerlo realidad. Aquí, las características profesionales y de personalidad son más importantes que las experiencias pasadas.</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200"/>
              <a:buFont typeface="Calibri"/>
              <a:buNone/>
            </a:pPr>
            <a:endParaRPr sz="2200" b="0" i="0" u="none" strike="noStrike" cap="none" dirty="0">
              <a:solidFill>
                <a:schemeClr val="lt1"/>
              </a:solidFill>
              <a:latin typeface="Calibri"/>
              <a:ea typeface="Calibri"/>
              <a:cs typeface="Calibri"/>
              <a:sym typeface="Calibri"/>
            </a:endParaRPr>
          </a:p>
        </p:txBody>
      </p:sp>
      <p:sp>
        <p:nvSpPr>
          <p:cNvPr id="186" name="Google Shape;186;p9"/>
          <p:cNvSpPr/>
          <p:nvPr/>
        </p:nvSpPr>
        <p:spPr>
          <a:xfrm>
            <a:off x="5738327" y="2491273"/>
            <a:ext cx="5677987" cy="3945034"/>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87" name="Google Shape;187;p9"/>
          <p:cNvSpPr txBox="1"/>
          <p:nvPr/>
        </p:nvSpPr>
        <p:spPr>
          <a:xfrm>
            <a:off x="5949794" y="2607371"/>
            <a:ext cx="5255051" cy="412420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400"/>
              <a:buFont typeface="Calibri"/>
              <a:buNone/>
            </a:pPr>
            <a:r>
              <a:rPr lang="es-MX" sz="2400" b="1" i="0" u="none" strike="noStrike" cap="none" dirty="0">
                <a:solidFill>
                  <a:schemeClr val="lt1"/>
                </a:solidFill>
                <a:latin typeface="Calibri"/>
                <a:ea typeface="Calibri"/>
                <a:cs typeface="Calibri"/>
                <a:sym typeface="Calibri"/>
              </a:rPr>
              <a:t>Diapositiva 6. Hitos</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lt1"/>
              </a:buClr>
              <a:buSzPts val="2400"/>
              <a:buFont typeface="Calibri"/>
              <a:buNone/>
            </a:pPr>
            <a:r>
              <a:rPr lang="es-MX" sz="2400" b="0" i="0" u="none" strike="noStrike" cap="none" dirty="0">
                <a:solidFill>
                  <a:schemeClr val="lt1"/>
                </a:solidFill>
                <a:latin typeface="Calibri"/>
                <a:ea typeface="Calibri"/>
                <a:cs typeface="Calibri"/>
                <a:sym typeface="Calibri"/>
              </a:rPr>
              <a:t>Deben hablar de sus próximos objetivos y de cuándo van a alcanzarlos. Si ya han logrado hitos notables, menciónenlos. Hablar de las próximas etapas de su negocio hace el pitch mucho más realista. Esta sección de su discurso ilustra lo bien pensado que está su solución, ya que describirán los pasos que realizarán para ponerlo en marcha!</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200"/>
              <a:buFont typeface="Calibri"/>
              <a:buNone/>
            </a:pPr>
            <a:endParaRPr sz="2200" b="0" i="0" u="none" strike="noStrike" cap="none" dirty="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773</Words>
  <Application>Microsoft Office PowerPoint</Application>
  <PresentationFormat>Panorámica</PresentationFormat>
  <Paragraphs>63</Paragraphs>
  <Slides>10</Slides>
  <Notes>10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10</vt:i4>
      </vt:variant>
    </vt:vector>
  </HeadingPairs>
  <TitlesOfParts>
    <vt:vector size="13" baseType="lpstr">
      <vt:lpstr>Arial</vt:lpstr>
      <vt:lpstr>Calibri</vt:lpstr>
      <vt:lpstr>Tema de Office</vt:lpstr>
      <vt:lpstr>Proyecto Desarrollo Tecnológico</vt:lpstr>
      <vt:lpstr>Presentación de PowerPoint</vt:lpstr>
      <vt:lpstr>Presentación de PowerPoint</vt:lpstr>
      <vt:lpstr>¿QUÉ ES UN PITCH?</vt:lpstr>
      <vt:lpstr>PREPARACIÓN DEL PITCH</vt:lpstr>
      <vt:lpstr>PREPARACIÓN DEL PITCH</vt:lpstr>
      <vt:lpstr>PREPARACIÓN DEL PITCH</vt:lpstr>
      <vt:lpstr>PREPARACIÓN DEL PITCH</vt:lpstr>
      <vt:lpstr>PREPARACIÓN DEL PITCH</vt:lpstr>
      <vt:lpstr>ACTIVIDAD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Proyecto Desarrollo Tecnológico</dc:title>
  <dc:creator>d.silvahidd@gmail.com</dc:creator>
  <cp:lastModifiedBy>Karina Uribe Mansilla</cp:lastModifiedBy>
  <cp:revision>1</cp:revision>
  <dcterms:created xsi:type="dcterms:W3CDTF">2020-08-12T18:32:33Z</dcterms:created>
  <dcterms:modified xsi:type="dcterms:W3CDTF">2021-02-16T03:26:18Z</dcterms:modified>
</cp:coreProperties>
</file>