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hltSGUO/AlBO3T50w9iX0d/pn6d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8" name="Google Shape;188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89" name="Google Shape;189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10</a:t>
            </a:fld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0" name="Google Shape;200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201" name="Google Shape;201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11</a:t>
            </a:fld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2" name="Google Shape;212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213" name="Google Shape;213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12</a:t>
            </a:fld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4" name="Google Shape;224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225" name="Google Shape;225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13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5" name="Google Shape;11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16" name="Google Shape;116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4</a:t>
            </a:fld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8" name="Google Shape;12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29" name="Google Shape;129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5</a:t>
            </a:fld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0" name="Google Shape;140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41" name="Google Shape;141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6</a:t>
            </a:fld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2" name="Google Shape;15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53" name="Google Shape;15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7</a:t>
            </a:fld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65" name="Google Shape;165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8</a:t>
            </a:fld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6" name="Google Shape;176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77" name="Google Shape;177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9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3" name="Google Shape;3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2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oi.es/blogs/emprendimiento-startups/2016/03/28/7-razones-para-escribir-un-plan-de-negocio/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4920" y="338952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0" y="346232"/>
            <a:ext cx="609600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878889" y="2432485"/>
            <a:ext cx="5051393" cy="243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alibri"/>
              <a:buNone/>
            </a:pPr>
            <a:r>
              <a:rPr lang="es-MX" sz="5400" b="1" dirty="0">
                <a:solidFill>
                  <a:schemeClr val="lt1"/>
                </a:solidFill>
              </a:rPr>
              <a:t>Proyecto Desarrollo Tecnológico</a:t>
            </a:r>
            <a:endParaRPr sz="5400" b="1" dirty="0">
              <a:solidFill>
                <a:schemeClr val="lt1"/>
              </a:solidFill>
            </a:endParaRPr>
          </a:p>
        </p:txBody>
      </p:sp>
      <p:sp>
        <p:nvSpPr>
          <p:cNvPr id="92" name="Google Shape;92;p1"/>
          <p:cNvSpPr txBox="1">
            <a:spLocks noGrp="1"/>
          </p:cNvSpPr>
          <p:nvPr>
            <p:ph type="subTitle" idx="1"/>
          </p:nvPr>
        </p:nvSpPr>
        <p:spPr>
          <a:xfrm>
            <a:off x="1524000" y="5217775"/>
            <a:ext cx="4441794" cy="570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s-MX" dirty="0">
                <a:solidFill>
                  <a:schemeClr val="lt1"/>
                </a:solidFill>
              </a:rPr>
              <a:t>Emprendimiento y Empleabilidad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24000" y="976079"/>
            <a:ext cx="44417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Programación 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Emprendimiento y Empleabilidad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Google Shape;19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Google Shape;192;p10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PLAN DE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MARKETING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93" name="Google Shape;193;p10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0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10"/>
          <p:cNvSpPr/>
          <p:nvPr/>
        </p:nvSpPr>
        <p:spPr>
          <a:xfrm>
            <a:off x="-1" y="2606297"/>
            <a:ext cx="5542385" cy="383001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10"/>
          <p:cNvSpPr txBox="1"/>
          <p:nvPr/>
        </p:nvSpPr>
        <p:spPr>
          <a:xfrm>
            <a:off x="211791" y="3182474"/>
            <a:ext cx="5118800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 esta sección se debe explicar la estrategia de marketing y cómo promoverá su aplicación entre los clientes potenciales. También debe incluir detalles como cuánto costará la aplicación, cómo conocerán los clientes de su aplicación y donde la comprarán.</a:t>
            </a:r>
            <a:endParaRPr dirty="0"/>
          </a:p>
        </p:txBody>
      </p:sp>
      <p:sp>
        <p:nvSpPr>
          <p:cNvPr id="197" name="Google Shape;197;p10"/>
          <p:cNvSpPr txBox="1"/>
          <p:nvPr/>
        </p:nvSpPr>
        <p:spPr>
          <a:xfrm>
            <a:off x="5732597" y="2935852"/>
            <a:ext cx="6097554" cy="2144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None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El plan de Marketing d</a:t>
            </a: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ebe incluir:</a:t>
            </a:r>
            <a:endParaRPr dirty="0"/>
          </a:p>
          <a:p>
            <a:pPr marL="457200" marR="0" lvl="0" indent="-342900" algn="l" rtl="0">
              <a:spcBef>
                <a:spcPts val="1600"/>
              </a:spcBef>
              <a:spcAft>
                <a:spcPts val="0"/>
              </a:spcAft>
              <a:buClr>
                <a:srgbClr val="CD25B0"/>
              </a:buClr>
              <a:buSzPts val="1392"/>
              <a:buFont typeface="Calibri"/>
              <a:buChar char="●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Estrategia </a:t>
            </a:r>
            <a:endParaRPr dirty="0"/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392"/>
              <a:buFont typeface="Calibri"/>
              <a:buChar char="●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Detalles de precios, promociones y distribución de la aplicación</a:t>
            </a:r>
            <a:endParaRPr dirty="0"/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392"/>
              <a:buFont typeface="Calibri"/>
              <a:buChar char="●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Objetivo y plan de Marketing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Google Shape;203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11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PLAN FINANCIERO Y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PROYECCIONES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05" name="Google Shape;205;p11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11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11"/>
          <p:cNvSpPr/>
          <p:nvPr/>
        </p:nvSpPr>
        <p:spPr>
          <a:xfrm>
            <a:off x="-1" y="2606297"/>
            <a:ext cx="5542385" cy="383001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11"/>
          <p:cNvSpPr txBox="1"/>
          <p:nvPr/>
        </p:nvSpPr>
        <p:spPr>
          <a:xfrm>
            <a:off x="211791" y="3182474"/>
            <a:ext cx="5118800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Este es un resumen de cómo se ganará y utilizará el dinero para el futuro. La información visual es útil para ayudar a otros a comprender sus planes.</a:t>
            </a:r>
            <a:endParaRPr dirty="0"/>
          </a:p>
        </p:txBody>
      </p:sp>
      <p:sp>
        <p:nvSpPr>
          <p:cNvPr id="209" name="Google Shape;209;p11"/>
          <p:cNvSpPr txBox="1"/>
          <p:nvPr/>
        </p:nvSpPr>
        <p:spPr>
          <a:xfrm>
            <a:off x="5732597" y="2935852"/>
            <a:ext cx="6097554" cy="17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None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El plan financiero d</a:t>
            </a: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ebe incluir: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392"/>
              <a:buFont typeface="Calibri"/>
              <a:buChar char="●"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Explicación modelo de ingresos y costos proyectados.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392"/>
              <a:buFont typeface="Calibri"/>
              <a:buChar char="●"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Proyección de ganancias.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" name="Google Shape;215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12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CANVAS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217" name="Google Shape;217;p12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12"/>
          <p:cNvSpPr/>
          <p:nvPr/>
        </p:nvSpPr>
        <p:spPr>
          <a:xfrm>
            <a:off x="-1" y="2606297"/>
            <a:ext cx="5542385" cy="383001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2"/>
          <p:cNvSpPr txBox="1"/>
          <p:nvPr/>
        </p:nvSpPr>
        <p:spPr>
          <a:xfrm>
            <a:off x="211791" y="3182474"/>
            <a:ext cx="5118800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 modelo Canvas se incluirá al final pues es una manera simple y práctica de resumir todo su modelo de negocio y que el lector comprenda de manera gráfica todo lo expresado en las secciones anteriores.</a:t>
            </a:r>
            <a:endParaRPr sz="2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2"/>
          <p:cNvSpPr txBox="1"/>
          <p:nvPr/>
        </p:nvSpPr>
        <p:spPr>
          <a:xfrm>
            <a:off x="5732597" y="2935852"/>
            <a:ext cx="6097554" cy="1036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Debe incluir:</a:t>
            </a:r>
            <a:endParaRPr dirty="0"/>
          </a:p>
          <a:p>
            <a:pPr marL="457200" marR="0" lvl="0" indent="-342900" algn="l" rtl="0">
              <a:spcBef>
                <a:spcPts val="1600"/>
              </a:spcBef>
              <a:spcAft>
                <a:spcPts val="0"/>
              </a:spcAft>
              <a:buClr>
                <a:srgbClr val="CD25B0"/>
              </a:buClr>
              <a:buSzPts val="1392"/>
              <a:buFont typeface="Calibri"/>
              <a:buChar char="●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Canvas y su explicación.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Google Shape;227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13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ACTIVIDAD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229" name="Google Shape;229;p13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13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13"/>
          <p:cNvSpPr/>
          <p:nvPr/>
        </p:nvSpPr>
        <p:spPr>
          <a:xfrm>
            <a:off x="-1" y="2491273"/>
            <a:ext cx="8714793" cy="3945034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13"/>
          <p:cNvSpPr txBox="1"/>
          <p:nvPr/>
        </p:nvSpPr>
        <p:spPr>
          <a:xfrm>
            <a:off x="296663" y="3489514"/>
            <a:ext cx="8279455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Ahora que conocen todos las secciones, deben escribir el modelo de negocio de su empresa. Para ello revisen la hoja de trabajo donde se incluye la </a:t>
            </a:r>
            <a:r>
              <a:rPr lang="es-MX" sz="2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lista de verificación</a:t>
            </a: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 todos los elementos que este debe contener.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b="1" dirty="0">
                <a:solidFill>
                  <a:schemeClr val="lt1"/>
                </a:solidFill>
              </a:rPr>
              <a:t>CONTENIDO 14</a:t>
            </a: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Plan de Negocios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3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3"/>
          <p:cNvSpPr/>
          <p:nvPr/>
        </p:nvSpPr>
        <p:spPr>
          <a:xfrm>
            <a:off x="1802163" y="97657"/>
            <a:ext cx="7830105" cy="90552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/>
        </p:nvSpPr>
        <p:spPr>
          <a:xfrm>
            <a:off x="1970842" y="297401"/>
            <a:ext cx="7403977" cy="506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s-MX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OBJETIVOS</a:t>
            </a:r>
            <a:endParaRPr sz="3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3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0" name="Google Shape;110;p3"/>
          <p:cNvGrpSpPr/>
          <p:nvPr/>
        </p:nvGrpSpPr>
        <p:grpSpPr>
          <a:xfrm>
            <a:off x="0" y="2205028"/>
            <a:ext cx="7910004" cy="4063679"/>
            <a:chOff x="114337" y="0"/>
            <a:chExt cx="6772799" cy="4063679"/>
          </a:xfrm>
        </p:grpSpPr>
        <p:sp>
          <p:nvSpPr>
            <p:cNvPr id="111" name="Google Shape;111;p3"/>
            <p:cNvSpPr/>
            <p:nvPr/>
          </p:nvSpPr>
          <p:spPr>
            <a:xfrm>
              <a:off x="114337" y="0"/>
              <a:ext cx="6772799" cy="4063679"/>
            </a:xfrm>
            <a:prstGeom prst="rect">
              <a:avLst/>
            </a:prstGeom>
            <a:solidFill>
              <a:srgbClr val="CD25B0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2" name="Google Shape;112;p3"/>
            <p:cNvSpPr txBox="1"/>
            <p:nvPr/>
          </p:nvSpPr>
          <p:spPr>
            <a:xfrm>
              <a:off x="319574" y="0"/>
              <a:ext cx="6567562" cy="40636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457200" marR="0" lvl="0" indent="-342900" algn="l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Char char="●"/>
              </a:pPr>
              <a:r>
                <a:rPr lang="es-MX" sz="2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Formalizar el plan de negocios de la empresa. </a:t>
              </a:r>
              <a:endParaRPr dirty="0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PLAN DE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NEGOCIOS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20" name="Google Shape;120;p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4"/>
          <p:cNvSpPr/>
          <p:nvPr/>
        </p:nvSpPr>
        <p:spPr>
          <a:xfrm>
            <a:off x="0" y="2606297"/>
            <a:ext cx="6545584" cy="383001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4"/>
          <p:cNvSpPr txBox="1"/>
          <p:nvPr/>
        </p:nvSpPr>
        <p:spPr>
          <a:xfrm>
            <a:off x="180182" y="2838951"/>
            <a:ext cx="6185219" cy="3785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 plan de negocios es un documento formal que contiene información importante sobre su empresa y cómo la ejecutará.</a:t>
            </a: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Piensen en ello como un conjunto de hojas de trabajo que se ha realizado durante este módulo para ayudar a construir su empresa. 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 las siguientes hojas veremos las partes que deben completar del plan de negocios y los objetivos que cumplen.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4" name="Google Shape;124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10390" y="1861318"/>
            <a:ext cx="4828500" cy="4574989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4"/>
          <p:cNvSpPr txBox="1"/>
          <p:nvPr/>
        </p:nvSpPr>
        <p:spPr>
          <a:xfrm>
            <a:off x="10527550" y="6499525"/>
            <a:ext cx="1500000" cy="28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>
                <a:latin typeface="Calibri"/>
                <a:ea typeface="Calibri"/>
                <a:cs typeface="Calibri"/>
                <a:sym typeface="Calibri"/>
              </a:rPr>
              <a:t>Fuente: </a:t>
            </a:r>
            <a:r>
              <a:rPr lang="es-MX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Eoi.es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5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RESUMEN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EJECUTIVO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33" name="Google Shape;133;p5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5"/>
          <p:cNvSpPr/>
          <p:nvPr/>
        </p:nvSpPr>
        <p:spPr>
          <a:xfrm>
            <a:off x="-1" y="2491273"/>
            <a:ext cx="6578083" cy="3945034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5"/>
          <p:cNvSpPr txBox="1"/>
          <p:nvPr/>
        </p:nvSpPr>
        <p:spPr>
          <a:xfrm>
            <a:off x="286051" y="2796268"/>
            <a:ext cx="5956130" cy="3785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 Resumen Ejecutivo es una descripción breve y concisa del negocio.</a:t>
            </a:r>
            <a:endParaRPr sz="2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Esta es la primera impresión que tiene el lector. Es la oportunidad de captar su interés. Pueden pensar este ejercicio como el avance de una película: tiene que darle al lector una idea de cuál es su negocio, pero también debe atraerlo a seguir leyendo.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5"/>
          <p:cNvSpPr txBox="1"/>
          <p:nvPr/>
        </p:nvSpPr>
        <p:spPr>
          <a:xfrm>
            <a:off x="6795329" y="1968560"/>
            <a:ext cx="4620985" cy="4524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Este no debe tener más de una página y consideren escribirlo al final. Además debe contener la siguiente información: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Lo que debe contener:</a:t>
            </a:r>
            <a:endParaRPr dirty="0"/>
          </a:p>
          <a:p>
            <a: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400"/>
              <a:buFont typeface="Calibri"/>
              <a:buChar char="●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Nombre del equipo</a:t>
            </a:r>
            <a:endParaRPr dirty="0"/>
          </a:p>
          <a:p>
            <a: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400"/>
              <a:buFont typeface="Calibri"/>
              <a:buChar char="●"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Nombre de los y las integrantes del equipo</a:t>
            </a:r>
            <a:endParaRPr dirty="0"/>
          </a:p>
          <a:p>
            <a: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400"/>
              <a:buFont typeface="Calibri"/>
              <a:buChar char="●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 nombre comercial y ubicación</a:t>
            </a:r>
            <a:endParaRPr dirty="0"/>
          </a:p>
          <a:p>
            <a: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400"/>
              <a:buFont typeface="Calibri"/>
              <a:buChar char="●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Nombre del producto </a:t>
            </a:r>
            <a:endParaRPr dirty="0"/>
          </a:p>
          <a:p>
            <a: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400"/>
              <a:buFont typeface="Calibri"/>
              <a:buChar char="●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Los productos y/o servicios ofrecidos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DESCRIPCIÓN DE SU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EMPRESA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45" name="Google Shape;145;p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6"/>
          <p:cNvSpPr/>
          <p:nvPr/>
        </p:nvSpPr>
        <p:spPr>
          <a:xfrm>
            <a:off x="-1" y="2606297"/>
            <a:ext cx="5542385" cy="383001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6"/>
          <p:cNvSpPr txBox="1"/>
          <p:nvPr/>
        </p:nvSpPr>
        <p:spPr>
          <a:xfrm>
            <a:off x="211791" y="3429000"/>
            <a:ext cx="5118800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 descripción de la empresa es la información sobre lo que hace, en qué se diferencia su negocio de los demás y a quién sirve su negocio en conjunto con su misión y visión. </a:t>
            </a:r>
            <a:endParaRPr sz="2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6"/>
          <p:cNvSpPr txBox="1"/>
          <p:nvPr/>
        </p:nvSpPr>
        <p:spPr>
          <a:xfrm>
            <a:off x="5732597" y="2935852"/>
            <a:ext cx="6097554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Debe incluir:</a:t>
            </a:r>
            <a:endParaRPr dirty="0"/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392"/>
              <a:buFont typeface="Calibri"/>
              <a:buChar char="●"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Definición de la empresa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392"/>
              <a:buFont typeface="Calibri"/>
              <a:buChar char="●"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Declaración de su misión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392"/>
              <a:buFont typeface="Calibri"/>
              <a:buChar char="●"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Descripción del equipo de trabajo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392"/>
              <a:buFont typeface="Calibri"/>
              <a:buChar char="●"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Descripción breve de cómo ha sido creada su empresa y el desarrollo de esta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392"/>
              <a:buFont typeface="Calibri"/>
              <a:buChar char="●"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Descripción de su Imagen Corporativa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7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DESCRIPCIÓN DE SU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SOLUCIÓN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57" name="Google Shape;157;p7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7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7"/>
          <p:cNvSpPr/>
          <p:nvPr/>
        </p:nvSpPr>
        <p:spPr>
          <a:xfrm>
            <a:off x="-1" y="2606297"/>
            <a:ext cx="5542385" cy="383001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7"/>
          <p:cNvSpPr txBox="1"/>
          <p:nvPr/>
        </p:nvSpPr>
        <p:spPr>
          <a:xfrm>
            <a:off x="211791" y="3429000"/>
            <a:ext cx="5118800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Corresponde a la definición de la solución que venden y la explicación de por qué beneficia a sus clientes y cómo se desarrollará esta. Las capturas de pantalla, el prototipo y otros de cómo funciona su aplicación podrían ser útiles aquí. </a:t>
            </a:r>
            <a:endParaRPr sz="2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7"/>
          <p:cNvSpPr txBox="1"/>
          <p:nvPr/>
        </p:nvSpPr>
        <p:spPr>
          <a:xfrm>
            <a:off x="5732597" y="2935852"/>
            <a:ext cx="6097554" cy="341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Debe incluir:</a:t>
            </a:r>
            <a:endParaRPr dirty="0"/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392"/>
              <a:buFont typeface="Calibri"/>
              <a:buChar char="●"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Descripción del problema </a:t>
            </a: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(enfaticen en su entorno o comunidad)</a:t>
            </a: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392"/>
              <a:buFont typeface="Calibri"/>
              <a:buChar char="●"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Descripción de la solución  </a:t>
            </a: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(incluir imágenes, accesos, ventajas por sobre la competencia)</a:t>
            </a: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392"/>
              <a:buFont typeface="Calibri"/>
              <a:buChar char="●"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Producto Mínimo Viable .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392"/>
              <a:buFont typeface="Calibri"/>
              <a:buChar char="●"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Prototipado.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392"/>
              <a:buFont typeface="Calibri"/>
              <a:buChar char="●"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Desarrollo a futuro de la solución.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8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PLAN DE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TRABAJO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69" name="Google Shape;169;p8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8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8"/>
          <p:cNvSpPr/>
          <p:nvPr/>
        </p:nvSpPr>
        <p:spPr>
          <a:xfrm>
            <a:off x="-1" y="2606297"/>
            <a:ext cx="5542385" cy="383001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8"/>
          <p:cNvSpPr txBox="1"/>
          <p:nvPr/>
        </p:nvSpPr>
        <p:spPr>
          <a:xfrm>
            <a:off x="211791" y="3429000"/>
            <a:ext cx="5118800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 plan de trabajo muestra al lector la sólida planificación que han tenido sus equipos para desarrollar sus respectivas soluciones. Es posible también mostrar el plan a futuro que consolida la credibilidad de su empresa. </a:t>
            </a:r>
            <a:endParaRPr dirty="0"/>
          </a:p>
        </p:txBody>
      </p:sp>
      <p:sp>
        <p:nvSpPr>
          <p:cNvPr id="173" name="Google Shape;173;p8"/>
          <p:cNvSpPr txBox="1"/>
          <p:nvPr/>
        </p:nvSpPr>
        <p:spPr>
          <a:xfrm>
            <a:off x="5732597" y="2935852"/>
            <a:ext cx="6097554" cy="2652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None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El plan de trabajo debe incluir:</a:t>
            </a:r>
            <a:endParaRPr sz="28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500"/>
              <a:buFont typeface="Calibri"/>
              <a:buNone/>
            </a:pPr>
            <a:endParaRPr sz="5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392"/>
              <a:buFont typeface="Calibri"/>
              <a:buChar char="●"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Descripción de las tareas desarrolladas para el negocio.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392"/>
              <a:buFont typeface="Calibri"/>
              <a:buChar char="●"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Descripción de las tareas desarrolladas para armar el producto.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392"/>
              <a:buFont typeface="Calibri"/>
              <a:buChar char="●"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Descripción de tareas a futuro.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Google Shape;179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9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ESTUDIO DE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MERCADO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81" name="Google Shape;181;p9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9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9"/>
          <p:cNvSpPr/>
          <p:nvPr/>
        </p:nvSpPr>
        <p:spPr>
          <a:xfrm>
            <a:off x="-1" y="2606297"/>
            <a:ext cx="5542385" cy="383001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9"/>
          <p:cNvSpPr txBox="1"/>
          <p:nvPr/>
        </p:nvSpPr>
        <p:spPr>
          <a:xfrm>
            <a:off x="211791" y="3182474"/>
            <a:ext cx="5118800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Este entrega antecedentes sobre el mercado en el que se planea ingresar. Aquí es donde incluirán toda su investigación de mercado, junto a elementos visuales como tablas y gráficos, que puede ayudar al lector a entender mejor.</a:t>
            </a:r>
            <a:endParaRPr sz="2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9"/>
          <p:cNvSpPr txBox="1"/>
          <p:nvPr/>
        </p:nvSpPr>
        <p:spPr>
          <a:xfrm>
            <a:off x="5732597" y="2935852"/>
            <a:ext cx="6097554" cy="183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None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El estudio de mercado d</a:t>
            </a: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ebe incluir:</a:t>
            </a:r>
            <a:endParaRPr dirty="0"/>
          </a:p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00"/>
              <a:buFont typeface="Calibri"/>
              <a:buNone/>
            </a:pPr>
            <a:endParaRPr sz="1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392"/>
              <a:buFont typeface="Calibri"/>
              <a:buChar char="●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Descripción del mercado </a:t>
            </a:r>
            <a:endParaRPr dirty="0"/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392"/>
              <a:buFont typeface="Calibri"/>
              <a:buChar char="●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Investigación del usuario</a:t>
            </a:r>
            <a:endParaRPr dirty="0"/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392"/>
              <a:buFont typeface="Calibri"/>
              <a:buChar char="●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Análisis de la competencia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741</Words>
  <Application>Microsoft Office PowerPoint</Application>
  <PresentationFormat>Panorámica</PresentationFormat>
  <Paragraphs>85</Paragraphs>
  <Slides>13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Calibri</vt:lpstr>
      <vt:lpstr>Tema de Office</vt:lpstr>
      <vt:lpstr>Proyecto Desarrollo Tecnológico</vt:lpstr>
      <vt:lpstr>Presentación de PowerPoint</vt:lpstr>
      <vt:lpstr>Presentación de PowerPoint</vt:lpstr>
      <vt:lpstr>PLAN DE NEGOCIOS</vt:lpstr>
      <vt:lpstr>RESUMEN EJECUTIVO</vt:lpstr>
      <vt:lpstr>DESCRIPCIÓN DE SU EMPRESA</vt:lpstr>
      <vt:lpstr>DESCRIPCIÓN DE SU SOLUCIÓN</vt:lpstr>
      <vt:lpstr>PLAN DE TRABAJO</vt:lpstr>
      <vt:lpstr>ESTUDIO DE MERCADO</vt:lpstr>
      <vt:lpstr>PLAN DE MARKETING</vt:lpstr>
      <vt:lpstr>PLAN FINANCIERO Y PROYECCIONES</vt:lpstr>
      <vt:lpstr>CANVAS </vt:lpstr>
      <vt:lpstr>ACTIVIDAD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 Desarrollo Tecnológico</dc:title>
  <dc:creator>d.silvahidd@gmail.com</dc:creator>
  <cp:lastModifiedBy>Karina Uribe Mansilla</cp:lastModifiedBy>
  <cp:revision>1</cp:revision>
  <dcterms:created xsi:type="dcterms:W3CDTF">2020-08-12T18:32:33Z</dcterms:created>
  <dcterms:modified xsi:type="dcterms:W3CDTF">2021-02-16T03:19:20Z</dcterms:modified>
</cp:coreProperties>
</file>