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XIKfXyaE7gsgPub172J2Ynca8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361A74C-2D4C-4572-B1A3-97FF0B50E8BD}">
  <a:tblStyle styleId="{A361A74C-2D4C-4572-B1A3-97FF0B50E8B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92" name="Google Shape;192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16" name="Google Shape;116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30" name="Google Shape;130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5</a:t>
            </a:fld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47" name="Google Shape;14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58" name="Google Shape;158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68" name="Google Shape;168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0" name="Google Shape;18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81" name="Google Shape;181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omhq.com/resources/category/accounting-software/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lang="es-MX" sz="5400" b="1" dirty="0">
                <a:solidFill>
                  <a:schemeClr val="lt1"/>
                </a:solidFill>
              </a:rPr>
              <a:t>Proyecto Desarrollo Tecnológico</a:t>
            </a:r>
            <a:endParaRPr sz="5400"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Emprendimiento y Empleabilidad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Emprendimiento y Empleabilidad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REVISIÓN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FINAL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6" name="Google Shape;196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0"/>
          <p:cNvSpPr/>
          <p:nvPr/>
        </p:nvSpPr>
        <p:spPr>
          <a:xfrm>
            <a:off x="1" y="2183363"/>
            <a:ext cx="8509518" cy="425294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0"/>
          <p:cNvSpPr txBox="1"/>
          <p:nvPr/>
        </p:nvSpPr>
        <p:spPr>
          <a:xfrm>
            <a:off x="296663" y="3072757"/>
            <a:ext cx="8082226" cy="2160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proyección de Ganancias es un elemento importante a incluir en el Plan de Negocios. Revisen su hoja de trabajo en función de estos requerimientos: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Explicación Modelo de ingresos y costos proyectados</a:t>
            </a:r>
            <a:endParaRPr sz="1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20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Proyección de Ganancias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b="1" dirty="0">
                <a:solidFill>
                  <a:schemeClr val="lt1"/>
                </a:solidFill>
              </a:rPr>
              <a:t>CONTENIDO 13</a:t>
            </a: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Ingresos, Costos y Ganancias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0" name="Google Shape;110;p3"/>
          <p:cNvGrpSpPr/>
          <p:nvPr/>
        </p:nvGrpSpPr>
        <p:grpSpPr>
          <a:xfrm>
            <a:off x="0" y="2205028"/>
            <a:ext cx="7910004" cy="4063679"/>
            <a:chOff x="114337" y="0"/>
            <a:chExt cx="6772799" cy="4063679"/>
          </a:xfrm>
        </p:grpSpPr>
        <p:sp>
          <p:nvSpPr>
            <p:cNvPr id="111" name="Google Shape;111;p3"/>
            <p:cNvSpPr/>
            <p:nvPr/>
          </p:nvSpPr>
          <p:spPr>
            <a:xfrm>
              <a:off x="114337" y="0"/>
              <a:ext cx="6772799" cy="4063679"/>
            </a:xfrm>
            <a:prstGeom prst="rect">
              <a:avLst/>
            </a:prstGeom>
            <a:solidFill>
              <a:srgbClr val="CD25B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3"/>
            <p:cNvSpPr txBox="1"/>
            <p:nvPr/>
          </p:nvSpPr>
          <p:spPr>
            <a:xfrm>
              <a:off x="319574" y="0"/>
              <a:ext cx="6567562" cy="40636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457200" marR="0" lvl="0" indent="-342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Char char="●"/>
              </a:pPr>
              <a:r>
                <a:rPr lang="es-MX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Identificar y definir el plan financiero de la empresa creada por el equipo de trabajo.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INGRESOS, COSTOS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Y GANANCIAS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0" y="2606297"/>
            <a:ext cx="6545584" cy="383001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4"/>
          <p:cNvSpPr txBox="1"/>
          <p:nvPr/>
        </p:nvSpPr>
        <p:spPr>
          <a:xfrm>
            <a:off x="131604" y="2857420"/>
            <a:ext cx="6185219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 necesario generar un modelo que establezca cómo generará ganancias su empresa.</a:t>
            </a: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Todos los tipos de empresas, incluso las organizaciones sin fines de lucro, necesitan generar ganancias para poder pagar sus gastos.</a:t>
            </a: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ello debemos generar ingresos al vender los productos o servicios y considerar los gastos asociados, lo que nos permitirá calcular las ganancias de la siguiente forma:</a:t>
            </a: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690049" y="3052365"/>
            <a:ext cx="5185851" cy="2917583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 txBox="1"/>
          <p:nvPr/>
        </p:nvSpPr>
        <p:spPr>
          <a:xfrm>
            <a:off x="7415688" y="2567225"/>
            <a:ext cx="3734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800" b="1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Ingresos</a:t>
            </a:r>
            <a:r>
              <a:rPr lang="es-MX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es-MX" sz="1800" b="1" i="0" u="none" strike="noStrike" cap="none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Costos</a:t>
            </a:r>
            <a:r>
              <a:rPr lang="es-MX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</a:t>
            </a:r>
            <a:r>
              <a:rPr lang="es-MX" sz="1800" b="1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Ganancias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4"/>
          <p:cNvSpPr txBox="1"/>
          <p:nvPr/>
        </p:nvSpPr>
        <p:spPr>
          <a:xfrm>
            <a:off x="10103050" y="6027875"/>
            <a:ext cx="1688400" cy="2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Fuente: </a:t>
            </a:r>
            <a:r>
              <a:rPr lang="es-MX" sz="120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ComHQ</a:t>
            </a:r>
            <a:endParaRPr sz="12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INGRESOS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0" y="2491273"/>
            <a:ext cx="3938484" cy="321724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 txBox="1"/>
          <p:nvPr/>
        </p:nvSpPr>
        <p:spPr>
          <a:xfrm>
            <a:off x="286050" y="2982885"/>
            <a:ext cx="3318103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Los ingresos son el dinero que gana una empresa. Para soluciones tecnológicas existen distintas alternativas de generar ingresos. 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8" name="Google Shape;138;p5"/>
          <p:cNvGraphicFramePr/>
          <p:nvPr/>
        </p:nvGraphicFramePr>
        <p:xfrm>
          <a:off x="4103392" y="2407298"/>
          <a:ext cx="7769475" cy="3950655"/>
        </p:xfrm>
        <a:graphic>
          <a:graphicData uri="http://schemas.openxmlformats.org/drawingml/2006/table">
            <a:tbl>
              <a:tblPr>
                <a:noFill/>
                <a:tableStyleId>{A361A74C-2D4C-4572-B1A3-97FF0B50E8BD}</a:tableStyleId>
              </a:tblPr>
              <a:tblGrid>
                <a:gridCol w="258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9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9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4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s-MX" sz="1800" b="1" u="none" strike="noStrike" cap="none" dirty="0">
                          <a:solidFill>
                            <a:schemeClr val="lt1"/>
                          </a:solidFill>
                        </a:rPr>
                        <a:t>TARIFA ÚNICA</a:t>
                      </a:r>
                      <a:endParaRPr sz="18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25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s-MX" sz="1800" b="1" u="none" strike="noStrike" cap="none" dirty="0">
                          <a:solidFill>
                            <a:schemeClr val="lt1"/>
                          </a:solidFill>
                        </a:rPr>
                        <a:t>SUSCRIPCIONES PERIÓDICAS Y/O COMPRAS (PREMIUM)</a:t>
                      </a:r>
                      <a:endParaRPr sz="18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25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Calibri"/>
                        <a:buNone/>
                      </a:pPr>
                      <a:r>
                        <a:rPr lang="es-MX" sz="1800" b="1" u="none" strike="noStrike" cap="none" dirty="0">
                          <a:solidFill>
                            <a:schemeClr val="lt1"/>
                          </a:solidFill>
                        </a:rPr>
                        <a:t>PUBLICIDAD EN LA SOLUCIÓN</a:t>
                      </a:r>
                      <a:endParaRPr sz="18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25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7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s-MX" sz="1800" u="none" strike="noStrike" cap="none" dirty="0"/>
                        <a:t>Se cobra un valor único para descargar la solución </a:t>
                      </a:r>
                      <a:endParaRPr sz="18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s-MX" sz="1800" u="none" strike="noStrike" cap="none" dirty="0"/>
                        <a:t>Por lo general se ofrece una opción base gratuita, pero se cobra por características adicionales</a:t>
                      </a:r>
                      <a:endParaRPr sz="1800" u="none" strike="noStrike" cap="none" dirty="0"/>
                    </a:p>
                  </a:txBody>
                  <a:tcPr marL="91425" marR="91425" marT="91425" marB="91425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s-MX" sz="1800" u="none" strike="noStrike" cap="none" dirty="0"/>
                        <a:t>No se cobra al usuario, si no a las empresas que quieran colocar su publicidad en la solución</a:t>
                      </a:r>
                      <a:endParaRPr sz="1800" u="none" strike="noStrike" cap="none" dirty="0"/>
                    </a:p>
                  </a:txBody>
                  <a:tcPr marL="91425" marR="91425" marT="91425" marB="91425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6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800" u="none" strike="noStrike" cap="none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800" u="none" strike="noStrike" cap="none" dirty="0"/>
                    </a:p>
                  </a:txBody>
                  <a:tcPr marL="91425" marR="91425" marT="91425" marB="91425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800" u="none" strike="noStrike" cap="none" dirty="0"/>
                    </a:p>
                  </a:txBody>
                  <a:tcPr marL="91425" marR="91425" marT="91425" marB="91425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39" name="Google Shape;139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58209" y="5366527"/>
            <a:ext cx="963575" cy="96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941521" y="5402553"/>
            <a:ext cx="898800" cy="89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166646" y="5440775"/>
            <a:ext cx="815100" cy="8151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  <p:pic>
        <p:nvPicPr>
          <p:cNvPr id="142" name="Google Shape;142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654674" y="5440765"/>
            <a:ext cx="815100" cy="8151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  <p:pic>
        <p:nvPicPr>
          <p:cNvPr id="143" name="Google Shape;143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747099" y="5440765"/>
            <a:ext cx="815100" cy="81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INGRESOS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51" name="Google Shape;151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6"/>
          <p:cNvSpPr/>
          <p:nvPr/>
        </p:nvSpPr>
        <p:spPr>
          <a:xfrm>
            <a:off x="-1" y="2606297"/>
            <a:ext cx="9610531" cy="383001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6"/>
          <p:cNvSpPr txBox="1"/>
          <p:nvPr/>
        </p:nvSpPr>
        <p:spPr>
          <a:xfrm>
            <a:off x="152995" y="2813142"/>
            <a:ext cx="9364229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calcular los ingresos, se debe generar un modelo de ingresos donde debemos estimar la cantidad de usuarios que querrá comprar la solución y el valor que definiremos a esta solución.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Revisemos el siguiente video: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https://es.coursera.org/lecture/financiar-mi-empresa/video-como-identificar-y-calcular-los-ingresos-de-tu-empresa-fQsjn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COSTOS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62" name="Google Shape;162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7"/>
          <p:cNvSpPr txBox="1"/>
          <p:nvPr/>
        </p:nvSpPr>
        <p:spPr>
          <a:xfrm>
            <a:off x="296663" y="2349718"/>
            <a:ext cx="8987400" cy="36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Los costos corresponden al gasto para administrar el negocio, en el cual se incluyen pagos destinados a distintos componentes necesarios para que la empresa funcione. </a:t>
            </a:r>
            <a:endParaRPr sz="24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Algunos ejemplos: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CD25B0"/>
              </a:buClr>
              <a:buSzPts val="1800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Espacios Oficina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800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Sueldos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800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Servidores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800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Servicios básicos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800"/>
              <a:buFont typeface="Calibri"/>
              <a:buChar char="●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Marketing y Publicidad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GANANCIAS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72" name="Google Shape;172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8"/>
          <p:cNvSpPr/>
          <p:nvPr/>
        </p:nvSpPr>
        <p:spPr>
          <a:xfrm>
            <a:off x="-1" y="2491273"/>
            <a:ext cx="4711959" cy="3217246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8"/>
          <p:cNvSpPr txBox="1"/>
          <p:nvPr/>
        </p:nvSpPr>
        <p:spPr>
          <a:xfrm>
            <a:off x="164750" y="3010873"/>
            <a:ext cx="4547100" cy="24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Las ganancias corresponden al dinero disponible después de pagar todos los gastos (costos). En otras palabras, esta ganancia es igual a la resta entre los ingresos y los costos: 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8"/>
          <p:cNvSpPr txBox="1"/>
          <p:nvPr/>
        </p:nvSpPr>
        <p:spPr>
          <a:xfrm>
            <a:off x="5122302" y="3355755"/>
            <a:ext cx="6366013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000"/>
              <a:buFont typeface="Calibri"/>
              <a:buNone/>
            </a:pPr>
            <a:r>
              <a:rPr lang="es-MX" sz="4000" b="1" i="0" u="none" strike="noStrike" cap="none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Ganancias = </a:t>
            </a:r>
            <a:r>
              <a:rPr lang="es-MX" sz="4000" b="1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Ingresos</a:t>
            </a:r>
            <a:r>
              <a:rPr lang="es-MX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es-MX" sz="4000" b="1" i="0" u="none" strike="noStrike" cap="none" dirty="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Costos</a:t>
            </a:r>
            <a:r>
              <a:rPr lang="es-MX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5317384" y="4509641"/>
            <a:ext cx="609755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Como empresa, es necesario realizar una proyección de ganancias de 3 a 5 años. </a:t>
            </a:r>
            <a:endParaRPr sz="24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None/>
            </a:pPr>
            <a:endParaRPr sz="24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85" name="Google Shape;185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9"/>
          <p:cNvSpPr/>
          <p:nvPr/>
        </p:nvSpPr>
        <p:spPr>
          <a:xfrm>
            <a:off x="-1" y="2491273"/>
            <a:ext cx="8714793" cy="3945034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9"/>
          <p:cNvSpPr txBox="1"/>
          <p:nvPr/>
        </p:nvSpPr>
        <p:spPr>
          <a:xfrm>
            <a:off x="296663" y="2919777"/>
            <a:ext cx="8279455" cy="308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Ahora que conocen los conceptos claves, deben aplicar lo aprendido en su hoja de trabajo, calculando sus ingresos, costos y ganancias proyectadas a 5 años.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Revisen su hoja de trabajo para planificar las tareas a realizar en Trello y luego ejecutarlas.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 finalizar la actividad, recuerden que deben preparar la presentación para el Hito Evaluativo 4.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458</Words>
  <Application>Microsoft Office PowerPoint</Application>
  <PresentationFormat>Panorámica</PresentationFormat>
  <Paragraphs>60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de Office</vt:lpstr>
      <vt:lpstr>Proyecto Desarrollo Tecnológico</vt:lpstr>
      <vt:lpstr>Presentación de PowerPoint</vt:lpstr>
      <vt:lpstr>Presentación de PowerPoint</vt:lpstr>
      <vt:lpstr>INGRESOS, COSTOS Y GANANCIAS</vt:lpstr>
      <vt:lpstr>INGRESOS </vt:lpstr>
      <vt:lpstr>INGRESOS </vt:lpstr>
      <vt:lpstr>COSTOS </vt:lpstr>
      <vt:lpstr>GANANCIAS </vt:lpstr>
      <vt:lpstr>ACTIVIDAD </vt:lpstr>
      <vt:lpstr>REVISIÓN FINAL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Desarrollo Tecnológico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2021-02-16T03:12:53Z</dcterms:modified>
</cp:coreProperties>
</file>