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lZMqE4nWsMNzbmf3TjAS6Yuz+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2F0732D-EDB6-4A5D-841C-CED8886CB14F}">
  <a:tblStyle styleId="{E2F0732D-EDB6-4A5D-841C-CED8886CB14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0" name="Google Shape;190;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Clr>
                <a:schemeClr val="dk1"/>
              </a:buClr>
              <a:buSzPts val="1200"/>
              <a:buFont typeface="Calibri"/>
              <a:buNone/>
            </a:pPr>
            <a:endParaRPr/>
          </a:p>
        </p:txBody>
      </p:sp>
      <p:sp>
        <p:nvSpPr>
          <p:cNvPr id="128" name="Google Shape;12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2" name="Google Shape;14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4" name="Google Shape;15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Los elementos marcados en rojo corresponden al plan de integración completo. En caso de no integración omitir.</a:t>
            </a:r>
            <a:endParaRPr/>
          </a:p>
          <a:p>
            <a:pPr marL="0" lvl="0" indent="0" algn="l" rtl="0">
              <a:lnSpc>
                <a:spcPct val="100000"/>
              </a:lnSpc>
              <a:spcBef>
                <a:spcPts val="0"/>
              </a:spcBef>
              <a:spcAft>
                <a:spcPts val="0"/>
              </a:spcAft>
              <a:buSzPts val="1400"/>
              <a:buNone/>
            </a:pPr>
            <a:endParaRPr/>
          </a:p>
        </p:txBody>
      </p:sp>
      <p:sp>
        <p:nvSpPr>
          <p:cNvPr id="166" name="Google Shape;16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Los elementos marcados en rojo corresponden al plan de integración completo. En caso de no integración omitir.</a:t>
            </a:r>
            <a:endParaRPr/>
          </a:p>
          <a:p>
            <a:pPr marL="0" lvl="0" indent="0" algn="l" rtl="0">
              <a:lnSpc>
                <a:spcPct val="100000"/>
              </a:lnSpc>
              <a:spcBef>
                <a:spcPts val="0"/>
              </a:spcBef>
              <a:spcAft>
                <a:spcPts val="0"/>
              </a:spcAft>
              <a:buSzPts val="1400"/>
              <a:buNone/>
            </a:pPr>
            <a:endParaRPr/>
          </a:p>
        </p:txBody>
      </p:sp>
      <p:sp>
        <p:nvSpPr>
          <p:cNvPr id="178" name="Google Shape;17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a:solidFill>
                  <a:schemeClr val="lt1"/>
                </a:solidFill>
              </a:rPr>
              <a:t>Proyecto Desarrollo Tecnológico</a:t>
            </a:r>
            <a:endParaRPr sz="5400" b="1">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a:solidFill>
                  <a:schemeClr val="lt1"/>
                </a:solidFill>
              </a:rPr>
              <a:t>Emprendimiento y Empleabilidad</a:t>
            </a:r>
            <a:endParaRPr>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a:solidFill>
                  <a:schemeClr val="lt1"/>
                </a:solidFill>
                <a:latin typeface="Calibri"/>
                <a:ea typeface="Calibri"/>
                <a:cs typeface="Calibri"/>
                <a:sym typeface="Calibri"/>
              </a:rPr>
              <a:t>Especialidad Programación </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a:solidFill>
                  <a:schemeClr val="lt1"/>
                </a:solidFill>
                <a:latin typeface="Calibri"/>
                <a:ea typeface="Calibri"/>
                <a:cs typeface="Calibri"/>
                <a:sym typeface="Calibri"/>
              </a:rPr>
              <a:t>Módulo Emprendimiento y Empleabilidad</a:t>
            </a:r>
            <a:endParaRPr sz="16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2" name="Google Shape;192;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3" name="Google Shape;193;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REVISIÓN</a:t>
            </a:r>
            <a:br>
              <a:rPr lang="es-MX"/>
            </a:br>
            <a:r>
              <a:rPr lang="es-MX">
                <a:solidFill>
                  <a:srgbClr val="CD25B0"/>
                </a:solidFill>
              </a:rPr>
              <a:t>FINAL</a:t>
            </a:r>
            <a:endParaRPr>
              <a:solidFill>
                <a:srgbClr val="CD25B0"/>
              </a:solidFill>
            </a:endParaRPr>
          </a:p>
        </p:txBody>
      </p:sp>
      <p:sp>
        <p:nvSpPr>
          <p:cNvPr id="194" name="Google Shape;194;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5" name="Google Shape;195;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6" name="Google Shape;196;p10"/>
          <p:cNvSpPr/>
          <p:nvPr/>
        </p:nvSpPr>
        <p:spPr>
          <a:xfrm>
            <a:off x="0" y="2183363"/>
            <a:ext cx="10664890" cy="425294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7" name="Google Shape;197;p10"/>
          <p:cNvSpPr txBox="1"/>
          <p:nvPr/>
        </p:nvSpPr>
        <p:spPr>
          <a:xfrm>
            <a:off x="296662" y="2462479"/>
            <a:ext cx="10256400" cy="3827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s-MX" sz="2400" b="0" i="0" u="none" strike="noStrike" cap="none">
                <a:solidFill>
                  <a:schemeClr val="lt1"/>
                </a:solidFill>
                <a:latin typeface="Calibri"/>
                <a:ea typeface="Calibri"/>
                <a:cs typeface="Calibri"/>
                <a:sym typeface="Calibri"/>
              </a:rPr>
              <a:t>El estudio de mercado es una punto importante a completar en su plan de negocio. Revisen su trabajo realizado en función de lo que se solicitará en el plan de negocio:</a:t>
            </a:r>
            <a:endParaRPr sz="2400" b="0" i="0" u="none" strike="noStrike" cap="none">
              <a:solidFill>
                <a:schemeClr val="lt1"/>
              </a:solidFill>
              <a:latin typeface="Calibri"/>
              <a:ea typeface="Calibri"/>
              <a:cs typeface="Calibri"/>
              <a:sym typeface="Calibri"/>
            </a:endParaRPr>
          </a:p>
          <a:p>
            <a:pPr marL="457200" marR="0" lvl="0" indent="-342900" algn="l" rtl="0">
              <a:lnSpc>
                <a:spcPct val="100000"/>
              </a:lnSpc>
              <a:spcBef>
                <a:spcPts val="1600"/>
              </a:spcBef>
              <a:spcAft>
                <a:spcPts val="0"/>
              </a:spcAft>
              <a:buClr>
                <a:schemeClr val="lt1"/>
              </a:buClr>
              <a:buSzPts val="1800"/>
              <a:buFont typeface="Calibri"/>
              <a:buChar char="●"/>
            </a:pPr>
            <a:r>
              <a:rPr lang="es-MX" sz="2400" b="1" i="0" u="none" strike="noStrike" cap="none">
                <a:solidFill>
                  <a:schemeClr val="lt1"/>
                </a:solidFill>
                <a:latin typeface="Calibri"/>
                <a:ea typeface="Calibri"/>
                <a:cs typeface="Calibri"/>
                <a:sym typeface="Calibri"/>
              </a:rPr>
              <a:t>Descripción del mercado</a:t>
            </a:r>
            <a:r>
              <a:rPr lang="es-MX" sz="2400" b="0" i="0" u="none" strike="noStrike" cap="none">
                <a:solidFill>
                  <a:schemeClr val="lt1"/>
                </a:solidFill>
                <a:latin typeface="Calibri"/>
                <a:ea typeface="Calibri"/>
                <a:cs typeface="Calibri"/>
                <a:sym typeface="Calibri"/>
              </a:rPr>
              <a:t>: Quienes son sus usuarios y competidores</a:t>
            </a:r>
            <a:endParaRPr sz="1400" b="0" i="0" u="none" strike="noStrike" cap="none">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1" i="0" u="none" strike="noStrike" cap="none">
                <a:solidFill>
                  <a:schemeClr val="lt1"/>
                </a:solidFill>
                <a:latin typeface="Calibri"/>
                <a:ea typeface="Calibri"/>
                <a:cs typeface="Calibri"/>
                <a:sym typeface="Calibri"/>
              </a:rPr>
              <a:t>Investigación del usuario</a:t>
            </a:r>
            <a:r>
              <a:rPr lang="es-MX" sz="2400" b="0" i="0" u="none" strike="noStrike" cap="none">
                <a:solidFill>
                  <a:schemeClr val="lt1"/>
                </a:solidFill>
                <a:latin typeface="Calibri"/>
                <a:ea typeface="Calibri"/>
                <a:cs typeface="Calibri"/>
                <a:sym typeface="Calibri"/>
              </a:rPr>
              <a:t>: descripción del usuario, características, resultados encuestas.</a:t>
            </a:r>
            <a:endParaRPr sz="1400" b="0" i="0" u="none" strike="noStrike" cap="none">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1" i="0" u="none" strike="noStrike" cap="none">
                <a:solidFill>
                  <a:schemeClr val="lt1"/>
                </a:solidFill>
                <a:latin typeface="Calibri"/>
                <a:ea typeface="Calibri"/>
                <a:cs typeface="Calibri"/>
                <a:sym typeface="Calibri"/>
              </a:rPr>
              <a:t>Análisis de la competencia</a:t>
            </a:r>
            <a:r>
              <a:rPr lang="es-MX" sz="2400" b="0" i="0" u="none" strike="noStrike" cap="none">
                <a:solidFill>
                  <a:schemeClr val="lt1"/>
                </a:solidFill>
                <a:latin typeface="Calibri"/>
                <a:ea typeface="Calibri"/>
                <a:cs typeface="Calibri"/>
                <a:sym typeface="Calibri"/>
              </a:rPr>
              <a:t>: descripción de la evaluación realizada, destacando fortalezas y debilidades.</a:t>
            </a:r>
            <a:endParaRPr sz="1400" b="0" i="0" u="none" strike="noStrike" cap="none">
              <a:solidFill>
                <a:srgbClr val="000000"/>
              </a:solidFill>
              <a:latin typeface="Arial"/>
              <a:ea typeface="Arial"/>
              <a:cs typeface="Arial"/>
              <a:sym typeface="Arial"/>
            </a:endParaRPr>
          </a:p>
          <a:p>
            <a:pPr marL="457200" marR="0" lvl="0" indent="0" algn="l" rtl="0">
              <a:lnSpc>
                <a:spcPct val="100000"/>
              </a:lnSpc>
              <a:spcBef>
                <a:spcPts val="1600"/>
              </a:spcBef>
              <a:spcAft>
                <a:spcPts val="0"/>
              </a:spcAft>
              <a:buClr>
                <a:schemeClr val="lt1"/>
              </a:buClr>
              <a:buSzPts val="2400"/>
              <a:buFont typeface="Calibri"/>
              <a:buNone/>
            </a:pPr>
            <a:r>
              <a:rPr lang="es-MX" sz="2400" b="1" i="0" u="none" strike="noStrike" cap="none">
                <a:solidFill>
                  <a:schemeClr val="lt1"/>
                </a:solidFill>
                <a:latin typeface="Calibri"/>
                <a:ea typeface="Calibri"/>
                <a:cs typeface="Calibri"/>
                <a:sym typeface="Calibri"/>
              </a:rPr>
              <a:t>Para ver detalle de los entregables revisa la </a:t>
            </a:r>
            <a:r>
              <a:rPr lang="es-MX" sz="2400" b="1">
                <a:solidFill>
                  <a:schemeClr val="lt1"/>
                </a:solidFill>
                <a:latin typeface="Calibri"/>
                <a:ea typeface="Calibri"/>
                <a:cs typeface="Calibri"/>
                <a:sym typeface="Calibri"/>
              </a:rPr>
              <a:t>hoja de trabajo</a:t>
            </a:r>
            <a:r>
              <a:rPr lang="es-MX" sz="2400" b="1" i="0" u="none" strike="noStrike" cap="none">
                <a:solidFill>
                  <a:schemeClr val="lt1"/>
                </a:solidFill>
                <a:latin typeface="Calibri"/>
                <a:ea typeface="Calibri"/>
                <a:cs typeface="Calibri"/>
                <a:sym typeface="Calibri"/>
              </a:rPr>
              <a:t>.</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9" name="Google Shape;99;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a:solidFill>
                <a:schemeClr val="lt1"/>
              </a:solidFill>
            </a:endParaRPr>
          </a:p>
          <a:p>
            <a:pPr marL="0" lvl="0" indent="0" algn="l" rtl="0">
              <a:lnSpc>
                <a:spcPct val="90000"/>
              </a:lnSpc>
              <a:spcBef>
                <a:spcPts val="1000"/>
              </a:spcBef>
              <a:spcAft>
                <a:spcPts val="0"/>
              </a:spcAft>
              <a:buClr>
                <a:schemeClr val="lt1"/>
              </a:buClr>
              <a:buSzPts val="6000"/>
              <a:buFont typeface="Arial"/>
              <a:buNone/>
            </a:pPr>
            <a:r>
              <a:rPr lang="es-MX" sz="6000" b="1">
                <a:solidFill>
                  <a:schemeClr val="lt1"/>
                </a:solidFill>
              </a:rPr>
              <a:t>CONTENIDO 8</a:t>
            </a:r>
            <a:endParaRPr/>
          </a:p>
          <a:p>
            <a:pPr marL="0" lvl="0" indent="0" algn="l" rtl="0">
              <a:lnSpc>
                <a:spcPct val="90000"/>
              </a:lnSpc>
              <a:spcBef>
                <a:spcPts val="1000"/>
              </a:spcBef>
              <a:spcAft>
                <a:spcPts val="0"/>
              </a:spcAft>
              <a:buClr>
                <a:schemeClr val="lt1"/>
              </a:buClr>
              <a:buSzPts val="6000"/>
              <a:buNone/>
            </a:pPr>
            <a:r>
              <a:rPr lang="es-MX" sz="6000">
                <a:solidFill>
                  <a:schemeClr val="lt1"/>
                </a:solidFill>
              </a:rPr>
              <a:t>Estudio de Mercado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6" name="Google Shape;106;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7" name="Google Shape;107;p3"/>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D25B0"/>
              </a:solidFill>
              <a:latin typeface="Calibri"/>
              <a:ea typeface="Calibri"/>
              <a:cs typeface="Calibri"/>
              <a:sym typeface="Calibri"/>
            </a:endParaRPr>
          </a:p>
        </p:txBody>
      </p:sp>
      <p:sp>
        <p:nvSpPr>
          <p:cNvPr id="108" name="Google Shape;108;p3"/>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a:solidFill>
                  <a:schemeClr val="lt1"/>
                </a:solidFill>
                <a:latin typeface="Calibri"/>
                <a:ea typeface="Calibri"/>
                <a:cs typeface="Calibri"/>
                <a:sym typeface="Calibri"/>
              </a:rPr>
              <a:t>OBJETIVOS</a:t>
            </a:r>
            <a:endParaRPr sz="3600" b="0" i="0" u="none" strike="noStrike" cap="none">
              <a:solidFill>
                <a:schemeClr val="lt1"/>
              </a:solidFill>
              <a:latin typeface="Calibri"/>
              <a:ea typeface="Calibri"/>
              <a:cs typeface="Calibri"/>
              <a:sym typeface="Calibri"/>
            </a:endParaRPr>
          </a:p>
        </p:txBody>
      </p:sp>
      <p:sp>
        <p:nvSpPr>
          <p:cNvPr id="109" name="Google Shape;109;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nvGrpSpPr>
          <p:cNvPr id="110" name="Google Shape;110;p3"/>
          <p:cNvGrpSpPr/>
          <p:nvPr/>
        </p:nvGrpSpPr>
        <p:grpSpPr>
          <a:xfrm>
            <a:off x="0" y="2205028"/>
            <a:ext cx="7910004" cy="4063679"/>
            <a:chOff x="114337" y="0"/>
            <a:chExt cx="6772799" cy="4063679"/>
          </a:xfrm>
        </p:grpSpPr>
        <p:sp>
          <p:nvSpPr>
            <p:cNvPr id="111" name="Google Shape;111;p3"/>
            <p:cNvSpPr/>
            <p:nvPr/>
          </p:nvSpPr>
          <p:spPr>
            <a:xfrm>
              <a:off x="114337" y="0"/>
              <a:ext cx="6772799" cy="4063679"/>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3"/>
            <p:cNvSpPr txBox="1"/>
            <p:nvPr/>
          </p:nvSpPr>
          <p:spPr>
            <a:xfrm>
              <a:off x="319574" y="0"/>
              <a:ext cx="6567562" cy="4063679"/>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chemeClr val="lt1"/>
                </a:buClr>
                <a:buSzPts val="1800"/>
                <a:buFont typeface="Calibri"/>
                <a:buChar char="●"/>
              </a:pPr>
              <a:r>
                <a:rPr lang="es-MX" sz="2800" b="0" i="0" u="none" strike="noStrike" cap="none">
                  <a:solidFill>
                    <a:schemeClr val="lt1"/>
                  </a:solidFill>
                  <a:latin typeface="Calibri"/>
                  <a:ea typeface="Calibri"/>
                  <a:cs typeface="Calibri"/>
                  <a:sym typeface="Calibri"/>
                </a:rPr>
                <a:t>Desarrollar el estudio de mercado para la solución tecnológica a desarrollar. </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9" name="Google Shape;119;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MERCADO</a:t>
            </a:r>
            <a:br>
              <a:rPr lang="es-MX"/>
            </a:br>
            <a:r>
              <a:rPr lang="es-MX">
                <a:solidFill>
                  <a:srgbClr val="CD25B0"/>
                </a:solidFill>
              </a:rPr>
              <a:t>OBJETIVO</a:t>
            </a:r>
            <a:endParaRPr>
              <a:solidFill>
                <a:srgbClr val="CD25B0"/>
              </a:solidFill>
            </a:endParaRPr>
          </a:p>
        </p:txBody>
      </p:sp>
      <p:sp>
        <p:nvSpPr>
          <p:cNvPr id="120" name="Google Shape;120;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1" name="Google Shape;121;p4"/>
          <p:cNvSpPr/>
          <p:nvPr/>
        </p:nvSpPr>
        <p:spPr>
          <a:xfrm>
            <a:off x="0" y="1980999"/>
            <a:ext cx="4320000" cy="44553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2" name="Google Shape;122;p4"/>
          <p:cNvSpPr txBox="1"/>
          <p:nvPr/>
        </p:nvSpPr>
        <p:spPr>
          <a:xfrm>
            <a:off x="136193" y="3331454"/>
            <a:ext cx="4047600" cy="1754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200"/>
              <a:buFont typeface="Calibri"/>
              <a:buNone/>
            </a:pPr>
            <a:r>
              <a:rPr lang="es-MX" sz="2200" b="0" i="0" u="none" strike="noStrike" cap="none">
                <a:solidFill>
                  <a:schemeClr val="lt1"/>
                </a:solidFill>
                <a:latin typeface="Calibri"/>
                <a:ea typeface="Calibri"/>
                <a:cs typeface="Calibri"/>
                <a:sym typeface="Calibri"/>
              </a:rPr>
              <a:t>Al desarrollar una solución tecnológica, debemos siempre tener en consideración las siguientes interrogantes:</a:t>
            </a:r>
            <a:endParaRPr sz="22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p:txBody>
      </p:sp>
      <p:sp>
        <p:nvSpPr>
          <p:cNvPr id="123" name="Google Shape;123;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4" name="Google Shape;124;p4"/>
          <p:cNvSpPr txBox="1"/>
          <p:nvPr/>
        </p:nvSpPr>
        <p:spPr>
          <a:xfrm>
            <a:off x="4433050" y="1980999"/>
            <a:ext cx="7338000" cy="4688400"/>
          </a:xfrm>
          <a:prstGeom prst="rect">
            <a:avLst/>
          </a:prstGeom>
          <a:noFill/>
          <a:ln>
            <a:noFill/>
          </a:ln>
        </p:spPr>
        <p:txBody>
          <a:bodyPr spcFirstLastPara="1" wrap="square" lIns="91425" tIns="45700" rIns="91425" bIns="45700" anchor="t" anchorCtr="0">
            <a:spAutoFit/>
          </a:bodyPr>
          <a:lstStyle/>
          <a:p>
            <a:pPr marL="342900" marR="0" lvl="0" indent="-342900" algn="l"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¿Usará la gente nuestra solución?</a:t>
            </a:r>
            <a:endParaRPr sz="2000" b="0" i="0" u="none" strike="noStrike" cap="none">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¿Hay suficientes personas que usarán la solución para justificar su construcción?</a:t>
            </a:r>
            <a:endParaRPr sz="2000" b="0" i="0" u="none" strike="noStrike" cap="none">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¿La solución resolverá el problema?</a:t>
            </a:r>
            <a:endParaRPr sz="2000" b="0" i="0" u="none" strike="noStrike" cap="none">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¿Qué puedo cambiar de la solución para satisfacer mejor las necesidades de los usuarios?</a:t>
            </a:r>
            <a:endParaRPr sz="2000" b="0" i="0" u="none" strike="noStrike" cap="none">
              <a:solidFill>
                <a:srgbClr val="000000"/>
              </a:solidFill>
              <a:latin typeface="Calibri"/>
              <a:ea typeface="Calibri"/>
              <a:cs typeface="Calibri"/>
              <a:sym typeface="Calibri"/>
            </a:endParaRPr>
          </a:p>
          <a:p>
            <a:pPr marL="342900" marR="0" lvl="0" indent="-342900" algn="just"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Las respuestas a estas preguntas están vinculadas al </a:t>
            </a:r>
            <a:r>
              <a:rPr lang="es-MX" sz="2000" b="1" i="0" u="none" strike="noStrike" cap="none">
                <a:solidFill>
                  <a:srgbClr val="CD25B0"/>
                </a:solidFill>
                <a:latin typeface="Calibri"/>
                <a:ea typeface="Calibri"/>
                <a:cs typeface="Calibri"/>
                <a:sym typeface="Calibri"/>
              </a:rPr>
              <a:t>mercado objetivo</a:t>
            </a:r>
            <a:r>
              <a:rPr lang="es-MX" sz="20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342900" marR="0" lvl="0" indent="-342900" algn="just" rtl="0">
              <a:lnSpc>
                <a:spcPct val="100000"/>
              </a:lnSpc>
              <a:spcBef>
                <a:spcPts val="0"/>
              </a:spcBef>
              <a:spcAft>
                <a:spcPts val="0"/>
              </a:spcAft>
              <a:buClr>
                <a:srgbClr val="CD25B0"/>
              </a:buClr>
              <a:buSzPts val="2400"/>
              <a:buFont typeface="Arial"/>
              <a:buChar char="•"/>
            </a:pPr>
            <a:r>
              <a:rPr lang="es-MX" sz="2000" b="0" i="0" u="none" strike="noStrike" cap="none">
                <a:solidFill>
                  <a:srgbClr val="000000"/>
                </a:solidFill>
                <a:latin typeface="Calibri"/>
                <a:ea typeface="Calibri"/>
                <a:cs typeface="Calibri"/>
                <a:sym typeface="Calibri"/>
              </a:rPr>
              <a:t>¿Cómo averiguar quién es su mercado objetivo? Pueden comenzar pensando en quién o quiénes se ven afectados por el problema que identificó. Tal vez están resolviendo un problema para adolescentes, personas mayores, niños y niñas, sus padres o alguien más en su comunidad. </a:t>
            </a:r>
            <a:r>
              <a:rPr lang="es-MX" sz="2000" b="1" i="0" u="none" strike="noStrike" cap="none">
                <a:solidFill>
                  <a:srgbClr val="CD25B0"/>
                </a:solidFill>
                <a:latin typeface="Calibri"/>
                <a:ea typeface="Calibri"/>
                <a:cs typeface="Calibri"/>
                <a:sym typeface="Calibri"/>
              </a:rPr>
              <a:t>El mercado objetivo de ustedes lo conforman las personas que utilizarán su aplicación.</a:t>
            </a:r>
            <a:endParaRPr sz="2000" b="1" i="0" u="none" strike="noStrike" cap="none">
              <a:solidFill>
                <a:srgbClr val="CD25B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1" name="Google Shape;131;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MERCADO</a:t>
            </a:r>
            <a:br>
              <a:rPr lang="es-MX"/>
            </a:br>
            <a:r>
              <a:rPr lang="es-MX">
                <a:solidFill>
                  <a:srgbClr val="CD25B0"/>
                </a:solidFill>
              </a:rPr>
              <a:t>OBJETIVO</a:t>
            </a:r>
            <a:endParaRPr>
              <a:solidFill>
                <a:srgbClr val="CD25B0"/>
              </a:solidFill>
            </a:endParaRPr>
          </a:p>
        </p:txBody>
      </p:sp>
      <p:sp>
        <p:nvSpPr>
          <p:cNvPr id="132" name="Google Shape;132;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3" name="Google Shape;133;p5"/>
          <p:cNvSpPr/>
          <p:nvPr/>
        </p:nvSpPr>
        <p:spPr>
          <a:xfrm>
            <a:off x="1" y="2606297"/>
            <a:ext cx="3900196"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4" name="Google Shape;134;p5"/>
          <p:cNvSpPr txBox="1"/>
          <p:nvPr/>
        </p:nvSpPr>
        <p:spPr>
          <a:xfrm>
            <a:off x="197144" y="3355755"/>
            <a:ext cx="3628041" cy="22467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2400" b="1" i="0" u="none" strike="noStrike" cap="none">
                <a:solidFill>
                  <a:schemeClr val="lt1"/>
                </a:solidFill>
                <a:latin typeface="Calibri"/>
                <a:ea typeface="Calibri"/>
                <a:cs typeface="Calibri"/>
                <a:sym typeface="Calibri"/>
              </a:rPr>
              <a:t>ACTIVIDAD: Descripción del Mercado Objetivo </a:t>
            </a: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a:solidFill>
                  <a:schemeClr val="lt1"/>
                </a:solidFill>
                <a:latin typeface="Calibri"/>
                <a:ea typeface="Calibri"/>
                <a:cs typeface="Calibri"/>
                <a:sym typeface="Calibri"/>
              </a:rPr>
              <a:t>Piensen en su mercado objetivo y descríbanlo en la hoja de trabajo. Por ejemplo:</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p:txBody>
      </p:sp>
      <p:sp>
        <p:nvSpPr>
          <p:cNvPr id="135" name="Google Shape;135;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6" name="Google Shape;136;p5"/>
          <p:cNvSpPr txBox="1"/>
          <p:nvPr/>
        </p:nvSpPr>
        <p:spPr>
          <a:xfrm>
            <a:off x="4311575" y="4951466"/>
            <a:ext cx="7449088" cy="147732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a:solidFill>
                  <a:srgbClr val="CD25B0"/>
                </a:solidFill>
                <a:latin typeface="Calibri"/>
                <a:ea typeface="Calibri"/>
                <a:cs typeface="Calibri"/>
                <a:sym typeface="Calibri"/>
              </a:rPr>
              <a:t>Si están complicados: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CD25B0"/>
              </a:buClr>
              <a:buSzPts val="1800"/>
              <a:buFont typeface="Arial"/>
              <a:buChar char="•"/>
            </a:pPr>
            <a:r>
              <a:rPr lang="es-MX" sz="1800" b="0" i="0" u="none" strike="noStrike" cap="none">
                <a:solidFill>
                  <a:schemeClr val="dk1"/>
                </a:solidFill>
                <a:latin typeface="Calibri"/>
                <a:ea typeface="Calibri"/>
                <a:cs typeface="Calibri"/>
                <a:sym typeface="Calibri"/>
              </a:rPr>
              <a:t>Piensen primero en soluciones similares que han usado y busquen su mercado objetivo.</a:t>
            </a:r>
            <a:endParaRPr sz="1800" b="0" i="0" u="none" strike="noStrike" cap="none">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rgbClr val="CD25B0"/>
              </a:buClr>
              <a:buSzPts val="1800"/>
              <a:buFont typeface="Arial"/>
              <a:buChar char="•"/>
            </a:pPr>
            <a:r>
              <a:rPr lang="es-MX" sz="1800" b="0" i="0" u="none" strike="noStrike" cap="none">
                <a:solidFill>
                  <a:schemeClr val="dk1"/>
                </a:solidFill>
                <a:latin typeface="Calibri"/>
                <a:ea typeface="Calibri"/>
                <a:cs typeface="Calibri"/>
                <a:sym typeface="Calibri"/>
              </a:rPr>
              <a:t>Revisen su levantamiento de problemática y solución vistos en las clases pasadas, para apoyar a visualizar su mercado objetivo.</a:t>
            </a:r>
            <a:endParaRPr sz="1800" b="0" i="0" u="none" strike="noStrike" cap="none">
              <a:solidFill>
                <a:schemeClr val="dk1"/>
              </a:solidFill>
              <a:latin typeface="Calibri"/>
              <a:ea typeface="Calibri"/>
              <a:cs typeface="Calibri"/>
              <a:sym typeface="Calibri"/>
            </a:endParaRPr>
          </a:p>
        </p:txBody>
      </p:sp>
      <p:sp>
        <p:nvSpPr>
          <p:cNvPr id="137" name="Google Shape;137;p5"/>
          <p:cNvSpPr txBox="1"/>
          <p:nvPr/>
        </p:nvSpPr>
        <p:spPr>
          <a:xfrm>
            <a:off x="4270161" y="1389008"/>
            <a:ext cx="1169586"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a:solidFill>
                  <a:srgbClr val="CD25B0"/>
                </a:solidFill>
                <a:latin typeface="Calibri"/>
                <a:ea typeface="Calibri"/>
                <a:cs typeface="Calibri"/>
                <a:sym typeface="Calibri"/>
              </a:rPr>
              <a:t>EJEMPLO:</a:t>
            </a:r>
            <a:endParaRPr sz="1800" b="1" i="0" u="none" strike="noStrike" cap="none">
              <a:solidFill>
                <a:schemeClr val="lt1"/>
              </a:solidFill>
              <a:latin typeface="Calibri"/>
              <a:ea typeface="Calibri"/>
              <a:cs typeface="Calibri"/>
              <a:sym typeface="Calibri"/>
            </a:endParaRPr>
          </a:p>
        </p:txBody>
      </p:sp>
      <p:graphicFrame>
        <p:nvGraphicFramePr>
          <p:cNvPr id="138" name="Google Shape;138;p5"/>
          <p:cNvGraphicFramePr/>
          <p:nvPr/>
        </p:nvGraphicFramePr>
        <p:xfrm>
          <a:off x="4380983" y="1906534"/>
          <a:ext cx="7379700" cy="2978775"/>
        </p:xfrm>
        <a:graphic>
          <a:graphicData uri="http://schemas.openxmlformats.org/drawingml/2006/table">
            <a:tbl>
              <a:tblPr firstRow="1" bandRow="1">
                <a:noFill/>
                <a:tableStyleId>{E2F0732D-EDB6-4A5D-841C-CED8886CB14F}</a:tableStyleId>
              </a:tblPr>
              <a:tblGrid>
                <a:gridCol w="3689850">
                  <a:extLst>
                    <a:ext uri="{9D8B030D-6E8A-4147-A177-3AD203B41FA5}">
                      <a16:colId xmlns:a16="http://schemas.microsoft.com/office/drawing/2014/main" val="20000"/>
                    </a:ext>
                  </a:extLst>
                </a:gridCol>
                <a:gridCol w="3689850">
                  <a:extLst>
                    <a:ext uri="{9D8B030D-6E8A-4147-A177-3AD203B41FA5}">
                      <a16:colId xmlns:a16="http://schemas.microsoft.com/office/drawing/2014/main" val="20001"/>
                    </a:ext>
                  </a:extLst>
                </a:gridCol>
              </a:tblGrid>
              <a:tr h="550500">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PRODUCTO</a:t>
                      </a:r>
                      <a:endParaRPr sz="1800" u="none" strike="noStrike" cap="none"/>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MERCADO OBJETIVO</a:t>
                      </a:r>
                      <a:endParaRPr sz="1800" u="none" strike="noStrike" cap="none"/>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extLst>
                  <a:ext uri="{0D108BD9-81ED-4DB2-BD59-A6C34878D82A}">
                    <a16:rowId xmlns:a16="http://schemas.microsoft.com/office/drawing/2014/main" val="10000"/>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Muñecas Barbie</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s-MX" sz="1800" u="none" strike="noStrike" cap="none"/>
                        <a:t>Niños y niñas de 3 a 12 años de edad.</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Comida enlatada para gatos</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Dueños de mascotas que poseen un gato</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WhatsApp</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Personas que poseen un teléfono inteligente</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pic>
        <p:nvPicPr>
          <p:cNvPr id="144" name="Google Shape;144;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5" name="Google Shape;145;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INVESTIGACIÓN</a:t>
            </a:r>
            <a:br>
              <a:rPr lang="es-MX"/>
            </a:br>
            <a:r>
              <a:rPr lang="es-MX">
                <a:solidFill>
                  <a:srgbClr val="CD25B0"/>
                </a:solidFill>
              </a:rPr>
              <a:t>DEL USUARIO</a:t>
            </a:r>
            <a:endParaRPr>
              <a:solidFill>
                <a:srgbClr val="CD25B0"/>
              </a:solidFill>
            </a:endParaRPr>
          </a:p>
        </p:txBody>
      </p:sp>
      <p:sp>
        <p:nvSpPr>
          <p:cNvPr id="146" name="Google Shape;146;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7" name="Google Shape;147;p6"/>
          <p:cNvSpPr/>
          <p:nvPr/>
        </p:nvSpPr>
        <p:spPr>
          <a:xfrm>
            <a:off x="0" y="2735650"/>
            <a:ext cx="5990400" cy="37008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8" name="Google Shape;148;p6"/>
          <p:cNvSpPr txBox="1"/>
          <p:nvPr/>
        </p:nvSpPr>
        <p:spPr>
          <a:xfrm>
            <a:off x="176390" y="2814315"/>
            <a:ext cx="5637600" cy="3990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Calibri"/>
              <a:buNone/>
            </a:pPr>
            <a:r>
              <a:rPr lang="es-MX" sz="2000" b="1" i="0" u="none" strike="noStrike" cap="none">
                <a:solidFill>
                  <a:schemeClr val="lt1"/>
                </a:solidFill>
                <a:latin typeface="Calibri"/>
                <a:ea typeface="Calibri"/>
                <a:cs typeface="Calibri"/>
                <a:sym typeface="Calibri"/>
              </a:rPr>
              <a:t>¿QUÉ ES UN USUARIO?</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160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Un usuario es alguien que usará la solución que desarrollarán.</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2000"/>
              <a:buFont typeface="Calibri"/>
              <a:buNone/>
            </a:pP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La investigación del usuario consiste en conocer en profundidad al mercado objetivo, para identificar y comprender sus deseos y necesidades. </a:t>
            </a: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Descubrir esta información ayudará a crear una solución que la gente quiera usar. </a:t>
            </a:r>
            <a:endParaRPr sz="2000" b="0" i="0" u="none" strike="noStrike" cap="none">
              <a:solidFill>
                <a:schemeClr val="lt1"/>
              </a:solidFill>
              <a:latin typeface="Calibri"/>
              <a:ea typeface="Calibri"/>
              <a:cs typeface="Calibri"/>
              <a:sym typeface="Calibri"/>
            </a:endParaRPr>
          </a:p>
        </p:txBody>
      </p:sp>
      <p:sp>
        <p:nvSpPr>
          <p:cNvPr id="149" name="Google Shape;149;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0" name="Google Shape;150;p6"/>
          <p:cNvSpPr txBox="1"/>
          <p:nvPr/>
        </p:nvSpPr>
        <p:spPr>
          <a:xfrm>
            <a:off x="6174943" y="3022322"/>
            <a:ext cx="5620917" cy="2862322"/>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2000"/>
              <a:buFont typeface="Calibri"/>
              <a:buNone/>
            </a:pPr>
            <a:r>
              <a:rPr lang="es-MX" sz="2000" b="0" i="0" u="none" strike="noStrike" cap="none" dirty="0">
                <a:solidFill>
                  <a:srgbClr val="000000"/>
                </a:solidFill>
                <a:latin typeface="Calibri"/>
                <a:ea typeface="Calibri"/>
                <a:cs typeface="Calibri"/>
                <a:sym typeface="Calibri"/>
              </a:rPr>
              <a:t>Para realizar una investigación de usuarios, se </a:t>
            </a:r>
            <a:r>
              <a:rPr lang="es-MX" sz="2000" b="1" i="0" u="none" strike="noStrike" cap="none" dirty="0">
                <a:solidFill>
                  <a:srgbClr val="CD25B0"/>
                </a:solidFill>
                <a:latin typeface="Calibri"/>
                <a:ea typeface="Calibri"/>
                <a:cs typeface="Calibri"/>
                <a:sym typeface="Calibri"/>
              </a:rPr>
              <a:t>debe entrevistar a personas</a:t>
            </a:r>
            <a:r>
              <a:rPr lang="es-MX" sz="2000" b="0" i="0" u="none" strike="noStrike" cap="none" dirty="0">
                <a:solidFill>
                  <a:srgbClr val="000000"/>
                </a:solidFill>
                <a:latin typeface="Calibri"/>
                <a:ea typeface="Calibri"/>
                <a:cs typeface="Calibri"/>
                <a:sym typeface="Calibri"/>
              </a:rPr>
              <a:t> que utilizarán su aplicación. Para realizar una entrevista, se le hará una serie de preguntas a una cantidad determinada de usuarios en persona, por teléfono o video llamada. </a:t>
            </a:r>
            <a:endParaRPr sz="1400" b="0"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2000"/>
              <a:buFont typeface="Calibri"/>
              <a:buNone/>
            </a:pPr>
            <a:endParaRPr sz="2000" b="0" i="0" u="none" strike="noStrike" cap="none" dirty="0">
              <a:solidFill>
                <a:srgbClr val="000000"/>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dirty="0">
                <a:solidFill>
                  <a:srgbClr val="000000"/>
                </a:solidFill>
                <a:latin typeface="Calibri"/>
                <a:ea typeface="Calibri"/>
                <a:cs typeface="Calibri"/>
                <a:sym typeface="Calibri"/>
              </a:rPr>
              <a:t>En función de estas primeras entrevistas, se desarrollará una encuesta virtual para llegar a más usuarios. </a:t>
            </a:r>
            <a:endParaRPr sz="20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Google Shape;156;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7" name="Google Shape;157;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INVESTIGACIÓN</a:t>
            </a:r>
            <a:br>
              <a:rPr lang="es-MX"/>
            </a:br>
            <a:r>
              <a:rPr lang="es-MX">
                <a:solidFill>
                  <a:srgbClr val="CD25B0"/>
                </a:solidFill>
              </a:rPr>
              <a:t>DEL USUARIO</a:t>
            </a:r>
            <a:endParaRPr>
              <a:solidFill>
                <a:srgbClr val="CD25B0"/>
              </a:solidFill>
            </a:endParaRPr>
          </a:p>
        </p:txBody>
      </p:sp>
      <p:sp>
        <p:nvSpPr>
          <p:cNvPr id="158" name="Google Shape;158;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9" name="Google Shape;159;p7"/>
          <p:cNvSpPr/>
          <p:nvPr/>
        </p:nvSpPr>
        <p:spPr>
          <a:xfrm>
            <a:off x="0" y="2606297"/>
            <a:ext cx="4795935"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0" name="Google Shape;160;p7"/>
          <p:cNvSpPr txBox="1"/>
          <p:nvPr/>
        </p:nvSpPr>
        <p:spPr>
          <a:xfrm>
            <a:off x="296664" y="3022322"/>
            <a:ext cx="4387304" cy="34163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a:solidFill>
                  <a:schemeClr val="lt1"/>
                </a:solidFill>
                <a:latin typeface="Calibri"/>
                <a:ea typeface="Calibri"/>
                <a:cs typeface="Calibri"/>
                <a:sym typeface="Calibri"/>
              </a:rPr>
              <a:t>ACTIVIDAD: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a:solidFill>
                  <a:schemeClr val="lt1"/>
                </a:solidFill>
                <a:latin typeface="Calibri"/>
                <a:ea typeface="Calibri"/>
                <a:cs typeface="Calibri"/>
                <a:sym typeface="Calibri"/>
              </a:rPr>
              <a:t>Elaboren en primer lugar, las preguntas para la encuesta a los usuarios, y en segundo lugar, el sistema de encuesta en 2 etapas (primero de forma presencial y luego de forma online). Revisen la hoja de trabajo para más detalles.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2400"/>
              <a:buFont typeface="Calibri"/>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400" b="0" i="0" u="none" strike="noStrike" cap="none">
              <a:solidFill>
                <a:schemeClr val="lt1"/>
              </a:solidFill>
              <a:latin typeface="Calibri"/>
              <a:ea typeface="Calibri"/>
              <a:cs typeface="Calibri"/>
              <a:sym typeface="Calibri"/>
            </a:endParaRPr>
          </a:p>
        </p:txBody>
      </p:sp>
      <p:sp>
        <p:nvSpPr>
          <p:cNvPr id="161" name="Google Shape;161;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2" name="Google Shape;162;p7"/>
          <p:cNvSpPr txBox="1"/>
          <p:nvPr/>
        </p:nvSpPr>
        <p:spPr>
          <a:xfrm>
            <a:off x="4988869" y="1476117"/>
            <a:ext cx="6890916" cy="501675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2000"/>
              <a:buFont typeface="Calibri"/>
              <a:buNone/>
            </a:pPr>
            <a:r>
              <a:rPr lang="es-MX" sz="2000" b="1" i="0" u="none" strike="noStrike" cap="none">
                <a:solidFill>
                  <a:srgbClr val="CD25B0"/>
                </a:solidFill>
                <a:latin typeface="Calibri"/>
                <a:ea typeface="Calibri"/>
                <a:cs typeface="Calibri"/>
                <a:sym typeface="Calibri"/>
              </a:rPr>
              <a:t>TIPOS DE PREGUNTAS QUE DEBES CONSIDERAR: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Calibri"/>
              <a:buNone/>
            </a:pPr>
            <a:endParaRPr sz="2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CD25B0"/>
              </a:buClr>
              <a:buSzPts val="2000"/>
              <a:buFont typeface="Calibri"/>
              <a:buNone/>
            </a:pPr>
            <a:r>
              <a:rPr lang="es-MX" sz="2000" b="1" i="0" u="none" strike="noStrike" cap="none">
                <a:solidFill>
                  <a:srgbClr val="CD25B0"/>
                </a:solidFill>
                <a:latin typeface="Calibri"/>
                <a:ea typeface="Calibri"/>
                <a:cs typeface="Calibri"/>
                <a:sym typeface="Calibri"/>
              </a:rPr>
              <a:t>Preguntas sobre el problema que quieres resolver. </a:t>
            </a:r>
            <a:r>
              <a:rPr lang="es-MX" sz="2000" b="0" i="0" u="none" strike="noStrike" cap="none">
                <a:solidFill>
                  <a:schemeClr val="dk1"/>
                </a:solidFill>
                <a:latin typeface="Calibri"/>
                <a:ea typeface="Calibri"/>
                <a:cs typeface="Calibri"/>
                <a:sym typeface="Calibri"/>
              </a:rPr>
              <a:t>Esto ayudará a determinar si el mercado objetivo efectivamente tiene el problema que ustedes creen que tiene. También pueden entrevistar a expertos en su comunidad para comprender el problema. </a:t>
            </a:r>
            <a:r>
              <a:rPr lang="es-MX" sz="2000" b="1" i="0" u="none" strike="noStrike" cap="none">
                <a:solidFill>
                  <a:srgbClr val="CD25B0"/>
                </a:solidFill>
                <a:latin typeface="Calibri"/>
                <a:ea typeface="Calibri"/>
                <a:cs typeface="Calibri"/>
                <a:sym typeface="Calibri"/>
              </a:rPr>
              <a:t>Por ejemplo</a:t>
            </a:r>
            <a:r>
              <a:rPr lang="es-MX" sz="2000" b="0" i="0" u="none" strike="noStrike" cap="none">
                <a:solidFill>
                  <a:schemeClr val="dk1"/>
                </a:solidFill>
                <a:latin typeface="Calibri"/>
                <a:ea typeface="Calibri"/>
                <a:cs typeface="Calibri"/>
                <a:sym typeface="Calibri"/>
              </a:rPr>
              <a:t>: ¿Tiene actualmente este problema? ¿Qué haces para solucionar este problema?</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CD25B0"/>
              </a:buClr>
              <a:buSzPts val="2000"/>
              <a:buFont typeface="Calibri"/>
              <a:buNone/>
            </a:pPr>
            <a:r>
              <a:rPr lang="es-MX" sz="2000" b="1" i="0" u="none" strike="noStrike" cap="none">
                <a:solidFill>
                  <a:srgbClr val="CD25B0"/>
                </a:solidFill>
                <a:latin typeface="Calibri"/>
                <a:ea typeface="Calibri"/>
                <a:cs typeface="Calibri"/>
                <a:sym typeface="Calibri"/>
              </a:rPr>
              <a:t>Preguntas sobre la aplicación que quieres crear.</a:t>
            </a:r>
            <a:r>
              <a:rPr lang="es-MX" sz="2000" b="0" i="0" u="none" strike="noStrike" cap="none">
                <a:solidFill>
                  <a:srgbClr val="CD25B0"/>
                </a:solidFill>
                <a:latin typeface="Calibri"/>
                <a:ea typeface="Calibri"/>
                <a:cs typeface="Calibri"/>
                <a:sym typeface="Calibri"/>
              </a:rPr>
              <a:t> </a:t>
            </a:r>
            <a:r>
              <a:rPr lang="es-MX" sz="2000" b="0" i="0" u="none" strike="noStrike" cap="none">
                <a:solidFill>
                  <a:schemeClr val="dk1"/>
                </a:solidFill>
                <a:latin typeface="Calibri"/>
                <a:ea typeface="Calibri"/>
                <a:cs typeface="Calibri"/>
                <a:sym typeface="Calibri"/>
              </a:rPr>
              <a:t>Estas preguntas permitirán conocer si alguien usará la aplicación y si dicha aplicación puede resolver el problema identificado. Por ejemplo: ¿Qué características te gustaría que tuviera esta aplicación?, ¿Pagarías por esta aplicación? ¿Por qué?, ¿Esto te recuerda algo más que ya existe?, Si mi aplicación existiera, ¿La usarías? ¿Con qué frecuencia?</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CD25B0"/>
              </a:buClr>
              <a:buSzPts val="2000"/>
              <a:buFont typeface="Calibri"/>
              <a:buNone/>
            </a:pPr>
            <a:endParaRPr sz="20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pic>
        <p:nvPicPr>
          <p:cNvPr id="168" name="Google Shape;168;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9" name="Google Shape;169;p8"/>
          <p:cNvSpPr txBox="1">
            <a:spLocks noGrp="1"/>
          </p:cNvSpPr>
          <p:nvPr>
            <p:ph type="title"/>
          </p:nvPr>
        </p:nvSpPr>
        <p:spPr>
          <a:xfrm>
            <a:off x="296662" y="365125"/>
            <a:ext cx="1152522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ANÁLISIS DE LA</a:t>
            </a:r>
            <a:br>
              <a:rPr lang="es-MX"/>
            </a:br>
            <a:r>
              <a:rPr lang="es-MX">
                <a:solidFill>
                  <a:srgbClr val="CD25B0"/>
                </a:solidFill>
              </a:rPr>
              <a:t>COMPETENCIA</a:t>
            </a:r>
            <a:endParaRPr>
              <a:solidFill>
                <a:srgbClr val="CD25B0"/>
              </a:solidFill>
            </a:endParaRPr>
          </a:p>
        </p:txBody>
      </p:sp>
      <p:sp>
        <p:nvSpPr>
          <p:cNvPr id="170" name="Google Shape;170;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2" name="Google Shape;172;p8"/>
          <p:cNvSpPr/>
          <p:nvPr/>
        </p:nvSpPr>
        <p:spPr>
          <a:xfrm>
            <a:off x="0" y="2308700"/>
            <a:ext cx="5542500" cy="41277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3" name="Google Shape;173;p8"/>
          <p:cNvSpPr txBox="1"/>
          <p:nvPr/>
        </p:nvSpPr>
        <p:spPr>
          <a:xfrm>
            <a:off x="227500" y="2308701"/>
            <a:ext cx="5087400" cy="37590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1100"/>
              <a:buFont typeface="Arial"/>
              <a:buNone/>
            </a:pPr>
            <a:r>
              <a:rPr lang="es-MX" sz="2200" b="0" i="0" u="none" strike="noStrike" cap="none">
                <a:solidFill>
                  <a:schemeClr val="lt1"/>
                </a:solidFill>
                <a:latin typeface="Calibri"/>
                <a:ea typeface="Calibri"/>
                <a:cs typeface="Calibri"/>
                <a:sym typeface="Calibri"/>
              </a:rPr>
              <a:t>El análisis de la competencia ayuda a comprender qué tipo de empresas existentes ya están resolviendo el mismo problema. </a:t>
            </a: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200" b="0" i="0" u="none" strike="noStrike" cap="none">
                <a:solidFill>
                  <a:schemeClr val="lt1"/>
                </a:solidFill>
                <a:latin typeface="Calibri"/>
                <a:ea typeface="Calibri"/>
                <a:cs typeface="Calibri"/>
                <a:sym typeface="Calibri"/>
              </a:rPr>
              <a:t>Para que las personas utilicen la aplicación que están pensando, deberán asegurarse que se distinga de lo que ya existe.</a:t>
            </a: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200" b="0" i="0" u="none" strike="noStrike" cap="none">
                <a:solidFill>
                  <a:schemeClr val="lt1"/>
                </a:solidFill>
                <a:latin typeface="Calibri"/>
                <a:ea typeface="Calibri"/>
                <a:cs typeface="Calibri"/>
                <a:sym typeface="Calibri"/>
              </a:rPr>
              <a:t>¡Recuerden que sus competidores podrían no utilizar la tecnología! A continuación se presentan algunos ejemplos.</a:t>
            </a: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2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200" b="0" i="0" u="none" strike="noStrike" cap="none">
              <a:solidFill>
                <a:schemeClr val="lt1"/>
              </a:solidFill>
              <a:latin typeface="Calibri"/>
              <a:ea typeface="Calibri"/>
              <a:cs typeface="Calibri"/>
              <a:sym typeface="Calibri"/>
            </a:endParaRPr>
          </a:p>
        </p:txBody>
      </p:sp>
      <p:graphicFrame>
        <p:nvGraphicFramePr>
          <p:cNvPr id="174" name="Google Shape;174;p8"/>
          <p:cNvGraphicFramePr/>
          <p:nvPr/>
        </p:nvGraphicFramePr>
        <p:xfrm>
          <a:off x="5708003" y="2416833"/>
          <a:ext cx="6081000" cy="3904145"/>
        </p:xfrm>
        <a:graphic>
          <a:graphicData uri="http://schemas.openxmlformats.org/drawingml/2006/table">
            <a:tbl>
              <a:tblPr firstRow="1" bandRow="1">
                <a:noFill/>
                <a:tableStyleId>{E2F0732D-EDB6-4A5D-841C-CED8886CB14F}</a:tableStyleId>
              </a:tblPr>
              <a:tblGrid>
                <a:gridCol w="3040500">
                  <a:extLst>
                    <a:ext uri="{9D8B030D-6E8A-4147-A177-3AD203B41FA5}">
                      <a16:colId xmlns:a16="http://schemas.microsoft.com/office/drawing/2014/main" val="20000"/>
                    </a:ext>
                  </a:extLst>
                </a:gridCol>
                <a:gridCol w="3040500">
                  <a:extLst>
                    <a:ext uri="{9D8B030D-6E8A-4147-A177-3AD203B41FA5}">
                      <a16:colId xmlns:a16="http://schemas.microsoft.com/office/drawing/2014/main" val="20001"/>
                    </a:ext>
                  </a:extLst>
                </a:gridCol>
              </a:tblGrid>
              <a:tr h="550500">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APLICACIÓN</a:t>
                      </a:r>
                      <a:endParaRPr sz="1800" u="none" strike="noStrike" cap="none"/>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COMPETIDORES</a:t>
                      </a:r>
                      <a:endParaRPr sz="1800" u="none" strike="noStrike" cap="none"/>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CD25B0"/>
                    </a:solidFill>
                  </a:tcPr>
                </a:tc>
                <a:extLst>
                  <a:ext uri="{0D108BD9-81ED-4DB2-BD59-A6C34878D82A}">
                    <a16:rowId xmlns:a16="http://schemas.microsoft.com/office/drawing/2014/main" val="10000"/>
                  </a:ext>
                </a:extLst>
              </a:tr>
              <a:tr h="715400">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Instagram</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Facebook, Snapchat</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Aplicación Kindle</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Libros, Bibliotecas, otras aplicaciones de lectura electrónica, revistas </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Uber</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Servicio regular de taxi, autobús, transporte público, bicicletas compartidas</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809425">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WhatsApp</a:t>
                      </a:r>
                      <a:endParaRPr sz="1800" u="none" strike="noStrike" cap="none"/>
                    </a:p>
                  </a:txBody>
                  <a:tcPr marL="91450" marR="91450" marT="45725" marB="45725"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MX" sz="1800" u="none" strike="noStrike" cap="none"/>
                        <a:t>Google chat, mensajero FB, correos electrónicos, cartas</a:t>
                      </a:r>
                      <a:endParaRPr sz="1800" u="none" strike="noStrike" cap="none"/>
                    </a:p>
                  </a:txBody>
                  <a:tcPr marL="91450" marR="91450" marT="45725" marB="45725"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pic>
        <p:nvPicPr>
          <p:cNvPr id="180" name="Google Shape;180;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1" name="Google Shape;181;p9"/>
          <p:cNvSpPr txBox="1">
            <a:spLocks noGrp="1"/>
          </p:cNvSpPr>
          <p:nvPr>
            <p:ph type="title"/>
          </p:nvPr>
        </p:nvSpPr>
        <p:spPr>
          <a:xfrm>
            <a:off x="296662" y="365125"/>
            <a:ext cx="1152522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ANÁLISIS DE LA</a:t>
            </a:r>
            <a:br>
              <a:rPr lang="es-MX"/>
            </a:br>
            <a:r>
              <a:rPr lang="es-MX">
                <a:solidFill>
                  <a:srgbClr val="CD25B0"/>
                </a:solidFill>
              </a:rPr>
              <a:t>COMPETENCIA</a:t>
            </a:r>
            <a:endParaRPr>
              <a:solidFill>
                <a:srgbClr val="CD25B0"/>
              </a:solidFill>
            </a:endParaRPr>
          </a:p>
        </p:txBody>
      </p:sp>
      <p:sp>
        <p:nvSpPr>
          <p:cNvPr id="182" name="Google Shape;182;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3" name="Google Shape;183;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4" name="Google Shape;184;p9"/>
          <p:cNvSpPr/>
          <p:nvPr/>
        </p:nvSpPr>
        <p:spPr>
          <a:xfrm>
            <a:off x="0" y="2606297"/>
            <a:ext cx="4544008"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5" name="Google Shape;185;p9"/>
          <p:cNvSpPr txBox="1"/>
          <p:nvPr/>
        </p:nvSpPr>
        <p:spPr>
          <a:xfrm>
            <a:off x="184275" y="2890325"/>
            <a:ext cx="4191900" cy="35016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1100"/>
              <a:buFont typeface="Arial"/>
              <a:buNone/>
            </a:pPr>
            <a:r>
              <a:rPr lang="es-MX" sz="2400" b="1" i="0" u="none" strike="noStrike" cap="none">
                <a:solidFill>
                  <a:schemeClr val="lt1"/>
                </a:solidFill>
                <a:latin typeface="Calibri"/>
                <a:ea typeface="Calibri"/>
                <a:cs typeface="Calibri"/>
                <a:sym typeface="Calibri"/>
              </a:rPr>
              <a:t>ACTIVIDAD:</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100"/>
              <a:buFont typeface="Arial"/>
              <a:buNone/>
            </a:pPr>
            <a:r>
              <a:rPr lang="es-MX" sz="2400" b="0" i="0" u="none" strike="noStrike" cap="none">
                <a:solidFill>
                  <a:schemeClr val="lt1"/>
                </a:solidFill>
                <a:latin typeface="Calibri"/>
                <a:ea typeface="Calibri"/>
                <a:cs typeface="Calibri"/>
                <a:sym typeface="Calibri"/>
              </a:rPr>
              <a:t>Investiguen la posible competencia de la solución que están desarrollando. Para detalles revisen la hoja de trabajo.</a:t>
            </a: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s-MX" sz="2400" b="0" i="0" u="none" strike="noStrike" cap="none">
                <a:solidFill>
                  <a:schemeClr val="lt1"/>
                </a:solidFill>
                <a:latin typeface="Calibri"/>
                <a:ea typeface="Calibri"/>
                <a:cs typeface="Calibri"/>
                <a:sym typeface="Calibri"/>
              </a:rPr>
              <a:t>Aquí hay algunas preguntas que pueden responder en el análisis de su competencia:</a:t>
            </a:r>
            <a:endParaRPr sz="1400" b="0" i="0" u="none" strike="noStrike" cap="none">
              <a:solidFill>
                <a:srgbClr val="000000"/>
              </a:solidFill>
              <a:latin typeface="Arial"/>
              <a:ea typeface="Arial"/>
              <a:cs typeface="Arial"/>
              <a:sym typeface="Arial"/>
            </a:endParaRPr>
          </a:p>
        </p:txBody>
      </p:sp>
      <p:sp>
        <p:nvSpPr>
          <p:cNvPr id="186" name="Google Shape;186;p9"/>
          <p:cNvSpPr txBox="1"/>
          <p:nvPr/>
        </p:nvSpPr>
        <p:spPr>
          <a:xfrm>
            <a:off x="4742487" y="2606297"/>
            <a:ext cx="6976761" cy="3785652"/>
          </a:xfrm>
          <a:prstGeom prst="rect">
            <a:avLst/>
          </a:prstGeom>
          <a:noFill/>
          <a:ln>
            <a:noFill/>
          </a:ln>
        </p:spPr>
        <p:txBody>
          <a:bodyPr spcFirstLastPara="1" wrap="square" lIns="91425" tIns="45700" rIns="91425" bIns="45700" anchor="t" anchorCtr="0">
            <a:spAutoFit/>
          </a:bodyPr>
          <a:lstStyle/>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¿Cómo funciona la invención de su competidor?</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¿Qué problema soluciona?</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¿Qué tiene de especial lo que ofrecen sus competidores?</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¿Cómo pueden diferenciarse de sus competidores?</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¿Quién es el mercado objetivo de esta invención?</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¿Qué pueden aprender de este invento?</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¿Qué es lo que falta en su competencia que podrían incluir en su aplicación?</a:t>
            </a:r>
            <a:endParaRPr sz="1800" b="0" i="0" u="none" strike="noStrike" cap="none">
              <a:solidFill>
                <a:schemeClr val="dk1"/>
              </a:solidFill>
              <a:latin typeface="Calibri"/>
              <a:ea typeface="Calibri"/>
              <a:cs typeface="Calibri"/>
              <a:sym typeface="Calibri"/>
            </a:endParaRPr>
          </a:p>
          <a:p>
            <a:pPr marL="457200" marR="0" lvl="0" indent="-342900" algn="just" rtl="0">
              <a:lnSpc>
                <a:spcPct val="150000"/>
              </a:lnSpc>
              <a:spcBef>
                <a:spcPts val="0"/>
              </a:spcBef>
              <a:spcAft>
                <a:spcPts val="0"/>
              </a:spcAft>
              <a:buClr>
                <a:schemeClr val="dk1"/>
              </a:buClr>
              <a:buSzPts val="1800"/>
              <a:buFont typeface="Calibri"/>
              <a:buChar char="●"/>
            </a:pPr>
            <a:r>
              <a:rPr lang="es-MX" sz="1800" b="0" i="0" u="none" strike="noStrike" cap="none">
                <a:solidFill>
                  <a:schemeClr val="dk1"/>
                </a:solidFill>
                <a:latin typeface="Calibri"/>
                <a:ea typeface="Calibri"/>
                <a:cs typeface="Calibri"/>
                <a:sym typeface="Calibri"/>
              </a:rPr>
              <a:t>¿Qué no está funcionando para su competidor?</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4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961</Words>
  <Application>Microsoft Office PowerPoint</Application>
  <PresentationFormat>Panorámica</PresentationFormat>
  <Paragraphs>94</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Proyecto Desarrollo Tecnológico</vt:lpstr>
      <vt:lpstr>Presentación de PowerPoint</vt:lpstr>
      <vt:lpstr>Presentación de PowerPoint</vt:lpstr>
      <vt:lpstr>MERCADO OBJETIVO</vt:lpstr>
      <vt:lpstr>MERCADO OBJETIVO</vt:lpstr>
      <vt:lpstr>INVESTIGACIÓN DEL USUARIO</vt:lpstr>
      <vt:lpstr>INVESTIGACIÓN DEL USUARIO</vt:lpstr>
      <vt:lpstr>ANÁLISIS DE LA COMPETENCIA</vt:lpstr>
      <vt:lpstr>ANÁLISIS DE LA COMPETENCIA</vt:lpstr>
      <vt:lpstr>REVISIÓN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Desarrollo Tecnológico</dc:title>
  <dc:creator>d.silvahidd@gmail.com</dc:creator>
  <cp:lastModifiedBy>Karina Uribe Mansilla</cp:lastModifiedBy>
  <cp:revision>1</cp:revision>
  <dcterms:created xsi:type="dcterms:W3CDTF">2020-08-12T18:32:33Z</dcterms:created>
  <dcterms:modified xsi:type="dcterms:W3CDTF">2021-02-16T02:39:33Z</dcterms:modified>
</cp:coreProperties>
</file>