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j6j9ojr97R/OnTbEujSmyO4Yqt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_qwI16NMVkc"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rrQVIuU7NFM"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planningpoker.com/" TargetMode="External"/><Relationship Id="rId5" Type="http://schemas.openxmlformats.org/officeDocument/2006/relationships/hyperlink" Target="https://www.scrumpoker.online/" TargetMode="External"/><Relationship Id="rId4" Type="http://schemas.openxmlformats.org/officeDocument/2006/relationships/hyperlink" Target="https://muyagile.com/lets-play-planning-poker-estimacion-agi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5" name="Google Shape;19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10</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s-MX" dirty="0"/>
              <a:t>Video posible a mostrar</a:t>
            </a:r>
            <a:endParaRPr baseline="30000" dirty="0"/>
          </a:p>
          <a:p>
            <a:pPr marL="0" lvl="0" indent="0" algn="l" rtl="0">
              <a:lnSpc>
                <a:spcPct val="100000"/>
              </a:lnSpc>
              <a:spcBef>
                <a:spcPts val="0"/>
              </a:spcBef>
              <a:spcAft>
                <a:spcPts val="0"/>
              </a:spcAft>
              <a:buClr>
                <a:schemeClr val="hlink"/>
              </a:buClr>
              <a:buSzPts val="1200"/>
              <a:buFont typeface="Calibri"/>
              <a:buNone/>
            </a:pPr>
            <a:r>
              <a:rPr lang="es-MX" u="sng" dirty="0">
                <a:solidFill>
                  <a:schemeClr val="hlink"/>
                </a:solidFill>
                <a:hlinkClick r:id="rId3"/>
              </a:rPr>
              <a:t>https://www.youtube.com/watch?v=_qwI16NMVkc</a:t>
            </a:r>
            <a:endParaRPr dirty="0"/>
          </a:p>
        </p:txBody>
      </p:sp>
      <p:sp>
        <p:nvSpPr>
          <p:cNvPr id="116" name="Google Shape;11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1" name="Google Shape;13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6" name="Google Shape;14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s-MX" dirty="0"/>
              <a:t>Nota para el profesor: Alternativa de Video </a:t>
            </a:r>
            <a:r>
              <a:rPr lang="es-MX" u="sng" dirty="0">
                <a:solidFill>
                  <a:schemeClr val="hlink"/>
                </a:solidFill>
                <a:hlinkClick r:id="rId3"/>
              </a:rPr>
              <a:t>https://www.youtube.com/watch?v=rrQVIuU7NFM</a:t>
            </a:r>
            <a:endParaRPr dirty="0"/>
          </a:p>
          <a:p>
            <a:pPr marL="0" lvl="0" indent="0" algn="l" rtl="0">
              <a:lnSpc>
                <a:spcPct val="100000"/>
              </a:lnSpc>
              <a:spcBef>
                <a:spcPts val="0"/>
              </a:spcBef>
              <a:spcAft>
                <a:spcPts val="0"/>
              </a:spcAft>
              <a:buClr>
                <a:schemeClr val="dk1"/>
              </a:buClr>
              <a:buSzPts val="1200"/>
              <a:buFont typeface="Calibri"/>
              <a:buNone/>
            </a:pPr>
            <a:r>
              <a:rPr lang="es-MX" dirty="0"/>
              <a:t>Explicación en texto: </a:t>
            </a:r>
            <a:r>
              <a:rPr lang="es-MX" u="sng" dirty="0">
                <a:solidFill>
                  <a:schemeClr val="hlink"/>
                </a:solidFill>
                <a:hlinkClick r:id="rId4"/>
              </a:rPr>
              <a:t>https://muyagile.com/lets-play-planning-poker-estimacion-agil/</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s-MX" dirty="0"/>
              <a:t>Para que los alumnos estimen pueden usar un mazo de cartas tradicional o pueden usar el imprimible dejado en las carpeta. </a:t>
            </a:r>
            <a:endParaRPr dirty="0"/>
          </a:p>
          <a:p>
            <a:pPr marL="0" lvl="0" indent="0" algn="l" rtl="0">
              <a:lnSpc>
                <a:spcPct val="100000"/>
              </a:lnSpc>
              <a:spcBef>
                <a:spcPts val="0"/>
              </a:spcBef>
              <a:spcAft>
                <a:spcPts val="0"/>
              </a:spcAft>
              <a:buClr>
                <a:schemeClr val="dk1"/>
              </a:buClr>
              <a:buSzPts val="1200"/>
              <a:buFont typeface="Calibri"/>
              <a:buNone/>
            </a:pPr>
            <a:r>
              <a:rPr lang="es-MX" dirty="0"/>
              <a:t> También existen opciones virtuales:</a:t>
            </a:r>
            <a:endParaRPr dirty="0"/>
          </a:p>
          <a:p>
            <a:pPr marL="0" lvl="0" indent="0" algn="l" rtl="0">
              <a:lnSpc>
                <a:spcPct val="100000"/>
              </a:lnSpc>
              <a:spcBef>
                <a:spcPts val="0"/>
              </a:spcBef>
              <a:spcAft>
                <a:spcPts val="0"/>
              </a:spcAft>
              <a:buClr>
                <a:schemeClr val="hlink"/>
              </a:buClr>
              <a:buSzPts val="1200"/>
              <a:buFont typeface="Calibri"/>
              <a:buNone/>
            </a:pPr>
            <a:r>
              <a:rPr lang="es-MX" u="sng" dirty="0">
                <a:solidFill>
                  <a:schemeClr val="hlink"/>
                </a:solidFill>
                <a:hlinkClick r:id="rId5"/>
              </a:rPr>
              <a:t>https://www.scrumpoker.online/</a:t>
            </a:r>
            <a:endParaRPr dirty="0"/>
          </a:p>
          <a:p>
            <a:pPr marL="0" lvl="0" indent="0" algn="l" rtl="0">
              <a:lnSpc>
                <a:spcPct val="100000"/>
              </a:lnSpc>
              <a:spcBef>
                <a:spcPts val="0"/>
              </a:spcBef>
              <a:spcAft>
                <a:spcPts val="0"/>
              </a:spcAft>
              <a:buClr>
                <a:schemeClr val="hlink"/>
              </a:buClr>
              <a:buSzPts val="1200"/>
              <a:buFont typeface="Calibri"/>
              <a:buNone/>
            </a:pPr>
            <a:r>
              <a:rPr lang="es-MX" u="sng" dirty="0">
                <a:solidFill>
                  <a:schemeClr val="hlink"/>
                </a:solidFill>
                <a:hlinkClick r:id="rId6"/>
              </a:rPr>
              <a:t>https://www.planningpoker.com/</a:t>
            </a:r>
            <a:endParaRPr dirty="0"/>
          </a:p>
          <a:p>
            <a:pPr marL="0" lvl="0" indent="0" algn="l" rtl="0">
              <a:lnSpc>
                <a:spcPct val="100000"/>
              </a:lnSpc>
              <a:spcBef>
                <a:spcPts val="0"/>
              </a:spcBef>
              <a:spcAft>
                <a:spcPts val="0"/>
              </a:spcAft>
              <a:buSzPts val="1400"/>
              <a:buNone/>
            </a:pPr>
            <a:endParaRPr dirty="0"/>
          </a:p>
        </p:txBody>
      </p:sp>
      <p:sp>
        <p:nvSpPr>
          <p:cNvPr id="159" name="Google Shape;15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s-MX" dirty="0"/>
              <a:t>Nota para el profesor: </a:t>
            </a:r>
            <a:endParaRPr dirty="0"/>
          </a:p>
          <a:p>
            <a:pPr marL="0" lvl="0" indent="0" algn="l" rtl="0">
              <a:lnSpc>
                <a:spcPct val="100000"/>
              </a:lnSpc>
              <a:spcBef>
                <a:spcPts val="0"/>
              </a:spcBef>
              <a:spcAft>
                <a:spcPts val="0"/>
              </a:spcAft>
              <a:buClr>
                <a:schemeClr val="dk1"/>
              </a:buClr>
              <a:buSzPts val="1200"/>
              <a:buFont typeface="Calibri"/>
              <a:buNone/>
            </a:pPr>
            <a:r>
              <a:rPr lang="es-MX" dirty="0"/>
              <a:t>Es importante que el estudiante entienda que la lista no planificada se puede modificar al planificarla al detectar problemas en el primer entregable o por falta de tiempo por algunas funciones que no se desarrollaron. </a:t>
            </a:r>
            <a:endParaRPr dirty="0"/>
          </a:p>
          <a:p>
            <a:pPr marL="0" lvl="0" indent="0" algn="l" rtl="0">
              <a:lnSpc>
                <a:spcPct val="100000"/>
              </a:lnSpc>
              <a:spcBef>
                <a:spcPts val="0"/>
              </a:spcBef>
              <a:spcAft>
                <a:spcPts val="0"/>
              </a:spcAft>
              <a:buSzPts val="1400"/>
              <a:buNone/>
            </a:pPr>
            <a:endParaRPr dirty="0"/>
          </a:p>
        </p:txBody>
      </p:sp>
      <p:sp>
        <p:nvSpPr>
          <p:cNvPr id="171" name="Google Shape;17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3" name="Google Shape;18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 name="Google Shape;1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 name="Google Shape;2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Google Shape;2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 name="Google Shape;2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8"/>
        <p:cNvGrpSpPr/>
        <p:nvPr/>
      </p:nvGrpSpPr>
      <p:grpSpPr>
        <a:xfrm>
          <a:off x="0" y="0"/>
          <a:ext cx="0" cy="0"/>
          <a:chOff x="0" y="0"/>
          <a:chExt cx="0" cy="0"/>
        </a:xfrm>
      </p:grpSpPr>
      <p:sp>
        <p:nvSpPr>
          <p:cNvPr id="29" name="Google Shape;2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 name="Google Shape;3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3" name="Google Shape;3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4"/>
        <p:cNvGrpSpPr/>
        <p:nvPr/>
      </p:nvGrpSpPr>
      <p:grpSpPr>
        <a:xfrm>
          <a:off x="0" y="0"/>
          <a:ext cx="0" cy="0"/>
          <a:chOff x="0" y="0"/>
          <a:chExt cx="0" cy="0"/>
        </a:xfrm>
      </p:grpSpPr>
      <p:sp>
        <p:nvSpPr>
          <p:cNvPr id="35" name="Google Shape;35;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 name="Google Shape;3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 name="Google Shape;3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 name="Google Shape;4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youtube.com/watch?v=OqD65V-pGe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6164920" y="338952"/>
            <a:ext cx="5473700" cy="6159500"/>
          </a:xfrm>
          <a:prstGeom prst="rect">
            <a:avLst/>
          </a:prstGeom>
          <a:noFill/>
          <a:ln>
            <a:noFill/>
          </a:ln>
        </p:spPr>
      </p:pic>
      <p:sp>
        <p:nvSpPr>
          <p:cNvPr id="89" name="Google Shape;89;p1"/>
          <p:cNvSpPr/>
          <p:nvPr/>
        </p:nvSpPr>
        <p:spPr>
          <a:xfrm>
            <a:off x="0" y="346232"/>
            <a:ext cx="6096000"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0" name="Google Shape;90;p1"/>
          <p:cNvSpPr/>
          <p:nvPr/>
        </p:nvSpPr>
        <p:spPr>
          <a:xfrm>
            <a:off x="11709647" y="328469"/>
            <a:ext cx="482353"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1" name="Google Shape;91;p1"/>
          <p:cNvSpPr txBox="1">
            <a:spLocks noGrp="1"/>
          </p:cNvSpPr>
          <p:nvPr>
            <p:ph type="ctrTitle"/>
          </p:nvPr>
        </p:nvSpPr>
        <p:spPr>
          <a:xfrm>
            <a:off x="878889" y="2432485"/>
            <a:ext cx="5051393" cy="2435765"/>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1"/>
              </a:buClr>
              <a:buSzPts val="5400"/>
              <a:buFont typeface="Calibri"/>
              <a:buNone/>
            </a:pPr>
            <a:r>
              <a:rPr lang="es-MX" sz="5400" b="1" dirty="0">
                <a:solidFill>
                  <a:schemeClr val="lt1"/>
                </a:solidFill>
              </a:rPr>
              <a:t>Proyecto Desarrollo Tecnológico</a:t>
            </a:r>
            <a:endParaRPr sz="5400" b="1" dirty="0">
              <a:solidFill>
                <a:schemeClr val="lt1"/>
              </a:solidFill>
            </a:endParaRPr>
          </a:p>
        </p:txBody>
      </p:sp>
      <p:sp>
        <p:nvSpPr>
          <p:cNvPr id="92" name="Google Shape;92;p1"/>
          <p:cNvSpPr txBox="1">
            <a:spLocks noGrp="1"/>
          </p:cNvSpPr>
          <p:nvPr>
            <p:ph type="subTitle" idx="1"/>
          </p:nvPr>
        </p:nvSpPr>
        <p:spPr>
          <a:xfrm>
            <a:off x="1524000" y="5217775"/>
            <a:ext cx="4441794" cy="570467"/>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2400"/>
              <a:buNone/>
            </a:pPr>
            <a:r>
              <a:rPr lang="es-MX" dirty="0">
                <a:solidFill>
                  <a:schemeClr val="lt1"/>
                </a:solidFill>
              </a:rPr>
              <a:t>Emprendimiento y Empleabilidad</a:t>
            </a:r>
            <a:endParaRPr dirty="0">
              <a:solidFill>
                <a:schemeClr val="lt1"/>
              </a:solidFill>
            </a:endParaRPr>
          </a:p>
        </p:txBody>
      </p:sp>
      <p:sp>
        <p:nvSpPr>
          <p:cNvPr id="93" name="Google Shape;93;p1"/>
          <p:cNvSpPr txBox="1"/>
          <p:nvPr/>
        </p:nvSpPr>
        <p:spPr>
          <a:xfrm>
            <a:off x="1524000" y="976079"/>
            <a:ext cx="4441794" cy="58477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s-MX" sz="1600" b="0" i="0" u="none" strike="noStrike" cap="none" dirty="0">
                <a:solidFill>
                  <a:schemeClr val="lt1"/>
                </a:solidFill>
                <a:latin typeface="Calibri"/>
                <a:ea typeface="Calibri"/>
                <a:cs typeface="Calibri"/>
                <a:sym typeface="Calibri"/>
              </a:rPr>
              <a:t>Especialidad Programación </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600"/>
              <a:buFont typeface="Arial"/>
              <a:buNone/>
            </a:pPr>
            <a:r>
              <a:rPr lang="es-MX" sz="1600" b="0" i="0" u="none" strike="noStrike" cap="none" dirty="0">
                <a:solidFill>
                  <a:schemeClr val="lt1"/>
                </a:solidFill>
                <a:latin typeface="Calibri"/>
                <a:ea typeface="Calibri"/>
                <a:cs typeface="Calibri"/>
                <a:sym typeface="Calibri"/>
              </a:rPr>
              <a:t>Módulo Emprendimiento y Empleabilidad</a:t>
            </a:r>
            <a:endParaRPr sz="16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1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98" name="Google Shape;198;p10"/>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ACTIVIDAD</a:t>
            </a:r>
            <a:br>
              <a:rPr lang="es-MX" dirty="0"/>
            </a:br>
            <a:endParaRPr dirty="0">
              <a:solidFill>
                <a:srgbClr val="CD25B0"/>
              </a:solidFill>
            </a:endParaRPr>
          </a:p>
        </p:txBody>
      </p:sp>
      <p:sp>
        <p:nvSpPr>
          <p:cNvPr id="199" name="Google Shape;199;p10"/>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00" name="Google Shape;200;p10"/>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01" name="Google Shape;201;p10"/>
          <p:cNvSpPr/>
          <p:nvPr/>
        </p:nvSpPr>
        <p:spPr>
          <a:xfrm>
            <a:off x="11656" y="1690688"/>
            <a:ext cx="8833764" cy="47456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02" name="Google Shape;202;p10"/>
          <p:cNvSpPr txBox="1"/>
          <p:nvPr/>
        </p:nvSpPr>
        <p:spPr>
          <a:xfrm>
            <a:off x="296663" y="2265989"/>
            <a:ext cx="8399468" cy="32932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s-MX" sz="2400" b="0" i="0" u="none" strike="noStrike" cap="none" dirty="0">
                <a:solidFill>
                  <a:schemeClr val="lt1"/>
                </a:solidFill>
                <a:latin typeface="Calibri"/>
                <a:ea typeface="Calibri"/>
                <a:cs typeface="Calibri"/>
                <a:sym typeface="Calibri"/>
              </a:rPr>
              <a:t>Completen la hoja de trabajo y las tareas en Trello para formalizar la organización del trabajo.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600"/>
              </a:spcBef>
              <a:spcAft>
                <a:spcPts val="0"/>
              </a:spcAft>
              <a:buClr>
                <a:schemeClr val="dk1"/>
              </a:buClr>
              <a:buSzPts val="2400"/>
              <a:buFont typeface="Calibri"/>
              <a:buNone/>
            </a:pPr>
            <a:endParaRPr sz="2400" b="0" i="0" u="none" strike="noStrike" cap="none" dirty="0">
              <a:solidFill>
                <a:schemeClr val="lt1"/>
              </a:solidFill>
              <a:latin typeface="Calibri"/>
              <a:ea typeface="Calibri"/>
              <a:cs typeface="Calibri"/>
              <a:sym typeface="Calibri"/>
            </a:endParaRPr>
          </a:p>
          <a:p>
            <a:pPr marL="0" marR="0" lvl="0" indent="0" algn="l" rtl="0">
              <a:lnSpc>
                <a:spcPct val="100000"/>
              </a:lnSpc>
              <a:spcBef>
                <a:spcPts val="1600"/>
              </a:spcBef>
              <a:spcAft>
                <a:spcPts val="0"/>
              </a:spcAft>
              <a:buClr>
                <a:schemeClr val="lt1"/>
              </a:buClr>
              <a:buSzPts val="2400"/>
              <a:buFont typeface="Calibri"/>
              <a:buNone/>
            </a:pPr>
            <a:r>
              <a:rPr lang="es-MX" sz="2400" b="0" i="0" u="none" strike="noStrike" cap="none" dirty="0">
                <a:solidFill>
                  <a:schemeClr val="lt1"/>
                </a:solidFill>
                <a:latin typeface="Calibri"/>
                <a:ea typeface="Calibri"/>
                <a:cs typeface="Calibri"/>
                <a:sym typeface="Calibri"/>
              </a:rPr>
              <a:t>El/</a:t>
            </a:r>
            <a:r>
              <a:rPr lang="es-MX" sz="2400" b="0" i="0" u="none" strike="noStrike" cap="none">
                <a:solidFill>
                  <a:schemeClr val="lt1"/>
                </a:solidFill>
                <a:latin typeface="Calibri"/>
                <a:ea typeface="Calibri"/>
                <a:cs typeface="Calibri"/>
                <a:sym typeface="Calibri"/>
              </a:rPr>
              <a:t>la docente </a:t>
            </a:r>
            <a:r>
              <a:rPr lang="es-MX" sz="2400" b="0" i="0" u="none" strike="noStrike" cap="none" dirty="0">
                <a:solidFill>
                  <a:schemeClr val="lt1"/>
                </a:solidFill>
                <a:latin typeface="Calibri"/>
                <a:ea typeface="Calibri"/>
                <a:cs typeface="Calibri"/>
                <a:sym typeface="Calibri"/>
              </a:rPr>
              <a:t>podrá solicitar participar de reuniones de avance en función de la revisión de Trello.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600"/>
              </a:spcBef>
              <a:spcAft>
                <a:spcPts val="0"/>
              </a:spcAft>
              <a:buClr>
                <a:schemeClr val="lt1"/>
              </a:buClr>
              <a:buSzPts val="2400"/>
              <a:buFont typeface="Calibri"/>
              <a:buNone/>
            </a:pPr>
            <a:r>
              <a:rPr lang="es-MX" sz="2400" b="1" i="0" u="none" strike="noStrike" cap="none" dirty="0">
                <a:solidFill>
                  <a:schemeClr val="lt1"/>
                </a:solidFill>
                <a:latin typeface="Calibri"/>
                <a:ea typeface="Calibri"/>
                <a:cs typeface="Calibri"/>
                <a:sym typeface="Calibri"/>
              </a:rPr>
              <a:t>Al finalizar esta actividad deben preparar una presentación de avance para el hito evaluativo 2.</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9126245" y="310717"/>
            <a:ext cx="306575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9" name="Google Shape;99;p2"/>
          <p:cNvSpPr/>
          <p:nvPr/>
        </p:nvSpPr>
        <p:spPr>
          <a:xfrm>
            <a:off x="-1" y="319600"/>
            <a:ext cx="9001957"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2"/>
          <p:cNvSpPr txBox="1">
            <a:spLocks noGrp="1"/>
          </p:cNvSpPr>
          <p:nvPr>
            <p:ph type="body" idx="1"/>
          </p:nvPr>
        </p:nvSpPr>
        <p:spPr>
          <a:xfrm>
            <a:off x="692458" y="1825625"/>
            <a:ext cx="7821227"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lt1"/>
              </a:buClr>
              <a:buSzPts val="6000"/>
              <a:buNone/>
            </a:pPr>
            <a:r>
              <a:rPr lang="es-MX" sz="6000" b="1" dirty="0">
                <a:solidFill>
                  <a:schemeClr val="lt1"/>
                </a:solidFill>
              </a:rPr>
              <a:t>CONTENIDO 7</a:t>
            </a:r>
            <a:endParaRPr dirty="0"/>
          </a:p>
          <a:p>
            <a:pPr marL="0" lvl="0" indent="0" algn="l" rtl="0">
              <a:lnSpc>
                <a:spcPct val="90000"/>
              </a:lnSpc>
              <a:spcBef>
                <a:spcPts val="1000"/>
              </a:spcBef>
              <a:spcAft>
                <a:spcPts val="0"/>
              </a:spcAft>
              <a:buClr>
                <a:schemeClr val="lt1"/>
              </a:buClr>
              <a:buSzPts val="6000"/>
              <a:buNone/>
            </a:pPr>
            <a:r>
              <a:rPr lang="es-MX" sz="6000" dirty="0">
                <a:solidFill>
                  <a:schemeClr val="lt1"/>
                </a:solidFill>
              </a:rPr>
              <a:t>Planificación del Desarrollo</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06" name="Google Shape;106;p3"/>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7" name="Google Shape;107;p3"/>
          <p:cNvSpPr/>
          <p:nvPr/>
        </p:nvSpPr>
        <p:spPr>
          <a:xfrm>
            <a:off x="1802163" y="97657"/>
            <a:ext cx="7830105" cy="905521"/>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CD25B0"/>
              </a:solidFill>
              <a:latin typeface="Calibri"/>
              <a:ea typeface="Calibri"/>
              <a:cs typeface="Calibri"/>
              <a:sym typeface="Calibri"/>
            </a:endParaRPr>
          </a:p>
        </p:txBody>
      </p:sp>
      <p:sp>
        <p:nvSpPr>
          <p:cNvPr id="108" name="Google Shape;108;p3"/>
          <p:cNvSpPr txBox="1"/>
          <p:nvPr/>
        </p:nvSpPr>
        <p:spPr>
          <a:xfrm>
            <a:off x="1970842" y="297401"/>
            <a:ext cx="7403977" cy="50603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lt1"/>
              </a:buClr>
              <a:buSzPts val="3600"/>
              <a:buFont typeface="Calibri"/>
              <a:buNone/>
            </a:pPr>
            <a:r>
              <a:rPr lang="es-MX" sz="3600" b="0" i="0" u="none" strike="noStrike" cap="none" dirty="0">
                <a:solidFill>
                  <a:schemeClr val="lt1"/>
                </a:solidFill>
                <a:latin typeface="Calibri"/>
                <a:ea typeface="Calibri"/>
                <a:cs typeface="Calibri"/>
                <a:sym typeface="Calibri"/>
              </a:rPr>
              <a:t>OBJETIVOS</a:t>
            </a:r>
            <a:endParaRPr sz="3600" b="0" i="0" u="none" strike="noStrike" cap="none" dirty="0">
              <a:solidFill>
                <a:schemeClr val="lt1"/>
              </a:solidFill>
              <a:latin typeface="Calibri"/>
              <a:ea typeface="Calibri"/>
              <a:cs typeface="Calibri"/>
              <a:sym typeface="Calibri"/>
            </a:endParaRPr>
          </a:p>
        </p:txBody>
      </p:sp>
      <p:sp>
        <p:nvSpPr>
          <p:cNvPr id="109" name="Google Shape;109;p3"/>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pSp>
        <p:nvGrpSpPr>
          <p:cNvPr id="110" name="Google Shape;110;p3"/>
          <p:cNvGrpSpPr/>
          <p:nvPr/>
        </p:nvGrpSpPr>
        <p:grpSpPr>
          <a:xfrm>
            <a:off x="0" y="2205028"/>
            <a:ext cx="7910004" cy="4063679"/>
            <a:chOff x="114337" y="0"/>
            <a:chExt cx="6772799" cy="4063679"/>
          </a:xfrm>
        </p:grpSpPr>
        <p:sp>
          <p:nvSpPr>
            <p:cNvPr id="111" name="Google Shape;111;p3"/>
            <p:cNvSpPr/>
            <p:nvPr/>
          </p:nvSpPr>
          <p:spPr>
            <a:xfrm>
              <a:off x="114337" y="0"/>
              <a:ext cx="6772799" cy="4063679"/>
            </a:xfrm>
            <a:prstGeom prst="rect">
              <a:avLst/>
            </a:prstGeom>
            <a:solidFill>
              <a:srgbClr val="CD25B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2" name="Google Shape;112;p3"/>
            <p:cNvSpPr txBox="1"/>
            <p:nvPr/>
          </p:nvSpPr>
          <p:spPr>
            <a:xfrm>
              <a:off x="319574" y="0"/>
              <a:ext cx="6567562" cy="4063679"/>
            </a:xfrm>
            <a:prstGeom prst="rect">
              <a:avLst/>
            </a:prstGeom>
            <a:noFill/>
            <a:ln>
              <a:noFill/>
            </a:ln>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Clr>
                  <a:schemeClr val="lt1"/>
                </a:buClr>
                <a:buSzPts val="1800"/>
                <a:buFont typeface="Calibri"/>
                <a:buChar char="●"/>
              </a:pPr>
              <a:r>
                <a:rPr lang="es-MX" sz="2800" b="0" i="0" u="none" strike="noStrike" cap="none" dirty="0">
                  <a:solidFill>
                    <a:schemeClr val="lt1"/>
                  </a:solidFill>
                  <a:latin typeface="Calibri"/>
                  <a:ea typeface="Calibri"/>
                  <a:cs typeface="Calibri"/>
                  <a:sym typeface="Calibri"/>
                </a:rPr>
                <a:t>Definir las tareas para desarrollar la solución tecnológica.</a:t>
              </a:r>
              <a:endParaRPr sz="2800" b="0" i="0" u="none" strike="noStrike" cap="none" dirty="0">
                <a:solidFill>
                  <a:schemeClr val="lt1"/>
                </a:solidFill>
                <a:latin typeface="Calibri"/>
                <a:ea typeface="Calibri"/>
                <a:cs typeface="Calibri"/>
                <a:sym typeface="Calibri"/>
              </a:endParaRPr>
            </a:p>
            <a:p>
              <a:pPr marL="457200" marR="0" lvl="0" indent="-342900" algn="l" rtl="0">
                <a:lnSpc>
                  <a:spcPct val="100000"/>
                </a:lnSpc>
                <a:spcBef>
                  <a:spcPts val="0"/>
                </a:spcBef>
                <a:spcAft>
                  <a:spcPts val="0"/>
                </a:spcAft>
                <a:buClr>
                  <a:schemeClr val="lt1"/>
                </a:buClr>
                <a:buSzPts val="1800"/>
                <a:buFont typeface="Calibri"/>
                <a:buChar char="●"/>
              </a:pPr>
              <a:r>
                <a:rPr lang="es-MX" sz="2800" b="0" i="0" u="none" strike="noStrike" cap="none" dirty="0">
                  <a:solidFill>
                    <a:schemeClr val="lt1"/>
                  </a:solidFill>
                  <a:latin typeface="Calibri"/>
                  <a:ea typeface="Calibri"/>
                  <a:cs typeface="Calibri"/>
                  <a:sym typeface="Calibri"/>
                </a:rPr>
                <a:t>Planificar y gestionar las distintas tareas a realizar. </a:t>
              </a:r>
              <a:endParaRPr sz="28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9" name="Google Shape;119;p4"/>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¿PORQUÉ ES IMPORTANTE</a:t>
            </a:r>
            <a:br>
              <a:rPr lang="es-MX" dirty="0"/>
            </a:br>
            <a:r>
              <a:rPr lang="es-MX" dirty="0">
                <a:solidFill>
                  <a:srgbClr val="CD25B0"/>
                </a:solidFill>
              </a:rPr>
              <a:t>PLANIFICAR?</a:t>
            </a:r>
            <a:endParaRPr dirty="0">
              <a:solidFill>
                <a:srgbClr val="CD25B0"/>
              </a:solidFill>
            </a:endParaRPr>
          </a:p>
        </p:txBody>
      </p:sp>
      <p:sp>
        <p:nvSpPr>
          <p:cNvPr id="120" name="Google Shape;120;p4"/>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21" name="Google Shape;121;p4"/>
          <p:cNvSpPr/>
          <p:nvPr/>
        </p:nvSpPr>
        <p:spPr>
          <a:xfrm>
            <a:off x="1" y="2606297"/>
            <a:ext cx="3340358" cy="3830010"/>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22" name="Google Shape;122;p4"/>
          <p:cNvSpPr txBox="1"/>
          <p:nvPr/>
        </p:nvSpPr>
        <p:spPr>
          <a:xfrm>
            <a:off x="296664" y="2677005"/>
            <a:ext cx="2801100" cy="40934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000"/>
              <a:buFont typeface="Calibri"/>
              <a:buNone/>
            </a:pPr>
            <a:r>
              <a:rPr lang="es-MX" sz="2000" b="0" i="0" u="none" strike="noStrike" cap="none" dirty="0">
                <a:solidFill>
                  <a:schemeClr val="lt1"/>
                </a:solidFill>
                <a:latin typeface="Calibri"/>
                <a:ea typeface="Calibri"/>
                <a:cs typeface="Calibri"/>
                <a:sym typeface="Calibri"/>
              </a:rPr>
              <a:t>La planificación es la fase donde nos dedicamos a </a:t>
            </a:r>
            <a:r>
              <a:rPr lang="es-MX" sz="2000" b="1" i="0" u="none" strike="noStrike" cap="none" dirty="0">
                <a:solidFill>
                  <a:schemeClr val="lt1"/>
                </a:solidFill>
                <a:latin typeface="Calibri"/>
                <a:ea typeface="Calibri"/>
                <a:cs typeface="Calibri"/>
                <a:sym typeface="Calibri"/>
              </a:rPr>
              <a:t>pensar en cómo vamos a construir</a:t>
            </a:r>
            <a:r>
              <a:rPr lang="es-MX" sz="2000" b="0" i="0" u="none" strike="noStrike" cap="none" dirty="0">
                <a:solidFill>
                  <a:schemeClr val="lt1"/>
                </a:solidFill>
                <a:latin typeface="Calibri"/>
                <a:ea typeface="Calibri"/>
                <a:cs typeface="Calibri"/>
                <a:sym typeface="Calibri"/>
              </a:rPr>
              <a:t> la solución tecnológica. Es importante pues en ella formalizamos las tareas y gestionamos los recursos para poder cumplir en calidad y plazos con el producto comprometido. </a:t>
            </a:r>
            <a:endParaRPr sz="2000" b="0" i="0" u="none" strike="noStrike" cap="none" dirty="0">
              <a:solidFill>
                <a:schemeClr val="lt1"/>
              </a:solidFill>
              <a:latin typeface="Calibri"/>
              <a:ea typeface="Calibri"/>
              <a:cs typeface="Calibri"/>
              <a:sym typeface="Calibri"/>
            </a:endParaRPr>
          </a:p>
        </p:txBody>
      </p:sp>
      <p:sp>
        <p:nvSpPr>
          <p:cNvPr id="123" name="Google Shape;123;p4"/>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24" name="Google Shape;124;p4"/>
          <p:cNvSpPr/>
          <p:nvPr/>
        </p:nvSpPr>
        <p:spPr>
          <a:xfrm>
            <a:off x="3394427" y="2606297"/>
            <a:ext cx="5373657" cy="383001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25" name="Google Shape;125;p4"/>
          <p:cNvSpPr txBox="1"/>
          <p:nvPr/>
        </p:nvSpPr>
        <p:spPr>
          <a:xfrm>
            <a:off x="3562374" y="2694070"/>
            <a:ext cx="5072700" cy="3786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lt1"/>
              </a:buClr>
              <a:buSzPts val="2000"/>
              <a:buFont typeface="Calibri"/>
              <a:buNone/>
            </a:pPr>
            <a:r>
              <a:rPr lang="es-MX" sz="2000" b="0" i="0" u="none" strike="noStrike" cap="none" dirty="0">
                <a:solidFill>
                  <a:schemeClr val="lt1"/>
                </a:solidFill>
                <a:latin typeface="Calibri"/>
                <a:ea typeface="Calibri"/>
                <a:cs typeface="Calibri"/>
                <a:sym typeface="Calibri"/>
              </a:rPr>
              <a:t>Hoy en día, existe un mito asociado a las metodologías ágiles (el proceso estrella en el desarrollo de soluciones tecnológicas), que plantea que no hay que dedicar tiempo a la planificación. Este mito es completamente falso, ya que todo proyecto exitoso implica una buena organización antes de la ejecución. Lo que sí nos hablan estos enfoques de desarrollo, es que no se debe dedicar un tiempo excesivo, si no el mínimo indispensable para funcionar correctamente como equipo de desarrollo.</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endParaRPr sz="2000" b="0" i="0" u="none" strike="noStrike" cap="none" dirty="0">
              <a:solidFill>
                <a:schemeClr val="lt1"/>
              </a:solidFill>
              <a:latin typeface="Calibri"/>
              <a:ea typeface="Calibri"/>
              <a:cs typeface="Calibri"/>
              <a:sym typeface="Calibri"/>
            </a:endParaRPr>
          </a:p>
        </p:txBody>
      </p:sp>
      <p:sp>
        <p:nvSpPr>
          <p:cNvPr id="126" name="Google Shape;126;p4"/>
          <p:cNvSpPr/>
          <p:nvPr/>
        </p:nvSpPr>
        <p:spPr>
          <a:xfrm>
            <a:off x="8845134" y="2606297"/>
            <a:ext cx="3050202" cy="3830010"/>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27" name="Google Shape;127;p4"/>
          <p:cNvSpPr txBox="1"/>
          <p:nvPr/>
        </p:nvSpPr>
        <p:spPr>
          <a:xfrm>
            <a:off x="8985016" y="2667678"/>
            <a:ext cx="2801100" cy="39908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600"/>
              </a:spcBef>
              <a:spcAft>
                <a:spcPts val="0"/>
              </a:spcAft>
              <a:buClr>
                <a:schemeClr val="dk1"/>
              </a:buClr>
              <a:buSzPts val="1100"/>
              <a:buFont typeface="Arial"/>
              <a:buNone/>
            </a:pPr>
            <a:r>
              <a:rPr lang="es-MX" sz="2000" b="0" i="0" u="none" strike="noStrike" cap="none" dirty="0">
                <a:solidFill>
                  <a:schemeClr val="lt1"/>
                </a:solidFill>
                <a:latin typeface="Calibri"/>
                <a:ea typeface="Calibri"/>
                <a:cs typeface="Calibri"/>
                <a:sym typeface="Calibri"/>
              </a:rPr>
              <a:t>Aquí veremos un enfoque básico de 4 etapas para que ustedes lo apliquen en su planificación de desarrollo de solución tecnológica. Estos cuatro pasos deben realizarlos para su proyecto en la hoja de trabajo.</a:t>
            </a:r>
            <a:endParaRPr sz="20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1600"/>
              </a:spcBef>
              <a:spcAft>
                <a:spcPts val="0"/>
              </a:spcAft>
              <a:buClr>
                <a:schemeClr val="dk1"/>
              </a:buClr>
              <a:buSzPts val="1100"/>
              <a:buFont typeface="Arial"/>
              <a:buNone/>
            </a:pPr>
            <a:endParaRPr sz="20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1600"/>
              </a:spcBef>
              <a:spcAft>
                <a:spcPts val="0"/>
              </a:spcAft>
              <a:buClr>
                <a:schemeClr val="lt1"/>
              </a:buClr>
              <a:buSzPts val="2000"/>
              <a:buFont typeface="Calibri"/>
              <a:buNone/>
            </a:pPr>
            <a:endParaRPr sz="20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20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4" name="Google Shape;134;p5"/>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PASO 1</a:t>
            </a:r>
            <a:br>
              <a:rPr lang="es-MX" dirty="0"/>
            </a:br>
            <a:r>
              <a:rPr lang="es-MX" dirty="0">
                <a:solidFill>
                  <a:srgbClr val="CD25B0"/>
                </a:solidFill>
              </a:rPr>
              <a:t>DEFINIR TAREAS</a:t>
            </a:r>
            <a:endParaRPr dirty="0">
              <a:solidFill>
                <a:srgbClr val="CD25B0"/>
              </a:solidFill>
            </a:endParaRPr>
          </a:p>
        </p:txBody>
      </p:sp>
      <p:sp>
        <p:nvSpPr>
          <p:cNvPr id="135" name="Google Shape;135;p5"/>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36" name="Google Shape;136;p5"/>
          <p:cNvSpPr/>
          <p:nvPr/>
        </p:nvSpPr>
        <p:spPr>
          <a:xfrm>
            <a:off x="0" y="2606297"/>
            <a:ext cx="5990253" cy="3830010"/>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37" name="Google Shape;137;p5"/>
          <p:cNvSpPr txBox="1"/>
          <p:nvPr/>
        </p:nvSpPr>
        <p:spPr>
          <a:xfrm>
            <a:off x="296663" y="2677005"/>
            <a:ext cx="5572292" cy="40934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s-MX" sz="2000" b="0" i="0" u="none" strike="noStrike" cap="none" dirty="0">
                <a:solidFill>
                  <a:schemeClr val="lt1"/>
                </a:solidFill>
                <a:latin typeface="Calibri"/>
                <a:ea typeface="Calibri"/>
                <a:cs typeface="Calibri"/>
                <a:sym typeface="Calibri"/>
              </a:rPr>
              <a:t>En función de los prototipos creados definiremos la lista de requerimientos que deben desarrollar para poder construir la solución tecnológica.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s-MX" sz="2000" b="0" i="0" u="none" strike="noStrike" cap="none" dirty="0">
                <a:solidFill>
                  <a:schemeClr val="lt1"/>
                </a:solidFill>
                <a:latin typeface="Calibri"/>
                <a:ea typeface="Calibri"/>
                <a:cs typeface="Calibri"/>
                <a:sym typeface="Calibri"/>
              </a:rPr>
              <a:t>En la hoja de trabajo compartida encontrarán una tabla que deben completar formalizando esta listas de tareas. Como equipo deben conversar cómo definirán las tareas pensando en la construcción de esta. Exploren las alternativas hasta encontrar la adecuada.  Lo importante es que todos los del equipo estén de acuerdo con la formalización de estas tareas.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2000" b="0" i="0" u="none" strike="noStrike" cap="none" dirty="0">
              <a:solidFill>
                <a:schemeClr val="lt1"/>
              </a:solidFill>
              <a:latin typeface="Calibri"/>
              <a:ea typeface="Calibri"/>
              <a:cs typeface="Calibri"/>
              <a:sym typeface="Calibri"/>
            </a:endParaRPr>
          </a:p>
        </p:txBody>
      </p:sp>
      <p:sp>
        <p:nvSpPr>
          <p:cNvPr id="138" name="Google Shape;138;p5"/>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39" name="Google Shape;139;p5"/>
          <p:cNvPicPr preferRelativeResize="0"/>
          <p:nvPr/>
        </p:nvPicPr>
        <p:blipFill rotWithShape="1">
          <a:blip r:embed="rId4">
            <a:alphaModFix/>
          </a:blip>
          <a:srcRect l="29542" r="28023"/>
          <a:stretch/>
        </p:blipFill>
        <p:spPr>
          <a:xfrm>
            <a:off x="8036772" y="829304"/>
            <a:ext cx="1850328" cy="2453017"/>
          </a:xfrm>
          <a:prstGeom prst="roundRect">
            <a:avLst>
              <a:gd name="adj" fmla="val 16667"/>
            </a:avLst>
          </a:prstGeom>
          <a:noFill/>
          <a:ln>
            <a:noFill/>
          </a:ln>
        </p:spPr>
      </p:pic>
      <p:pic>
        <p:nvPicPr>
          <p:cNvPr id="140" name="Google Shape;140;p5"/>
          <p:cNvPicPr preferRelativeResize="0"/>
          <p:nvPr/>
        </p:nvPicPr>
        <p:blipFill rotWithShape="1">
          <a:blip r:embed="rId5">
            <a:alphaModFix/>
          </a:blip>
          <a:srcRect/>
          <a:stretch/>
        </p:blipFill>
        <p:spPr>
          <a:xfrm>
            <a:off x="6868856" y="3770876"/>
            <a:ext cx="4383861" cy="2822351"/>
          </a:xfrm>
          <a:prstGeom prst="rect">
            <a:avLst/>
          </a:prstGeom>
          <a:noFill/>
          <a:ln>
            <a:noFill/>
          </a:ln>
        </p:spPr>
      </p:pic>
      <p:sp>
        <p:nvSpPr>
          <p:cNvPr id="141" name="Google Shape;141;p5"/>
          <p:cNvSpPr/>
          <p:nvPr/>
        </p:nvSpPr>
        <p:spPr>
          <a:xfrm>
            <a:off x="8724122" y="3429000"/>
            <a:ext cx="447870" cy="317500"/>
          </a:xfrm>
          <a:prstGeom prst="downArrow">
            <a:avLst>
              <a:gd name="adj1" fmla="val 50000"/>
              <a:gd name="adj2" fmla="val 50000"/>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42" name="Google Shape;142;p5"/>
          <p:cNvSpPr txBox="1"/>
          <p:nvPr/>
        </p:nvSpPr>
        <p:spPr>
          <a:xfrm>
            <a:off x="7333975" y="567250"/>
            <a:ext cx="34536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1000" dirty="0">
                <a:latin typeface="Calibri"/>
                <a:ea typeface="Calibri"/>
                <a:cs typeface="Calibri"/>
                <a:sym typeface="Calibri"/>
              </a:rPr>
              <a:t>Prototipo creado en la actividad anterior </a:t>
            </a:r>
            <a:endParaRPr sz="1000" dirty="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9" name="Google Shape;149;p6"/>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PASO 2</a:t>
            </a:r>
            <a:br>
              <a:rPr lang="es-MX" dirty="0"/>
            </a:br>
            <a:r>
              <a:rPr lang="es-MX" dirty="0">
                <a:solidFill>
                  <a:srgbClr val="CD25B0"/>
                </a:solidFill>
              </a:rPr>
              <a:t>PRIORIZACIÓN DE TAREAS</a:t>
            </a:r>
            <a:endParaRPr dirty="0">
              <a:solidFill>
                <a:srgbClr val="CD25B0"/>
              </a:solidFill>
            </a:endParaRPr>
          </a:p>
        </p:txBody>
      </p:sp>
      <p:sp>
        <p:nvSpPr>
          <p:cNvPr id="150" name="Google Shape;150;p6"/>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51" name="Google Shape;151;p6"/>
          <p:cNvSpPr/>
          <p:nvPr/>
        </p:nvSpPr>
        <p:spPr>
          <a:xfrm>
            <a:off x="0" y="2606297"/>
            <a:ext cx="5990253" cy="3830010"/>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52" name="Google Shape;152;p6"/>
          <p:cNvSpPr txBox="1"/>
          <p:nvPr/>
        </p:nvSpPr>
        <p:spPr>
          <a:xfrm>
            <a:off x="156697" y="2732990"/>
            <a:ext cx="5990400" cy="378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s-MX" sz="2000" b="0" i="0" u="none" strike="noStrike" cap="none" dirty="0">
                <a:solidFill>
                  <a:schemeClr val="lt1"/>
                </a:solidFill>
                <a:latin typeface="Calibri"/>
                <a:ea typeface="Calibri"/>
                <a:cs typeface="Calibri"/>
                <a:sym typeface="Calibri"/>
              </a:rPr>
              <a:t>Es necesario priorizar en función de 3 entregables que se pedirán. Para ello deben definir las tareas que puedan mostrar avances desde el primer entregable.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s-MX" sz="2000" b="0" i="0" u="none" strike="noStrike" cap="none" dirty="0">
                <a:solidFill>
                  <a:schemeClr val="lt1"/>
                </a:solidFill>
                <a:latin typeface="Calibri"/>
                <a:ea typeface="Calibri"/>
                <a:cs typeface="Calibri"/>
                <a:sym typeface="Calibri"/>
              </a:rPr>
              <a:t>Definan 3 listas priorizadas donde en la primera pueda entregar un primer producto funcional, en la segunda pueden agregar elementos a este producto y en la tercera ya está la solución desarrollada completamente.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20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s-MX" sz="2000" b="0" i="0" u="none" strike="noStrike" cap="none" dirty="0">
                <a:solidFill>
                  <a:schemeClr val="lt1"/>
                </a:solidFill>
                <a:latin typeface="Calibri"/>
                <a:ea typeface="Calibri"/>
                <a:cs typeface="Calibri"/>
                <a:sym typeface="Calibri"/>
              </a:rPr>
              <a:t>Ordenen la lista en la </a:t>
            </a:r>
            <a:r>
              <a:rPr lang="es-MX" sz="2000" dirty="0">
                <a:solidFill>
                  <a:schemeClr val="lt1"/>
                </a:solidFill>
                <a:latin typeface="Calibri"/>
                <a:ea typeface="Calibri"/>
                <a:cs typeface="Calibri"/>
                <a:sym typeface="Calibri"/>
              </a:rPr>
              <a:t>hoja de trabajo </a:t>
            </a:r>
            <a:r>
              <a:rPr lang="es-MX" sz="2000" b="0" i="0" u="none" strike="noStrike" cap="none" dirty="0">
                <a:solidFill>
                  <a:schemeClr val="lt1"/>
                </a:solidFill>
                <a:latin typeface="Calibri"/>
                <a:ea typeface="Calibri"/>
                <a:cs typeface="Calibri"/>
                <a:sym typeface="Calibri"/>
              </a:rPr>
              <a:t>de acuerdo a la priorización. Presenten este trabajo al profesor.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2000" b="0" i="0" u="none" strike="noStrike" cap="none" dirty="0">
              <a:solidFill>
                <a:schemeClr val="lt1"/>
              </a:solidFill>
              <a:latin typeface="Calibri"/>
              <a:ea typeface="Calibri"/>
              <a:cs typeface="Calibri"/>
              <a:sym typeface="Calibri"/>
            </a:endParaRPr>
          </a:p>
        </p:txBody>
      </p:sp>
      <p:sp>
        <p:nvSpPr>
          <p:cNvPr id="153" name="Google Shape;153;p6"/>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54" name="Google Shape;154;p6"/>
          <p:cNvPicPr preferRelativeResize="0"/>
          <p:nvPr/>
        </p:nvPicPr>
        <p:blipFill rotWithShape="1">
          <a:blip r:embed="rId4">
            <a:alphaModFix/>
          </a:blip>
          <a:srcRect/>
          <a:stretch/>
        </p:blipFill>
        <p:spPr>
          <a:xfrm>
            <a:off x="6424279" y="2654702"/>
            <a:ext cx="5173672" cy="3234964"/>
          </a:xfrm>
          <a:prstGeom prst="rect">
            <a:avLst/>
          </a:prstGeom>
          <a:noFill/>
          <a:ln w="19050" cap="flat" cmpd="sng">
            <a:solidFill>
              <a:schemeClr val="dk2"/>
            </a:solidFill>
            <a:prstDash val="solid"/>
            <a:round/>
            <a:headEnd type="none" w="sm" len="sm"/>
            <a:tailEnd type="none" w="sm" len="sm"/>
          </a:ln>
        </p:spPr>
      </p:pic>
      <p:sp>
        <p:nvSpPr>
          <p:cNvPr id="155" name="Google Shape;155;p6"/>
          <p:cNvSpPr txBox="1"/>
          <p:nvPr/>
        </p:nvSpPr>
        <p:spPr>
          <a:xfrm>
            <a:off x="6386107" y="5936465"/>
            <a:ext cx="5370468"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D25B0"/>
              </a:buClr>
              <a:buSzPts val="1800"/>
              <a:buFont typeface="Calibri"/>
              <a:buNone/>
            </a:pPr>
            <a:r>
              <a:rPr lang="es-MX" sz="1800" b="0" i="0" u="none" strike="noStrike" cap="none" dirty="0">
                <a:solidFill>
                  <a:srgbClr val="CD25B0"/>
                </a:solidFill>
                <a:latin typeface="Calibri"/>
                <a:ea typeface="Calibri"/>
                <a:cs typeface="Calibri"/>
                <a:sym typeface="Calibri"/>
              </a:rPr>
              <a:t>Como vemos en la imagen la idea es que comiencen a construir un skate, luego un scooter hasta el auto.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2" name="Google Shape;162;p7"/>
          <p:cNvSpPr txBox="1">
            <a:spLocks noGrp="1"/>
          </p:cNvSpPr>
          <p:nvPr>
            <p:ph type="title"/>
          </p:nvPr>
        </p:nvSpPr>
        <p:spPr>
          <a:xfrm>
            <a:off x="296662" y="365125"/>
            <a:ext cx="11525223"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PASO 3</a:t>
            </a:r>
            <a:br>
              <a:rPr lang="es-MX" dirty="0"/>
            </a:br>
            <a:r>
              <a:rPr lang="es-MX" sz="4100" dirty="0">
                <a:solidFill>
                  <a:srgbClr val="CD25B0"/>
                </a:solidFill>
              </a:rPr>
              <a:t>ESTIMAR ESFUERZOS Y ASIGNAR RESPONSABILIDADES</a:t>
            </a:r>
            <a:endParaRPr sz="4100" dirty="0">
              <a:solidFill>
                <a:srgbClr val="CD25B0"/>
              </a:solidFill>
            </a:endParaRPr>
          </a:p>
        </p:txBody>
      </p:sp>
      <p:sp>
        <p:nvSpPr>
          <p:cNvPr id="163" name="Google Shape;163;p7"/>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64" name="Google Shape;164;p7"/>
          <p:cNvSpPr/>
          <p:nvPr/>
        </p:nvSpPr>
        <p:spPr>
          <a:xfrm>
            <a:off x="0" y="2606297"/>
            <a:ext cx="7176346" cy="3830010"/>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65" name="Google Shape;165;p7"/>
          <p:cNvSpPr txBox="1"/>
          <p:nvPr/>
        </p:nvSpPr>
        <p:spPr>
          <a:xfrm>
            <a:off x="296662" y="3355755"/>
            <a:ext cx="6690703" cy="2600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300"/>
              <a:buFont typeface="Calibri"/>
              <a:buNone/>
            </a:pPr>
            <a:r>
              <a:rPr lang="es-MX" sz="2300" b="0" i="0" u="none" strike="noStrike" cap="none" dirty="0">
                <a:solidFill>
                  <a:schemeClr val="lt1"/>
                </a:solidFill>
                <a:latin typeface="Calibri"/>
                <a:ea typeface="Calibri"/>
                <a:cs typeface="Calibri"/>
                <a:sym typeface="Calibri"/>
              </a:rPr>
              <a:t>Ahora comenzaremos a trabajar con las tareas priorizadas de orden 1. Para ello apliquen la técnica de planning poker que veremos en el siguiente video.</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300"/>
              <a:buFont typeface="Calibri"/>
              <a:buNone/>
            </a:pPr>
            <a:endParaRPr sz="23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r>
              <a:rPr lang="es-MX" sz="2300" b="0" i="0" u="sng" strike="noStrike" cap="none" dirty="0">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https://www.youtube.com/watch?v=OqD65V-pGeY</a:t>
            </a:r>
            <a:endParaRPr sz="23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2400"/>
              <a:buFont typeface="Calibri"/>
              <a:buNone/>
            </a:pPr>
            <a:r>
              <a:rPr lang="es-MX" sz="2400" b="0" i="0" u="none" strike="noStrike" cap="none" dirty="0">
                <a:solidFill>
                  <a:schemeClr val="lt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dirty="0">
              <a:solidFill>
                <a:schemeClr val="lt1"/>
              </a:solidFill>
              <a:latin typeface="Calibri"/>
              <a:ea typeface="Calibri"/>
              <a:cs typeface="Calibri"/>
              <a:sym typeface="Calibri"/>
            </a:endParaRPr>
          </a:p>
        </p:txBody>
      </p:sp>
      <p:sp>
        <p:nvSpPr>
          <p:cNvPr id="166" name="Google Shape;166;p7"/>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67" name="Google Shape;167;p7"/>
          <p:cNvSpPr txBox="1"/>
          <p:nvPr/>
        </p:nvSpPr>
        <p:spPr>
          <a:xfrm>
            <a:off x="7275586" y="3555431"/>
            <a:ext cx="4645539" cy="17851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s-MX" sz="2200" b="0" i="0" u="none" strike="noStrike" cap="none" dirty="0">
                <a:solidFill>
                  <a:srgbClr val="CD25B0"/>
                </a:solidFill>
                <a:latin typeface="Calibri"/>
                <a:ea typeface="Calibri"/>
                <a:cs typeface="Calibri"/>
                <a:sym typeface="Calibri"/>
              </a:rPr>
              <a:t>Para cada tarea deben realizar esta estimación, como se explica en el video.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s-MX" sz="2200" b="0" i="0" u="none" strike="noStrike" cap="none" dirty="0">
                <a:solidFill>
                  <a:srgbClr val="CD25B0"/>
                </a:solidFill>
                <a:latin typeface="Calibri"/>
                <a:ea typeface="Calibri"/>
                <a:cs typeface="Calibri"/>
                <a:sym typeface="Calibri"/>
              </a:rPr>
              <a:t>Luego en función de esto asignen en equipo los responsables de las tareas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4" name="Google Shape;174;p8"/>
          <p:cNvSpPr txBox="1">
            <a:spLocks noGrp="1"/>
          </p:cNvSpPr>
          <p:nvPr>
            <p:ph type="title"/>
          </p:nvPr>
        </p:nvSpPr>
        <p:spPr>
          <a:xfrm>
            <a:off x="296662" y="365125"/>
            <a:ext cx="11525223"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PASO 3</a:t>
            </a:r>
            <a:br>
              <a:rPr lang="es-MX" dirty="0"/>
            </a:br>
            <a:r>
              <a:rPr lang="es-MX" sz="4100" dirty="0">
                <a:solidFill>
                  <a:srgbClr val="CD25B0"/>
                </a:solidFill>
              </a:rPr>
              <a:t>ESTIMAR ESFUERZOS Y ASIGNAR RESPONSABILIDADES</a:t>
            </a:r>
            <a:endParaRPr sz="4100" dirty="0">
              <a:solidFill>
                <a:srgbClr val="CD25B0"/>
              </a:solidFill>
            </a:endParaRPr>
          </a:p>
        </p:txBody>
      </p:sp>
      <p:sp>
        <p:nvSpPr>
          <p:cNvPr id="175" name="Google Shape;175;p8"/>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76" name="Google Shape;176;p8"/>
          <p:cNvSpPr/>
          <p:nvPr/>
        </p:nvSpPr>
        <p:spPr>
          <a:xfrm>
            <a:off x="2519264" y="2167170"/>
            <a:ext cx="9333150" cy="153708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77" name="Google Shape;177;p8"/>
          <p:cNvSpPr txBox="1"/>
          <p:nvPr/>
        </p:nvSpPr>
        <p:spPr>
          <a:xfrm>
            <a:off x="2687216" y="2279142"/>
            <a:ext cx="9026160" cy="22672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lt1"/>
              </a:buClr>
              <a:buSzPts val="2000"/>
              <a:buFont typeface="Calibri"/>
              <a:buNone/>
            </a:pPr>
            <a:r>
              <a:rPr lang="es-MX" sz="2000" b="0" i="0" u="none" strike="noStrike" cap="none" dirty="0">
                <a:solidFill>
                  <a:schemeClr val="lt1"/>
                </a:solidFill>
                <a:latin typeface="Calibri"/>
                <a:ea typeface="Calibri"/>
                <a:cs typeface="Calibri"/>
                <a:sym typeface="Calibri"/>
              </a:rPr>
              <a:t>Una vez realizada esta primera priorización debes traspasar este trabajo a Trello. Como se ve en la imagen las tareas no priorizadas (2 y 3) quedan en la lista de trabajo “Lista no planificada” pues cuando se termine la primera lista se podrá estimar, asignar responsables y planificar.</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1600"/>
              </a:spcBef>
              <a:spcAft>
                <a:spcPts val="0"/>
              </a:spcAft>
              <a:buClr>
                <a:schemeClr val="lt1"/>
              </a:buClr>
              <a:buSzPts val="2400"/>
              <a:buFont typeface="Calibri"/>
              <a:buNone/>
            </a:pPr>
            <a:r>
              <a:rPr lang="es-MX" sz="2400" b="0" i="0" u="none" strike="noStrike" cap="none" dirty="0">
                <a:solidFill>
                  <a:schemeClr val="lt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endParaRPr sz="2400" b="0" i="0" u="none" strike="noStrike" cap="none" dirty="0">
              <a:solidFill>
                <a:schemeClr val="lt1"/>
              </a:solidFill>
              <a:latin typeface="Calibri"/>
              <a:ea typeface="Calibri"/>
              <a:cs typeface="Calibri"/>
              <a:sym typeface="Calibri"/>
            </a:endParaRPr>
          </a:p>
        </p:txBody>
      </p:sp>
      <p:sp>
        <p:nvSpPr>
          <p:cNvPr id="178" name="Google Shape;178;p8"/>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79" name="Google Shape;179;p8"/>
          <p:cNvPicPr preferRelativeResize="0"/>
          <p:nvPr/>
        </p:nvPicPr>
        <p:blipFill rotWithShape="1">
          <a:blip r:embed="rId4">
            <a:alphaModFix/>
          </a:blip>
          <a:srcRect t="-6339" b="28826"/>
          <a:stretch/>
        </p:blipFill>
        <p:spPr>
          <a:xfrm>
            <a:off x="2519265" y="3507713"/>
            <a:ext cx="9333150" cy="2933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6" name="Google Shape;186;p9"/>
          <p:cNvSpPr txBox="1">
            <a:spLocks noGrp="1"/>
          </p:cNvSpPr>
          <p:nvPr>
            <p:ph type="title"/>
          </p:nvPr>
        </p:nvSpPr>
        <p:spPr>
          <a:xfrm>
            <a:off x="296662" y="365125"/>
            <a:ext cx="1152522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PASO 4</a:t>
            </a:r>
            <a:br>
              <a:rPr lang="es-MX" dirty="0"/>
            </a:br>
            <a:r>
              <a:rPr lang="es-MX" dirty="0">
                <a:solidFill>
                  <a:srgbClr val="CD25B0"/>
                </a:solidFill>
              </a:rPr>
              <a:t>REUNIÓN DE AVANCE</a:t>
            </a:r>
            <a:endParaRPr dirty="0">
              <a:solidFill>
                <a:srgbClr val="CD25B0"/>
              </a:solidFill>
            </a:endParaRPr>
          </a:p>
        </p:txBody>
      </p:sp>
      <p:sp>
        <p:nvSpPr>
          <p:cNvPr id="187" name="Google Shape;187;p9"/>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88" name="Google Shape;188;p9"/>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89" name="Google Shape;189;p9"/>
          <p:cNvSpPr/>
          <p:nvPr/>
        </p:nvSpPr>
        <p:spPr>
          <a:xfrm>
            <a:off x="0" y="2606297"/>
            <a:ext cx="5626359" cy="3830010"/>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90" name="Google Shape;190;p9"/>
          <p:cNvSpPr txBox="1"/>
          <p:nvPr/>
        </p:nvSpPr>
        <p:spPr>
          <a:xfrm>
            <a:off x="296662" y="3174664"/>
            <a:ext cx="5152416" cy="3046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s-MX" sz="2400" b="0" i="0" u="none" strike="noStrike" cap="none" dirty="0">
                <a:solidFill>
                  <a:schemeClr val="lt1"/>
                </a:solidFill>
                <a:latin typeface="Calibri"/>
                <a:ea typeface="Calibri"/>
                <a:cs typeface="Calibri"/>
                <a:sym typeface="Calibri"/>
              </a:rPr>
              <a:t>Ya están listos y organizados para comenzar a desarrollar.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2400"/>
              <a:buFont typeface="Calibri"/>
              <a:buNone/>
            </a:pPr>
            <a:r>
              <a:rPr lang="es-MX" sz="2400" b="0" i="0" u="none" strike="noStrike" cap="none" dirty="0">
                <a:solidFill>
                  <a:schemeClr val="lt1"/>
                </a:solidFill>
                <a:latin typeface="Calibri"/>
                <a:ea typeface="Calibri"/>
                <a:cs typeface="Calibri"/>
                <a:sym typeface="Calibri"/>
              </a:rPr>
              <a:t>Pero es importante que el equipo este comunicándose periódicamente para ir revisando avances y posibles problemas.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2400"/>
              <a:buFont typeface="Calibri"/>
              <a:buNone/>
            </a:pPr>
            <a:r>
              <a:rPr lang="es-MX" sz="2400" b="0" i="0" u="none" strike="noStrike" cap="none" dirty="0">
                <a:solidFill>
                  <a:schemeClr val="lt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dirty="0">
              <a:solidFill>
                <a:schemeClr val="lt1"/>
              </a:solidFill>
              <a:latin typeface="Calibri"/>
              <a:ea typeface="Calibri"/>
              <a:cs typeface="Calibri"/>
              <a:sym typeface="Calibri"/>
            </a:endParaRPr>
          </a:p>
        </p:txBody>
      </p:sp>
      <p:sp>
        <p:nvSpPr>
          <p:cNvPr id="191" name="Google Shape;191;p9"/>
          <p:cNvSpPr txBox="1"/>
          <p:nvPr/>
        </p:nvSpPr>
        <p:spPr>
          <a:xfrm>
            <a:off x="5824839" y="2183084"/>
            <a:ext cx="6097500" cy="448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D25B0"/>
              </a:buClr>
              <a:buSzPts val="2000"/>
              <a:buFont typeface="Calibri"/>
              <a:buNone/>
            </a:pPr>
            <a:r>
              <a:rPr lang="es-MX" sz="2000" b="1" i="0" u="none" strike="noStrike" cap="none" dirty="0">
                <a:solidFill>
                  <a:srgbClr val="CD25B0"/>
                </a:solidFill>
                <a:latin typeface="Calibri"/>
                <a:ea typeface="Calibri"/>
                <a:cs typeface="Calibri"/>
                <a:sym typeface="Calibri"/>
              </a:rPr>
              <a:t>Algunas consideraciones para esta reunión:</a:t>
            </a:r>
            <a:endParaRPr sz="14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1600"/>
              </a:spcBef>
              <a:spcAft>
                <a:spcPts val="0"/>
              </a:spcAft>
              <a:buClr>
                <a:srgbClr val="CD25B0"/>
              </a:buClr>
              <a:buSzPts val="1620"/>
              <a:buFont typeface="Arial"/>
              <a:buChar char="•"/>
            </a:pPr>
            <a:r>
              <a:rPr lang="es-MX" sz="1800" b="0" i="0" u="none" strike="noStrike" cap="none" dirty="0">
                <a:solidFill>
                  <a:schemeClr val="dk1"/>
                </a:solidFill>
                <a:latin typeface="Calibri"/>
                <a:ea typeface="Calibri"/>
                <a:cs typeface="Calibri"/>
                <a:sym typeface="Calibri"/>
              </a:rPr>
              <a:t>La reunión no debe exceder los 15 minutos </a:t>
            </a:r>
            <a:endParaRPr sz="14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CD25B0"/>
              </a:buClr>
              <a:buSzPts val="1620"/>
              <a:buFont typeface="Arial"/>
              <a:buChar char="•"/>
            </a:pPr>
            <a:r>
              <a:rPr lang="es-MX" sz="1800" b="0" i="0" u="none" strike="noStrike" cap="none" dirty="0">
                <a:solidFill>
                  <a:schemeClr val="dk1"/>
                </a:solidFill>
                <a:latin typeface="Calibri"/>
                <a:ea typeface="Calibri"/>
                <a:cs typeface="Calibri"/>
                <a:sym typeface="Calibri"/>
              </a:rPr>
              <a:t>Debe realizarse siempre en la misma dinámica </a:t>
            </a:r>
            <a:r>
              <a:rPr lang="es-MX" sz="1800" b="1" i="0" u="none" strike="noStrike" cap="none" dirty="0">
                <a:solidFill>
                  <a:srgbClr val="CD25B0"/>
                </a:solidFill>
                <a:latin typeface="Calibri"/>
                <a:ea typeface="Calibri"/>
                <a:cs typeface="Calibri"/>
                <a:sym typeface="Calibri"/>
              </a:rPr>
              <a:t>(Hora, día, lugar, modo, etc.)</a:t>
            </a:r>
            <a:endParaRPr sz="14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CD25B0"/>
              </a:buClr>
              <a:buSzPts val="1620"/>
              <a:buFont typeface="Arial"/>
              <a:buChar char="•"/>
            </a:pPr>
            <a:r>
              <a:rPr lang="es-MX" sz="1800" b="0" i="0" u="none" strike="noStrike" cap="none" dirty="0">
                <a:solidFill>
                  <a:schemeClr val="dk1"/>
                </a:solidFill>
                <a:latin typeface="Calibri"/>
                <a:ea typeface="Calibri"/>
                <a:cs typeface="Calibri"/>
                <a:sym typeface="Calibri"/>
              </a:rPr>
              <a:t>Todos los miembros del equipo deben informar su avance, lo que les queda por hacer y si tienen algún problema por el cual necesiten ayuda del equipo.</a:t>
            </a:r>
            <a:endParaRPr sz="14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CD25B0"/>
              </a:buClr>
              <a:buSzPts val="1620"/>
              <a:buFont typeface="Arial"/>
              <a:buChar char="•"/>
            </a:pPr>
            <a:r>
              <a:rPr lang="es-MX" sz="1800" b="0" i="0" u="none" strike="noStrike" cap="none" dirty="0">
                <a:solidFill>
                  <a:schemeClr val="dk1"/>
                </a:solidFill>
                <a:latin typeface="Calibri"/>
                <a:ea typeface="Calibri"/>
                <a:cs typeface="Calibri"/>
                <a:sym typeface="Calibri"/>
              </a:rPr>
              <a:t>Se realiza en frente del tablero Trello y se van haciendo las modificaciones a las tareas en Trello </a:t>
            </a:r>
            <a:r>
              <a:rPr lang="es-MX" sz="1800" b="1" i="0" u="none" strike="noStrike" cap="none" dirty="0">
                <a:solidFill>
                  <a:srgbClr val="CD25B0"/>
                </a:solidFill>
                <a:latin typeface="Calibri"/>
                <a:ea typeface="Calibri"/>
                <a:cs typeface="Calibri"/>
                <a:sym typeface="Calibri"/>
              </a:rPr>
              <a:t>(asignaciones, tiempos, etc.) </a:t>
            </a:r>
            <a:r>
              <a:rPr lang="es-MX" sz="1800" b="0" i="0" u="none" strike="noStrike" cap="none" dirty="0">
                <a:solidFill>
                  <a:schemeClr val="dk1"/>
                </a:solidFill>
                <a:latin typeface="Calibri"/>
                <a:ea typeface="Calibri"/>
                <a:cs typeface="Calibri"/>
                <a:sym typeface="Calibri"/>
              </a:rPr>
              <a:t>en la misma reunión. </a:t>
            </a:r>
            <a:endParaRPr sz="14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CD25B0"/>
              </a:buClr>
              <a:buSzPts val="1620"/>
              <a:buFont typeface="Arial"/>
              <a:buChar char="•"/>
            </a:pPr>
            <a:r>
              <a:rPr lang="es-MX" sz="1800" b="0" i="0" u="none" strike="noStrike" cap="none" dirty="0">
                <a:solidFill>
                  <a:schemeClr val="dk1"/>
                </a:solidFill>
                <a:latin typeface="Calibri"/>
                <a:ea typeface="Calibri"/>
                <a:cs typeface="Calibri"/>
                <a:sym typeface="Calibri"/>
              </a:rPr>
              <a:t>Recuerden que, además de las tareas del plan de desarrollo</a:t>
            </a:r>
            <a:r>
              <a:rPr lang="es-MX" sz="1800" dirty="0">
                <a:solidFill>
                  <a:schemeClr val="dk1"/>
                </a:solidFill>
                <a:latin typeface="Calibri"/>
                <a:ea typeface="Calibri"/>
                <a:cs typeface="Calibri"/>
                <a:sym typeface="Calibri"/>
              </a:rPr>
              <a:t> tecnológico, </a:t>
            </a:r>
            <a:r>
              <a:rPr lang="es-MX" sz="1800" b="0" i="0" u="none" strike="noStrike" cap="none" dirty="0">
                <a:solidFill>
                  <a:schemeClr val="dk1"/>
                </a:solidFill>
                <a:latin typeface="Calibri"/>
                <a:ea typeface="Calibri"/>
                <a:cs typeface="Calibri"/>
                <a:sym typeface="Calibri"/>
              </a:rPr>
              <a:t>existirán tareas </a:t>
            </a:r>
            <a:r>
              <a:rPr lang="es-MX" sz="1800" dirty="0">
                <a:solidFill>
                  <a:schemeClr val="dk1"/>
                </a:solidFill>
                <a:latin typeface="Calibri"/>
                <a:ea typeface="Calibri"/>
                <a:cs typeface="Calibri"/>
                <a:sym typeface="Calibri"/>
              </a:rPr>
              <a:t>sobre la </a:t>
            </a:r>
            <a:r>
              <a:rPr lang="es-MX" sz="1800" b="0" i="0" u="none" strike="noStrike" cap="none" dirty="0">
                <a:solidFill>
                  <a:schemeClr val="dk1"/>
                </a:solidFill>
                <a:latin typeface="Calibri"/>
                <a:ea typeface="Calibri"/>
                <a:cs typeface="Calibri"/>
                <a:sym typeface="Calibri"/>
              </a:rPr>
              <a:t>creación de la empresa</a:t>
            </a:r>
            <a:r>
              <a:rPr lang="es-MX" sz="1800" dirty="0">
                <a:solidFill>
                  <a:schemeClr val="dk1"/>
                </a:solidFill>
                <a:latin typeface="Calibri"/>
                <a:ea typeface="Calibri"/>
                <a:cs typeface="Calibri"/>
                <a:sym typeface="Calibri"/>
              </a:rPr>
              <a:t>. ¡Aprovechen esta reunión para todo tipo de tareas!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905</Words>
  <Application>Microsoft Office PowerPoint</Application>
  <PresentationFormat>Panorámica</PresentationFormat>
  <Paragraphs>70</Paragraphs>
  <Slides>10</Slides>
  <Notes>10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10</vt:i4>
      </vt:variant>
    </vt:vector>
  </HeadingPairs>
  <TitlesOfParts>
    <vt:vector size="13" baseType="lpstr">
      <vt:lpstr>Arial</vt:lpstr>
      <vt:lpstr>Calibri</vt:lpstr>
      <vt:lpstr>Tema de Office</vt:lpstr>
      <vt:lpstr>Proyecto Desarrollo Tecnológico</vt:lpstr>
      <vt:lpstr>Presentación de PowerPoint</vt:lpstr>
      <vt:lpstr>Presentación de PowerPoint</vt:lpstr>
      <vt:lpstr>¿PORQUÉ ES IMPORTANTE PLANIFICAR?</vt:lpstr>
      <vt:lpstr>PASO 1 DEFINIR TAREAS</vt:lpstr>
      <vt:lpstr>PASO 2 PRIORIZACIÓN DE TAREAS</vt:lpstr>
      <vt:lpstr>PASO 3 ESTIMAR ESFUERZOS Y ASIGNAR RESPONSABILIDADES</vt:lpstr>
      <vt:lpstr>PASO 3 ESTIMAR ESFUERZOS Y ASIGNAR RESPONSABILIDADES</vt:lpstr>
      <vt:lpstr>PASO 4 REUNIÓN DE AVANCE</vt:lpstr>
      <vt:lpstr>ACTIVIDAD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Desarrollo Tecnológico</dc:title>
  <dc:creator>d.silvahidd@gmail.com</dc:creator>
  <cp:lastModifiedBy>Karina Uribe Mansilla</cp:lastModifiedBy>
  <cp:revision>1</cp:revision>
  <dcterms:created xsi:type="dcterms:W3CDTF">2020-08-12T18:32:33Z</dcterms:created>
  <dcterms:modified xsi:type="dcterms:W3CDTF">2021-02-16T02:32:53Z</dcterms:modified>
</cp:coreProperties>
</file>