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handoutMasterIdLst>
    <p:handoutMasterId r:id="rId25"/>
  </p:handoutMasterIdLst>
  <p:sldIdLst>
    <p:sldId id="310" r:id="rId2"/>
    <p:sldId id="277" r:id="rId3"/>
    <p:sldId id="289" r:id="rId4"/>
    <p:sldId id="309" r:id="rId5"/>
    <p:sldId id="290" r:id="rId6"/>
    <p:sldId id="291" r:id="rId7"/>
    <p:sldId id="284" r:id="rId8"/>
    <p:sldId id="292" r:id="rId9"/>
    <p:sldId id="311" r:id="rId10"/>
    <p:sldId id="293" r:id="rId11"/>
    <p:sldId id="327" r:id="rId12"/>
    <p:sldId id="296" r:id="rId13"/>
    <p:sldId id="297" r:id="rId14"/>
    <p:sldId id="312" r:id="rId15"/>
    <p:sldId id="313" r:id="rId16"/>
    <p:sldId id="314" r:id="rId17"/>
    <p:sldId id="298" r:id="rId18"/>
    <p:sldId id="282" r:id="rId19"/>
    <p:sldId id="273" r:id="rId20"/>
    <p:sldId id="288" r:id="rId21"/>
    <p:sldId id="281" r:id="rId22"/>
    <p:sldId id="276" r:id="rId23"/>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Y5pWMYHGHDWxF7ajhTTfqhk8aX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ison Ahumad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741B47"/>
    <a:srgbClr val="E9E1E4"/>
    <a:srgbClr val="B99F2F"/>
    <a:srgbClr val="C73E32"/>
    <a:srgbClr val="BA9BA5"/>
    <a:srgbClr val="FEE7DE"/>
    <a:srgbClr val="FFDDDD"/>
    <a:srgbClr val="7737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17" autoAdjust="0"/>
    <p:restoredTop sz="94638"/>
  </p:normalViewPr>
  <p:slideViewPr>
    <p:cSldViewPr snapToGrid="0">
      <p:cViewPr varScale="1">
        <p:scale>
          <a:sx n="97" d="100"/>
          <a:sy n="97" d="100"/>
        </p:scale>
        <p:origin x="1386" y="72"/>
      </p:cViewPr>
      <p:guideLst>
        <p:guide orient="horz" pos="2381"/>
        <p:guide pos="3061"/>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71" d="100"/>
          <a:sy n="171" d="100"/>
        </p:scale>
        <p:origin x="655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FDD335-E4BA-8D45-B615-63EB3E668BC4}" type="datetimeFigureOut">
              <a:rPr lang="es-ES_tradnl" smtClean="0"/>
              <a:t>29/01/2021</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AC3E79-93B5-5D4D-8B90-6808268CC22A}" type="slidenum">
              <a:rPr lang="es-ES_tradnl" smtClean="0"/>
              <a:t>‹Nº›</a:t>
            </a:fld>
            <a:endParaRPr lang="es-ES_tradnl"/>
          </a:p>
        </p:txBody>
      </p:sp>
    </p:spTree>
    <p:extLst>
      <p:ext uri="{BB962C8B-B14F-4D97-AF65-F5344CB8AC3E}">
        <p14:creationId xmlns:p14="http://schemas.microsoft.com/office/powerpoint/2010/main" val="187730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128682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2049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00920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93326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59443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833724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682785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07492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18333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98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59780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80799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7735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25896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20415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039744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53600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096143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7"/>
        <p:cNvGrpSpPr/>
        <p:nvPr/>
      </p:nvGrpSpPr>
      <p:grpSpPr>
        <a:xfrm>
          <a:off x="0" y="0"/>
          <a:ext cx="0" cy="0"/>
          <a:chOff x="0" y="0"/>
          <a:chExt cx="0" cy="0"/>
        </a:xfrm>
      </p:grpSpPr>
      <p:sp>
        <p:nvSpPr>
          <p:cNvPr id="9" name="Google Shape;9;p23"/>
          <p:cNvSpPr/>
          <p:nvPr/>
        </p:nvSpPr>
        <p:spPr>
          <a:xfrm>
            <a:off x="242856" y="1756550"/>
            <a:ext cx="9346500" cy="5675922"/>
          </a:xfrm>
          <a:prstGeom prst="round1Rect">
            <a:avLst>
              <a:gd name="adj" fmla="val 1535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 name="Google Shape;11;p23"/>
          <p:cNvPicPr preferRelativeResize="0"/>
          <p:nvPr/>
        </p:nvPicPr>
        <p:blipFill rotWithShape="1">
          <a:blip r:embed="rId2">
            <a:alphaModFix/>
          </a:blip>
          <a:srcRect/>
          <a:stretch/>
        </p:blipFill>
        <p:spPr>
          <a:xfrm>
            <a:off x="436350" y="419800"/>
            <a:ext cx="3659450" cy="680475"/>
          </a:xfrm>
          <a:prstGeom prst="rect">
            <a:avLst/>
          </a:prstGeom>
          <a:noFill/>
          <a:ln>
            <a:noFill/>
          </a:ln>
        </p:spPr>
      </p:pic>
      <p:sp>
        <p:nvSpPr>
          <p:cNvPr id="13" name="Google Shape;13;p23"/>
          <p:cNvSpPr/>
          <p:nvPr/>
        </p:nvSpPr>
        <p:spPr>
          <a:xfrm>
            <a:off x="436350" y="6464001"/>
            <a:ext cx="7891862" cy="680474"/>
          </a:xfrm>
          <a:prstGeom prst="roundRect">
            <a:avLst>
              <a:gd name="adj" fmla="val 19335"/>
            </a:avLst>
          </a:prstGeom>
          <a:solidFill>
            <a:srgbClr val="BB9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 name="Google Shape;14;p23"/>
          <p:cNvPicPr preferRelativeResize="0"/>
          <p:nvPr/>
        </p:nvPicPr>
        <p:blipFill rotWithShape="1">
          <a:blip r:embed="rId3">
            <a:alphaModFix/>
          </a:blip>
          <a:srcRect/>
          <a:stretch/>
        </p:blipFill>
        <p:spPr>
          <a:xfrm>
            <a:off x="433441" y="6464000"/>
            <a:ext cx="690482" cy="680475"/>
          </a:xfrm>
          <a:prstGeom prst="rect">
            <a:avLst/>
          </a:prstGeom>
          <a:noFill/>
          <a:ln>
            <a:noFill/>
          </a:ln>
        </p:spPr>
      </p:pic>
      <p:pic>
        <p:nvPicPr>
          <p:cNvPr id="16" name="Imagen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17" name="Imagen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18" name="Google Shape;12;p23"/>
          <p:cNvPicPr preferRelativeResize="0">
            <a:picLocks noChangeAspect="1"/>
          </p:cNvPicPr>
          <p:nvPr userDrawn="1"/>
        </p:nvPicPr>
        <p:blipFill rotWithShape="1">
          <a:blip r:embed="rId6">
            <a:alphaModFix/>
          </a:blip>
          <a:srcRect/>
          <a:stretch/>
        </p:blipFill>
        <p:spPr>
          <a:xfrm>
            <a:off x="8521706" y="6387272"/>
            <a:ext cx="830659" cy="756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3" name="Google Shape;9;p23"/>
          <p:cNvSpPr/>
          <p:nvPr userDrawn="1"/>
        </p:nvSpPr>
        <p:spPr>
          <a:xfrm>
            <a:off x="242856" y="1756550"/>
            <a:ext cx="9346500" cy="5675922"/>
          </a:xfrm>
          <a:prstGeom prst="round1Rect">
            <a:avLst>
              <a:gd name="adj" fmla="val 15350"/>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6" name="Google Shape;11;p23"/>
          <p:cNvPicPr preferRelativeResize="0"/>
          <p:nvPr userDrawn="1"/>
        </p:nvPicPr>
        <p:blipFill rotWithShape="1">
          <a:blip r:embed="rId4">
            <a:alphaModFix/>
          </a:blip>
          <a:srcRect/>
          <a:stretch/>
        </p:blipFill>
        <p:spPr>
          <a:xfrm>
            <a:off x="436350" y="419800"/>
            <a:ext cx="3659450" cy="680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5"/>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5"/>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FFFFFF"/>
                </a:solidFill>
                <a:latin typeface="Calibri"/>
                <a:ea typeface="Calibri"/>
                <a:cs typeface="Calibri"/>
                <a:sym typeface="Calibri"/>
              </a:rPr>
              <a:t>MÓDULO</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sistemas</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dirección</a:t>
            </a:r>
            <a:r>
              <a:rPr lang="en-US" sz="1400" b="0" i="0" u="none" strike="noStrike" cap="none" baseline="0" dirty="0" smtClean="0">
                <a:solidFill>
                  <a:srgbClr val="FFFFFF"/>
                </a:solidFill>
                <a:latin typeface="Calibri"/>
                <a:ea typeface="Calibri"/>
                <a:cs typeface="Calibri"/>
                <a:sym typeface="Calibri"/>
              </a:rPr>
              <a:t> y </a:t>
            </a:r>
            <a:r>
              <a:rPr lang="en-US" sz="1400" b="0" i="0" u="none" strike="noStrike" cap="none" baseline="0" dirty="0" err="1" smtClean="0">
                <a:solidFill>
                  <a:srgbClr val="FFFFFF"/>
                </a:solidFill>
                <a:latin typeface="Calibri"/>
                <a:ea typeface="Calibri"/>
                <a:cs typeface="Calibri"/>
                <a:sym typeface="Calibri"/>
              </a:rPr>
              <a:t>suspensión</a:t>
            </a:r>
            <a:endParaRPr lang="en-US" sz="1400" b="0" i="0" u="none" strike="noStrike" cap="none" dirty="0">
              <a:solidFill>
                <a:srgbClr val="FFFFFF"/>
              </a:solidFill>
              <a:latin typeface="Calibri"/>
              <a:ea typeface="Calibri"/>
              <a:cs typeface="Calibri"/>
              <a:sym typeface="Calibri"/>
            </a:endParaRPr>
          </a:p>
        </p:txBody>
      </p:sp>
      <p:sp>
        <p:nvSpPr>
          <p:cNvPr id="10"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1"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Medio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3|</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6" name="Google Shape;26;p2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6"/>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 name="Google Shape;29;p2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0"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Medio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1"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3|</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
        <p:nvSpPr>
          <p:cNvPr id="12"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FFFFFF"/>
                </a:solidFill>
                <a:latin typeface="Calibri"/>
                <a:ea typeface="Calibri"/>
                <a:cs typeface="Calibri"/>
                <a:sym typeface="Calibri"/>
              </a:rPr>
              <a:t>MÓDULO</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sistemas</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dirección</a:t>
            </a:r>
            <a:r>
              <a:rPr lang="en-US" sz="1400" b="0" i="0" u="none" strike="noStrike" cap="none" baseline="0" dirty="0" smtClean="0">
                <a:solidFill>
                  <a:srgbClr val="FFFFFF"/>
                </a:solidFill>
                <a:latin typeface="Calibri"/>
                <a:ea typeface="Calibri"/>
                <a:cs typeface="Calibri"/>
                <a:sym typeface="Calibri"/>
              </a:rPr>
              <a:t> y </a:t>
            </a:r>
            <a:r>
              <a:rPr lang="en-US" sz="1400" b="0" i="0" u="none" strike="noStrike" cap="none" baseline="0" dirty="0" err="1" smtClean="0">
                <a:solidFill>
                  <a:srgbClr val="FFFFFF"/>
                </a:solidFill>
                <a:latin typeface="Calibri"/>
                <a:ea typeface="Calibri"/>
                <a:cs typeface="Calibri"/>
                <a:sym typeface="Calibri"/>
              </a:rPr>
              <a:t>suspensión</a:t>
            </a:r>
            <a:endParaRPr lang="en-US" sz="1400" b="0" i="0" u="none" strike="noStrike" cap="none"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27"/>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7"/>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 name="Google Shape;33;p27"/>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2"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Medio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3"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3|</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
        <p:nvSpPr>
          <p:cNvPr id="9"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FFFFFF"/>
                </a:solidFill>
                <a:latin typeface="Calibri"/>
                <a:ea typeface="Calibri"/>
                <a:cs typeface="Calibri"/>
                <a:sym typeface="Calibri"/>
              </a:rPr>
              <a:t>MÓDULO</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sistemas</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dirección</a:t>
            </a:r>
            <a:r>
              <a:rPr lang="en-US" sz="1400" b="0" i="0" u="none" strike="noStrike" cap="none" baseline="0" dirty="0" smtClean="0">
                <a:solidFill>
                  <a:srgbClr val="FFFFFF"/>
                </a:solidFill>
                <a:latin typeface="Calibri"/>
                <a:ea typeface="Calibri"/>
                <a:cs typeface="Calibri"/>
                <a:sym typeface="Calibri"/>
              </a:rPr>
              <a:t> y </a:t>
            </a:r>
            <a:r>
              <a:rPr lang="en-US" sz="1400" b="0" i="0" u="none" strike="noStrike" cap="none" baseline="0" dirty="0" err="1" smtClean="0">
                <a:solidFill>
                  <a:srgbClr val="FFFFFF"/>
                </a:solidFill>
                <a:latin typeface="Calibri"/>
                <a:ea typeface="Calibri"/>
                <a:cs typeface="Calibri"/>
                <a:sym typeface="Calibri"/>
              </a:rPr>
              <a:t>suspensión</a:t>
            </a:r>
            <a:endParaRPr lang="en-US" sz="1400" b="0" i="0" u="none" strike="noStrike" cap="none"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28"/>
          <p:cNvSpPr/>
          <p:nvPr/>
        </p:nvSpPr>
        <p:spPr>
          <a:xfrm rot="10800000" flipH="1">
            <a:off x="181650" y="822025"/>
            <a:ext cx="9356700" cy="6531300"/>
          </a:xfrm>
          <a:prstGeom prst="round1Rect">
            <a:avLst>
              <a:gd name="adj" fmla="val 15350"/>
            </a:avLst>
          </a:prstGeom>
          <a:solidFill>
            <a:srgbClr val="BA9BA5">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8"/>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2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9"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Medio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0"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3|</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
        <p:nvSpPr>
          <p:cNvPr id="11"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FFFFFF"/>
                </a:solidFill>
                <a:latin typeface="Calibri"/>
                <a:ea typeface="Calibri"/>
                <a:cs typeface="Calibri"/>
                <a:sym typeface="Calibri"/>
              </a:rPr>
              <a:t>MÓDULO</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sistemas</a:t>
            </a:r>
            <a:r>
              <a:rPr lang="en-US" sz="1400" b="0" i="0" u="none" strike="noStrike" cap="none" baseline="0" dirty="0" smtClean="0">
                <a:solidFill>
                  <a:srgbClr val="FFFFFF"/>
                </a:solidFill>
                <a:latin typeface="Calibri"/>
                <a:ea typeface="Calibri"/>
                <a:cs typeface="Calibri"/>
                <a:sym typeface="Calibri"/>
              </a:rPr>
              <a:t> de </a:t>
            </a:r>
            <a:r>
              <a:rPr lang="en-US" sz="1400" b="0" i="0" u="none" strike="noStrike" cap="none" baseline="0" dirty="0" err="1" smtClean="0">
                <a:solidFill>
                  <a:srgbClr val="FFFFFF"/>
                </a:solidFill>
                <a:latin typeface="Calibri"/>
                <a:ea typeface="Calibri"/>
                <a:cs typeface="Calibri"/>
                <a:sym typeface="Calibri"/>
              </a:rPr>
              <a:t>dirección</a:t>
            </a:r>
            <a:r>
              <a:rPr lang="en-US" sz="1400" b="0" i="0" u="none" strike="noStrike" cap="none" baseline="0" dirty="0" smtClean="0">
                <a:solidFill>
                  <a:srgbClr val="FFFFFF"/>
                </a:solidFill>
                <a:latin typeface="Calibri"/>
                <a:ea typeface="Calibri"/>
                <a:cs typeface="Calibri"/>
                <a:sym typeface="Calibri"/>
              </a:rPr>
              <a:t> y </a:t>
            </a:r>
            <a:r>
              <a:rPr lang="en-US" sz="1400" b="0" i="0" u="none" strike="noStrike" cap="none" baseline="0" dirty="0" err="1" smtClean="0">
                <a:solidFill>
                  <a:srgbClr val="FFFFFF"/>
                </a:solidFill>
                <a:latin typeface="Calibri"/>
                <a:ea typeface="Calibri"/>
                <a:cs typeface="Calibri"/>
                <a:sym typeface="Calibri"/>
              </a:rPr>
              <a:t>suspensión</a:t>
            </a:r>
            <a:endParaRPr lang="en-US" sz="1400" b="0" i="0" u="none" strike="noStrike" cap="none" dirty="0">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2">
    <p:bg>
      <p:bgPr>
        <a:solidFill>
          <a:schemeClr val="lt1"/>
        </a:solidFill>
        <a:effectLst/>
      </p:bgPr>
    </p:bg>
    <p:spTree>
      <p:nvGrpSpPr>
        <p:cNvPr id="1" name="Shape 59"/>
        <p:cNvGrpSpPr/>
        <p:nvPr/>
      </p:nvGrpSpPr>
      <p:grpSpPr>
        <a:xfrm>
          <a:off x="0" y="0"/>
          <a:ext cx="0" cy="0"/>
          <a:chOff x="0" y="0"/>
          <a:chExt cx="0" cy="0"/>
        </a:xfrm>
      </p:grpSpPr>
      <p:sp>
        <p:nvSpPr>
          <p:cNvPr id="6" name="Google Shape;61;p30"/>
          <p:cNvSpPr/>
          <p:nvPr userDrawn="1"/>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62;p30"/>
          <p:cNvSpPr/>
          <p:nvPr userDrawn="1"/>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63;p30"/>
          <p:cNvSpPr/>
          <p:nvPr userDrawn="1"/>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0" name="Google Shape;92;p3"/>
          <p:cNvSpPr txBox="1"/>
          <p:nvPr userDrawn="1"/>
        </p:nvSpPr>
        <p:spPr>
          <a:xfrm>
            <a:off x="8170652" y="288449"/>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b="1" i="0" u="none" strike="noStrike" cap="none" dirty="0" smtClean="0">
                <a:solidFill>
                  <a:schemeClr val="tx1"/>
                </a:solidFill>
                <a:latin typeface="Calibri"/>
                <a:ea typeface="Calibri"/>
                <a:cs typeface="Calibri"/>
                <a:sym typeface="Calibri"/>
              </a:rPr>
              <a:t>¡</a:t>
            </a:r>
            <a:r>
              <a:rPr lang="en-US" b="1" i="0" u="none" strike="noStrike" cap="none" dirty="0" err="1" smtClean="0">
                <a:solidFill>
                  <a:schemeClr val="tx1"/>
                </a:solidFill>
                <a:latin typeface="Calibri"/>
                <a:ea typeface="Calibri"/>
                <a:cs typeface="Calibri"/>
                <a:sym typeface="Calibri"/>
              </a:rPr>
              <a:t>Atención</a:t>
            </a:r>
            <a:r>
              <a:rPr lang="en-US" b="1" i="0" u="none" strike="noStrike" cap="none" dirty="0" smtClean="0">
                <a:solidFill>
                  <a:schemeClr val="tx1"/>
                </a:solidFill>
                <a:latin typeface="Calibri"/>
                <a:ea typeface="Calibri"/>
                <a:cs typeface="Calibri"/>
                <a:sym typeface="Calibri"/>
              </a:rPr>
              <a:t>!</a:t>
            </a:r>
            <a:endParaRPr b="1" i="0" u="none" strike="noStrike" cap="none" dirty="0">
              <a:solidFill>
                <a:schemeClr val="tx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tiff"/><Relationship Id="rId7" Type="http://schemas.openxmlformats.org/officeDocument/2006/relationships/image" Target="../media/image30.tif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tiff"/><Relationship Id="rId4" Type="http://schemas.openxmlformats.org/officeDocument/2006/relationships/image" Target="../media/image27.tiff"/></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8.tiff"/><Relationship Id="rId5" Type="http://schemas.openxmlformats.org/officeDocument/2006/relationships/image" Target="../media/image37.tiff"/><Relationship Id="rId4" Type="http://schemas.openxmlformats.org/officeDocument/2006/relationships/image" Target="../media/image36.tiff"/></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hyperlink" Target="https://www.youtube.com/watch?v=fKIdx5dSjL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a:solidFill>
                  <a:schemeClr val="lt1"/>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solidFill>
                <a:schemeClr val="lt1"/>
              </a:solidFill>
              <a:latin typeface="Calibri"/>
              <a:ea typeface="Calibri"/>
              <a:cs typeface="Calibri"/>
              <a:sym typeface="Calibri"/>
            </a:endParaRPr>
          </a:p>
        </p:txBody>
      </p:sp>
      <p:sp>
        <p:nvSpPr>
          <p:cNvPr id="6"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741B47"/>
                </a:solidFill>
                <a:latin typeface="Calibri"/>
                <a:ea typeface="Calibri"/>
                <a:cs typeface="Calibri"/>
                <a:sym typeface="Calibri"/>
              </a:rPr>
              <a:t>SECTOR METALMECÁNICA </a:t>
            </a:r>
            <a:r>
              <a:rPr lang="en-US" sz="1200" b="0" i="0" u="none" strike="noStrike" cap="none" dirty="0">
                <a:solidFill>
                  <a:srgbClr val="741B47"/>
                </a:solidFill>
                <a:latin typeface="Calibri"/>
                <a:ea typeface="Calibri"/>
                <a:cs typeface="Calibri"/>
                <a:sym typeface="Calibri"/>
              </a:rPr>
              <a:t>| NIVEL </a:t>
            </a:r>
            <a:r>
              <a:rPr lang="en-US" sz="1200" b="0" i="0" u="none" strike="noStrike" cap="none" dirty="0" smtClean="0">
                <a:solidFill>
                  <a:srgbClr val="741B47"/>
                </a:solidFill>
                <a:latin typeface="Calibri"/>
                <a:ea typeface="Calibri"/>
                <a:cs typeface="Calibri"/>
                <a:sym typeface="Calibri"/>
              </a:rPr>
              <a:t>4° </a:t>
            </a:r>
            <a:r>
              <a:rPr lang="en-US" sz="1200" b="0" i="0" u="none" strike="noStrike" cap="none" dirty="0">
                <a:solidFill>
                  <a:srgbClr val="741B47"/>
                </a:solidFill>
                <a:latin typeface="Calibri"/>
                <a:ea typeface="Calibri"/>
                <a:cs typeface="Calibri"/>
                <a:sym typeface="Calibri"/>
              </a:rPr>
              <a:t>MEDIO</a:t>
            </a:r>
            <a:endParaRPr sz="1200" b="0" i="0" u="none" strike="noStrike" cap="none" dirty="0">
              <a:solidFill>
                <a:srgbClr val="741B47"/>
              </a:solidFill>
              <a:latin typeface="Calibri"/>
              <a:ea typeface="Calibri"/>
              <a:cs typeface="Calibri"/>
              <a:sym typeface="Calibri"/>
            </a:endParaRPr>
          </a:p>
        </p:txBody>
      </p:sp>
      <p:sp>
        <p:nvSpPr>
          <p:cNvPr id="7" name="Google Shape;76;p1"/>
          <p:cNvSpPr txBox="1"/>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a:t>
            </a:r>
            <a:r>
              <a:rPr lang="en-US" sz="1500" b="1" i="0" u="none" strike="noStrike" cap="none" dirty="0" smtClean="0">
                <a:solidFill>
                  <a:srgbClr val="000000"/>
                </a:solidFill>
                <a:latin typeface="Calibri"/>
                <a:ea typeface="Calibri"/>
                <a:cs typeface="Calibri"/>
                <a:sym typeface="Calibri"/>
              </a:rPr>
              <a:t>9</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11" name="Google Shape;61;p13"/>
          <p:cNvSpPr txBox="1">
            <a:spLocks/>
          </p:cNvSpPr>
          <p:nvPr/>
        </p:nvSpPr>
        <p:spPr>
          <a:xfrm>
            <a:off x="365424" y="2376001"/>
            <a:ext cx="8740476"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smtClean="0">
                <a:solidFill>
                  <a:srgbClr val="741B47"/>
                </a:solidFill>
                <a:latin typeface="Calibri" panose="020F0502020204030204" pitchFamily="34" charset="0"/>
                <a:ea typeface="Roboto"/>
                <a:cs typeface="Calibri" panose="020F0502020204030204" pitchFamily="34" charset="0"/>
                <a:sym typeface="Roboto"/>
              </a:rPr>
              <a:t>MANTENIMIENTO DE SISTEMAS DE DIRECCIÓN Y SUSPENSIÓN</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a:p>
            <a:pPr>
              <a:lnSpc>
                <a:spcPct val="90000"/>
              </a:lnSpc>
            </a:pP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389" y="3323175"/>
            <a:ext cx="6179484" cy="3280860"/>
          </a:xfrm>
          <a:prstGeom prst="rect">
            <a:avLst/>
          </a:prstGeom>
        </p:spPr>
      </p:pic>
    </p:spTree>
    <p:extLst>
      <p:ext uri="{BB962C8B-B14F-4D97-AF65-F5344CB8AC3E}">
        <p14:creationId xmlns:p14="http://schemas.microsoft.com/office/powerpoint/2010/main" val="1726313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6" name="CuadroTexto 5"/>
          <p:cNvSpPr txBox="1"/>
          <p:nvPr/>
        </p:nvSpPr>
        <p:spPr>
          <a:xfrm>
            <a:off x="3784349" y="2007604"/>
            <a:ext cx="1981678" cy="307777"/>
          </a:xfrm>
          <a:prstGeom prst="rect">
            <a:avLst/>
          </a:prstGeom>
          <a:noFill/>
        </p:spPr>
        <p:txBody>
          <a:bodyPr wrap="square" rtlCol="0">
            <a:spAutoFit/>
          </a:bodyPr>
          <a:lstStyle/>
          <a:p>
            <a:r>
              <a:rPr lang="es-ES_tradnl" smtClean="0"/>
              <a:t> </a:t>
            </a:r>
            <a:endParaRPr lang="es-ES_tradnl"/>
          </a:p>
        </p:txBody>
      </p:sp>
      <p:sp>
        <p:nvSpPr>
          <p:cNvPr id="22" name="CuadroTexto 21"/>
          <p:cNvSpPr txBox="1"/>
          <p:nvPr/>
        </p:nvSpPr>
        <p:spPr>
          <a:xfrm>
            <a:off x="4481466" y="2030789"/>
            <a:ext cx="1981678" cy="307777"/>
          </a:xfrm>
          <a:prstGeom prst="rect">
            <a:avLst/>
          </a:prstGeom>
          <a:noFill/>
        </p:spPr>
        <p:txBody>
          <a:bodyPr wrap="square" rtlCol="0">
            <a:spAutoFit/>
          </a:bodyPr>
          <a:lstStyle/>
          <a:p>
            <a:r>
              <a:rPr lang="es-ES_tradnl" smtClean="0"/>
              <a:t> </a:t>
            </a:r>
            <a:endParaRPr lang="es-ES_tradnl"/>
          </a:p>
        </p:txBody>
      </p:sp>
      <p:sp>
        <p:nvSpPr>
          <p:cNvPr id="21" name="Rectángulo redondeado"/>
          <p:cNvSpPr/>
          <p:nvPr/>
        </p:nvSpPr>
        <p:spPr>
          <a:xfrm>
            <a:off x="325688" y="2022862"/>
            <a:ext cx="8925887" cy="1438093"/>
          </a:xfrm>
          <a:prstGeom prst="roundRect">
            <a:avLst>
              <a:gd name="adj" fmla="val 16809"/>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smtClean="0">
                <a:solidFill>
                  <a:srgbClr val="741B47"/>
                </a:solidFill>
                <a:latin typeface="Calibri"/>
                <a:ea typeface="Calibri"/>
                <a:cs typeface="Calibri"/>
                <a:sym typeface="Calibri"/>
              </a:rPr>
              <a:t>AMORTIGUADORES </a:t>
            </a:r>
            <a:r>
              <a:rPr lang="en-US" sz="2800" b="0" i="0" u="none" strike="noStrike" cap="none" dirty="0" smtClean="0">
                <a:solidFill>
                  <a:srgbClr val="FF0000"/>
                </a:solidFill>
                <a:latin typeface="Calibri"/>
                <a:ea typeface="Calibri"/>
                <a:cs typeface="Calibri"/>
                <a:sym typeface="Calibri"/>
              </a:rPr>
              <a:t>PRESURIZADOS O DE GAS</a:t>
            </a:r>
            <a:endParaRPr sz="3100" b="0" i="0" u="none" strike="noStrike" cap="none" dirty="0">
              <a:solidFill>
                <a:srgbClr val="FF0000"/>
              </a:solidFill>
              <a:latin typeface="Calibri"/>
              <a:ea typeface="Calibri"/>
              <a:cs typeface="Calibri"/>
              <a:sym typeface="Calibri"/>
            </a:endParaRPr>
          </a:p>
        </p:txBody>
      </p:sp>
      <p:sp>
        <p:nvSpPr>
          <p:cNvPr id="27" name="Nunca drenar o botar los líquidos que contiene. Estos son altamente tóxicos y corrosivos, hacerlo es un riesgo potencial para quien la manipula y el medio ambiente.…"/>
          <p:cNvSpPr txBox="1"/>
          <p:nvPr/>
        </p:nvSpPr>
        <p:spPr>
          <a:xfrm>
            <a:off x="771981" y="2220180"/>
            <a:ext cx="8203931" cy="98488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El amortiguador presurizado o de gas, tiene el funcionamiento igual al de un amortiguador de efecto doble, sin embargo, en la cámara de reserva es colocado, junto con el aceite, gas de nitrógeno que presurizado no se mezcla con el aceite. Con eso, no se forman burbujas y el enfriamiento del aceite es facilitado, impidiendo así la cavitación y la aireación.</a:t>
            </a:r>
            <a:endParaRPr lang="es-CL" sz="1600" dirty="0">
              <a:solidFill>
                <a:schemeClr val="bg2">
                  <a:lumMod val="50000"/>
                </a:schemeClr>
              </a:solidFill>
              <a:latin typeface="Calibri" charset="0"/>
              <a:ea typeface="Calibri" charset="0"/>
              <a:cs typeface="Calibri"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2305" y="3650346"/>
            <a:ext cx="3577016" cy="3577016"/>
          </a:xfrm>
          <a:prstGeom prst="roundRect">
            <a:avLst/>
          </a:prstGeom>
        </p:spPr>
      </p:pic>
      <p:pic>
        <p:nvPicPr>
          <p:cNvPr id="14" name="Imagen 13">
            <a:extLst>
              <a:ext uri="{FF2B5EF4-FFF2-40B4-BE49-F238E27FC236}">
                <a16:creationId xmlns="" xmlns:a16="http://schemas.microsoft.com/office/drawing/2014/main" id="{20D95489-2546-2E44-A338-077AE09C955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8141" y="3913765"/>
            <a:ext cx="4309285" cy="2653733"/>
          </a:xfrm>
          <a:prstGeom prst="rect">
            <a:avLst/>
          </a:prstGeom>
          <a:noFill/>
          <a:ln>
            <a:solidFill>
              <a:srgbClr val="FFFFFF"/>
            </a:solidFill>
          </a:ln>
        </p:spPr>
      </p:pic>
    </p:spTree>
    <p:extLst>
      <p:ext uri="{BB962C8B-B14F-4D97-AF65-F5344CB8AC3E}">
        <p14:creationId xmlns:p14="http://schemas.microsoft.com/office/powerpoint/2010/main" val="968381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9" name="Imagen 8">
            <a:extLst>
              <a:ext uri="{FF2B5EF4-FFF2-40B4-BE49-F238E27FC236}">
                <a16:creationId xmlns="" xmlns:a16="http://schemas.microsoft.com/office/drawing/2014/main" id="{AF47C336-422A-034D-B6C7-DF5E2734264E}"/>
              </a:ext>
            </a:extLst>
          </p:cNvPr>
          <p:cNvPicPr>
            <a:picLocks noChangeAspect="1"/>
          </p:cNvPicPr>
          <p:nvPr/>
        </p:nvPicPr>
        <p:blipFill>
          <a:blip r:embed="rId3"/>
          <a:stretch>
            <a:fillRect/>
          </a:stretch>
        </p:blipFill>
        <p:spPr>
          <a:xfrm>
            <a:off x="2436329" y="3518696"/>
            <a:ext cx="4357761" cy="3048434"/>
          </a:xfrm>
          <a:prstGeom prst="rect">
            <a:avLst/>
          </a:prstGeom>
        </p:spPr>
      </p:pic>
      <p:sp>
        <p:nvSpPr>
          <p:cNvPr id="6" name="CuadroTexto 5"/>
          <p:cNvSpPr txBox="1"/>
          <p:nvPr/>
        </p:nvSpPr>
        <p:spPr>
          <a:xfrm>
            <a:off x="3784349" y="2007604"/>
            <a:ext cx="1981678" cy="307777"/>
          </a:xfrm>
          <a:prstGeom prst="rect">
            <a:avLst/>
          </a:prstGeom>
          <a:noFill/>
        </p:spPr>
        <p:txBody>
          <a:bodyPr wrap="square" rtlCol="0">
            <a:spAutoFit/>
          </a:bodyPr>
          <a:lstStyle/>
          <a:p>
            <a:r>
              <a:rPr lang="es-ES_tradnl" smtClean="0"/>
              <a:t> </a:t>
            </a:r>
            <a:endParaRPr lang="es-ES_tradnl"/>
          </a:p>
        </p:txBody>
      </p:sp>
      <p:sp>
        <p:nvSpPr>
          <p:cNvPr id="22" name="CuadroTexto 21"/>
          <p:cNvSpPr txBox="1"/>
          <p:nvPr/>
        </p:nvSpPr>
        <p:spPr>
          <a:xfrm>
            <a:off x="4481466" y="2030789"/>
            <a:ext cx="1981678" cy="307777"/>
          </a:xfrm>
          <a:prstGeom prst="rect">
            <a:avLst/>
          </a:prstGeom>
          <a:noFill/>
        </p:spPr>
        <p:txBody>
          <a:bodyPr wrap="square" rtlCol="0">
            <a:spAutoFit/>
          </a:bodyPr>
          <a:lstStyle/>
          <a:p>
            <a:r>
              <a:rPr lang="es-ES_tradnl" smtClean="0"/>
              <a:t> </a:t>
            </a:r>
            <a:endParaRPr lang="es-ES_tradnl"/>
          </a:p>
        </p:txBody>
      </p:sp>
      <p:sp>
        <p:nvSpPr>
          <p:cNvPr id="21" name="Rectángulo redondeado"/>
          <p:cNvSpPr/>
          <p:nvPr/>
        </p:nvSpPr>
        <p:spPr>
          <a:xfrm>
            <a:off x="335520" y="2030789"/>
            <a:ext cx="8925887" cy="1154863"/>
          </a:xfrm>
          <a:prstGeom prst="roundRect">
            <a:avLst>
              <a:gd name="adj" fmla="val 16809"/>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smtClean="0">
                <a:solidFill>
                  <a:srgbClr val="741B47"/>
                </a:solidFill>
                <a:latin typeface="Calibri"/>
                <a:ea typeface="Calibri"/>
                <a:cs typeface="Calibri"/>
                <a:sym typeface="Calibri"/>
              </a:rPr>
              <a:t>AMORTIGUADORES </a:t>
            </a:r>
            <a:r>
              <a:rPr lang="en-US" sz="2800" b="0" i="0" u="none" strike="noStrike" cap="none" dirty="0" smtClean="0">
                <a:solidFill>
                  <a:srgbClr val="FF0000"/>
                </a:solidFill>
                <a:latin typeface="Calibri"/>
                <a:ea typeface="Calibri"/>
                <a:cs typeface="Calibri"/>
                <a:sym typeface="Calibri"/>
              </a:rPr>
              <a:t>ELECTRÓNICOS</a:t>
            </a:r>
            <a:endParaRPr sz="3100" b="0" i="0" u="none" strike="noStrike" cap="none" dirty="0">
              <a:solidFill>
                <a:srgbClr val="FF0000"/>
              </a:solidFill>
              <a:latin typeface="Calibri"/>
              <a:ea typeface="Calibri"/>
              <a:cs typeface="Calibri"/>
              <a:sym typeface="Calibri"/>
            </a:endParaRPr>
          </a:p>
        </p:txBody>
      </p:sp>
      <p:sp>
        <p:nvSpPr>
          <p:cNvPr id="27" name="Nunca drenar o botar los líquidos que contiene. Estos son altamente tóxicos y corrosivos, hacerlo es un riesgo potencial para quien la manipula y el medio ambiente.…"/>
          <p:cNvSpPr txBox="1"/>
          <p:nvPr/>
        </p:nvSpPr>
        <p:spPr>
          <a:xfrm>
            <a:off x="771981" y="2220180"/>
            <a:ext cx="8203931"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El principio de funcionamiento es  igual al del amortiguador hidráulico.</a:t>
            </a:r>
          </a:p>
          <a:p>
            <a:pPr algn="just"/>
            <a:r>
              <a:rPr lang="es-ES" sz="1600" dirty="0">
                <a:solidFill>
                  <a:schemeClr val="bg2">
                    <a:lumMod val="50000"/>
                  </a:schemeClr>
                </a:solidFill>
                <a:latin typeface="Calibri" charset="0"/>
                <a:ea typeface="Calibri" charset="0"/>
                <a:cs typeface="Calibri" charset="0"/>
              </a:rPr>
              <a:t> La diferencia está en las válvulas ubicadas en el vástago  del  amortiguador, que son controladas por un módulo electrónico.</a:t>
            </a:r>
            <a:endParaRPr lang="es-CL" sz="1600" dirty="0">
              <a:solidFill>
                <a:schemeClr val="bg2">
                  <a:lumMod val="50000"/>
                </a:schemeClr>
              </a:solidFill>
              <a:latin typeface="Calibri" charset="0"/>
              <a:ea typeface="Calibri" charset="0"/>
              <a:cs typeface="Calibri" charset="0"/>
            </a:endParaRPr>
          </a:p>
        </p:txBody>
      </p:sp>
      <p:sp>
        <p:nvSpPr>
          <p:cNvPr id="10" name="Rectángulo redondeado 9"/>
          <p:cNvSpPr/>
          <p:nvPr/>
        </p:nvSpPr>
        <p:spPr>
          <a:xfrm>
            <a:off x="1917290" y="3375042"/>
            <a:ext cx="5319252" cy="3340389"/>
          </a:xfrm>
          <a:prstGeom prst="roundRect">
            <a:avLst>
              <a:gd name="adj" fmla="val 9413"/>
            </a:avLst>
          </a:prstGeom>
          <a:noFill/>
          <a:ln>
            <a:solidFill>
              <a:srgbClr val="E9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mtClean="0"/>
              <a:t>VVV</a:t>
            </a:r>
            <a:endParaRPr lang="es-ES_tradnl"/>
          </a:p>
        </p:txBody>
      </p:sp>
    </p:spTree>
    <p:extLst>
      <p:ext uri="{BB962C8B-B14F-4D97-AF65-F5344CB8AC3E}">
        <p14:creationId xmlns:p14="http://schemas.microsoft.com/office/powerpoint/2010/main" val="864510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7" name="Google Shape;317;p12"/>
          <p:cNvPicPr preferRelativeResize="0"/>
          <p:nvPr/>
        </p:nvPicPr>
        <p:blipFill rotWithShape="1">
          <a:blip r:embed="rId3">
            <a:alphaModFix/>
          </a:blip>
          <a:srcRect/>
          <a:stretch/>
        </p:blipFill>
        <p:spPr>
          <a:xfrm>
            <a:off x="5941562" y="1567119"/>
            <a:ext cx="2962656" cy="5248656"/>
          </a:xfrm>
          <a:prstGeom prst="rect">
            <a:avLst/>
          </a:prstGeom>
          <a:noFill/>
          <a:ln>
            <a:noFill/>
          </a:ln>
        </p:spPr>
      </p:pic>
      <p:sp>
        <p:nvSpPr>
          <p:cNvPr id="318" name="Google Shape;318;p12"/>
          <p:cNvSpPr txBox="1"/>
          <p:nvPr/>
        </p:nvSpPr>
        <p:spPr>
          <a:xfrm>
            <a:off x="506729" y="5822930"/>
            <a:ext cx="4995614"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100" b="1" i="0" u="none" strike="noStrike" cap="none" dirty="0" smtClean="0">
                <a:solidFill>
                  <a:srgbClr val="741B47"/>
                </a:solidFill>
                <a:latin typeface="Calibri"/>
                <a:ea typeface="Calibri"/>
                <a:cs typeface="Calibri"/>
                <a:sym typeface="Calibri"/>
              </a:rPr>
              <a:t>¡</a:t>
            </a:r>
            <a:r>
              <a:rPr lang="en-US" sz="2100" b="1" i="0" u="none" strike="noStrike" cap="none" dirty="0" err="1">
                <a:solidFill>
                  <a:srgbClr val="741B47"/>
                </a:solidFill>
                <a:latin typeface="Calibri"/>
                <a:ea typeface="Calibri"/>
                <a:cs typeface="Calibri"/>
                <a:sym typeface="Calibri"/>
              </a:rPr>
              <a:t>Comparte</a:t>
            </a:r>
            <a:r>
              <a:rPr lang="en-US" sz="2100" b="1" i="0" u="none" strike="noStrike" cap="none" dirty="0">
                <a:solidFill>
                  <a:srgbClr val="741B47"/>
                </a:solidFill>
                <a:latin typeface="Calibri"/>
                <a:ea typeface="Calibri"/>
                <a:cs typeface="Calibri"/>
                <a:sym typeface="Calibri"/>
              </a:rPr>
              <a:t> </a:t>
            </a:r>
            <a:r>
              <a:rPr lang="en-US" sz="2100" b="1" i="0" u="none" strike="noStrike" cap="none" dirty="0" err="1">
                <a:solidFill>
                  <a:srgbClr val="741B47"/>
                </a:solidFill>
                <a:latin typeface="Calibri"/>
                <a:ea typeface="Calibri"/>
                <a:cs typeface="Calibri"/>
                <a:sym typeface="Calibri"/>
              </a:rPr>
              <a:t>tus</a:t>
            </a:r>
            <a:r>
              <a:rPr lang="en-US" sz="2100" b="1" i="0" u="none" strike="noStrike" cap="none" dirty="0">
                <a:solidFill>
                  <a:srgbClr val="741B47"/>
                </a:solidFill>
                <a:latin typeface="Calibri"/>
                <a:ea typeface="Calibri"/>
                <a:cs typeface="Calibri"/>
                <a:sym typeface="Calibri"/>
              </a:rPr>
              <a:t> </a:t>
            </a:r>
            <a:r>
              <a:rPr lang="en-US" sz="2100" b="1" i="0" u="none" strike="noStrike" cap="none" dirty="0" err="1">
                <a:solidFill>
                  <a:srgbClr val="741B47"/>
                </a:solidFill>
                <a:latin typeface="Calibri"/>
                <a:ea typeface="Calibri"/>
                <a:cs typeface="Calibri"/>
                <a:sym typeface="Calibri"/>
              </a:rPr>
              <a:t>respuestas</a:t>
            </a:r>
            <a:r>
              <a:rPr lang="en-US" sz="2100" b="1" i="0" u="none" strike="noStrike" cap="none" dirty="0">
                <a:solidFill>
                  <a:srgbClr val="741B47"/>
                </a:solidFill>
                <a:latin typeface="Calibri"/>
                <a:ea typeface="Calibri"/>
                <a:cs typeface="Calibri"/>
                <a:sym typeface="Calibri"/>
              </a:rPr>
              <a:t>!</a:t>
            </a:r>
            <a:endParaRPr dirty="0"/>
          </a:p>
        </p:txBody>
      </p:sp>
      <p:sp>
        <p:nvSpPr>
          <p:cNvPr id="319" name="Google Shape;319;p12"/>
          <p:cNvSpPr/>
          <p:nvPr/>
        </p:nvSpPr>
        <p:spPr>
          <a:xfrm>
            <a:off x="371783" y="2258678"/>
            <a:ext cx="5146719" cy="1549436"/>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20" name="Google Shape;320;p12"/>
          <p:cNvPicPr preferRelativeResize="0"/>
          <p:nvPr/>
        </p:nvPicPr>
        <p:blipFill rotWithShape="1">
          <a:blip r:embed="rId4">
            <a:alphaModFix/>
          </a:blip>
          <a:srcRect/>
          <a:stretch/>
        </p:blipFill>
        <p:spPr>
          <a:xfrm>
            <a:off x="5262651" y="2061749"/>
            <a:ext cx="477100" cy="477100"/>
          </a:xfrm>
          <a:prstGeom prst="rect">
            <a:avLst/>
          </a:prstGeom>
          <a:noFill/>
          <a:ln>
            <a:noFill/>
          </a:ln>
        </p:spPr>
      </p:pic>
      <p:sp>
        <p:nvSpPr>
          <p:cNvPr id="321" name="Google Shape;321;p12"/>
          <p:cNvSpPr txBox="1"/>
          <p:nvPr/>
        </p:nvSpPr>
        <p:spPr>
          <a:xfrm>
            <a:off x="732228" y="2557561"/>
            <a:ext cx="4425827" cy="1077178"/>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1600"/>
            </a:pPr>
            <a:r>
              <a:rPr lang="en-US" sz="1600" b="0" i="0" u="none" strike="noStrike" cap="none" dirty="0" smtClean="0">
                <a:solidFill>
                  <a:srgbClr val="000000"/>
                </a:solidFill>
                <a:latin typeface="Calibri"/>
                <a:ea typeface="Calibri"/>
                <a:cs typeface="Calibri"/>
                <a:sym typeface="Calibri"/>
              </a:rPr>
              <a:t>¿</a:t>
            </a:r>
            <a:r>
              <a:rPr lang="es-ES" sz="1600" b="0" i="0" u="none" strike="noStrike" cap="none" dirty="0" smtClean="0">
                <a:solidFill>
                  <a:srgbClr val="000000"/>
                </a:solidFill>
                <a:latin typeface="Calibri"/>
                <a:ea typeface="Calibri"/>
                <a:cs typeface="Calibri"/>
                <a:sym typeface="Calibri"/>
              </a:rPr>
              <a:t>Cuál es la historia de los amortiguadores</a:t>
            </a:r>
            <a:r>
              <a:rPr lang="en-US" sz="1600" b="0" i="0" u="none" strike="noStrike" cap="none" dirty="0" smtClean="0">
                <a:solidFill>
                  <a:srgbClr val="000000"/>
                </a:solidFill>
                <a:latin typeface="Calibri"/>
                <a:ea typeface="Calibri"/>
                <a:cs typeface="Calibri"/>
                <a:sym typeface="Calibri"/>
              </a:rPr>
              <a:t>?</a:t>
            </a:r>
          </a:p>
          <a:p>
            <a:pPr marR="0" lvl="0" algn="l" rtl="0">
              <a:lnSpc>
                <a:spcPct val="100000"/>
              </a:lnSpc>
              <a:spcBef>
                <a:spcPts val="0"/>
              </a:spcBef>
              <a:spcAft>
                <a:spcPts val="0"/>
              </a:spcAft>
              <a:buClr>
                <a:srgbClr val="000000"/>
              </a:buClr>
              <a:buSzPts val="1600"/>
            </a:pPr>
            <a:endParaRPr lang="en-US" sz="1600" b="0" i="0" u="none" strike="noStrike" cap="none" dirty="0" smtClean="0">
              <a:solidFill>
                <a:srgbClr val="000000"/>
              </a:solidFill>
              <a:latin typeface="Calibri"/>
              <a:ea typeface="Calibri"/>
              <a:cs typeface="Calibri"/>
              <a:sym typeface="Calibri"/>
            </a:endParaRPr>
          </a:p>
          <a:p>
            <a:pPr marR="0" lvl="0" algn="l" rtl="0">
              <a:lnSpc>
                <a:spcPct val="100000"/>
              </a:lnSpc>
              <a:spcBef>
                <a:spcPts val="0"/>
              </a:spcBef>
              <a:spcAft>
                <a:spcPts val="0"/>
              </a:spcAft>
              <a:buClr>
                <a:srgbClr val="000000"/>
              </a:buClr>
              <a:buSzPts val="1600"/>
            </a:pPr>
            <a:r>
              <a:rPr lang="en-US" sz="1600" dirty="0" smtClean="0">
                <a:latin typeface="Calibri"/>
                <a:ea typeface="Calibri"/>
                <a:cs typeface="Calibri"/>
                <a:sym typeface="Calibri"/>
              </a:rPr>
              <a:t>¿</a:t>
            </a:r>
            <a:r>
              <a:rPr lang="en-US" sz="1600" dirty="0" err="1" smtClean="0">
                <a:latin typeface="Calibri"/>
                <a:ea typeface="Calibri"/>
                <a:cs typeface="Calibri"/>
                <a:sym typeface="Calibri"/>
              </a:rPr>
              <a:t>Quién</a:t>
            </a:r>
            <a:r>
              <a:rPr lang="en-US" sz="1600" dirty="0" smtClean="0">
                <a:latin typeface="Calibri"/>
                <a:ea typeface="Calibri"/>
                <a:cs typeface="Calibri"/>
                <a:sym typeface="Calibri"/>
              </a:rPr>
              <a:t> </a:t>
            </a:r>
            <a:r>
              <a:rPr lang="en-US" sz="1600" dirty="0" err="1" smtClean="0">
                <a:latin typeface="Calibri"/>
                <a:ea typeface="Calibri"/>
                <a:cs typeface="Calibri"/>
                <a:sym typeface="Calibri"/>
              </a:rPr>
              <a:t>los</a:t>
            </a:r>
            <a:r>
              <a:rPr lang="en-US" sz="1600" dirty="0" smtClean="0">
                <a:latin typeface="Calibri"/>
                <a:ea typeface="Calibri"/>
                <a:cs typeface="Calibri"/>
                <a:sym typeface="Calibri"/>
              </a:rPr>
              <a:t> </a:t>
            </a:r>
            <a:r>
              <a:rPr lang="en-US" sz="1600" dirty="0" err="1" smtClean="0">
                <a:latin typeface="Calibri"/>
                <a:ea typeface="Calibri"/>
                <a:cs typeface="Calibri"/>
                <a:sym typeface="Calibri"/>
              </a:rPr>
              <a:t>creó</a:t>
            </a:r>
            <a:r>
              <a:rPr lang="en-US" sz="1600" dirty="0" smtClean="0">
                <a:latin typeface="Calibri"/>
                <a:ea typeface="Calibri"/>
                <a:cs typeface="Calibri"/>
                <a:sym typeface="Calibri"/>
              </a:rPr>
              <a:t>? ¿</a:t>
            </a:r>
            <a:r>
              <a:rPr lang="en-US" sz="1600" dirty="0" err="1" smtClean="0">
                <a:latin typeface="Calibri"/>
                <a:ea typeface="Calibri"/>
                <a:cs typeface="Calibri"/>
                <a:sym typeface="Calibri"/>
              </a:rPr>
              <a:t>Dónde</a:t>
            </a:r>
            <a:r>
              <a:rPr lang="en-US" sz="1600" dirty="0" smtClean="0">
                <a:latin typeface="Calibri"/>
                <a:ea typeface="Calibri"/>
                <a:cs typeface="Calibri"/>
                <a:sym typeface="Calibri"/>
              </a:rPr>
              <a:t> se </a:t>
            </a:r>
            <a:r>
              <a:rPr lang="en-US" sz="1600" dirty="0" err="1" smtClean="0">
                <a:latin typeface="Calibri"/>
                <a:ea typeface="Calibri"/>
                <a:cs typeface="Calibri"/>
                <a:sym typeface="Calibri"/>
              </a:rPr>
              <a:t>ocupaban</a:t>
            </a:r>
            <a:r>
              <a:rPr lang="en-US" sz="1600" dirty="0" smtClean="0">
                <a:latin typeface="Calibri"/>
                <a:ea typeface="Calibri"/>
                <a:cs typeface="Calibri"/>
                <a:sym typeface="Calibri"/>
              </a:rPr>
              <a:t> </a:t>
            </a:r>
            <a:r>
              <a:rPr lang="en-US" sz="1600" dirty="0" err="1" smtClean="0">
                <a:latin typeface="Calibri"/>
                <a:ea typeface="Calibri"/>
                <a:cs typeface="Calibri"/>
                <a:sym typeface="Calibri"/>
              </a:rPr>
              <a:t>en</a:t>
            </a:r>
            <a:r>
              <a:rPr lang="en-US" sz="1600" dirty="0" smtClean="0">
                <a:latin typeface="Calibri"/>
                <a:ea typeface="Calibri"/>
                <a:cs typeface="Calibri"/>
                <a:sym typeface="Calibri"/>
              </a:rPr>
              <a:t> un principio?</a:t>
            </a:r>
          </a:p>
        </p:txBody>
      </p:sp>
      <p:sp>
        <p:nvSpPr>
          <p:cNvPr id="323" name="Google Shape;323;p12"/>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REFLEXIONEMOS</a:t>
            </a:r>
            <a:endParaRPr sz="3100" b="1" i="0" u="none" strike="noStrike" cap="none">
              <a:solidFill>
                <a:srgbClr val="741B47"/>
              </a:solidFill>
              <a:latin typeface="Calibri"/>
              <a:ea typeface="Calibri"/>
              <a:cs typeface="Calibri"/>
              <a:sym typeface="Calibri"/>
            </a:endParaRPr>
          </a:p>
        </p:txBody>
      </p:sp>
      <p:sp>
        <p:nvSpPr>
          <p:cNvPr id="324" name="Google Shape;324;p12"/>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HAGAMOS UNA PAUSA</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2804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1" name="Rectángulo redondeado"/>
          <p:cNvSpPr/>
          <p:nvPr/>
        </p:nvSpPr>
        <p:spPr>
          <a:xfrm>
            <a:off x="325689" y="2014397"/>
            <a:ext cx="8769819" cy="1200751"/>
          </a:xfrm>
          <a:prstGeom prst="roundRect">
            <a:avLst>
              <a:gd name="adj" fmla="val 29068"/>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dirty="0" smtClean="0">
                <a:solidFill>
                  <a:srgbClr val="741B47"/>
                </a:solidFill>
                <a:latin typeface="Calibri"/>
                <a:ea typeface="Calibri"/>
                <a:cs typeface="Calibri"/>
                <a:sym typeface="Calibri"/>
              </a:rPr>
              <a:t>SISTEMA DE </a:t>
            </a:r>
            <a:r>
              <a:rPr lang="en-US" sz="2800" dirty="0" smtClean="0">
                <a:solidFill>
                  <a:srgbClr val="FF0000"/>
                </a:solidFill>
                <a:latin typeface="Calibri"/>
                <a:ea typeface="Calibri"/>
                <a:cs typeface="Calibri"/>
                <a:sym typeface="Calibri"/>
              </a:rPr>
              <a:t>ARTICULACIONES</a:t>
            </a:r>
            <a:endParaRPr sz="3100" i="0" u="none" strike="noStrike" cap="none" dirty="0">
              <a:solidFill>
                <a:srgbClr val="FF0000"/>
              </a:solidFill>
              <a:latin typeface="Calibri"/>
              <a:ea typeface="Calibri"/>
              <a:cs typeface="Calibri"/>
              <a:sym typeface="Calibri"/>
            </a:endParaRPr>
          </a:p>
        </p:txBody>
      </p:sp>
      <p:sp>
        <p:nvSpPr>
          <p:cNvPr id="27" name="Nunca drenar o botar los líquidos que contiene. Estos son altamente tóxicos y corrosivos, hacerlo es un riesgo potencial para quien la manipula y el medio ambiente.…"/>
          <p:cNvSpPr txBox="1"/>
          <p:nvPr/>
        </p:nvSpPr>
        <p:spPr>
          <a:xfrm>
            <a:off x="771981" y="2262517"/>
            <a:ext cx="7877234"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Estas piezas mantienen los componentes de la Suspensión y Dirección en sus lugares para controlar los movimientos longitudinales y laterales de las ruedas y mantener la Carrocería nivelada.</a:t>
            </a:r>
            <a:endParaRPr lang="es-CL" sz="1600" dirty="0">
              <a:solidFill>
                <a:schemeClr val="bg2">
                  <a:lumMod val="50000"/>
                </a:schemeClr>
              </a:solidFill>
              <a:latin typeface="Calibri" charset="0"/>
              <a:ea typeface="Calibri" charset="0"/>
              <a:cs typeface="Calibri" charset="0"/>
            </a:endParaRPr>
          </a:p>
        </p:txBody>
      </p:sp>
      <p:pic>
        <p:nvPicPr>
          <p:cNvPr id="10" name="Imagen 9">
            <a:extLst>
              <a:ext uri="{FF2B5EF4-FFF2-40B4-BE49-F238E27FC236}">
                <a16:creationId xmlns="" xmlns:a16="http://schemas.microsoft.com/office/drawing/2014/main" id="{653F5B8E-FC42-6749-AB45-BA6356450AD9}"/>
              </a:ext>
            </a:extLst>
          </p:cNvPr>
          <p:cNvPicPr>
            <a:picLocks noChangeAspect="1"/>
          </p:cNvPicPr>
          <p:nvPr/>
        </p:nvPicPr>
        <p:blipFill>
          <a:blip r:embed="rId3"/>
          <a:stretch>
            <a:fillRect/>
          </a:stretch>
        </p:blipFill>
        <p:spPr>
          <a:xfrm>
            <a:off x="3020308" y="3510148"/>
            <a:ext cx="3506506" cy="3070176"/>
          </a:xfrm>
          <a:prstGeom prst="rect">
            <a:avLst/>
          </a:prstGeom>
        </p:spPr>
      </p:pic>
      <p:sp>
        <p:nvSpPr>
          <p:cNvPr id="11" name="Rectángulo redondeado 10"/>
          <p:cNvSpPr/>
          <p:nvPr/>
        </p:nvSpPr>
        <p:spPr>
          <a:xfrm>
            <a:off x="2438400" y="3375042"/>
            <a:ext cx="4670323" cy="3340389"/>
          </a:xfrm>
          <a:prstGeom prst="roundRect">
            <a:avLst>
              <a:gd name="adj" fmla="val 9413"/>
            </a:avLst>
          </a:prstGeom>
          <a:noFill/>
          <a:ln>
            <a:solidFill>
              <a:srgbClr val="E9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mtClean="0"/>
              <a:t>VVV</a:t>
            </a:r>
            <a:endParaRPr lang="es-ES_tradnl"/>
          </a:p>
        </p:txBody>
      </p:sp>
    </p:spTree>
    <p:extLst>
      <p:ext uri="{BB962C8B-B14F-4D97-AF65-F5344CB8AC3E}">
        <p14:creationId xmlns:p14="http://schemas.microsoft.com/office/powerpoint/2010/main" val="454007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1" name="Rectángulo redondeado"/>
          <p:cNvSpPr/>
          <p:nvPr/>
        </p:nvSpPr>
        <p:spPr>
          <a:xfrm>
            <a:off x="325689" y="2014398"/>
            <a:ext cx="8769819" cy="715444"/>
          </a:xfrm>
          <a:prstGeom prst="roundRect">
            <a:avLst>
              <a:gd name="adj" fmla="val 29068"/>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BRAZOS OSCILANTES O BANDEJAS</a:t>
            </a:r>
          </a:p>
        </p:txBody>
      </p:sp>
      <p:sp>
        <p:nvSpPr>
          <p:cNvPr id="27" name="Nunca drenar o botar los líquidos que contiene. Estos son altamente tóxicos y corrosivos, hacerlo es un riesgo potencial para quien la manipula y el medio ambiente.…"/>
          <p:cNvSpPr txBox="1"/>
          <p:nvPr/>
        </p:nvSpPr>
        <p:spPr>
          <a:xfrm>
            <a:off x="771981" y="2262517"/>
            <a:ext cx="7877234" cy="246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Es uno de los componentes que hace la conexión entre la Carrocería y la Suspensión. </a:t>
            </a:r>
            <a:endParaRPr lang="es-CL" sz="1600" dirty="0">
              <a:solidFill>
                <a:schemeClr val="bg2">
                  <a:lumMod val="50000"/>
                </a:schemeClr>
              </a:solidFill>
              <a:latin typeface="Calibri" charset="0"/>
              <a:ea typeface="Calibri" charset="0"/>
              <a:cs typeface="Calibri" charset="0"/>
            </a:endParaRPr>
          </a:p>
        </p:txBody>
      </p:sp>
      <p:grpSp>
        <p:nvGrpSpPr>
          <p:cNvPr id="3" name="Agrupar 2"/>
          <p:cNvGrpSpPr/>
          <p:nvPr/>
        </p:nvGrpSpPr>
        <p:grpSpPr>
          <a:xfrm>
            <a:off x="655354" y="3046495"/>
            <a:ext cx="8409555" cy="3634063"/>
            <a:chOff x="550498" y="3046495"/>
            <a:chExt cx="8409555" cy="3634063"/>
          </a:xfrm>
        </p:grpSpPr>
        <p:pic>
          <p:nvPicPr>
            <p:cNvPr id="8" name="Imagen 7">
              <a:extLst>
                <a:ext uri="{FF2B5EF4-FFF2-40B4-BE49-F238E27FC236}">
                  <a16:creationId xmlns="" xmlns:a16="http://schemas.microsoft.com/office/drawing/2014/main" id="{9D3CA792-7D3B-2948-9646-D592A9EB295F}"/>
                </a:ext>
              </a:extLst>
            </p:cNvPr>
            <p:cNvPicPr>
              <a:picLocks noChangeAspect="1"/>
            </p:cNvPicPr>
            <p:nvPr/>
          </p:nvPicPr>
          <p:blipFill>
            <a:blip r:embed="rId3"/>
            <a:stretch>
              <a:fillRect/>
            </a:stretch>
          </p:blipFill>
          <p:spPr>
            <a:xfrm>
              <a:off x="550498" y="3046495"/>
              <a:ext cx="2430704" cy="1792644"/>
            </a:xfrm>
            <a:prstGeom prst="rect">
              <a:avLst/>
            </a:prstGeom>
          </p:spPr>
        </p:pic>
        <p:pic>
          <p:nvPicPr>
            <p:cNvPr id="9" name="Imagen 8">
              <a:extLst>
                <a:ext uri="{FF2B5EF4-FFF2-40B4-BE49-F238E27FC236}">
                  <a16:creationId xmlns="" xmlns:a16="http://schemas.microsoft.com/office/drawing/2014/main" id="{BD138414-42E0-F445-BB06-483DD237EE68}"/>
                </a:ext>
              </a:extLst>
            </p:cNvPr>
            <p:cNvPicPr>
              <a:picLocks noChangeAspect="1"/>
            </p:cNvPicPr>
            <p:nvPr/>
          </p:nvPicPr>
          <p:blipFill>
            <a:blip r:embed="rId4"/>
            <a:stretch>
              <a:fillRect/>
            </a:stretch>
          </p:blipFill>
          <p:spPr>
            <a:xfrm>
              <a:off x="3020489" y="3756731"/>
              <a:ext cx="3057536" cy="2498443"/>
            </a:xfrm>
            <a:prstGeom prst="rect">
              <a:avLst/>
            </a:prstGeom>
          </p:spPr>
        </p:pic>
        <p:pic>
          <p:nvPicPr>
            <p:cNvPr id="10" name="Imagen 9">
              <a:extLst>
                <a:ext uri="{FF2B5EF4-FFF2-40B4-BE49-F238E27FC236}">
                  <a16:creationId xmlns="" xmlns:a16="http://schemas.microsoft.com/office/drawing/2014/main" id="{E70710BB-B7A1-CE47-8E1B-8AA2E3C68A2C}"/>
                </a:ext>
              </a:extLst>
            </p:cNvPr>
            <p:cNvPicPr>
              <a:picLocks noChangeAspect="1"/>
            </p:cNvPicPr>
            <p:nvPr/>
          </p:nvPicPr>
          <p:blipFill>
            <a:blip r:embed="rId5"/>
            <a:stretch>
              <a:fillRect/>
            </a:stretch>
          </p:blipFill>
          <p:spPr>
            <a:xfrm>
              <a:off x="870304" y="4839139"/>
              <a:ext cx="2014926" cy="1841419"/>
            </a:xfrm>
            <a:prstGeom prst="rect">
              <a:avLst/>
            </a:prstGeom>
          </p:spPr>
        </p:pic>
        <p:pic>
          <p:nvPicPr>
            <p:cNvPr id="14" name="Picture 3" descr="C:\Users\Yasmin\Desktop\Sem título.png">
              <a:extLst>
                <a:ext uri="{FF2B5EF4-FFF2-40B4-BE49-F238E27FC236}">
                  <a16:creationId xmlns="" xmlns:a16="http://schemas.microsoft.com/office/drawing/2014/main" id="{73434AC8-5040-FE42-A59A-B5F9AC53B45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6701" y="3490881"/>
              <a:ext cx="2523352" cy="3030142"/>
            </a:xfrm>
            <a:prstGeom prst="rect">
              <a:avLst/>
            </a:prstGeom>
            <a:noFill/>
            <a:ln>
              <a:noFill/>
            </a:ln>
          </p:spPr>
        </p:pic>
        <p:pic>
          <p:nvPicPr>
            <p:cNvPr id="15" name="Imagen 14">
              <a:extLst>
                <a:ext uri="{FF2B5EF4-FFF2-40B4-BE49-F238E27FC236}">
                  <a16:creationId xmlns="" xmlns:a16="http://schemas.microsoft.com/office/drawing/2014/main" id="{EA3D107E-E54F-1A43-8284-2AE50B44EEF8}"/>
                </a:ext>
              </a:extLst>
            </p:cNvPr>
            <p:cNvPicPr>
              <a:picLocks noChangeAspect="1"/>
            </p:cNvPicPr>
            <p:nvPr/>
          </p:nvPicPr>
          <p:blipFill>
            <a:blip r:embed="rId7"/>
            <a:stretch>
              <a:fillRect/>
            </a:stretch>
          </p:blipFill>
          <p:spPr>
            <a:xfrm>
              <a:off x="5409466" y="3264246"/>
              <a:ext cx="2288911" cy="678571"/>
            </a:xfrm>
            <a:prstGeom prst="rect">
              <a:avLst/>
            </a:prstGeom>
          </p:spPr>
        </p:pic>
      </p:grpSp>
      <p:sp>
        <p:nvSpPr>
          <p:cNvPr id="16" name="Rectángulo redondeado 15"/>
          <p:cNvSpPr/>
          <p:nvPr/>
        </p:nvSpPr>
        <p:spPr>
          <a:xfrm>
            <a:off x="325690" y="2977962"/>
            <a:ext cx="8769818" cy="3737470"/>
          </a:xfrm>
          <a:prstGeom prst="roundRect">
            <a:avLst>
              <a:gd name="adj" fmla="val 9413"/>
            </a:avLst>
          </a:prstGeom>
          <a:noFill/>
          <a:ln>
            <a:solidFill>
              <a:srgbClr val="E9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Tree>
    <p:extLst>
      <p:ext uri="{BB962C8B-B14F-4D97-AF65-F5344CB8AC3E}">
        <p14:creationId xmlns:p14="http://schemas.microsoft.com/office/powerpoint/2010/main" val="175804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1" name="Rectángulo redondeado"/>
          <p:cNvSpPr/>
          <p:nvPr/>
        </p:nvSpPr>
        <p:spPr>
          <a:xfrm>
            <a:off x="325689" y="2014398"/>
            <a:ext cx="8769819" cy="1495718"/>
          </a:xfrm>
          <a:prstGeom prst="roundRect">
            <a:avLst>
              <a:gd name="adj" fmla="val 29068"/>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BUJES SILENTBLOCK</a:t>
            </a:r>
          </a:p>
        </p:txBody>
      </p:sp>
      <p:sp>
        <p:nvSpPr>
          <p:cNvPr id="27" name="Nunca drenar o botar los líquidos que contiene. Estos son altamente tóxicos y corrosivos, hacerlo es un riesgo potencial para quien la manipula y el medio ambiente.…"/>
          <p:cNvSpPr txBox="1"/>
          <p:nvPr/>
        </p:nvSpPr>
        <p:spPr>
          <a:xfrm>
            <a:off x="771981" y="2262517"/>
            <a:ext cx="7877234" cy="98488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s-ES_tradnl" sz="1600" dirty="0">
                <a:solidFill>
                  <a:schemeClr val="bg2">
                    <a:lumMod val="50000"/>
                  </a:schemeClr>
                </a:solidFill>
                <a:latin typeface="Calibri" charset="0"/>
                <a:ea typeface="Calibri" charset="0"/>
                <a:cs typeface="Calibri" charset="0"/>
              </a:rPr>
              <a:t>Es un buje elástico que permite los movimientos oscilantes de la bandeja sin que se produzcan roces ni desgastes, formado por un cilindro de caucho, embutido entre 2 bujes de acero, uno exterior que acopla a presión en la bandeja y otro interior a través del cual pasa el pasador de fijación. </a:t>
            </a:r>
          </a:p>
        </p:txBody>
      </p:sp>
      <p:sp>
        <p:nvSpPr>
          <p:cNvPr id="6" name="Rectángulo redondeado 5"/>
          <p:cNvSpPr/>
          <p:nvPr/>
        </p:nvSpPr>
        <p:spPr>
          <a:xfrm>
            <a:off x="325690" y="3758234"/>
            <a:ext cx="8769818" cy="2957197"/>
          </a:xfrm>
          <a:prstGeom prst="roundRect">
            <a:avLst>
              <a:gd name="adj" fmla="val 9413"/>
            </a:avLst>
          </a:prstGeom>
          <a:noFill/>
          <a:ln>
            <a:solidFill>
              <a:srgbClr val="E9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7" name="Imagen 6">
            <a:extLst>
              <a:ext uri="{FF2B5EF4-FFF2-40B4-BE49-F238E27FC236}">
                <a16:creationId xmlns="" xmlns:a16="http://schemas.microsoft.com/office/drawing/2014/main" id="{D3CE8AC6-2AF3-C244-AD8D-E3B15109A52B}"/>
              </a:ext>
            </a:extLst>
          </p:cNvPr>
          <p:cNvPicPr>
            <a:picLocks noChangeAspect="1"/>
          </p:cNvPicPr>
          <p:nvPr/>
        </p:nvPicPr>
        <p:blipFill>
          <a:blip r:embed="rId3"/>
          <a:stretch>
            <a:fillRect/>
          </a:stretch>
        </p:blipFill>
        <p:spPr>
          <a:xfrm>
            <a:off x="5720147" y="3872635"/>
            <a:ext cx="2982585" cy="2659415"/>
          </a:xfrm>
          <a:prstGeom prst="rect">
            <a:avLst/>
          </a:prstGeom>
        </p:spPr>
      </p:pic>
      <p:pic>
        <p:nvPicPr>
          <p:cNvPr id="8" name="Imagen 7">
            <a:extLst>
              <a:ext uri="{FF2B5EF4-FFF2-40B4-BE49-F238E27FC236}">
                <a16:creationId xmlns="" xmlns:a16="http://schemas.microsoft.com/office/drawing/2014/main" id="{6DBBE80A-743A-7F4F-8647-636EDADAD83E}"/>
              </a:ext>
            </a:extLst>
          </p:cNvPr>
          <p:cNvPicPr>
            <a:picLocks noChangeAspect="1"/>
          </p:cNvPicPr>
          <p:nvPr/>
        </p:nvPicPr>
        <p:blipFill>
          <a:blip r:embed="rId4"/>
          <a:stretch>
            <a:fillRect/>
          </a:stretch>
        </p:blipFill>
        <p:spPr>
          <a:xfrm>
            <a:off x="3588605" y="3872635"/>
            <a:ext cx="1594506" cy="1458592"/>
          </a:xfrm>
          <a:prstGeom prst="rect">
            <a:avLst/>
          </a:prstGeom>
        </p:spPr>
      </p:pic>
      <p:pic>
        <p:nvPicPr>
          <p:cNvPr id="9" name="Imagen 8">
            <a:extLst>
              <a:ext uri="{FF2B5EF4-FFF2-40B4-BE49-F238E27FC236}">
                <a16:creationId xmlns="" xmlns:a16="http://schemas.microsoft.com/office/drawing/2014/main" id="{6BA1E8E4-DA51-7346-B1EE-3874D7C60EDB}"/>
              </a:ext>
            </a:extLst>
          </p:cNvPr>
          <p:cNvPicPr>
            <a:picLocks noChangeAspect="1"/>
          </p:cNvPicPr>
          <p:nvPr/>
        </p:nvPicPr>
        <p:blipFill>
          <a:blip r:embed="rId5"/>
          <a:stretch>
            <a:fillRect/>
          </a:stretch>
        </p:blipFill>
        <p:spPr>
          <a:xfrm>
            <a:off x="771981" y="3872635"/>
            <a:ext cx="2391932" cy="2728393"/>
          </a:xfrm>
          <a:prstGeom prst="roundRect">
            <a:avLst/>
          </a:prstGeom>
        </p:spPr>
      </p:pic>
      <p:pic>
        <p:nvPicPr>
          <p:cNvPr id="11" name="Imagen 10">
            <a:extLst>
              <a:ext uri="{FF2B5EF4-FFF2-40B4-BE49-F238E27FC236}">
                <a16:creationId xmlns="" xmlns:a16="http://schemas.microsoft.com/office/drawing/2014/main" id="{FA0C69C2-DA43-4348-AEEE-5CA8245E4E14}"/>
              </a:ext>
            </a:extLst>
          </p:cNvPr>
          <p:cNvPicPr>
            <a:picLocks noChangeAspect="1"/>
          </p:cNvPicPr>
          <p:nvPr/>
        </p:nvPicPr>
        <p:blipFill>
          <a:blip r:embed="rId6"/>
          <a:stretch>
            <a:fillRect/>
          </a:stretch>
        </p:blipFill>
        <p:spPr>
          <a:xfrm>
            <a:off x="3516476" y="5417262"/>
            <a:ext cx="1738765" cy="1219300"/>
          </a:xfrm>
          <a:prstGeom prst="rect">
            <a:avLst/>
          </a:prstGeom>
        </p:spPr>
      </p:pic>
    </p:spTree>
    <p:extLst>
      <p:ext uri="{BB962C8B-B14F-4D97-AF65-F5344CB8AC3E}">
        <p14:creationId xmlns:p14="http://schemas.microsoft.com/office/powerpoint/2010/main" val="168326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1" name="Rectángulo redondeado"/>
          <p:cNvSpPr/>
          <p:nvPr/>
        </p:nvSpPr>
        <p:spPr>
          <a:xfrm>
            <a:off x="325689" y="2014398"/>
            <a:ext cx="8769819" cy="1181086"/>
          </a:xfrm>
          <a:prstGeom prst="roundRect">
            <a:avLst>
              <a:gd name="adj" fmla="val 20743"/>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TERMINALES DE </a:t>
            </a:r>
            <a:r>
              <a:rPr lang="en-US" sz="2800" i="0" u="none" strike="noStrike" cap="none" dirty="0" smtClean="0">
                <a:solidFill>
                  <a:srgbClr val="FF0000"/>
                </a:solidFill>
                <a:latin typeface="Calibri"/>
                <a:ea typeface="Calibri"/>
                <a:cs typeface="Calibri"/>
                <a:sym typeface="Calibri"/>
              </a:rPr>
              <a:t>SUSPENSIÓN (RÓTULAS)</a:t>
            </a:r>
          </a:p>
        </p:txBody>
      </p:sp>
      <p:sp>
        <p:nvSpPr>
          <p:cNvPr id="27" name="Nunca drenar o botar los líquidos que contiene. Estos son altamente tóxicos y corrosivos, hacerlo es un riesgo potencial para quien la manipula y el medio ambiente.…"/>
          <p:cNvSpPr txBox="1"/>
          <p:nvPr/>
        </p:nvSpPr>
        <p:spPr>
          <a:xfrm>
            <a:off x="771981" y="2262517"/>
            <a:ext cx="7877234"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Conectan el brazo oscilante o bandeja a la punta de eje, soportando las cargas laterales y verticales. La mayoría de los pivotes tienen movimientos de 360º. En algunas suspensiones antiguas, el pivote tiene limitaciones de movimiento.</a:t>
            </a:r>
            <a:endParaRPr lang="es-CL" sz="1600" dirty="0">
              <a:solidFill>
                <a:schemeClr val="bg2">
                  <a:lumMod val="50000"/>
                </a:schemeClr>
              </a:solidFill>
              <a:latin typeface="Calibri" charset="0"/>
              <a:ea typeface="Calibri" charset="0"/>
              <a:cs typeface="Calibri" charset="0"/>
            </a:endParaRPr>
          </a:p>
        </p:txBody>
      </p:sp>
      <p:sp>
        <p:nvSpPr>
          <p:cNvPr id="6" name="Rectángulo redondeado 5"/>
          <p:cNvSpPr/>
          <p:nvPr/>
        </p:nvSpPr>
        <p:spPr>
          <a:xfrm>
            <a:off x="943896" y="3443604"/>
            <a:ext cx="7364361" cy="3271828"/>
          </a:xfrm>
          <a:prstGeom prst="roundRect">
            <a:avLst>
              <a:gd name="adj" fmla="val 9413"/>
            </a:avLst>
          </a:prstGeom>
          <a:noFill/>
          <a:ln>
            <a:solidFill>
              <a:srgbClr val="E9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nvGrpSpPr>
          <p:cNvPr id="2" name="Agrupar 1"/>
          <p:cNvGrpSpPr/>
          <p:nvPr/>
        </p:nvGrpSpPr>
        <p:grpSpPr>
          <a:xfrm>
            <a:off x="1487086" y="3696804"/>
            <a:ext cx="6447023" cy="2933254"/>
            <a:chOff x="580381" y="3696804"/>
            <a:chExt cx="6447023" cy="2933254"/>
          </a:xfrm>
        </p:grpSpPr>
        <p:pic>
          <p:nvPicPr>
            <p:cNvPr id="7" name="Imagen 6">
              <a:extLst>
                <a:ext uri="{FF2B5EF4-FFF2-40B4-BE49-F238E27FC236}">
                  <a16:creationId xmlns="" xmlns:a16="http://schemas.microsoft.com/office/drawing/2014/main" id="{2E4AF3FE-2BF8-1642-A694-3D3995B0D17C}"/>
                </a:ext>
              </a:extLst>
            </p:cNvPr>
            <p:cNvPicPr>
              <a:picLocks noChangeAspect="1"/>
            </p:cNvPicPr>
            <p:nvPr/>
          </p:nvPicPr>
          <p:blipFill>
            <a:blip r:embed="rId3"/>
            <a:stretch>
              <a:fillRect/>
            </a:stretch>
          </p:blipFill>
          <p:spPr>
            <a:xfrm>
              <a:off x="5995243" y="4053050"/>
              <a:ext cx="1032161" cy="1579583"/>
            </a:xfrm>
            <a:prstGeom prst="rect">
              <a:avLst/>
            </a:prstGeom>
          </p:spPr>
        </p:pic>
        <p:pic>
          <p:nvPicPr>
            <p:cNvPr id="9" name="Imagen 8">
              <a:extLst>
                <a:ext uri="{FF2B5EF4-FFF2-40B4-BE49-F238E27FC236}">
                  <a16:creationId xmlns="" xmlns:a16="http://schemas.microsoft.com/office/drawing/2014/main" id="{7B55B1E2-EB5D-FF43-B151-E3342AE4A9EE}"/>
                </a:ext>
              </a:extLst>
            </p:cNvPr>
            <p:cNvPicPr>
              <a:picLocks noChangeAspect="1"/>
            </p:cNvPicPr>
            <p:nvPr/>
          </p:nvPicPr>
          <p:blipFill>
            <a:blip r:embed="rId4"/>
            <a:stretch>
              <a:fillRect/>
            </a:stretch>
          </p:blipFill>
          <p:spPr>
            <a:xfrm>
              <a:off x="3926337" y="4928215"/>
              <a:ext cx="1568519" cy="1701843"/>
            </a:xfrm>
            <a:prstGeom prst="rect">
              <a:avLst/>
            </a:prstGeom>
          </p:spPr>
        </p:pic>
        <p:pic>
          <p:nvPicPr>
            <p:cNvPr id="10" name="Imagen 9">
              <a:extLst>
                <a:ext uri="{FF2B5EF4-FFF2-40B4-BE49-F238E27FC236}">
                  <a16:creationId xmlns="" xmlns:a16="http://schemas.microsoft.com/office/drawing/2014/main" id="{42BBF178-89D1-4947-88AE-76015EA95E62}"/>
                </a:ext>
              </a:extLst>
            </p:cNvPr>
            <p:cNvPicPr>
              <a:picLocks noChangeAspect="1"/>
            </p:cNvPicPr>
            <p:nvPr/>
          </p:nvPicPr>
          <p:blipFill>
            <a:blip r:embed="rId5"/>
            <a:stretch>
              <a:fillRect/>
            </a:stretch>
          </p:blipFill>
          <p:spPr>
            <a:xfrm>
              <a:off x="3926338" y="3696804"/>
              <a:ext cx="1568519" cy="1146038"/>
            </a:xfrm>
            <a:prstGeom prst="rect">
              <a:avLst/>
            </a:prstGeom>
          </p:spPr>
        </p:pic>
        <p:pic>
          <p:nvPicPr>
            <p:cNvPr id="11" name="Imagen 10">
              <a:extLst>
                <a:ext uri="{FF2B5EF4-FFF2-40B4-BE49-F238E27FC236}">
                  <a16:creationId xmlns="" xmlns:a16="http://schemas.microsoft.com/office/drawing/2014/main" id="{32435348-FFAF-644F-9DD5-7F7F8A9CAC38}"/>
                </a:ext>
              </a:extLst>
            </p:cNvPr>
            <p:cNvPicPr>
              <a:picLocks noChangeAspect="1"/>
            </p:cNvPicPr>
            <p:nvPr/>
          </p:nvPicPr>
          <p:blipFill>
            <a:blip r:embed="rId6"/>
            <a:stretch>
              <a:fillRect/>
            </a:stretch>
          </p:blipFill>
          <p:spPr>
            <a:xfrm>
              <a:off x="580381" y="3878289"/>
              <a:ext cx="2941113" cy="2275606"/>
            </a:xfrm>
            <a:prstGeom prst="rect">
              <a:avLst/>
            </a:prstGeom>
          </p:spPr>
        </p:pic>
      </p:grpSp>
    </p:spTree>
    <p:extLst>
      <p:ext uri="{BB962C8B-B14F-4D97-AF65-F5344CB8AC3E}">
        <p14:creationId xmlns:p14="http://schemas.microsoft.com/office/powerpoint/2010/main" val="2030926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1" name="Rectángulo redondeado"/>
          <p:cNvSpPr/>
          <p:nvPr/>
        </p:nvSpPr>
        <p:spPr>
          <a:xfrm>
            <a:off x="325689" y="2014398"/>
            <a:ext cx="8769819" cy="935280"/>
          </a:xfrm>
          <a:prstGeom prst="roundRect">
            <a:avLst>
              <a:gd name="adj" fmla="val 14635"/>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TERMINALES DE </a:t>
            </a:r>
            <a:r>
              <a:rPr lang="en-US" sz="2800" b="0" i="0" u="none" strike="noStrike" cap="none" dirty="0" smtClean="0">
                <a:solidFill>
                  <a:srgbClr val="FF0000"/>
                </a:solidFill>
                <a:latin typeface="Calibri"/>
                <a:ea typeface="Calibri"/>
                <a:cs typeface="Calibri"/>
                <a:sym typeface="Calibri"/>
              </a:rPr>
              <a:t>SUSPENSIÓN (RÓTULAS)</a:t>
            </a:r>
            <a:endParaRPr sz="3100" b="0" i="0" u="none" strike="noStrike" cap="none" dirty="0">
              <a:solidFill>
                <a:srgbClr val="FF0000"/>
              </a:solidFill>
              <a:latin typeface="Calibri"/>
              <a:ea typeface="Calibri"/>
              <a:cs typeface="Calibri"/>
              <a:sym typeface="Calibri"/>
            </a:endParaRPr>
          </a:p>
        </p:txBody>
      </p:sp>
      <p:sp>
        <p:nvSpPr>
          <p:cNvPr id="27" name="Nunca drenar o botar los líquidos que contiene. Estos son altamente tóxicos y corrosivos, hacerlo es un riesgo potencial para quien la manipula y el medio ambiente.…"/>
          <p:cNvSpPr txBox="1"/>
          <p:nvPr/>
        </p:nvSpPr>
        <p:spPr>
          <a:xfrm>
            <a:off x="771981" y="2262517"/>
            <a:ext cx="7877234"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s-ES_tradnl" sz="1600" dirty="0">
                <a:solidFill>
                  <a:schemeClr val="bg2">
                    <a:lumMod val="50000"/>
                  </a:schemeClr>
                </a:solidFill>
                <a:latin typeface="Calibri" charset="0"/>
                <a:ea typeface="Calibri" charset="0"/>
                <a:cs typeface="Calibri" charset="0"/>
              </a:rPr>
              <a:t>Articulación del sistema de suspensión y dirección que tiene las siguientes partes componentes:</a:t>
            </a:r>
          </a:p>
        </p:txBody>
      </p:sp>
      <p:sp>
        <p:nvSpPr>
          <p:cNvPr id="2" name="CuadroTexto 1"/>
          <p:cNvSpPr txBox="1"/>
          <p:nvPr/>
        </p:nvSpPr>
        <p:spPr>
          <a:xfrm>
            <a:off x="-567267" y="0"/>
            <a:ext cx="184731" cy="307777"/>
          </a:xfrm>
          <a:prstGeom prst="rect">
            <a:avLst/>
          </a:prstGeom>
          <a:noFill/>
        </p:spPr>
        <p:txBody>
          <a:bodyPr wrap="none" rtlCol="0">
            <a:spAutoFit/>
          </a:bodyPr>
          <a:lstStyle/>
          <a:p>
            <a:endParaRPr lang="es-ES_tradnl"/>
          </a:p>
        </p:txBody>
      </p:sp>
      <p:sp>
        <p:nvSpPr>
          <p:cNvPr id="12" name="Rectángulo redondeado"/>
          <p:cNvSpPr/>
          <p:nvPr/>
        </p:nvSpPr>
        <p:spPr>
          <a:xfrm>
            <a:off x="325690" y="3266331"/>
            <a:ext cx="3990672" cy="2279424"/>
          </a:xfrm>
          <a:prstGeom prst="roundRect">
            <a:avLst>
              <a:gd name="adj" fmla="val 14635"/>
            </a:avLst>
          </a:prstGeom>
          <a:noFill/>
          <a:ln w="47625">
            <a:solidFill>
              <a:srgbClr val="E9E1E4"/>
            </a:solidFill>
            <a:miter lim="400000"/>
          </a:ln>
        </p:spPr>
        <p:txBody>
          <a:bodyPr lIns="0" tIns="0" rIns="0" bIns="0" anchor="ctr"/>
          <a:lstStyle/>
          <a:p>
            <a:pPr algn="ctr">
              <a:defRPr>
                <a:solidFill>
                  <a:srgbClr val="FFFFFF"/>
                </a:solidFill>
              </a:defRPr>
            </a:pPr>
            <a:endParaRPr dirty="0"/>
          </a:p>
        </p:txBody>
      </p:sp>
      <p:sp>
        <p:nvSpPr>
          <p:cNvPr id="15" name="Nunca drenar o botar los líquidos que contiene. Estos son altamente tóxicos y corrosivos, hacerlo es un riesgo potencial para quien la manipula y el medio ambiente.…"/>
          <p:cNvSpPr txBox="1"/>
          <p:nvPr/>
        </p:nvSpPr>
        <p:spPr>
          <a:xfrm>
            <a:off x="771981" y="3498102"/>
            <a:ext cx="7877234" cy="181588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50000"/>
              </a:lnSpc>
              <a:buFont typeface="Wingdings" charset="0"/>
              <a:buNone/>
            </a:pPr>
            <a:r>
              <a:rPr lang="es-ES_tradnl" sz="1600" b="1" dirty="0">
                <a:solidFill>
                  <a:schemeClr val="bg2">
                    <a:lumMod val="50000"/>
                  </a:schemeClr>
                </a:solidFill>
                <a:latin typeface="Calibri" charset="0"/>
                <a:ea typeface="Calibri" charset="0"/>
                <a:cs typeface="Calibri" charset="0"/>
              </a:rPr>
              <a:t>1.- </a:t>
            </a:r>
            <a:r>
              <a:rPr lang="es-ES_tradnl" sz="1600" dirty="0">
                <a:solidFill>
                  <a:schemeClr val="bg2">
                    <a:lumMod val="50000"/>
                  </a:schemeClr>
                </a:solidFill>
                <a:latin typeface="Calibri" charset="0"/>
                <a:ea typeface="Calibri" charset="0"/>
                <a:cs typeface="Calibri" charset="0"/>
              </a:rPr>
              <a:t>Perno con cabeza esférica.</a:t>
            </a:r>
          </a:p>
          <a:p>
            <a:pPr>
              <a:lnSpc>
                <a:spcPct val="150000"/>
              </a:lnSpc>
              <a:buFont typeface="Wingdings" charset="0"/>
              <a:buNone/>
            </a:pPr>
            <a:r>
              <a:rPr lang="es-ES_tradnl" sz="1600" b="1" dirty="0">
                <a:solidFill>
                  <a:schemeClr val="bg2">
                    <a:lumMod val="50000"/>
                  </a:schemeClr>
                </a:solidFill>
                <a:latin typeface="Calibri" charset="0"/>
                <a:ea typeface="Calibri" charset="0"/>
                <a:cs typeface="Calibri" charset="0"/>
              </a:rPr>
              <a:t>2.- </a:t>
            </a:r>
            <a:r>
              <a:rPr lang="es-ES_tradnl" sz="1600" dirty="0">
                <a:solidFill>
                  <a:schemeClr val="bg2">
                    <a:lumMod val="50000"/>
                  </a:schemeClr>
                </a:solidFill>
                <a:latin typeface="Calibri" charset="0"/>
                <a:ea typeface="Calibri" charset="0"/>
                <a:cs typeface="Calibri" charset="0"/>
              </a:rPr>
              <a:t>Revestimiento de teflón.</a:t>
            </a:r>
          </a:p>
          <a:p>
            <a:pPr>
              <a:lnSpc>
                <a:spcPct val="150000"/>
              </a:lnSpc>
              <a:buFont typeface="Wingdings" charset="0"/>
              <a:buNone/>
            </a:pPr>
            <a:r>
              <a:rPr lang="es-ES_tradnl" sz="1600" b="1" dirty="0">
                <a:solidFill>
                  <a:schemeClr val="bg2">
                    <a:lumMod val="50000"/>
                  </a:schemeClr>
                </a:solidFill>
                <a:latin typeface="Calibri" charset="0"/>
                <a:ea typeface="Calibri" charset="0"/>
                <a:cs typeface="Calibri" charset="0"/>
              </a:rPr>
              <a:t>3.- </a:t>
            </a:r>
            <a:r>
              <a:rPr lang="es-ES_tradnl" sz="1600" dirty="0">
                <a:solidFill>
                  <a:schemeClr val="bg2">
                    <a:lumMod val="50000"/>
                  </a:schemeClr>
                </a:solidFill>
                <a:latin typeface="Calibri" charset="0"/>
                <a:ea typeface="Calibri" charset="0"/>
                <a:cs typeface="Calibri" charset="0"/>
              </a:rPr>
              <a:t>Carcasa metálica.</a:t>
            </a:r>
          </a:p>
          <a:p>
            <a:pPr>
              <a:lnSpc>
                <a:spcPct val="150000"/>
              </a:lnSpc>
              <a:buFont typeface="Wingdings" charset="0"/>
              <a:buNone/>
            </a:pPr>
            <a:r>
              <a:rPr lang="es-ES_tradnl" sz="1600" b="1" dirty="0">
                <a:solidFill>
                  <a:schemeClr val="bg2">
                    <a:lumMod val="50000"/>
                  </a:schemeClr>
                </a:solidFill>
                <a:latin typeface="Calibri" charset="0"/>
                <a:ea typeface="Calibri" charset="0"/>
                <a:cs typeface="Calibri" charset="0"/>
              </a:rPr>
              <a:t>4.- </a:t>
            </a:r>
            <a:r>
              <a:rPr lang="es-ES_tradnl" sz="1600" dirty="0">
                <a:solidFill>
                  <a:schemeClr val="bg2">
                    <a:lumMod val="50000"/>
                  </a:schemeClr>
                </a:solidFill>
                <a:latin typeface="Calibri" charset="0"/>
                <a:ea typeface="Calibri" charset="0"/>
                <a:cs typeface="Calibri" charset="0"/>
              </a:rPr>
              <a:t>Guardapolvo.</a:t>
            </a:r>
          </a:p>
          <a:p>
            <a:pPr>
              <a:lnSpc>
                <a:spcPct val="150000"/>
              </a:lnSpc>
              <a:buFont typeface="Wingdings" charset="0"/>
              <a:buNone/>
            </a:pPr>
            <a:r>
              <a:rPr lang="es-ES_tradnl" sz="1600" b="1" dirty="0">
                <a:solidFill>
                  <a:schemeClr val="bg2">
                    <a:lumMod val="50000"/>
                  </a:schemeClr>
                </a:solidFill>
                <a:latin typeface="Calibri" charset="0"/>
                <a:ea typeface="Calibri" charset="0"/>
                <a:cs typeface="Calibri" charset="0"/>
              </a:rPr>
              <a:t>5.- </a:t>
            </a:r>
            <a:r>
              <a:rPr lang="es-ES_tradnl" sz="1600" dirty="0">
                <a:solidFill>
                  <a:schemeClr val="bg2">
                    <a:lumMod val="50000"/>
                  </a:schemeClr>
                </a:solidFill>
                <a:latin typeface="Calibri" charset="0"/>
                <a:ea typeface="Calibri" charset="0"/>
                <a:cs typeface="Calibri" charset="0"/>
              </a:rPr>
              <a:t>Cono.</a:t>
            </a:r>
          </a:p>
        </p:txBody>
      </p:sp>
      <p:pic>
        <p:nvPicPr>
          <p:cNvPr id="13" name="Picture 6" descr="C:\Mis documentos\sistema de direccion y suspension\figura29.JPG">
            <a:extLst>
              <a:ext uri="{FF2B5EF4-FFF2-40B4-BE49-F238E27FC236}">
                <a16:creationId xmlns="" xmlns:a16="http://schemas.microsoft.com/office/drawing/2014/main" id="{7C3E4175-8459-F649-9D13-B9DEE82E2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88190" y="3266331"/>
            <a:ext cx="4398389" cy="3349699"/>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59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Google Shape;25;p27"/>
          <p:cNvSpPr txBox="1">
            <a:spLocks noGrp="1"/>
          </p:cNvSpPr>
          <p:nvPr>
            <p:ph type="sldNum" sz="quarter" idx="4294967295"/>
          </p:nvPr>
        </p:nvSpPr>
        <p:spPr>
          <a:xfrm>
            <a:off x="0" y="6884988"/>
            <a:ext cx="338138" cy="317500"/>
          </a:xfrm>
          <a:prstGeom prst="rect">
            <a:avLst/>
          </a:prstGeom>
          <a:extLst>
            <a:ext uri="{C572A759-6A51-4108-AA02-DFA0A04FC94B}">
              <ma14:wrappingTextBoxFlag xmlns:ma14="http://schemas.microsoft.com/office/mac/drawingml/2011/main" xmlns="" val="1"/>
            </a:ext>
          </a:extLst>
        </p:spPr>
        <p:txBody>
          <a:bodyPr lIns="91461" tIns="91461" rIns="91461" bIns="91461" anchor="t"/>
          <a:lstStyle>
            <a:lvl1pPr>
              <a:defRPr sz="1100">
                <a:latin typeface="Calibri"/>
                <a:ea typeface="Calibri"/>
                <a:cs typeface="Calibri"/>
                <a:sym typeface="Calibri"/>
              </a:defRPr>
            </a:lvl1pPr>
          </a:lstStyle>
          <a:p>
            <a:fld id="{86CB4B4D-7CA3-9044-876B-883B54F8677D}" type="slidenum">
              <a:t>18</a:t>
            </a:fld>
            <a:endParaRPr/>
          </a:p>
        </p:txBody>
      </p:sp>
      <p:pic>
        <p:nvPicPr>
          <p:cNvPr id="400" name="Imagen 9" descr="Imagen 9"/>
          <p:cNvPicPr>
            <a:picLocks noChangeAspect="1"/>
          </p:cNvPicPr>
          <p:nvPr/>
        </p:nvPicPr>
        <p:blipFill>
          <a:blip r:embed="rId2"/>
          <a:stretch>
            <a:fillRect/>
          </a:stretch>
        </p:blipFill>
        <p:spPr>
          <a:xfrm>
            <a:off x="831331" y="1816062"/>
            <a:ext cx="7019389" cy="4873690"/>
          </a:xfrm>
          <a:prstGeom prst="rect">
            <a:avLst/>
          </a:prstGeom>
          <a:ln w="12700">
            <a:miter lim="400000"/>
          </a:ln>
        </p:spPr>
      </p:pic>
      <p:pic>
        <p:nvPicPr>
          <p:cNvPr id="401" name="Imagen 10" descr="Imagen 10"/>
          <p:cNvPicPr>
            <a:picLocks noChangeAspect="1"/>
          </p:cNvPicPr>
          <p:nvPr/>
        </p:nvPicPr>
        <p:blipFill>
          <a:blip r:embed="rId3"/>
          <a:stretch>
            <a:fillRect/>
          </a:stretch>
        </p:blipFill>
        <p:spPr>
          <a:xfrm flipH="1">
            <a:off x="5176767" y="3961509"/>
            <a:ext cx="4638251" cy="3846491"/>
          </a:xfrm>
          <a:prstGeom prst="rect">
            <a:avLst/>
          </a:prstGeom>
          <a:ln w="12700">
            <a:miter lim="400000"/>
          </a:ln>
        </p:spPr>
      </p:pic>
      <p:grpSp>
        <p:nvGrpSpPr>
          <p:cNvPr id="404" name="Grupo 11"/>
          <p:cNvGrpSpPr/>
          <p:nvPr/>
        </p:nvGrpSpPr>
        <p:grpSpPr>
          <a:xfrm>
            <a:off x="6555955" y="1700167"/>
            <a:ext cx="2634732" cy="2630706"/>
            <a:chOff x="0" y="0"/>
            <a:chExt cx="2633624" cy="2629600"/>
          </a:xfrm>
        </p:grpSpPr>
        <p:sp>
          <p:nvSpPr>
            <p:cNvPr id="402" name="Google Shape;250;p10"/>
            <p:cNvSpPr/>
            <p:nvPr/>
          </p:nvSpPr>
          <p:spPr>
            <a:xfrm>
              <a:off x="0" y="0"/>
              <a:ext cx="2633625" cy="1993052"/>
            </a:xfrm>
            <a:prstGeom prst="roundRect">
              <a:avLst>
                <a:gd name="adj" fmla="val 11224"/>
              </a:avLst>
            </a:prstGeom>
            <a:solidFill>
              <a:srgbClr val="DFD3D8"/>
            </a:solidFill>
            <a:ln w="12700" cap="flat">
              <a:noFill/>
              <a:miter lim="400000"/>
            </a:ln>
            <a:effectLst/>
          </p:spPr>
          <p:txBody>
            <a:bodyPr wrap="square" lIns="0" tIns="0" rIns="0" bIns="0" numCol="1" anchor="ctr">
              <a:noAutofit/>
            </a:bodyPr>
            <a:lstStyle/>
            <a:p>
              <a:pPr>
                <a:defRPr>
                  <a:latin typeface="+mn-lt"/>
                  <a:ea typeface="+mn-ea"/>
                  <a:cs typeface="+mn-cs"/>
                  <a:sym typeface="Arial"/>
                </a:defRPr>
              </a:pPr>
              <a:endParaRPr sz="1401"/>
            </a:p>
          </p:txBody>
        </p:sp>
        <p:sp>
          <p:nvSpPr>
            <p:cNvPr id="403" name="Triángulo isósceles 13"/>
            <p:cNvSpPr/>
            <p:nvPr/>
          </p:nvSpPr>
          <p:spPr>
            <a:xfrm rot="12168342">
              <a:off x="992572" y="1807525"/>
              <a:ext cx="333493" cy="788255"/>
            </a:xfrm>
            <a:prstGeom prst="triangle">
              <a:avLst/>
            </a:prstGeom>
            <a:solidFill>
              <a:srgbClr val="DFD3D8"/>
            </a:solidFill>
            <a:ln w="12700" cap="flat">
              <a:noFill/>
              <a:miter lim="400000"/>
            </a:ln>
            <a:effectLst/>
          </p:spPr>
          <p:txBody>
            <a:bodyPr wrap="square" lIns="0" tIns="0" rIns="0" bIns="0" numCol="1" anchor="ctr">
              <a:noAutofit/>
            </a:bodyPr>
            <a:lstStyle/>
            <a:p>
              <a:pPr algn="ctr">
                <a:defRPr>
                  <a:solidFill>
                    <a:srgbClr val="FFFFFF"/>
                  </a:solidFill>
                </a:defRPr>
              </a:pPr>
              <a:endParaRPr sz="1401"/>
            </a:p>
          </p:txBody>
        </p:sp>
      </p:grpSp>
      <p:sp>
        <p:nvSpPr>
          <p:cNvPr id="405" name="Google Shape;353;p18"/>
          <p:cNvSpPr txBox="1"/>
          <p:nvPr/>
        </p:nvSpPr>
        <p:spPr>
          <a:xfrm>
            <a:off x="6689121" y="2028272"/>
            <a:ext cx="2409618" cy="1477963"/>
          </a:xfrm>
          <a:prstGeom prst="rect">
            <a:avLst/>
          </a:prstGeom>
          <a:ln w="12700">
            <a:miter lim="400000"/>
          </a:ln>
          <a:extLst>
            <a:ext uri="{C572A759-6A51-4108-AA02-DFA0A04FC94B}">
              <ma14:wrappingTextBoxFlag xmlns:ma14="http://schemas.microsoft.com/office/mac/drawingml/2011/main" xmlns="" val="1"/>
            </a:ext>
          </a:extLst>
        </p:spPr>
        <p:txBody>
          <a:bodyPr wrap="square" lIns="91437" tIns="91437" rIns="91437" bIns="91437" anchor="ctr">
            <a:spAutoFit/>
          </a:bodyPr>
          <a:lstStyle/>
          <a:p>
            <a:pPr>
              <a:lnSpc>
                <a:spcPct val="80000"/>
              </a:lnSpc>
              <a:defRPr sz="2100" b="1">
                <a:solidFill>
                  <a:srgbClr val="741B47"/>
                </a:solidFill>
                <a:latin typeface="Calibri"/>
                <a:ea typeface="Calibri"/>
                <a:cs typeface="Calibri"/>
                <a:sym typeface="Calibri"/>
              </a:defRPr>
            </a:pPr>
            <a:r>
              <a:rPr sz="2101" dirty="0"/>
              <a:t>Veamos el siguiente video que nos explica el </a:t>
            </a:r>
            <a:r>
              <a:rPr lang="es-ES" sz="2101" dirty="0" smtClean="0">
                <a:solidFill>
                  <a:srgbClr val="FF0000"/>
                </a:solidFill>
              </a:rPr>
              <a:t>funcionamiento de un amortiguador</a:t>
            </a:r>
            <a:r>
              <a:rPr sz="2101" dirty="0" smtClean="0"/>
              <a:t>!</a:t>
            </a:r>
            <a:endParaRPr sz="2101" dirty="0"/>
          </a:p>
        </p:txBody>
      </p:sp>
      <p:sp>
        <p:nvSpPr>
          <p:cNvPr id="406" name="Google Shape;323;p12"/>
          <p:cNvSpPr txBox="1"/>
          <p:nvPr/>
        </p:nvSpPr>
        <p:spPr>
          <a:xfrm>
            <a:off x="2945262" y="3533262"/>
            <a:ext cx="2222554" cy="738965"/>
          </a:xfrm>
          <a:prstGeom prst="rect">
            <a:avLst/>
          </a:prstGeom>
          <a:ln w="12700">
            <a:miter lim="400000"/>
          </a:ln>
          <a:extLst>
            <a:ext uri="{C572A759-6A51-4108-AA02-DFA0A04FC94B}">
              <ma14:wrappingTextBoxFlag xmlns:ma14="http://schemas.microsoft.com/office/mac/drawingml/2011/main" xmlns="" val="1"/>
            </a:ext>
          </a:extLst>
        </p:spPr>
        <p:txBody>
          <a:bodyPr wrap="square" lIns="91462" tIns="91462" rIns="91462" bIns="91462" anchor="ctr">
            <a:spAutoFit/>
          </a:bodyPr>
          <a:lstStyle>
            <a:lvl1pPr>
              <a:defRPr sz="1800">
                <a:latin typeface="Calibri"/>
                <a:ea typeface="Calibri"/>
                <a:cs typeface="Calibri"/>
                <a:sym typeface="Calibri"/>
              </a:defRPr>
            </a:lvl1pPr>
          </a:lstStyle>
          <a:p>
            <a:r>
              <a:rPr lang="es-CL" sz="1801" dirty="0"/>
              <a:t>Funcionamiento de un amortiguador</a:t>
            </a:r>
            <a:endParaRPr sz="1801" dirty="0"/>
          </a:p>
        </p:txBody>
      </p:sp>
      <p:sp>
        <p:nvSpPr>
          <p:cNvPr id="407" name="Google Shape;206;p7"/>
          <p:cNvSpPr txBox="1"/>
          <p:nvPr/>
        </p:nvSpPr>
        <p:spPr>
          <a:xfrm>
            <a:off x="382999" y="1261802"/>
            <a:ext cx="8954265" cy="536344"/>
          </a:xfrm>
          <a:prstGeom prst="rect">
            <a:avLst/>
          </a:prstGeom>
          <a:ln w="12700">
            <a:miter lim="400000"/>
          </a:ln>
          <a:extLst>
            <a:ext uri="{C572A759-6A51-4108-AA02-DFA0A04FC94B}">
              <ma14:wrappingTextBoxFlag xmlns:ma14="http://schemas.microsoft.com/office/mac/drawingml/2011/main" xmlns="" val="1"/>
            </a:ext>
          </a:extLst>
        </p:spPr>
        <p:txBody>
          <a:bodyPr lIns="91437" tIns="91437" rIns="91437" bIns="91437" anchor="ctr">
            <a:spAutoFit/>
          </a:bodyPr>
          <a:lstStyle>
            <a:lvl1pPr>
              <a:lnSpc>
                <a:spcPct val="80000"/>
              </a:lnSpc>
              <a:defRPr sz="2800" b="1">
                <a:solidFill>
                  <a:srgbClr val="741B47"/>
                </a:solidFill>
                <a:latin typeface="Calibri"/>
                <a:ea typeface="Calibri"/>
                <a:cs typeface="Calibri"/>
                <a:sym typeface="Calibri"/>
              </a:defRPr>
            </a:lvl1pPr>
          </a:lstStyle>
          <a:p>
            <a:r>
              <a:rPr sz="2801"/>
              <a:t>VIDEO</a:t>
            </a:r>
          </a:p>
        </p:txBody>
      </p:sp>
      <p:grpSp>
        <p:nvGrpSpPr>
          <p:cNvPr id="411" name="Botón de acción: Hacia delante o Siguiente 17">
            <a:hlinkClick r:id=""/>
          </p:cNvPr>
          <p:cNvGrpSpPr/>
          <p:nvPr/>
        </p:nvGrpSpPr>
        <p:grpSpPr>
          <a:xfrm>
            <a:off x="2443369" y="3656713"/>
            <a:ext cx="492060" cy="492060"/>
            <a:chOff x="0" y="0"/>
            <a:chExt cx="491851" cy="491851"/>
          </a:xfrm>
        </p:grpSpPr>
        <p:sp>
          <p:nvSpPr>
            <p:cNvPr id="408" name="Cuadrado"/>
            <p:cNvSpPr/>
            <p:nvPr/>
          </p:nvSpPr>
          <p:spPr>
            <a:xfrm>
              <a:off x="0" y="0"/>
              <a:ext cx="491851" cy="491851"/>
            </a:xfrm>
            <a:prstGeom prst="rect">
              <a:avLst/>
            </a:prstGeom>
            <a:solidFill>
              <a:srgbClr val="BFBFBF"/>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sz="1401"/>
            </a:p>
          </p:txBody>
        </p:sp>
        <p:sp>
          <p:nvSpPr>
            <p:cNvPr id="409" name="Triángulo">
              <a:hlinkClick r:id="rId4"/>
            </p:cNvPr>
            <p:cNvSpPr/>
            <p:nvPr/>
          </p:nvSpPr>
          <p:spPr>
            <a:xfrm>
              <a:off x="61480" y="61480"/>
              <a:ext cx="368891" cy="36889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0"/>
                  </a:lnTo>
                  <a:lnTo>
                    <a:pt x="0" y="21600"/>
                  </a:lnTo>
                  <a:close/>
                </a:path>
              </a:pathLst>
            </a:custGeom>
            <a:solidFill>
              <a:srgbClr val="000000">
                <a:alpha val="40000"/>
              </a:srgbClr>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sz="1401"/>
            </a:p>
          </p:txBody>
        </p:sp>
        <p:sp>
          <p:nvSpPr>
            <p:cNvPr id="410" name="Figura"/>
            <p:cNvSpPr/>
            <p:nvPr/>
          </p:nvSpPr>
          <p:spPr>
            <a:xfrm>
              <a:off x="0" y="0"/>
              <a:ext cx="491851" cy="491851"/>
            </a:xfrm>
            <a:custGeom>
              <a:avLst/>
              <a:gdLst/>
              <a:ahLst/>
              <a:cxnLst>
                <a:cxn ang="0">
                  <a:pos x="wd2" y="hd2"/>
                </a:cxn>
                <a:cxn ang="5400000">
                  <a:pos x="wd2" y="hd2"/>
                </a:cxn>
                <a:cxn ang="10800000">
                  <a:pos x="wd2" y="hd2"/>
                </a:cxn>
                <a:cxn ang="16200000">
                  <a:pos x="wd2" y="hd2"/>
                </a:cxn>
              </a:cxnLst>
              <a:rect l="0" t="0" r="r" b="b"/>
              <a:pathLst>
                <a:path w="21600" h="21600" extrusionOk="0">
                  <a:moveTo>
                    <a:pt x="18900" y="10800"/>
                  </a:moveTo>
                  <a:lnTo>
                    <a:pt x="2700" y="18900"/>
                  </a:lnTo>
                  <a:lnTo>
                    <a:pt x="2700" y="2700"/>
                  </a:lnTo>
                  <a:close/>
                  <a:moveTo>
                    <a:pt x="0" y="0"/>
                  </a:moveTo>
                  <a:lnTo>
                    <a:pt x="21600" y="0"/>
                  </a:lnTo>
                  <a:lnTo>
                    <a:pt x="21600" y="21600"/>
                  </a:lnTo>
                  <a:lnTo>
                    <a:pt x="0" y="21600"/>
                  </a:lnTo>
                  <a:close/>
                </a:path>
              </a:pathLst>
            </a:custGeom>
            <a:noFill/>
            <a:ln w="9525" cap="flat">
              <a:solidFill>
                <a:srgbClr val="000000"/>
              </a:solidFill>
              <a:prstDash val="solid"/>
              <a:round/>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sz="1401"/>
            </a:p>
          </p:txBody>
        </p:sp>
      </p:grpSp>
      <p:sp>
        <p:nvSpPr>
          <p:cNvPr id="412" name="Google Shape;443;p20"/>
          <p:cNvSpPr txBox="1"/>
          <p:nvPr/>
        </p:nvSpPr>
        <p:spPr>
          <a:xfrm>
            <a:off x="366944" y="1097258"/>
            <a:ext cx="4702375" cy="400373"/>
          </a:xfrm>
          <a:prstGeom prst="rect">
            <a:avLst/>
          </a:prstGeom>
          <a:ln w="12700">
            <a:miter lim="400000"/>
          </a:ln>
          <a:extLst>
            <a:ext uri="{C572A759-6A51-4108-AA02-DFA0A04FC94B}">
              <ma14:wrappingTextBoxFlag xmlns:ma14="http://schemas.microsoft.com/office/mac/drawingml/2011/main" xmlns="" val="1"/>
            </a:ext>
          </a:extLst>
        </p:spPr>
        <p:txBody>
          <a:bodyPr lIns="91462" tIns="91462" rIns="91462" bIns="91462" anchor="ctr">
            <a:spAutoFit/>
          </a:bodyPr>
          <a:lstStyle>
            <a:lvl1pPr>
              <a:defRPr b="1">
                <a:latin typeface="Calibri"/>
                <a:ea typeface="Calibri"/>
                <a:cs typeface="Calibri"/>
                <a:sym typeface="Calibri"/>
              </a:defRPr>
            </a:lvl1pPr>
          </a:lstStyle>
          <a:p>
            <a:r>
              <a:rPr sz="1401"/>
              <a:t>VEAMOS EL SIGUIENTE</a:t>
            </a:r>
          </a:p>
        </p:txBody>
      </p:sp>
    </p:spTree>
    <p:extLst>
      <p:ext uri="{BB962C8B-B14F-4D97-AF65-F5344CB8AC3E}">
        <p14:creationId xmlns:p14="http://schemas.microsoft.com/office/powerpoint/2010/main" val="1753504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¿CUÁNTO APRENDIMOS?</a:t>
            </a:r>
            <a:endParaRPr sz="3100" b="1" i="0" u="none" strike="noStrike" cap="none">
              <a:solidFill>
                <a:srgbClr val="741B47"/>
              </a:solidFill>
              <a:latin typeface="Calibri"/>
              <a:ea typeface="Calibri"/>
              <a:cs typeface="Calibri"/>
              <a:sym typeface="Calibri"/>
            </a:endParaRPr>
          </a:p>
        </p:txBody>
      </p:sp>
      <p:grpSp>
        <p:nvGrpSpPr>
          <p:cNvPr id="389" name="Google Shape;389;p18"/>
          <p:cNvGrpSpPr/>
          <p:nvPr/>
        </p:nvGrpSpPr>
        <p:grpSpPr>
          <a:xfrm>
            <a:off x="2035277" y="2911885"/>
            <a:ext cx="6999671" cy="2696553"/>
            <a:chOff x="4461133" y="3098700"/>
            <a:chExt cx="4657800" cy="1525000"/>
          </a:xfrm>
        </p:grpSpPr>
        <p:sp>
          <p:nvSpPr>
            <p:cNvPr id="390" name="Google Shape;390;p18"/>
            <p:cNvSpPr/>
            <p:nvPr/>
          </p:nvSpPr>
          <p:spPr>
            <a:xfrm>
              <a:off x="4461133" y="3098700"/>
              <a:ext cx="4657800" cy="1525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1" name="Google Shape;391;p18"/>
            <p:cNvSpPr txBox="1"/>
            <p:nvPr/>
          </p:nvSpPr>
          <p:spPr>
            <a:xfrm>
              <a:off x="5442536" y="3625505"/>
              <a:ext cx="3323687" cy="438026"/>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s-ES" sz="2000" b="0" i="0" u="none" strike="noStrike" cap="none" dirty="0" smtClean="0">
                  <a:solidFill>
                    <a:srgbClr val="741B47"/>
                  </a:solidFill>
                  <a:latin typeface="Calibri"/>
                  <a:ea typeface="Calibri"/>
                  <a:cs typeface="Calibri"/>
                  <a:sym typeface="Calibri"/>
                </a:rPr>
                <a:t>AMORTIGUADORES</a:t>
              </a:r>
              <a:endParaRPr dirty="0"/>
            </a:p>
            <a:p>
              <a:pPr marL="0" marR="0" lvl="0" indent="0" algn="l" rtl="0">
                <a:lnSpc>
                  <a:spcPct val="115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a:t>
              </a: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actividad</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resume </a:t>
              </a:r>
              <a:r>
                <a:rPr lang="en-US" sz="1600" b="0" i="0" u="none" strike="noStrike" cap="none" dirty="0" err="1">
                  <a:solidFill>
                    <a:srgbClr val="000000"/>
                  </a:solidFill>
                  <a:latin typeface="Calibri"/>
                  <a:ea typeface="Calibri"/>
                  <a:cs typeface="Calibri"/>
                  <a:sym typeface="Calibri"/>
                </a:rPr>
                <a:t>todo</a:t>
              </a:r>
              <a:r>
                <a:rPr lang="en-US" sz="1600" b="0" i="0" u="none" strike="noStrike" cap="none" dirty="0">
                  <a:solidFill>
                    <a:srgbClr val="000000"/>
                  </a:solidFill>
                  <a:latin typeface="Calibri"/>
                  <a:ea typeface="Calibri"/>
                  <a:cs typeface="Calibri"/>
                  <a:sym typeface="Calibri"/>
                </a:rPr>
                <a:t> lo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hemos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visto</a:t>
              </a:r>
              <a:r>
                <a:rPr lang="en-US" sz="1600" b="0" i="0" u="none" strike="noStrike" cap="none" dirty="0">
                  <a:solidFill>
                    <a:srgbClr val="000000"/>
                  </a:solidFill>
                  <a:latin typeface="Calibri"/>
                  <a:ea typeface="Calibri"/>
                  <a:cs typeface="Calibri"/>
                  <a:sym typeface="Calibri"/>
                </a:rPr>
                <a:t>! </a:t>
              </a:r>
              <a:r>
                <a:rPr lang="en-US" sz="1600" b="1" i="0" u="none" strike="noStrike" cap="none" dirty="0">
                  <a:solidFill>
                    <a:srgbClr val="76384D"/>
                  </a:solidFill>
                  <a:latin typeface="Calibri"/>
                  <a:ea typeface="Calibri"/>
                  <a:cs typeface="Calibri"/>
                  <a:sym typeface="Calibri"/>
                </a:rPr>
                <a:t>¡</a:t>
              </a:r>
              <a:r>
                <a:rPr lang="en-US" sz="1600" b="1" i="0" u="none" strike="noStrike" cap="none" dirty="0" err="1" smtClean="0">
                  <a:solidFill>
                    <a:srgbClr val="76384D"/>
                  </a:solidFill>
                  <a:latin typeface="Calibri"/>
                  <a:ea typeface="Calibri"/>
                  <a:cs typeface="Calibri"/>
                  <a:sym typeface="Calibri"/>
                </a:rPr>
                <a:t>Atentos</a:t>
              </a:r>
              <a:r>
                <a:rPr lang="en-US" sz="1600" b="1" i="0" u="none" strike="noStrike" cap="none" dirty="0" smtClean="0">
                  <a:solidFill>
                    <a:srgbClr val="76384D"/>
                  </a:solidFill>
                  <a:latin typeface="Calibri"/>
                  <a:ea typeface="Calibri"/>
                  <a:cs typeface="Calibri"/>
                  <a:sym typeface="Calibri"/>
                </a:rPr>
                <a:t>!</a:t>
              </a:r>
              <a:endParaRPr sz="1600" b="1" i="0" u="none" strike="noStrike" cap="none" dirty="0">
                <a:solidFill>
                  <a:srgbClr val="76384D"/>
                </a:solidFill>
                <a:latin typeface="Calibri"/>
                <a:ea typeface="Calibri"/>
                <a:cs typeface="Calibri"/>
                <a:sym typeface="Calibri"/>
              </a:endParaRPr>
            </a:p>
          </p:txBody>
        </p:sp>
      </p:grpSp>
      <p:sp>
        <p:nvSpPr>
          <p:cNvPr id="392" name="Google Shape;392;p1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REVISEMOS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3" name="Google Shape;168;p5"/>
          <p:cNvSpPr txBox="1"/>
          <p:nvPr/>
        </p:nvSpPr>
        <p:spPr>
          <a:xfrm>
            <a:off x="4144839"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b="0" i="0" u="none" strike="noStrike" cap="none" dirty="0" smtClean="0">
                <a:solidFill>
                  <a:srgbClr val="BA9BA5"/>
                </a:solidFill>
                <a:latin typeface="Calibri"/>
                <a:ea typeface="Calibri"/>
                <a:cs typeface="Calibri"/>
                <a:sym typeface="Calibri"/>
              </a:rPr>
              <a:t>3</a:t>
            </a:r>
            <a:endParaRPr sz="5000" b="0" i="0" u="none" strike="noStrike" cap="none" dirty="0">
              <a:solidFill>
                <a:srgbClr val="BA9BA5"/>
              </a:solidFill>
              <a:latin typeface="Calibri"/>
              <a:ea typeface="Calibri"/>
              <a:cs typeface="Calibri"/>
              <a:sym typeface="Calibri"/>
            </a:endParaRP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444" y="5389023"/>
            <a:ext cx="1651873" cy="884514"/>
          </a:xfrm>
          <a:prstGeom prst="rect">
            <a:avLst/>
          </a:prstGeom>
        </p:spPr>
      </p:pic>
      <p:pic>
        <p:nvPicPr>
          <p:cNvPr id="17" name="Google Shape;394;p18"/>
          <p:cNvPicPr preferRelativeResize="0"/>
          <p:nvPr/>
        </p:nvPicPr>
        <p:blipFill rotWithShape="1">
          <a:blip r:embed="rId4">
            <a:alphaModFix/>
          </a:blip>
          <a:srcRect/>
          <a:stretch/>
        </p:blipFill>
        <p:spPr>
          <a:xfrm>
            <a:off x="0" y="2474949"/>
            <a:ext cx="3854921" cy="3652248"/>
          </a:xfrm>
          <a:prstGeom prst="rect">
            <a:avLst/>
          </a:prstGeom>
          <a:noFill/>
          <a:ln>
            <a:noFill/>
          </a:ln>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6317" y="5029930"/>
            <a:ext cx="1806825" cy="13482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p23"/>
          <p:cNvSpPr txBox="1"/>
          <p:nvPr/>
        </p:nvSpPr>
        <p:spPr>
          <a:xfrm>
            <a:off x="1139100" y="834800"/>
            <a:ext cx="5486144"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smtClean="0">
                <a:solidFill>
                  <a:srgbClr val="741B47"/>
                </a:solidFill>
                <a:latin typeface="Calibri"/>
                <a:ea typeface="Calibri"/>
                <a:cs typeface="Calibri"/>
                <a:sym typeface="Calibri"/>
              </a:rPr>
              <a:t>MÓDULO 9 </a:t>
            </a:r>
            <a:r>
              <a:rPr lang="en-US" sz="1200" b="0" i="0" u="none" strike="noStrike" cap="none" dirty="0" smtClean="0">
                <a:solidFill>
                  <a:srgbClr val="741B47"/>
                </a:solidFill>
                <a:latin typeface="Calibri"/>
                <a:ea typeface="Calibri"/>
                <a:cs typeface="Calibri"/>
                <a:sym typeface="Calibri"/>
              </a:rPr>
              <a:t>| MANTENIMIENTO DE SISTEMAS DE DIRECCIÓN Y SUSPENSIÓN</a:t>
            </a:r>
            <a:endParaRPr sz="1200" b="0" i="0" u="none" strike="noStrike" cap="none" dirty="0">
              <a:solidFill>
                <a:srgbClr val="741B47"/>
              </a:solidFill>
              <a:latin typeface="Calibri"/>
              <a:ea typeface="Calibri"/>
              <a:cs typeface="Calibri"/>
              <a:sym typeface="Calibri"/>
            </a:endParaRPr>
          </a:p>
        </p:txBody>
      </p:sp>
      <p:sp>
        <p:nvSpPr>
          <p:cNvPr id="3" name="Google Shape;83;p2"/>
          <p:cNvSpPr txBo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ACTIVIDAD </a:t>
            </a:r>
            <a:r>
              <a:rPr lang="en-US" sz="1500" b="1" i="0" u="none" strike="noStrike" cap="none" dirty="0" smtClean="0">
                <a:solidFill>
                  <a:srgbClr val="000000"/>
                </a:solidFill>
                <a:latin typeface="Calibri"/>
                <a:ea typeface="Calibri"/>
                <a:cs typeface="Calibri"/>
                <a:sym typeface="Calibri"/>
              </a:rPr>
              <a:t>3</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4" name="Google Shape;61;p13"/>
          <p:cNvSpPr txBox="1">
            <a:spLocks/>
          </p:cNvSpPr>
          <p:nvPr/>
        </p:nvSpPr>
        <p:spPr>
          <a:xfrm>
            <a:off x="365425" y="2117023"/>
            <a:ext cx="7369225" cy="135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smtClean="0">
                <a:solidFill>
                  <a:srgbClr val="741B47"/>
                </a:solidFill>
                <a:latin typeface="Calibri" panose="020F0502020204030204" pitchFamily="34" charset="0"/>
                <a:ea typeface="Roboto"/>
                <a:cs typeface="Calibri" panose="020F0502020204030204" pitchFamily="34" charset="0"/>
                <a:sym typeface="Roboto"/>
              </a:rPr>
              <a:t>AMORTIGUADORES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 y="1975465"/>
            <a:ext cx="8202168" cy="5458968"/>
          </a:xfrm>
          <a:prstGeom prst="rect">
            <a:avLst/>
          </a:prstGeom>
        </p:spPr>
      </p:pic>
    </p:spTree>
    <p:extLst>
      <p:ext uri="{BB962C8B-B14F-4D97-AF65-F5344CB8AC3E}">
        <p14:creationId xmlns:p14="http://schemas.microsoft.com/office/powerpoint/2010/main" val="2105109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01;p1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ANTES DE COMENZAR LA ACTIVIDAD:</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3" name="Google Shape;402;p19"/>
          <p:cNvSpPr txBox="1"/>
          <p:nvPr/>
        </p:nvSpPr>
        <p:spPr>
          <a:xfrm>
            <a:off x="375977" y="1342004"/>
            <a:ext cx="198376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a:solidFill>
                  <a:srgbClr val="ED423D"/>
                </a:solidFill>
                <a:latin typeface="Calibri"/>
                <a:ea typeface="Calibri"/>
                <a:cs typeface="Calibri"/>
                <a:sym typeface="Calibri"/>
              </a:rPr>
              <a:t>¡ATENCIÓN!</a:t>
            </a:r>
            <a:endParaRPr sz="3100" b="1" i="0" u="none" strike="noStrike" cap="none">
              <a:solidFill>
                <a:srgbClr val="ED423D"/>
              </a:solidFill>
              <a:latin typeface="Calibri"/>
              <a:ea typeface="Calibri"/>
              <a:cs typeface="Calibri"/>
              <a:sym typeface="Calibri"/>
            </a:endParaRPr>
          </a:p>
        </p:txBody>
      </p:sp>
      <p:sp>
        <p:nvSpPr>
          <p:cNvPr id="4" name="Google Shape;404;p19"/>
          <p:cNvSpPr txBox="1"/>
          <p:nvPr/>
        </p:nvSpPr>
        <p:spPr>
          <a:xfrm>
            <a:off x="1229039" y="1922016"/>
            <a:ext cx="79346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Materiales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inflamables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err="1" smtClean="0">
                <a:solidFill>
                  <a:schemeClr val="dk1"/>
                </a:solidFill>
                <a:latin typeface="Calibri"/>
                <a:ea typeface="Calibri"/>
                <a:cs typeface="Calibri"/>
                <a:sym typeface="Calibri"/>
              </a:rPr>
              <a:t>Tener</a:t>
            </a:r>
            <a:r>
              <a:rPr lang="en-US" sz="1400" b="0" i="0" u="none" strike="noStrike" cap="none" dirty="0" smtClean="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máxima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precaución</a:t>
            </a:r>
            <a:r>
              <a:rPr lang="en-US" sz="1400" b="0" i="0" u="none" strike="noStrike" cap="none" dirty="0">
                <a:solidFill>
                  <a:schemeClr val="dk1"/>
                </a:solidFill>
                <a:latin typeface="Calibri"/>
                <a:ea typeface="Calibri"/>
                <a:cs typeface="Calibri"/>
                <a:sym typeface="Calibri"/>
              </a:rPr>
              <a:t> al </a:t>
            </a:r>
            <a:r>
              <a:rPr lang="en-US" sz="1400" b="0" i="0" u="none" strike="noStrike" cap="none" dirty="0" err="1">
                <a:solidFill>
                  <a:schemeClr val="dk1"/>
                </a:solidFill>
                <a:latin typeface="Calibri"/>
                <a:ea typeface="Calibri"/>
                <a:cs typeface="Calibri"/>
                <a:sym typeface="Calibri"/>
              </a:rPr>
              <a:t>momento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manipular</a:t>
            </a:r>
            <a:r>
              <a:rPr lang="en-US" sz="1400" b="0" i="0" u="none" strike="noStrike" cap="none" dirty="0">
                <a:solidFill>
                  <a:schemeClr val="dk1"/>
                </a:solidFill>
                <a:latin typeface="Calibri"/>
                <a:ea typeface="Calibri"/>
                <a:cs typeface="Calibri"/>
                <a:sym typeface="Calibri"/>
              </a:rPr>
              <a:t> o </a:t>
            </a:r>
            <a:r>
              <a:rPr lang="en-US" sz="1400" b="0" i="0" u="none" strike="noStrike" cap="none" dirty="0" err="1">
                <a:solidFill>
                  <a:schemeClr val="dk1"/>
                </a:solidFill>
                <a:latin typeface="Calibri"/>
                <a:ea typeface="Calibri"/>
                <a:cs typeface="Calibri"/>
                <a:sym typeface="Calibri"/>
              </a:rPr>
              <a:t>extraer</a:t>
            </a:r>
            <a:r>
              <a:rPr lang="en-US" sz="1400" b="0" i="0" u="none" strike="noStrike" cap="none" dirty="0">
                <a:solidFill>
                  <a:schemeClr val="dk1"/>
                </a:solidFill>
                <a:latin typeface="Calibri"/>
                <a:ea typeface="Calibri"/>
                <a:cs typeface="Calibri"/>
                <a:sym typeface="Calibri"/>
              </a:rPr>
              <a:t> el combustible de los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del </a:t>
            </a:r>
            <a:r>
              <a:rPr lang="en-US" sz="1400" b="0" i="0" u="none" strike="noStrike" cap="none" dirty="0" err="1">
                <a:solidFill>
                  <a:schemeClr val="dk1"/>
                </a:solidFill>
                <a:latin typeface="Calibri"/>
                <a:ea typeface="Calibri"/>
                <a:cs typeface="Calibri"/>
                <a:sym typeface="Calibri"/>
              </a:rPr>
              <a:t>vehículo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bomba</a:t>
            </a:r>
            <a:r>
              <a:rPr lang="en-US" sz="1400" b="0" i="0" u="none" strike="noStrike" cap="none" dirty="0">
                <a:solidFill>
                  <a:schemeClr val="dk1"/>
                </a:solidFill>
                <a:latin typeface="Calibri"/>
                <a:ea typeface="Calibri"/>
                <a:cs typeface="Calibri"/>
                <a:sym typeface="Calibri"/>
              </a:rPr>
              <a:t> combustible, </a:t>
            </a:r>
            <a:r>
              <a:rPr lang="en-US" sz="1400" b="0" i="0" u="none" strike="noStrike" cap="none" dirty="0" err="1">
                <a:solidFill>
                  <a:schemeClr val="dk1"/>
                </a:solidFill>
                <a:latin typeface="Calibri"/>
                <a:ea typeface="Calibri"/>
                <a:cs typeface="Calibri"/>
                <a:sym typeface="Calibri"/>
              </a:rPr>
              <a:t>mangueras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inyección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 </a:t>
            </a:r>
            <a:endParaRPr sz="1400" b="0" i="0" u="none" strike="noStrike" cap="none" dirty="0">
              <a:solidFill>
                <a:schemeClr val="dk1"/>
              </a:solidFill>
              <a:latin typeface="Calibri"/>
              <a:ea typeface="Calibri"/>
              <a:cs typeface="Calibri"/>
              <a:sym typeface="Calibri"/>
            </a:endParaRPr>
          </a:p>
        </p:txBody>
      </p:sp>
      <p:sp>
        <p:nvSpPr>
          <p:cNvPr id="5" name="Google Shape;405;p19"/>
          <p:cNvSpPr txBox="1"/>
          <p:nvPr/>
        </p:nvSpPr>
        <p:spPr>
          <a:xfrm>
            <a:off x="1229039" y="2672931"/>
            <a:ext cx="766915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la vista: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antiparras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que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exista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riesgo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proyección</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partículas</a:t>
            </a:r>
            <a:r>
              <a:rPr lang="en-US" sz="1400" b="0" i="0" u="none" strike="noStrike" cap="none" dirty="0">
                <a:solidFill>
                  <a:schemeClr val="dk1"/>
                </a:solidFill>
                <a:latin typeface="Calibri"/>
                <a:ea typeface="Calibri"/>
                <a:cs typeface="Calibri"/>
                <a:sym typeface="Calibri"/>
              </a:rPr>
              <a:t> a los </a:t>
            </a:r>
            <a:r>
              <a:rPr lang="en-US" sz="1400" b="0" i="0" u="none" strike="noStrike" cap="none" dirty="0" err="1">
                <a:solidFill>
                  <a:schemeClr val="dk1"/>
                </a:solidFill>
                <a:latin typeface="Calibri"/>
                <a:ea typeface="Calibri"/>
                <a:cs typeface="Calibri"/>
                <a:sym typeface="Calibri"/>
              </a:rPr>
              <a:t>ojos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aceites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líquidos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refrigerantes</a:t>
            </a:r>
            <a:r>
              <a:rPr lang="en-US" sz="1400" b="0" i="0" u="none" strike="noStrike" cap="none" dirty="0">
                <a:solidFill>
                  <a:schemeClr val="dk1"/>
                </a:solidFill>
                <a:latin typeface="Calibri"/>
                <a:ea typeface="Calibri"/>
                <a:cs typeface="Calibri"/>
                <a:sym typeface="Calibri"/>
              </a:rPr>
              <a:t> y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virutas</a:t>
            </a:r>
            <a:r>
              <a:rPr lang="en-US" sz="1400" b="0" i="0" u="none" strike="noStrike" cap="none" dirty="0">
                <a:solidFill>
                  <a:schemeClr val="dk1"/>
                </a:solidFill>
                <a:latin typeface="Calibri"/>
                <a:ea typeface="Calibri"/>
                <a:cs typeface="Calibri"/>
                <a:sym typeface="Calibri"/>
              </a:rPr>
              <a:t> del disco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circuitos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a:t>
            </a:r>
            <a:endParaRPr sz="1400" b="0" i="0" u="none" strike="noStrike" cap="none" dirty="0">
              <a:solidFill>
                <a:schemeClr val="dk1"/>
              </a:solidFill>
              <a:latin typeface="Calibri"/>
              <a:ea typeface="Calibri"/>
              <a:cs typeface="Calibri"/>
              <a:sym typeface="Calibri"/>
            </a:endParaRPr>
          </a:p>
        </p:txBody>
      </p:sp>
      <p:sp>
        <p:nvSpPr>
          <p:cNvPr id="6" name="Google Shape;406;p19"/>
          <p:cNvSpPr txBox="1"/>
          <p:nvPr/>
        </p:nvSpPr>
        <p:spPr>
          <a:xfrm>
            <a:off x="1229039" y="4508604"/>
            <a:ext cx="78658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los pies: </a:t>
            </a:r>
            <a:r>
              <a:rPr lang="en-US" sz="1400" b="0" i="0" u="none" strike="noStrike" cap="none" dirty="0" err="1" smtClean="0">
                <a:solidFill>
                  <a:srgbClr val="000000"/>
                </a:solidFill>
                <a:latin typeface="Calibri"/>
                <a:ea typeface="Calibri"/>
                <a:cs typeface="Calibri"/>
                <a:sym typeface="Calibri"/>
              </a:rPr>
              <a:t>Uso</a:t>
            </a:r>
            <a:r>
              <a:rPr lang="en-US" sz="1400" b="0" i="0" u="none" strike="noStrike" cap="none" dirty="0" smtClean="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obligatorio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zapatos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seguridad</a:t>
            </a:r>
            <a:r>
              <a:rPr lang="en-US" sz="1400" b="0" i="0" u="none" strike="noStrike" cap="none" dirty="0">
                <a:solidFill>
                  <a:srgbClr val="000000"/>
                </a:solidFill>
                <a:latin typeface="Calibri"/>
                <a:ea typeface="Calibri"/>
                <a:cs typeface="Calibri"/>
                <a:sym typeface="Calibri"/>
              </a:rPr>
              <a:t> al </a:t>
            </a:r>
            <a:r>
              <a:rPr lang="en-US" sz="1400" b="0" i="0" u="none" strike="noStrike" cap="none" dirty="0" err="1">
                <a:solidFill>
                  <a:srgbClr val="000000"/>
                </a:solidFill>
                <a:latin typeface="Calibri"/>
                <a:ea typeface="Calibri"/>
                <a:cs typeface="Calibri"/>
                <a:sym typeface="Calibri"/>
              </a:rPr>
              <a:t>entrar</a:t>
            </a:r>
            <a:r>
              <a:rPr lang="en-US" sz="1400" b="0" i="0" u="none" strike="noStrike" cap="none" dirty="0">
                <a:solidFill>
                  <a:srgbClr val="000000"/>
                </a:solidFill>
                <a:latin typeface="Calibri"/>
                <a:ea typeface="Calibri"/>
                <a:cs typeface="Calibri"/>
                <a:sym typeface="Calibri"/>
              </a:rPr>
              <a:t> al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 en </a:t>
            </a:r>
            <a:r>
              <a:rPr lang="en-US" sz="1400" b="0" i="0" u="none" strike="noStrike" cap="none" dirty="0" err="1">
                <a:solidFill>
                  <a:srgbClr val="000000"/>
                </a:solidFill>
                <a:latin typeface="Calibri"/>
                <a:ea typeface="Calibri"/>
                <a:cs typeface="Calibri"/>
                <a:sym typeface="Calibri"/>
              </a:rPr>
              <a:t>casos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que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exista</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riesgo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caídas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objetos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pesados</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sp>
        <p:nvSpPr>
          <p:cNvPr id="7" name="Google Shape;407;p19"/>
          <p:cNvSpPr txBox="1"/>
          <p:nvPr/>
        </p:nvSpPr>
        <p:spPr>
          <a:xfrm>
            <a:off x="1229039" y="5298844"/>
            <a:ext cx="703006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err="1">
                <a:solidFill>
                  <a:srgbClr val="741B47"/>
                </a:solidFill>
                <a:latin typeface="Calibri"/>
                <a:ea typeface="Calibri"/>
                <a:cs typeface="Calibri"/>
                <a:sym typeface="Calibri"/>
              </a:rPr>
              <a:t>Manipular</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herramientas</a:t>
            </a:r>
            <a:r>
              <a:rPr lang="en-US" sz="1400" b="1" i="0" u="none" strike="noStrike" cap="none" dirty="0">
                <a:solidFill>
                  <a:srgbClr val="741B47"/>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cuidadosamente</a:t>
            </a:r>
            <a:r>
              <a:rPr lang="en-US" sz="1400" b="0" i="0" u="none" strike="noStrike" cap="none" dirty="0" smtClean="0">
                <a:solidFill>
                  <a:srgbClr val="000000"/>
                </a:solidFill>
                <a:latin typeface="Calibri"/>
                <a:ea typeface="Calibri"/>
                <a:cs typeface="Calibri"/>
                <a:sym typeface="Calibri"/>
              </a:rPr>
              <a:t>.</a:t>
            </a:r>
          </a:p>
          <a:p>
            <a:r>
              <a:rPr lang="es-CL" b="1" dirty="0">
                <a:solidFill>
                  <a:srgbClr val="741B47"/>
                </a:solidFill>
                <a:latin typeface="Calibri"/>
                <a:ea typeface="Calibri"/>
                <a:cs typeface="Calibri"/>
                <a:sym typeface="Calibri"/>
              </a:rPr>
              <a:t>Asegurar la integridad física </a:t>
            </a:r>
            <a:r>
              <a:rPr lang="es-CL" dirty="0">
                <a:latin typeface="Calibri"/>
                <a:ea typeface="Calibri"/>
                <a:cs typeface="Calibri"/>
                <a:sym typeface="Calibri"/>
              </a:rPr>
              <a:t>propia y del grupo de trabajo</a:t>
            </a:r>
            <a:r>
              <a:rPr lang="es-CL" dirty="0" smtClean="0">
                <a:latin typeface="Calibri"/>
                <a:ea typeface="Calibri"/>
                <a:cs typeface="Calibri"/>
                <a:sym typeface="Calibri"/>
              </a:rPr>
              <a:t>.</a:t>
            </a:r>
          </a:p>
          <a:p>
            <a:r>
              <a:rPr lang="en-US" dirty="0">
                <a:latin typeface="Calibri"/>
                <a:ea typeface="Calibri"/>
                <a:cs typeface="Calibri"/>
                <a:sym typeface="Calibri"/>
              </a:rPr>
              <a:t>Circular solo </a:t>
            </a:r>
            <a:r>
              <a:rPr lang="en-US" dirty="0" err="1">
                <a:latin typeface="Calibri"/>
                <a:ea typeface="Calibri"/>
                <a:cs typeface="Calibri"/>
                <a:sym typeface="Calibri"/>
              </a:rPr>
              <a:t>por</a:t>
            </a:r>
            <a:r>
              <a:rPr lang="en-US" dirty="0">
                <a:latin typeface="Calibri"/>
                <a:ea typeface="Calibri"/>
                <a:cs typeface="Calibri"/>
                <a:sym typeface="Calibri"/>
              </a:rPr>
              <a:t> </a:t>
            </a:r>
            <a:r>
              <a:rPr lang="en-US" dirty="0" err="1">
                <a:latin typeface="Calibri"/>
                <a:ea typeface="Calibri"/>
                <a:cs typeface="Calibri"/>
                <a:sym typeface="Calibri"/>
              </a:rPr>
              <a:t>las</a:t>
            </a:r>
            <a:r>
              <a:rPr lang="en-US" dirty="0">
                <a:latin typeface="Calibri"/>
                <a:ea typeface="Calibri"/>
                <a:cs typeface="Calibri"/>
                <a:sym typeface="Calibri"/>
              </a:rPr>
              <a:t> </a:t>
            </a:r>
            <a:r>
              <a:rPr lang="en-US" b="1" dirty="0" err="1">
                <a:solidFill>
                  <a:srgbClr val="741B47"/>
                </a:solidFill>
                <a:latin typeface="Calibri"/>
                <a:ea typeface="Calibri"/>
                <a:cs typeface="Calibri"/>
                <a:sym typeface="Calibri"/>
              </a:rPr>
              <a:t>zonas</a:t>
            </a:r>
            <a:r>
              <a:rPr lang="en-US" b="1" dirty="0">
                <a:solidFill>
                  <a:srgbClr val="741B47"/>
                </a:solidFill>
                <a:latin typeface="Calibri"/>
                <a:ea typeface="Calibri"/>
                <a:cs typeface="Calibri"/>
                <a:sym typeface="Calibri"/>
              </a:rPr>
              <a:t> de </a:t>
            </a:r>
            <a:r>
              <a:rPr lang="en-US" b="1" dirty="0" err="1">
                <a:solidFill>
                  <a:srgbClr val="741B47"/>
                </a:solidFill>
                <a:latin typeface="Calibri"/>
                <a:ea typeface="Calibri"/>
                <a:cs typeface="Calibri"/>
                <a:sym typeface="Calibri"/>
              </a:rPr>
              <a:t>seguridad</a:t>
            </a:r>
            <a:r>
              <a:rPr lang="en-US" b="1" dirty="0">
                <a:solidFill>
                  <a:srgbClr val="741B47"/>
                </a:solidFill>
                <a:latin typeface="Calibri"/>
                <a:ea typeface="Calibri"/>
                <a:cs typeface="Calibri"/>
                <a:sym typeface="Calibri"/>
              </a:rPr>
              <a:t> </a:t>
            </a:r>
            <a:r>
              <a:rPr lang="en-US" dirty="0" err="1" smtClean="0">
                <a:latin typeface="Calibri"/>
                <a:ea typeface="Calibri"/>
                <a:cs typeface="Calibri"/>
                <a:sym typeface="Calibri"/>
              </a:rPr>
              <a:t>demarcadas</a:t>
            </a:r>
            <a:r>
              <a:rPr lang="en-US" dirty="0" smtClean="0">
                <a:latin typeface="Calibri"/>
                <a:ea typeface="Calibri"/>
                <a:cs typeface="Calibri"/>
                <a:sym typeface="Calibri"/>
              </a:rPr>
              <a:t>.</a:t>
            </a:r>
            <a:endParaRPr lang="es-CL" dirty="0">
              <a:solidFill>
                <a:schemeClr val="lt1"/>
              </a:solidFill>
              <a:latin typeface="Calibri"/>
              <a:ea typeface="Calibri"/>
              <a:cs typeface="Calibri"/>
              <a:sym typeface="Calibri"/>
            </a:endParaRPr>
          </a:p>
        </p:txBody>
      </p:sp>
      <p:sp>
        <p:nvSpPr>
          <p:cNvPr id="8" name="Google Shape;410;p19"/>
          <p:cNvSpPr txBox="1"/>
          <p:nvPr/>
        </p:nvSpPr>
        <p:spPr>
          <a:xfrm>
            <a:off x="1229039" y="6272147"/>
            <a:ext cx="38837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Toda </a:t>
            </a:r>
            <a:r>
              <a:rPr lang="en-US" sz="1400" b="0" i="0" u="none" strike="noStrike" cap="none" dirty="0" err="1">
                <a:solidFill>
                  <a:srgbClr val="000000"/>
                </a:solidFill>
                <a:latin typeface="Calibri"/>
                <a:ea typeface="Calibri"/>
                <a:cs typeface="Calibri"/>
                <a:sym typeface="Calibri"/>
              </a:rPr>
              <a:t>actividad</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debe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desarrollarse</a:t>
            </a:r>
            <a:r>
              <a:rPr lang="en-US" sz="1400" b="0" i="0" u="none" strike="noStrike" cap="none" dirty="0">
                <a:solidFill>
                  <a:srgbClr val="000000"/>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bajo</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supervisión</a:t>
            </a:r>
            <a:r>
              <a:rPr lang="en-US" sz="1400" b="1" i="0" u="none" strike="noStrike" cap="none" dirty="0">
                <a:solidFill>
                  <a:srgbClr val="741B47"/>
                </a:solidFill>
                <a:latin typeface="Calibri"/>
                <a:ea typeface="Calibri"/>
                <a:cs typeface="Calibri"/>
                <a:sym typeface="Calibri"/>
              </a:rPr>
              <a:t> </a:t>
            </a:r>
            <a:r>
              <a:rPr lang="en-US" sz="1400" b="0" i="0" u="none" strike="noStrike" cap="none" dirty="0">
                <a:solidFill>
                  <a:srgbClr val="000000"/>
                </a:solidFill>
                <a:latin typeface="Calibri"/>
                <a:ea typeface="Calibri"/>
                <a:cs typeface="Calibri"/>
                <a:sym typeface="Calibri"/>
              </a:rPr>
              <a:t>de la persona a cargo del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grpSp>
        <p:nvGrpSpPr>
          <p:cNvPr id="9" name="Google Shape;411;p19"/>
          <p:cNvGrpSpPr/>
          <p:nvPr/>
        </p:nvGrpSpPr>
        <p:grpSpPr>
          <a:xfrm>
            <a:off x="-4655" y="1788831"/>
            <a:ext cx="1135367" cy="783005"/>
            <a:chOff x="-4655" y="1877319"/>
            <a:chExt cx="1135367" cy="783005"/>
          </a:xfrm>
        </p:grpSpPr>
        <p:sp>
          <p:nvSpPr>
            <p:cNvPr id="10" name="Google Shape;412;p19"/>
            <p:cNvSpPr/>
            <p:nvPr/>
          </p:nvSpPr>
          <p:spPr>
            <a:xfrm rot="5400000">
              <a:off x="171526" y="1701138"/>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 name="Google Shape;413;p19"/>
            <p:cNvPicPr preferRelativeResize="0"/>
            <p:nvPr/>
          </p:nvPicPr>
          <p:blipFill rotWithShape="1">
            <a:blip r:embed="rId2">
              <a:alphaModFix/>
            </a:blip>
            <a:srcRect/>
            <a:stretch/>
          </p:blipFill>
          <p:spPr>
            <a:xfrm>
              <a:off x="337197" y="2035280"/>
              <a:ext cx="629465" cy="530549"/>
            </a:xfrm>
            <a:prstGeom prst="rect">
              <a:avLst/>
            </a:prstGeom>
            <a:noFill/>
            <a:ln>
              <a:noFill/>
            </a:ln>
          </p:spPr>
        </p:pic>
      </p:grpSp>
      <p:sp>
        <p:nvSpPr>
          <p:cNvPr id="12" name="Google Shape;414;p19"/>
          <p:cNvSpPr txBox="1"/>
          <p:nvPr/>
        </p:nvSpPr>
        <p:spPr>
          <a:xfrm>
            <a:off x="1229039" y="3536692"/>
            <a:ext cx="78658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a:t>
            </a:r>
            <a:r>
              <a:rPr lang="en-US" b="1" i="0" u="none" strike="noStrike" cap="none" dirty="0" err="1" smtClean="0">
                <a:solidFill>
                  <a:srgbClr val="741B47"/>
                </a:solidFill>
                <a:latin typeface="Calibri"/>
                <a:ea typeface="Calibri"/>
                <a:cs typeface="Calibri"/>
                <a:sym typeface="Calibri"/>
              </a:rPr>
              <a:t>las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manos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guantes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protección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cuando</a:t>
            </a:r>
            <a:r>
              <a:rPr lang="en-US" sz="1400" b="0" i="0" u="none" strike="noStrike" cap="none" dirty="0">
                <a:solidFill>
                  <a:schemeClr val="dk1"/>
                </a:solidFill>
                <a:latin typeface="Calibri"/>
                <a:ea typeface="Calibri"/>
                <a:cs typeface="Calibri"/>
                <a:sym typeface="Calibri"/>
              </a:rPr>
              <a:t> se </a:t>
            </a:r>
            <a:r>
              <a:rPr lang="en-US" sz="1400" b="0" i="0" u="none" strike="noStrike" cap="none" dirty="0" err="1">
                <a:solidFill>
                  <a:schemeClr val="dk1"/>
                </a:solidFill>
                <a:latin typeface="Calibri"/>
                <a:ea typeface="Calibri"/>
                <a:cs typeface="Calibri"/>
                <a:sym typeface="Calibri"/>
              </a:rPr>
              <a:t>manipulen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cualquier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tipo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fluidos</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herramientas</a:t>
            </a:r>
            <a:r>
              <a:rPr lang="en-US" sz="1400" b="0" i="0" u="none" strike="noStrike" cap="none" dirty="0">
                <a:solidFill>
                  <a:schemeClr val="dk1"/>
                </a:solidFill>
                <a:latin typeface="Calibri"/>
                <a:ea typeface="Calibri"/>
                <a:cs typeface="Calibri"/>
                <a:sym typeface="Calibri"/>
              </a:rPr>
              <a:t> e </a:t>
            </a:r>
            <a:r>
              <a:rPr lang="en-US" sz="1400" b="0" i="0" u="none" strike="noStrike" cap="none" dirty="0" err="1">
                <a:solidFill>
                  <a:schemeClr val="dk1"/>
                </a:solidFill>
                <a:latin typeface="Calibri"/>
                <a:ea typeface="Calibri"/>
                <a:cs typeface="Calibri"/>
                <a:sym typeface="Calibri"/>
              </a:rPr>
              <a:t>intervención</a:t>
            </a:r>
            <a:r>
              <a:rPr lang="en-US" sz="1400" b="0" i="0" u="none" strike="noStrike" cap="none" dirty="0">
                <a:solidFill>
                  <a:schemeClr val="dk1"/>
                </a:solidFill>
                <a:latin typeface="Calibri"/>
                <a:ea typeface="Calibri"/>
                <a:cs typeface="Calibri"/>
                <a:sym typeface="Calibri"/>
              </a:rPr>
              <a:t> del motor, </a:t>
            </a:r>
            <a:r>
              <a:rPr lang="en-US" sz="1400" b="0" i="0" u="none" strike="noStrike" cap="none" dirty="0" err="1">
                <a:solidFill>
                  <a:schemeClr val="dk1"/>
                </a:solidFill>
                <a:latin typeface="Calibri"/>
                <a:ea typeface="Calibri"/>
                <a:cs typeface="Calibri"/>
                <a:sym typeface="Calibri"/>
              </a:rPr>
              <a:t>desarme</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partes</a:t>
            </a:r>
            <a:r>
              <a:rPr lang="en-US" sz="1400" b="0" i="0" u="none" strike="noStrike" cap="none" dirty="0">
                <a:solidFill>
                  <a:schemeClr val="dk1"/>
                </a:solidFill>
                <a:latin typeface="Calibri"/>
                <a:ea typeface="Calibri"/>
                <a:cs typeface="Calibri"/>
                <a:sym typeface="Calibri"/>
              </a:rPr>
              <a:t> y </a:t>
            </a:r>
            <a:r>
              <a:rPr lang="en-US" sz="1400" b="0" i="0" u="none" strike="noStrike" cap="none" dirty="0" err="1">
                <a:solidFill>
                  <a:schemeClr val="dk1"/>
                </a:solidFill>
                <a:latin typeface="Calibri"/>
                <a:ea typeface="Calibri"/>
                <a:cs typeface="Calibri"/>
                <a:sym typeface="Calibri"/>
              </a:rPr>
              <a:t>trabajo</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endParaRPr dirty="0"/>
          </a:p>
        </p:txBody>
      </p:sp>
      <p:grpSp>
        <p:nvGrpSpPr>
          <p:cNvPr id="13" name="Google Shape;415;p19"/>
          <p:cNvGrpSpPr/>
          <p:nvPr/>
        </p:nvGrpSpPr>
        <p:grpSpPr>
          <a:xfrm>
            <a:off x="-4655" y="2661654"/>
            <a:ext cx="1135367" cy="783005"/>
            <a:chOff x="-4655" y="2735448"/>
            <a:chExt cx="1135367" cy="783005"/>
          </a:xfrm>
        </p:grpSpPr>
        <p:sp>
          <p:nvSpPr>
            <p:cNvPr id="14" name="Google Shape;416;p19"/>
            <p:cNvSpPr/>
            <p:nvPr/>
          </p:nvSpPr>
          <p:spPr>
            <a:xfrm rot="5400000">
              <a:off x="171526" y="2559267"/>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 name="Google Shape;417;p19"/>
            <p:cNvPicPr preferRelativeResize="0"/>
            <p:nvPr/>
          </p:nvPicPr>
          <p:blipFill rotWithShape="1">
            <a:blip r:embed="rId3">
              <a:alphaModFix/>
            </a:blip>
            <a:srcRect/>
            <a:stretch/>
          </p:blipFill>
          <p:spPr>
            <a:xfrm>
              <a:off x="331947" y="2879412"/>
              <a:ext cx="639965" cy="539399"/>
            </a:xfrm>
            <a:prstGeom prst="rect">
              <a:avLst/>
            </a:prstGeom>
            <a:noFill/>
            <a:ln>
              <a:noFill/>
            </a:ln>
          </p:spPr>
        </p:pic>
      </p:grpSp>
      <p:grpSp>
        <p:nvGrpSpPr>
          <p:cNvPr id="16" name="Google Shape;418;p19"/>
          <p:cNvGrpSpPr/>
          <p:nvPr/>
        </p:nvGrpSpPr>
        <p:grpSpPr>
          <a:xfrm>
            <a:off x="-4655" y="3534477"/>
            <a:ext cx="1135367" cy="783005"/>
            <a:chOff x="-4655" y="3593577"/>
            <a:chExt cx="1135367" cy="783005"/>
          </a:xfrm>
        </p:grpSpPr>
        <p:sp>
          <p:nvSpPr>
            <p:cNvPr id="17" name="Google Shape;419;p19"/>
            <p:cNvSpPr/>
            <p:nvPr/>
          </p:nvSpPr>
          <p:spPr>
            <a:xfrm rot="5400000">
              <a:off x="171526" y="3417396"/>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 name="Google Shape;420;p19"/>
            <p:cNvPicPr preferRelativeResize="0"/>
            <p:nvPr/>
          </p:nvPicPr>
          <p:blipFill rotWithShape="1">
            <a:blip r:embed="rId4">
              <a:alphaModFix/>
            </a:blip>
            <a:srcRect/>
            <a:stretch/>
          </p:blipFill>
          <p:spPr>
            <a:xfrm>
              <a:off x="350751" y="3729725"/>
              <a:ext cx="602356" cy="507700"/>
            </a:xfrm>
            <a:prstGeom prst="rect">
              <a:avLst/>
            </a:prstGeom>
            <a:noFill/>
            <a:ln>
              <a:noFill/>
            </a:ln>
          </p:spPr>
        </p:pic>
      </p:grpSp>
      <p:grpSp>
        <p:nvGrpSpPr>
          <p:cNvPr id="19" name="Google Shape;421;p19"/>
          <p:cNvGrpSpPr/>
          <p:nvPr/>
        </p:nvGrpSpPr>
        <p:grpSpPr>
          <a:xfrm>
            <a:off x="-4655" y="4407300"/>
            <a:ext cx="1135367" cy="783005"/>
            <a:chOff x="-4655" y="4451706"/>
            <a:chExt cx="1135367" cy="783005"/>
          </a:xfrm>
        </p:grpSpPr>
        <p:sp>
          <p:nvSpPr>
            <p:cNvPr id="20" name="Google Shape;422;p19"/>
            <p:cNvSpPr/>
            <p:nvPr/>
          </p:nvSpPr>
          <p:spPr>
            <a:xfrm rot="5400000">
              <a:off x="171526" y="4275525"/>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1" name="Google Shape;423;p19"/>
            <p:cNvPicPr preferRelativeResize="0"/>
            <p:nvPr/>
          </p:nvPicPr>
          <p:blipFill rotWithShape="1">
            <a:blip r:embed="rId5">
              <a:alphaModFix/>
            </a:blip>
            <a:srcRect/>
            <a:stretch/>
          </p:blipFill>
          <p:spPr>
            <a:xfrm>
              <a:off x="342982" y="4590635"/>
              <a:ext cx="610125" cy="514248"/>
            </a:xfrm>
            <a:prstGeom prst="rect">
              <a:avLst/>
            </a:prstGeom>
            <a:noFill/>
            <a:ln>
              <a:noFill/>
            </a:ln>
          </p:spPr>
        </p:pic>
      </p:grpSp>
      <p:grpSp>
        <p:nvGrpSpPr>
          <p:cNvPr id="22" name="Google Shape;424;p19"/>
          <p:cNvGrpSpPr/>
          <p:nvPr/>
        </p:nvGrpSpPr>
        <p:grpSpPr>
          <a:xfrm>
            <a:off x="-4655" y="6167965"/>
            <a:ext cx="1135367" cy="783005"/>
            <a:chOff x="-4655" y="6167965"/>
            <a:chExt cx="1135367" cy="783005"/>
          </a:xfrm>
        </p:grpSpPr>
        <p:sp>
          <p:nvSpPr>
            <p:cNvPr id="23" name="Google Shape;425;p19"/>
            <p:cNvSpPr/>
            <p:nvPr/>
          </p:nvSpPr>
          <p:spPr>
            <a:xfrm rot="5400000">
              <a:off x="171526" y="599178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4" name="Google Shape;426;p19"/>
            <p:cNvPicPr preferRelativeResize="0"/>
            <p:nvPr/>
          </p:nvPicPr>
          <p:blipFill rotWithShape="1">
            <a:blip r:embed="rId6">
              <a:alphaModFix/>
            </a:blip>
            <a:srcRect/>
            <a:stretch/>
          </p:blipFill>
          <p:spPr>
            <a:xfrm>
              <a:off x="318928" y="6295340"/>
              <a:ext cx="666001" cy="561343"/>
            </a:xfrm>
            <a:prstGeom prst="rect">
              <a:avLst/>
            </a:prstGeom>
            <a:noFill/>
            <a:ln>
              <a:noFill/>
            </a:ln>
          </p:spPr>
        </p:pic>
      </p:grpSp>
      <p:grpSp>
        <p:nvGrpSpPr>
          <p:cNvPr id="25" name="Google Shape;427;p19"/>
          <p:cNvGrpSpPr/>
          <p:nvPr/>
        </p:nvGrpSpPr>
        <p:grpSpPr>
          <a:xfrm>
            <a:off x="-4655" y="5117148"/>
            <a:ext cx="1193246" cy="1156253"/>
            <a:chOff x="-4655" y="5146860"/>
            <a:chExt cx="1193246" cy="1156253"/>
          </a:xfrm>
        </p:grpSpPr>
        <p:sp>
          <p:nvSpPr>
            <p:cNvPr id="26" name="Google Shape;428;p19"/>
            <p:cNvSpPr/>
            <p:nvPr/>
          </p:nvSpPr>
          <p:spPr>
            <a:xfrm rot="5400000">
              <a:off x="171526" y="513365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 name="Google Shape;429;p19"/>
            <p:cNvPicPr preferRelativeResize="0"/>
            <p:nvPr/>
          </p:nvPicPr>
          <p:blipFill rotWithShape="1">
            <a:blip r:embed="rId7">
              <a:alphaModFix/>
            </a:blip>
            <a:srcRect/>
            <a:stretch/>
          </p:blipFill>
          <p:spPr>
            <a:xfrm rot="-2193866">
              <a:off x="141403" y="5342117"/>
              <a:ext cx="908505" cy="765740"/>
            </a:xfrm>
            <a:prstGeom prst="rect">
              <a:avLst/>
            </a:prstGeom>
            <a:noFill/>
            <a:ln>
              <a:noFill/>
            </a:ln>
          </p:spPr>
        </p:pic>
      </p:grpSp>
      <p:pic>
        <p:nvPicPr>
          <p:cNvPr id="28" name="Google Shape;433;p19"/>
          <p:cNvPicPr preferRelativeResize="0"/>
          <p:nvPr/>
        </p:nvPicPr>
        <p:blipFill rotWithShape="1">
          <a:blip r:embed="rId8">
            <a:alphaModFix/>
          </a:blip>
          <a:srcRect/>
          <a:stretch/>
        </p:blipFill>
        <p:spPr>
          <a:xfrm>
            <a:off x="5211105" y="4810371"/>
            <a:ext cx="4327510" cy="3353820"/>
          </a:xfrm>
          <a:prstGeom prst="rect">
            <a:avLst/>
          </a:prstGeom>
          <a:noFill/>
          <a:ln>
            <a:noFill/>
          </a:ln>
        </p:spPr>
      </p:pic>
    </p:spTree>
    <p:extLst>
      <p:ext uri="{BB962C8B-B14F-4D97-AF65-F5344CB8AC3E}">
        <p14:creationId xmlns:p14="http://schemas.microsoft.com/office/powerpoint/2010/main" val="1679662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8;p2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ACTIVIDAD PRÁCTICA</a:t>
            </a:r>
            <a:endParaRPr sz="3100" b="1" i="0" u="none" strike="noStrike" cap="none">
              <a:solidFill>
                <a:srgbClr val="741B47"/>
              </a:solidFill>
              <a:latin typeface="Calibri"/>
              <a:ea typeface="Calibri"/>
              <a:cs typeface="Calibri"/>
              <a:sym typeface="Calibri"/>
            </a:endParaRPr>
          </a:p>
        </p:txBody>
      </p:sp>
      <p:sp>
        <p:nvSpPr>
          <p:cNvPr id="3" name="Google Shape;440;p20"/>
          <p:cNvSpPr/>
          <p:nvPr/>
        </p:nvSpPr>
        <p:spPr>
          <a:xfrm>
            <a:off x="375975"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 name="Google Shape;442;p20"/>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¡PRACTIQUEMOS!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pic>
        <p:nvPicPr>
          <p:cNvPr id="6" name="Google Shape;444;p20"/>
          <p:cNvPicPr preferRelativeResize="0"/>
          <p:nvPr/>
        </p:nvPicPr>
        <p:blipFill rotWithShape="1">
          <a:blip r:embed="rId2">
            <a:alphaModFix/>
          </a:blip>
          <a:srcRect/>
          <a:stretch/>
        </p:blipFill>
        <p:spPr>
          <a:xfrm>
            <a:off x="5188464" y="2370247"/>
            <a:ext cx="4539997" cy="5336912"/>
          </a:xfrm>
          <a:prstGeom prst="rect">
            <a:avLst/>
          </a:prstGeom>
          <a:noFill/>
          <a:ln>
            <a:noFill/>
          </a:ln>
        </p:spPr>
      </p:pic>
      <p:sp>
        <p:nvSpPr>
          <p:cNvPr id="7" name="Google Shape;445;p20"/>
          <p:cNvSpPr txBox="1"/>
          <p:nvPr/>
        </p:nvSpPr>
        <p:spPr>
          <a:xfrm>
            <a:off x="958647" y="3356277"/>
            <a:ext cx="4704736"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ES" sz="2000" dirty="0">
                <a:solidFill>
                  <a:srgbClr val="741B47"/>
                </a:solidFill>
                <a:latin typeface="Calibri"/>
                <a:ea typeface="Calibri"/>
                <a:cs typeface="Calibri"/>
                <a:sym typeface="Calibri"/>
              </a:rPr>
              <a:t>AMORTIGUADORES</a:t>
            </a:r>
            <a:endParaRPr lang="es-ES" sz="2000" dirty="0"/>
          </a:p>
          <a:p>
            <a:pPr marL="0" marR="0" lvl="0" indent="0" algn="l" rtl="0">
              <a:lnSpc>
                <a:spcPct val="115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actividad</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práctica</a:t>
            </a:r>
            <a:r>
              <a:rPr lang="en-US" sz="1600" b="0" i="0" u="none" strike="noStrike" cap="none" dirty="0">
                <a:solidFill>
                  <a:schemeClr val="dk1"/>
                </a:solidFill>
                <a:latin typeface="Calibri"/>
                <a:ea typeface="Calibri"/>
                <a:cs typeface="Calibri"/>
                <a:sym typeface="Calibri"/>
              </a:rPr>
              <a:t>.</a:t>
            </a:r>
            <a:endParaRPr dirty="0"/>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Te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sugerimos</a:t>
            </a:r>
            <a:r>
              <a:rPr lang="en-US" sz="1600" b="0" i="0" u="none" strike="noStrike" cap="none" dirty="0">
                <a:solidFill>
                  <a:srgbClr val="000000"/>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seguir</a:t>
            </a:r>
            <a:r>
              <a:rPr lang="en-US" sz="1600" b="1" i="0" u="none" strike="noStrike" cap="none" dirty="0">
                <a:solidFill>
                  <a:srgbClr val="76384D"/>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las</a:t>
            </a:r>
            <a:r>
              <a:rPr lang="en-US" sz="1600" b="1" i="0" u="none" strike="noStrike" cap="none" dirty="0">
                <a:solidFill>
                  <a:srgbClr val="76384D"/>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instrucciones</a:t>
            </a:r>
            <a:r>
              <a:rPr lang="en-US" sz="1600" b="1" i="0" u="none" strike="noStrike" cap="none" dirty="0">
                <a:solidFill>
                  <a:srgbClr val="76384D"/>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van</a:t>
            </a:r>
            <a:endParaRPr dirty="0"/>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Adjuntas</a:t>
            </a:r>
            <a:r>
              <a:rPr lang="en-US" sz="1600" b="0" i="0" u="none" strike="noStrike" cap="none" dirty="0">
                <a:solidFill>
                  <a:srgbClr val="000000"/>
                </a:solidFill>
                <a:latin typeface="Calibri"/>
                <a:ea typeface="Calibri"/>
                <a:cs typeface="Calibri"/>
                <a:sym typeface="Calibri"/>
              </a:rPr>
              <a:t> en la </a:t>
            </a:r>
            <a:r>
              <a:rPr lang="en-US" sz="1600" b="0" i="0" u="none" strike="noStrike" cap="none" dirty="0" err="1">
                <a:solidFill>
                  <a:srgbClr val="000000"/>
                </a:solidFill>
                <a:latin typeface="Calibri"/>
                <a:ea typeface="Calibri"/>
                <a:cs typeface="Calibri"/>
                <a:sym typeface="Calibri"/>
              </a:rPr>
              <a:t>guía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el </a:t>
            </a:r>
            <a:r>
              <a:rPr lang="en-US" sz="1600" b="0" i="0" u="none" strike="noStrike" cap="none" dirty="0" err="1">
                <a:solidFill>
                  <a:srgbClr val="000000"/>
                </a:solidFill>
                <a:latin typeface="Calibri"/>
                <a:ea typeface="Calibri"/>
                <a:cs typeface="Calibri"/>
                <a:sym typeface="Calibri"/>
              </a:rPr>
              <a:t>profesor</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te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entregará</a:t>
            </a:r>
            <a:r>
              <a:rPr lang="en-US" sz="1600" b="0" i="0" u="none" strike="noStrike" cap="none" dirty="0">
                <a:solidFill>
                  <a:srgbClr val="000000"/>
                </a:solidFill>
                <a:latin typeface="Calibri"/>
                <a:ea typeface="Calibri"/>
                <a:cs typeface="Calibri"/>
                <a:sym typeface="Calibri"/>
              </a:rPr>
              <a:t>.</a:t>
            </a:r>
            <a:endParaRPr sz="1600" b="1" i="0" u="none" strike="noStrike" cap="none" dirty="0">
              <a:solidFill>
                <a:srgbClr val="76384D"/>
              </a:solidFill>
              <a:latin typeface="Calibri"/>
              <a:ea typeface="Calibri"/>
              <a:cs typeface="Calibri"/>
              <a:sym typeface="Calibri"/>
            </a:endParaRPr>
          </a:p>
        </p:txBody>
      </p:sp>
      <p:sp>
        <p:nvSpPr>
          <p:cNvPr id="8" name="Google Shape;168;p5"/>
          <p:cNvSpPr txBox="1"/>
          <p:nvPr/>
        </p:nvSpPr>
        <p:spPr>
          <a:xfrm>
            <a:off x="3670560" y="1209418"/>
            <a:ext cx="559356" cy="4095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6000" b="0" i="0" u="none" strike="noStrike" cap="none" dirty="0" smtClean="0">
                <a:solidFill>
                  <a:srgbClr val="BA9BA5"/>
                </a:solidFill>
                <a:latin typeface="Calibri"/>
                <a:ea typeface="Calibri"/>
                <a:cs typeface="Calibri"/>
                <a:sym typeface="Calibri"/>
              </a:rPr>
              <a:t>3</a:t>
            </a:r>
            <a:endParaRPr sz="6000" b="0" i="0" u="none" strike="noStrike" cap="none" dirty="0">
              <a:solidFill>
                <a:srgbClr val="BA9BA5"/>
              </a:solidFill>
              <a:latin typeface="Calibri"/>
              <a:ea typeface="Calibri"/>
              <a:cs typeface="Calibri"/>
              <a:sym typeface="Calibri"/>
            </a:endParaRPr>
          </a:p>
        </p:txBody>
      </p:sp>
    </p:spTree>
    <p:extLst>
      <p:ext uri="{BB962C8B-B14F-4D97-AF65-F5344CB8AC3E}">
        <p14:creationId xmlns:p14="http://schemas.microsoft.com/office/powerpoint/2010/main" val="2571700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1"/>
          <p:cNvSpPr/>
          <p:nvPr/>
        </p:nvSpPr>
        <p:spPr>
          <a:xfrm>
            <a:off x="383456"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3" name="Google Shape;453;p21"/>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4" name="Google Shape;454;p21"/>
          <p:cNvPicPr preferRelativeResize="0"/>
          <p:nvPr/>
        </p:nvPicPr>
        <p:blipFill rotWithShape="1">
          <a:blip r:embed="rId3">
            <a:alphaModFix/>
          </a:blip>
          <a:srcRect/>
          <a:stretch/>
        </p:blipFill>
        <p:spPr>
          <a:xfrm>
            <a:off x="5102940" y="2710743"/>
            <a:ext cx="5190655" cy="4917756"/>
          </a:xfrm>
          <a:prstGeom prst="rect">
            <a:avLst/>
          </a:prstGeom>
          <a:noFill/>
          <a:ln>
            <a:noFill/>
          </a:ln>
        </p:spPr>
      </p:pic>
      <p:sp>
        <p:nvSpPr>
          <p:cNvPr id="455" name="Google Shape;455;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TICKET DE SALIDA</a:t>
            </a:r>
            <a:endParaRPr sz="3100" b="1" i="0" u="none" strike="noStrike" cap="none">
              <a:solidFill>
                <a:srgbClr val="741B47"/>
              </a:solidFill>
              <a:latin typeface="Calibri"/>
              <a:ea typeface="Calibri"/>
              <a:cs typeface="Calibri"/>
              <a:sym typeface="Calibri"/>
            </a:endParaRPr>
          </a:p>
        </p:txBody>
      </p:sp>
      <p:sp>
        <p:nvSpPr>
          <p:cNvPr id="456" name="Google Shape;456;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ANTES DE TERMINAR:</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9" name="Google Shape;445;p20"/>
          <p:cNvSpPr txBox="1"/>
          <p:nvPr/>
        </p:nvSpPr>
        <p:spPr>
          <a:xfrm>
            <a:off x="958647" y="3788886"/>
            <a:ext cx="5107856"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ES" sz="2000" dirty="0">
                <a:solidFill>
                  <a:srgbClr val="741B47"/>
                </a:solidFill>
                <a:latin typeface="Calibri"/>
                <a:ea typeface="Calibri"/>
                <a:cs typeface="Calibri"/>
                <a:sym typeface="Calibri"/>
              </a:rPr>
              <a:t>AMORTIGUADORES</a:t>
            </a:r>
            <a:endParaRPr lang="es-ES" sz="2000" dirty="0"/>
          </a:p>
          <a:p>
            <a:pPr lvl="0">
              <a:lnSpc>
                <a:spcPct val="115000"/>
              </a:lnSpc>
            </a:pPr>
            <a:endParaRPr sz="1600" b="0" i="0" u="none" strike="noStrike" cap="none" dirty="0">
              <a:solidFill>
                <a:srgbClr val="000000"/>
              </a:solidFill>
              <a:latin typeface="Calibri"/>
              <a:ea typeface="Calibri"/>
              <a:cs typeface="Calibri"/>
              <a:sym typeface="Calibri"/>
            </a:endParaRPr>
          </a:p>
          <a:p>
            <a:pPr lvl="0">
              <a:lnSpc>
                <a:spcPct val="115000"/>
              </a:lnSpc>
            </a:pP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741B47"/>
                </a:solidFill>
                <a:latin typeface="Calibri"/>
                <a:ea typeface="Calibri"/>
                <a:cs typeface="Calibri"/>
                <a:sym typeface="Calibri"/>
              </a:rPr>
              <a:t>¡Hasta la próxima! </a:t>
            </a:r>
            <a:endParaRPr lang="es-CL" sz="2100" b="1" dirty="0">
              <a:solidFill>
                <a:srgbClr val="741B47"/>
              </a:solidFill>
            </a:endParaRPr>
          </a:p>
          <a:p>
            <a:r>
              <a:rPr lang="es-CL" sz="1600" dirty="0"/>
              <a:t/>
            </a:r>
            <a:br>
              <a:rPr lang="es-CL" sz="1600" dirty="0"/>
            </a:br>
            <a:endParaRPr sz="1600" b="1" i="0" u="none" strike="noStrike" cap="none" dirty="0">
              <a:solidFill>
                <a:srgbClr val="76384D"/>
              </a:solidFill>
              <a:latin typeface="Calibri"/>
              <a:ea typeface="Calibri"/>
              <a:cs typeface="Calibri"/>
              <a:sym typeface="Calibri"/>
            </a:endParaRPr>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0793" y="4159041"/>
            <a:ext cx="673176" cy="60372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1;p3"/>
          <p:cNvSpPr/>
          <p:nvPr/>
        </p:nvSpPr>
        <p:spPr>
          <a:xfrm>
            <a:off x="481781" y="1887795"/>
            <a:ext cx="4090219" cy="3116824"/>
          </a:xfrm>
          <a:prstGeom prst="roundRect">
            <a:avLst>
              <a:gd name="adj" fmla="val 8420"/>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 name="Google Shape;99;p3"/>
          <p:cNvSpPr txBox="1"/>
          <p:nvPr/>
        </p:nvSpPr>
        <p:spPr>
          <a:xfrm>
            <a:off x="1095636" y="2880851"/>
            <a:ext cx="2812027" cy="1130711"/>
          </a:xfrm>
          <a:prstGeom prst="rect">
            <a:avLst/>
          </a:prstGeom>
          <a:noFill/>
          <a:ln>
            <a:noFill/>
          </a:ln>
        </p:spPr>
        <p:txBody>
          <a:bodyPr spcFirstLastPara="1" wrap="square" lIns="91425" tIns="91425" rIns="91425" bIns="91425" anchor="ctr" anchorCtr="0">
            <a:noAutofit/>
          </a:bodyPr>
          <a:lstStyle/>
          <a:p>
            <a:r>
              <a:rPr lang="es-ES_tradnl" sz="1600">
                <a:latin typeface="Calibri" charset="0"/>
                <a:ea typeface="Calibri" charset="0"/>
                <a:cs typeface="Calibri" charset="0"/>
              </a:rPr>
              <a:t>Realizar mantenimiento básico de diversos sistemas de vehículos automotrices livianos, semipesados y pesados, de acuerdo a las pautas de mantenimiento del fabricante, de inspección y diagnóstico de fallas.</a:t>
            </a:r>
            <a:endParaRPr lang="es-ES_tradnl" sz="1600" b="1" dirty="0">
              <a:solidFill>
                <a:srgbClr val="76384D"/>
              </a:solidFill>
              <a:latin typeface="Calibri" charset="0"/>
              <a:ea typeface="Calibri" charset="0"/>
              <a:cs typeface="Calibri" charset="0"/>
              <a:sym typeface="Calibri"/>
            </a:endParaRPr>
          </a:p>
        </p:txBody>
      </p:sp>
      <p:pic>
        <p:nvPicPr>
          <p:cNvPr id="22" name="Imagen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75" y="1796210"/>
            <a:ext cx="719661" cy="686189"/>
          </a:xfrm>
          <a:prstGeom prst="rect">
            <a:avLst/>
          </a:prstGeom>
        </p:spPr>
      </p:pic>
      <p:sp>
        <p:nvSpPr>
          <p:cNvPr id="20" name="Google Shape;95;p3"/>
          <p:cNvSpPr txBox="1"/>
          <p:nvPr/>
        </p:nvSpPr>
        <p:spPr>
          <a:xfrm>
            <a:off x="375975" y="1373700"/>
            <a:ext cx="4864619"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smtClean="0">
                <a:solidFill>
                  <a:srgbClr val="741B47"/>
                </a:solidFill>
                <a:latin typeface="Calibri"/>
                <a:ea typeface="Calibri"/>
                <a:cs typeface="Calibri"/>
                <a:sym typeface="Calibri"/>
              </a:rPr>
              <a:t>OBJETIVO DE APRENDIZAJE</a:t>
            </a:r>
            <a:endParaRPr lang="en-US" sz="3100" b="1" dirty="0">
              <a:solidFill>
                <a:srgbClr val="741B47"/>
              </a:solidFill>
              <a:latin typeface="Calibri"/>
              <a:ea typeface="Calibri"/>
              <a:cs typeface="Calibri"/>
              <a:sym typeface="Calibri"/>
            </a:endParaRPr>
          </a:p>
        </p:txBody>
      </p:sp>
      <p:pic>
        <p:nvPicPr>
          <p:cNvPr id="27" name="Imagen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5785" y="2354963"/>
            <a:ext cx="5849284" cy="4478455"/>
          </a:xfrm>
          <a:prstGeom prst="rect">
            <a:avLst/>
          </a:prstGeom>
        </p:spPr>
      </p:pic>
    </p:spTree>
    <p:extLst>
      <p:ext uri="{BB962C8B-B14F-4D97-AF65-F5344CB8AC3E}">
        <p14:creationId xmlns:p14="http://schemas.microsoft.com/office/powerpoint/2010/main" val="1906689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163" name="Google Shape;101;p3"/>
          <p:cNvSpPr/>
          <p:nvPr/>
        </p:nvSpPr>
        <p:spPr>
          <a:xfrm>
            <a:off x="564075" y="2843141"/>
            <a:ext cx="4657800" cy="113977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5" name="Google Shape;101;p3"/>
          <p:cNvSpPr/>
          <p:nvPr/>
        </p:nvSpPr>
        <p:spPr>
          <a:xfrm>
            <a:off x="564075" y="4136858"/>
            <a:ext cx="4657800" cy="113977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4" name="Google Shape;94;p3"/>
          <p:cNvSpPr txBox="1">
            <a:spLocks noGrp="1"/>
          </p:cNvSpPr>
          <p:nvPr>
            <p:ph type="subTitle" idx="4294967295"/>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1" i="0" u="none" strike="noStrike" cap="none">
                <a:solidFill>
                  <a:srgbClr val="000000"/>
                </a:solidFill>
                <a:latin typeface="Calibri"/>
                <a:ea typeface="Calibri"/>
                <a:cs typeface="Calibri"/>
                <a:sym typeface="Calibri"/>
              </a:rPr>
              <a:t>RECORDEMOS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95" name="Google Shape;95;p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741B47"/>
                </a:solidFill>
                <a:latin typeface="Calibri"/>
                <a:ea typeface="Calibri"/>
                <a:cs typeface="Calibri"/>
                <a:sym typeface="Calibri"/>
              </a:rPr>
              <a:t>¿QUÉ APRENDIMOS LA ACTIVIDAD ANTERIOR?</a:t>
            </a:r>
            <a:endParaRPr sz="3100" b="1" i="0" u="none" strike="noStrike" cap="none" dirty="0">
              <a:solidFill>
                <a:srgbClr val="741B47"/>
              </a:solidFill>
              <a:latin typeface="Calibri"/>
              <a:ea typeface="Calibri"/>
              <a:cs typeface="Calibri"/>
              <a:sym typeface="Calibri"/>
            </a:endParaRPr>
          </a:p>
        </p:txBody>
      </p:sp>
      <p:sp>
        <p:nvSpPr>
          <p:cNvPr id="48" name="Elipse 47">
            <a:extLst>
              <a:ext uri="{FF2B5EF4-FFF2-40B4-BE49-F238E27FC236}">
                <a16:creationId xmlns:a16="http://schemas.microsoft.com/office/drawing/2014/main" xmlns="" id="{97F78E1C-2545-824E-8231-C7C3CD4E3C3F}"/>
              </a:ext>
            </a:extLst>
          </p:cNvPr>
          <p:cNvSpPr/>
          <p:nvPr/>
        </p:nvSpPr>
        <p:spPr>
          <a:xfrm>
            <a:off x="5026616" y="3630160"/>
            <a:ext cx="696535" cy="696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3" name="Google Shape;82;p14"/>
          <p:cNvSpPr txBox="1"/>
          <p:nvPr/>
        </p:nvSpPr>
        <p:spPr>
          <a:xfrm>
            <a:off x="572274" y="2253999"/>
            <a:ext cx="5192504"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ES" sz="1800" b="1" dirty="0" smtClean="0">
                <a:solidFill>
                  <a:srgbClr val="741B47"/>
                </a:solidFill>
                <a:latin typeface="Calibri" panose="020F0502020204030204" pitchFamily="34" charset="0"/>
                <a:ea typeface="Roboto"/>
                <a:cs typeface="Calibri" panose="020F0502020204030204" pitchFamily="34" charset="0"/>
                <a:sym typeface="Roboto"/>
              </a:rPr>
              <a:t>SISTEMA DE SUSPENSIÓN</a:t>
            </a:r>
            <a:endParaRPr sz="1800" b="1" dirty="0">
              <a:latin typeface="Calibri" panose="020F0502020204030204" pitchFamily="34" charset="0"/>
              <a:cs typeface="Calibri" panose="020F0502020204030204" pitchFamily="34" charset="0"/>
            </a:endParaRPr>
          </a:p>
        </p:txBody>
      </p:sp>
      <p:grpSp>
        <p:nvGrpSpPr>
          <p:cNvPr id="4" name="Grupo 3"/>
          <p:cNvGrpSpPr/>
          <p:nvPr/>
        </p:nvGrpSpPr>
        <p:grpSpPr>
          <a:xfrm>
            <a:off x="386551" y="4509081"/>
            <a:ext cx="391110" cy="395325"/>
            <a:chOff x="386551" y="4502842"/>
            <a:chExt cx="391110" cy="395325"/>
          </a:xfrm>
        </p:grpSpPr>
        <p:sp>
          <p:nvSpPr>
            <p:cNvPr id="160" name="Google Shape;103;p3"/>
            <p:cNvSpPr/>
            <p:nvPr/>
          </p:nvSpPr>
          <p:spPr>
            <a:xfrm>
              <a:off x="386551" y="4512367"/>
              <a:ext cx="39111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n>
                  <a:solidFill>
                    <a:srgbClr val="741B47"/>
                  </a:solidFill>
                </a:ln>
                <a:solidFill>
                  <a:srgbClr val="000000"/>
                </a:solidFill>
                <a:latin typeface="Arial"/>
                <a:ea typeface="Arial"/>
                <a:cs typeface="Arial"/>
                <a:sym typeface="Arial"/>
              </a:endParaRPr>
            </a:p>
          </p:txBody>
        </p:sp>
        <p:sp>
          <p:nvSpPr>
            <p:cNvPr id="161" name="Google Shape;104;p3"/>
            <p:cNvSpPr txBox="1"/>
            <p:nvPr/>
          </p:nvSpPr>
          <p:spPr>
            <a:xfrm>
              <a:off x="396454" y="4502842"/>
              <a:ext cx="312202"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smtClean="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grpSp>
        <p:nvGrpSpPr>
          <p:cNvPr id="3" name="Grupo 2"/>
          <p:cNvGrpSpPr/>
          <p:nvPr/>
        </p:nvGrpSpPr>
        <p:grpSpPr>
          <a:xfrm>
            <a:off x="375975" y="3215364"/>
            <a:ext cx="376200" cy="395325"/>
            <a:chOff x="375975" y="3087305"/>
            <a:chExt cx="376200" cy="395325"/>
          </a:xfrm>
        </p:grpSpPr>
        <p:sp>
          <p:nvSpPr>
            <p:cNvPr id="166" name="Google Shape;103;p3"/>
            <p:cNvSpPr/>
            <p:nvPr/>
          </p:nvSpPr>
          <p:spPr>
            <a:xfrm>
              <a:off x="375975" y="309683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04;p3"/>
            <p:cNvSpPr txBox="1"/>
            <p:nvPr/>
          </p:nvSpPr>
          <p:spPr>
            <a:xfrm>
              <a:off x="385500" y="3087305"/>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sp>
        <p:nvSpPr>
          <p:cNvPr id="186" name="Google Shape;80;p14">
            <a:extLst>
              <a:ext uri="{FF2B5EF4-FFF2-40B4-BE49-F238E27FC236}">
                <a16:creationId xmlns="" xmlns:a16="http://schemas.microsoft.com/office/drawing/2014/main" id="{FD5CCA16-F769-EE46-BB85-A310245CC79B}"/>
              </a:ext>
            </a:extLst>
          </p:cNvPr>
          <p:cNvSpPr txBox="1"/>
          <p:nvPr/>
        </p:nvSpPr>
        <p:spPr>
          <a:xfrm>
            <a:off x="967146" y="3148689"/>
            <a:ext cx="4129200" cy="538200"/>
          </a:xfrm>
          <a:prstGeom prst="rect">
            <a:avLst/>
          </a:prstGeom>
          <a:noFill/>
          <a:ln>
            <a:noFill/>
          </a:ln>
        </p:spPr>
        <p:txBody>
          <a:bodyPr spcFirstLastPara="1" wrap="square" lIns="91425" tIns="91425" rIns="91425" bIns="91425" anchor="ctr" anchorCtr="0">
            <a:noAutofit/>
          </a:bodyPr>
          <a:lstStyle/>
          <a:p>
            <a:r>
              <a:rPr lang="es-ES" sz="1600" dirty="0">
                <a:latin typeface="Calibri" charset="0"/>
                <a:ea typeface="Calibri" charset="0"/>
                <a:cs typeface="Calibri" charset="0"/>
              </a:rPr>
              <a:t>Identificaste las partes y piezas del sistema de suspensión, considerando su funcionalidad y lo propuesto en el manual de servicio.</a:t>
            </a:r>
          </a:p>
        </p:txBody>
      </p:sp>
      <p:sp>
        <p:nvSpPr>
          <p:cNvPr id="187" name="Google Shape;81;p14">
            <a:extLst>
              <a:ext uri="{FF2B5EF4-FFF2-40B4-BE49-F238E27FC236}">
                <a16:creationId xmlns="" xmlns:a16="http://schemas.microsoft.com/office/drawing/2014/main" id="{CD10E17F-0C25-684D-B2C5-DB1BC6E95A6B}"/>
              </a:ext>
            </a:extLst>
          </p:cNvPr>
          <p:cNvSpPr txBox="1"/>
          <p:nvPr/>
        </p:nvSpPr>
        <p:spPr>
          <a:xfrm>
            <a:off x="967146" y="4442406"/>
            <a:ext cx="4038600" cy="538200"/>
          </a:xfrm>
          <a:prstGeom prst="rect">
            <a:avLst/>
          </a:prstGeom>
          <a:noFill/>
          <a:ln>
            <a:noFill/>
          </a:ln>
        </p:spPr>
        <p:txBody>
          <a:bodyPr spcFirstLastPara="1" wrap="square" lIns="91425" tIns="91425" rIns="91425" bIns="91425" anchor="ctr" anchorCtr="0">
            <a:noAutofit/>
          </a:bodyPr>
          <a:lstStyle/>
          <a:p>
            <a:r>
              <a:rPr lang="es-ES" sz="1600" dirty="0">
                <a:latin typeface="Calibri" charset="0"/>
                <a:ea typeface="Calibri" charset="0"/>
                <a:cs typeface="Calibri" charset="0"/>
              </a:rPr>
              <a:t>Identificaste  los tipos de asistencia de suspensión, considerando diferentes sistemas, según lo propuesto en los manuales de servicio</a:t>
            </a:r>
            <a:r>
              <a:rPr lang="es-ES" sz="1600" dirty="0" smtClean="0">
                <a:latin typeface="Calibri" charset="0"/>
                <a:ea typeface="Calibri" charset="0"/>
                <a:cs typeface="Calibri" charset="0"/>
              </a:rPr>
              <a:t>.</a:t>
            </a:r>
            <a:endParaRPr lang="es-ES" sz="1600" dirty="0">
              <a:latin typeface="Calibri" charset="0"/>
              <a:ea typeface="Calibri" charset="0"/>
              <a:cs typeface="Calibri" charset="0"/>
            </a:endParaRPr>
          </a:p>
        </p:txBody>
      </p:sp>
      <p:pic>
        <p:nvPicPr>
          <p:cNvPr id="190" name="Imagen 1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760" y="2500812"/>
            <a:ext cx="4863918" cy="4608197"/>
          </a:xfrm>
          <a:prstGeom prst="rect">
            <a:avLst/>
          </a:prstGeom>
        </p:spPr>
      </p:pic>
    </p:spTree>
    <p:extLst>
      <p:ext uri="{BB962C8B-B14F-4D97-AF65-F5344CB8AC3E}">
        <p14:creationId xmlns:p14="http://schemas.microsoft.com/office/powerpoint/2010/main" val="107748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ANTES DE COMENZAR</a:t>
            </a:r>
            <a:endParaRPr sz="3100" b="1" i="0" u="none" strike="noStrike" cap="none">
              <a:solidFill>
                <a:srgbClr val="741B47"/>
              </a:solidFill>
              <a:latin typeface="Calibri"/>
              <a:ea typeface="Calibri"/>
              <a:cs typeface="Calibri"/>
              <a:sym typeface="Calibri"/>
            </a:endParaRPr>
          </a:p>
        </p:txBody>
      </p:sp>
      <p:grpSp>
        <p:nvGrpSpPr>
          <p:cNvPr id="125" name="Google Shape;125;p4"/>
          <p:cNvGrpSpPr/>
          <p:nvPr/>
        </p:nvGrpSpPr>
        <p:grpSpPr>
          <a:xfrm>
            <a:off x="375767" y="4128601"/>
            <a:ext cx="5650725" cy="669457"/>
            <a:chOff x="466025" y="2540150"/>
            <a:chExt cx="5650725" cy="1155550"/>
          </a:xfrm>
        </p:grpSpPr>
        <p:sp>
          <p:nvSpPr>
            <p:cNvPr id="126" name="Google Shape;126;p4"/>
            <p:cNvSpPr/>
            <p:nvPr/>
          </p:nvSpPr>
          <p:spPr>
            <a:xfrm>
              <a:off x="466025" y="2540150"/>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7" name="Google Shape;127;p4"/>
            <p:cNvSpPr txBox="1"/>
            <p:nvPr/>
          </p:nvSpPr>
          <p:spPr>
            <a:xfrm>
              <a:off x="806875" y="2931842"/>
              <a:ext cx="3819550" cy="363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dirty="0" smtClean="0">
                  <a:solidFill>
                    <a:srgbClr val="000000"/>
                  </a:solidFill>
                  <a:latin typeface="Calibri"/>
                  <a:ea typeface="Calibri"/>
                  <a:cs typeface="Calibri"/>
                  <a:sym typeface="Calibri"/>
                </a:rPr>
                <a:t>¿</a:t>
              </a:r>
              <a:r>
                <a:rPr lang="en-US" sz="1800" b="0" i="0" u="none" strike="noStrike" cap="none" dirty="0" err="1" smtClean="0">
                  <a:solidFill>
                    <a:srgbClr val="000000"/>
                  </a:solidFill>
                  <a:latin typeface="Calibri"/>
                  <a:ea typeface="Calibri"/>
                  <a:cs typeface="Calibri"/>
                  <a:sym typeface="Calibri"/>
                </a:rPr>
                <a:t>Cuál</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es</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su</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funcionamiento</a:t>
              </a:r>
              <a:r>
                <a:rPr lang="en-US" sz="1800" b="0" i="0" u="none" strike="noStrike" cap="none" dirty="0" smtClean="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p:txBody>
        </p:sp>
      </p:grpSp>
      <p:sp>
        <p:nvSpPr>
          <p:cNvPr id="128" name="Google Shape;128;p4"/>
          <p:cNvSpPr txBox="1"/>
          <p:nvPr/>
        </p:nvSpPr>
        <p:spPr>
          <a:xfrm>
            <a:off x="506729" y="6208822"/>
            <a:ext cx="5388800" cy="198385"/>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100"/>
              <a:buFont typeface="Arial"/>
              <a:buNone/>
            </a:pPr>
            <a:r>
              <a:rPr lang="en-US" sz="2100" b="1" i="0" u="none" strike="noStrike" cap="none">
                <a:solidFill>
                  <a:srgbClr val="76384D"/>
                </a:solidFill>
                <a:latin typeface="Calibri"/>
                <a:ea typeface="Calibri"/>
                <a:cs typeface="Calibri"/>
                <a:sym typeface="Calibri"/>
              </a:rPr>
              <a:t>¡Compartan experiencias </a:t>
            </a:r>
            <a:r>
              <a:rPr lang="en-US" sz="2100" b="0" i="0" u="none" strike="noStrike" cap="none">
                <a:solidFill>
                  <a:srgbClr val="76384D"/>
                </a:solidFill>
                <a:latin typeface="Calibri"/>
                <a:ea typeface="Calibri"/>
                <a:cs typeface="Calibri"/>
                <a:sym typeface="Calibri"/>
              </a:rPr>
              <a:t>con sus compañeros! </a:t>
            </a:r>
            <a:endParaRPr sz="2000" b="0" i="0" u="none" strike="noStrike" cap="none">
              <a:solidFill>
                <a:srgbClr val="76384D"/>
              </a:solidFill>
              <a:latin typeface="Calibri"/>
              <a:ea typeface="Calibri"/>
              <a:cs typeface="Calibri"/>
              <a:sym typeface="Calibri"/>
            </a:endParaRPr>
          </a:p>
        </p:txBody>
      </p:sp>
      <p:sp>
        <p:nvSpPr>
          <p:cNvPr id="129" name="Google Shape;129;p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ALGUNAS PREGUNTAS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grpSp>
        <p:nvGrpSpPr>
          <p:cNvPr id="130" name="Google Shape;130;p4"/>
          <p:cNvGrpSpPr/>
          <p:nvPr/>
        </p:nvGrpSpPr>
        <p:grpSpPr>
          <a:xfrm>
            <a:off x="375767" y="3108099"/>
            <a:ext cx="5745381" cy="669457"/>
            <a:chOff x="442650" y="4079977"/>
            <a:chExt cx="5745381" cy="1155550"/>
          </a:xfrm>
        </p:grpSpPr>
        <p:sp>
          <p:nvSpPr>
            <p:cNvPr id="131" name="Google Shape;131;p4"/>
            <p:cNvSpPr txBox="1"/>
            <p:nvPr/>
          </p:nvSpPr>
          <p:spPr>
            <a:xfrm>
              <a:off x="747531" y="4416252"/>
              <a:ext cx="5440500" cy="483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dirty="0" smtClean="0">
                  <a:solidFill>
                    <a:srgbClr val="000000"/>
                  </a:solidFill>
                  <a:latin typeface="Calibri"/>
                  <a:ea typeface="Calibri"/>
                  <a:cs typeface="Calibri"/>
                  <a:sym typeface="Calibri"/>
                </a:rPr>
                <a:t>¿</a:t>
              </a:r>
              <a:r>
                <a:rPr lang="en-US" sz="1800" b="0" i="0" u="none" strike="noStrike" cap="none" dirty="0" err="1" smtClean="0">
                  <a:solidFill>
                    <a:srgbClr val="000000"/>
                  </a:solidFill>
                  <a:latin typeface="Calibri"/>
                  <a:ea typeface="Calibri"/>
                  <a:cs typeface="Calibri"/>
                  <a:sym typeface="Calibri"/>
                </a:rPr>
                <a:t>Qué</a:t>
              </a:r>
              <a:r>
                <a:rPr lang="en-US" sz="1800" b="0" i="0" u="none" strike="noStrike" cap="none" dirty="0" smtClean="0">
                  <a:solidFill>
                    <a:srgbClr val="000000"/>
                  </a:solidFill>
                  <a:latin typeface="Calibri"/>
                  <a:ea typeface="Calibri"/>
                  <a:cs typeface="Calibri"/>
                  <a:sym typeface="Calibri"/>
                </a:rPr>
                <a:t> son </a:t>
              </a:r>
              <a:r>
                <a:rPr lang="en-US" sz="1800" b="0" i="0" u="none" strike="noStrike" cap="none" dirty="0" err="1" smtClean="0">
                  <a:solidFill>
                    <a:srgbClr val="000000"/>
                  </a:solidFill>
                  <a:latin typeface="Calibri"/>
                  <a:ea typeface="Calibri"/>
                  <a:cs typeface="Calibri"/>
                  <a:sym typeface="Calibri"/>
                </a:rPr>
                <a:t>los</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amortiguadores</a:t>
              </a:r>
              <a:r>
                <a:rPr lang="en-US" sz="1800" b="0" i="0" u="none" strike="noStrike" cap="none" dirty="0" smtClean="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p:txBody>
        </p:sp>
        <p:sp>
          <p:nvSpPr>
            <p:cNvPr id="132" name="Google Shape;132;p4"/>
            <p:cNvSpPr/>
            <p:nvPr/>
          </p:nvSpPr>
          <p:spPr>
            <a:xfrm>
              <a:off x="442650" y="4079977"/>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133" name="Google Shape;133;p4"/>
          <p:cNvSpPr txBox="1"/>
          <p:nvPr/>
        </p:nvSpPr>
        <p:spPr>
          <a:xfrm>
            <a:off x="375767" y="2363194"/>
            <a:ext cx="5192504"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dirty="0" smtClean="0">
                <a:solidFill>
                  <a:srgbClr val="741B47"/>
                </a:solidFill>
                <a:latin typeface="Calibri"/>
                <a:ea typeface="Calibri"/>
                <a:cs typeface="Calibri"/>
                <a:sym typeface="Calibri"/>
              </a:rPr>
              <a:t>AMORTIGUADORES</a:t>
            </a:r>
            <a:endParaRPr sz="2000" b="1" i="0" u="none" strike="noStrike" cap="none" dirty="0">
              <a:solidFill>
                <a:srgbClr val="000000"/>
              </a:solidFill>
              <a:latin typeface="Calibri"/>
              <a:ea typeface="Calibri"/>
              <a:cs typeface="Calibri"/>
              <a:sym typeface="Calibri"/>
            </a:endParaRPr>
          </a:p>
        </p:txBody>
      </p:sp>
      <p:grpSp>
        <p:nvGrpSpPr>
          <p:cNvPr id="135" name="Google Shape;135;p4"/>
          <p:cNvGrpSpPr/>
          <p:nvPr/>
        </p:nvGrpSpPr>
        <p:grpSpPr>
          <a:xfrm>
            <a:off x="375767" y="5151041"/>
            <a:ext cx="5650725" cy="669457"/>
            <a:chOff x="466025" y="2540150"/>
            <a:chExt cx="5650725" cy="1155550"/>
          </a:xfrm>
        </p:grpSpPr>
        <p:sp>
          <p:nvSpPr>
            <p:cNvPr id="136" name="Google Shape;136;p4"/>
            <p:cNvSpPr/>
            <p:nvPr/>
          </p:nvSpPr>
          <p:spPr>
            <a:xfrm>
              <a:off x="466025" y="2540150"/>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7" name="Google Shape;137;p4"/>
            <p:cNvSpPr txBox="1"/>
            <p:nvPr/>
          </p:nvSpPr>
          <p:spPr>
            <a:xfrm>
              <a:off x="806875" y="2931842"/>
              <a:ext cx="4851654" cy="34500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800" b="0" i="0" u="none" strike="noStrike" cap="none" dirty="0" smtClean="0">
                  <a:solidFill>
                    <a:srgbClr val="000000"/>
                  </a:solidFill>
                  <a:latin typeface="Calibri"/>
                  <a:ea typeface="Calibri"/>
                  <a:cs typeface="Calibri"/>
                  <a:sym typeface="Calibri"/>
                </a:rPr>
                <a:t>¿Has </a:t>
              </a:r>
              <a:r>
                <a:rPr lang="en-US" sz="1800" b="0" i="0" u="none" strike="noStrike" cap="none" dirty="0" err="1" smtClean="0">
                  <a:solidFill>
                    <a:srgbClr val="000000"/>
                  </a:solidFill>
                  <a:latin typeface="Calibri"/>
                  <a:ea typeface="Calibri"/>
                  <a:cs typeface="Calibri"/>
                  <a:sym typeface="Calibri"/>
                </a:rPr>
                <a:t>tenido</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experiencia</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previa</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en</a:t>
              </a:r>
              <a:r>
                <a:rPr lang="en-US" sz="1800" b="0" i="0" u="none" strike="noStrike" cap="none" dirty="0" smtClean="0">
                  <a:solidFill>
                    <a:srgbClr val="000000"/>
                  </a:solidFill>
                  <a:latin typeface="Calibri"/>
                  <a:ea typeface="Calibri"/>
                  <a:cs typeface="Calibri"/>
                  <a:sym typeface="Calibri"/>
                </a:rPr>
                <a:t> el </a:t>
              </a:r>
              <a:r>
                <a:rPr lang="en-US" sz="1800" b="0" i="0" u="none" strike="noStrike" cap="none" dirty="0" err="1" smtClean="0">
                  <a:solidFill>
                    <a:srgbClr val="000000"/>
                  </a:solidFill>
                  <a:latin typeface="Calibri"/>
                  <a:ea typeface="Calibri"/>
                  <a:cs typeface="Calibri"/>
                  <a:sym typeface="Calibri"/>
                </a:rPr>
                <a:t>mantenimiento</a:t>
              </a:r>
              <a:r>
                <a:rPr lang="en-US" sz="1800" b="0" i="0" u="none" strike="noStrike" cap="none" dirty="0" smtClean="0">
                  <a:solidFill>
                    <a:srgbClr val="000000"/>
                  </a:solidFill>
                  <a:latin typeface="Calibri"/>
                  <a:ea typeface="Calibri"/>
                  <a:cs typeface="Calibri"/>
                  <a:sym typeface="Calibri"/>
                </a:rPr>
                <a:t> de </a:t>
              </a:r>
              <a:r>
                <a:rPr lang="en-US" sz="1800" b="0" i="0" u="none" strike="noStrike" cap="none" dirty="0" err="1" smtClean="0">
                  <a:solidFill>
                    <a:srgbClr val="000000"/>
                  </a:solidFill>
                  <a:latin typeface="Calibri"/>
                  <a:ea typeface="Calibri"/>
                  <a:cs typeface="Calibri"/>
                  <a:sym typeface="Calibri"/>
                </a:rPr>
                <a:t>este</a:t>
              </a:r>
              <a:r>
                <a:rPr lang="en-US" sz="1800" b="0" i="0" u="none" strike="noStrike" cap="none" dirty="0" smtClean="0">
                  <a:solidFill>
                    <a:srgbClr val="000000"/>
                  </a:solidFill>
                  <a:latin typeface="Calibri"/>
                  <a:ea typeface="Calibri"/>
                  <a:cs typeface="Calibri"/>
                  <a:sym typeface="Calibri"/>
                </a:rPr>
                <a:t> </a:t>
              </a:r>
              <a:r>
                <a:rPr lang="en-US" sz="1800" b="0" i="0" u="none" strike="noStrike" cap="none" dirty="0" err="1" smtClean="0">
                  <a:solidFill>
                    <a:srgbClr val="000000"/>
                  </a:solidFill>
                  <a:latin typeface="Calibri"/>
                  <a:ea typeface="Calibri"/>
                  <a:cs typeface="Calibri"/>
                  <a:sym typeface="Calibri"/>
                </a:rPr>
                <a:t>tipo</a:t>
              </a:r>
              <a:r>
                <a:rPr lang="en-US" sz="1800" b="0" i="0" u="none" strike="noStrike" cap="none" dirty="0" smtClean="0">
                  <a:solidFill>
                    <a:srgbClr val="000000"/>
                  </a:solidFill>
                  <a:latin typeface="Calibri"/>
                  <a:ea typeface="Calibri"/>
                  <a:cs typeface="Calibri"/>
                  <a:sym typeface="Calibri"/>
                </a:rPr>
                <a:t> de </a:t>
              </a:r>
              <a:r>
                <a:rPr lang="en-US" sz="1800" b="0" i="0" u="none" strike="noStrike" cap="none" dirty="0" err="1" smtClean="0">
                  <a:solidFill>
                    <a:srgbClr val="000000"/>
                  </a:solidFill>
                  <a:latin typeface="Calibri"/>
                  <a:ea typeface="Calibri"/>
                  <a:cs typeface="Calibri"/>
                  <a:sym typeface="Calibri"/>
                </a:rPr>
                <a:t>sistemas</a:t>
              </a:r>
              <a:r>
                <a:rPr lang="en-US" sz="1800" b="0" i="0" u="none" strike="noStrike" cap="none" dirty="0" smtClean="0">
                  <a:solidFill>
                    <a:srgbClr val="000000"/>
                  </a:solidFill>
                  <a:latin typeface="Calibri"/>
                  <a:ea typeface="Calibri"/>
                  <a:cs typeface="Calibri"/>
                  <a:sym typeface="Calibri"/>
                </a:rPr>
                <a:t>?</a:t>
              </a:r>
              <a:endParaRPr dirty="0"/>
            </a:p>
          </p:txBody>
        </p:sp>
      </p:grpSp>
      <p:pic>
        <p:nvPicPr>
          <p:cNvPr id="138" name="Google Shape;138;p4"/>
          <p:cNvPicPr preferRelativeResize="0"/>
          <p:nvPr/>
        </p:nvPicPr>
        <p:blipFill rotWithShape="1">
          <a:blip r:embed="rId3">
            <a:alphaModFix/>
          </a:blip>
          <a:srcRect/>
          <a:stretch/>
        </p:blipFill>
        <p:spPr>
          <a:xfrm>
            <a:off x="5805512" y="2805799"/>
            <a:ext cx="441960" cy="438912"/>
          </a:xfrm>
          <a:prstGeom prst="rect">
            <a:avLst/>
          </a:prstGeom>
          <a:noFill/>
          <a:ln>
            <a:noFill/>
          </a:ln>
        </p:spPr>
      </p:pic>
      <p:pic>
        <p:nvPicPr>
          <p:cNvPr id="139" name="Google Shape;139;p4"/>
          <p:cNvPicPr preferRelativeResize="0"/>
          <p:nvPr/>
        </p:nvPicPr>
        <p:blipFill rotWithShape="1">
          <a:blip r:embed="rId3">
            <a:alphaModFix/>
          </a:blip>
          <a:srcRect/>
          <a:stretch/>
        </p:blipFill>
        <p:spPr>
          <a:xfrm>
            <a:off x="5805512" y="3916612"/>
            <a:ext cx="441960" cy="438912"/>
          </a:xfrm>
          <a:prstGeom prst="rect">
            <a:avLst/>
          </a:prstGeom>
          <a:noFill/>
          <a:ln>
            <a:noFill/>
          </a:ln>
        </p:spPr>
      </p:pic>
      <p:pic>
        <p:nvPicPr>
          <p:cNvPr id="140" name="Google Shape;140;p4"/>
          <p:cNvPicPr preferRelativeResize="0"/>
          <p:nvPr/>
        </p:nvPicPr>
        <p:blipFill rotWithShape="1">
          <a:blip r:embed="rId3">
            <a:alphaModFix/>
          </a:blip>
          <a:srcRect/>
          <a:stretch/>
        </p:blipFill>
        <p:spPr>
          <a:xfrm>
            <a:off x="5805512" y="4929647"/>
            <a:ext cx="441960" cy="438912"/>
          </a:xfrm>
          <a:prstGeom prst="rect">
            <a:avLst/>
          </a:prstGeom>
          <a:noFill/>
          <a:ln>
            <a:noFill/>
          </a:ln>
        </p:spPr>
      </p:pic>
      <p:pic>
        <p:nvPicPr>
          <p:cNvPr id="143" name="Google Shape;143;p4"/>
          <p:cNvPicPr preferRelativeResize="0"/>
          <p:nvPr/>
        </p:nvPicPr>
        <p:blipFill rotWithShape="1">
          <a:blip r:embed="rId4">
            <a:alphaModFix/>
          </a:blip>
          <a:srcRect/>
          <a:stretch/>
        </p:blipFill>
        <p:spPr>
          <a:xfrm>
            <a:off x="6549425" y="1315762"/>
            <a:ext cx="2670048" cy="5675376"/>
          </a:xfrm>
          <a:prstGeom prst="rect">
            <a:avLst/>
          </a:prstGeom>
          <a:noFill/>
          <a:ln>
            <a:noFill/>
          </a:ln>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1080" y="2244647"/>
            <a:ext cx="579120" cy="576072"/>
          </a:xfrm>
          <a:prstGeom prst="rect">
            <a:avLst/>
          </a:prstGeom>
        </p:spPr>
      </p:pic>
    </p:spTree>
    <p:extLst>
      <p:ext uri="{BB962C8B-B14F-4D97-AF65-F5344CB8AC3E}">
        <p14:creationId xmlns:p14="http://schemas.microsoft.com/office/powerpoint/2010/main" val="912875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3" name="Google Shape;153;p5"/>
          <p:cNvSpPr/>
          <p:nvPr/>
        </p:nvSpPr>
        <p:spPr>
          <a:xfrm>
            <a:off x="4063481" y="3088868"/>
            <a:ext cx="5095870" cy="2820096"/>
          </a:xfrm>
          <a:prstGeom prst="roundRect">
            <a:avLst>
              <a:gd name="adj" fmla="val 5168"/>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4" name="Google Shape;154;p5"/>
          <p:cNvSpPr txBox="1"/>
          <p:nvPr/>
        </p:nvSpPr>
        <p:spPr>
          <a:xfrm>
            <a:off x="4520235" y="3414171"/>
            <a:ext cx="4446723" cy="830956"/>
          </a:xfrm>
          <a:prstGeom prst="rect">
            <a:avLst/>
          </a:prstGeom>
          <a:noFill/>
          <a:ln>
            <a:noFill/>
          </a:ln>
        </p:spPr>
        <p:txBody>
          <a:bodyPr spcFirstLastPara="1" wrap="square" lIns="91425" tIns="45700" rIns="91425" bIns="45700" anchor="t" anchorCtr="0">
            <a:spAutoFit/>
          </a:bodyPr>
          <a:lstStyle/>
          <a:p>
            <a:r>
              <a:rPr lang="es-ES" sz="1600" dirty="0">
                <a:latin typeface="Calibri" charset="0"/>
                <a:ea typeface="Calibri" charset="0"/>
                <a:cs typeface="Calibri" charset="0"/>
              </a:rPr>
              <a:t>Identificarás los diferentes tipos de amortiguadores, considerando su lo propuesto en el manual de servicio.</a:t>
            </a:r>
          </a:p>
        </p:txBody>
      </p:sp>
      <p:sp>
        <p:nvSpPr>
          <p:cNvPr id="155" name="Google Shape;155;p5"/>
          <p:cNvSpPr txBox="1"/>
          <p:nvPr/>
        </p:nvSpPr>
        <p:spPr>
          <a:xfrm>
            <a:off x="4522844" y="4548697"/>
            <a:ext cx="4509717" cy="830956"/>
          </a:xfrm>
          <a:prstGeom prst="rect">
            <a:avLst/>
          </a:prstGeom>
          <a:noFill/>
          <a:ln>
            <a:noFill/>
          </a:ln>
        </p:spPr>
        <p:txBody>
          <a:bodyPr spcFirstLastPara="1" wrap="square" lIns="91425" tIns="45700" rIns="91425" bIns="45700" anchor="t" anchorCtr="0">
            <a:spAutoFit/>
          </a:bodyPr>
          <a:lstStyle/>
          <a:p>
            <a:r>
              <a:rPr lang="es-ES" sz="1600" dirty="0">
                <a:latin typeface="Calibri" charset="0"/>
                <a:ea typeface="Calibri" charset="0"/>
                <a:cs typeface="Calibri" charset="0"/>
              </a:rPr>
              <a:t>Identificarás la funcionalidad de los diferentes tipos de amortiguadores</a:t>
            </a:r>
            <a:r>
              <a:rPr lang="es-ES" sz="1600" dirty="0" smtClean="0">
                <a:latin typeface="Calibri" charset="0"/>
                <a:ea typeface="Calibri" charset="0"/>
                <a:cs typeface="Calibri" charset="0"/>
              </a:rPr>
              <a:t>, </a:t>
            </a:r>
            <a:r>
              <a:rPr lang="es-ES" sz="1600" dirty="0">
                <a:latin typeface="Calibri" charset="0"/>
                <a:ea typeface="Calibri" charset="0"/>
                <a:cs typeface="Calibri" charset="0"/>
              </a:rPr>
              <a:t>según lo propuesto en los manuales de servicio.</a:t>
            </a:r>
          </a:p>
        </p:txBody>
      </p:sp>
      <p:grpSp>
        <p:nvGrpSpPr>
          <p:cNvPr id="3" name="Grupo 2"/>
          <p:cNvGrpSpPr/>
          <p:nvPr/>
        </p:nvGrpSpPr>
        <p:grpSpPr>
          <a:xfrm>
            <a:off x="3880053" y="3480600"/>
            <a:ext cx="376200" cy="385800"/>
            <a:chOff x="8933845" y="3480600"/>
            <a:chExt cx="376200" cy="385800"/>
          </a:xfrm>
        </p:grpSpPr>
        <p:sp>
          <p:nvSpPr>
            <p:cNvPr id="160" name="Google Shape;160;p5"/>
            <p:cNvSpPr/>
            <p:nvPr/>
          </p:nvSpPr>
          <p:spPr>
            <a:xfrm>
              <a:off x="8933845" y="348060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5"/>
            <p:cNvSpPr txBox="1"/>
            <p:nvPr/>
          </p:nvSpPr>
          <p:spPr>
            <a:xfrm>
              <a:off x="8943370" y="3480600"/>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grpSp>
        <p:nvGrpSpPr>
          <p:cNvPr id="4" name="Grupo 3"/>
          <p:cNvGrpSpPr/>
          <p:nvPr/>
        </p:nvGrpSpPr>
        <p:grpSpPr>
          <a:xfrm>
            <a:off x="3880053" y="4604370"/>
            <a:ext cx="376200" cy="392727"/>
            <a:chOff x="8933845" y="4995373"/>
            <a:chExt cx="376200" cy="392727"/>
          </a:xfrm>
        </p:grpSpPr>
        <p:sp>
          <p:nvSpPr>
            <p:cNvPr id="162" name="Google Shape;162;p5"/>
            <p:cNvSpPr/>
            <p:nvPr/>
          </p:nvSpPr>
          <p:spPr>
            <a:xfrm>
              <a:off x="8933845" y="4995373"/>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5"/>
            <p:cNvSpPr txBox="1"/>
            <p:nvPr/>
          </p:nvSpPr>
          <p:spPr>
            <a:xfrm>
              <a:off x="8943370" y="5002300"/>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pic>
        <p:nvPicPr>
          <p:cNvPr id="25" name="Imagen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21" y="2367775"/>
            <a:ext cx="2965718" cy="4328991"/>
          </a:xfrm>
          <a:prstGeom prst="rect">
            <a:avLst/>
          </a:prstGeom>
        </p:spPr>
      </p:pic>
      <p:sp>
        <p:nvSpPr>
          <p:cNvPr id="26" name="Google Shape;154;p5"/>
          <p:cNvSpPr txBox="1"/>
          <p:nvPr/>
        </p:nvSpPr>
        <p:spPr>
          <a:xfrm>
            <a:off x="4063852" y="2576445"/>
            <a:ext cx="4932406" cy="338514"/>
          </a:xfrm>
          <a:prstGeom prst="rect">
            <a:avLst/>
          </a:prstGeom>
          <a:noFill/>
          <a:ln>
            <a:noFill/>
          </a:ln>
        </p:spPr>
        <p:txBody>
          <a:bodyPr spcFirstLastPara="1" wrap="square" lIns="91425" tIns="45700" rIns="91425" bIns="45700" anchor="t" anchorCtr="0">
            <a:spAutoFit/>
          </a:bodyPr>
          <a:lstStyle/>
          <a:p>
            <a:pPr lvl="0"/>
            <a:r>
              <a:rPr lang="es-CL" sz="1600" b="1" dirty="0">
                <a:solidFill>
                  <a:schemeClr val="tx1"/>
                </a:solidFill>
                <a:latin typeface="Calibri" panose="020F0502020204030204" pitchFamily="34" charset="0"/>
                <a:cs typeface="Calibri" panose="020F0502020204030204" pitchFamily="34" charset="0"/>
              </a:rPr>
              <a:t>Al término de la actividad estarás </a:t>
            </a:r>
            <a:r>
              <a:rPr lang="es-CL" sz="1600" b="1" dirty="0" smtClean="0">
                <a:solidFill>
                  <a:schemeClr val="tx1"/>
                </a:solidFill>
                <a:latin typeface="Calibri" panose="020F0502020204030204" pitchFamily="34" charset="0"/>
                <a:cs typeface="Calibri" panose="020F0502020204030204" pitchFamily="34" charset="0"/>
              </a:rPr>
              <a:t>en condiciones </a:t>
            </a:r>
            <a:r>
              <a:rPr lang="es-CL" sz="1600" b="1" dirty="0">
                <a:solidFill>
                  <a:schemeClr val="tx1"/>
                </a:solidFill>
                <a:latin typeface="Calibri" panose="020F0502020204030204" pitchFamily="34" charset="0"/>
                <a:cs typeface="Calibri" panose="020F0502020204030204" pitchFamily="34" charset="0"/>
              </a:rPr>
              <a:t>de:</a:t>
            </a:r>
            <a:endParaRPr b="1" dirty="0">
              <a:solidFill>
                <a:schemeClr val="tx1"/>
              </a:solidFill>
              <a:latin typeface="Calibri" panose="020F0502020204030204" pitchFamily="34" charset="0"/>
              <a:cs typeface="Calibri" panose="020F0502020204030204" pitchFamily="34" charset="0"/>
            </a:endParaRPr>
          </a:p>
        </p:txBody>
      </p:sp>
      <p:sp>
        <p:nvSpPr>
          <p:cNvPr id="27" name="Google Shape;167;p5"/>
          <p:cNvSpPr txBox="1"/>
          <p:nvPr/>
        </p:nvSpPr>
        <p:spPr>
          <a:xfrm>
            <a:off x="375975" y="1771953"/>
            <a:ext cx="4997500"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smtClean="0">
                <a:solidFill>
                  <a:srgbClr val="FF0000"/>
                </a:solidFill>
                <a:latin typeface="Calibri"/>
                <a:ea typeface="Calibri"/>
                <a:cs typeface="Calibri"/>
                <a:sym typeface="Calibri"/>
              </a:rPr>
              <a:t>AMORTIGUADORES</a:t>
            </a:r>
            <a:endParaRPr sz="2000" b="1" i="0" u="none" strike="noStrike" cap="none" dirty="0">
              <a:solidFill>
                <a:srgbClr val="741B47"/>
              </a:solidFill>
              <a:latin typeface="Calibri"/>
              <a:ea typeface="Calibri"/>
              <a:cs typeface="Calibri"/>
              <a:sym typeface="Calibri"/>
            </a:endParaRPr>
          </a:p>
        </p:txBody>
      </p:sp>
      <p:sp>
        <p:nvSpPr>
          <p:cNvPr id="28" name="Google Shape;168;p5"/>
          <p:cNvSpPr txBox="1"/>
          <p:nvPr/>
        </p:nvSpPr>
        <p:spPr>
          <a:xfrm>
            <a:off x="4017018" y="122116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dirty="0" smtClean="0">
                <a:solidFill>
                  <a:srgbClr val="BA9BA5"/>
                </a:solidFill>
                <a:latin typeface="Calibri"/>
                <a:ea typeface="Calibri"/>
                <a:cs typeface="Calibri"/>
                <a:sym typeface="Calibri"/>
              </a:rPr>
              <a:t>3</a:t>
            </a:r>
            <a:endParaRPr sz="5000" b="0" i="0" u="none" strike="noStrike" cap="none" dirty="0">
              <a:solidFill>
                <a:srgbClr val="BA9BA5"/>
              </a:solidFill>
              <a:latin typeface="Calibri"/>
              <a:ea typeface="Calibri"/>
              <a:cs typeface="Calibri"/>
              <a:sym typeface="Calibri"/>
            </a:endParaRPr>
          </a:p>
        </p:txBody>
      </p:sp>
      <p:sp>
        <p:nvSpPr>
          <p:cNvPr id="29" name="Google Shape;95;p3"/>
          <p:cNvSpPr txBox="1"/>
          <p:nvPr/>
        </p:nvSpPr>
        <p:spPr>
          <a:xfrm>
            <a:off x="375975" y="1373700"/>
            <a:ext cx="4107535"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a:solidFill>
                  <a:srgbClr val="741B47"/>
                </a:solidFill>
                <a:latin typeface="Calibri"/>
                <a:ea typeface="Calibri"/>
                <a:cs typeface="Calibri"/>
                <a:sym typeface="Calibri"/>
              </a:rPr>
              <a:t>MENÚ DE </a:t>
            </a:r>
            <a:r>
              <a:rPr lang="en-US" sz="2800" b="1">
                <a:solidFill>
                  <a:srgbClr val="741B47"/>
                </a:solidFill>
                <a:latin typeface="Calibri"/>
                <a:ea typeface="Calibri"/>
                <a:cs typeface="Calibri"/>
                <a:sym typeface="Calibri"/>
              </a:rPr>
              <a:t>LA </a:t>
            </a:r>
            <a:r>
              <a:rPr lang="en-US" sz="2800" b="1" smtClean="0">
                <a:solidFill>
                  <a:srgbClr val="741B47"/>
                </a:solidFill>
                <a:latin typeface="Calibri"/>
                <a:ea typeface="Calibri"/>
                <a:cs typeface="Calibri"/>
                <a:sym typeface="Calibri"/>
              </a:rPr>
              <a:t>ACTIVIDAD</a:t>
            </a:r>
            <a:endParaRPr lang="en-US" sz="3100" b="1" dirty="0">
              <a:solidFill>
                <a:srgbClr val="741B47"/>
              </a:solidFill>
              <a:latin typeface="Calibri"/>
              <a:ea typeface="Calibri"/>
              <a:cs typeface="Calibri"/>
              <a:sym typeface="Calibri"/>
            </a:endParaRPr>
          </a:p>
        </p:txBody>
      </p:sp>
    </p:spTree>
    <p:extLst>
      <p:ext uri="{BB962C8B-B14F-4D97-AF65-F5344CB8AC3E}">
        <p14:creationId xmlns:p14="http://schemas.microsoft.com/office/powerpoint/2010/main" val="789642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1" name="Rectángulo redondeado"/>
          <p:cNvSpPr/>
          <p:nvPr/>
        </p:nvSpPr>
        <p:spPr>
          <a:xfrm>
            <a:off x="325689" y="5677442"/>
            <a:ext cx="7382801" cy="975842"/>
          </a:xfrm>
          <a:prstGeom prst="roundRect">
            <a:avLst>
              <a:gd name="adj" fmla="val 25617"/>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9" name="Rectángulo redondeado"/>
          <p:cNvSpPr/>
          <p:nvPr/>
        </p:nvSpPr>
        <p:spPr>
          <a:xfrm>
            <a:off x="325689" y="4403633"/>
            <a:ext cx="7382801" cy="1131925"/>
          </a:xfrm>
          <a:prstGeom prst="roundRect">
            <a:avLst>
              <a:gd name="adj" fmla="val 25617"/>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1" name="Rectángulo redondeado"/>
          <p:cNvSpPr/>
          <p:nvPr/>
        </p:nvSpPr>
        <p:spPr>
          <a:xfrm>
            <a:off x="325689" y="2014398"/>
            <a:ext cx="8769819" cy="1004106"/>
          </a:xfrm>
          <a:prstGeom prst="roundRect">
            <a:avLst>
              <a:gd name="adj" fmla="val 25617"/>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AMORTIGUADORES</a:t>
            </a:r>
            <a:endParaRPr sz="3100" b="0" i="0" u="none" strike="noStrike" cap="none" dirty="0">
              <a:solidFill>
                <a:srgbClr val="FF0000"/>
              </a:solidFill>
              <a:latin typeface="Calibri"/>
              <a:ea typeface="Calibri"/>
              <a:cs typeface="Calibri"/>
              <a:sym typeface="Calibri"/>
            </a:endParaRPr>
          </a:p>
        </p:txBody>
      </p:sp>
      <p:sp>
        <p:nvSpPr>
          <p:cNvPr id="27" name="Nunca drenar o botar los líquidos que contiene. Estos son altamente tóxicos y corrosivos, hacerlo es un riesgo potencial para quien la manipula y el medio ambiente.…"/>
          <p:cNvSpPr txBox="1"/>
          <p:nvPr/>
        </p:nvSpPr>
        <p:spPr>
          <a:xfrm>
            <a:off x="771981" y="2262517"/>
            <a:ext cx="7877234"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Reducen las oscilaciones de los resortes actuando como frenos en la compresión y expansión, ganando el vehículo, con eso, más estabilidad. </a:t>
            </a:r>
            <a:endParaRPr lang="es-CL" sz="1600" dirty="0">
              <a:solidFill>
                <a:schemeClr val="bg2">
                  <a:lumMod val="50000"/>
                </a:schemeClr>
              </a:solidFill>
              <a:latin typeface="Calibri" charset="0"/>
              <a:ea typeface="Calibri" charset="0"/>
              <a:cs typeface="Calibri" charset="0"/>
            </a:endParaRPr>
          </a:p>
        </p:txBody>
      </p:sp>
      <p:sp>
        <p:nvSpPr>
          <p:cNvPr id="7" name="Rectángulo redondeado"/>
          <p:cNvSpPr/>
          <p:nvPr/>
        </p:nvSpPr>
        <p:spPr>
          <a:xfrm>
            <a:off x="325689" y="3145106"/>
            <a:ext cx="7382801" cy="1131925"/>
          </a:xfrm>
          <a:prstGeom prst="roundRect">
            <a:avLst>
              <a:gd name="adj" fmla="val 25617"/>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8" name="Nunca drenar o botar los líquidos que contiene. Estos son altamente tóxicos y corrosivos, hacerlo es un riesgo potencial para quien la manipula y el medio ambiente.…"/>
          <p:cNvSpPr txBox="1"/>
          <p:nvPr/>
        </p:nvSpPr>
        <p:spPr>
          <a:xfrm>
            <a:off x="771981" y="3393226"/>
            <a:ext cx="4026161"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Existe una resistencia producida por el flujo del aceite cuando es forzado a través de orificios de válvulas. </a:t>
            </a:r>
            <a:endParaRPr lang="es-CL" sz="1600" dirty="0">
              <a:latin typeface="Calibri" charset="0"/>
              <a:ea typeface="Calibri" charset="0"/>
              <a:cs typeface="Calibri" charset="0"/>
            </a:endParaRPr>
          </a:p>
        </p:txBody>
      </p:sp>
      <p:pic>
        <p:nvPicPr>
          <p:cNvPr id="6" name="Imagen 5">
            <a:extLst>
              <a:ext uri="{FF2B5EF4-FFF2-40B4-BE49-F238E27FC236}">
                <a16:creationId xmlns="" xmlns:a16="http://schemas.microsoft.com/office/drawing/2014/main" id="{71DF302E-EDA6-8346-8CB4-8FACCE507335}"/>
              </a:ext>
            </a:extLst>
          </p:cNvPr>
          <p:cNvPicPr>
            <a:picLocks noChangeAspect="1"/>
          </p:cNvPicPr>
          <p:nvPr/>
        </p:nvPicPr>
        <p:blipFill>
          <a:blip r:embed="rId3"/>
          <a:stretch>
            <a:fillRect/>
          </a:stretch>
        </p:blipFill>
        <p:spPr>
          <a:xfrm>
            <a:off x="5308083" y="3197793"/>
            <a:ext cx="3744837" cy="3402803"/>
          </a:xfrm>
          <a:prstGeom prst="roundRect">
            <a:avLst/>
          </a:prstGeom>
          <a:ln w="47625">
            <a:solidFill>
              <a:srgbClr val="E9E1E4"/>
            </a:solidFill>
          </a:ln>
        </p:spPr>
      </p:pic>
      <p:sp>
        <p:nvSpPr>
          <p:cNvPr id="10" name="Nunca drenar o botar los líquidos que contiene. Estos son altamente tóxicos y corrosivos, hacerlo es un riesgo potencial para quien la manipula y el medio ambiente.…"/>
          <p:cNvSpPr txBox="1"/>
          <p:nvPr/>
        </p:nvSpPr>
        <p:spPr>
          <a:xfrm>
            <a:off x="771981" y="4612424"/>
            <a:ext cx="4026161"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Para amortiguar las oscilaciones de los resortes, el aceite pasa de una cámara para otra, denominadas tracción y compresión.</a:t>
            </a:r>
            <a:endParaRPr lang="es-CL" sz="1600" dirty="0">
              <a:latin typeface="Calibri" charset="0"/>
              <a:ea typeface="Calibri" charset="0"/>
              <a:cs typeface="Calibri" charset="0"/>
            </a:endParaRPr>
          </a:p>
        </p:txBody>
      </p:sp>
      <p:sp>
        <p:nvSpPr>
          <p:cNvPr id="12" name="Nunca drenar o botar los líquidos que contiene. Estos son altamente tóxicos y corrosivos, hacerlo es un riesgo potencial para quien la manipula y el medio ambiente.…"/>
          <p:cNvSpPr txBox="1"/>
          <p:nvPr/>
        </p:nvSpPr>
        <p:spPr>
          <a:xfrm>
            <a:off x="771981" y="5919141"/>
            <a:ext cx="4026161"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Existen algunos tipos de amortiguadores, tales como:</a:t>
            </a:r>
            <a:endParaRPr lang="es-CL" sz="1600" dirty="0">
              <a:solidFill>
                <a:schemeClr val="bg2">
                  <a:lumMod val="50000"/>
                </a:schemeClr>
              </a:solidFill>
              <a:latin typeface="Calibri" charset="0"/>
              <a:ea typeface="Calibri" charset="0"/>
              <a:cs typeface="Calibri" charset="0"/>
            </a:endParaRPr>
          </a:p>
        </p:txBody>
      </p:sp>
    </p:spTree>
    <p:extLst>
      <p:ext uri="{BB962C8B-B14F-4D97-AF65-F5344CB8AC3E}">
        <p14:creationId xmlns:p14="http://schemas.microsoft.com/office/powerpoint/2010/main" val="1511971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6" name="CuadroTexto 5"/>
          <p:cNvSpPr txBox="1"/>
          <p:nvPr/>
        </p:nvSpPr>
        <p:spPr>
          <a:xfrm>
            <a:off x="3784349" y="2007604"/>
            <a:ext cx="1981678" cy="307777"/>
          </a:xfrm>
          <a:prstGeom prst="rect">
            <a:avLst/>
          </a:prstGeom>
          <a:noFill/>
        </p:spPr>
        <p:txBody>
          <a:bodyPr wrap="square" rtlCol="0">
            <a:spAutoFit/>
          </a:bodyPr>
          <a:lstStyle/>
          <a:p>
            <a:r>
              <a:rPr lang="es-ES_tradnl" smtClean="0"/>
              <a:t> </a:t>
            </a:r>
            <a:endParaRPr lang="es-ES_tradnl"/>
          </a:p>
        </p:txBody>
      </p:sp>
      <p:sp>
        <p:nvSpPr>
          <p:cNvPr id="22" name="CuadroTexto 21"/>
          <p:cNvSpPr txBox="1"/>
          <p:nvPr/>
        </p:nvSpPr>
        <p:spPr>
          <a:xfrm>
            <a:off x="4481466" y="2030789"/>
            <a:ext cx="1981678" cy="307777"/>
          </a:xfrm>
          <a:prstGeom prst="rect">
            <a:avLst/>
          </a:prstGeom>
          <a:noFill/>
        </p:spPr>
        <p:txBody>
          <a:bodyPr wrap="square" rtlCol="0">
            <a:spAutoFit/>
          </a:bodyPr>
          <a:lstStyle/>
          <a:p>
            <a:r>
              <a:rPr lang="es-ES_tradnl" smtClean="0"/>
              <a:t> </a:t>
            </a:r>
            <a:endParaRPr lang="es-ES_tradnl"/>
          </a:p>
        </p:txBody>
      </p:sp>
      <p:sp>
        <p:nvSpPr>
          <p:cNvPr id="21" name="Rectángulo redondeado"/>
          <p:cNvSpPr/>
          <p:nvPr/>
        </p:nvSpPr>
        <p:spPr>
          <a:xfrm>
            <a:off x="325689" y="2022862"/>
            <a:ext cx="8769819" cy="740003"/>
          </a:xfrm>
          <a:prstGeom prst="roundRect">
            <a:avLst>
              <a:gd name="adj" fmla="val 28962"/>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AMORTIGUADORES HIDRÁULICOS DE </a:t>
            </a:r>
            <a:r>
              <a:rPr lang="en-US" sz="2800" i="0" u="none" strike="noStrike" cap="none" dirty="0" smtClean="0">
                <a:solidFill>
                  <a:srgbClr val="FF0000"/>
                </a:solidFill>
                <a:latin typeface="Calibri"/>
                <a:ea typeface="Calibri"/>
                <a:cs typeface="Calibri"/>
                <a:sym typeface="Calibri"/>
              </a:rPr>
              <a:t>EFECTO SIMPLE</a:t>
            </a:r>
            <a:endParaRPr sz="3100" i="0" u="none" strike="noStrike" cap="none" dirty="0">
              <a:solidFill>
                <a:srgbClr val="FF0000"/>
              </a:solidFill>
              <a:latin typeface="Calibri"/>
              <a:ea typeface="Calibri"/>
              <a:cs typeface="Calibri"/>
              <a:sym typeface="Calibri"/>
            </a:endParaRPr>
          </a:p>
        </p:txBody>
      </p:sp>
      <p:sp>
        <p:nvSpPr>
          <p:cNvPr id="27" name="Nunca drenar o botar los líquidos que contiene. Estos son altamente tóxicos y corrosivos, hacerlo es un riesgo potencial para quien la manipula y el medio ambiente.…"/>
          <p:cNvSpPr txBox="1"/>
          <p:nvPr/>
        </p:nvSpPr>
        <p:spPr>
          <a:xfrm>
            <a:off x="771981" y="2270982"/>
            <a:ext cx="7877234" cy="246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Absorben las oscilaciones de los resortes solamente en el momento de la extensión.</a:t>
            </a:r>
            <a:endParaRPr lang="es-CL" sz="1600" dirty="0">
              <a:solidFill>
                <a:schemeClr val="bg2">
                  <a:lumMod val="50000"/>
                </a:schemeClr>
              </a:solidFill>
              <a:latin typeface="Calibri" charset="0"/>
              <a:ea typeface="Calibri" charset="0"/>
              <a:cs typeface="Calibri" charset="0"/>
            </a:endParaRPr>
          </a:p>
        </p:txBody>
      </p:sp>
      <p:sp>
        <p:nvSpPr>
          <p:cNvPr id="3" name="Rectángulo redondeado 2"/>
          <p:cNvSpPr/>
          <p:nvPr/>
        </p:nvSpPr>
        <p:spPr>
          <a:xfrm>
            <a:off x="3163419" y="3402216"/>
            <a:ext cx="838516" cy="2754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ángulo redondeado"/>
          <p:cNvSpPr/>
          <p:nvPr/>
        </p:nvSpPr>
        <p:spPr>
          <a:xfrm>
            <a:off x="325689" y="3003058"/>
            <a:ext cx="8769819" cy="959342"/>
          </a:xfrm>
          <a:prstGeom prst="roundRect">
            <a:avLst>
              <a:gd name="adj" fmla="val 28962"/>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10" name="Nunca drenar o botar los líquidos que contiene. Estos son altamente tóxicos y corrosivos, hacerlo es un riesgo potencial para quien la manipula y el medio ambiente.…"/>
          <p:cNvSpPr txBox="1"/>
          <p:nvPr/>
        </p:nvSpPr>
        <p:spPr>
          <a:xfrm>
            <a:off x="771981" y="3251178"/>
            <a:ext cx="7877234"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s-ES" sz="1600" b="1" dirty="0" smtClean="0">
                <a:solidFill>
                  <a:srgbClr val="741B47"/>
                </a:solidFill>
                <a:latin typeface="Calibri" charset="0"/>
                <a:ea typeface="Calibri" charset="0"/>
                <a:cs typeface="Calibri" charset="0"/>
              </a:rPr>
              <a:t>Observación: </a:t>
            </a:r>
            <a:r>
              <a:rPr lang="es-ES" sz="1600" dirty="0">
                <a:solidFill>
                  <a:schemeClr val="bg2">
                    <a:lumMod val="50000"/>
                  </a:schemeClr>
                </a:solidFill>
                <a:latin typeface="Calibri" charset="0"/>
                <a:ea typeface="Calibri" charset="0"/>
                <a:cs typeface="Calibri" charset="0"/>
              </a:rPr>
              <a:t>Debido a normas de seguridad, este tipo de amortiguador </a:t>
            </a:r>
            <a:r>
              <a:rPr lang="es-ES" sz="1600" b="1" dirty="0">
                <a:solidFill>
                  <a:schemeClr val="bg2">
                    <a:lumMod val="50000"/>
                  </a:schemeClr>
                </a:solidFill>
                <a:latin typeface="Calibri" charset="0"/>
                <a:ea typeface="Calibri" charset="0"/>
                <a:cs typeface="Calibri" charset="0"/>
              </a:rPr>
              <a:t>no se utiliza </a:t>
            </a:r>
            <a:r>
              <a:rPr lang="es-ES" sz="1600" dirty="0">
                <a:solidFill>
                  <a:schemeClr val="bg2">
                    <a:lumMod val="50000"/>
                  </a:schemeClr>
                </a:solidFill>
                <a:latin typeface="Calibri" charset="0"/>
                <a:ea typeface="Calibri" charset="0"/>
                <a:cs typeface="Calibri" charset="0"/>
              </a:rPr>
              <a:t>en las suspensiones actuales.</a:t>
            </a:r>
            <a:r>
              <a:rPr lang="es-CL" sz="1600" dirty="0">
                <a:solidFill>
                  <a:schemeClr val="bg2">
                    <a:lumMod val="50000"/>
                  </a:schemeClr>
                </a:solidFill>
                <a:latin typeface="Calibri" charset="0"/>
                <a:ea typeface="Calibri" charset="0"/>
                <a:cs typeface="Calibri" charset="0"/>
              </a:rPr>
              <a:t> </a:t>
            </a:r>
            <a:endParaRPr lang="es-ES" sz="1600" dirty="0">
              <a:solidFill>
                <a:schemeClr val="bg2">
                  <a:lumMod val="50000"/>
                </a:schemeClr>
              </a:solidFill>
              <a:latin typeface="Calibri" charset="0"/>
              <a:ea typeface="Calibri" charset="0"/>
              <a:cs typeface="Calibri"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61693" y="1899279"/>
            <a:ext cx="1131463" cy="6632714"/>
          </a:xfrm>
          <a:prstGeom prst="rect">
            <a:avLst/>
          </a:prstGeom>
        </p:spPr>
      </p:pic>
    </p:spTree>
    <p:extLst>
      <p:ext uri="{BB962C8B-B14F-4D97-AF65-F5344CB8AC3E}">
        <p14:creationId xmlns:p14="http://schemas.microsoft.com/office/powerpoint/2010/main" val="277382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6" name="CuadroTexto 5"/>
          <p:cNvSpPr txBox="1"/>
          <p:nvPr/>
        </p:nvSpPr>
        <p:spPr>
          <a:xfrm>
            <a:off x="3784349" y="2007604"/>
            <a:ext cx="1981678" cy="307777"/>
          </a:xfrm>
          <a:prstGeom prst="rect">
            <a:avLst/>
          </a:prstGeom>
          <a:noFill/>
        </p:spPr>
        <p:txBody>
          <a:bodyPr wrap="square" rtlCol="0">
            <a:spAutoFit/>
          </a:bodyPr>
          <a:lstStyle/>
          <a:p>
            <a:r>
              <a:rPr lang="es-ES_tradnl" smtClean="0"/>
              <a:t> </a:t>
            </a:r>
            <a:endParaRPr lang="es-ES_tradnl"/>
          </a:p>
        </p:txBody>
      </p:sp>
      <p:sp>
        <p:nvSpPr>
          <p:cNvPr id="22" name="CuadroTexto 21"/>
          <p:cNvSpPr txBox="1"/>
          <p:nvPr/>
        </p:nvSpPr>
        <p:spPr>
          <a:xfrm>
            <a:off x="4481466" y="2030789"/>
            <a:ext cx="1981678" cy="307777"/>
          </a:xfrm>
          <a:prstGeom prst="rect">
            <a:avLst/>
          </a:prstGeom>
          <a:noFill/>
        </p:spPr>
        <p:txBody>
          <a:bodyPr wrap="square" rtlCol="0">
            <a:spAutoFit/>
          </a:bodyPr>
          <a:lstStyle/>
          <a:p>
            <a:r>
              <a:rPr lang="es-ES_tradnl" smtClean="0"/>
              <a:t> </a:t>
            </a:r>
            <a:endParaRPr lang="es-ES_tradnl"/>
          </a:p>
        </p:txBody>
      </p:sp>
      <p:sp>
        <p:nvSpPr>
          <p:cNvPr id="21" name="Rectángulo redondeado"/>
          <p:cNvSpPr/>
          <p:nvPr/>
        </p:nvSpPr>
        <p:spPr>
          <a:xfrm>
            <a:off x="325689" y="2022862"/>
            <a:ext cx="8769819" cy="690841"/>
          </a:xfrm>
          <a:prstGeom prst="roundRect">
            <a:avLst>
              <a:gd name="adj" fmla="val 28962"/>
            </a:avLst>
          </a:prstGeom>
          <a:solidFill>
            <a:srgbClr val="E9E1E4"/>
          </a:solidFill>
          <a:ln w="12700">
            <a:miter lim="400000"/>
          </a:ln>
        </p:spPr>
        <p:txBody>
          <a:bodyPr lIns="0" tIns="0" rIns="0" bIns="0" anchor="ctr"/>
          <a:lstStyle/>
          <a:p>
            <a:pPr algn="ctr">
              <a:defRPr>
                <a:solidFill>
                  <a:srgbClr val="FFFFFF"/>
                </a:solidFill>
              </a:defRPr>
            </a:pPr>
            <a:endParaRPr dirty="0"/>
          </a:p>
        </p:txBody>
      </p:sp>
      <p:sp>
        <p:nvSpPr>
          <p:cNvPr id="23" name="Google Shape;178;p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dirty="0" smtClean="0">
                <a:solidFill>
                  <a:srgbClr val="741B47"/>
                </a:solidFill>
                <a:latin typeface="Calibri"/>
                <a:ea typeface="Calibri"/>
                <a:cs typeface="Calibri"/>
                <a:sym typeface="Calibri"/>
              </a:rPr>
              <a:t>AMORTIGUADORES HIDRÁULICOS DE </a:t>
            </a:r>
            <a:r>
              <a:rPr lang="en-US" sz="2800" i="0" u="none" strike="noStrike" cap="none" dirty="0" smtClean="0">
                <a:solidFill>
                  <a:srgbClr val="FF0000"/>
                </a:solidFill>
                <a:latin typeface="Calibri"/>
                <a:ea typeface="Calibri"/>
                <a:cs typeface="Calibri"/>
                <a:sym typeface="Calibri"/>
              </a:rPr>
              <a:t>EFECTO DOBLE</a:t>
            </a:r>
            <a:endParaRPr sz="3100" i="0" u="none" strike="noStrike" cap="none" dirty="0">
              <a:solidFill>
                <a:srgbClr val="FF0000"/>
              </a:solidFill>
              <a:latin typeface="Calibri"/>
              <a:ea typeface="Calibri"/>
              <a:cs typeface="Calibri"/>
              <a:sym typeface="Calibri"/>
            </a:endParaRPr>
          </a:p>
        </p:txBody>
      </p:sp>
      <p:sp>
        <p:nvSpPr>
          <p:cNvPr id="27" name="Nunca drenar o botar los líquidos que contiene. Estos son altamente tóxicos y corrosivos, hacerlo es un riesgo potencial para quien la manipula y el medio ambiente.…"/>
          <p:cNvSpPr txBox="1"/>
          <p:nvPr/>
        </p:nvSpPr>
        <p:spPr>
          <a:xfrm>
            <a:off x="771981" y="2270982"/>
            <a:ext cx="7877234" cy="246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s-ES" sz="1600" dirty="0">
                <a:solidFill>
                  <a:schemeClr val="bg2">
                    <a:lumMod val="50000"/>
                  </a:schemeClr>
                </a:solidFill>
                <a:latin typeface="Calibri" charset="0"/>
                <a:ea typeface="Calibri" charset="0"/>
                <a:cs typeface="Calibri" charset="0"/>
              </a:rPr>
              <a:t>Absorben las oscilaciones de los resortes solamente en compresión y en la expansión</a:t>
            </a:r>
            <a:r>
              <a:rPr lang="es-ES"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14" name="Imagen 13">
            <a:extLst>
              <a:ext uri="{FF2B5EF4-FFF2-40B4-BE49-F238E27FC236}">
                <a16:creationId xmlns="" xmlns:a16="http://schemas.microsoft.com/office/drawing/2014/main" id="{BB9CF0D5-8509-C146-BF1F-B7A2F780D99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3182" y="3614121"/>
            <a:ext cx="4182203" cy="2432718"/>
          </a:xfrm>
          <a:prstGeom prst="rect">
            <a:avLst/>
          </a:prstGeom>
          <a:noFill/>
          <a:ln>
            <a:noFill/>
          </a:ln>
        </p:spPr>
      </p:pic>
      <p:pic>
        <p:nvPicPr>
          <p:cNvPr id="18" name="Imagen 17">
            <a:extLst>
              <a:ext uri="{FF2B5EF4-FFF2-40B4-BE49-F238E27FC236}">
                <a16:creationId xmlns="" xmlns:a16="http://schemas.microsoft.com/office/drawing/2014/main" id="{8828E36C-F12A-5448-9EEC-91331EAE0B9D}"/>
              </a:ext>
            </a:extLst>
          </p:cNvPr>
          <p:cNvPicPr>
            <a:picLocks noChangeAspect="1"/>
          </p:cNvPicPr>
          <p:nvPr/>
        </p:nvPicPr>
        <p:blipFill>
          <a:blip r:embed="rId4"/>
          <a:stretch>
            <a:fillRect/>
          </a:stretch>
        </p:blipFill>
        <p:spPr>
          <a:xfrm>
            <a:off x="5122997" y="3175819"/>
            <a:ext cx="3716204" cy="3426865"/>
          </a:xfrm>
          <a:prstGeom prst="rect">
            <a:avLst/>
          </a:prstGeom>
        </p:spPr>
      </p:pic>
      <p:sp>
        <p:nvSpPr>
          <p:cNvPr id="19" name="Rectángulo redondeado 18"/>
          <p:cNvSpPr/>
          <p:nvPr/>
        </p:nvSpPr>
        <p:spPr>
          <a:xfrm>
            <a:off x="325689" y="2953896"/>
            <a:ext cx="8769819" cy="3761536"/>
          </a:xfrm>
          <a:prstGeom prst="roundRect">
            <a:avLst>
              <a:gd name="adj" fmla="val 9413"/>
            </a:avLst>
          </a:prstGeom>
          <a:noFill/>
          <a:ln>
            <a:solidFill>
              <a:srgbClr val="E9E1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mtClean="0"/>
              <a:t>VV</a:t>
            </a:r>
            <a:endParaRPr lang="es-ES_tradnl"/>
          </a:p>
        </p:txBody>
      </p:sp>
    </p:spTree>
    <p:extLst>
      <p:ext uri="{BB962C8B-B14F-4D97-AF65-F5344CB8AC3E}">
        <p14:creationId xmlns:p14="http://schemas.microsoft.com/office/powerpoint/2010/main" val="1152703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2169</TotalTime>
  <Words>984</Words>
  <Application>Microsoft Office PowerPoint</Application>
  <PresentationFormat>Personalizado</PresentationFormat>
  <Paragraphs>126</Paragraphs>
  <Slides>22</Slides>
  <Notes>17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Arial</vt:lpstr>
      <vt:lpstr>Calibri</vt:lpstr>
      <vt:lpstr>Roboto</vt:lpstr>
      <vt:lpstr>Wingdings</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Toledo</cp:lastModifiedBy>
  <cp:revision>112</cp:revision>
  <dcterms:modified xsi:type="dcterms:W3CDTF">2021-01-29T03:49:43Z</dcterms:modified>
</cp:coreProperties>
</file>