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gdKB/mTwukG5CFn41Cc0945R1ev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deaboardz.com/for/Ejemplo%20Formaci%C3%B3n%20Grupos/3331152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3tgjL4kwU8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youtube.com/watch?v=V5tFz4xCNlE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5" name="Google Shape;11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/>
              <a:t>Nota para el profesor: Respecto al entregable plan de negocio o informe técnico. El primero se sugiere para trabajar integradamente este módulo con el de Programación Orientada a Objetos y Desarrollo de Aplicaciones Web. En caso de trabajar de manera separada, se sugiere solicitar un informe técnico para dar contexto en la presentación. 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6" name="Google Shape;116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5" name="Google Shape;125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/>
              <a:t>Estos entregables están orientados a un Proyecto Integrador. En caso de trabajar separadamente, se sugiere que el profesor o profesora adapte de acuerdo al objetivo del módulo.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6" name="Google Shape;126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3" name="Google Shape;143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/>
              <a:t>La idea es que el alumno se interiorice de las grandes problemáticas mundiales y haga la bajada a como estan afectan a su entorno. El foco es que el pueda con el desarrollo de un sitio web contribuir en dar solución a esta problemática.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4" name="Google Shape;144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5" name="Google Shape;155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/>
              <a:t>En sala (contexto presencial) se pueden imprimir los carteles y dejarlos alrededor de la sala para que los estudiantes se dirijan ahí. En contexto remoto usar murales virtuales donde estudiantes dejen sus nombre y luego profesor ayuda a definir los grupos. Ejemplo de mural a usar en contexto remoto </a:t>
            </a:r>
            <a:r>
              <a:rPr lang="es-MX" u="sng">
                <a:solidFill>
                  <a:schemeClr val="hlink"/>
                </a:solidFill>
                <a:hlinkClick r:id="rId3"/>
              </a:rPr>
              <a:t>https://ideaboardz.com/for/Ejemplo%20Formaci%C3%B3n%20Grupos/3331152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6" name="Google Shape;156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7" name="Google Shape;167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/>
              <a:t>Se sugiere revisar los siguientes videos de referencia, </a:t>
            </a:r>
            <a:r>
              <a:rPr lang="es-MX">
                <a:solidFill>
                  <a:schemeClr val="dk1"/>
                </a:solidFill>
              </a:rPr>
              <a:t>para entender el concepto de trello y explicar cómo se usa: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/>
              <a:t> </a:t>
            </a:r>
            <a:r>
              <a:rPr lang="es-MX" u="sng">
                <a:solidFill>
                  <a:schemeClr val="hlink"/>
                </a:solidFill>
                <a:hlinkClick r:id="rId3"/>
              </a:rPr>
              <a:t>https://www.youtube.com/watch?v=r3tgjL4kwU8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Calibri"/>
              <a:buNone/>
            </a:pPr>
            <a:r>
              <a:rPr lang="es-MX" u="sng">
                <a:solidFill>
                  <a:schemeClr val="hlink"/>
                </a:solidFill>
                <a:hlinkClick r:id="rId4"/>
              </a:rPr>
              <a:t>https://www.youtube.com/watch?v=V5tFz4xCNlE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/>
              <a:t>Otro tema importante es sugirir al estudiante colocar como tarjetas para que lo tengan en consideración a la hora de organizar su trabajo.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8" name="Google Shape;168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8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www.un.org/sustainabledevelopment/es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un.org/sustainabledevelopment/es/" TargetMode="External"/><Relationship Id="rId4" Type="http://schemas.openxmlformats.org/officeDocument/2006/relationships/hyperlink" Target="https://trello.com/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4920" y="338952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0" y="346232"/>
            <a:ext cx="609600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878889" y="2432485"/>
            <a:ext cx="5051393" cy="243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alibri"/>
              <a:buNone/>
            </a:pPr>
            <a:r>
              <a:rPr lang="es-MX" sz="5400" b="1">
                <a:solidFill>
                  <a:schemeClr val="lt1"/>
                </a:solidFill>
              </a:rPr>
              <a:t>Proyecto Desarrollo Tecnológico</a:t>
            </a:r>
            <a:endParaRPr sz="5400" b="1">
              <a:solidFill>
                <a:schemeClr val="lt1"/>
              </a:solidFill>
            </a:endParaRPr>
          </a:p>
        </p:txBody>
      </p:sp>
      <p:sp>
        <p:nvSpPr>
          <p:cNvPr id="92" name="Google Shape;92;p1"/>
          <p:cNvSpPr txBox="1">
            <a:spLocks noGrp="1"/>
          </p:cNvSpPr>
          <p:nvPr>
            <p:ph type="subTitle" idx="1"/>
          </p:nvPr>
        </p:nvSpPr>
        <p:spPr>
          <a:xfrm>
            <a:off x="1524000" y="5217775"/>
            <a:ext cx="4441794" cy="570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s-MX">
                <a:solidFill>
                  <a:schemeClr val="lt1"/>
                </a:solidFill>
              </a:rPr>
              <a:t>Emprendimiento y Empleabilidad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24000" y="976079"/>
            <a:ext cx="44417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Programación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Emprendimiento y Empleabilidad</a:t>
            </a:r>
            <a:endParaRPr sz="16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b="1">
                <a:solidFill>
                  <a:schemeClr val="lt1"/>
                </a:solidFill>
              </a:rPr>
              <a:t>CONTENIDO 1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>
                <a:solidFill>
                  <a:schemeClr val="lt1"/>
                </a:solidFill>
              </a:rPr>
              <a:t>Creación de Equipos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>
                <a:solidFill>
                  <a:schemeClr val="lt1"/>
                </a:solidFill>
              </a:rPr>
              <a:t>Introducción al Proyecto</a:t>
            </a:r>
            <a:r>
              <a:rPr lang="es-MX" sz="6000" b="1">
                <a:solidFill>
                  <a:schemeClr val="lt1"/>
                </a:solidFill>
              </a:rPr>
              <a:t> </a:t>
            </a:r>
            <a:endParaRPr sz="60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3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3"/>
          <p:cNvSpPr/>
          <p:nvPr/>
        </p:nvSpPr>
        <p:spPr>
          <a:xfrm>
            <a:off x="1802163" y="97657"/>
            <a:ext cx="7830105" cy="90552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/>
        </p:nvSpPr>
        <p:spPr>
          <a:xfrm>
            <a:off x="1970842" y="297401"/>
            <a:ext cx="7403977" cy="506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s-MX"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OBJETIVOS</a:t>
            </a:r>
            <a:endParaRPr sz="36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3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0" name="Google Shape;110;p3"/>
          <p:cNvGrpSpPr/>
          <p:nvPr/>
        </p:nvGrpSpPr>
        <p:grpSpPr>
          <a:xfrm>
            <a:off x="0" y="2205028"/>
            <a:ext cx="7910004" cy="4063679"/>
            <a:chOff x="114337" y="0"/>
            <a:chExt cx="6772799" cy="4063679"/>
          </a:xfrm>
        </p:grpSpPr>
        <p:sp>
          <p:nvSpPr>
            <p:cNvPr id="111" name="Google Shape;111;p3"/>
            <p:cNvSpPr/>
            <p:nvPr/>
          </p:nvSpPr>
          <p:spPr>
            <a:xfrm>
              <a:off x="114337" y="0"/>
              <a:ext cx="6772799" cy="4063679"/>
            </a:xfrm>
            <a:prstGeom prst="rect">
              <a:avLst/>
            </a:prstGeom>
            <a:solidFill>
              <a:srgbClr val="CD25B0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3"/>
            <p:cNvSpPr txBox="1"/>
            <p:nvPr/>
          </p:nvSpPr>
          <p:spPr>
            <a:xfrm>
              <a:off x="319574" y="0"/>
              <a:ext cx="6567562" cy="40636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342900" marR="0" lvl="0" indent="-3429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080"/>
                <a:buFont typeface="Arial"/>
                <a:buChar char="•"/>
              </a:pPr>
              <a:r>
                <a:rPr lang="es-MX" sz="2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Comprender el objetivo del </a:t>
              </a:r>
              <a:r>
                <a:rPr lang="es-MX" sz="2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módulo.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342900" marR="0" lvl="0" indent="-342900" algn="l" rtl="0">
                <a:lnSpc>
                  <a:spcPct val="90000"/>
                </a:lnSpc>
                <a:spcBef>
                  <a:spcPts val="980"/>
                </a:spcBef>
                <a:spcAft>
                  <a:spcPts val="0"/>
                </a:spcAft>
                <a:buClr>
                  <a:schemeClr val="lt1"/>
                </a:buClr>
                <a:buSzPts val="3080"/>
                <a:buFont typeface="Arial"/>
                <a:buChar char="•"/>
              </a:pPr>
              <a:r>
                <a:rPr lang="es-MX" sz="2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Conocer las características del proyecto de soluciones tecnológicas a desarrollar.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342900" marR="0" lvl="0" indent="-342900" algn="l" rtl="0">
                <a:lnSpc>
                  <a:spcPct val="90000"/>
                </a:lnSpc>
                <a:spcBef>
                  <a:spcPts val="980"/>
                </a:spcBef>
                <a:spcAft>
                  <a:spcPts val="0"/>
                </a:spcAft>
                <a:buClr>
                  <a:schemeClr val="lt1"/>
                </a:buClr>
                <a:buSzPts val="3080"/>
                <a:buFont typeface="Arial"/>
                <a:buChar char="•"/>
              </a:pPr>
              <a:r>
                <a:rPr lang="es-MX" sz="2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Formar equipos de trabajo.</a:t>
              </a:r>
              <a:endParaRPr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>
                <a:solidFill>
                  <a:srgbClr val="A7A8AA"/>
                </a:solidFill>
              </a:rPr>
              <a:t>DESCRIPCIÓN DEL</a:t>
            </a:r>
            <a:br>
              <a:rPr lang="es-MX"/>
            </a:br>
            <a:r>
              <a:rPr lang="es-MX">
                <a:solidFill>
                  <a:srgbClr val="CD25B0"/>
                </a:solidFill>
              </a:rPr>
              <a:t>PROYECTO</a:t>
            </a:r>
            <a:endParaRPr>
              <a:solidFill>
                <a:srgbClr val="CD25B0"/>
              </a:solidFill>
            </a:endParaRPr>
          </a:p>
        </p:txBody>
      </p:sp>
      <p:sp>
        <p:nvSpPr>
          <p:cNvPr id="121" name="Google Shape;121;p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4"/>
          <p:cNvSpPr txBox="1"/>
          <p:nvPr/>
        </p:nvSpPr>
        <p:spPr>
          <a:xfrm>
            <a:off x="403192" y="2608979"/>
            <a:ext cx="8367945" cy="3195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000"/>
              <a:buFont typeface="Calibri"/>
              <a:buAutoNum type="arabicPeriod"/>
            </a:pPr>
            <a:r>
              <a:rPr lang="es-MX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Armar un equipo de 4 integrantes.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D25B0"/>
              </a:buClr>
              <a:buSzPts val="2000"/>
              <a:buFont typeface="Calibri"/>
              <a:buAutoNum type="arabicPeriod"/>
            </a:pPr>
            <a:r>
              <a:rPr lang="es-MX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Desarrollar un </a:t>
            </a:r>
            <a:r>
              <a:rPr lang="es-MX" sz="2000" b="1" i="0" u="none" strike="noStrike" cap="none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proyecto tecnológico </a:t>
            </a:r>
            <a:r>
              <a:rPr lang="es-MX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resolver un problema de la comunidad.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D25B0"/>
              </a:buClr>
              <a:buSzPts val="2000"/>
              <a:buFont typeface="Calibri"/>
              <a:buAutoNum type="arabicPeriod"/>
            </a:pPr>
            <a:r>
              <a:rPr lang="es-MX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Levantar la solución en función de un estudio de la problemática.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D25B0"/>
              </a:buClr>
              <a:buSzPts val="2000"/>
              <a:buFont typeface="Calibri"/>
              <a:buAutoNum type="arabicPeriod"/>
            </a:pPr>
            <a:r>
              <a:rPr lang="es-MX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Desarrollar un </a:t>
            </a:r>
            <a:r>
              <a:rPr lang="es-MX" sz="2000" b="1" i="0" u="none" strike="noStrike" cap="none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plan de  negocio o informe técnico </a:t>
            </a:r>
            <a:r>
              <a:rPr lang="es-MX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hacer sustentable su idea.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D25B0"/>
              </a:buClr>
              <a:buSzPts val="2000"/>
              <a:buFont typeface="Calibri"/>
              <a:buAutoNum type="arabicPeriod"/>
            </a:pPr>
            <a:r>
              <a:rPr lang="es-MX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Preparar presenta</a:t>
            </a:r>
            <a:r>
              <a:rPr lang="es-MX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ción</a:t>
            </a:r>
            <a:r>
              <a:rPr lang="es-MX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 un </a:t>
            </a:r>
            <a:r>
              <a:rPr lang="es-MX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pitch</a:t>
            </a:r>
            <a:r>
              <a:rPr lang="es-MX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(presentación) o feria.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D25B0"/>
              </a:buClr>
              <a:buSzPts val="2000"/>
              <a:buFont typeface="Calibri"/>
              <a:buAutoNum type="arabicPeriod"/>
            </a:pPr>
            <a:r>
              <a:rPr lang="es-MX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trabajará durante todo el semestre en el proyecto.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5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5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>
                <a:solidFill>
                  <a:srgbClr val="A7A8AA"/>
                </a:solidFill>
              </a:rPr>
              <a:t>DESCRIPCIÓN DE</a:t>
            </a:r>
            <a:br>
              <a:rPr lang="es-MX"/>
            </a:br>
            <a:r>
              <a:rPr lang="es-MX">
                <a:solidFill>
                  <a:srgbClr val="CD25B0"/>
                </a:solidFill>
              </a:rPr>
              <a:t>ENTREGABLES</a:t>
            </a:r>
            <a:endParaRPr>
              <a:solidFill>
                <a:srgbClr val="CD25B0"/>
              </a:solidFill>
            </a:endParaRPr>
          </a:p>
        </p:txBody>
      </p:sp>
      <p:sp>
        <p:nvSpPr>
          <p:cNvPr id="131" name="Google Shape;131;p5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5"/>
          <p:cNvSpPr/>
          <p:nvPr/>
        </p:nvSpPr>
        <p:spPr>
          <a:xfrm>
            <a:off x="-1" y="2244885"/>
            <a:ext cx="3445275" cy="4191422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5"/>
          <p:cNvSpPr/>
          <p:nvPr/>
        </p:nvSpPr>
        <p:spPr>
          <a:xfrm>
            <a:off x="3623568" y="2244885"/>
            <a:ext cx="3445275" cy="4191422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5"/>
          <p:cNvSpPr/>
          <p:nvPr/>
        </p:nvSpPr>
        <p:spPr>
          <a:xfrm>
            <a:off x="7248246" y="2244885"/>
            <a:ext cx="3445275" cy="4191422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"/>
          <p:cNvSpPr txBox="1"/>
          <p:nvPr/>
        </p:nvSpPr>
        <p:spPr>
          <a:xfrm>
            <a:off x="17386" y="2339335"/>
            <a:ext cx="344527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s-MX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RESPECTO AL TRABAJO EN CLASE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5"/>
          <p:cNvSpPr txBox="1"/>
          <p:nvPr/>
        </p:nvSpPr>
        <p:spPr>
          <a:xfrm>
            <a:off x="155727" y="3156883"/>
            <a:ext cx="3133818" cy="2303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s-MX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(se revisarán en cada hito)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s-MX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Acceso a carpeta compartida con las hojas de trabajo clase a clase.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s-MX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Acceso al Plan de Trabajo en Trello.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5"/>
          <p:cNvSpPr txBox="1"/>
          <p:nvPr/>
        </p:nvSpPr>
        <p:spPr>
          <a:xfrm>
            <a:off x="3640955" y="2350955"/>
            <a:ext cx="344527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s-MX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RESPECTO AL CÓDIGO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5"/>
          <p:cNvSpPr txBox="1"/>
          <p:nvPr/>
        </p:nvSpPr>
        <p:spPr>
          <a:xfrm>
            <a:off x="3746377" y="3156058"/>
            <a:ext cx="3133818" cy="3139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s-MX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Acceso a archivos de código fuente.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s-MX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Prototipo final y flujo de solución.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s-MX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Video de demostración de navegación de 1 a 2 min (puede estar en la misma carpeta drive).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s-MX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Capturas de Pantalla de la solución.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s-MX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Link para accesos.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5"/>
          <p:cNvSpPr txBox="1"/>
          <p:nvPr/>
        </p:nvSpPr>
        <p:spPr>
          <a:xfrm>
            <a:off x="7265633" y="2350955"/>
            <a:ext cx="344527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s-MX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RESPECTO AL NEGOCIO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5"/>
          <p:cNvSpPr txBox="1"/>
          <p:nvPr/>
        </p:nvSpPr>
        <p:spPr>
          <a:xfrm>
            <a:off x="7403974" y="3168503"/>
            <a:ext cx="3133818" cy="2303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s-MX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 de negocios (PDF con lista de requerimientos).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s-MX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Pitch Video (Presentación en vivo, a decidir por el o la docente ).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s-MX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Presentación de Pitch (p.e. PPT, presentación google, Genial.ly, otro).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>
                <a:solidFill>
                  <a:srgbClr val="A7A8AA"/>
                </a:solidFill>
              </a:rPr>
              <a:t>¿QUÉ PROBLEMAS</a:t>
            </a:r>
            <a:br>
              <a:rPr lang="es-MX"/>
            </a:br>
            <a:r>
              <a:rPr lang="es-MX">
                <a:solidFill>
                  <a:srgbClr val="CD25B0"/>
                </a:solidFill>
              </a:rPr>
              <a:t>DEBEMOS RESOLVER?</a:t>
            </a:r>
            <a:endParaRPr>
              <a:solidFill>
                <a:srgbClr val="CD25B0"/>
              </a:solidFill>
            </a:endParaRPr>
          </a:p>
        </p:txBody>
      </p:sp>
      <p:sp>
        <p:nvSpPr>
          <p:cNvPr id="149" name="Google Shape;149;p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6"/>
          <p:cNvSpPr txBox="1"/>
          <p:nvPr/>
        </p:nvSpPr>
        <p:spPr>
          <a:xfrm>
            <a:off x="0" y="2167936"/>
            <a:ext cx="6036680" cy="315537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6"/>
          <p:cNvSpPr txBox="1"/>
          <p:nvPr/>
        </p:nvSpPr>
        <p:spPr>
          <a:xfrm>
            <a:off x="403194" y="2720504"/>
            <a:ext cx="5401930" cy="1815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s-MX" sz="2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Tarea: </a:t>
            </a:r>
            <a:r>
              <a:rPr lang="es-MX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 la página de </a:t>
            </a:r>
            <a:r>
              <a:rPr lang="es-MX" sz="2800" b="1" i="0" u="sng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objetivos de desarrollo sostenible</a:t>
            </a:r>
            <a:r>
              <a:rPr lang="es-MX" sz="2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MX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 identifica en cuál de estos te gustaría colaborar.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2" name="Google Shape;152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036681" y="2167936"/>
            <a:ext cx="5752126" cy="3238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7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7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>
                <a:solidFill>
                  <a:srgbClr val="A7A8AA"/>
                </a:solidFill>
              </a:rPr>
              <a:t>ARMEMOS</a:t>
            </a:r>
            <a:br>
              <a:rPr lang="es-MX"/>
            </a:br>
            <a:r>
              <a:rPr lang="es-MX">
                <a:solidFill>
                  <a:srgbClr val="CD25B0"/>
                </a:solidFill>
              </a:rPr>
              <a:t>EQUIPOS</a:t>
            </a:r>
            <a:endParaRPr>
              <a:solidFill>
                <a:srgbClr val="CD25B0"/>
              </a:solidFill>
            </a:endParaRPr>
          </a:p>
        </p:txBody>
      </p:sp>
      <p:sp>
        <p:nvSpPr>
          <p:cNvPr id="161" name="Google Shape;161;p7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7"/>
          <p:cNvSpPr txBox="1"/>
          <p:nvPr/>
        </p:nvSpPr>
        <p:spPr>
          <a:xfrm>
            <a:off x="0" y="2167936"/>
            <a:ext cx="6036680" cy="315537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7"/>
          <p:cNvSpPr txBox="1"/>
          <p:nvPr/>
        </p:nvSpPr>
        <p:spPr>
          <a:xfrm>
            <a:off x="403193" y="2720504"/>
            <a:ext cx="5401930" cy="1815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s-MX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Revisen las problemática que les interesa resolver para establecer equipos de 4 miembros que tienen los mismos intereses.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4" name="Google Shape;164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36681" y="2167936"/>
            <a:ext cx="5752126" cy="3238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8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8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>
                <a:solidFill>
                  <a:srgbClr val="A7A8AA"/>
                </a:solidFill>
              </a:rPr>
              <a:t>ACTIVIDAD</a:t>
            </a:r>
            <a:br>
              <a:rPr lang="es-MX"/>
            </a:br>
            <a:endParaRPr>
              <a:solidFill>
                <a:srgbClr val="CD25B0"/>
              </a:solidFill>
            </a:endParaRPr>
          </a:p>
        </p:txBody>
      </p:sp>
      <p:sp>
        <p:nvSpPr>
          <p:cNvPr id="173" name="Google Shape;173;p8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8"/>
          <p:cNvSpPr txBox="1"/>
          <p:nvPr/>
        </p:nvSpPr>
        <p:spPr>
          <a:xfrm>
            <a:off x="293853" y="2828835"/>
            <a:ext cx="4751198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None/>
            </a:pPr>
            <a:r>
              <a:rPr lang="es-MX" sz="2400" b="1" i="0" u="none" strike="noStrike" cap="none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Como equipo deben organizar las siguientes actividades y completarlas en la hoja de trabajo.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8"/>
          <p:cNvSpPr/>
          <p:nvPr/>
        </p:nvSpPr>
        <p:spPr>
          <a:xfrm>
            <a:off x="5861467" y="288415"/>
            <a:ext cx="603668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8"/>
          <p:cNvSpPr txBox="1"/>
          <p:nvPr/>
        </p:nvSpPr>
        <p:spPr>
          <a:xfrm>
            <a:off x="6223950" y="530450"/>
            <a:ext cx="5401800" cy="59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AutoNum type="alphaLcPeriod"/>
            </a:pPr>
            <a:r>
              <a:rPr lang="es-MX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Organizar una primera reunión de trabajo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AutoNum type="alphaLcPeriod"/>
            </a:pPr>
            <a:r>
              <a:rPr lang="es-MX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Crear una cuenta en </a:t>
            </a:r>
            <a:r>
              <a:rPr lang="es-MX" sz="1800" b="0" i="0" u="sng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trello</a:t>
            </a:r>
            <a:r>
              <a:rPr lang="es-MX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que les ayudará a organizar y planificar las tareas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AutoNum type="alphaLcPeriod"/>
            </a:pPr>
            <a:r>
              <a:rPr lang="es-MX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Las primeras tareas a hacer son: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s-MX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Inventar un nombre para su equipo.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s-MX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Crear un correo Gmail para el equipo y carpeta poder compartir información.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s-MX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Hacer su primera foto de equipo y subirla a Google drive.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s-MX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Generar en la hoja de trabajo, una descripción que incluya: nombre de los y/o las integrantes del equipo, foto, ODS que trabajarán y sus motivaciones para trabajarla. 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s-MX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Compartir carpeta de trabajo con el profesor o profesora (con el primer documento asociado).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s-MX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Pensar (ya sea en grupo o individualmente) en problemáticas que existen en sus distintas comunidades que podrían ser resueltas con la tecnología (como apoyo, se recomienda revisar la página de </a:t>
            </a:r>
            <a:r>
              <a:rPr lang="es-MX" sz="1800" b="0" i="0" u="sng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ODS</a:t>
            </a:r>
            <a:r>
              <a:rPr lang="es-MX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740</Words>
  <Application>Microsoft Office PowerPoint</Application>
  <PresentationFormat>Panorámica</PresentationFormat>
  <Paragraphs>64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de Office</vt:lpstr>
      <vt:lpstr>Proyecto Desarrollo Tecnológico</vt:lpstr>
      <vt:lpstr>Presentación de PowerPoint</vt:lpstr>
      <vt:lpstr>Presentación de PowerPoint</vt:lpstr>
      <vt:lpstr>DESCRIPCIÓN DEL PROYECTO</vt:lpstr>
      <vt:lpstr>DESCRIPCIÓN DE ENTREGABLES</vt:lpstr>
      <vt:lpstr>¿QUÉ PROBLEMAS DEBEMOS RESOLVER?</vt:lpstr>
      <vt:lpstr>ARMEMOS EQUIPOS</vt:lpstr>
      <vt:lpstr>ACTIVIDAD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 Desarrollo Tecnológico</dc:title>
  <dc:creator>d.silvahidd@gmail.com</dc:creator>
  <cp:lastModifiedBy>Karina Uribe Mansilla</cp:lastModifiedBy>
  <cp:revision>1</cp:revision>
  <dcterms:created xsi:type="dcterms:W3CDTF">2020-08-12T18:32:33Z</dcterms:created>
  <dcterms:modified xsi:type="dcterms:W3CDTF">2021-02-16T01:10:10Z</dcterms:modified>
</cp:coreProperties>
</file>