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79" r:id="rId4"/>
    <p:sldId id="258" r:id="rId5"/>
    <p:sldId id="259" r:id="rId6"/>
    <p:sldId id="260" r:id="rId7"/>
    <p:sldId id="261" r:id="rId8"/>
    <p:sldId id="303" r:id="rId9"/>
    <p:sldId id="304" r:id="rId10"/>
    <p:sldId id="284" r:id="rId11"/>
    <p:sldId id="305" r:id="rId12"/>
    <p:sldId id="306" r:id="rId13"/>
    <p:sldId id="283" r:id="rId14"/>
    <p:sldId id="307" r:id="rId15"/>
    <p:sldId id="308" r:id="rId16"/>
    <p:sldId id="273" r:id="rId17"/>
    <p:sldId id="274" r:id="rId18"/>
    <p:sldId id="281" r:id="rId19"/>
    <p:sldId id="276" r:id="rId20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3D8"/>
    <a:srgbClr val="741B47"/>
    <a:srgbClr val="B99F2F"/>
    <a:srgbClr val="C73E32"/>
    <a:srgbClr val="FF0000"/>
    <a:srgbClr val="BA9BA5"/>
    <a:srgbClr val="E9E1E4"/>
    <a:srgbClr val="FEE7DE"/>
    <a:srgbClr val="FFDDDD"/>
    <a:srgbClr val="77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784" y="-120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29" Type="http://customschemas.google.com/relationships/presentationmetadata" Target="metadata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870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7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6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18" name="Google Shape;12;p23"/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de dirección y suspensión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de dirección y suspensión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de dirección y suspensión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30"/>
          <p:cNvSpPr/>
          <p:nvPr userDrawn="1"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2;p30"/>
          <p:cNvSpPr/>
          <p:nvPr userDrawn="1"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3;p30"/>
          <p:cNvSpPr/>
          <p:nvPr userDrawn="1"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0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NIVEL </a:t>
            </a:r>
            <a:r>
              <a:rPr lang="en-US" sz="12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1;p13"/>
          <p:cNvSpPr txBox="1">
            <a:spLocks/>
          </p:cNvSpPr>
          <p:nvPr/>
        </p:nvSpPr>
        <p:spPr>
          <a:xfrm>
            <a:off x="365424" y="2376001"/>
            <a:ext cx="8740476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MANTENIMIENTO DE SISTEMAS DE DIRECCIÓN Y SUSPENSIÓN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>
              <a:lnSpc>
                <a:spcPct val="90000"/>
              </a:lnSpc>
            </a:pP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89" y="3323175"/>
            <a:ext cx="6179484" cy="3280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2800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CORRECTIVO</a:t>
            </a:r>
            <a:endParaRPr sz="31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ángulo redondeado"/>
          <p:cNvSpPr/>
          <p:nvPr/>
        </p:nvSpPr>
        <p:spPr>
          <a:xfrm>
            <a:off x="446841" y="2434149"/>
            <a:ext cx="7464027" cy="1540451"/>
          </a:xfrm>
          <a:prstGeom prst="roundRect">
            <a:avLst>
              <a:gd name="adj" fmla="val 1911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Nunca drenar o botar los líquidos que contiene. Estos son altamente tóxicos y corrosivos, hacerlo es un riesgo potencial para quien la manipula y el medio ambiente.…"/>
          <p:cNvSpPr txBox="1"/>
          <p:nvPr/>
        </p:nvSpPr>
        <p:spPr>
          <a:xfrm>
            <a:off x="740815" y="2644292"/>
            <a:ext cx="5805166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dirty="0"/>
              <a:t>Otro síntoma que indica </a:t>
            </a:r>
            <a:r>
              <a:rPr lang="es-ES_tradnl" b="1" dirty="0"/>
              <a:t>problemas de Tren Delantero </a:t>
            </a:r>
            <a:r>
              <a:rPr lang="es-ES_tradnl" dirty="0"/>
              <a:t>tiene que ver con una vibración que se siente en el volante del vehículo al conducir, habitualmente se hace sentir en un cierto rango de  velocidad del vehículo.</a:t>
            </a:r>
          </a:p>
        </p:txBody>
      </p:sp>
      <p:sp>
        <p:nvSpPr>
          <p:cNvPr id="18" name="Nunca drenar o botar los líquidos que contiene. Estos son altamente tóxicos y corrosivos, hacerlo es un riesgo potencial para quien la manipula y el medio ambiente.…"/>
          <p:cNvSpPr txBox="1"/>
          <p:nvPr/>
        </p:nvSpPr>
        <p:spPr>
          <a:xfrm>
            <a:off x="757591" y="4361229"/>
            <a:ext cx="5839193" cy="225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Este tipo de síntoma es generado por </a:t>
            </a:r>
            <a:r>
              <a:rPr lang="es-ES_tradnl" b="1" dirty="0">
                <a:solidFill>
                  <a:schemeClr val="tx1"/>
                </a:solidFill>
              </a:rPr>
              <a:t>neumáticos desbalanceados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_tradnl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Este desbalanceo de neumáticos en provocado por </a:t>
            </a:r>
            <a:r>
              <a:rPr lang="es-ES_tradnl" b="1" dirty="0">
                <a:solidFill>
                  <a:schemeClr val="tx1"/>
                </a:solidFill>
              </a:rPr>
              <a:t>frenada y salidas bruscas,</a:t>
            </a:r>
            <a:r>
              <a:rPr lang="es-ES_tradnl" dirty="0">
                <a:solidFill>
                  <a:schemeClr val="tx1"/>
                </a:solidFill>
              </a:rPr>
              <a:t> y además al transitar por caminos muy irregulares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_tradnl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Lo que provoca que la banda de rodamiento de los neumáticos se desgaste en forma irregular.</a:t>
            </a: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E4A45B46-0E43-BC4A-A2CA-0257F8678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9" t="4484" r="16857"/>
          <a:stretch/>
        </p:blipFill>
        <p:spPr>
          <a:xfrm>
            <a:off x="6714375" y="2281278"/>
            <a:ext cx="2251987" cy="2267756"/>
          </a:xfrm>
          <a:prstGeom prst="ellipse">
            <a:avLst/>
          </a:prstGeom>
          <a:ln w="127000" cmpd="sng">
            <a:solidFill>
              <a:srgbClr val="DFD3D8"/>
            </a:solidFill>
          </a:ln>
        </p:spPr>
      </p:pic>
      <p:pic>
        <p:nvPicPr>
          <p:cNvPr id="1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r="29764"/>
          <a:stretch>
            <a:fillRect/>
          </a:stretch>
        </p:blipFill>
        <p:spPr>
          <a:xfrm>
            <a:off x="7562410" y="4479453"/>
            <a:ext cx="2279851" cy="3139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39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2800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CORRECTIVO</a:t>
            </a:r>
            <a:endParaRPr sz="31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ángulo redondeado"/>
          <p:cNvSpPr/>
          <p:nvPr/>
        </p:nvSpPr>
        <p:spPr>
          <a:xfrm>
            <a:off x="446841" y="2434149"/>
            <a:ext cx="7464027" cy="1540451"/>
          </a:xfrm>
          <a:prstGeom prst="roundRect">
            <a:avLst>
              <a:gd name="adj" fmla="val 1911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Nunca drenar o botar los líquidos que contiene. Estos son altamente tóxicos y corrosivos, hacerlo es un riesgo potencial para quien la manipula y el medio ambiente.…"/>
          <p:cNvSpPr txBox="1"/>
          <p:nvPr/>
        </p:nvSpPr>
        <p:spPr>
          <a:xfrm>
            <a:off x="740815" y="2644292"/>
            <a:ext cx="5805166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dirty="0"/>
              <a:t>Otro síntoma que indica problemas de Tren Delantero tiene que ver con una </a:t>
            </a:r>
            <a:r>
              <a:rPr lang="es-ES_tradnl" b="1" dirty="0"/>
              <a:t>conducción inestable</a:t>
            </a:r>
            <a:r>
              <a:rPr lang="es-ES_tradnl" dirty="0"/>
              <a:t>, es decir, que durante la conducción se debe corregir “volanteando” para mantener el vehículo en la dirección deseada.</a:t>
            </a:r>
          </a:p>
        </p:txBody>
      </p:sp>
      <p:sp>
        <p:nvSpPr>
          <p:cNvPr id="18" name="Nunca drenar o botar los líquidos que contiene. Estos son altamente tóxicos y corrosivos, hacerlo es un riesgo potencial para quien la manipula y el medio ambiente.…"/>
          <p:cNvSpPr txBox="1"/>
          <p:nvPr/>
        </p:nvSpPr>
        <p:spPr>
          <a:xfrm>
            <a:off x="757591" y="4102529"/>
            <a:ext cx="5839193" cy="2628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b="1" dirty="0">
                <a:solidFill>
                  <a:schemeClr val="tx1"/>
                </a:solidFill>
              </a:rPr>
              <a:t>Este síntoma indica que en el Tren Delantero existen juegos excesivos de componentes, tales como: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Caja de </a:t>
            </a:r>
            <a:r>
              <a:rPr lang="es-ES_tradnl" dirty="0" smtClean="0">
                <a:solidFill>
                  <a:schemeClr val="tx1"/>
                </a:solidFill>
              </a:rPr>
              <a:t>dirección</a:t>
            </a:r>
            <a:endParaRPr lang="es-ES_tradnl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Cremallera de </a:t>
            </a:r>
            <a:r>
              <a:rPr lang="es-ES_tradnl" dirty="0" smtClean="0">
                <a:solidFill>
                  <a:schemeClr val="tx1"/>
                </a:solidFill>
              </a:rPr>
              <a:t>dirección</a:t>
            </a:r>
            <a:endParaRPr lang="es-ES_tradnl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Terminales de </a:t>
            </a:r>
            <a:r>
              <a:rPr lang="es-ES_tradnl" dirty="0" smtClean="0">
                <a:solidFill>
                  <a:schemeClr val="tx1"/>
                </a:solidFill>
              </a:rPr>
              <a:t>dirección</a:t>
            </a:r>
            <a:endParaRPr lang="es-ES_tradnl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Terminales </a:t>
            </a:r>
            <a:r>
              <a:rPr lang="es-ES_tradnl" dirty="0" smtClean="0">
                <a:solidFill>
                  <a:schemeClr val="tx1"/>
                </a:solidFill>
              </a:rPr>
              <a:t>axiales</a:t>
            </a:r>
            <a:endParaRPr lang="es-ES_tradnl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>
                <a:solidFill>
                  <a:schemeClr val="tx1"/>
                </a:solidFill>
              </a:rPr>
              <a:t>Rótulas</a:t>
            </a:r>
            <a:endParaRPr lang="es-ES_tradnl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>
                <a:solidFill>
                  <a:schemeClr val="tx1"/>
                </a:solidFill>
              </a:rPr>
              <a:t>Bujes de </a:t>
            </a:r>
            <a:r>
              <a:rPr lang="es-ES_tradnl" dirty="0" smtClean="0">
                <a:solidFill>
                  <a:schemeClr val="tx1"/>
                </a:solidFill>
              </a:rPr>
              <a:t>bandejas</a:t>
            </a:r>
            <a:endParaRPr lang="es-ES_tradnl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5000"/>
              </a:lnSpc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>
                <a:solidFill>
                  <a:schemeClr val="tx1"/>
                </a:solidFill>
              </a:rPr>
              <a:t>Etc.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C30AFED6-4DA6-4D48-B037-8F0EFEA35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7" r="15891"/>
          <a:stretch/>
        </p:blipFill>
        <p:spPr>
          <a:xfrm>
            <a:off x="6643821" y="2257308"/>
            <a:ext cx="2340036" cy="2352285"/>
          </a:xfrm>
          <a:prstGeom prst="ellipse">
            <a:avLst/>
          </a:prstGeom>
          <a:ln w="127000">
            <a:solidFill>
              <a:srgbClr val="DFD3D8"/>
            </a:solidFill>
          </a:ln>
        </p:spPr>
      </p:pic>
      <p:pic>
        <p:nvPicPr>
          <p:cNvPr id="1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9875" y="4361579"/>
            <a:ext cx="2836219" cy="33893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98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ocumen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90" y="1222952"/>
            <a:ext cx="3491773" cy="3400805"/>
          </a:xfrm>
          <a:prstGeom prst="rect">
            <a:avLst/>
          </a:prstGeom>
        </p:spPr>
      </p:pic>
      <p:sp>
        <p:nvSpPr>
          <p:cNvPr id="8" name="Rectángulo redondeado"/>
          <p:cNvSpPr/>
          <p:nvPr/>
        </p:nvSpPr>
        <p:spPr>
          <a:xfrm>
            <a:off x="858405" y="4480243"/>
            <a:ext cx="7464027" cy="1904987"/>
          </a:xfrm>
          <a:prstGeom prst="roundRect">
            <a:avLst>
              <a:gd name="adj" fmla="val 1911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Nunca drenar o botar los líquidos que contiene. Estos son altamente tóxicos y corrosivos, hacerlo es un riesgo potencial para quien la manipula y el medio ambiente.…"/>
          <p:cNvSpPr txBox="1"/>
          <p:nvPr/>
        </p:nvSpPr>
        <p:spPr>
          <a:xfrm>
            <a:off x="1093585" y="4855017"/>
            <a:ext cx="4527206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dirty="0">
                <a:solidFill>
                  <a:srgbClr val="000000"/>
                </a:solidFill>
              </a:rPr>
              <a:t>Al balancear los neumáticos lo que se busca es dejar nuevamente la rueda contrapesada o balanceada para evitar la vibración del volante en cierto rango de velocidad del vehículo.</a:t>
            </a:r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BALANCEO </a:t>
            </a:r>
            <a:r>
              <a:rPr lang="en-US" sz="2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NEUMÁTICOS</a:t>
            </a:r>
            <a:endParaRPr sz="31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ángulo redondeado"/>
          <p:cNvSpPr/>
          <p:nvPr/>
        </p:nvSpPr>
        <p:spPr>
          <a:xfrm>
            <a:off x="858405" y="2316558"/>
            <a:ext cx="3245477" cy="2034334"/>
          </a:xfrm>
          <a:prstGeom prst="roundRect">
            <a:avLst>
              <a:gd name="adj" fmla="val 19112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Nunca drenar o botar los líquidos que contiene. Estos son altamente tóxicos y corrosivos, hacerlo es un riesgo potencial para quien la manipula y el medio ambiente.…"/>
          <p:cNvSpPr txBox="1"/>
          <p:nvPr/>
        </p:nvSpPr>
        <p:spPr>
          <a:xfrm>
            <a:off x="1093585" y="2622298"/>
            <a:ext cx="2716324" cy="1409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dirty="0">
                <a:solidFill>
                  <a:srgbClr val="000000"/>
                </a:solidFill>
              </a:rPr>
              <a:t>Para eliminar la vibración del volante de dirección en cierto rango de velocidad del vehículo, es necesario </a:t>
            </a:r>
            <a:r>
              <a:rPr lang="es-ES_tradnl" b="1" dirty="0">
                <a:solidFill>
                  <a:srgbClr val="800000"/>
                </a:solidFill>
              </a:rPr>
              <a:t>balancear los neumáticos.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E4A45B46-0E43-BC4A-A2CA-0257F8678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9" t="4484" r="16857"/>
          <a:stretch/>
        </p:blipFill>
        <p:spPr>
          <a:xfrm>
            <a:off x="6283985" y="3994558"/>
            <a:ext cx="2864497" cy="2884555"/>
          </a:xfrm>
          <a:prstGeom prst="ellipse">
            <a:avLst/>
          </a:prstGeom>
          <a:ln w="127000" cmpd="sng">
            <a:solidFill>
              <a:srgbClr val="DFD3D8"/>
            </a:solidFill>
          </a:ln>
        </p:spPr>
      </p:pic>
    </p:spTree>
    <p:extLst>
      <p:ext uri="{BB962C8B-B14F-4D97-AF65-F5344CB8AC3E}">
        <p14:creationId xmlns:p14="http://schemas.microsoft.com/office/powerpoint/2010/main" val="2976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redondeado"/>
          <p:cNvSpPr/>
          <p:nvPr/>
        </p:nvSpPr>
        <p:spPr>
          <a:xfrm>
            <a:off x="352769" y="2104891"/>
            <a:ext cx="6420400" cy="1364064"/>
          </a:xfrm>
          <a:prstGeom prst="roundRect">
            <a:avLst>
              <a:gd name="adj" fmla="val 1911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BALANCEO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NEUMÁTICOS</a:t>
            </a:r>
            <a:endParaRPr lang="es-ES_tradnl" sz="3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ángulo 7"/>
          <p:cNvSpPr txBox="1"/>
          <p:nvPr/>
        </p:nvSpPr>
        <p:spPr>
          <a:xfrm>
            <a:off x="738103" y="2365714"/>
            <a:ext cx="484342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sz="1600" dirty="0"/>
              <a:t>Para efectuar el balanceo de neumáticos, se debe desmontar las ruedas del vehículo y montarla en una balanceadora de neumáticos.</a:t>
            </a:r>
          </a:p>
        </p:txBody>
      </p:sp>
      <p:sp>
        <p:nvSpPr>
          <p:cNvPr id="21" name="6 Rectángulo"/>
          <p:cNvSpPr txBox="1"/>
          <p:nvPr/>
        </p:nvSpPr>
        <p:spPr>
          <a:xfrm>
            <a:off x="684361" y="3732519"/>
            <a:ext cx="4877634" cy="292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160420" indent="-160420">
              <a:lnSpc>
                <a:spcPct val="115000"/>
              </a:lnSpc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s-ES_tradnl" dirty="0">
                <a:solidFill>
                  <a:schemeClr val="tx1"/>
                </a:solidFill>
              </a:rPr>
              <a:t>Antes de comenzar el balanceo es importante revisar la presión de aire del neumático y luego montar la rueda en la máquina balanceadora para lo cual se deberá seguir el siguiente procedimiento</a:t>
            </a:r>
            <a:r>
              <a:rPr lang="es-ES_tradnl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es-ES_tradnl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1</a:t>
            </a:r>
            <a:r>
              <a:rPr lang="es-ES_tradnl" sz="2000" b="1" dirty="0" smtClean="0">
                <a:solidFill>
                  <a:srgbClr val="FF0000"/>
                </a:solidFill>
              </a:rPr>
              <a:t>. </a:t>
            </a:r>
            <a:r>
              <a:rPr lang="es-ES_tradnl" dirty="0" smtClean="0">
                <a:solidFill>
                  <a:schemeClr val="tx1"/>
                </a:solidFill>
              </a:rPr>
              <a:t>Ubicar </a:t>
            </a:r>
            <a:r>
              <a:rPr lang="es-ES_tradnl" dirty="0">
                <a:solidFill>
                  <a:schemeClr val="tx1"/>
                </a:solidFill>
              </a:rPr>
              <a:t>primero que todo el cono adecuado a la llanta para fijar la rueda a la máquina balanceadora con seguridad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s-ES_tradnl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2</a:t>
            </a:r>
            <a:r>
              <a:rPr lang="es-ES_tradnl" sz="2000" b="1" dirty="0" smtClean="0">
                <a:solidFill>
                  <a:srgbClr val="FF0000"/>
                </a:solidFill>
              </a:rPr>
              <a:t>.</a:t>
            </a:r>
            <a:r>
              <a:rPr lang="es-ES_tradnl" sz="2000" b="1" dirty="0">
                <a:solidFill>
                  <a:srgbClr val="FF0000"/>
                </a:solidFill>
              </a:rPr>
              <a:t> </a:t>
            </a:r>
            <a:r>
              <a:rPr lang="es-ES_tradnl" dirty="0" smtClean="0">
                <a:solidFill>
                  <a:schemeClr val="tx1"/>
                </a:solidFill>
              </a:rPr>
              <a:t>Retirar </a:t>
            </a:r>
            <a:r>
              <a:rPr lang="es-ES_tradnl" dirty="0">
                <a:solidFill>
                  <a:schemeClr val="tx1"/>
                </a:solidFill>
              </a:rPr>
              <a:t>todos los pesos o plomos existentes en la llanta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6" name="Imagen 5" descr="BALANCEO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47" y="999530"/>
            <a:ext cx="3494152" cy="3762933"/>
          </a:xfrm>
          <a:prstGeom prst="rect">
            <a:avLst/>
          </a:prstGeom>
        </p:spPr>
      </p:pic>
      <p:pic>
        <p:nvPicPr>
          <p:cNvPr id="28" name="Imagen" descr="Imagen"/>
          <p:cNvPicPr>
            <a:picLocks noChangeAspect="1"/>
          </p:cNvPicPr>
          <p:nvPr/>
        </p:nvPicPr>
        <p:blipFill>
          <a:blip r:embed="rId4"/>
          <a:srcRect b="43108"/>
          <a:stretch>
            <a:fillRect/>
          </a:stretch>
        </p:blipFill>
        <p:spPr>
          <a:xfrm flipH="1">
            <a:off x="6427750" y="4787866"/>
            <a:ext cx="2986780" cy="34501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5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BALANCEO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NEUMÁTICOS</a:t>
            </a:r>
            <a:endParaRPr lang="es-ES_tradnl" sz="3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6 Rectángulo"/>
          <p:cNvSpPr txBox="1"/>
          <p:nvPr/>
        </p:nvSpPr>
        <p:spPr>
          <a:xfrm>
            <a:off x="684361" y="2203827"/>
            <a:ext cx="4877634" cy="4585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160420" indent="-160420">
              <a:lnSpc>
                <a:spcPct val="115000"/>
              </a:lnSpc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3</a:t>
            </a:r>
            <a:r>
              <a:rPr lang="es-ES_tradnl" sz="2000" b="1" dirty="0" smtClean="0">
                <a:solidFill>
                  <a:srgbClr val="FF0000"/>
                </a:solidFill>
              </a:rPr>
              <a:t>. </a:t>
            </a:r>
            <a:r>
              <a:rPr lang="es-ES_tradnl" dirty="0">
                <a:solidFill>
                  <a:schemeClr val="tx1"/>
                </a:solidFill>
              </a:rPr>
              <a:t>Cubrir la rueda con el protector de la máquina balanceadora y hacerla girar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s-ES_tradnl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4</a:t>
            </a:r>
            <a:r>
              <a:rPr lang="es-ES_tradnl" sz="2000" b="1" dirty="0" smtClean="0">
                <a:solidFill>
                  <a:srgbClr val="FF0000"/>
                </a:solidFill>
              </a:rPr>
              <a:t>. </a:t>
            </a:r>
            <a:r>
              <a:rPr lang="es-ES_tradnl" dirty="0">
                <a:solidFill>
                  <a:schemeClr val="tx1"/>
                </a:solidFill>
              </a:rPr>
              <a:t>Introducir en la máquina balanceadora en ancho de la rueda a balancear.</a:t>
            </a:r>
          </a:p>
          <a:p>
            <a:pPr marL="0" indent="0">
              <a:lnSpc>
                <a:spcPct val="100000"/>
              </a:lnSpc>
              <a:buNone/>
            </a:pPr>
            <a:endParaRPr lang="es-ES_tradnl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5</a:t>
            </a:r>
            <a:r>
              <a:rPr lang="es-ES_tradnl" sz="2000" b="1" dirty="0" smtClean="0">
                <a:solidFill>
                  <a:srgbClr val="FF0000"/>
                </a:solidFill>
              </a:rPr>
              <a:t>. </a:t>
            </a:r>
            <a:r>
              <a:rPr lang="es-ES_tradnl" dirty="0">
                <a:solidFill>
                  <a:schemeClr val="tx1"/>
                </a:solidFill>
              </a:rPr>
              <a:t>Al detenerse la máquina indicará cuanto es el peso que se debe montar y además el lugar de la llanta en donde se debe montar.</a:t>
            </a:r>
          </a:p>
          <a:p>
            <a:pPr marL="0" indent="0">
              <a:lnSpc>
                <a:spcPct val="100000"/>
              </a:lnSpc>
              <a:buNone/>
            </a:pPr>
            <a:endParaRPr lang="es-ES_tradnl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6</a:t>
            </a:r>
            <a:r>
              <a:rPr lang="es-ES_tradnl" sz="2000" b="1" dirty="0" smtClean="0">
                <a:solidFill>
                  <a:srgbClr val="FF0000"/>
                </a:solidFill>
              </a:rPr>
              <a:t>. </a:t>
            </a:r>
            <a:r>
              <a:rPr lang="es-ES_tradnl" dirty="0">
                <a:solidFill>
                  <a:schemeClr val="tx1"/>
                </a:solidFill>
              </a:rPr>
              <a:t>Una vez montado el o los pesos en la llanta, girar nuevamente la rueda en la máquina y observar que quede correctamente balanceada.</a:t>
            </a:r>
          </a:p>
          <a:p>
            <a:pPr marL="0" indent="0">
              <a:lnSpc>
                <a:spcPct val="100000"/>
              </a:lnSpc>
              <a:buNone/>
            </a:pPr>
            <a:endParaRPr lang="es-ES_tradnl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_tradnl" sz="2000" b="1" dirty="0">
                <a:solidFill>
                  <a:srgbClr val="FF0000"/>
                </a:solidFill>
              </a:rPr>
              <a:t>7</a:t>
            </a:r>
            <a:r>
              <a:rPr lang="es-ES_tradnl" sz="2000" b="1" dirty="0" smtClean="0">
                <a:solidFill>
                  <a:srgbClr val="FF0000"/>
                </a:solidFill>
              </a:rPr>
              <a:t>. </a:t>
            </a:r>
            <a:r>
              <a:rPr lang="es-ES_tradnl" dirty="0">
                <a:solidFill>
                  <a:schemeClr val="tx1"/>
                </a:solidFill>
              </a:rPr>
              <a:t>Desmontar la rueda e instalarla nuevamente en el vehículo.</a:t>
            </a:r>
          </a:p>
          <a:p>
            <a:pPr marL="0" indent="0">
              <a:lnSpc>
                <a:spcPct val="100000"/>
              </a:lnSpc>
              <a:buNone/>
            </a:pP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6" name="Imagen 5" descr="BALANCEO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63" y="1987300"/>
            <a:ext cx="4007356" cy="43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"/>
          <p:cNvSpPr/>
          <p:nvPr/>
        </p:nvSpPr>
        <p:spPr>
          <a:xfrm>
            <a:off x="2951503" y="3233770"/>
            <a:ext cx="6420400" cy="964253"/>
          </a:xfrm>
          <a:prstGeom prst="roundRect">
            <a:avLst>
              <a:gd name="adj" fmla="val 1911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Rectángulo redondeado"/>
          <p:cNvSpPr/>
          <p:nvPr/>
        </p:nvSpPr>
        <p:spPr>
          <a:xfrm>
            <a:off x="2951503" y="2304796"/>
            <a:ext cx="6420400" cy="729069"/>
          </a:xfrm>
          <a:prstGeom prst="roundRect">
            <a:avLst>
              <a:gd name="adj" fmla="val 1911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BALANCEO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NEUMÁTICOS</a:t>
            </a:r>
            <a:endParaRPr lang="es-ES_tradnl" sz="3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ángulo 7"/>
          <p:cNvSpPr txBox="1"/>
          <p:nvPr/>
        </p:nvSpPr>
        <p:spPr>
          <a:xfrm>
            <a:off x="3854231" y="2483304"/>
            <a:ext cx="529425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sz="1600" b="0" dirty="0">
                <a:solidFill>
                  <a:schemeClr val="tx1"/>
                </a:solidFill>
              </a:rPr>
              <a:t>El balanceo habitualmente se realiza en </a:t>
            </a:r>
            <a:r>
              <a:rPr lang="es-ES_tradnl" sz="1600" dirty="0">
                <a:solidFill>
                  <a:srgbClr val="800000"/>
                </a:solidFill>
              </a:rPr>
              <a:t>las ruedas delanteras.</a:t>
            </a:r>
          </a:p>
        </p:txBody>
      </p:sp>
      <p:pic>
        <p:nvPicPr>
          <p:cNvPr id="6" name="Imagen 5" descr="BALANCEO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0" y="2116650"/>
            <a:ext cx="3494152" cy="3762933"/>
          </a:xfrm>
          <a:prstGeom prst="rect">
            <a:avLst/>
          </a:prstGeom>
        </p:spPr>
      </p:pic>
      <p:sp>
        <p:nvSpPr>
          <p:cNvPr id="9" name="Rectángulo 7"/>
          <p:cNvSpPr txBox="1"/>
          <p:nvPr/>
        </p:nvSpPr>
        <p:spPr>
          <a:xfrm>
            <a:off x="3854231" y="3412278"/>
            <a:ext cx="529425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sz="1600" b="0" dirty="0">
                <a:solidFill>
                  <a:schemeClr val="tx1"/>
                </a:solidFill>
              </a:rPr>
              <a:t>Lo recomendable es realizarlo en las 4 ruedas, para que los rodamientos de las ruedas traseras no sufran daño.</a:t>
            </a:r>
          </a:p>
        </p:txBody>
      </p:sp>
      <p:sp>
        <p:nvSpPr>
          <p:cNvPr id="10" name="Rectángulo redondeado"/>
          <p:cNvSpPr/>
          <p:nvPr/>
        </p:nvSpPr>
        <p:spPr>
          <a:xfrm>
            <a:off x="3657041" y="4621351"/>
            <a:ext cx="3492415" cy="1857950"/>
          </a:xfrm>
          <a:prstGeom prst="roundRect">
            <a:avLst>
              <a:gd name="adj" fmla="val 19112"/>
            </a:avLst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ángulo 7"/>
          <p:cNvSpPr txBox="1"/>
          <p:nvPr/>
        </p:nvSpPr>
        <p:spPr>
          <a:xfrm>
            <a:off x="3983579" y="4858655"/>
            <a:ext cx="298949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sz="1600" b="0" dirty="0">
                <a:solidFill>
                  <a:schemeClr val="tx1"/>
                </a:solidFill>
              </a:rPr>
              <a:t>Se recomienda efectuar </a:t>
            </a:r>
            <a:r>
              <a:rPr lang="es-ES_tradnl" sz="1600" dirty="0">
                <a:solidFill>
                  <a:schemeClr val="tx1"/>
                </a:solidFill>
              </a:rPr>
              <a:t>balanceo de neumáticos,</a:t>
            </a:r>
            <a:r>
              <a:rPr lang="es-ES_tradnl" sz="1600" b="0" dirty="0">
                <a:solidFill>
                  <a:schemeClr val="tx1"/>
                </a:solidFill>
              </a:rPr>
              <a:t> cuando se realiza una rotación de neumático en las pautas de mantenimiento preventivo.</a:t>
            </a:r>
          </a:p>
        </p:txBody>
      </p:sp>
      <p:pic>
        <p:nvPicPr>
          <p:cNvPr id="12" name="Google Shape;19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857" y="4647205"/>
            <a:ext cx="2803697" cy="300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000" b="1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BALANCEO DE NEUMÁTICOS</a:t>
              </a:r>
              <a:endParaRPr b="1" dirty="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175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7" y="5029930"/>
            <a:ext cx="1806825" cy="134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inflamables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máxima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precaución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 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combustible de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vehículo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combustible,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mangueras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la vista: 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partículas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líquidos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refrigerantes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disco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9"/>
          <p:cNvSpPr txBox="1"/>
          <p:nvPr/>
        </p:nvSpPr>
        <p:spPr>
          <a:xfrm>
            <a:off x="1229039" y="4508604"/>
            <a:ext cx="7865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s-CL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s-CL" dirty="0">
                <a:latin typeface="Calibri"/>
                <a:ea typeface="Calibri"/>
                <a:cs typeface="Calibri"/>
                <a:sym typeface="Calibri"/>
              </a:rPr>
              <a:t>propia y del grupo de trabajo</a:t>
            </a:r>
            <a:r>
              <a:rPr lang="es-CL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Circular solo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latin typeface="Calibri"/>
                <a:ea typeface="Calibri"/>
                <a:cs typeface="Calibri"/>
                <a:sym typeface="Calibri"/>
              </a:rPr>
              <a:t>demarcadas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C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desarrollarse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supervisión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412" name="Google Shape;412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" name="Google Shape;41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manos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motor,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desarme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416" name="Google Shape;416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419" name="Google Shape;419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422" name="Google Shape;422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425" name="Google Shape;425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428" name="Google Shape;428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0;p20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4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5;p20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BALANCEO DE NEUMÁTICOS</a:t>
            </a:r>
            <a:endParaRPr b="1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5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7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BALANCEO DE NEUMÁTICOS</a:t>
            </a:r>
            <a:endParaRPr lang="en-US" sz="2000" b="1" dirty="0"/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741B47"/>
              </a:solidFill>
            </a:endParaRPr>
          </a:p>
          <a:p>
            <a:r>
              <a:rPr lang="es-CL" sz="1600" dirty="0"/>
              <a:t/>
            </a:r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3" y="4159041"/>
            <a:ext cx="673176" cy="603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23"/>
          <p:cNvSpPr txBox="1"/>
          <p:nvPr/>
        </p:nvSpPr>
        <p:spPr>
          <a:xfrm>
            <a:off x="1139100" y="834800"/>
            <a:ext cx="5375372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en-US" sz="12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9 </a:t>
            </a:r>
            <a:r>
              <a:rPr lang="en-US" sz="12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s-ES_tradnl" sz="1200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DE SISTEMAS DE DIRECCIÓN Y SUSPENSIÓN</a:t>
            </a:r>
            <a:endParaRPr lang="es-ES_tradnl"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 smtClean="0">
                <a:latin typeface="Calibri"/>
                <a:ea typeface="Calibri"/>
                <a:cs typeface="Calibri"/>
                <a:sym typeface="Calibri"/>
              </a:rPr>
              <a:t>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1;p13"/>
          <p:cNvSpPr txBox="1">
            <a:spLocks/>
          </p:cNvSpPr>
          <p:nvPr/>
        </p:nvSpPr>
        <p:spPr>
          <a:xfrm>
            <a:off x="365425" y="2282718"/>
            <a:ext cx="6219601" cy="52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</a:pPr>
            <a:r>
              <a:rPr lang="es-ES_tradnl" sz="36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BALANCEO DE NEUMÁTICOS </a:t>
            </a:r>
            <a:endParaRPr lang="es-ES_tradnl" sz="36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 descr="portadilla m9 a6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7" y="3214053"/>
            <a:ext cx="8591280" cy="38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3"/>
          <p:cNvSpPr/>
          <p:nvPr/>
        </p:nvSpPr>
        <p:spPr>
          <a:xfrm>
            <a:off x="481781" y="1887795"/>
            <a:ext cx="4090219" cy="3116824"/>
          </a:xfrm>
          <a:prstGeom prst="roundRect">
            <a:avLst>
              <a:gd name="adj" fmla="val 842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9;p3"/>
          <p:cNvSpPr txBox="1"/>
          <p:nvPr/>
        </p:nvSpPr>
        <p:spPr>
          <a:xfrm>
            <a:off x="1095635" y="2880851"/>
            <a:ext cx="2667237" cy="11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600" dirty="0">
                <a:latin typeface="Calibri"/>
                <a:ea typeface="Calibri"/>
                <a:cs typeface="Calibri"/>
              </a:rPr>
              <a:t>Realizar mantenimiento básico de 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diversos sistemas </a:t>
            </a:r>
            <a:r>
              <a:rPr lang="es-ES" sz="1600" dirty="0">
                <a:latin typeface="Calibri"/>
                <a:ea typeface="Calibri"/>
                <a:cs typeface="Calibri"/>
              </a:rPr>
              <a:t>de vehículos automotrices livianos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, semipesados </a:t>
            </a:r>
            <a:r>
              <a:rPr lang="es-ES" sz="1600" dirty="0">
                <a:latin typeface="Calibri"/>
                <a:ea typeface="Calibri"/>
                <a:cs typeface="Calibri"/>
              </a:rPr>
              <a:t>y pesados, de acuerdo a las 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pautas de </a:t>
            </a:r>
            <a:r>
              <a:rPr lang="es-ES" sz="1600" dirty="0">
                <a:latin typeface="Calibri"/>
                <a:ea typeface="Calibri"/>
                <a:cs typeface="Calibri"/>
              </a:rPr>
              <a:t>mantenimiento del fabricante, </a:t>
            </a:r>
            <a:r>
              <a:rPr lang="es-ES" sz="1600" dirty="0" smtClean="0">
                <a:latin typeface="Calibri"/>
                <a:ea typeface="Calibri"/>
                <a:cs typeface="Calibri"/>
              </a:rPr>
              <a:t>de inspección y </a:t>
            </a:r>
            <a:r>
              <a:rPr lang="es-ES" sz="1600" dirty="0">
                <a:latin typeface="Calibri"/>
                <a:ea typeface="Calibri"/>
                <a:cs typeface="Calibri"/>
              </a:rPr>
              <a:t>diagnóstico de fallas.</a:t>
            </a:r>
            <a:endParaRPr sz="1600"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5" y="1796210"/>
            <a:ext cx="719661" cy="686189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86461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5" y="2354963"/>
            <a:ext cx="5849284" cy="447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01;p3"/>
          <p:cNvSpPr/>
          <p:nvPr/>
        </p:nvSpPr>
        <p:spPr>
          <a:xfrm>
            <a:off x="564075" y="2739883"/>
            <a:ext cx="4657800" cy="74082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01;p3"/>
          <p:cNvSpPr/>
          <p:nvPr/>
        </p:nvSpPr>
        <p:spPr>
          <a:xfrm>
            <a:off x="564075" y="4809495"/>
            <a:ext cx="4657800" cy="68203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01;p3"/>
          <p:cNvSpPr/>
          <p:nvPr/>
        </p:nvSpPr>
        <p:spPr>
          <a:xfrm>
            <a:off x="564075" y="3680614"/>
            <a:ext cx="4657800" cy="92897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="" xmlns:a16="http://schemas.microsoft.com/office/drawing/2014/main" id="{97F78E1C-2545-824E-8231-C7C3CD4E3C3F}"/>
              </a:ext>
            </a:extLst>
          </p:cNvPr>
          <p:cNvSpPr/>
          <p:nvPr/>
        </p:nvSpPr>
        <p:spPr>
          <a:xfrm>
            <a:off x="5026616" y="3641919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3" name="Google Shape;82;p14"/>
          <p:cNvSpPr txBox="1"/>
          <p:nvPr/>
        </p:nvSpPr>
        <p:spPr>
          <a:xfrm>
            <a:off x="572274" y="2195203"/>
            <a:ext cx="6177378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_tradnl" sz="1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NEUMÁTICOS</a:t>
            </a:r>
            <a:endParaRPr lang="es-ES_tradnl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6551" y="3956395"/>
            <a:ext cx="391110" cy="395325"/>
            <a:chOff x="386551" y="4502842"/>
            <a:chExt cx="391110" cy="395325"/>
          </a:xfrm>
        </p:grpSpPr>
        <p:sp>
          <p:nvSpPr>
            <p:cNvPr id="160" name="Google Shape;103;p3"/>
            <p:cNvSpPr/>
            <p:nvPr/>
          </p:nvSpPr>
          <p:spPr>
            <a:xfrm>
              <a:off x="386551" y="4512367"/>
              <a:ext cx="39111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>
                  <a:solidFill>
                    <a:srgbClr val="741B47"/>
                  </a:solidFill>
                </a:ln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4;p3"/>
            <p:cNvSpPr txBox="1"/>
            <p:nvPr/>
          </p:nvSpPr>
          <p:spPr>
            <a:xfrm>
              <a:off x="396454" y="4502842"/>
              <a:ext cx="312202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75975" y="2897863"/>
            <a:ext cx="376200" cy="395325"/>
            <a:chOff x="375975" y="3087305"/>
            <a:chExt cx="376200" cy="395325"/>
          </a:xfrm>
        </p:grpSpPr>
        <p:sp>
          <p:nvSpPr>
            <p:cNvPr id="166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94672" y="4944376"/>
            <a:ext cx="376200" cy="395325"/>
            <a:chOff x="394672" y="5928212"/>
            <a:chExt cx="376200" cy="395325"/>
          </a:xfrm>
        </p:grpSpPr>
        <p:sp>
          <p:nvSpPr>
            <p:cNvPr id="172" name="Google Shape;103;p3"/>
            <p:cNvSpPr/>
            <p:nvPr/>
          </p:nvSpPr>
          <p:spPr>
            <a:xfrm>
              <a:off x="394672" y="5937737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04;p3"/>
            <p:cNvSpPr txBox="1"/>
            <p:nvPr/>
          </p:nvSpPr>
          <p:spPr>
            <a:xfrm>
              <a:off x="404197" y="592821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80;p14">
            <a:extLst>
              <a:ext uri="{FF2B5EF4-FFF2-40B4-BE49-F238E27FC236}">
                <a16:creationId xmlns:a16="http://schemas.microsoft.com/office/drawing/2014/main" xmlns="" id="{FD5CCA16-F769-EE46-BB85-A310245CC79B}"/>
              </a:ext>
            </a:extLst>
          </p:cNvPr>
          <p:cNvSpPr txBox="1"/>
          <p:nvPr/>
        </p:nvSpPr>
        <p:spPr>
          <a:xfrm>
            <a:off x="967146" y="2819429"/>
            <a:ext cx="41292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Identificaste los diferentes tipos de neumáticos, considerando su funcionalidad.</a:t>
            </a:r>
          </a:p>
        </p:txBody>
      </p:sp>
      <p:sp>
        <p:nvSpPr>
          <p:cNvPr id="187" name="Google Shape;81;p14">
            <a:extLst>
              <a:ext uri="{FF2B5EF4-FFF2-40B4-BE49-F238E27FC236}">
                <a16:creationId xmlns:a16="http://schemas.microsoft.com/office/drawing/2014/main" xmlns="" id="{CD10E17F-0C25-684D-B2C5-DB1BC6E95A6B}"/>
              </a:ext>
            </a:extLst>
          </p:cNvPr>
          <p:cNvSpPr txBox="1"/>
          <p:nvPr/>
        </p:nvSpPr>
        <p:spPr>
          <a:xfrm>
            <a:off x="967145" y="3842684"/>
            <a:ext cx="3959865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Identificaste los indicios de desgaste que muestran los neumáticos, considerando su tiempo de vida y uso habitual. </a:t>
            </a:r>
          </a:p>
        </p:txBody>
      </p:sp>
      <p:sp>
        <p:nvSpPr>
          <p:cNvPr id="188" name="Google Shape;81;p14">
            <a:extLst>
              <a:ext uri="{FF2B5EF4-FFF2-40B4-BE49-F238E27FC236}">
                <a16:creationId xmlns:a16="http://schemas.microsoft.com/office/drawing/2014/main" xmlns="" id="{420E9261-E6B9-1744-ABA7-C04E99E09578}"/>
              </a:ext>
            </a:extLst>
          </p:cNvPr>
          <p:cNvSpPr txBox="1"/>
          <p:nvPr/>
        </p:nvSpPr>
        <p:spPr>
          <a:xfrm>
            <a:off x="967146" y="4844658"/>
            <a:ext cx="40386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Conociste la nomenclatura de los neumáticos y cómo interpretarla.</a:t>
            </a: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  <p:sp>
        <p:nvSpPr>
          <p:cNvPr id="22" name="Google Shape;101;p3"/>
          <p:cNvSpPr/>
          <p:nvPr/>
        </p:nvSpPr>
        <p:spPr>
          <a:xfrm>
            <a:off x="564075" y="5679673"/>
            <a:ext cx="4657800" cy="92897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rupo 3"/>
          <p:cNvGrpSpPr/>
          <p:nvPr/>
        </p:nvGrpSpPr>
        <p:grpSpPr>
          <a:xfrm>
            <a:off x="386551" y="5955454"/>
            <a:ext cx="391110" cy="395325"/>
            <a:chOff x="386551" y="4502842"/>
            <a:chExt cx="391110" cy="395325"/>
          </a:xfrm>
        </p:grpSpPr>
        <p:sp>
          <p:nvSpPr>
            <p:cNvPr id="24" name="Google Shape;103;p3"/>
            <p:cNvSpPr/>
            <p:nvPr/>
          </p:nvSpPr>
          <p:spPr>
            <a:xfrm>
              <a:off x="386551" y="4512367"/>
              <a:ext cx="39111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>
                  <a:solidFill>
                    <a:srgbClr val="741B47"/>
                  </a:solidFill>
                </a:ln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4;p3"/>
            <p:cNvSpPr txBox="1"/>
            <p:nvPr/>
          </p:nvSpPr>
          <p:spPr>
            <a:xfrm>
              <a:off x="396454" y="4502842"/>
              <a:ext cx="312202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81;p14">
            <a:extLst>
              <a:ext uri="{FF2B5EF4-FFF2-40B4-BE49-F238E27FC236}">
                <a16:creationId xmlns:a16="http://schemas.microsoft.com/office/drawing/2014/main" xmlns="" id="{CD10E17F-0C25-684D-B2C5-DB1BC6E95A6B}"/>
              </a:ext>
            </a:extLst>
          </p:cNvPr>
          <p:cNvSpPr txBox="1"/>
          <p:nvPr/>
        </p:nvSpPr>
        <p:spPr>
          <a:xfrm>
            <a:off x="967145" y="5841743"/>
            <a:ext cx="413625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Verificaste el uso correcto de los neumáticos en un automóvil, considerando los puntos anteriores y lo propuesto en los manuales de servicio.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375767" y="4219987"/>
            <a:ext cx="5650725" cy="794259"/>
            <a:chOff x="466025" y="2540150"/>
            <a:chExt cx="5650725" cy="1370971"/>
          </a:xfrm>
        </p:grpSpPr>
        <p:sp>
          <p:nvSpPr>
            <p:cNvPr id="126" name="Google Shape;126;p4"/>
            <p:cNvSpPr/>
            <p:nvPr/>
          </p:nvSpPr>
          <p:spPr>
            <a:xfrm>
              <a:off x="466025" y="2540150"/>
              <a:ext cx="5650725" cy="1370971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806875" y="2973595"/>
              <a:ext cx="4968278" cy="373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¿Por qué crees que es importante revisar siempre el balanceo  los neumáticos?</a:t>
              </a:r>
            </a:p>
          </p:txBody>
        </p:sp>
      </p:grpSp>
      <p:sp>
        <p:nvSpPr>
          <p:cNvPr id="128" name="Google Shape;128;p4"/>
          <p:cNvSpPr txBox="1"/>
          <p:nvPr/>
        </p:nvSpPr>
        <p:spPr>
          <a:xfrm>
            <a:off x="506729" y="5432717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Compartan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experiencias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compañeros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000" b="0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375767" y="3102718"/>
            <a:ext cx="5745381" cy="786646"/>
            <a:chOff x="442650" y="4079977"/>
            <a:chExt cx="5745381" cy="1357830"/>
          </a:xfrm>
        </p:grpSpPr>
        <p:sp>
          <p:nvSpPr>
            <p:cNvPr id="131" name="Google Shape;131;p4"/>
            <p:cNvSpPr txBox="1"/>
            <p:nvPr/>
          </p:nvSpPr>
          <p:spPr>
            <a:xfrm>
              <a:off x="747531" y="4499761"/>
              <a:ext cx="5440500" cy="482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es el balanceo de los neumáticos?</a:t>
              </a: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42650" y="4079977"/>
              <a:ext cx="5650725" cy="135783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4"/>
          <p:cNvSpPr txBox="1"/>
          <p:nvPr/>
        </p:nvSpPr>
        <p:spPr>
          <a:xfrm>
            <a:off x="399486" y="2290624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NEUMÁTICOS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800418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4007998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4063481" y="3088868"/>
            <a:ext cx="5095870" cy="3508578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520235" y="3433669"/>
            <a:ext cx="444672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ES_tradnl" sz="1600" dirty="0">
                <a:latin typeface="Calibri"/>
                <a:cs typeface="Calibri"/>
              </a:rPr>
              <a:t>Identificarás los diferentes indicios que indican un mantenimiento correctivo de sistema de dirección y suspensión.</a:t>
            </a:r>
          </a:p>
          <a:p>
            <a:pPr marL="0" indent="0">
              <a:buNone/>
            </a:pPr>
            <a:endParaRPr lang="es-ES_tradnl" sz="1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s-ES_tradnl" sz="1600" dirty="0">
                <a:latin typeface="Calibri"/>
                <a:cs typeface="Calibri"/>
              </a:rPr>
              <a:t>Identificarás el proceso de mantenimiento correctivo del sistema, considerando la utilización de diferentes maquinarias.</a:t>
            </a:r>
          </a:p>
          <a:p>
            <a:pPr marL="0" indent="0">
              <a:buNone/>
            </a:pPr>
            <a:endParaRPr lang="es-ES_tradnl" sz="1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s-ES_tradnl" sz="1600" dirty="0">
                <a:latin typeface="Calibri"/>
                <a:cs typeface="Calibri"/>
              </a:rPr>
              <a:t>Aplicarás el mantenimiento correctivo del sistema, considerando la utilización de diferentes maquinarias.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880053" y="3668746"/>
            <a:ext cx="376200" cy="385800"/>
            <a:chOff x="8933845" y="3480600"/>
            <a:chExt cx="376200" cy="385800"/>
          </a:xfrm>
        </p:grpSpPr>
        <p:sp>
          <p:nvSpPr>
            <p:cNvPr id="160" name="Google Shape;160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8943370" y="348060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80053" y="4662182"/>
            <a:ext cx="376200" cy="385800"/>
            <a:chOff x="8933845" y="4794482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79448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880053" y="5596821"/>
            <a:ext cx="376200" cy="385800"/>
            <a:chOff x="8933845" y="6093269"/>
            <a:chExt cx="376200" cy="385800"/>
          </a:xfrm>
        </p:grpSpPr>
        <p:sp>
          <p:nvSpPr>
            <p:cNvPr id="164" name="Google Shape;164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8943370" y="609326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2367775"/>
            <a:ext cx="2965718" cy="4328991"/>
          </a:xfrm>
          <a:prstGeom prst="rect">
            <a:avLst/>
          </a:prstGeom>
        </p:spPr>
      </p:pic>
      <p:sp>
        <p:nvSpPr>
          <p:cNvPr id="26" name="Google Shape;154;p5"/>
          <p:cNvSpPr txBox="1"/>
          <p:nvPr/>
        </p:nvSpPr>
        <p:spPr>
          <a:xfrm>
            <a:off x="4063852" y="2576445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</a:t>
            </a:r>
            <a:r>
              <a:rPr lang="es-CL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condiciones </a:t>
            </a:r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  <a:buSzPts val="2000"/>
            </a:pPr>
            <a:r>
              <a:rPr lang="es-ES_tradnl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BALANCEO DE NEUMÁTICOS</a:t>
            </a:r>
            <a:endParaRPr lang="es-ES_tradnl"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68;p5"/>
          <p:cNvSpPr txBox="1"/>
          <p:nvPr/>
        </p:nvSpPr>
        <p:spPr>
          <a:xfrm>
            <a:off x="4017018" y="122116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3;p6"/>
          <p:cNvSpPr/>
          <p:nvPr/>
        </p:nvSpPr>
        <p:spPr>
          <a:xfrm>
            <a:off x="552673" y="4785978"/>
            <a:ext cx="7513984" cy="1658046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74;p6"/>
          <p:cNvSpPr txBox="1"/>
          <p:nvPr/>
        </p:nvSpPr>
        <p:spPr>
          <a:xfrm>
            <a:off x="838651" y="4944154"/>
            <a:ext cx="45469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Esta revisión se realiza en la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línea de Inspección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, en donde se monta el vehículo sobre unos platos deslizantes cuyo objetivo principal es revisar que, en el Tren Delantero, no existan holguras o desgaste de componentes articulados.</a:t>
            </a:r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de-DE" sz="2800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CORRECTIVO</a:t>
            </a:r>
          </a:p>
        </p:txBody>
      </p:sp>
      <p:sp>
        <p:nvSpPr>
          <p:cNvPr id="16" name="Google Shape;173;p6"/>
          <p:cNvSpPr/>
          <p:nvPr/>
        </p:nvSpPr>
        <p:spPr>
          <a:xfrm>
            <a:off x="552672" y="2516458"/>
            <a:ext cx="5103395" cy="2104895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838651" y="2674634"/>
            <a:ext cx="454696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Es bastante recurrente que al realizar la Revisión Técnica que se realiza en Plantas de Revisión Técnica (PRT), ocurra algún tipo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rechazo por problemas de holguras o juegos excesivos en las articulaciones del Sistema de Dirección y Suspensión,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llamado habitualmente Tren Delantero.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25" y="2255119"/>
            <a:ext cx="481682" cy="45927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lc="http://schemas.openxmlformats.org/drawingml/2006/lockedCanvas" xmlns:a16="http://schemas.microsoft.com/office/drawing/2014/main" xmlns="" id="{89A35780-C985-B849-B454-CDC6729E8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3" t="17573" r="9334"/>
          <a:stretch/>
        </p:blipFill>
        <p:spPr>
          <a:xfrm>
            <a:off x="6408641" y="1679446"/>
            <a:ext cx="2991935" cy="2970721"/>
          </a:xfrm>
          <a:prstGeom prst="ellipse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7B87CB1-01DC-E04D-8284-23C0AA5E41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02" t="17065" r="21310"/>
          <a:stretch/>
        </p:blipFill>
        <p:spPr>
          <a:xfrm>
            <a:off x="6020594" y="4472971"/>
            <a:ext cx="2395671" cy="2413415"/>
          </a:xfrm>
          <a:prstGeom prst="ellipse">
            <a:avLst/>
          </a:prstGeom>
          <a:ln w="76200" cmpd="sng"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4;p6"/>
          <p:cNvSpPr txBox="1"/>
          <p:nvPr/>
        </p:nvSpPr>
        <p:spPr>
          <a:xfrm>
            <a:off x="4961641" y="2251305"/>
            <a:ext cx="4410261" cy="20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existir desgastes irregulares y/o excesivos de componentes del tren delantero, los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neumáticos se desgastan en los costados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de la banda de rodamiento. </a:t>
            </a:r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Al existir fallas de amortiguadores, la </a:t>
            </a:r>
            <a:r>
              <a:rPr lang="es-ES_trad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banda de rodamiento se desgasta en forma irregular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, tipo lonjas</a:t>
            </a:r>
            <a:r>
              <a:rPr lang="es-ES_trad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78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de-DE" sz="2800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CORRECTIVO</a:t>
            </a:r>
          </a:p>
        </p:txBody>
      </p:sp>
      <p:sp>
        <p:nvSpPr>
          <p:cNvPr id="16" name="Google Shape;173;p6"/>
          <p:cNvSpPr/>
          <p:nvPr/>
        </p:nvSpPr>
        <p:spPr>
          <a:xfrm>
            <a:off x="458600" y="2293033"/>
            <a:ext cx="4303785" cy="4198027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744578" y="2498246"/>
            <a:ext cx="379438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Cuando se producen </a:t>
            </a:r>
            <a:r>
              <a:rPr lang="es-ES_tradnl" sz="16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desgastes irregulares y/o excesivos de componentes del tren delantero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, en el tiempo se traducen en conducción inestable y desgaste irregular de neumáticos.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BE4C82-31BA-234D-B9CA-BE7F3F297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54" y="4031424"/>
            <a:ext cx="3043246" cy="2140511"/>
          </a:xfrm>
          <a:prstGeom prst="roundRect">
            <a:avLst/>
          </a:prstGeom>
          <a:ln>
            <a:noFill/>
          </a:ln>
        </p:spPr>
      </p:pic>
      <p:pic>
        <p:nvPicPr>
          <p:cNvPr id="2" name="Imagen 1" descr="niña estudiando pc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32" y="4370427"/>
            <a:ext cx="4196834" cy="29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388053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2533058"/>
            <a:ext cx="442582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¿Cómo puedo saber cuándo debo realizar un mantenimiento correctivo de los sistemas de dirección y suspensión</a:t>
            </a:r>
            <a:r>
              <a:rPr lang="es-ES_tradnl" sz="1600" dirty="0" smtClean="0"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lvl="0">
              <a:buSzPts val="1600"/>
            </a:pP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¿En qué parte del manual de servicio puedo encontrar esta información?</a:t>
            </a: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056360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3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5066</TotalTime>
  <Words>1200</Words>
  <Application>Microsoft Macintosh PowerPoint</Application>
  <PresentationFormat>Personalizado</PresentationFormat>
  <Paragraphs>143</Paragraphs>
  <Slides>19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Marcela</cp:lastModifiedBy>
  <cp:revision>74</cp:revision>
  <dcterms:modified xsi:type="dcterms:W3CDTF">2021-01-13T21:51:04Z</dcterms:modified>
</cp:coreProperties>
</file>