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Z4M3sdCHbOHooJZ0/ZjT2r0gV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35BDCE-1C99-401B-8A33-B77937361130}">
  <a:tblStyle styleId="{A935BDCE-1C99-401B-8A33-B7793736113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BCD02395-4CFE-4146-8D4D-51688611E45F}"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ab4u.co/es/inici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4" name="Google Shape;1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4" name="Google Shape;20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6" name="Google Shape;22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4" name="Google Shape;23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5" name="Google Shape;24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7" name="Google Shape;25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5" name="Google Shape;26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8" name="Google Shape;27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9" name="Google Shape;28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20</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baseline="30000" dirty="0">
              <a:solidFill>
                <a:schemeClr val="dk1"/>
              </a:solidFill>
            </a:endParaRPr>
          </a:p>
          <a:p>
            <a:pPr marL="0" lvl="0" indent="0" algn="l" rtl="0">
              <a:lnSpc>
                <a:spcPct val="100000"/>
              </a:lnSpc>
              <a:spcBef>
                <a:spcPts val="0"/>
              </a:spcBef>
              <a:spcAft>
                <a:spcPts val="0"/>
              </a:spcAft>
              <a:buSzPts val="1400"/>
              <a:buNone/>
            </a:pPr>
            <a:endParaRPr dirty="0"/>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baseline="30000" dirty="0">
              <a:solidFill>
                <a:schemeClr val="dk1"/>
              </a:solidFill>
            </a:endParaRPr>
          </a:p>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s-MX" dirty="0"/>
              <a:t>Nota para el profesor: Existe una empresa chilena que trabaja con los sensores. Se aconseja invitar  </a:t>
            </a:r>
            <a:r>
              <a:rPr lang="es-MX" sz="1200" dirty="0">
                <a:solidFill>
                  <a:srgbClr val="3C4043"/>
                </a:solidFill>
                <a:highlight>
                  <a:srgbClr val="FFFFFF"/>
                </a:highlight>
              </a:rPr>
              <a:t>a los estudiantes a conocer más la historia de esta empresa, porque es inspirado en relación a la educación y el rol que ellos podrían tener como generadores de APPS. Link de la empresa </a:t>
            </a:r>
            <a:r>
              <a:rPr lang="es-MX" sz="1200" dirty="0">
                <a:solidFill>
                  <a:srgbClr val="1A73E8"/>
                </a:solidFill>
                <a:highlight>
                  <a:srgbClr val="FFFFFF"/>
                </a:highlight>
                <a:uFill>
                  <a:noFill/>
                </a:uFill>
                <a:hlinkClick r:id="rId3">
                  <a:extLst>
                    <a:ext uri="{A12FA001-AC4F-418D-AE19-62706E023703}">
                      <ahyp:hlinkClr xmlns:ahyp="http://schemas.microsoft.com/office/drawing/2018/hyperlinkcolor" val="tx"/>
                    </a:ext>
                  </a:extLst>
                </a:hlinkClick>
              </a:rPr>
              <a:t>https://lab4u.co/es/inicio/</a:t>
            </a:r>
            <a:endParaRPr dirty="0"/>
          </a:p>
          <a:p>
            <a:pPr marL="0" lvl="0" indent="0" algn="l" rtl="0">
              <a:lnSpc>
                <a:spcPct val="100000"/>
              </a:lnSpc>
              <a:spcBef>
                <a:spcPts val="0"/>
              </a:spcBef>
              <a:spcAft>
                <a:spcPts val="0"/>
              </a:spcAft>
              <a:buClr>
                <a:schemeClr val="dk1"/>
              </a:buClr>
              <a:buSzPts val="1100"/>
              <a:buFont typeface="Arial"/>
              <a:buNone/>
            </a:pPr>
            <a:endParaRPr baseline="30000" dirty="0">
              <a:solidFill>
                <a:schemeClr val="dk1"/>
              </a:solidFill>
            </a:endParaRPr>
          </a:p>
          <a:p>
            <a:pPr marL="0" lvl="0" indent="0" algn="l" rtl="0">
              <a:lnSpc>
                <a:spcPct val="100000"/>
              </a:lnSpc>
              <a:spcBef>
                <a:spcPts val="0"/>
              </a:spcBef>
              <a:spcAft>
                <a:spcPts val="0"/>
              </a:spcAft>
              <a:buSzPts val="1400"/>
              <a:buNone/>
            </a:pPr>
            <a:endParaRPr dirty="0"/>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0" name="Google Shape;1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72" name="Google Shape;17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MX"/>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dw55jrF6Tk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lab4u.co/es/inici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6164920" y="338952"/>
            <a:ext cx="5473700" cy="6159500"/>
          </a:xfrm>
          <a:prstGeom prst="rect">
            <a:avLst/>
          </a:prstGeom>
          <a:noFill/>
          <a:ln>
            <a:noFill/>
          </a:ln>
        </p:spPr>
      </p:pic>
      <p:sp>
        <p:nvSpPr>
          <p:cNvPr id="89" name="Google Shape;89;p1"/>
          <p:cNvSpPr/>
          <p:nvPr/>
        </p:nvSpPr>
        <p:spPr>
          <a:xfrm>
            <a:off x="0" y="346232"/>
            <a:ext cx="6096000"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0" name="Google Shape;90;p1"/>
          <p:cNvSpPr/>
          <p:nvPr/>
        </p:nvSpPr>
        <p:spPr>
          <a:xfrm>
            <a:off x="11709647" y="328469"/>
            <a:ext cx="482353"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1" name="Google Shape;91;p1"/>
          <p:cNvSpPr txBox="1">
            <a:spLocks noGrp="1"/>
          </p:cNvSpPr>
          <p:nvPr>
            <p:ph type="ctrTitle"/>
          </p:nvPr>
        </p:nvSpPr>
        <p:spPr>
          <a:xfrm>
            <a:off x="878889" y="2432485"/>
            <a:ext cx="5051393" cy="2435765"/>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5400"/>
              <a:buFont typeface="Calibri"/>
              <a:buNone/>
            </a:pPr>
            <a:r>
              <a:rPr lang="es-MX" sz="5400" b="1" dirty="0">
                <a:solidFill>
                  <a:schemeClr val="lt1"/>
                </a:solidFill>
              </a:rPr>
              <a:t>Proyecto Desarrollo Tecnológico</a:t>
            </a:r>
            <a:endParaRPr sz="5400" b="1" dirty="0">
              <a:solidFill>
                <a:schemeClr val="lt1"/>
              </a:solidFill>
            </a:endParaRPr>
          </a:p>
        </p:txBody>
      </p:sp>
      <p:sp>
        <p:nvSpPr>
          <p:cNvPr id="92" name="Google Shape;92;p1"/>
          <p:cNvSpPr txBox="1">
            <a:spLocks noGrp="1"/>
          </p:cNvSpPr>
          <p:nvPr>
            <p:ph type="subTitle" idx="1"/>
          </p:nvPr>
        </p:nvSpPr>
        <p:spPr>
          <a:xfrm>
            <a:off x="1524000" y="5217775"/>
            <a:ext cx="4441794" cy="570467"/>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2400"/>
              <a:buNone/>
            </a:pPr>
            <a:r>
              <a:rPr lang="es-MX" dirty="0">
                <a:solidFill>
                  <a:schemeClr val="lt1"/>
                </a:solidFill>
              </a:rPr>
              <a:t>Emprendimiento y Empleabilidad</a:t>
            </a:r>
            <a:endParaRPr dirty="0">
              <a:solidFill>
                <a:schemeClr val="lt1"/>
              </a:solidFill>
            </a:endParaRPr>
          </a:p>
        </p:txBody>
      </p:sp>
      <p:sp>
        <p:nvSpPr>
          <p:cNvPr id="93" name="Google Shape;93;p1"/>
          <p:cNvSpPr txBox="1"/>
          <p:nvPr/>
        </p:nvSpPr>
        <p:spPr>
          <a:xfrm>
            <a:off x="1524000" y="976079"/>
            <a:ext cx="4441794"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MX" sz="1600" b="0" i="0" u="none" strike="noStrike" cap="none" dirty="0">
                <a:solidFill>
                  <a:schemeClr val="lt1"/>
                </a:solidFill>
                <a:latin typeface="Calibri"/>
                <a:ea typeface="Calibri"/>
                <a:cs typeface="Calibri"/>
                <a:sym typeface="Calibri"/>
              </a:rPr>
              <a:t>Especialidad Programación </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s-MX" sz="1600" b="0" i="0" u="none" strike="noStrike" cap="none" dirty="0">
                <a:solidFill>
                  <a:schemeClr val="lt1"/>
                </a:solidFill>
                <a:latin typeface="Calibri"/>
                <a:ea typeface="Calibri"/>
                <a:cs typeface="Calibri"/>
                <a:sym typeface="Calibri"/>
              </a:rPr>
              <a:t>Módulo Emprendimiento y Empleabilidad</a:t>
            </a:r>
            <a:endParaRPr sz="16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87" name="Google Shape;187;p10"/>
          <p:cNvPicPr preferRelativeResize="0"/>
          <p:nvPr/>
        </p:nvPicPr>
        <p:blipFill rotWithShape="1">
          <a:blip r:embed="rId4">
            <a:alphaModFix/>
          </a:blip>
          <a:srcRect/>
          <a:stretch/>
        </p:blipFill>
        <p:spPr>
          <a:xfrm>
            <a:off x="432860" y="371588"/>
            <a:ext cx="7603700" cy="6292845"/>
          </a:xfrm>
          <a:prstGeom prst="rect">
            <a:avLst/>
          </a:prstGeom>
          <a:noFill/>
          <a:ln>
            <a:noFill/>
          </a:ln>
        </p:spPr>
      </p:pic>
      <p:sp>
        <p:nvSpPr>
          <p:cNvPr id="188" name="Google Shape;188;p10"/>
          <p:cNvSpPr txBox="1"/>
          <p:nvPr/>
        </p:nvSpPr>
        <p:spPr>
          <a:xfrm>
            <a:off x="8125350" y="4485300"/>
            <a:ext cx="3949200" cy="15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s-MX" sz="4800" b="1" i="0" u="none" strike="noStrike" cap="none" dirty="0">
                <a:solidFill>
                  <a:srgbClr val="CD25B0"/>
                </a:solidFill>
                <a:latin typeface="Calibri"/>
                <a:ea typeface="Calibri"/>
                <a:cs typeface="Calibri"/>
                <a:sym typeface="Calibri"/>
              </a:rPr>
              <a:t>APLICACIONES</a:t>
            </a:r>
            <a:r>
              <a:rPr lang="es-MX" sz="4700" b="1" i="0" u="none" strike="noStrike" cap="none" dirty="0">
                <a:solidFill>
                  <a:srgbClr val="CD25B0"/>
                </a:solidFill>
                <a:latin typeface="Calibri"/>
                <a:ea typeface="Calibri"/>
                <a:cs typeface="Calibri"/>
                <a:sym typeface="Calibri"/>
              </a:rPr>
              <a:t> </a:t>
            </a:r>
            <a:r>
              <a:rPr lang="es-MX" sz="4700" b="1" i="0" u="none" strike="noStrike" cap="none" dirty="0">
                <a:solidFill>
                  <a:srgbClr val="A7A8AA"/>
                </a:solidFill>
                <a:latin typeface="Calibri"/>
                <a:ea typeface="Calibri"/>
                <a:cs typeface="Calibri"/>
                <a:sym typeface="Calibri"/>
              </a:rPr>
              <a:t>DE ESCRITORIO</a:t>
            </a:r>
            <a:endParaRPr sz="4700" b="1" i="0" u="none" strike="noStrike" cap="none" dirty="0">
              <a:solidFill>
                <a:srgbClr val="A7A8AA"/>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5" name="Google Shape;195;p11"/>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APLICACIONES</a:t>
            </a:r>
            <a:br>
              <a:rPr lang="es-MX" dirty="0"/>
            </a:br>
            <a:r>
              <a:rPr lang="es-MX" dirty="0">
                <a:solidFill>
                  <a:srgbClr val="CD25B0"/>
                </a:solidFill>
              </a:rPr>
              <a:t>DE ESCRITORIO</a:t>
            </a:r>
            <a:endParaRPr dirty="0">
              <a:solidFill>
                <a:srgbClr val="CD25B0"/>
              </a:solidFill>
            </a:endParaRPr>
          </a:p>
        </p:txBody>
      </p:sp>
      <p:sp>
        <p:nvSpPr>
          <p:cNvPr id="196" name="Google Shape;196;p11"/>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7" name="Google Shape;197;p1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8" name="Google Shape;198;p11"/>
          <p:cNvSpPr/>
          <p:nvPr/>
        </p:nvSpPr>
        <p:spPr>
          <a:xfrm>
            <a:off x="-20320" y="2643883"/>
            <a:ext cx="7091680" cy="350352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9" name="Google Shape;199;p11"/>
          <p:cNvSpPr txBox="1"/>
          <p:nvPr/>
        </p:nvSpPr>
        <p:spPr>
          <a:xfrm>
            <a:off x="133091" y="2995743"/>
            <a:ext cx="6784858"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lt1"/>
              </a:buClr>
              <a:buSzPts val="2400"/>
              <a:buFont typeface="Calibri"/>
              <a:buNone/>
            </a:pPr>
            <a:r>
              <a:rPr lang="es-MX" sz="2400" b="0" i="0" u="none" strike="noStrike" cap="none" dirty="0">
                <a:solidFill>
                  <a:schemeClr val="lt1"/>
                </a:solidFill>
                <a:latin typeface="Calibri"/>
                <a:ea typeface="Calibri"/>
                <a:cs typeface="Calibri"/>
                <a:sym typeface="Calibri"/>
              </a:rPr>
              <a:t>Una aplicación de escritorio es aquella que se encuentra </a:t>
            </a:r>
            <a:r>
              <a:rPr lang="es-MX" sz="2400" b="1" i="0" u="none" strike="noStrike" cap="none" dirty="0">
                <a:solidFill>
                  <a:schemeClr val="lt1"/>
                </a:solidFill>
                <a:latin typeface="Calibri"/>
                <a:ea typeface="Calibri"/>
                <a:cs typeface="Calibri"/>
                <a:sym typeface="Calibri"/>
              </a:rPr>
              <a:t>instalada en el ordenador o sistema de almacenamiento</a:t>
            </a:r>
            <a:r>
              <a:rPr lang="es-MX" sz="2400" b="0" i="0" u="none" strike="noStrike" cap="none" dirty="0">
                <a:solidFill>
                  <a:schemeClr val="lt1"/>
                </a:solidFill>
                <a:latin typeface="Calibri"/>
                <a:ea typeface="Calibri"/>
                <a:cs typeface="Calibri"/>
                <a:sym typeface="Calibri"/>
              </a:rPr>
              <a:t> y que puede ser ejecutada sin internet en el sistema operativo, al contrario que las aplicaciones en la nube que se encuentran en otro ordenador al que se accede a través de la red o internet a su software.</a:t>
            </a:r>
            <a:endParaRPr sz="1400" b="0" i="0" u="none" strike="noStrike" cap="none" dirty="0">
              <a:solidFill>
                <a:srgbClr val="000000"/>
              </a:solidFill>
              <a:latin typeface="Arial"/>
              <a:ea typeface="Arial"/>
              <a:cs typeface="Arial"/>
              <a:sym typeface="Arial"/>
            </a:endParaRPr>
          </a:p>
        </p:txBody>
      </p:sp>
      <p:pic>
        <p:nvPicPr>
          <p:cNvPr id="200" name="Google Shape;200;p11"/>
          <p:cNvPicPr preferRelativeResize="0"/>
          <p:nvPr/>
        </p:nvPicPr>
        <p:blipFill rotWithShape="1">
          <a:blip r:embed="rId4">
            <a:alphaModFix/>
          </a:blip>
          <a:srcRect/>
          <a:stretch/>
        </p:blipFill>
        <p:spPr>
          <a:xfrm>
            <a:off x="7533394" y="2239343"/>
            <a:ext cx="3908063" cy="39080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7" name="Google Shape;207;p12"/>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VENTAJAS Y</a:t>
            </a:r>
            <a:br>
              <a:rPr lang="es-MX" dirty="0"/>
            </a:br>
            <a:r>
              <a:rPr lang="es-MX" dirty="0">
                <a:solidFill>
                  <a:srgbClr val="CD25B0"/>
                </a:solidFill>
              </a:rPr>
              <a:t>DESVENTAJAS</a:t>
            </a:r>
            <a:endParaRPr dirty="0">
              <a:solidFill>
                <a:srgbClr val="CD25B0"/>
              </a:solidFill>
            </a:endParaRPr>
          </a:p>
        </p:txBody>
      </p:sp>
      <p:sp>
        <p:nvSpPr>
          <p:cNvPr id="208" name="Google Shape;208;p12"/>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9" name="Google Shape;209;p1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0" name="Google Shape;210;p12"/>
          <p:cNvSpPr txBox="1"/>
          <p:nvPr/>
        </p:nvSpPr>
        <p:spPr>
          <a:xfrm>
            <a:off x="470320" y="3076475"/>
            <a:ext cx="5286668" cy="34164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CD25B0"/>
              </a:buClr>
              <a:buSzPts val="2800"/>
              <a:buFont typeface="Arial"/>
              <a:buNone/>
            </a:pPr>
            <a:r>
              <a:rPr lang="es-MX" sz="2800" b="1" i="0" u="none" strike="noStrike" cap="none" dirty="0">
                <a:solidFill>
                  <a:srgbClr val="CD25B0"/>
                </a:solidFill>
                <a:latin typeface="Calibri"/>
                <a:ea typeface="Calibri"/>
                <a:cs typeface="Calibri"/>
                <a:sym typeface="Calibri"/>
              </a:rPr>
              <a:t>VENTAJAS</a:t>
            </a:r>
            <a:endParaRPr sz="1400" b="0" i="0" u="none" strike="noStrike" cap="none" dirty="0">
              <a:solidFill>
                <a:srgbClr val="000000"/>
              </a:solidFill>
              <a:latin typeface="Arial"/>
              <a:ea typeface="Arial"/>
              <a:cs typeface="Arial"/>
              <a:sym typeface="Arial"/>
            </a:endParaRPr>
          </a:p>
          <a:p>
            <a:pPr marL="457200" marR="0" lvl="0" indent="-342900" algn="l" rtl="0">
              <a:lnSpc>
                <a:spcPct val="90000"/>
              </a:lnSpc>
              <a:spcBef>
                <a:spcPts val="1600"/>
              </a:spcBef>
              <a:spcAft>
                <a:spcPts val="0"/>
              </a:spcAft>
              <a:buClr>
                <a:srgbClr val="CD25B0"/>
              </a:buClr>
              <a:buSzPts val="1800"/>
              <a:buFont typeface="Arial"/>
              <a:buChar char="●"/>
            </a:pPr>
            <a:r>
              <a:rPr lang="es-MX" sz="2800" b="0" i="0" u="none" strike="noStrike" cap="none" dirty="0">
                <a:solidFill>
                  <a:schemeClr val="dk1"/>
                </a:solidFill>
                <a:latin typeface="Calibri"/>
                <a:ea typeface="Calibri"/>
                <a:cs typeface="Calibri"/>
                <a:sym typeface="Calibri"/>
              </a:rPr>
              <a:t>No requiere conexión.</a:t>
            </a:r>
            <a:endParaRPr sz="1400" b="0" i="0" u="none" strike="noStrike" cap="none" dirty="0">
              <a:solidFill>
                <a:srgbClr val="000000"/>
              </a:solidFill>
              <a:latin typeface="Arial"/>
              <a:ea typeface="Arial"/>
              <a:cs typeface="Arial"/>
              <a:sym typeface="Arial"/>
            </a:endParaRPr>
          </a:p>
          <a:p>
            <a:pPr marL="457200" marR="0" lvl="0" indent="-342900" algn="l" rtl="0">
              <a:lnSpc>
                <a:spcPct val="90000"/>
              </a:lnSpc>
              <a:spcBef>
                <a:spcPts val="0"/>
              </a:spcBef>
              <a:spcAft>
                <a:spcPts val="0"/>
              </a:spcAft>
              <a:buClr>
                <a:srgbClr val="CD25B0"/>
              </a:buClr>
              <a:buSzPts val="1800"/>
              <a:buFont typeface="Arial"/>
              <a:buChar char="●"/>
            </a:pPr>
            <a:r>
              <a:rPr lang="es-MX" sz="2800" b="0" i="0" u="none" strike="noStrike" cap="none" dirty="0">
                <a:solidFill>
                  <a:schemeClr val="dk1"/>
                </a:solidFill>
                <a:latin typeface="Calibri"/>
                <a:ea typeface="Calibri"/>
                <a:cs typeface="Calibri"/>
                <a:sym typeface="Calibri"/>
              </a:rPr>
              <a:t>Tienden a ser más estables.</a:t>
            </a:r>
            <a:endParaRPr sz="1400" b="0" i="0" u="none" strike="noStrike" cap="none" dirty="0">
              <a:solidFill>
                <a:srgbClr val="000000"/>
              </a:solidFill>
              <a:latin typeface="Arial"/>
              <a:ea typeface="Arial"/>
              <a:cs typeface="Arial"/>
              <a:sym typeface="Arial"/>
            </a:endParaRPr>
          </a:p>
          <a:p>
            <a:pPr marL="457200" marR="0" lvl="0" indent="-342900" algn="l" rtl="0">
              <a:lnSpc>
                <a:spcPct val="90000"/>
              </a:lnSpc>
              <a:spcBef>
                <a:spcPts val="0"/>
              </a:spcBef>
              <a:spcAft>
                <a:spcPts val="0"/>
              </a:spcAft>
              <a:buClr>
                <a:srgbClr val="CD25B0"/>
              </a:buClr>
              <a:buSzPts val="1800"/>
              <a:buFont typeface="Arial"/>
              <a:buChar char="●"/>
            </a:pPr>
            <a:r>
              <a:rPr lang="es-MX" sz="2800" b="0" i="0" u="none" strike="noStrike" cap="none" dirty="0">
                <a:solidFill>
                  <a:schemeClr val="dk1"/>
                </a:solidFill>
                <a:latin typeface="Calibri"/>
                <a:ea typeface="Calibri"/>
                <a:cs typeface="Calibri"/>
                <a:sym typeface="Calibri"/>
              </a:rPr>
              <a:t>El tiempo de respuesta es más rápido.</a:t>
            </a:r>
            <a:endParaRPr sz="1400" b="0" i="0" u="none" strike="noStrike" cap="none" dirty="0">
              <a:solidFill>
                <a:srgbClr val="000000"/>
              </a:solidFill>
              <a:latin typeface="Arial"/>
              <a:ea typeface="Arial"/>
              <a:cs typeface="Arial"/>
              <a:sym typeface="Arial"/>
            </a:endParaRPr>
          </a:p>
          <a:p>
            <a:pPr marL="457200" marR="0" lvl="0" indent="-342900" algn="l" rtl="0">
              <a:lnSpc>
                <a:spcPct val="90000"/>
              </a:lnSpc>
              <a:spcBef>
                <a:spcPts val="0"/>
              </a:spcBef>
              <a:spcAft>
                <a:spcPts val="0"/>
              </a:spcAft>
              <a:buClr>
                <a:srgbClr val="CD25B0"/>
              </a:buClr>
              <a:buSzPts val="1800"/>
              <a:buFont typeface="Arial"/>
              <a:buChar char="●"/>
            </a:pPr>
            <a:r>
              <a:rPr lang="es-MX" sz="2800" b="0" i="0" u="none" strike="noStrike" cap="none" dirty="0">
                <a:solidFill>
                  <a:schemeClr val="dk1"/>
                </a:solidFill>
                <a:latin typeface="Calibri"/>
                <a:ea typeface="Calibri"/>
                <a:cs typeface="Calibri"/>
                <a:sym typeface="Calibri"/>
              </a:rPr>
              <a:t>En términos de seguridad son mejores.</a:t>
            </a:r>
            <a:endParaRPr sz="1400" b="0" i="0" u="none" strike="noStrike" cap="none" dirty="0">
              <a:solidFill>
                <a:srgbClr val="000000"/>
              </a:solidFill>
              <a:latin typeface="Arial"/>
              <a:ea typeface="Arial"/>
              <a:cs typeface="Arial"/>
              <a:sym typeface="Arial"/>
            </a:endParaRPr>
          </a:p>
        </p:txBody>
      </p:sp>
      <p:cxnSp>
        <p:nvCxnSpPr>
          <p:cNvPr id="211" name="Google Shape;211;p12"/>
          <p:cNvCxnSpPr/>
          <p:nvPr/>
        </p:nvCxnSpPr>
        <p:spPr>
          <a:xfrm>
            <a:off x="5673012" y="3023118"/>
            <a:ext cx="0" cy="3321698"/>
          </a:xfrm>
          <a:prstGeom prst="straightConnector1">
            <a:avLst/>
          </a:prstGeom>
          <a:noFill/>
          <a:ln w="28575" cap="flat" cmpd="sng">
            <a:solidFill>
              <a:srgbClr val="CD25B0"/>
            </a:solidFill>
            <a:prstDash val="dash"/>
            <a:miter lim="800000"/>
            <a:headEnd type="none" w="sm" len="sm"/>
            <a:tailEnd type="none" w="sm" len="sm"/>
          </a:ln>
        </p:spPr>
      </p:cxnSp>
      <p:sp>
        <p:nvSpPr>
          <p:cNvPr id="212" name="Google Shape;212;p12"/>
          <p:cNvSpPr txBox="1"/>
          <p:nvPr/>
        </p:nvSpPr>
        <p:spPr>
          <a:xfrm>
            <a:off x="5937047" y="3023118"/>
            <a:ext cx="5903259" cy="3000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CD25B0"/>
              </a:buClr>
              <a:buSzPts val="2800"/>
              <a:buFont typeface="Calibri"/>
              <a:buNone/>
            </a:pPr>
            <a:r>
              <a:rPr lang="es-MX" sz="2800" b="1" i="0" u="none" strike="noStrike" cap="none" dirty="0">
                <a:solidFill>
                  <a:srgbClr val="CD25B0"/>
                </a:solidFill>
                <a:latin typeface="Calibri"/>
                <a:ea typeface="Calibri"/>
                <a:cs typeface="Calibri"/>
                <a:sym typeface="Calibri"/>
              </a:rPr>
              <a:t>DESVENTAJAS</a:t>
            </a:r>
            <a:endParaRPr sz="2800" b="1" i="0" u="none" strike="noStrike" cap="none" dirty="0">
              <a:solidFill>
                <a:srgbClr val="CD25B0"/>
              </a:solidFill>
              <a:latin typeface="Calibri"/>
              <a:ea typeface="Calibri"/>
              <a:cs typeface="Calibri"/>
              <a:sym typeface="Calibri"/>
            </a:endParaRPr>
          </a:p>
          <a:p>
            <a:pPr marL="457200" marR="0" lvl="0" indent="-342900" algn="l" rtl="0">
              <a:lnSpc>
                <a:spcPct val="115000"/>
              </a:lnSpc>
              <a:spcBef>
                <a:spcPts val="1600"/>
              </a:spcBef>
              <a:spcAft>
                <a:spcPts val="0"/>
              </a:spcAft>
              <a:buClr>
                <a:srgbClr val="CD25B0"/>
              </a:buClr>
              <a:buSzPts val="1800"/>
              <a:buFont typeface="Calibri"/>
              <a:buChar char="●"/>
            </a:pPr>
            <a:r>
              <a:rPr lang="es-MX" sz="2800" b="0" i="0" u="none" strike="noStrike" cap="none" dirty="0">
                <a:solidFill>
                  <a:schemeClr val="dk1"/>
                </a:solidFill>
                <a:latin typeface="Calibri"/>
                <a:ea typeface="Calibri"/>
                <a:cs typeface="Calibri"/>
                <a:sym typeface="Calibri"/>
              </a:rPr>
              <a:t>Acceso limitado al computador.</a:t>
            </a:r>
            <a:endParaRPr sz="2800" b="0" i="0" u="none" strike="noStrike" cap="none" dirty="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rgbClr val="CD25B0"/>
              </a:buClr>
              <a:buSzPts val="1800"/>
              <a:buFont typeface="Calibri"/>
              <a:buChar char="●"/>
            </a:pPr>
            <a:r>
              <a:rPr lang="es-MX" sz="2800" b="0" i="0" u="none" strike="noStrike" cap="none" dirty="0">
                <a:solidFill>
                  <a:schemeClr val="dk1"/>
                </a:solidFill>
                <a:latin typeface="Calibri"/>
                <a:ea typeface="Calibri"/>
                <a:cs typeface="Calibri"/>
                <a:sym typeface="Calibri"/>
              </a:rPr>
              <a:t>Dependen del sistema operativo.</a:t>
            </a:r>
            <a:endParaRPr sz="2800" b="0" i="0" u="none" strike="noStrike" cap="none" dirty="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rgbClr val="CD25B0"/>
              </a:buClr>
              <a:buSzPts val="1800"/>
              <a:buFont typeface="Calibri"/>
              <a:buChar char="●"/>
            </a:pPr>
            <a:r>
              <a:rPr lang="es-MX" sz="2800" b="0" i="0" u="none" strike="noStrike" cap="none" dirty="0">
                <a:solidFill>
                  <a:schemeClr val="dk1"/>
                </a:solidFill>
                <a:latin typeface="Calibri"/>
                <a:ea typeface="Calibri"/>
                <a:cs typeface="Calibri"/>
                <a:sym typeface="Calibri"/>
              </a:rPr>
              <a:t>Requieren instalación y actualización.</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9" name="Google Shape;219;p1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EJEMPLOS DE APLICACIONES</a:t>
            </a:r>
            <a:br>
              <a:rPr lang="es-MX" dirty="0"/>
            </a:br>
            <a:r>
              <a:rPr lang="es-MX" dirty="0">
                <a:solidFill>
                  <a:srgbClr val="CD25B0"/>
                </a:solidFill>
              </a:rPr>
              <a:t>DE ESCRITORIO</a:t>
            </a:r>
            <a:endParaRPr dirty="0">
              <a:solidFill>
                <a:srgbClr val="CD25B0"/>
              </a:solidFill>
            </a:endParaRPr>
          </a:p>
        </p:txBody>
      </p:sp>
      <p:sp>
        <p:nvSpPr>
          <p:cNvPr id="220" name="Google Shape;220;p13"/>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1" name="Google Shape;221;p1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2" name="Google Shape;222;p13"/>
          <p:cNvSpPr txBox="1"/>
          <p:nvPr/>
        </p:nvSpPr>
        <p:spPr>
          <a:xfrm>
            <a:off x="296663" y="2822654"/>
            <a:ext cx="10909402" cy="3416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90000"/>
              </a:lnSpc>
              <a:spcBef>
                <a:spcPts val="0"/>
              </a:spcBef>
              <a:spcAft>
                <a:spcPts val="0"/>
              </a:spcAft>
              <a:buClr>
                <a:srgbClr val="7F7F7F"/>
              </a:buClr>
              <a:buSzPts val="1800"/>
              <a:buFont typeface="Arial"/>
              <a:buChar char="●"/>
            </a:pPr>
            <a:r>
              <a:rPr lang="es-MX" sz="2800" b="1" i="0" u="none" strike="noStrike" cap="none" dirty="0">
                <a:solidFill>
                  <a:srgbClr val="CD25B0"/>
                </a:solidFill>
                <a:latin typeface="Calibri"/>
                <a:ea typeface="Calibri"/>
                <a:cs typeface="Calibri"/>
                <a:sym typeface="Calibri"/>
              </a:rPr>
              <a:t>Aplicaciones de escritorio base: </a:t>
            </a:r>
            <a:r>
              <a:rPr lang="es-MX" sz="2800" b="0" i="0" u="none" strike="noStrike" cap="none" dirty="0">
                <a:solidFill>
                  <a:schemeClr val="dk1"/>
                </a:solidFill>
                <a:latin typeface="Calibri"/>
                <a:ea typeface="Calibri"/>
                <a:cs typeface="Calibri"/>
                <a:sym typeface="Calibri"/>
              </a:rPr>
              <a:t>sistemas operativos, navegadores.</a:t>
            </a:r>
            <a:endParaRPr sz="1400" b="0" i="0" u="none" strike="noStrike" cap="none" dirty="0">
              <a:solidFill>
                <a:srgbClr val="000000"/>
              </a:solidFill>
              <a:latin typeface="Arial"/>
              <a:ea typeface="Arial"/>
              <a:cs typeface="Arial"/>
              <a:sym typeface="Arial"/>
            </a:endParaRPr>
          </a:p>
          <a:p>
            <a:pPr marL="457200" marR="0" lvl="0" indent="-342900" algn="l" rtl="0">
              <a:lnSpc>
                <a:spcPct val="90000"/>
              </a:lnSpc>
              <a:spcBef>
                <a:spcPts val="0"/>
              </a:spcBef>
              <a:spcAft>
                <a:spcPts val="0"/>
              </a:spcAft>
              <a:buClr>
                <a:srgbClr val="7F7F7F"/>
              </a:buClr>
              <a:buSzPts val="1800"/>
              <a:buFont typeface="Arial"/>
              <a:buChar char="●"/>
            </a:pPr>
            <a:r>
              <a:rPr lang="es-MX" sz="2800" b="1" i="0" u="none" strike="noStrike" cap="none" dirty="0">
                <a:solidFill>
                  <a:srgbClr val="CD25B0"/>
                </a:solidFill>
                <a:latin typeface="Calibri"/>
                <a:ea typeface="Calibri"/>
                <a:cs typeface="Calibri"/>
                <a:sym typeface="Calibri"/>
              </a:rPr>
              <a:t>Utilitarias</a:t>
            </a:r>
            <a:r>
              <a:rPr lang="es-MX" sz="2800" b="0" i="0" u="none" strike="noStrike" cap="none" dirty="0">
                <a:solidFill>
                  <a:schemeClr val="dk1"/>
                </a:solidFill>
                <a:latin typeface="Calibri"/>
                <a:ea typeface="Calibri"/>
                <a:cs typeface="Calibri"/>
                <a:sym typeface="Calibri"/>
              </a:rPr>
              <a:t> para desarrollar trabajos o tareas tales como ofimática.  </a:t>
            </a:r>
            <a:endParaRPr sz="1400" b="0" i="0" u="none" strike="noStrike" cap="none" dirty="0">
              <a:solidFill>
                <a:srgbClr val="000000"/>
              </a:solidFill>
              <a:latin typeface="Arial"/>
              <a:ea typeface="Arial"/>
              <a:cs typeface="Arial"/>
              <a:sym typeface="Arial"/>
            </a:endParaRPr>
          </a:p>
          <a:p>
            <a:pPr marL="457200" marR="0" lvl="0" indent="-342900" algn="l" rtl="0">
              <a:lnSpc>
                <a:spcPct val="90000"/>
              </a:lnSpc>
              <a:spcBef>
                <a:spcPts val="0"/>
              </a:spcBef>
              <a:spcAft>
                <a:spcPts val="0"/>
              </a:spcAft>
              <a:buClr>
                <a:srgbClr val="7F7F7F"/>
              </a:buClr>
              <a:buSzPts val="1800"/>
              <a:buFont typeface="Arial"/>
              <a:buChar char="●"/>
            </a:pPr>
            <a:r>
              <a:rPr lang="es-MX" sz="2800" b="1" i="0" u="none" strike="noStrike" cap="none" dirty="0">
                <a:solidFill>
                  <a:srgbClr val="CD25B0"/>
                </a:solidFill>
                <a:latin typeface="Calibri"/>
                <a:ea typeface="Calibri"/>
                <a:cs typeface="Calibri"/>
                <a:sym typeface="Calibri"/>
              </a:rPr>
              <a:t>De entretenimiento: </a:t>
            </a:r>
            <a:r>
              <a:rPr lang="es-MX" sz="2800" b="0" i="0" u="none" strike="noStrike" cap="none" dirty="0">
                <a:solidFill>
                  <a:schemeClr val="dk1"/>
                </a:solidFill>
                <a:latin typeface="Calibri"/>
                <a:ea typeface="Calibri"/>
                <a:cs typeface="Calibri"/>
                <a:sym typeface="Calibri"/>
              </a:rPr>
              <a:t>mayoritariamente juegos.</a:t>
            </a:r>
            <a:endParaRPr sz="1400" b="0" i="0" u="none" strike="noStrike" cap="none" dirty="0">
              <a:solidFill>
                <a:srgbClr val="000000"/>
              </a:solidFill>
              <a:latin typeface="Arial"/>
              <a:ea typeface="Arial"/>
              <a:cs typeface="Arial"/>
              <a:sym typeface="Arial"/>
            </a:endParaRPr>
          </a:p>
          <a:p>
            <a:pPr marL="457200" marR="0" lvl="0" indent="-342900" algn="l" rtl="0">
              <a:lnSpc>
                <a:spcPct val="90000"/>
              </a:lnSpc>
              <a:spcBef>
                <a:spcPts val="0"/>
              </a:spcBef>
              <a:spcAft>
                <a:spcPts val="0"/>
              </a:spcAft>
              <a:buClr>
                <a:srgbClr val="7F7F7F"/>
              </a:buClr>
              <a:buSzPts val="1800"/>
              <a:buFont typeface="Arial"/>
              <a:buChar char="●"/>
            </a:pPr>
            <a:r>
              <a:rPr lang="es-MX" sz="2800" b="1" i="0" u="none" strike="noStrike" cap="none" dirty="0">
                <a:solidFill>
                  <a:srgbClr val="CD25B0"/>
                </a:solidFill>
                <a:latin typeface="Calibri"/>
                <a:ea typeface="Calibri"/>
                <a:cs typeface="Calibri"/>
                <a:sym typeface="Calibri"/>
              </a:rPr>
              <a:t>Educativas</a:t>
            </a:r>
            <a:r>
              <a:rPr lang="es-MX" sz="2800" b="0" i="0" u="none" strike="noStrike" cap="none" dirty="0">
                <a:solidFill>
                  <a:srgbClr val="CD25B0"/>
                </a:solidFill>
                <a:latin typeface="Calibri"/>
                <a:ea typeface="Calibri"/>
                <a:cs typeface="Calibri"/>
                <a:sym typeface="Calibri"/>
              </a:rPr>
              <a:t>: </a:t>
            </a:r>
            <a:r>
              <a:rPr lang="es-MX" sz="2800" b="0" i="0" u="none" strike="noStrike" cap="none" dirty="0">
                <a:solidFill>
                  <a:schemeClr val="dk1"/>
                </a:solidFill>
                <a:latin typeface="Calibri"/>
                <a:ea typeface="Calibri"/>
                <a:cs typeface="Calibri"/>
                <a:sym typeface="Calibri"/>
              </a:rPr>
              <a:t>diseñadas y desarrolladas para educar.</a:t>
            </a:r>
            <a:endParaRPr sz="1400" b="0" i="0" u="none" strike="noStrike" cap="none" dirty="0">
              <a:solidFill>
                <a:srgbClr val="000000"/>
              </a:solidFill>
              <a:latin typeface="Arial"/>
              <a:ea typeface="Arial"/>
              <a:cs typeface="Arial"/>
              <a:sym typeface="Arial"/>
            </a:endParaRPr>
          </a:p>
          <a:p>
            <a:pPr marL="457200" marR="0" lvl="0" indent="-342900" algn="l" rtl="0">
              <a:lnSpc>
                <a:spcPct val="90000"/>
              </a:lnSpc>
              <a:spcBef>
                <a:spcPts val="0"/>
              </a:spcBef>
              <a:spcAft>
                <a:spcPts val="0"/>
              </a:spcAft>
              <a:buClr>
                <a:srgbClr val="7F7F7F"/>
              </a:buClr>
              <a:buSzPts val="1800"/>
              <a:buFont typeface="Arial"/>
              <a:buChar char="●"/>
            </a:pPr>
            <a:r>
              <a:rPr lang="es-MX" sz="2800" b="1" i="0" u="none" strike="noStrike" cap="none" dirty="0">
                <a:solidFill>
                  <a:srgbClr val="CD25B0"/>
                </a:solidFill>
                <a:latin typeface="Calibri"/>
                <a:ea typeface="Calibri"/>
                <a:cs typeface="Calibri"/>
                <a:sym typeface="Calibri"/>
              </a:rPr>
              <a:t>Creativas</a:t>
            </a:r>
            <a:r>
              <a:rPr lang="es-MX" sz="2800" b="0" i="0" u="none" strike="noStrike" cap="none" dirty="0">
                <a:solidFill>
                  <a:srgbClr val="CD25B0"/>
                </a:solidFill>
                <a:latin typeface="Calibri"/>
                <a:ea typeface="Calibri"/>
                <a:cs typeface="Calibri"/>
                <a:sym typeface="Calibri"/>
              </a:rPr>
              <a:t>: </a:t>
            </a:r>
            <a:r>
              <a:rPr lang="es-MX" sz="2800" b="0" i="0" u="none" strike="noStrike" cap="none" dirty="0">
                <a:solidFill>
                  <a:schemeClr val="dk1"/>
                </a:solidFill>
                <a:latin typeface="Calibri"/>
                <a:ea typeface="Calibri"/>
                <a:cs typeface="Calibri"/>
                <a:sym typeface="Calibri"/>
              </a:rPr>
              <a:t>ofrecen herramientas que potencien la creatividad literaria, musical (y sonora), fotográfica o video-gráfica.</a:t>
            </a:r>
            <a:endParaRPr sz="1400" b="0" i="0" u="none" strike="noStrike" cap="none" dirty="0">
              <a:solidFill>
                <a:srgbClr val="000000"/>
              </a:solidFill>
              <a:latin typeface="Arial"/>
              <a:ea typeface="Arial"/>
              <a:cs typeface="Arial"/>
              <a:sym typeface="Arial"/>
            </a:endParaRPr>
          </a:p>
          <a:p>
            <a:pPr marL="457200" marR="0" lvl="0" indent="-342900" algn="l" rtl="0">
              <a:lnSpc>
                <a:spcPct val="90000"/>
              </a:lnSpc>
              <a:spcBef>
                <a:spcPts val="0"/>
              </a:spcBef>
              <a:spcAft>
                <a:spcPts val="0"/>
              </a:spcAft>
              <a:buClr>
                <a:srgbClr val="7F7F7F"/>
              </a:buClr>
              <a:buSzPts val="1800"/>
              <a:buFont typeface="Arial"/>
              <a:buChar char="●"/>
            </a:pPr>
            <a:r>
              <a:rPr lang="es-MX" sz="2800" b="1" i="0" u="none" strike="noStrike" cap="none" dirty="0">
                <a:solidFill>
                  <a:srgbClr val="CD25B0"/>
                </a:solidFill>
                <a:latin typeface="Calibri"/>
                <a:ea typeface="Calibri"/>
                <a:cs typeface="Calibri"/>
                <a:sym typeface="Calibri"/>
              </a:rPr>
              <a:t>Aplicaciones de gestión: </a:t>
            </a:r>
            <a:r>
              <a:rPr lang="es-MX" sz="2800" b="0" i="0" u="none" strike="noStrike" cap="none" dirty="0">
                <a:solidFill>
                  <a:schemeClr val="dk1"/>
                </a:solidFill>
                <a:latin typeface="Calibri"/>
                <a:ea typeface="Calibri"/>
                <a:cs typeface="Calibri"/>
                <a:sym typeface="Calibri"/>
              </a:rPr>
              <a:t>por ejemplo CRM, ERP u otros. </a:t>
            </a:r>
            <a:endParaRPr sz="1400" b="0" i="0" u="none" strike="noStrike" cap="none" dirty="0">
              <a:solidFill>
                <a:srgbClr val="000000"/>
              </a:solidFill>
              <a:latin typeface="Arial"/>
              <a:ea typeface="Arial"/>
              <a:cs typeface="Arial"/>
              <a:sym typeface="Arial"/>
            </a:endParaRPr>
          </a:p>
          <a:p>
            <a:pPr marL="457200" marR="0" lvl="0" indent="-342900" algn="l" rtl="0">
              <a:lnSpc>
                <a:spcPct val="90000"/>
              </a:lnSpc>
              <a:spcBef>
                <a:spcPts val="0"/>
              </a:spcBef>
              <a:spcAft>
                <a:spcPts val="0"/>
              </a:spcAft>
              <a:buClr>
                <a:srgbClr val="7F7F7F"/>
              </a:buClr>
              <a:buSzPts val="1800"/>
              <a:buFont typeface="Arial"/>
              <a:buChar char="●"/>
            </a:pPr>
            <a:r>
              <a:rPr lang="es-MX" sz="2800" b="0" i="0" u="none" strike="noStrike" cap="none" dirty="0">
                <a:solidFill>
                  <a:schemeClr val="dk1"/>
                </a:solidFill>
                <a:latin typeface="Calibri"/>
                <a:ea typeface="Calibri"/>
                <a:cs typeface="Calibri"/>
                <a:sym typeface="Calibri"/>
              </a:rPr>
              <a:t>Aplicaciones de </a:t>
            </a:r>
            <a:r>
              <a:rPr lang="es-MX" sz="2800" b="1" i="0" u="none" strike="noStrike" cap="none" dirty="0">
                <a:solidFill>
                  <a:srgbClr val="CD25B0"/>
                </a:solidFill>
                <a:latin typeface="Calibri"/>
                <a:ea typeface="Calibri"/>
                <a:cs typeface="Calibri"/>
                <a:sym typeface="Calibri"/>
              </a:rPr>
              <a:t>gestión documental.</a:t>
            </a:r>
            <a:endParaRPr sz="1400" b="0" i="0" u="none" strike="noStrike" cap="none" dirty="0">
              <a:solidFill>
                <a:srgbClr val="000000"/>
              </a:solidFill>
              <a:latin typeface="Arial"/>
              <a:ea typeface="Arial"/>
              <a:cs typeface="Arial"/>
              <a:sym typeface="Arial"/>
            </a:endParaRPr>
          </a:p>
          <a:p>
            <a:pPr marL="457200" marR="0" lvl="0" indent="-342900" algn="l" rtl="0">
              <a:lnSpc>
                <a:spcPct val="90000"/>
              </a:lnSpc>
              <a:spcBef>
                <a:spcPts val="0"/>
              </a:spcBef>
              <a:spcAft>
                <a:spcPts val="0"/>
              </a:spcAft>
              <a:buClr>
                <a:srgbClr val="7F7F7F"/>
              </a:buClr>
              <a:buSzPts val="1800"/>
              <a:buFont typeface="Arial"/>
              <a:buChar char="●"/>
            </a:pPr>
            <a:r>
              <a:rPr lang="es-MX" sz="2800" b="0" i="0" u="none" strike="noStrike" cap="none" dirty="0">
                <a:solidFill>
                  <a:schemeClr val="dk1"/>
                </a:solidFill>
                <a:latin typeface="Calibri"/>
                <a:ea typeface="Calibri"/>
                <a:cs typeface="Calibri"/>
                <a:sym typeface="Calibri"/>
              </a:rPr>
              <a:t>Otras.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4"/>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29" name="Google Shape;229;p14"/>
          <p:cNvPicPr preferRelativeResize="0"/>
          <p:nvPr/>
        </p:nvPicPr>
        <p:blipFill rotWithShape="1">
          <a:blip r:embed="rId4">
            <a:alphaModFix/>
          </a:blip>
          <a:srcRect/>
          <a:stretch/>
        </p:blipFill>
        <p:spPr>
          <a:xfrm>
            <a:off x="530008" y="362257"/>
            <a:ext cx="7409404" cy="6292845"/>
          </a:xfrm>
          <a:prstGeom prst="rect">
            <a:avLst/>
          </a:prstGeom>
          <a:noFill/>
          <a:ln>
            <a:noFill/>
          </a:ln>
        </p:spPr>
      </p:pic>
      <p:sp>
        <p:nvSpPr>
          <p:cNvPr id="230" name="Google Shape;230;p14"/>
          <p:cNvSpPr txBox="1"/>
          <p:nvPr/>
        </p:nvSpPr>
        <p:spPr>
          <a:xfrm>
            <a:off x="8158480" y="4485305"/>
            <a:ext cx="3827301" cy="15542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s-MX" sz="4800" b="1" i="0" u="none" strike="noStrike" cap="none" dirty="0">
                <a:solidFill>
                  <a:srgbClr val="CD25B0"/>
                </a:solidFill>
                <a:latin typeface="Calibri"/>
                <a:ea typeface="Calibri"/>
                <a:cs typeface="Calibri"/>
                <a:sym typeface="Calibri"/>
              </a:rPr>
              <a:t>APLICACIÓN</a:t>
            </a:r>
            <a:r>
              <a:rPr lang="es-MX" sz="4700" b="1" i="0" u="none" strike="noStrike" cap="none" dirty="0">
                <a:solidFill>
                  <a:srgbClr val="CD25B0"/>
                </a:solidFill>
                <a:latin typeface="Calibri"/>
                <a:ea typeface="Calibri"/>
                <a:cs typeface="Calibri"/>
                <a:sym typeface="Calibri"/>
              </a:rPr>
              <a:t> </a:t>
            </a:r>
            <a:r>
              <a:rPr lang="es-MX" sz="4700" b="1" i="0" u="none" strike="noStrike" cap="none" dirty="0">
                <a:solidFill>
                  <a:srgbClr val="A7A8AA"/>
                </a:solidFill>
                <a:latin typeface="Calibri"/>
                <a:ea typeface="Calibri"/>
                <a:cs typeface="Calibri"/>
                <a:sym typeface="Calibri"/>
              </a:rPr>
              <a:t>WEB</a:t>
            </a:r>
            <a:endParaRPr sz="4700" b="1" i="0" u="none" strike="noStrike" cap="none" dirty="0">
              <a:solidFill>
                <a:srgbClr val="A7A8AA"/>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7" name="Google Shape;237;p1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APLICACIÓN </a:t>
            </a:r>
            <a:br>
              <a:rPr lang="es-MX" dirty="0"/>
            </a:br>
            <a:r>
              <a:rPr lang="es-MX" dirty="0">
                <a:solidFill>
                  <a:srgbClr val="CD25B0"/>
                </a:solidFill>
              </a:rPr>
              <a:t>WEB</a:t>
            </a:r>
            <a:endParaRPr dirty="0">
              <a:solidFill>
                <a:srgbClr val="CD25B0"/>
              </a:solidFill>
            </a:endParaRPr>
          </a:p>
        </p:txBody>
      </p:sp>
      <p:sp>
        <p:nvSpPr>
          <p:cNvPr id="238" name="Google Shape;238;p15"/>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39" name="Google Shape;239;p1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40" name="Google Shape;240;p15"/>
          <p:cNvSpPr/>
          <p:nvPr/>
        </p:nvSpPr>
        <p:spPr>
          <a:xfrm>
            <a:off x="-20321" y="2643883"/>
            <a:ext cx="8697789" cy="350352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41" name="Google Shape;241;p15"/>
          <p:cNvSpPr txBox="1"/>
          <p:nvPr/>
        </p:nvSpPr>
        <p:spPr>
          <a:xfrm>
            <a:off x="296663" y="2872150"/>
            <a:ext cx="8321479"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s-MX" sz="2400" b="0" i="0" u="none" strike="noStrike" cap="none" dirty="0">
                <a:solidFill>
                  <a:schemeClr val="lt1"/>
                </a:solidFill>
                <a:latin typeface="Calibri"/>
                <a:ea typeface="Calibri"/>
                <a:cs typeface="Calibri"/>
                <a:sym typeface="Calibri"/>
              </a:rPr>
              <a:t>Una aplicación web es una aplicación o herramienta informática </a:t>
            </a:r>
            <a:r>
              <a:rPr lang="es-MX" sz="2400" b="1" i="0" u="none" strike="noStrike" cap="none" dirty="0">
                <a:solidFill>
                  <a:schemeClr val="lt1"/>
                </a:solidFill>
                <a:latin typeface="Calibri"/>
                <a:ea typeface="Calibri"/>
                <a:cs typeface="Calibri"/>
                <a:sym typeface="Calibri"/>
              </a:rPr>
              <a:t>accesible desde cualquier navegador</a:t>
            </a:r>
            <a:r>
              <a:rPr lang="es-MX" sz="2400" b="0" i="0" u="none" strike="noStrike" cap="none" dirty="0">
                <a:solidFill>
                  <a:schemeClr val="lt1"/>
                </a:solidFill>
                <a:latin typeface="Calibri"/>
                <a:ea typeface="Calibri"/>
                <a:cs typeface="Calibri"/>
                <a:sym typeface="Calibri"/>
              </a:rPr>
              <a:t>, bien sea a través de internet (lo habitual) o bien a través de una red local. A través del navegador se puede acceder a toda la funcionalidad y tener cualquiera de las soluciones de escritorio sin necesidad de instalar (como sí lo requieren las aplicaciones de escritorio o las app móviles). Además son posibles de revisar desde distintos dispositivos tales como computadores, Tablet o Smartphone.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8" name="Google Shape;248;p1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VENTAJAS Y</a:t>
            </a:r>
            <a:br>
              <a:rPr lang="es-MX" dirty="0"/>
            </a:br>
            <a:r>
              <a:rPr lang="es-MX" dirty="0">
                <a:solidFill>
                  <a:srgbClr val="CD25B0"/>
                </a:solidFill>
              </a:rPr>
              <a:t>DESVENTAJAS</a:t>
            </a:r>
            <a:endParaRPr dirty="0">
              <a:solidFill>
                <a:srgbClr val="CD25B0"/>
              </a:solidFill>
            </a:endParaRPr>
          </a:p>
        </p:txBody>
      </p:sp>
      <p:sp>
        <p:nvSpPr>
          <p:cNvPr id="249" name="Google Shape;249;p16"/>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50" name="Google Shape;250;p1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51" name="Google Shape;251;p16"/>
          <p:cNvSpPr txBox="1"/>
          <p:nvPr/>
        </p:nvSpPr>
        <p:spPr>
          <a:xfrm>
            <a:off x="160586" y="2814918"/>
            <a:ext cx="5499453" cy="34164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CD25B0"/>
              </a:buClr>
              <a:buSzPts val="2800"/>
              <a:buFont typeface="Arial"/>
              <a:buNone/>
            </a:pPr>
            <a:r>
              <a:rPr lang="es-MX" sz="2800" b="1" i="0" u="none" strike="noStrike" cap="none" dirty="0">
                <a:solidFill>
                  <a:srgbClr val="CD25B0"/>
                </a:solidFill>
                <a:latin typeface="Calibri"/>
                <a:ea typeface="Calibri"/>
                <a:cs typeface="Calibri"/>
                <a:sym typeface="Calibri"/>
              </a:rPr>
              <a:t>VENTAJAS</a:t>
            </a:r>
            <a:endParaRPr sz="1400" b="0" i="0" u="none" strike="noStrike" cap="none" dirty="0">
              <a:solidFill>
                <a:srgbClr val="000000"/>
              </a:solidFill>
              <a:latin typeface="Arial"/>
              <a:ea typeface="Arial"/>
              <a:cs typeface="Arial"/>
              <a:sym typeface="Arial"/>
            </a:endParaRPr>
          </a:p>
          <a:p>
            <a:pPr marL="457200" marR="0" lvl="0" indent="-342900" algn="l" rtl="0">
              <a:lnSpc>
                <a:spcPct val="90000"/>
              </a:lnSpc>
              <a:spcBef>
                <a:spcPts val="1600"/>
              </a:spcBef>
              <a:spcAft>
                <a:spcPts val="0"/>
              </a:spcAft>
              <a:buClr>
                <a:srgbClr val="CD25B0"/>
              </a:buClr>
              <a:buSzPts val="1800"/>
              <a:buFont typeface="Arial"/>
              <a:buChar char="●"/>
            </a:pPr>
            <a:r>
              <a:rPr lang="es-MX" sz="2800" b="0" i="0" u="none" strike="noStrike" cap="none" dirty="0">
                <a:solidFill>
                  <a:schemeClr val="dk1"/>
                </a:solidFill>
                <a:latin typeface="Calibri"/>
                <a:ea typeface="Calibri"/>
                <a:cs typeface="Calibri"/>
                <a:sym typeface="Calibri"/>
              </a:rPr>
              <a:t>No necesita instalación, ya que se accede a través de un navegador.</a:t>
            </a:r>
            <a:endParaRPr sz="1400" b="0" i="0" u="none" strike="noStrike" cap="none" dirty="0">
              <a:solidFill>
                <a:srgbClr val="000000"/>
              </a:solidFill>
              <a:latin typeface="Arial"/>
              <a:ea typeface="Arial"/>
              <a:cs typeface="Arial"/>
              <a:sym typeface="Arial"/>
            </a:endParaRPr>
          </a:p>
          <a:p>
            <a:pPr marL="457200" marR="0" lvl="0" indent="-342900" algn="l" rtl="0">
              <a:lnSpc>
                <a:spcPct val="90000"/>
              </a:lnSpc>
              <a:spcBef>
                <a:spcPts val="0"/>
              </a:spcBef>
              <a:spcAft>
                <a:spcPts val="0"/>
              </a:spcAft>
              <a:buClr>
                <a:srgbClr val="CD25B0"/>
              </a:buClr>
              <a:buSzPts val="1800"/>
              <a:buFont typeface="Arial"/>
              <a:buChar char="●"/>
            </a:pPr>
            <a:r>
              <a:rPr lang="es-MX" sz="2800" b="0" i="0" u="none" strike="noStrike" cap="none" dirty="0">
                <a:solidFill>
                  <a:schemeClr val="dk1"/>
                </a:solidFill>
                <a:latin typeface="Calibri"/>
                <a:ea typeface="Calibri"/>
                <a:cs typeface="Calibri"/>
                <a:sym typeface="Calibri"/>
              </a:rPr>
              <a:t>Es multiplataforma y multidispositivo.</a:t>
            </a:r>
            <a:endParaRPr sz="1400" b="0" i="0" u="none" strike="noStrike" cap="none" dirty="0">
              <a:solidFill>
                <a:srgbClr val="000000"/>
              </a:solidFill>
              <a:latin typeface="Arial"/>
              <a:ea typeface="Arial"/>
              <a:cs typeface="Arial"/>
              <a:sym typeface="Arial"/>
            </a:endParaRPr>
          </a:p>
          <a:p>
            <a:pPr marL="457200" marR="0" lvl="0" indent="-342900" algn="l" rtl="0">
              <a:lnSpc>
                <a:spcPct val="90000"/>
              </a:lnSpc>
              <a:spcBef>
                <a:spcPts val="0"/>
              </a:spcBef>
              <a:spcAft>
                <a:spcPts val="0"/>
              </a:spcAft>
              <a:buClr>
                <a:srgbClr val="CD25B0"/>
              </a:buClr>
              <a:buSzPts val="1800"/>
              <a:buFont typeface="Arial"/>
              <a:buChar char="●"/>
            </a:pPr>
            <a:r>
              <a:rPr lang="es-MX" sz="2800" b="0" i="0" u="none" strike="noStrike" cap="none" dirty="0">
                <a:solidFill>
                  <a:schemeClr val="dk1"/>
                </a:solidFill>
                <a:latin typeface="Calibri"/>
                <a:ea typeface="Calibri"/>
                <a:cs typeface="Calibri"/>
                <a:sym typeface="Calibri"/>
              </a:rPr>
              <a:t>Funcionalidad independiente del sistema operativo y características del equipo.</a:t>
            </a:r>
            <a:endParaRPr sz="1400" b="0" i="0" u="none" strike="noStrike" cap="none" dirty="0">
              <a:solidFill>
                <a:srgbClr val="000000"/>
              </a:solidFill>
              <a:latin typeface="Arial"/>
              <a:ea typeface="Arial"/>
              <a:cs typeface="Arial"/>
              <a:sym typeface="Arial"/>
            </a:endParaRPr>
          </a:p>
        </p:txBody>
      </p:sp>
      <p:cxnSp>
        <p:nvCxnSpPr>
          <p:cNvPr id="252" name="Google Shape;252;p16"/>
          <p:cNvCxnSpPr/>
          <p:nvPr/>
        </p:nvCxnSpPr>
        <p:spPr>
          <a:xfrm>
            <a:off x="5887615" y="3023118"/>
            <a:ext cx="0" cy="3321698"/>
          </a:xfrm>
          <a:prstGeom prst="straightConnector1">
            <a:avLst/>
          </a:prstGeom>
          <a:noFill/>
          <a:ln w="28575" cap="flat" cmpd="sng">
            <a:solidFill>
              <a:srgbClr val="CD25B0"/>
            </a:solidFill>
            <a:prstDash val="dash"/>
            <a:miter lim="800000"/>
            <a:headEnd type="none" w="sm" len="sm"/>
            <a:tailEnd type="none" w="sm" len="sm"/>
          </a:ln>
        </p:spPr>
      </p:cxnSp>
      <p:sp>
        <p:nvSpPr>
          <p:cNvPr id="253" name="Google Shape;253;p16"/>
          <p:cNvSpPr txBox="1"/>
          <p:nvPr/>
        </p:nvSpPr>
        <p:spPr>
          <a:xfrm>
            <a:off x="5911907" y="2774344"/>
            <a:ext cx="5903259" cy="3000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CD25B0"/>
              </a:buClr>
              <a:buSzPts val="2800"/>
              <a:buFont typeface="Calibri"/>
              <a:buNone/>
            </a:pPr>
            <a:r>
              <a:rPr lang="es-MX" sz="2800" b="1" i="0" u="none" strike="noStrike" cap="none" dirty="0">
                <a:solidFill>
                  <a:srgbClr val="CD25B0"/>
                </a:solidFill>
                <a:latin typeface="Calibri"/>
                <a:ea typeface="Calibri"/>
                <a:cs typeface="Calibri"/>
                <a:sym typeface="Calibri"/>
              </a:rPr>
              <a:t>DESVENTAJAS</a:t>
            </a:r>
            <a:endParaRPr sz="2800" b="1" i="0" u="none" strike="noStrike" cap="none" dirty="0">
              <a:solidFill>
                <a:srgbClr val="CD25B0"/>
              </a:solidFill>
              <a:latin typeface="Calibri"/>
              <a:ea typeface="Calibri"/>
              <a:cs typeface="Calibri"/>
              <a:sym typeface="Calibri"/>
            </a:endParaRPr>
          </a:p>
          <a:p>
            <a:pPr marL="457200" marR="0" lvl="0" indent="-342900" algn="l" rtl="0">
              <a:lnSpc>
                <a:spcPct val="115000"/>
              </a:lnSpc>
              <a:spcBef>
                <a:spcPts val="1600"/>
              </a:spcBef>
              <a:spcAft>
                <a:spcPts val="0"/>
              </a:spcAft>
              <a:buClr>
                <a:srgbClr val="CD25B0"/>
              </a:buClr>
              <a:buSzPts val="1800"/>
              <a:buFont typeface="Calibri"/>
              <a:buChar char="●"/>
            </a:pPr>
            <a:r>
              <a:rPr lang="es-MX" sz="2800" b="0" i="0" u="none" strike="noStrike" cap="none" dirty="0">
                <a:solidFill>
                  <a:schemeClr val="dk1"/>
                </a:solidFill>
                <a:latin typeface="Calibri"/>
                <a:ea typeface="Calibri"/>
                <a:cs typeface="Calibri"/>
                <a:sym typeface="Calibri"/>
              </a:rPr>
              <a:t>Es necesaria conexión a internet.</a:t>
            </a:r>
            <a:endParaRPr sz="2800" b="0" i="0" u="none" strike="noStrike" cap="none" dirty="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rgbClr val="CD25B0"/>
              </a:buClr>
              <a:buSzPts val="1800"/>
              <a:buFont typeface="Calibri"/>
              <a:buChar char="●"/>
            </a:pPr>
            <a:r>
              <a:rPr lang="es-MX" sz="2800" b="0" i="0" u="none" strike="noStrike" cap="none" dirty="0">
                <a:solidFill>
                  <a:schemeClr val="dk1"/>
                </a:solidFill>
                <a:latin typeface="Calibri"/>
                <a:ea typeface="Calibri"/>
                <a:cs typeface="Calibri"/>
                <a:sym typeface="Calibri"/>
              </a:rPr>
              <a:t>Tiempo de respuesta más lento.</a:t>
            </a:r>
            <a:endParaRPr sz="2800" b="0" i="0" u="none" strike="noStrike" cap="none" dirty="0">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rgbClr val="CD25B0"/>
              </a:buClr>
              <a:buSzPts val="1800"/>
              <a:buFont typeface="Calibri"/>
              <a:buChar char="●"/>
            </a:pPr>
            <a:r>
              <a:rPr lang="es-MX" sz="2800" b="0" i="0" u="none" strike="noStrike" cap="none" dirty="0">
                <a:solidFill>
                  <a:schemeClr val="dk1"/>
                </a:solidFill>
                <a:latin typeface="Calibri"/>
                <a:ea typeface="Calibri"/>
                <a:cs typeface="Calibri"/>
                <a:sym typeface="Calibri"/>
              </a:rPr>
              <a:t>Complejidad en el desarrollo para hacerla compatible con distintos dispositivos.</a:t>
            </a: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7"/>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60" name="Google Shape;260;p17"/>
          <p:cNvPicPr preferRelativeResize="0"/>
          <p:nvPr/>
        </p:nvPicPr>
        <p:blipFill rotWithShape="1">
          <a:blip r:embed="rId4">
            <a:alphaModFix/>
          </a:blip>
          <a:srcRect/>
          <a:stretch/>
        </p:blipFill>
        <p:spPr>
          <a:xfrm>
            <a:off x="379171" y="419878"/>
            <a:ext cx="7357263" cy="6440521"/>
          </a:xfrm>
          <a:prstGeom prst="rect">
            <a:avLst/>
          </a:prstGeom>
          <a:noFill/>
          <a:ln>
            <a:noFill/>
          </a:ln>
        </p:spPr>
      </p:pic>
      <p:sp>
        <p:nvSpPr>
          <p:cNvPr id="261" name="Google Shape;261;p17"/>
          <p:cNvSpPr txBox="1"/>
          <p:nvPr/>
        </p:nvSpPr>
        <p:spPr>
          <a:xfrm>
            <a:off x="7760290" y="4513297"/>
            <a:ext cx="4523177" cy="14003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s-MX" sz="5000" b="1" i="0" u="none" strike="noStrike" cap="none" dirty="0">
                <a:solidFill>
                  <a:srgbClr val="CD25B0"/>
                </a:solidFill>
                <a:latin typeface="Calibri"/>
                <a:ea typeface="Calibri"/>
                <a:cs typeface="Calibri"/>
                <a:sym typeface="Calibri"/>
              </a:rPr>
              <a:t>APLICACIÓN DE </a:t>
            </a:r>
            <a:r>
              <a:rPr lang="es-MX" sz="3300" b="1" i="0" u="none" strike="noStrike" cap="none" dirty="0">
                <a:solidFill>
                  <a:srgbClr val="A7A8AA"/>
                </a:solidFill>
                <a:latin typeface="Calibri"/>
                <a:ea typeface="Calibri"/>
                <a:cs typeface="Calibri"/>
                <a:sym typeface="Calibri"/>
              </a:rPr>
              <a:t>INTERNET DE LAS COSAS</a:t>
            </a:r>
            <a:endParaRPr sz="3300" b="1" i="0" u="none" strike="noStrike" cap="none" dirty="0">
              <a:solidFill>
                <a:srgbClr val="A7A8AA"/>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1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8" name="Google Shape;268;p1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APLICACIONES DE INTERNET</a:t>
            </a:r>
            <a:br>
              <a:rPr lang="es-MX" dirty="0"/>
            </a:br>
            <a:r>
              <a:rPr lang="es-MX" dirty="0">
                <a:solidFill>
                  <a:srgbClr val="CD25B0"/>
                </a:solidFill>
              </a:rPr>
              <a:t>DE LAS COSAS</a:t>
            </a:r>
            <a:endParaRPr dirty="0">
              <a:solidFill>
                <a:srgbClr val="CD25B0"/>
              </a:solidFill>
            </a:endParaRPr>
          </a:p>
        </p:txBody>
      </p:sp>
      <p:sp>
        <p:nvSpPr>
          <p:cNvPr id="269" name="Google Shape;269;p18"/>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70" name="Google Shape;270;p1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71" name="Google Shape;271;p18"/>
          <p:cNvSpPr/>
          <p:nvPr/>
        </p:nvSpPr>
        <p:spPr>
          <a:xfrm>
            <a:off x="-20320" y="2643883"/>
            <a:ext cx="5851954" cy="350352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72" name="Google Shape;272;p18"/>
          <p:cNvSpPr txBox="1"/>
          <p:nvPr/>
        </p:nvSpPr>
        <p:spPr>
          <a:xfrm>
            <a:off x="296664" y="2872150"/>
            <a:ext cx="5395010" cy="30675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El Internet de las Cosas, o IoT por sus siglas en inglés (</a:t>
            </a:r>
            <a:r>
              <a:rPr lang="es-MX" sz="2000" b="0" i="1" u="none" strike="noStrike" cap="none" dirty="0">
                <a:solidFill>
                  <a:schemeClr val="lt1"/>
                </a:solidFill>
                <a:latin typeface="Calibri"/>
                <a:ea typeface="Calibri"/>
                <a:cs typeface="Calibri"/>
                <a:sym typeface="Calibri"/>
              </a:rPr>
              <a:t>Internet of Things</a:t>
            </a:r>
            <a:r>
              <a:rPr lang="es-MX" sz="2000" b="0" i="0" u="none" strike="noStrike" cap="none" dirty="0">
                <a:solidFill>
                  <a:schemeClr val="lt1"/>
                </a:solidFill>
                <a:latin typeface="Calibri"/>
                <a:ea typeface="Calibri"/>
                <a:cs typeface="Calibri"/>
                <a:sym typeface="Calibri"/>
              </a:rPr>
              <a:t>), es un término que alude a la </a:t>
            </a:r>
            <a:r>
              <a:rPr lang="es-MX" sz="2000" b="1" i="0" u="none" strike="noStrike" cap="none" dirty="0">
                <a:solidFill>
                  <a:schemeClr val="lt1"/>
                </a:solidFill>
                <a:latin typeface="Calibri"/>
                <a:ea typeface="Calibri"/>
                <a:cs typeface="Calibri"/>
                <a:sym typeface="Calibri"/>
              </a:rPr>
              <a:t>conexión de objetos entre sí y con los seres humanos</a:t>
            </a:r>
            <a:r>
              <a:rPr lang="es-MX" sz="2000" b="0" i="0" u="none" strike="noStrike" cap="none" dirty="0">
                <a:solidFill>
                  <a:schemeClr val="lt1"/>
                </a:solidFill>
                <a:latin typeface="Calibri"/>
                <a:ea typeface="Calibri"/>
                <a:cs typeface="Calibri"/>
                <a:sym typeface="Calibri"/>
              </a:rPr>
              <a:t> a través de Internet.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600"/>
              </a:spcBef>
              <a:spcAft>
                <a:spcPts val="0"/>
              </a:spcAft>
              <a:buClr>
                <a:schemeClr val="lt1"/>
              </a:buClr>
              <a:buSzPts val="2000"/>
              <a:buFont typeface="Calibri"/>
              <a:buNone/>
            </a:pPr>
            <a:r>
              <a:rPr lang="es-MX" sz="2000" b="0" i="0" u="none" strike="noStrike" cap="none" dirty="0">
                <a:solidFill>
                  <a:schemeClr val="lt1"/>
                </a:solidFill>
                <a:latin typeface="Calibri"/>
                <a:ea typeface="Calibri"/>
                <a:cs typeface="Calibri"/>
                <a:sym typeface="Calibri"/>
              </a:rPr>
              <a:t>Las aplicaciones de esta tecnología son múltiples, porque es ajustable a casi cualquier otra que sea capaz de aportar información relevante sobre su propio funcionamiento o sobre el desempeño de una actividad.</a:t>
            </a:r>
            <a:endParaRPr sz="1400" b="0" i="0" u="none" strike="noStrike" cap="none" dirty="0">
              <a:solidFill>
                <a:srgbClr val="000000"/>
              </a:solidFill>
              <a:latin typeface="Arial"/>
              <a:ea typeface="Arial"/>
              <a:cs typeface="Arial"/>
              <a:sym typeface="Arial"/>
            </a:endParaRPr>
          </a:p>
        </p:txBody>
      </p:sp>
      <p:sp>
        <p:nvSpPr>
          <p:cNvPr id="273" name="Google Shape;273;p18"/>
          <p:cNvSpPr/>
          <p:nvPr/>
        </p:nvSpPr>
        <p:spPr>
          <a:xfrm>
            <a:off x="5788325" y="4013894"/>
            <a:ext cx="615349" cy="763500"/>
          </a:xfrm>
          <a:prstGeom prst="rightArrow">
            <a:avLst>
              <a:gd name="adj1" fmla="val 50000"/>
              <a:gd name="adj2" fmla="val 50000"/>
            </a:avLst>
          </a:prstGeom>
          <a:solidFill>
            <a:srgbClr val="CD25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
        <p:nvSpPr>
          <p:cNvPr id="274" name="Google Shape;274;p18"/>
          <p:cNvSpPr txBox="1"/>
          <p:nvPr/>
        </p:nvSpPr>
        <p:spPr>
          <a:xfrm>
            <a:off x="6521979" y="2683856"/>
            <a:ext cx="4808040" cy="33393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D25B0"/>
              </a:buClr>
              <a:buSzPts val="2400"/>
              <a:buFont typeface="Calibri"/>
              <a:buNone/>
            </a:pPr>
            <a:r>
              <a:rPr lang="es-MX" sz="2400" b="1" i="0" u="none" strike="noStrike" cap="none" dirty="0">
                <a:solidFill>
                  <a:srgbClr val="CD25B0"/>
                </a:solidFill>
                <a:latin typeface="Calibri"/>
                <a:ea typeface="Calibri"/>
                <a:cs typeface="Calibri"/>
                <a:sym typeface="Calibri"/>
              </a:rPr>
              <a:t>Tipo de aplicaciones IoT</a:t>
            </a:r>
            <a:endParaRPr sz="2400" b="1" i="0" u="none" strike="noStrike" cap="none" dirty="0">
              <a:solidFill>
                <a:srgbClr val="CD25B0"/>
              </a:solidFill>
              <a:latin typeface="Calibri"/>
              <a:ea typeface="Calibri"/>
              <a:cs typeface="Calibri"/>
              <a:sym typeface="Calibri"/>
            </a:endParaRPr>
          </a:p>
          <a:p>
            <a:pPr marL="457200" marR="0" lvl="0" indent="-323850" algn="l" rtl="0">
              <a:lnSpc>
                <a:spcPct val="100000"/>
              </a:lnSpc>
              <a:spcBef>
                <a:spcPts val="1000"/>
              </a:spcBef>
              <a:spcAft>
                <a:spcPts val="0"/>
              </a:spcAft>
              <a:buClr>
                <a:srgbClr val="7F7F7F"/>
              </a:buClr>
              <a:buSzPts val="1500"/>
              <a:buFont typeface="Calibri"/>
              <a:buChar char="●"/>
            </a:pPr>
            <a:r>
              <a:rPr lang="es-MX" sz="1800" b="1" i="0" u="none" strike="noStrike" cap="none" dirty="0">
                <a:solidFill>
                  <a:srgbClr val="CD25B0"/>
                </a:solidFill>
                <a:latin typeface="Calibri"/>
                <a:ea typeface="Calibri"/>
                <a:cs typeface="Calibri"/>
                <a:sym typeface="Calibri"/>
              </a:rPr>
              <a:t>De consumo: </a:t>
            </a:r>
            <a:r>
              <a:rPr lang="es-MX" sz="1800" b="0" i="0" u="none" strike="noStrike" cap="none" dirty="0">
                <a:solidFill>
                  <a:schemeClr val="dk1"/>
                </a:solidFill>
                <a:latin typeface="Calibri"/>
                <a:ea typeface="Calibri"/>
                <a:cs typeface="Calibri"/>
                <a:sym typeface="Calibri"/>
              </a:rPr>
              <a:t>Existen de entretenimiento, automatización del hogar, en el campo de la salud.</a:t>
            </a:r>
            <a:endParaRPr sz="1400" b="0" i="0" u="none" strike="noStrike" cap="none" dirty="0">
              <a:solidFill>
                <a:srgbClr val="000000"/>
              </a:solidFill>
              <a:latin typeface="Arial"/>
              <a:ea typeface="Arial"/>
              <a:cs typeface="Arial"/>
              <a:sym typeface="Arial"/>
            </a:endParaRPr>
          </a:p>
          <a:p>
            <a:pPr marL="457200" marR="0" lvl="0" indent="-323850" algn="l" rtl="0">
              <a:lnSpc>
                <a:spcPct val="100000"/>
              </a:lnSpc>
              <a:spcBef>
                <a:spcPts val="1000"/>
              </a:spcBef>
              <a:spcAft>
                <a:spcPts val="0"/>
              </a:spcAft>
              <a:buClr>
                <a:srgbClr val="7F7F7F"/>
              </a:buClr>
              <a:buSzPts val="1500"/>
              <a:buFont typeface="Calibri"/>
              <a:buChar char="●"/>
            </a:pPr>
            <a:r>
              <a:rPr lang="es-MX" sz="1800" b="1" i="0" u="none" strike="noStrike" cap="none" dirty="0">
                <a:solidFill>
                  <a:srgbClr val="CD25B0"/>
                </a:solidFill>
                <a:latin typeface="Calibri"/>
                <a:ea typeface="Calibri"/>
                <a:cs typeface="Calibri"/>
                <a:sym typeface="Calibri"/>
              </a:rPr>
              <a:t>Empresariales: </a:t>
            </a:r>
            <a:r>
              <a:rPr lang="es-MX" sz="1800" b="0" i="0" u="none" strike="noStrike" cap="none" dirty="0">
                <a:solidFill>
                  <a:schemeClr val="dk1"/>
                </a:solidFill>
                <a:latin typeface="Calibri"/>
                <a:ea typeface="Calibri"/>
                <a:cs typeface="Calibri"/>
                <a:sym typeface="Calibri"/>
              </a:rPr>
              <a:t>Dispositivos en el ambiente de los negocios y corporativo.</a:t>
            </a:r>
            <a:endParaRPr sz="1400" b="0" i="0" u="none" strike="noStrike" cap="none" dirty="0">
              <a:solidFill>
                <a:srgbClr val="000000"/>
              </a:solidFill>
              <a:latin typeface="Arial"/>
              <a:ea typeface="Arial"/>
              <a:cs typeface="Arial"/>
              <a:sym typeface="Arial"/>
            </a:endParaRPr>
          </a:p>
          <a:p>
            <a:pPr marL="457200" marR="0" lvl="0" indent="-323850" algn="l" rtl="0">
              <a:lnSpc>
                <a:spcPct val="100000"/>
              </a:lnSpc>
              <a:spcBef>
                <a:spcPts val="1000"/>
              </a:spcBef>
              <a:spcAft>
                <a:spcPts val="0"/>
              </a:spcAft>
              <a:buClr>
                <a:srgbClr val="7F7F7F"/>
              </a:buClr>
              <a:buSzPts val="1500"/>
              <a:buFont typeface="Calibri"/>
              <a:buChar char="●"/>
            </a:pPr>
            <a:r>
              <a:rPr lang="es-MX" sz="1800" b="1" i="0" u="none" strike="noStrike" cap="none" dirty="0">
                <a:solidFill>
                  <a:srgbClr val="CD25B0"/>
                </a:solidFill>
                <a:latin typeface="Calibri"/>
                <a:ea typeface="Calibri"/>
                <a:cs typeface="Calibri"/>
                <a:sym typeface="Calibri"/>
              </a:rPr>
              <a:t>De Infraestructura: </a:t>
            </a:r>
            <a:r>
              <a:rPr lang="es-MX" sz="1800" b="0" i="0" u="none" strike="noStrike" cap="none" dirty="0">
                <a:solidFill>
                  <a:schemeClr val="dk1"/>
                </a:solidFill>
                <a:latin typeface="Calibri"/>
                <a:ea typeface="Calibri"/>
                <a:cs typeface="Calibri"/>
                <a:sym typeface="Calibri"/>
              </a:rPr>
              <a:t>Para el seguimiento y control de operaciones de infraestructura urbana y rural como puentes, vías férreas y parques eólicos.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1" name="Google Shape;281;p1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TRABAJO FINAL</a:t>
            </a:r>
            <a:br>
              <a:rPr lang="es-MX" dirty="0"/>
            </a:br>
            <a:r>
              <a:rPr lang="es-MX" dirty="0">
                <a:solidFill>
                  <a:srgbClr val="CD25B0"/>
                </a:solidFill>
              </a:rPr>
              <a:t>ESCOGER QUÉ TECNOLOGÍA USARÁN</a:t>
            </a:r>
            <a:endParaRPr dirty="0">
              <a:solidFill>
                <a:srgbClr val="CD25B0"/>
              </a:solidFill>
            </a:endParaRPr>
          </a:p>
        </p:txBody>
      </p:sp>
      <p:sp>
        <p:nvSpPr>
          <p:cNvPr id="282" name="Google Shape;282;p19"/>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83" name="Google Shape;283;p1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84" name="Google Shape;284;p19"/>
          <p:cNvSpPr txBox="1"/>
          <p:nvPr/>
        </p:nvSpPr>
        <p:spPr>
          <a:xfrm>
            <a:off x="403193" y="2432814"/>
            <a:ext cx="3655623" cy="36830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MX" sz="2000" b="0" i="0" u="none" strike="noStrike" cap="none" dirty="0">
                <a:solidFill>
                  <a:schemeClr val="dk1"/>
                </a:solidFill>
                <a:latin typeface="Calibri"/>
                <a:ea typeface="Calibri"/>
                <a:cs typeface="Calibri"/>
                <a:sym typeface="Calibri"/>
              </a:rPr>
              <a:t>De las distintas tecnologías mostradas, escojan como equipo cuál usarán para su proyecto. Deben asegurarse de que lo que están creando realmente aproveche las características de la tecnología.</a:t>
            </a: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600"/>
              </a:spcBef>
              <a:spcAft>
                <a:spcPts val="0"/>
              </a:spcAft>
              <a:buClr>
                <a:schemeClr val="dk1"/>
              </a:buClr>
              <a:buSzPts val="2000"/>
              <a:buFont typeface="Calibri"/>
              <a:buNone/>
            </a:pPr>
            <a:r>
              <a:rPr lang="es-MX" sz="2000" b="0" i="0" u="none" strike="noStrike" cap="none" dirty="0">
                <a:solidFill>
                  <a:schemeClr val="dk1"/>
                </a:solidFill>
                <a:latin typeface="Calibri"/>
                <a:ea typeface="Calibri"/>
                <a:cs typeface="Calibri"/>
                <a:sym typeface="Calibri"/>
              </a:rPr>
              <a:t>Aquí hay algunas formas en que pueden revisarlo.  Una vez escogido, ir a </a:t>
            </a:r>
            <a:r>
              <a:rPr lang="es-MX" sz="2000" dirty="0">
                <a:solidFill>
                  <a:schemeClr val="dk1"/>
                </a:solidFill>
                <a:latin typeface="Calibri"/>
                <a:ea typeface="Calibri"/>
                <a:cs typeface="Calibri"/>
                <a:sym typeface="Calibri"/>
              </a:rPr>
              <a:t>hoja </a:t>
            </a:r>
            <a:r>
              <a:rPr lang="es-MX" sz="2000" b="0" i="0" u="none" strike="noStrike" cap="none" dirty="0">
                <a:solidFill>
                  <a:schemeClr val="dk1"/>
                </a:solidFill>
                <a:latin typeface="Calibri"/>
                <a:ea typeface="Calibri"/>
                <a:cs typeface="Calibri"/>
                <a:sym typeface="Calibri"/>
              </a:rPr>
              <a:t>de trabajo asociada.</a:t>
            </a:r>
            <a:endParaRPr sz="1400" b="0" i="0" u="none" strike="noStrike" cap="none" dirty="0">
              <a:solidFill>
                <a:srgbClr val="000000"/>
              </a:solidFill>
              <a:latin typeface="Arial"/>
              <a:ea typeface="Arial"/>
              <a:cs typeface="Arial"/>
              <a:sym typeface="Arial"/>
            </a:endParaRPr>
          </a:p>
        </p:txBody>
      </p:sp>
      <p:graphicFrame>
        <p:nvGraphicFramePr>
          <p:cNvPr id="285" name="Google Shape;285;p19"/>
          <p:cNvGraphicFramePr/>
          <p:nvPr>
            <p:extLst>
              <p:ext uri="{D42A27DB-BD31-4B8C-83A1-F6EECF244321}">
                <p14:modId xmlns:p14="http://schemas.microsoft.com/office/powerpoint/2010/main" val="567765571"/>
              </p:ext>
            </p:extLst>
          </p:nvPr>
        </p:nvGraphicFramePr>
        <p:xfrm>
          <a:off x="4161497" y="2167113"/>
          <a:ext cx="7371150" cy="4375475"/>
        </p:xfrm>
        <a:graphic>
          <a:graphicData uri="http://schemas.openxmlformats.org/drawingml/2006/table">
            <a:tbl>
              <a:tblPr>
                <a:noFill/>
                <a:tableStyleId>{BCD02395-4CFE-4146-8D4D-51688611E45F}</a:tableStyleId>
              </a:tblPr>
              <a:tblGrid>
                <a:gridCol w="3042550">
                  <a:extLst>
                    <a:ext uri="{9D8B030D-6E8A-4147-A177-3AD203B41FA5}">
                      <a16:colId xmlns:a16="http://schemas.microsoft.com/office/drawing/2014/main" val="20000"/>
                    </a:ext>
                  </a:extLst>
                </a:gridCol>
                <a:gridCol w="4328600">
                  <a:extLst>
                    <a:ext uri="{9D8B030D-6E8A-4147-A177-3AD203B41FA5}">
                      <a16:colId xmlns:a16="http://schemas.microsoft.com/office/drawing/2014/main" val="20001"/>
                    </a:ext>
                  </a:extLst>
                </a:gridCol>
              </a:tblGrid>
              <a:tr h="626525">
                <a:tc>
                  <a:txBody>
                    <a:bodyPr/>
                    <a:lstStyle/>
                    <a:p>
                      <a:pPr marL="0" marR="0" lvl="0" indent="0" algn="ctr" rtl="0">
                        <a:lnSpc>
                          <a:spcPct val="100000"/>
                        </a:lnSpc>
                        <a:spcBef>
                          <a:spcPts val="0"/>
                        </a:spcBef>
                        <a:spcAft>
                          <a:spcPts val="0"/>
                        </a:spcAft>
                        <a:buClr>
                          <a:schemeClr val="lt1"/>
                        </a:buClr>
                        <a:buSzPts val="2400"/>
                        <a:buFont typeface="Calibri"/>
                        <a:buNone/>
                      </a:pPr>
                      <a:r>
                        <a:rPr lang="es-MX" sz="2400" b="1" u="none" strike="noStrike" cap="none" dirty="0">
                          <a:solidFill>
                            <a:schemeClr val="lt1"/>
                          </a:solidFill>
                        </a:rPr>
                        <a:t>PREGUNTARSE</a:t>
                      </a:r>
                      <a:endParaRPr sz="2400" b="1" u="none" strike="noStrike" cap="none" dirty="0">
                        <a:solidFill>
                          <a:schemeClr val="lt1"/>
                        </a:solidFill>
                      </a:endParaRPr>
                    </a:p>
                  </a:txBody>
                  <a:tcPr marL="91425" marR="91425" marT="91425" marB="91425"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CD25B0"/>
                    </a:solidFill>
                  </a:tcPr>
                </a:tc>
                <a:tc>
                  <a:txBody>
                    <a:bodyPr/>
                    <a:lstStyle/>
                    <a:p>
                      <a:pPr marL="0" marR="0" lvl="0" indent="0" algn="ctr" rtl="0">
                        <a:lnSpc>
                          <a:spcPct val="100000"/>
                        </a:lnSpc>
                        <a:spcBef>
                          <a:spcPts val="0"/>
                        </a:spcBef>
                        <a:spcAft>
                          <a:spcPts val="0"/>
                        </a:spcAft>
                        <a:buClr>
                          <a:schemeClr val="lt1"/>
                        </a:buClr>
                        <a:buSzPts val="2400"/>
                        <a:buFont typeface="Calibri"/>
                        <a:buNone/>
                      </a:pPr>
                      <a:r>
                        <a:rPr lang="es-MX" sz="2400" b="1" u="none" strike="noStrike" cap="none" dirty="0">
                          <a:solidFill>
                            <a:schemeClr val="lt1"/>
                          </a:solidFill>
                        </a:rPr>
                        <a:t>CONSIDERAR</a:t>
                      </a:r>
                      <a:endParaRPr sz="2400" b="1" u="none" strike="noStrike" cap="none" dirty="0">
                        <a:solidFill>
                          <a:schemeClr val="lt1"/>
                        </a:solidFill>
                      </a:endParaRPr>
                    </a:p>
                  </a:txBody>
                  <a:tcPr marL="91425" marR="91425" marT="91425" marB="91425"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CD25B0"/>
                    </a:solidFill>
                  </a:tcPr>
                </a:tc>
                <a:extLst>
                  <a:ext uri="{0D108BD9-81ED-4DB2-BD59-A6C34878D82A}">
                    <a16:rowId xmlns:a16="http://schemas.microsoft.com/office/drawing/2014/main" val="10000"/>
                  </a:ext>
                </a:extLst>
              </a:tr>
              <a:tr h="991075">
                <a:tc>
                  <a:txBody>
                    <a:bodyPr/>
                    <a:lstStyle/>
                    <a:p>
                      <a:pPr marL="0" marR="0" lvl="0" indent="0" algn="l" rtl="0">
                        <a:lnSpc>
                          <a:spcPct val="100000"/>
                        </a:lnSpc>
                        <a:spcBef>
                          <a:spcPts val="0"/>
                        </a:spcBef>
                        <a:spcAft>
                          <a:spcPts val="0"/>
                        </a:spcAft>
                        <a:buClr>
                          <a:schemeClr val="dk1"/>
                        </a:buClr>
                        <a:buSzPts val="1400"/>
                        <a:buFont typeface="Calibri"/>
                        <a:buNone/>
                      </a:pPr>
                      <a:r>
                        <a:rPr lang="es-MX" sz="1400" u="none" strike="noStrike" cap="none" dirty="0"/>
                        <a:t>¿Podría hacerse esto sin ninguna tecnología? Si es así, ¿Agregar tecnología lo hace mejor?</a:t>
                      </a:r>
                      <a:endParaRPr sz="1400" u="none" strike="noStrike" cap="none" dirty="0"/>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s-MX" sz="1400" u="none" strike="noStrike" cap="none" dirty="0"/>
                        <a:t>Por ejemplo, puede difundir información sobre la seguridad en caso de terremotos organizando sesiones de información y clases en su ciudad. ¿Cómo puede usar la tecnología para agregar a esta solución y mejorarla?</a:t>
                      </a:r>
                      <a:endParaRPr sz="1400" u="none" strike="noStrike" cap="none" dirty="0"/>
                    </a:p>
                  </a:txBody>
                  <a:tcPr marL="91425" marR="91425" marT="91425" marB="914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086025">
                <a:tc>
                  <a:txBody>
                    <a:bodyPr/>
                    <a:lstStyle/>
                    <a:p>
                      <a:pPr marL="0" marR="0" lvl="0" indent="0" algn="l" rtl="0">
                        <a:lnSpc>
                          <a:spcPct val="100000"/>
                        </a:lnSpc>
                        <a:spcBef>
                          <a:spcPts val="0"/>
                        </a:spcBef>
                        <a:spcAft>
                          <a:spcPts val="0"/>
                        </a:spcAft>
                        <a:buClr>
                          <a:schemeClr val="dk1"/>
                        </a:buClr>
                        <a:buSzPts val="1400"/>
                        <a:buFont typeface="Calibri"/>
                        <a:buNone/>
                      </a:pPr>
                      <a:r>
                        <a:rPr lang="es-MX" sz="1400" u="none" strike="noStrike" cap="none" dirty="0"/>
                        <a:t>¿Podría ser este un sitio web en lugar de una aplicación? Si es así, ¿Convertirlo en una aplicación lo hace mejor?</a:t>
                      </a:r>
                      <a:endParaRPr sz="1400" u="none" strike="noStrike" cap="none" dirty="0"/>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s-MX" sz="1400" u="none" strike="noStrike" cap="none" dirty="0"/>
                        <a:t>Por ejemplo, un cuestionario sobre enfermedades del corazón podría ser simplemente un sitio web. Antes de convertir esto en una aplicación, debe hacer una lluvia de ideas sobre cómo aprovechar las capacidades de las aplicaciones móviles.</a:t>
                      </a:r>
                      <a:endParaRPr sz="1400" u="none" strike="noStrike" cap="none" dirty="0"/>
                    </a:p>
                  </a:txBody>
                  <a:tcPr marL="91425" marR="91425" marT="91425" marB="914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026050">
                <a:tc>
                  <a:txBody>
                    <a:bodyPr/>
                    <a:lstStyle/>
                    <a:p>
                      <a:pPr marL="0" marR="0" lvl="0" indent="0" algn="l" rtl="0">
                        <a:lnSpc>
                          <a:spcPct val="100000"/>
                        </a:lnSpc>
                        <a:spcBef>
                          <a:spcPts val="0"/>
                        </a:spcBef>
                        <a:spcAft>
                          <a:spcPts val="0"/>
                        </a:spcAft>
                        <a:buClr>
                          <a:schemeClr val="dk1"/>
                        </a:buClr>
                        <a:buSzPts val="1400"/>
                        <a:buFont typeface="Calibri"/>
                        <a:buNone/>
                      </a:pPr>
                      <a:r>
                        <a:rPr lang="es-MX" sz="1400" u="none" strike="noStrike" cap="none" dirty="0"/>
                        <a:t>¿Cómo puede aprovechar las capacidades clave de las tecnología en Tingas su solución?</a:t>
                      </a:r>
                      <a:endParaRPr sz="1400" u="none" strike="noStrike" cap="none" dirty="0"/>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400"/>
                        <a:buFont typeface="Calibri"/>
                        <a:buNone/>
                      </a:pPr>
                      <a:r>
                        <a:rPr lang="es-MX" sz="1400" u="none" strike="noStrike" cap="none" dirty="0"/>
                        <a:t>Verifique el material proporcionado y asegúrese de que su solución utilice al menos una de las capacidades clave de las tecnologías. </a:t>
                      </a:r>
                      <a:r>
                        <a:rPr lang="es-MX" dirty="0"/>
                        <a:t>Esto evitará que desarrollen una solución que no necesite tecnología.</a:t>
                      </a:r>
                      <a:endParaRPr sz="1400" u="none" strike="noStrike" cap="none" dirty="0"/>
                    </a:p>
                  </a:txBody>
                  <a:tcPr marL="91425" marR="91425" marT="91425" marB="914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9" name="Google Shape;99;p2"/>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 name="Google Shape;100;p2"/>
          <p:cNvSpPr txBox="1">
            <a:spLocks noGrp="1"/>
          </p:cNvSpPr>
          <p:nvPr>
            <p:ph type="body" idx="1"/>
          </p:nvPr>
        </p:nvSpPr>
        <p:spPr>
          <a:xfrm>
            <a:off x="692458" y="1825625"/>
            <a:ext cx="782122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6000"/>
              <a:buNone/>
            </a:pPr>
            <a:r>
              <a:rPr lang="es-MX" sz="6000" b="1" dirty="0">
                <a:solidFill>
                  <a:schemeClr val="lt1"/>
                </a:solidFill>
              </a:rPr>
              <a:t>CONTENIDO 3</a:t>
            </a:r>
            <a:endParaRPr dirty="0"/>
          </a:p>
          <a:p>
            <a:pPr marL="0" lvl="0" indent="0" algn="l" rtl="0">
              <a:lnSpc>
                <a:spcPct val="90000"/>
              </a:lnSpc>
              <a:spcBef>
                <a:spcPts val="1000"/>
              </a:spcBef>
              <a:spcAft>
                <a:spcPts val="0"/>
              </a:spcAft>
              <a:buClr>
                <a:schemeClr val="lt1"/>
              </a:buClr>
              <a:buSzPts val="6000"/>
              <a:buNone/>
            </a:pPr>
            <a:r>
              <a:rPr lang="es-MX" sz="6000" dirty="0">
                <a:solidFill>
                  <a:schemeClr val="lt1"/>
                </a:solidFill>
              </a:rPr>
              <a:t>Soluciones Tecnológicas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20"/>
          <p:cNvPicPr preferRelativeResize="0"/>
          <p:nvPr/>
        </p:nvPicPr>
        <p:blipFill rotWithShape="1">
          <a:blip r:embed="rId3">
            <a:alphaModFix/>
          </a:blip>
          <a:srcRect/>
          <a:stretch/>
        </p:blipFill>
        <p:spPr>
          <a:xfrm>
            <a:off x="-20325" y="0"/>
            <a:ext cx="12192000" cy="6858000"/>
          </a:xfrm>
          <a:prstGeom prst="rect">
            <a:avLst/>
          </a:prstGeom>
          <a:noFill/>
          <a:ln>
            <a:noFill/>
          </a:ln>
        </p:spPr>
      </p:pic>
      <p:sp>
        <p:nvSpPr>
          <p:cNvPr id="292" name="Google Shape;292;p2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ACTIVIDAD</a:t>
            </a:r>
            <a:br>
              <a:rPr lang="es-MX" dirty="0"/>
            </a:br>
            <a:endParaRPr dirty="0">
              <a:solidFill>
                <a:srgbClr val="CD25B0"/>
              </a:solidFill>
            </a:endParaRPr>
          </a:p>
        </p:txBody>
      </p:sp>
      <p:sp>
        <p:nvSpPr>
          <p:cNvPr id="293" name="Google Shape;293;p20"/>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94" name="Google Shape;294;p2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95" name="Google Shape;295;p20"/>
          <p:cNvSpPr/>
          <p:nvPr/>
        </p:nvSpPr>
        <p:spPr>
          <a:xfrm>
            <a:off x="-20321" y="2643883"/>
            <a:ext cx="7960671" cy="350352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96" name="Google Shape;296;p20"/>
          <p:cNvSpPr txBox="1"/>
          <p:nvPr/>
        </p:nvSpPr>
        <p:spPr>
          <a:xfrm>
            <a:off x="296675" y="2657800"/>
            <a:ext cx="7643700" cy="3489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600"/>
              <a:buFont typeface="Calibri"/>
              <a:buNone/>
            </a:pPr>
            <a:r>
              <a:rPr lang="es-MX" sz="2600" b="0" i="0" u="none" strike="noStrike" cap="none" dirty="0">
                <a:solidFill>
                  <a:schemeClr val="lt1"/>
                </a:solidFill>
                <a:latin typeface="Calibri"/>
                <a:ea typeface="Calibri"/>
                <a:cs typeface="Calibri"/>
                <a:sym typeface="Calibri"/>
              </a:rPr>
              <a:t>En el material adicional, encontrarán guías de recursos de apoyo (dependiendo de la tecnología escogida) que deben leer para profundizar en las distintas soluciones tecnológicas.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600"/>
              </a:spcBef>
              <a:spcAft>
                <a:spcPts val="0"/>
              </a:spcAft>
              <a:buClr>
                <a:schemeClr val="lt1"/>
              </a:buClr>
              <a:buSzPts val="2600"/>
              <a:buFont typeface="Calibri"/>
              <a:buNone/>
            </a:pPr>
            <a:r>
              <a:rPr lang="es-MX" sz="2600" b="0" i="0" u="none" strike="noStrike" cap="none" dirty="0">
                <a:solidFill>
                  <a:schemeClr val="lt1"/>
                </a:solidFill>
                <a:latin typeface="Calibri"/>
                <a:ea typeface="Calibri"/>
                <a:cs typeface="Calibri"/>
                <a:sym typeface="Calibri"/>
              </a:rPr>
              <a:t>Junto con esta encontrará la hoja de trabajo donde deberán formular el tipo de solución tecnológica a implementar y trabajar en la profundización de conocimientos.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6" name="Google Shape;106;p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7" name="Google Shape;107;p3"/>
          <p:cNvSpPr/>
          <p:nvPr/>
        </p:nvSpPr>
        <p:spPr>
          <a:xfrm>
            <a:off x="1802163" y="97657"/>
            <a:ext cx="7830105" cy="90552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CD25B0"/>
              </a:solidFill>
              <a:latin typeface="Calibri"/>
              <a:ea typeface="Calibri"/>
              <a:cs typeface="Calibri"/>
              <a:sym typeface="Calibri"/>
            </a:endParaRPr>
          </a:p>
        </p:txBody>
      </p:sp>
      <p:sp>
        <p:nvSpPr>
          <p:cNvPr id="108" name="Google Shape;108;p3"/>
          <p:cNvSpPr txBox="1"/>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3600"/>
              <a:buFont typeface="Calibri"/>
              <a:buNone/>
            </a:pPr>
            <a:r>
              <a:rPr lang="es-MX" sz="3600" b="0" i="0" u="none" strike="noStrike" cap="none" dirty="0">
                <a:solidFill>
                  <a:schemeClr val="lt1"/>
                </a:solidFill>
                <a:latin typeface="Calibri"/>
                <a:ea typeface="Calibri"/>
                <a:cs typeface="Calibri"/>
                <a:sym typeface="Calibri"/>
              </a:rPr>
              <a:t>OBJETIVOS</a:t>
            </a:r>
            <a:endParaRPr sz="3600" b="0" i="0" u="none" strike="noStrike" cap="none" dirty="0">
              <a:solidFill>
                <a:schemeClr val="lt1"/>
              </a:solidFill>
              <a:latin typeface="Calibri"/>
              <a:ea typeface="Calibri"/>
              <a:cs typeface="Calibri"/>
              <a:sym typeface="Calibri"/>
            </a:endParaRPr>
          </a:p>
        </p:txBody>
      </p:sp>
      <p:sp>
        <p:nvSpPr>
          <p:cNvPr id="109" name="Google Shape;109;p3"/>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110" name="Google Shape;110;p3"/>
          <p:cNvGrpSpPr/>
          <p:nvPr/>
        </p:nvGrpSpPr>
        <p:grpSpPr>
          <a:xfrm>
            <a:off x="0" y="2205028"/>
            <a:ext cx="7910004" cy="4063679"/>
            <a:chOff x="114337" y="0"/>
            <a:chExt cx="6772799" cy="4063679"/>
          </a:xfrm>
        </p:grpSpPr>
        <p:sp>
          <p:nvSpPr>
            <p:cNvPr id="111" name="Google Shape;111;p3"/>
            <p:cNvSpPr/>
            <p:nvPr/>
          </p:nvSpPr>
          <p:spPr>
            <a:xfrm>
              <a:off x="114337" y="0"/>
              <a:ext cx="6772799" cy="4063679"/>
            </a:xfrm>
            <a:prstGeom prst="rect">
              <a:avLst/>
            </a:prstGeom>
            <a:solidFill>
              <a:srgbClr val="CD25B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2" name="Google Shape;112;p3"/>
            <p:cNvSpPr txBox="1"/>
            <p:nvPr/>
          </p:nvSpPr>
          <p:spPr>
            <a:xfrm>
              <a:off x="319574" y="0"/>
              <a:ext cx="6567562" cy="4063679"/>
            </a:xfrm>
            <a:prstGeom prst="rect">
              <a:avLst/>
            </a:prstGeom>
            <a:noFill/>
            <a:ln>
              <a:noFill/>
            </a:ln>
          </p:spPr>
          <p:txBody>
            <a:bodyPr spcFirstLastPara="1" wrap="square" lIns="91425" tIns="91425" rIns="91425" bIns="91425" anchor="ctr" anchorCtr="0">
              <a:noAutofit/>
            </a:bodyPr>
            <a:lstStyle/>
            <a:p>
              <a:pPr marL="457200" marR="0" lvl="0" indent="-457200" algn="l" rtl="0">
                <a:lnSpc>
                  <a:spcPct val="100000"/>
                </a:lnSpc>
                <a:spcBef>
                  <a:spcPts val="0"/>
                </a:spcBef>
                <a:spcAft>
                  <a:spcPts val="0"/>
                </a:spcAft>
                <a:buClr>
                  <a:schemeClr val="lt1"/>
                </a:buClr>
                <a:buSzPts val="2800"/>
                <a:buFont typeface="Arial"/>
                <a:buChar char="•"/>
              </a:pPr>
              <a:r>
                <a:rPr lang="es-MX" sz="2800" b="0" i="0" u="none" strike="noStrike" cap="none" dirty="0">
                  <a:solidFill>
                    <a:schemeClr val="lt1"/>
                  </a:solidFill>
                  <a:latin typeface="Calibri"/>
                  <a:ea typeface="Calibri"/>
                  <a:cs typeface="Calibri"/>
                  <a:sym typeface="Calibri"/>
                </a:rPr>
                <a:t>Conocer los diferentes tipos de soluciones tecnológicas que se pueden desarrollar en un proyecto.  </a:t>
              </a:r>
              <a:endParaRPr sz="28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9" name="Google Shape;119;p4"/>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TIPOS DE SOLUCIONES</a:t>
            </a:r>
            <a:br>
              <a:rPr lang="es-MX" dirty="0"/>
            </a:br>
            <a:r>
              <a:rPr lang="es-MX" dirty="0">
                <a:solidFill>
                  <a:srgbClr val="CD25B0"/>
                </a:solidFill>
              </a:rPr>
              <a:t>TECNOLÓGICAS</a:t>
            </a:r>
            <a:endParaRPr dirty="0">
              <a:solidFill>
                <a:srgbClr val="CD25B0"/>
              </a:solidFill>
            </a:endParaRPr>
          </a:p>
        </p:txBody>
      </p:sp>
      <p:sp>
        <p:nvSpPr>
          <p:cNvPr id="120" name="Google Shape;120;p4"/>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1" name="Google Shape;121;p4"/>
          <p:cNvSpPr txBox="1"/>
          <p:nvPr/>
        </p:nvSpPr>
        <p:spPr>
          <a:xfrm>
            <a:off x="5851408" y="3355755"/>
            <a:ext cx="5214699" cy="1954381"/>
          </a:xfrm>
          <a:prstGeom prst="rect">
            <a:avLst/>
          </a:prstGeom>
          <a:noFill/>
          <a:ln>
            <a:noFill/>
          </a:ln>
        </p:spPr>
        <p:txBody>
          <a:bodyPr spcFirstLastPara="1" wrap="square" lIns="91425" tIns="45700" rIns="91425" bIns="45700" anchor="t" anchorCtr="0">
            <a:spAutoFit/>
          </a:bodyPr>
          <a:lstStyle/>
          <a:p>
            <a:pPr marL="457200" marR="0" lvl="0" indent="-349250" algn="l" rtl="0">
              <a:lnSpc>
                <a:spcPct val="100000"/>
              </a:lnSpc>
              <a:spcBef>
                <a:spcPts val="0"/>
              </a:spcBef>
              <a:spcAft>
                <a:spcPts val="0"/>
              </a:spcAft>
              <a:buClr>
                <a:srgbClr val="CD25B0"/>
              </a:buClr>
              <a:buSzPts val="1900"/>
              <a:buFont typeface="Calibri"/>
              <a:buChar char="●"/>
            </a:pPr>
            <a:r>
              <a:rPr lang="es-MX" sz="2400" b="0" i="0" u="none" strike="noStrike" cap="none" dirty="0">
                <a:solidFill>
                  <a:schemeClr val="dk1"/>
                </a:solidFill>
                <a:latin typeface="Calibri"/>
                <a:ea typeface="Calibri"/>
                <a:cs typeface="Calibri"/>
                <a:sym typeface="Calibri"/>
              </a:rPr>
              <a:t>Aplicaciones Móviles.</a:t>
            </a:r>
            <a:endParaRPr sz="1400" b="0" i="0" u="none" strike="noStrike" cap="none" dirty="0">
              <a:solidFill>
                <a:srgbClr val="000000"/>
              </a:solidFill>
              <a:latin typeface="Arial"/>
              <a:ea typeface="Arial"/>
              <a:cs typeface="Arial"/>
              <a:sym typeface="Arial"/>
            </a:endParaRPr>
          </a:p>
          <a:p>
            <a:pPr marL="457200" marR="0" lvl="0" indent="-349250" algn="l" rtl="0">
              <a:lnSpc>
                <a:spcPct val="100000"/>
              </a:lnSpc>
              <a:spcBef>
                <a:spcPts val="1000"/>
              </a:spcBef>
              <a:spcAft>
                <a:spcPts val="0"/>
              </a:spcAft>
              <a:buClr>
                <a:srgbClr val="CD25B0"/>
              </a:buClr>
              <a:buSzPts val="1900"/>
              <a:buFont typeface="Calibri"/>
              <a:buChar char="●"/>
            </a:pPr>
            <a:r>
              <a:rPr lang="es-MX" sz="2400" b="0" i="0" u="none" strike="noStrike" cap="none" dirty="0">
                <a:solidFill>
                  <a:schemeClr val="dk1"/>
                </a:solidFill>
                <a:latin typeface="Calibri"/>
                <a:ea typeface="Calibri"/>
                <a:cs typeface="Calibri"/>
                <a:sym typeface="Calibri"/>
              </a:rPr>
              <a:t>Aplicaciones de Escritorio.</a:t>
            </a:r>
            <a:endParaRPr sz="1400" b="0" i="0" u="none" strike="noStrike" cap="none" dirty="0">
              <a:solidFill>
                <a:srgbClr val="000000"/>
              </a:solidFill>
              <a:latin typeface="Arial"/>
              <a:ea typeface="Arial"/>
              <a:cs typeface="Arial"/>
              <a:sym typeface="Arial"/>
            </a:endParaRPr>
          </a:p>
          <a:p>
            <a:pPr marL="457200" marR="0" lvl="0" indent="-349250" algn="l" rtl="0">
              <a:lnSpc>
                <a:spcPct val="100000"/>
              </a:lnSpc>
              <a:spcBef>
                <a:spcPts val="1000"/>
              </a:spcBef>
              <a:spcAft>
                <a:spcPts val="0"/>
              </a:spcAft>
              <a:buClr>
                <a:srgbClr val="CD25B0"/>
              </a:buClr>
              <a:buSzPts val="1900"/>
              <a:buFont typeface="Calibri"/>
              <a:buChar char="●"/>
            </a:pPr>
            <a:r>
              <a:rPr lang="es-MX" sz="2400" b="0" i="0" u="none" strike="noStrike" cap="none" dirty="0">
                <a:solidFill>
                  <a:schemeClr val="dk1"/>
                </a:solidFill>
                <a:latin typeface="Calibri"/>
                <a:ea typeface="Calibri"/>
                <a:cs typeface="Calibri"/>
                <a:sym typeface="Calibri"/>
              </a:rPr>
              <a:t>Aplicación Web.</a:t>
            </a:r>
            <a:endParaRPr sz="1400" b="0" i="0" u="none" strike="noStrike" cap="none" dirty="0">
              <a:solidFill>
                <a:srgbClr val="000000"/>
              </a:solidFill>
              <a:latin typeface="Arial"/>
              <a:ea typeface="Arial"/>
              <a:cs typeface="Arial"/>
              <a:sym typeface="Arial"/>
            </a:endParaRPr>
          </a:p>
          <a:p>
            <a:pPr marL="457200" marR="0" lvl="0" indent="-349250" algn="l" rtl="0">
              <a:lnSpc>
                <a:spcPct val="100000"/>
              </a:lnSpc>
              <a:spcBef>
                <a:spcPts val="1000"/>
              </a:spcBef>
              <a:spcAft>
                <a:spcPts val="0"/>
              </a:spcAft>
              <a:buClr>
                <a:srgbClr val="CD25B0"/>
              </a:buClr>
              <a:buSzPts val="1900"/>
              <a:buFont typeface="Calibri"/>
              <a:buChar char="●"/>
            </a:pPr>
            <a:r>
              <a:rPr lang="es-MX" sz="2400" b="0" i="0" u="none" strike="noStrike" cap="none" dirty="0">
                <a:solidFill>
                  <a:schemeClr val="dk1"/>
                </a:solidFill>
                <a:latin typeface="Calibri"/>
                <a:ea typeface="Calibri"/>
                <a:cs typeface="Calibri"/>
                <a:sym typeface="Calibri"/>
              </a:rPr>
              <a:t>Aplicación de Internet de las Cosas.</a:t>
            </a:r>
            <a:endParaRPr sz="2400" b="1" i="0" u="none" strike="noStrike" cap="none" dirty="0">
              <a:solidFill>
                <a:srgbClr val="CD25B0"/>
              </a:solidFill>
              <a:latin typeface="Calibri"/>
              <a:ea typeface="Calibri"/>
              <a:cs typeface="Calibri"/>
              <a:sym typeface="Calibri"/>
            </a:endParaRPr>
          </a:p>
        </p:txBody>
      </p:sp>
      <p:sp>
        <p:nvSpPr>
          <p:cNvPr id="122" name="Google Shape;122;p4"/>
          <p:cNvSpPr/>
          <p:nvPr/>
        </p:nvSpPr>
        <p:spPr>
          <a:xfrm>
            <a:off x="0" y="2643883"/>
            <a:ext cx="5784980" cy="350352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3" name="Google Shape;123;p4"/>
          <p:cNvSpPr txBox="1"/>
          <p:nvPr/>
        </p:nvSpPr>
        <p:spPr>
          <a:xfrm>
            <a:off x="296662" y="3056816"/>
            <a:ext cx="5012455"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Calibri"/>
              <a:buNone/>
            </a:pPr>
            <a:r>
              <a:rPr lang="es-MX" sz="2800" b="0" i="0" u="none" strike="noStrike" cap="none" dirty="0">
                <a:solidFill>
                  <a:schemeClr val="lt1"/>
                </a:solidFill>
                <a:latin typeface="Calibri"/>
                <a:ea typeface="Calibri"/>
                <a:cs typeface="Calibri"/>
                <a:sym typeface="Calibri"/>
              </a:rPr>
              <a:t>En esta presentación se describen los tipos de soluciones tecnológicas a considerar en el desarrollo del proyecto para el módulo de emprendimiento.</a:t>
            </a:r>
            <a:endParaRPr sz="2800" b="0" i="0" u="none" strike="noStrike" cap="none" dirty="0">
              <a:solidFill>
                <a:schemeClr val="lt1"/>
              </a:solidFill>
              <a:latin typeface="Calibri"/>
              <a:ea typeface="Calibri"/>
              <a:cs typeface="Calibri"/>
              <a:sym typeface="Calibri"/>
            </a:endParaRPr>
          </a:p>
        </p:txBody>
      </p:sp>
      <p:sp>
        <p:nvSpPr>
          <p:cNvPr id="124" name="Google Shape;124;p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5"/>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31" name="Google Shape;131;p5"/>
          <p:cNvPicPr preferRelativeResize="0"/>
          <p:nvPr/>
        </p:nvPicPr>
        <p:blipFill rotWithShape="1">
          <a:blip r:embed="rId4">
            <a:alphaModFix/>
          </a:blip>
          <a:srcRect/>
          <a:stretch/>
        </p:blipFill>
        <p:spPr>
          <a:xfrm>
            <a:off x="289249" y="371588"/>
            <a:ext cx="7675816" cy="6114823"/>
          </a:xfrm>
          <a:prstGeom prst="rect">
            <a:avLst/>
          </a:prstGeom>
          <a:noFill/>
          <a:ln>
            <a:noFill/>
          </a:ln>
        </p:spPr>
      </p:pic>
      <p:sp>
        <p:nvSpPr>
          <p:cNvPr id="132" name="Google Shape;132;p5"/>
          <p:cNvSpPr txBox="1"/>
          <p:nvPr/>
        </p:nvSpPr>
        <p:spPr>
          <a:xfrm>
            <a:off x="8254314" y="4485305"/>
            <a:ext cx="3731467" cy="1877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s-MX" sz="4400" b="1" i="0" u="none" strike="noStrike" cap="none" dirty="0">
                <a:solidFill>
                  <a:srgbClr val="CD25B0"/>
                </a:solidFill>
                <a:latin typeface="Calibri"/>
                <a:ea typeface="Calibri"/>
                <a:cs typeface="Calibri"/>
                <a:sym typeface="Calibri"/>
              </a:rPr>
              <a:t>APLICACIONES </a:t>
            </a:r>
            <a:r>
              <a:rPr lang="es-MX" sz="7200" b="1" i="0" u="none" strike="noStrike" cap="none" dirty="0">
                <a:solidFill>
                  <a:srgbClr val="A7A8AA"/>
                </a:solidFill>
                <a:latin typeface="Calibri"/>
                <a:ea typeface="Calibri"/>
                <a:cs typeface="Calibri"/>
                <a:sym typeface="Calibri"/>
              </a:rPr>
              <a:t>MÓVILES</a:t>
            </a:r>
            <a:endParaRPr sz="7200" b="1" i="0" u="none" strike="noStrike" cap="none" dirty="0">
              <a:solidFill>
                <a:srgbClr val="A7A8AA"/>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9" name="Google Shape;139;p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APLICACIONES</a:t>
            </a:r>
            <a:br>
              <a:rPr lang="es-MX" dirty="0"/>
            </a:br>
            <a:r>
              <a:rPr lang="es-MX" dirty="0">
                <a:solidFill>
                  <a:srgbClr val="CD25B0"/>
                </a:solidFill>
              </a:rPr>
              <a:t>MÓVILES</a:t>
            </a:r>
            <a:endParaRPr dirty="0">
              <a:solidFill>
                <a:srgbClr val="CD25B0"/>
              </a:solidFill>
            </a:endParaRPr>
          </a:p>
        </p:txBody>
      </p:sp>
      <p:sp>
        <p:nvSpPr>
          <p:cNvPr id="140" name="Google Shape;140;p6"/>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1" name="Google Shape;141;p6"/>
          <p:cNvSpPr/>
          <p:nvPr/>
        </p:nvSpPr>
        <p:spPr>
          <a:xfrm>
            <a:off x="6096000" y="1483567"/>
            <a:ext cx="5784980" cy="4952740"/>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2" name="Google Shape;142;p6"/>
          <p:cNvSpPr txBox="1"/>
          <p:nvPr/>
        </p:nvSpPr>
        <p:spPr>
          <a:xfrm>
            <a:off x="6482262" y="1581928"/>
            <a:ext cx="5158038" cy="4576317"/>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chemeClr val="lt1"/>
              </a:buClr>
              <a:buSzPts val="2800"/>
              <a:buFont typeface="Calibri"/>
              <a:buNone/>
            </a:pPr>
            <a:r>
              <a:rPr lang="es-MX" sz="2800" b="1" i="0" u="none" strike="noStrike" cap="none" dirty="0">
                <a:solidFill>
                  <a:schemeClr val="lt1"/>
                </a:solidFill>
                <a:latin typeface="Calibri"/>
                <a:ea typeface="Calibri"/>
                <a:cs typeface="Calibri"/>
                <a:sym typeface="Calibri"/>
              </a:rPr>
              <a:t>ACTIVIDAD</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1600"/>
              </a:spcBef>
              <a:spcAft>
                <a:spcPts val="0"/>
              </a:spcAft>
              <a:buClr>
                <a:schemeClr val="lt1"/>
              </a:buClr>
              <a:buSzPts val="2400"/>
              <a:buFont typeface="Calibri"/>
              <a:buNone/>
            </a:pPr>
            <a:r>
              <a:rPr lang="es-MX" sz="2400" b="0" i="0" u="none" strike="noStrike" cap="none" dirty="0">
                <a:solidFill>
                  <a:schemeClr val="lt1"/>
                </a:solidFill>
                <a:latin typeface="Calibri"/>
                <a:ea typeface="Calibri"/>
                <a:cs typeface="Calibri"/>
                <a:sym typeface="Calibri"/>
              </a:rPr>
              <a:t>¿Cuáles son los sensores de tu teléfono inteligente? </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1600"/>
              </a:spcBef>
              <a:spcAft>
                <a:spcPts val="0"/>
              </a:spcAft>
              <a:buClr>
                <a:schemeClr val="lt1"/>
              </a:buClr>
              <a:buSzPts val="2400"/>
              <a:buFont typeface="Calibri"/>
              <a:buNone/>
            </a:pPr>
            <a:r>
              <a:rPr lang="es-MX" sz="2400" b="0" i="0" u="none" strike="noStrike" cap="none" dirty="0">
                <a:solidFill>
                  <a:schemeClr val="lt1"/>
                </a:solidFill>
                <a:latin typeface="Calibri"/>
                <a:ea typeface="Calibri"/>
                <a:cs typeface="Calibri"/>
                <a:sym typeface="Calibri"/>
              </a:rPr>
              <a:t>Instala la aplicación Sensor Box for Android y descubre los sensores que tiene tu aplicación. </a:t>
            </a:r>
            <a:r>
              <a:rPr lang="es-MX" sz="2400" b="0" i="0" u="sng" strike="noStrike" cap="none" dirty="0">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https://www.youtube.com/watch?v=dw55jrF6TkI</a:t>
            </a:r>
            <a:endParaRPr sz="2400" b="0" i="0" u="none" strike="noStrike" cap="none" dirty="0">
              <a:solidFill>
                <a:schemeClr val="lt1"/>
              </a:solidFill>
              <a:latin typeface="Calibri"/>
              <a:ea typeface="Calibri"/>
              <a:cs typeface="Calibri"/>
              <a:sym typeface="Calibri"/>
            </a:endParaRPr>
          </a:p>
          <a:p>
            <a:pPr marL="0" marR="0" lvl="0" indent="0" algn="l" rtl="0">
              <a:lnSpc>
                <a:spcPct val="115000"/>
              </a:lnSpc>
              <a:spcBef>
                <a:spcPts val="1600"/>
              </a:spcBef>
              <a:spcAft>
                <a:spcPts val="0"/>
              </a:spcAft>
              <a:buClr>
                <a:schemeClr val="lt1"/>
              </a:buClr>
              <a:buSzPts val="2400"/>
              <a:buFont typeface="Calibri"/>
              <a:buNone/>
            </a:pPr>
            <a:r>
              <a:rPr lang="es-MX" sz="2400" b="1" i="0" u="none" strike="noStrike" cap="none" dirty="0">
                <a:solidFill>
                  <a:schemeClr val="lt1"/>
                </a:solidFill>
                <a:latin typeface="Calibri"/>
                <a:ea typeface="Calibri"/>
                <a:cs typeface="Calibri"/>
                <a:sym typeface="Calibri"/>
              </a:rPr>
              <a:t>Analiza: </a:t>
            </a:r>
            <a:r>
              <a:rPr lang="es-MX" sz="2400" b="0" i="0" u="none" strike="noStrike" cap="none" dirty="0">
                <a:solidFill>
                  <a:schemeClr val="lt1"/>
                </a:solidFill>
                <a:latin typeface="Calibri"/>
                <a:ea typeface="Calibri"/>
                <a:cs typeface="Calibri"/>
                <a:sym typeface="Calibri"/>
              </a:rPr>
              <a:t>¿Para qué sirve cada uno?</a:t>
            </a:r>
            <a:endParaRPr sz="1400" b="0" i="0" u="none" strike="noStrike" cap="none" dirty="0">
              <a:solidFill>
                <a:srgbClr val="000000"/>
              </a:solidFill>
              <a:latin typeface="Arial"/>
              <a:ea typeface="Arial"/>
              <a:cs typeface="Arial"/>
              <a:sym typeface="Arial"/>
            </a:endParaRPr>
          </a:p>
        </p:txBody>
      </p:sp>
      <p:sp>
        <p:nvSpPr>
          <p:cNvPr id="143" name="Google Shape;143;p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4" name="Google Shape;144;p6"/>
          <p:cNvSpPr txBox="1"/>
          <p:nvPr/>
        </p:nvSpPr>
        <p:spPr>
          <a:xfrm>
            <a:off x="311025" y="2770902"/>
            <a:ext cx="5529900" cy="37812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400"/>
              <a:buFont typeface="Arial"/>
              <a:buNone/>
            </a:pPr>
            <a:r>
              <a:rPr lang="es-MX" sz="2400" b="0" i="0" u="none" strike="noStrike" cap="none" dirty="0">
                <a:solidFill>
                  <a:schemeClr val="dk1"/>
                </a:solidFill>
                <a:latin typeface="Calibri"/>
                <a:ea typeface="Calibri"/>
                <a:cs typeface="Calibri"/>
                <a:sym typeface="Calibri"/>
              </a:rPr>
              <a:t>Son </a:t>
            </a:r>
            <a:r>
              <a:rPr lang="es-MX" sz="2400" b="1" i="0" u="none" strike="noStrike" cap="none" dirty="0">
                <a:solidFill>
                  <a:srgbClr val="CD25B0"/>
                </a:solidFill>
                <a:latin typeface="Calibri"/>
                <a:ea typeface="Calibri"/>
                <a:cs typeface="Calibri"/>
                <a:sym typeface="Calibri"/>
              </a:rPr>
              <a:t>aplicaciones informáticas</a:t>
            </a:r>
            <a:r>
              <a:rPr lang="es-MX" sz="2400" b="0" i="0" u="none" strike="noStrike" cap="none" dirty="0">
                <a:solidFill>
                  <a:schemeClr val="dk1"/>
                </a:solidFill>
                <a:latin typeface="Calibri"/>
                <a:ea typeface="Calibri"/>
                <a:cs typeface="Calibri"/>
                <a:sym typeface="Calibri"/>
              </a:rPr>
              <a:t> diseñadas para ser ejecutadas en teléfonos inteligentes, tabletas y otros dispositivos móviles.</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60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1600"/>
              </a:spcBef>
              <a:spcAft>
                <a:spcPts val="1600"/>
              </a:spcAft>
              <a:buClr>
                <a:schemeClr val="dk1"/>
              </a:buClr>
              <a:buSzPts val="2400"/>
              <a:buFont typeface="Arial"/>
              <a:buNone/>
            </a:pPr>
            <a:r>
              <a:rPr lang="es-MX" sz="2400" b="0" i="0" u="none" strike="noStrike" cap="none" dirty="0">
                <a:solidFill>
                  <a:schemeClr val="dk1"/>
                </a:solidFill>
                <a:latin typeface="Calibri"/>
                <a:ea typeface="Calibri"/>
                <a:cs typeface="Calibri"/>
                <a:sym typeface="Calibri"/>
              </a:rPr>
              <a:t>Los actuales teléfonos móviles (smartphones o teléfonos inteligentes) son dispositivos extremadamente potentes con varios sensores y funcionalidad.</a:t>
            </a:r>
            <a:endParaRPr sz="1400" b="0" i="0" u="none" strike="noStrike" cap="none" dirty="0">
              <a:solidFill>
                <a:srgbClr val="000000"/>
              </a:solidFill>
              <a:latin typeface="Arial"/>
              <a:ea typeface="Arial"/>
              <a:cs typeface="Arial"/>
              <a:sym typeface="Arial"/>
            </a:endParaRPr>
          </a:p>
        </p:txBody>
      </p:sp>
      <p:sp>
        <p:nvSpPr>
          <p:cNvPr id="145" name="Google Shape;145;p6"/>
          <p:cNvSpPr/>
          <p:nvPr/>
        </p:nvSpPr>
        <p:spPr>
          <a:xfrm rot="5400000">
            <a:off x="2169470" y="4138500"/>
            <a:ext cx="607067" cy="690300"/>
          </a:xfrm>
          <a:prstGeom prst="rightArrow">
            <a:avLst>
              <a:gd name="adj1" fmla="val 50000"/>
              <a:gd name="adj2" fmla="val 50000"/>
            </a:avLst>
          </a:prstGeom>
          <a:solidFill>
            <a:srgbClr val="CD25B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2" name="Google Shape;152;p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PRINCIPALES SENSORES</a:t>
            </a:r>
            <a:br>
              <a:rPr lang="es-MX" dirty="0"/>
            </a:br>
            <a:r>
              <a:rPr lang="es-MX" dirty="0">
                <a:solidFill>
                  <a:srgbClr val="CD25B0"/>
                </a:solidFill>
              </a:rPr>
              <a:t>Y FUNCIONES</a:t>
            </a:r>
            <a:endParaRPr dirty="0">
              <a:solidFill>
                <a:srgbClr val="CD25B0"/>
              </a:solidFill>
            </a:endParaRPr>
          </a:p>
        </p:txBody>
      </p:sp>
      <p:sp>
        <p:nvSpPr>
          <p:cNvPr id="153" name="Google Shape;153;p7"/>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4" name="Google Shape;154;p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aphicFrame>
        <p:nvGraphicFramePr>
          <p:cNvPr id="155" name="Google Shape;155;p7"/>
          <p:cNvGraphicFramePr/>
          <p:nvPr/>
        </p:nvGraphicFramePr>
        <p:xfrm>
          <a:off x="1071607" y="2055813"/>
          <a:ext cx="9740650" cy="3982970"/>
        </p:xfrm>
        <a:graphic>
          <a:graphicData uri="http://schemas.openxmlformats.org/drawingml/2006/table">
            <a:tbl>
              <a:tblPr firstRow="1" bandRow="1">
                <a:noFill/>
                <a:tableStyleId>{A935BDCE-1C99-401B-8A33-B77937361130}</a:tableStyleId>
              </a:tblPr>
              <a:tblGrid>
                <a:gridCol w="4870325">
                  <a:extLst>
                    <a:ext uri="{9D8B030D-6E8A-4147-A177-3AD203B41FA5}">
                      <a16:colId xmlns:a16="http://schemas.microsoft.com/office/drawing/2014/main" val="20000"/>
                    </a:ext>
                  </a:extLst>
                </a:gridCol>
                <a:gridCol w="4870325">
                  <a:extLst>
                    <a:ext uri="{9D8B030D-6E8A-4147-A177-3AD203B41FA5}">
                      <a16:colId xmlns:a16="http://schemas.microsoft.com/office/drawing/2014/main" val="20001"/>
                    </a:ext>
                  </a:extLst>
                </a:gridCol>
              </a:tblGrid>
              <a:tr h="515675">
                <a:tc>
                  <a:txBody>
                    <a:bodyPr/>
                    <a:lstStyle/>
                    <a:p>
                      <a:pPr marL="0" marR="0" lvl="0" indent="0" algn="ctr" rtl="0">
                        <a:lnSpc>
                          <a:spcPct val="100000"/>
                        </a:lnSpc>
                        <a:spcBef>
                          <a:spcPts val="0"/>
                        </a:spcBef>
                        <a:spcAft>
                          <a:spcPts val="0"/>
                        </a:spcAft>
                        <a:buClr>
                          <a:srgbClr val="000000"/>
                        </a:buClr>
                        <a:buSzPts val="2400"/>
                        <a:buFont typeface="Arial"/>
                        <a:buNone/>
                      </a:pPr>
                      <a:r>
                        <a:rPr lang="es-MX" sz="2400" u="none" strike="noStrike" cap="none" dirty="0"/>
                        <a:t>COMPONENTE</a:t>
                      </a:r>
                      <a:endParaRPr sz="2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CD25B0"/>
                    </a:solidFill>
                  </a:tcPr>
                </a:tc>
                <a:tc>
                  <a:txBody>
                    <a:bodyPr/>
                    <a:lstStyle/>
                    <a:p>
                      <a:pPr marL="0" marR="0" lvl="0" indent="0" algn="ctr" rtl="0">
                        <a:lnSpc>
                          <a:spcPct val="100000"/>
                        </a:lnSpc>
                        <a:spcBef>
                          <a:spcPts val="0"/>
                        </a:spcBef>
                        <a:spcAft>
                          <a:spcPts val="0"/>
                        </a:spcAft>
                        <a:buClr>
                          <a:srgbClr val="000000"/>
                        </a:buClr>
                        <a:buSzPts val="2400"/>
                        <a:buFont typeface="Arial"/>
                        <a:buNone/>
                      </a:pPr>
                      <a:r>
                        <a:rPr lang="es-MX" sz="2400" u="none" strike="noStrike" cap="none" dirty="0"/>
                        <a:t>QU</a:t>
                      </a:r>
                      <a:r>
                        <a:rPr lang="es-MX" sz="2400" dirty="0"/>
                        <a:t>É</a:t>
                      </a:r>
                      <a:r>
                        <a:rPr lang="es-MX" sz="2400" u="none" strike="noStrike" cap="none" dirty="0"/>
                        <a:t> HACE</a:t>
                      </a:r>
                      <a:endParaRPr sz="2400" u="none" strike="noStrike" cap="none" dirty="0"/>
                    </a:p>
                  </a:txBody>
                  <a:tcPr marL="91450" marR="91450" marT="45725" marB="45725"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CD25B0"/>
                    </a:solidFill>
                  </a:tcPr>
                </a:tc>
                <a:extLst>
                  <a:ext uri="{0D108BD9-81ED-4DB2-BD59-A6C34878D82A}">
                    <a16:rowId xmlns:a16="http://schemas.microsoft.com/office/drawing/2014/main" val="10000"/>
                  </a:ext>
                </a:extLst>
              </a:tr>
              <a:tr h="515675">
                <a:tc>
                  <a:txBody>
                    <a:bodyPr/>
                    <a:lstStyle/>
                    <a:p>
                      <a:pPr marL="0" marR="0" lvl="0" indent="0" algn="l" rtl="0">
                        <a:lnSpc>
                          <a:spcPct val="100000"/>
                        </a:lnSpc>
                        <a:spcBef>
                          <a:spcPts val="0"/>
                        </a:spcBef>
                        <a:spcAft>
                          <a:spcPts val="0"/>
                        </a:spcAft>
                        <a:buClr>
                          <a:srgbClr val="000000"/>
                        </a:buClr>
                        <a:buSzPts val="1800"/>
                        <a:buFont typeface="Arial"/>
                        <a:buNone/>
                      </a:pPr>
                      <a:r>
                        <a:rPr lang="es-MX" sz="1800" u="none" strike="noStrike" cap="none" dirty="0"/>
                        <a:t>Cámara, altavoz, micrófono</a:t>
                      </a:r>
                      <a:endParaRPr sz="1800" u="none" strike="noStrike" cap="none" dirty="0"/>
                    </a:p>
                  </a:txBody>
                  <a:tcPr marL="91450" marR="91450" marT="45725" marB="457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s-MX" sz="1800" u="none" strike="noStrike" cap="none" dirty="0"/>
                        <a:t>Te permite tomar fotos, videos, grabar sonidos</a:t>
                      </a:r>
                      <a:endParaRPr sz="1800" u="none" strike="noStrike" cap="none" dirty="0"/>
                    </a:p>
                  </a:txBody>
                  <a:tcPr marL="91450" marR="91450" marT="45725" marB="457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15675">
                <a:tc>
                  <a:txBody>
                    <a:bodyPr/>
                    <a:lstStyle/>
                    <a:p>
                      <a:pPr marL="0" marR="0" lvl="0" indent="0" algn="l" rtl="0">
                        <a:lnSpc>
                          <a:spcPct val="100000"/>
                        </a:lnSpc>
                        <a:spcBef>
                          <a:spcPts val="0"/>
                        </a:spcBef>
                        <a:spcAft>
                          <a:spcPts val="0"/>
                        </a:spcAft>
                        <a:buClr>
                          <a:srgbClr val="000000"/>
                        </a:buClr>
                        <a:buSzPts val="1800"/>
                        <a:buFont typeface="Arial"/>
                        <a:buNone/>
                      </a:pPr>
                      <a:r>
                        <a:rPr lang="es-MX" sz="1800" u="none" strike="noStrike" cap="none" dirty="0"/>
                        <a:t>GPS</a:t>
                      </a:r>
                      <a:endParaRPr sz="1800" u="none" strike="noStrike" cap="none" dirty="0"/>
                    </a:p>
                  </a:txBody>
                  <a:tcPr marL="91450" marR="91450" marT="45725" marB="457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s-MX" sz="1800" u="none" strike="noStrike" cap="none" dirty="0"/>
                        <a:t>Muestra la ubicación del teléfono</a:t>
                      </a:r>
                      <a:endParaRPr sz="1800" u="none" strike="noStrike" cap="none" dirty="0"/>
                    </a:p>
                  </a:txBody>
                  <a:tcPr marL="91450" marR="91450" marT="45725" marB="457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15675">
                <a:tc>
                  <a:txBody>
                    <a:bodyPr/>
                    <a:lstStyle/>
                    <a:p>
                      <a:pPr marL="0" marR="0" lvl="0" indent="0" algn="l" rtl="0">
                        <a:lnSpc>
                          <a:spcPct val="100000"/>
                        </a:lnSpc>
                        <a:spcBef>
                          <a:spcPts val="0"/>
                        </a:spcBef>
                        <a:spcAft>
                          <a:spcPts val="0"/>
                        </a:spcAft>
                        <a:buClr>
                          <a:srgbClr val="000000"/>
                        </a:buClr>
                        <a:buSzPts val="1800"/>
                        <a:buFont typeface="Arial"/>
                        <a:buNone/>
                      </a:pPr>
                      <a:r>
                        <a:rPr lang="es-MX" sz="1800" u="none" strike="noStrike" cap="none" dirty="0"/>
                        <a:t>Almacenamiento en un teléfono</a:t>
                      </a:r>
                      <a:endParaRPr sz="1800" u="none" strike="noStrike" cap="none" dirty="0"/>
                    </a:p>
                  </a:txBody>
                  <a:tcPr marL="91450" marR="91450" marT="45725" marB="457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s-MX" sz="1800" u="none" strike="noStrike" cap="none" dirty="0"/>
                        <a:t>Le permite almacenar preferencias, imágenes, sonidos en su teléfono</a:t>
                      </a:r>
                      <a:endParaRPr sz="1800" u="none" strike="noStrike" cap="none" dirty="0"/>
                    </a:p>
                  </a:txBody>
                  <a:tcPr marL="91450" marR="91450" marT="45725" marB="457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15675">
                <a:tc>
                  <a:txBody>
                    <a:bodyPr/>
                    <a:lstStyle/>
                    <a:p>
                      <a:pPr marL="0" marR="0" lvl="0" indent="0" algn="l" rtl="0">
                        <a:lnSpc>
                          <a:spcPct val="100000"/>
                        </a:lnSpc>
                        <a:spcBef>
                          <a:spcPts val="0"/>
                        </a:spcBef>
                        <a:spcAft>
                          <a:spcPts val="0"/>
                        </a:spcAft>
                        <a:buClr>
                          <a:srgbClr val="000000"/>
                        </a:buClr>
                        <a:buSzPts val="1800"/>
                        <a:buFont typeface="Arial"/>
                        <a:buNone/>
                      </a:pPr>
                      <a:r>
                        <a:rPr lang="es-MX" sz="1800" u="none" strike="noStrike" cap="none" dirty="0"/>
                        <a:t>Conectividad a la web</a:t>
                      </a:r>
                      <a:endParaRPr sz="1800" u="none" strike="noStrike" cap="none" dirty="0"/>
                    </a:p>
                  </a:txBody>
                  <a:tcPr marL="91450" marR="91450" marT="45725" marB="457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s-MX" sz="1800" u="none" strike="noStrike" cap="none" dirty="0"/>
                        <a:t>Le permite conectar el teléfono a la información en la web</a:t>
                      </a:r>
                      <a:endParaRPr sz="1800" u="none" strike="noStrike" cap="none" dirty="0"/>
                    </a:p>
                  </a:txBody>
                  <a:tcPr marL="91450" marR="91450" marT="45725" marB="457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15675">
                <a:tc>
                  <a:txBody>
                    <a:bodyPr/>
                    <a:lstStyle/>
                    <a:p>
                      <a:pPr marL="0" marR="0" lvl="0" indent="0" algn="l" rtl="0">
                        <a:lnSpc>
                          <a:spcPct val="100000"/>
                        </a:lnSpc>
                        <a:spcBef>
                          <a:spcPts val="0"/>
                        </a:spcBef>
                        <a:spcAft>
                          <a:spcPts val="0"/>
                        </a:spcAft>
                        <a:buClr>
                          <a:srgbClr val="000000"/>
                        </a:buClr>
                        <a:buSzPts val="1800"/>
                        <a:buFont typeface="Arial"/>
                        <a:buNone/>
                      </a:pPr>
                      <a:r>
                        <a:rPr lang="es-MX" sz="1800" u="none" strike="noStrike" cap="none" dirty="0"/>
                        <a:t>Acelerómetro, giroscopio</a:t>
                      </a:r>
                      <a:endParaRPr sz="1800" u="none" strike="noStrike" cap="none" dirty="0"/>
                    </a:p>
                  </a:txBody>
                  <a:tcPr marL="91450" marR="91450" marT="45725" marB="457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s-MX" sz="1800" u="none" strike="noStrike" cap="none" dirty="0"/>
                        <a:t>Muestra lo rápido que se mueve el teléfono</a:t>
                      </a:r>
                      <a:endParaRPr sz="1800" u="none" strike="noStrike" cap="none" dirty="0"/>
                    </a:p>
                  </a:txBody>
                  <a:tcPr marL="91450" marR="91450" marT="45725" marB="457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15675">
                <a:tc>
                  <a:txBody>
                    <a:bodyPr/>
                    <a:lstStyle/>
                    <a:p>
                      <a:pPr marL="0" marR="0" lvl="0" indent="0" algn="l" rtl="0">
                        <a:lnSpc>
                          <a:spcPct val="100000"/>
                        </a:lnSpc>
                        <a:spcBef>
                          <a:spcPts val="0"/>
                        </a:spcBef>
                        <a:spcAft>
                          <a:spcPts val="0"/>
                        </a:spcAft>
                        <a:buClr>
                          <a:srgbClr val="000000"/>
                        </a:buClr>
                        <a:buSzPts val="1800"/>
                        <a:buFont typeface="Arial"/>
                        <a:buNone/>
                      </a:pPr>
                      <a:r>
                        <a:rPr lang="es-MX" sz="1800" u="none" strike="noStrike" cap="none" dirty="0"/>
                        <a:t>Llamadas telefónicas, mensajes de texto, listas de contactos</a:t>
                      </a:r>
                      <a:endParaRPr sz="1800" u="none" strike="noStrike" cap="none" dirty="0"/>
                    </a:p>
                  </a:txBody>
                  <a:tcPr marL="91450" marR="91450" marT="45725" marB="457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s-MX" sz="1800" u="none" strike="noStrike" cap="none" dirty="0"/>
                        <a:t>Le permite hacer llamadas telefónicas, enviar mensajes de texto y conectarse con personas</a:t>
                      </a:r>
                      <a:endParaRPr sz="1800" u="none" strike="noStrike" cap="none" dirty="0"/>
                    </a:p>
                  </a:txBody>
                  <a:tcPr marL="91450" marR="91450" marT="45725" marB="457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156" name="Google Shape;156;p7"/>
          <p:cNvSpPr txBox="1"/>
          <p:nvPr/>
        </p:nvSpPr>
        <p:spPr>
          <a:xfrm>
            <a:off x="1071607" y="6219220"/>
            <a:ext cx="22407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hlink"/>
              </a:buClr>
              <a:buSzPts val="1400"/>
              <a:buFont typeface="Calibri"/>
              <a:buNone/>
            </a:pPr>
            <a:r>
              <a:rPr lang="es-MX" sz="1400" b="0" i="0" u="sng" strike="noStrike" cap="none" dirty="0">
                <a:solidFill>
                  <a:schemeClr val="hlink"/>
                </a:solidFill>
                <a:latin typeface="Calibri"/>
                <a:ea typeface="Calibri"/>
                <a:cs typeface="Calibri"/>
                <a:sym typeface="Calibri"/>
                <a:hlinkClick r:id="rId4"/>
              </a:rPr>
              <a:t>https://lab4u.co/es/inicio/</a:t>
            </a:r>
            <a:endParaRPr sz="1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3" name="Google Shape;163;p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TIPOS DE </a:t>
            </a:r>
            <a:br>
              <a:rPr lang="es-MX" dirty="0"/>
            </a:br>
            <a:r>
              <a:rPr lang="es-MX" dirty="0">
                <a:solidFill>
                  <a:srgbClr val="CD25B0"/>
                </a:solidFill>
              </a:rPr>
              <a:t>APLICACIONES MÓVILES</a:t>
            </a:r>
            <a:endParaRPr dirty="0">
              <a:solidFill>
                <a:srgbClr val="CD25B0"/>
              </a:solidFill>
            </a:endParaRPr>
          </a:p>
        </p:txBody>
      </p:sp>
      <p:sp>
        <p:nvSpPr>
          <p:cNvPr id="164" name="Google Shape;164;p8"/>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65" name="Google Shape;165;p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66" name="Google Shape;166;p8"/>
          <p:cNvSpPr/>
          <p:nvPr/>
        </p:nvSpPr>
        <p:spPr>
          <a:xfrm>
            <a:off x="0" y="2643883"/>
            <a:ext cx="4562669" cy="350352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67" name="Google Shape;167;p8"/>
          <p:cNvSpPr txBox="1"/>
          <p:nvPr/>
        </p:nvSpPr>
        <p:spPr>
          <a:xfrm>
            <a:off x="296662" y="3150959"/>
            <a:ext cx="4266007"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Calibri"/>
              <a:buNone/>
            </a:pPr>
            <a:r>
              <a:rPr lang="es-MX" sz="2800" b="0" i="0" u="none" strike="noStrike" cap="none" dirty="0">
                <a:solidFill>
                  <a:schemeClr val="lt1"/>
                </a:solidFill>
                <a:latin typeface="Calibri"/>
                <a:ea typeface="Calibri"/>
                <a:cs typeface="Calibri"/>
                <a:sym typeface="Calibri"/>
              </a:rPr>
              <a:t>Las aplicaciones se pueden </a:t>
            </a:r>
            <a:r>
              <a:rPr lang="es-MX" sz="2800" b="1" i="0" u="none" strike="noStrike" cap="none" dirty="0">
                <a:solidFill>
                  <a:schemeClr val="lt1"/>
                </a:solidFill>
                <a:latin typeface="Calibri"/>
                <a:ea typeface="Calibri"/>
                <a:cs typeface="Calibri"/>
                <a:sym typeface="Calibri"/>
              </a:rPr>
              <a:t>clasificar por diferentes criterios</a:t>
            </a:r>
            <a:r>
              <a:rPr lang="es-MX" sz="2800" b="0" i="0" u="none" strike="noStrike" cap="none" dirty="0">
                <a:solidFill>
                  <a:schemeClr val="lt1"/>
                </a:solidFill>
                <a:latin typeface="Calibri"/>
                <a:ea typeface="Calibri"/>
                <a:cs typeface="Calibri"/>
                <a:sym typeface="Calibri"/>
              </a:rPr>
              <a:t>. En este caso, las clasificaremos según el servicio que ofrecen:</a:t>
            </a:r>
            <a:endParaRPr sz="1400" b="0" i="0" u="none" strike="noStrike" cap="none" dirty="0">
              <a:solidFill>
                <a:srgbClr val="000000"/>
              </a:solidFill>
              <a:latin typeface="Arial"/>
              <a:ea typeface="Arial"/>
              <a:cs typeface="Arial"/>
              <a:sym typeface="Arial"/>
            </a:endParaRPr>
          </a:p>
        </p:txBody>
      </p:sp>
      <p:sp>
        <p:nvSpPr>
          <p:cNvPr id="168" name="Google Shape;168;p8"/>
          <p:cNvSpPr txBox="1"/>
          <p:nvPr/>
        </p:nvSpPr>
        <p:spPr>
          <a:xfrm>
            <a:off x="4794013" y="3204155"/>
            <a:ext cx="7036007" cy="2246769"/>
          </a:xfrm>
          <a:prstGeom prst="rect">
            <a:avLst/>
          </a:prstGeom>
          <a:noFill/>
          <a:ln>
            <a:noFill/>
          </a:ln>
        </p:spPr>
        <p:txBody>
          <a:bodyPr spcFirstLastPara="1" wrap="square" lIns="91425" tIns="45700" rIns="91425" bIns="45700" anchor="t" anchorCtr="0">
            <a:spAutoFit/>
          </a:bodyPr>
          <a:lstStyle/>
          <a:p>
            <a:pPr marL="457200" marR="0" lvl="0" indent="-323850" algn="l" rtl="0">
              <a:lnSpc>
                <a:spcPct val="100000"/>
              </a:lnSpc>
              <a:spcBef>
                <a:spcPts val="0"/>
              </a:spcBef>
              <a:spcAft>
                <a:spcPts val="0"/>
              </a:spcAft>
              <a:buClr>
                <a:srgbClr val="7F7F7F"/>
              </a:buClr>
              <a:buSzPts val="2000"/>
              <a:buFont typeface="Calibri"/>
              <a:buChar char="●"/>
            </a:pPr>
            <a:r>
              <a:rPr lang="es-MX" sz="2000" b="1" i="0" u="none" strike="noStrike" cap="none" dirty="0">
                <a:solidFill>
                  <a:srgbClr val="CD25B0"/>
                </a:solidFill>
                <a:latin typeface="Calibri"/>
                <a:ea typeface="Calibri"/>
                <a:cs typeface="Calibri"/>
                <a:sym typeface="Calibri"/>
              </a:rPr>
              <a:t>De entretenimiento</a:t>
            </a:r>
            <a:r>
              <a:rPr lang="es-MX" sz="2000" b="0" i="0" u="none" strike="noStrike" cap="none" dirty="0">
                <a:solidFill>
                  <a:srgbClr val="CD25B0"/>
                </a:solidFill>
                <a:latin typeface="Calibri"/>
                <a:ea typeface="Calibri"/>
                <a:cs typeface="Calibri"/>
                <a:sym typeface="Calibri"/>
              </a:rPr>
              <a:t>: </a:t>
            </a:r>
            <a:r>
              <a:rPr lang="es-MX" sz="2000" b="0" i="0" u="none" strike="noStrike" cap="none" dirty="0">
                <a:solidFill>
                  <a:schemeClr val="dk1"/>
                </a:solidFill>
                <a:latin typeface="Calibri"/>
                <a:ea typeface="Calibri"/>
                <a:cs typeface="Calibri"/>
                <a:sym typeface="Calibri"/>
              </a:rPr>
              <a:t>Donde se encuentran mayoritariamente las apps de juegos.</a:t>
            </a:r>
            <a:endParaRPr sz="1400" b="0" i="0" u="none" strike="noStrike" cap="none" dirty="0">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7F7F7F"/>
              </a:buClr>
              <a:buSzPts val="2000"/>
              <a:buFont typeface="Calibri"/>
              <a:buChar char="●"/>
            </a:pPr>
            <a:r>
              <a:rPr lang="es-MX" sz="2000" b="1" i="0" u="none" strike="noStrike" cap="none" dirty="0">
                <a:solidFill>
                  <a:srgbClr val="CD25B0"/>
                </a:solidFill>
                <a:latin typeface="Calibri"/>
                <a:ea typeface="Calibri"/>
                <a:cs typeface="Calibri"/>
                <a:sym typeface="Calibri"/>
              </a:rPr>
              <a:t>De relación social</a:t>
            </a:r>
            <a:r>
              <a:rPr lang="es-MX" sz="2000" b="0" i="0" u="none" strike="noStrike" cap="none" dirty="0">
                <a:solidFill>
                  <a:srgbClr val="CD25B0"/>
                </a:solidFill>
                <a:latin typeface="Calibri"/>
                <a:ea typeface="Calibri"/>
                <a:cs typeface="Calibri"/>
                <a:sym typeface="Calibri"/>
              </a:rPr>
              <a:t>: </a:t>
            </a:r>
            <a:r>
              <a:rPr lang="es-MX" sz="2000" b="0" i="0" u="none" strike="noStrike" cap="none" dirty="0">
                <a:solidFill>
                  <a:schemeClr val="dk1"/>
                </a:solidFill>
                <a:latin typeface="Calibri"/>
                <a:ea typeface="Calibri"/>
                <a:cs typeface="Calibri"/>
                <a:sym typeface="Calibri"/>
              </a:rPr>
              <a:t>Dirigidas a la comunicación interpersonal</a:t>
            </a:r>
            <a:endParaRPr sz="1400" b="0" i="0" u="none" strike="noStrike" cap="none" dirty="0">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7F7F7F"/>
              </a:buClr>
              <a:buSzPts val="2000"/>
              <a:buFont typeface="Calibri"/>
              <a:buChar char="●"/>
            </a:pPr>
            <a:r>
              <a:rPr lang="es-MX" sz="2000" b="1" i="0" u="none" strike="noStrike" cap="none" dirty="0">
                <a:solidFill>
                  <a:srgbClr val="CD25B0"/>
                </a:solidFill>
                <a:latin typeface="Calibri"/>
                <a:ea typeface="Calibri"/>
                <a:cs typeface="Calibri"/>
                <a:sym typeface="Calibri"/>
              </a:rPr>
              <a:t>De producción o utilitarias</a:t>
            </a:r>
            <a:r>
              <a:rPr lang="es-MX" sz="2000" b="0" i="0" u="none" strike="noStrike" cap="none" dirty="0">
                <a:solidFill>
                  <a:srgbClr val="CD25B0"/>
                </a:solidFill>
                <a:latin typeface="Calibri"/>
                <a:ea typeface="Calibri"/>
                <a:cs typeface="Calibri"/>
                <a:sym typeface="Calibri"/>
              </a:rPr>
              <a:t>: </a:t>
            </a:r>
            <a:r>
              <a:rPr lang="es-MX" sz="2000" b="0" i="0" u="none" strike="noStrike" cap="none" dirty="0">
                <a:solidFill>
                  <a:schemeClr val="dk1"/>
                </a:solidFill>
                <a:latin typeface="Calibri"/>
                <a:ea typeface="Calibri"/>
                <a:cs typeface="Calibri"/>
                <a:sym typeface="Calibri"/>
              </a:rPr>
              <a:t>Proporcionan instrumentos para la resolución de tareas específicas que requieren inmediatez y rapidez para solucionar problemas, en especial en el sector empresarial y comercial.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5" name="Google Shape;175;p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TIPOS DE </a:t>
            </a:r>
            <a:br>
              <a:rPr lang="es-MX" dirty="0"/>
            </a:br>
            <a:r>
              <a:rPr lang="es-MX" dirty="0">
                <a:solidFill>
                  <a:srgbClr val="CD25B0"/>
                </a:solidFill>
              </a:rPr>
              <a:t>APLICACIONES MÓVILES</a:t>
            </a:r>
            <a:endParaRPr dirty="0">
              <a:solidFill>
                <a:srgbClr val="CD25B0"/>
              </a:solidFill>
            </a:endParaRPr>
          </a:p>
        </p:txBody>
      </p:sp>
      <p:sp>
        <p:nvSpPr>
          <p:cNvPr id="176" name="Google Shape;176;p9"/>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7" name="Google Shape;177;p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8" name="Google Shape;178;p9"/>
          <p:cNvSpPr/>
          <p:nvPr/>
        </p:nvSpPr>
        <p:spPr>
          <a:xfrm>
            <a:off x="0" y="2643883"/>
            <a:ext cx="4562669" cy="350352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9" name="Google Shape;179;p9"/>
          <p:cNvSpPr txBox="1"/>
          <p:nvPr/>
        </p:nvSpPr>
        <p:spPr>
          <a:xfrm>
            <a:off x="296662" y="3150959"/>
            <a:ext cx="4266007"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Calibri"/>
              <a:buNone/>
            </a:pPr>
            <a:r>
              <a:rPr lang="es-MX" sz="2800" b="0" i="0" u="none" strike="noStrike" cap="none" dirty="0">
                <a:solidFill>
                  <a:schemeClr val="lt1"/>
                </a:solidFill>
                <a:latin typeface="Calibri"/>
                <a:ea typeface="Calibri"/>
                <a:cs typeface="Calibri"/>
                <a:sym typeface="Calibri"/>
              </a:rPr>
              <a:t>Las aplicaciones se pueden </a:t>
            </a:r>
            <a:r>
              <a:rPr lang="es-MX" sz="2800" b="1" i="0" u="none" strike="noStrike" cap="none" dirty="0">
                <a:solidFill>
                  <a:schemeClr val="lt1"/>
                </a:solidFill>
                <a:latin typeface="Calibri"/>
                <a:ea typeface="Calibri"/>
                <a:cs typeface="Calibri"/>
                <a:sym typeface="Calibri"/>
              </a:rPr>
              <a:t>clasificar por diferentes criterios</a:t>
            </a:r>
            <a:r>
              <a:rPr lang="es-MX" sz="2800" b="0" i="0" u="none" strike="noStrike" cap="none" dirty="0">
                <a:solidFill>
                  <a:schemeClr val="lt1"/>
                </a:solidFill>
                <a:latin typeface="Calibri"/>
                <a:ea typeface="Calibri"/>
                <a:cs typeface="Calibri"/>
                <a:sym typeface="Calibri"/>
              </a:rPr>
              <a:t>. En esta caso, las clasificaremos según el servicio que ofrecen:</a:t>
            </a:r>
            <a:endParaRPr sz="1400" b="0" i="0" u="none" strike="noStrike" cap="none" dirty="0">
              <a:solidFill>
                <a:srgbClr val="000000"/>
              </a:solidFill>
              <a:latin typeface="Arial"/>
              <a:ea typeface="Arial"/>
              <a:cs typeface="Arial"/>
              <a:sym typeface="Arial"/>
            </a:endParaRPr>
          </a:p>
        </p:txBody>
      </p:sp>
      <p:sp>
        <p:nvSpPr>
          <p:cNvPr id="180" name="Google Shape;180;p9"/>
          <p:cNvSpPr txBox="1"/>
          <p:nvPr/>
        </p:nvSpPr>
        <p:spPr>
          <a:xfrm>
            <a:off x="4773513" y="2964483"/>
            <a:ext cx="7036007" cy="2862322"/>
          </a:xfrm>
          <a:prstGeom prst="rect">
            <a:avLst/>
          </a:prstGeom>
          <a:noFill/>
          <a:ln>
            <a:noFill/>
          </a:ln>
        </p:spPr>
        <p:txBody>
          <a:bodyPr spcFirstLastPara="1" wrap="square" lIns="91425" tIns="45700" rIns="91425" bIns="45700" anchor="t" anchorCtr="0">
            <a:spAutoFit/>
          </a:bodyPr>
          <a:lstStyle/>
          <a:p>
            <a:pPr marL="457200" marR="0" lvl="0" indent="-323850" algn="l" rtl="0">
              <a:lnSpc>
                <a:spcPct val="100000"/>
              </a:lnSpc>
              <a:spcBef>
                <a:spcPts val="0"/>
              </a:spcBef>
              <a:spcAft>
                <a:spcPts val="0"/>
              </a:spcAft>
              <a:buClr>
                <a:srgbClr val="7F7F7F"/>
              </a:buClr>
              <a:buSzPts val="2000"/>
              <a:buFont typeface="Calibri"/>
              <a:buChar char="●"/>
            </a:pPr>
            <a:r>
              <a:rPr lang="es-MX" sz="2000" b="1" i="0" u="none" strike="noStrike" cap="none" dirty="0">
                <a:solidFill>
                  <a:srgbClr val="CD25B0"/>
                </a:solidFill>
                <a:latin typeface="Calibri"/>
                <a:ea typeface="Calibri"/>
                <a:cs typeface="Calibri"/>
                <a:sym typeface="Calibri"/>
              </a:rPr>
              <a:t>Educativas o informativas</a:t>
            </a:r>
            <a:r>
              <a:rPr lang="es-MX" sz="2000" b="0" i="0" u="none" strike="noStrike" cap="none" dirty="0">
                <a:solidFill>
                  <a:srgbClr val="CD25B0"/>
                </a:solidFill>
                <a:latin typeface="Calibri"/>
                <a:ea typeface="Calibri"/>
                <a:cs typeface="Calibri"/>
                <a:sym typeface="Calibri"/>
              </a:rPr>
              <a:t>: </a:t>
            </a:r>
            <a:r>
              <a:rPr lang="es-MX" sz="2000" b="0" i="0" u="none" strike="noStrike" cap="none" dirty="0">
                <a:solidFill>
                  <a:schemeClr val="dk1"/>
                </a:solidFill>
                <a:latin typeface="Calibri"/>
                <a:ea typeface="Calibri"/>
                <a:cs typeface="Calibri"/>
                <a:sym typeface="Calibri"/>
              </a:rPr>
              <a:t>Diseñadas y desarrolladas como transmisoras de la información y el conocimiento, donde se prioriza el acceso a los contenidos y a las herramientas de búsqueda mediante una interfaz de navegación lo más sencillo y fácil posible.</a:t>
            </a:r>
            <a:endParaRPr sz="1400" b="0" i="0" u="none" strike="noStrike" cap="none" dirty="0">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7F7F7F"/>
              </a:buClr>
              <a:buSzPts val="2000"/>
              <a:buFont typeface="Calibri"/>
              <a:buChar char="●"/>
            </a:pPr>
            <a:r>
              <a:rPr lang="es-MX" sz="2000" b="1" i="0" u="none" strike="noStrike" cap="none" dirty="0">
                <a:solidFill>
                  <a:srgbClr val="CD25B0"/>
                </a:solidFill>
                <a:latin typeface="Calibri"/>
                <a:ea typeface="Calibri"/>
                <a:cs typeface="Calibri"/>
                <a:sym typeface="Calibri"/>
              </a:rPr>
              <a:t>Creativas</a:t>
            </a:r>
            <a:r>
              <a:rPr lang="es-MX" sz="2000" b="0" i="0" u="none" strike="noStrike" cap="none" dirty="0">
                <a:solidFill>
                  <a:srgbClr val="CD25B0"/>
                </a:solidFill>
                <a:latin typeface="Calibri"/>
                <a:ea typeface="Calibri"/>
                <a:cs typeface="Calibri"/>
                <a:sym typeface="Calibri"/>
              </a:rPr>
              <a:t>: </a:t>
            </a:r>
            <a:r>
              <a:rPr lang="es-MX" sz="2000" b="0" i="0" u="none" strike="noStrike" cap="none" dirty="0">
                <a:solidFill>
                  <a:schemeClr val="dk1"/>
                </a:solidFill>
                <a:latin typeface="Calibri"/>
                <a:ea typeface="Calibri"/>
                <a:cs typeface="Calibri"/>
                <a:sym typeface="Calibri"/>
              </a:rPr>
              <a:t>Ofrecen herramientas que potencien la creatividad literaria, musical</a:t>
            </a:r>
            <a:r>
              <a:rPr lang="es-MX" sz="2000" b="0" i="0" u="none" strike="noStrike" cap="none" dirty="0">
                <a:solidFill>
                  <a:srgbClr val="000000"/>
                </a:solidFill>
                <a:latin typeface="Calibri"/>
                <a:ea typeface="Calibri"/>
                <a:cs typeface="Calibri"/>
                <a:sym typeface="Calibri"/>
              </a:rPr>
              <a:t> (y sonora),</a:t>
            </a:r>
            <a:r>
              <a:rPr lang="es-MX" sz="2000" b="1" i="0" u="none" strike="noStrike" cap="none" dirty="0">
                <a:solidFill>
                  <a:srgbClr val="CD25B0"/>
                </a:solidFill>
                <a:latin typeface="Calibri"/>
                <a:ea typeface="Calibri"/>
                <a:cs typeface="Calibri"/>
                <a:sym typeface="Calibri"/>
              </a:rPr>
              <a:t> </a:t>
            </a:r>
            <a:r>
              <a:rPr lang="es-MX" sz="2000" b="0" i="0" u="none" strike="noStrike" cap="none" dirty="0">
                <a:solidFill>
                  <a:schemeClr val="dk1"/>
                </a:solidFill>
                <a:latin typeface="Calibri"/>
                <a:ea typeface="Calibri"/>
                <a:cs typeface="Calibri"/>
                <a:sym typeface="Calibri"/>
              </a:rPr>
              <a:t>fotográfica o video-gráfica.</a:t>
            </a:r>
            <a:endParaRPr sz="1400" b="0" i="0" u="none" strike="noStrike" cap="none" dirty="0">
              <a:solidFill>
                <a:srgbClr val="000000"/>
              </a:solidFill>
              <a:latin typeface="Arial"/>
              <a:ea typeface="Arial"/>
              <a:cs typeface="Arial"/>
              <a:sym typeface="Arial"/>
            </a:endParaRPr>
          </a:p>
          <a:p>
            <a:pPr marL="457200" marR="0" lvl="0" indent="-323850" algn="l" rtl="0">
              <a:lnSpc>
                <a:spcPct val="100000"/>
              </a:lnSpc>
              <a:spcBef>
                <a:spcPts val="0"/>
              </a:spcBef>
              <a:spcAft>
                <a:spcPts val="0"/>
              </a:spcAft>
              <a:buClr>
                <a:srgbClr val="7F7F7F"/>
              </a:buClr>
              <a:buSzPts val="2000"/>
              <a:buFont typeface="Calibri"/>
              <a:buChar char="●"/>
            </a:pPr>
            <a:r>
              <a:rPr lang="es-MX" sz="2000" b="1" i="0" u="none" strike="noStrike" cap="none" dirty="0">
                <a:solidFill>
                  <a:srgbClr val="CD25B0"/>
                </a:solidFill>
                <a:latin typeface="Calibri"/>
                <a:ea typeface="Calibri"/>
                <a:cs typeface="Calibri"/>
                <a:sym typeface="Calibri"/>
              </a:rPr>
              <a:t>Publicitarias</a:t>
            </a:r>
            <a:r>
              <a:rPr lang="es-MX" sz="2000" b="0" i="0" u="none" strike="noStrike" cap="none" dirty="0">
                <a:solidFill>
                  <a:srgbClr val="CD25B0"/>
                </a:solidFill>
                <a:latin typeface="Calibri"/>
                <a:ea typeface="Calibri"/>
                <a:cs typeface="Calibri"/>
                <a:sym typeface="Calibri"/>
              </a:rPr>
              <a:t>: </a:t>
            </a:r>
            <a:r>
              <a:rPr lang="es-MX" sz="2000" b="0" i="0" u="none" strike="noStrike" cap="none" dirty="0">
                <a:solidFill>
                  <a:schemeClr val="dk1"/>
                </a:solidFill>
                <a:latin typeface="Calibri"/>
                <a:ea typeface="Calibri"/>
                <a:cs typeface="Calibri"/>
                <a:sym typeface="Calibri"/>
              </a:rPr>
              <a:t>Con fines comerciales la gran mayoría son de distribución gratuita.</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1300</Words>
  <Application>Microsoft Office PowerPoint</Application>
  <PresentationFormat>Panorámica</PresentationFormat>
  <Paragraphs>124</Paragraphs>
  <Slides>20</Slides>
  <Notes>20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20</vt:i4>
      </vt:variant>
    </vt:vector>
  </HeadingPairs>
  <TitlesOfParts>
    <vt:vector size="23" baseType="lpstr">
      <vt:lpstr>Arial</vt:lpstr>
      <vt:lpstr>Calibri</vt:lpstr>
      <vt:lpstr>Tema de Office</vt:lpstr>
      <vt:lpstr>Proyecto Desarrollo Tecnológico</vt:lpstr>
      <vt:lpstr>Presentación de PowerPoint</vt:lpstr>
      <vt:lpstr>Presentación de PowerPoint</vt:lpstr>
      <vt:lpstr>TIPOS DE SOLUCIONES TECNOLÓGICAS</vt:lpstr>
      <vt:lpstr>Presentación de PowerPoint</vt:lpstr>
      <vt:lpstr>APLICACIONES MÓVILES</vt:lpstr>
      <vt:lpstr>PRINCIPALES SENSORES Y FUNCIONES</vt:lpstr>
      <vt:lpstr>TIPOS DE  APLICACIONES MÓVILES</vt:lpstr>
      <vt:lpstr>TIPOS DE  APLICACIONES MÓVILES</vt:lpstr>
      <vt:lpstr>Presentación de PowerPoint</vt:lpstr>
      <vt:lpstr>APLICACIONES DE ESCRITORIO</vt:lpstr>
      <vt:lpstr>VENTAJAS Y DESVENTAJAS</vt:lpstr>
      <vt:lpstr>EJEMPLOS DE APLICACIONES DE ESCRITORIO</vt:lpstr>
      <vt:lpstr>Presentación de PowerPoint</vt:lpstr>
      <vt:lpstr>APLICACIÓN  WEB</vt:lpstr>
      <vt:lpstr>VENTAJAS Y DESVENTAJAS</vt:lpstr>
      <vt:lpstr>Presentación de PowerPoint</vt:lpstr>
      <vt:lpstr>APLICACIONES DE INTERNET DE LAS COSAS</vt:lpstr>
      <vt:lpstr>TRABAJO FINAL ESCOGER QUÉ TECNOLOGÍA USARÁN</vt:lpstr>
      <vt:lpstr>ACTIVIDAD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Desarrollo Tecnológico</dc:title>
  <dc:creator>d.silvahidd@gmail.com</dc:creator>
  <cp:lastModifiedBy>Karina Uribe Mansilla</cp:lastModifiedBy>
  <cp:revision>1</cp:revision>
  <dcterms:created xsi:type="dcterms:W3CDTF">2020-08-12T18:32:33Z</dcterms:created>
  <dcterms:modified xsi:type="dcterms:W3CDTF">2021-02-16T01:21:09Z</dcterms:modified>
</cp:coreProperties>
</file>