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77" r:id="rId3"/>
    <p:sldId id="279" r:id="rId4"/>
    <p:sldId id="260" r:id="rId5"/>
    <p:sldId id="258" r:id="rId6"/>
    <p:sldId id="287" r:id="rId7"/>
    <p:sldId id="312" r:id="rId8"/>
    <p:sldId id="334" r:id="rId9"/>
    <p:sldId id="325" r:id="rId10"/>
    <p:sldId id="318"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28" r:id="rId26"/>
    <p:sldId id="311" r:id="rId27"/>
    <p:sldId id="353" r:id="rId28"/>
    <p:sldId id="354" r:id="rId29"/>
    <p:sldId id="355" r:id="rId30"/>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 xmlns:p15="http://schemas.microsoft.com/office/powerpoint/2012/main" xmlns:go="http://customooxmlschemas.google.com/" roundtripDataSignature="AMtx7mj6ho7Wgmz/U05Ubv55I2SHPNkWeA==" r:id="rId33"/>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41" autoAdjust="0"/>
    <p:restoredTop sz="95313"/>
  </p:normalViewPr>
  <p:slideViewPr>
    <p:cSldViewPr snapToGrid="0">
      <p:cViewPr varScale="1">
        <p:scale>
          <a:sx n="106" d="100"/>
          <a:sy n="106" d="100"/>
        </p:scale>
        <p:origin x="1128" y="10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7638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8|</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Nombre</a:t>
            </a:r>
            <a:r>
              <a:rPr lang="en-US" sz="1400" b="0" i="0" u="none" strike="noStrike" cap="none" dirty="0">
                <a:solidFill>
                  <a:srgbClr val="FFFFFF"/>
                </a:solidFill>
                <a:latin typeface="Calibri"/>
                <a:ea typeface="Calibri"/>
                <a:cs typeface="Calibri"/>
                <a:sym typeface="Calibri"/>
              </a:rPr>
              <a:t> del </a:t>
            </a:r>
            <a:r>
              <a:rPr lang="en-US" sz="1400" b="0" i="0" u="none" strike="noStrike" cap="none" dirty="0" err="1">
                <a:solidFill>
                  <a:srgbClr val="FFFFFF"/>
                </a:solidFill>
                <a:latin typeface="Calibri"/>
                <a:ea typeface="Calibri"/>
                <a:cs typeface="Calibri"/>
                <a:sym typeface="Calibri"/>
              </a:rPr>
              <a:t>Módulo</a:t>
            </a:r>
            <a:endParaRPr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4000383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youtube.com/watch?v=z_6YlBjqq04"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ivangonzalez/Desktop/IVAN%20G%202020/2020/DUOC/ARTES/Electricidad%20M7%20A8%20Variador%20de%20frecuencia(PORTADA)-01.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INSTALACIÓN DE EQUIPOS ELECTRÓNICOS DE POTENCIA</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38" y="2841266"/>
            <a:ext cx="5633883" cy="37775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FUNCIONAMIENTO INTERNO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44436"/>
            <a:ext cx="8857235" cy="113768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1844436"/>
            <a:ext cx="8276346" cy="915375"/>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El variador de frecuencia se puede esquematizar como se ve en la Figura. En el diagrama podemos reconocer los diversos componentes de estos dispositivos sub dividiéndolo en cuatro bloques principales.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902" y="3576485"/>
            <a:ext cx="5440680" cy="2523744"/>
          </a:xfrm>
          <a:prstGeom prst="rect">
            <a:avLst/>
          </a:prstGeom>
        </p:spPr>
      </p:pic>
    </p:spTree>
    <p:extLst>
      <p:ext uri="{BB962C8B-B14F-4D97-AF65-F5344CB8AC3E}">
        <p14:creationId xmlns:p14="http://schemas.microsoft.com/office/powerpoint/2010/main" val="136666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FUNCIONAMIENTO INTERNO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1669312" y="2488018"/>
            <a:ext cx="6081823" cy="304091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2048651" y="2670277"/>
            <a:ext cx="5213386" cy="2504280"/>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b="1" dirty="0">
                <a:solidFill>
                  <a:srgbClr val="29754D"/>
                </a:solidFill>
                <a:latin typeface="Calibri"/>
                <a:ea typeface="Calibri"/>
                <a:cs typeface="Calibri"/>
                <a:sym typeface="Calibri"/>
              </a:rPr>
              <a:t>Rectificador: </a:t>
            </a:r>
            <a:r>
              <a:rPr lang="es-CL" sz="1600" dirty="0">
                <a:latin typeface="Calibri"/>
                <a:ea typeface="Calibri"/>
                <a:cs typeface="Calibri"/>
                <a:sym typeface="Calibri"/>
              </a:rPr>
              <a:t>Partiendo de la red de Corriente Alterna de suministro (monofásica o trifásica), se obtiene una corriente continua mediante diodos rectificadores.</a:t>
            </a:r>
          </a:p>
          <a:p>
            <a:pPr lvl="0" algn="just">
              <a:spcBef>
                <a:spcPts val="1200"/>
              </a:spcBef>
            </a:pPr>
            <a:r>
              <a:rPr lang="es-CL" sz="1600" b="1" dirty="0">
                <a:solidFill>
                  <a:srgbClr val="29754D"/>
                </a:solidFill>
                <a:latin typeface="Calibri"/>
                <a:ea typeface="Calibri"/>
                <a:cs typeface="Calibri"/>
                <a:sym typeface="Calibri"/>
              </a:rPr>
              <a:t>Bus de continua: </a:t>
            </a:r>
            <a:r>
              <a:rPr lang="es-CL" sz="1600" dirty="0">
                <a:latin typeface="Calibri"/>
                <a:ea typeface="Calibri"/>
                <a:cs typeface="Calibri"/>
                <a:sym typeface="Calibri"/>
              </a:rPr>
              <a:t>Condensadores de gran capacidad (y a veces también bobinas), almacenan y filtran la corriente alterna rectificada, para obtener un valor de tensión continua estable, reserva de energía suficiente para proporcionar la intensidad requerida por el motor.</a:t>
            </a:r>
          </a:p>
        </p:txBody>
      </p:sp>
    </p:spTree>
    <p:extLst>
      <p:ext uri="{BB962C8B-B14F-4D97-AF65-F5344CB8AC3E}">
        <p14:creationId xmlns:p14="http://schemas.microsoft.com/office/powerpoint/2010/main" val="345008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FUNCIONAMIENTO INTERNO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1669312" y="2434856"/>
            <a:ext cx="6081823" cy="3678866"/>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2060999" y="2615609"/>
            <a:ext cx="5392424" cy="325356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b="1" dirty="0">
                <a:solidFill>
                  <a:srgbClr val="29754D"/>
                </a:solidFill>
                <a:latin typeface="Calibri"/>
                <a:ea typeface="Calibri"/>
                <a:cs typeface="Calibri"/>
                <a:sym typeface="Calibri"/>
              </a:rPr>
              <a:t>Etapa de salida: </a:t>
            </a:r>
            <a:r>
              <a:rPr lang="es-CL" sz="1600" dirty="0">
                <a:latin typeface="Calibri"/>
                <a:ea typeface="Calibri"/>
                <a:cs typeface="Calibri"/>
                <a:sym typeface="Calibri"/>
              </a:rPr>
              <a:t>Desde la tensión del bus de continua, un microcontrolador modula y convierte esta energía en una salida trifásica, con valores de tensión, intensidad y frecuencia de salida variables. Como elementos de conmutación, se usan principalmente transistores bipolares (BJT), CMOS o similares, IGBT, tiristores (SCR), GTO, entre otros.</a:t>
            </a:r>
          </a:p>
          <a:p>
            <a:pPr lvl="0" algn="just">
              <a:spcBef>
                <a:spcPts val="1200"/>
              </a:spcBef>
            </a:pPr>
            <a:r>
              <a:rPr lang="es-CL" sz="1600" b="1" dirty="0">
                <a:solidFill>
                  <a:srgbClr val="29754D"/>
                </a:solidFill>
                <a:latin typeface="Calibri"/>
                <a:ea typeface="Calibri"/>
                <a:cs typeface="Calibri"/>
                <a:sym typeface="Calibri"/>
              </a:rPr>
              <a:t>Control y E/S: </a:t>
            </a:r>
            <a:r>
              <a:rPr lang="es-CL" sz="1600" dirty="0">
                <a:latin typeface="Calibri"/>
                <a:ea typeface="Calibri"/>
                <a:cs typeface="Calibri"/>
                <a:sym typeface="Calibri"/>
              </a:rPr>
              <a:t>Circuitos de control de los diferentes bloques del variador, protección, regulación, y entradas y salidas, tanto analógicas como digitales. Además se incluye el interfaz de comunicaciones con buses u otros dispositivos de control y usuario.</a:t>
            </a:r>
          </a:p>
        </p:txBody>
      </p:sp>
    </p:spTree>
    <p:extLst>
      <p:ext uri="{BB962C8B-B14F-4D97-AF65-F5344CB8AC3E}">
        <p14:creationId xmlns:p14="http://schemas.microsoft.com/office/powerpoint/2010/main" val="340012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MODULACIÓN DE FRECUENCIA</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44436"/>
            <a:ext cx="8857235" cy="1935401"/>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1844436"/>
            <a:ext cx="8276346" cy="1745341"/>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Las magnitudes eléctricas como la tensión, la intensidad y la potencia pueden ser fácilmente modificables a través de transformadores o de divisores de tensión y de corriente, sin embargo, la frecuencia es una magnitud que no se puede variar de manera directa.</a:t>
            </a:r>
          </a:p>
          <a:p>
            <a:pPr lvl="0" algn="just">
              <a:spcBef>
                <a:spcPts val="1200"/>
              </a:spcBef>
            </a:pPr>
            <a:r>
              <a:rPr lang="es-CL" sz="1600" dirty="0">
                <a:latin typeface="Calibri"/>
                <a:ea typeface="Calibri"/>
                <a:cs typeface="Calibri"/>
                <a:sym typeface="Calibri"/>
              </a:rPr>
              <a:t>El variador de frecuencias recibe la señal eléctrica de la línea a una frecuencia fija, la convierte en señal directa, luego en continua y la reconvierte a alterna pero a la frecuencia que uno desee.</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544" y="4230221"/>
            <a:ext cx="7091172" cy="1988820"/>
          </a:xfrm>
          <a:prstGeom prst="rect">
            <a:avLst/>
          </a:prstGeom>
        </p:spPr>
      </p:pic>
    </p:spTree>
    <p:extLst>
      <p:ext uri="{BB962C8B-B14F-4D97-AF65-F5344CB8AC3E}">
        <p14:creationId xmlns:p14="http://schemas.microsoft.com/office/powerpoint/2010/main" val="33919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SEÑAL DE DISPARO PARA TRANSISTORES</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44437"/>
            <a:ext cx="8857235" cy="147292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1844437"/>
            <a:ext cx="8264930" cy="1355964"/>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En el circuito interno del variador de frecuencia se encuentra un microcontrolador, este es el encargado de realizar el disparo de los transistores de potencia de la etapa de salida del VDF.</a:t>
            </a:r>
          </a:p>
          <a:p>
            <a:pPr lvl="0" algn="just">
              <a:spcBef>
                <a:spcPts val="1200"/>
              </a:spcBef>
            </a:pPr>
            <a:r>
              <a:rPr lang="es-CL" sz="1600" dirty="0">
                <a:latin typeface="Calibri"/>
                <a:ea typeface="Calibri"/>
                <a:cs typeface="Calibri"/>
                <a:sym typeface="Calibri"/>
              </a:rPr>
              <a:t>Mediante el uso de PWM se recrea una señal sinusoidal como la que se muestra en la imagen.</a:t>
            </a:r>
          </a:p>
        </p:txBody>
      </p:sp>
      <p:pic>
        <p:nvPicPr>
          <p:cNvPr id="7" name="Google Shape;273;p12">
            <a:extLst>
              <a:ext uri="{FF2B5EF4-FFF2-40B4-BE49-F238E27FC236}">
                <a16:creationId xmlns:a16="http://schemas.microsoft.com/office/drawing/2014/main" xmlns="" id="{28812B8E-D52D-8349-AE21-D1B681716707}"/>
              </a:ext>
            </a:extLst>
          </p:cNvPr>
          <p:cNvPicPr preferRelativeResize="0"/>
          <p:nvPr/>
        </p:nvPicPr>
        <p:blipFill rotWithShape="1">
          <a:blip r:embed="rId2">
            <a:alphaModFix/>
          </a:blip>
          <a:srcRect/>
          <a:stretch/>
        </p:blipFill>
        <p:spPr>
          <a:xfrm>
            <a:off x="1967023" y="4175417"/>
            <a:ext cx="5786216" cy="1999424"/>
          </a:xfrm>
          <a:prstGeom prst="rect">
            <a:avLst/>
          </a:prstGeom>
          <a:noFill/>
          <a:ln>
            <a:noFill/>
          </a:ln>
        </p:spPr>
      </p:pic>
    </p:spTree>
    <p:extLst>
      <p:ext uri="{BB962C8B-B14F-4D97-AF65-F5344CB8AC3E}">
        <p14:creationId xmlns:p14="http://schemas.microsoft.com/office/powerpoint/2010/main" val="138678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BLOQUES DE UN VARIADOR </a:t>
            </a:r>
          </a:p>
        </p:txBody>
      </p:sp>
      <p:pic>
        <p:nvPicPr>
          <p:cNvPr id="6" name="Google Shape;283;p13">
            <a:extLst>
              <a:ext uri="{FF2B5EF4-FFF2-40B4-BE49-F238E27FC236}">
                <a16:creationId xmlns:a16="http://schemas.microsoft.com/office/drawing/2014/main" xmlns="" id="{087DC464-EA22-BE46-A874-6D5A5B0CBED3}"/>
              </a:ext>
            </a:extLst>
          </p:cNvPr>
          <p:cNvPicPr preferRelativeResize="0"/>
          <p:nvPr/>
        </p:nvPicPr>
        <p:blipFill rotWithShape="1">
          <a:blip r:embed="rId2">
            <a:alphaModFix/>
          </a:blip>
          <a:srcRect l="1080" t="19003" r="2553" b="4733"/>
          <a:stretch/>
        </p:blipFill>
        <p:spPr>
          <a:xfrm>
            <a:off x="1371355" y="2583575"/>
            <a:ext cx="6805082" cy="3278606"/>
          </a:xfrm>
          <a:prstGeom prst="rect">
            <a:avLst/>
          </a:prstGeom>
          <a:noFill/>
          <a:ln>
            <a:noFill/>
          </a:ln>
        </p:spPr>
      </p:pic>
    </p:spTree>
    <p:extLst>
      <p:ext uri="{BB962C8B-B14F-4D97-AF65-F5344CB8AC3E}">
        <p14:creationId xmlns:p14="http://schemas.microsoft.com/office/powerpoint/2010/main" val="409079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VIDEO DE FUNCIONAMIENTO</a:t>
            </a:r>
          </a:p>
        </p:txBody>
      </p:sp>
      <p:pic>
        <p:nvPicPr>
          <p:cNvPr id="4" name="Google Shape;292;p14">
            <a:hlinkClick r:id="rId2"/>
            <a:extLst>
              <a:ext uri="{FF2B5EF4-FFF2-40B4-BE49-F238E27FC236}">
                <a16:creationId xmlns:a16="http://schemas.microsoft.com/office/drawing/2014/main" xmlns="" id="{E4D8C2DD-F369-7A41-9E2E-FFDD1817100A}"/>
              </a:ext>
            </a:extLst>
          </p:cNvPr>
          <p:cNvPicPr preferRelativeResize="0"/>
          <p:nvPr/>
        </p:nvPicPr>
        <p:blipFill rotWithShape="1">
          <a:blip r:embed="rId3">
            <a:alphaModFix/>
          </a:blip>
          <a:srcRect t="12645" b="13122"/>
          <a:stretch/>
        </p:blipFill>
        <p:spPr>
          <a:xfrm>
            <a:off x="1960239" y="2495753"/>
            <a:ext cx="5663306" cy="3153032"/>
          </a:xfrm>
          <a:prstGeom prst="rect">
            <a:avLst/>
          </a:prstGeom>
          <a:noFill/>
          <a:ln>
            <a:noFill/>
          </a:ln>
        </p:spPr>
      </p:pic>
      <p:sp>
        <p:nvSpPr>
          <p:cNvPr id="2" name="Rectángulo 1"/>
          <p:cNvSpPr/>
          <p:nvPr/>
        </p:nvSpPr>
        <p:spPr>
          <a:xfrm>
            <a:off x="1960239" y="2495753"/>
            <a:ext cx="5663306" cy="31530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417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1180213" y="2503656"/>
            <a:ext cx="3679917" cy="280199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1487347" y="2769469"/>
            <a:ext cx="3102431" cy="205771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Para realizar la configuración de un variador de frecuencia se deben seguir los pasos que determina el fabricante del dispositivo en el manual, a modo de ejemplo, se ilustra una configuración de un variador de marca Schneider modelo Altivar 312</a:t>
            </a:r>
          </a:p>
        </p:txBody>
      </p:sp>
      <p:pic>
        <p:nvPicPr>
          <p:cNvPr id="6" name="Google Shape;302;p15">
            <a:extLst>
              <a:ext uri="{FF2B5EF4-FFF2-40B4-BE49-F238E27FC236}">
                <a16:creationId xmlns:a16="http://schemas.microsoft.com/office/drawing/2014/main" xmlns="" id="{B7B24C44-25C9-784C-8C4E-51C0E3334051}"/>
              </a:ext>
            </a:extLst>
          </p:cNvPr>
          <p:cNvPicPr preferRelativeResize="0"/>
          <p:nvPr/>
        </p:nvPicPr>
        <p:blipFill rotWithShape="1">
          <a:blip r:embed="rId2">
            <a:alphaModFix/>
          </a:blip>
          <a:srcRect/>
          <a:stretch/>
        </p:blipFill>
        <p:spPr>
          <a:xfrm>
            <a:off x="5586902" y="2222205"/>
            <a:ext cx="2851722" cy="3810235"/>
          </a:xfrm>
          <a:prstGeom prst="rect">
            <a:avLst/>
          </a:prstGeom>
          <a:noFill/>
          <a:ln>
            <a:noFill/>
          </a:ln>
        </p:spPr>
      </p:pic>
    </p:spTree>
    <p:extLst>
      <p:ext uri="{BB962C8B-B14F-4D97-AF65-F5344CB8AC3E}">
        <p14:creationId xmlns:p14="http://schemas.microsoft.com/office/powerpoint/2010/main" val="189469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GENERAL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595422" y="2223687"/>
            <a:ext cx="3679917" cy="174936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798797" y="2149259"/>
            <a:ext cx="3273165" cy="1749368"/>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Es necesario que conozcas los parámetros eléctricos del motor. Dichos datos pueden ser obtenidos de la placa característica del motor  con el cual irá conectado el variador.</a:t>
            </a:r>
          </a:p>
        </p:txBody>
      </p:sp>
      <p:pic>
        <p:nvPicPr>
          <p:cNvPr id="7" name="Google Shape;311;p16">
            <a:extLst>
              <a:ext uri="{FF2B5EF4-FFF2-40B4-BE49-F238E27FC236}">
                <a16:creationId xmlns:a16="http://schemas.microsoft.com/office/drawing/2014/main" xmlns="" id="{66A02B1C-1A19-8640-9F90-A54B8A34219E}"/>
              </a:ext>
            </a:extLst>
          </p:cNvPr>
          <p:cNvPicPr preferRelativeResize="0"/>
          <p:nvPr/>
        </p:nvPicPr>
        <p:blipFill rotWithShape="1">
          <a:blip r:embed="rId2">
            <a:alphaModFix/>
          </a:blip>
          <a:srcRect/>
          <a:stretch/>
        </p:blipFill>
        <p:spPr>
          <a:xfrm>
            <a:off x="4785703" y="2223687"/>
            <a:ext cx="4061335" cy="3646468"/>
          </a:xfrm>
          <a:prstGeom prst="rect">
            <a:avLst/>
          </a:prstGeom>
          <a:noFill/>
          <a:ln>
            <a:noFill/>
          </a:ln>
        </p:spPr>
      </p:pic>
    </p:spTree>
    <p:extLst>
      <p:ext uri="{BB962C8B-B14F-4D97-AF65-F5344CB8AC3E}">
        <p14:creationId xmlns:p14="http://schemas.microsoft.com/office/powerpoint/2010/main" val="152704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DE MOTOR</a:t>
            </a:r>
          </a:p>
        </p:txBody>
      </p:sp>
      <p:pic>
        <p:nvPicPr>
          <p:cNvPr id="6" name="Google Shape;321;p17">
            <a:extLst>
              <a:ext uri="{FF2B5EF4-FFF2-40B4-BE49-F238E27FC236}">
                <a16:creationId xmlns:a16="http://schemas.microsoft.com/office/drawing/2014/main" xmlns="" id="{8A9C18DC-CA1E-204F-B0BA-DD3DB05F106A}"/>
              </a:ext>
            </a:extLst>
          </p:cNvPr>
          <p:cNvPicPr preferRelativeResize="0"/>
          <p:nvPr/>
        </p:nvPicPr>
        <p:blipFill rotWithShape="1">
          <a:blip r:embed="rId2">
            <a:alphaModFix/>
          </a:blip>
          <a:srcRect/>
          <a:stretch/>
        </p:blipFill>
        <p:spPr>
          <a:xfrm>
            <a:off x="2233630" y="2138331"/>
            <a:ext cx="5219793" cy="3822514"/>
          </a:xfrm>
          <a:prstGeom prst="rect">
            <a:avLst/>
          </a:prstGeom>
          <a:noFill/>
          <a:ln>
            <a:noFill/>
          </a:ln>
        </p:spPr>
      </p:pic>
    </p:spTree>
    <p:extLst>
      <p:ext uri="{BB962C8B-B14F-4D97-AF65-F5344CB8AC3E}">
        <p14:creationId xmlns:p14="http://schemas.microsoft.com/office/powerpoint/2010/main" val="219120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7 </a:t>
            </a:r>
            <a:r>
              <a:rPr lang="en-US" sz="1200" dirty="0">
                <a:solidFill>
                  <a:srgbClr val="29754D"/>
                </a:solidFill>
                <a:latin typeface="Calibri"/>
                <a:ea typeface="Calibri"/>
                <a:cs typeface="Calibri"/>
                <a:sym typeface="Calibri"/>
              </a:rPr>
              <a:t>| INSTALACIÓN DE EQUIPOS ELECTRÓNICOS DE POTENCIA</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8</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3" y="2180530"/>
            <a:ext cx="6389136" cy="10554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VARIADOR DE FRECUENCIA</a:t>
            </a:r>
          </a:p>
        </p:txBody>
      </p:sp>
      <p:pic>
        <p:nvPicPr>
          <p:cNvPr id="7" name="Electricidad M7 A8 Variador de frecuencia(PORTADA)-01.png" descr="/Users/ivangonzalez/Desktop/IVAN G 2020/2020/DUOC/ARTES/Electricidad M7 A8 Variador de frecuencia(PORTADA)-01.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63409" y="3814626"/>
            <a:ext cx="9294575" cy="3344077"/>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44437"/>
            <a:ext cx="8857235" cy="147292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1844437"/>
            <a:ext cx="8264930" cy="1355964"/>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Mediante el cursor y los botones que se encuentran en el panel del dispositivo debe ir seleccionando los parámetros a configurar, debe seleccionar el modo de  variar la velocidad, puede ser mediante un potenciómetro, mediante señal analógica o mediante comunicación con un  PLC empleando protocolo de comunicación.</a:t>
            </a:r>
          </a:p>
        </p:txBody>
      </p:sp>
      <p:pic>
        <p:nvPicPr>
          <p:cNvPr id="8" name="Google Shape;330;p18">
            <a:extLst>
              <a:ext uri="{FF2B5EF4-FFF2-40B4-BE49-F238E27FC236}">
                <a16:creationId xmlns:a16="http://schemas.microsoft.com/office/drawing/2014/main" xmlns="" id="{1BA84EA9-F4A1-684A-B9F2-74B06223C232}"/>
              </a:ext>
            </a:extLst>
          </p:cNvPr>
          <p:cNvPicPr preferRelativeResize="0"/>
          <p:nvPr/>
        </p:nvPicPr>
        <p:blipFill rotWithShape="1">
          <a:blip r:embed="rId2">
            <a:alphaModFix/>
          </a:blip>
          <a:srcRect/>
          <a:stretch/>
        </p:blipFill>
        <p:spPr>
          <a:xfrm>
            <a:off x="1684201" y="3864899"/>
            <a:ext cx="6351859" cy="2045514"/>
          </a:xfrm>
          <a:prstGeom prst="rect">
            <a:avLst/>
          </a:prstGeom>
          <a:noFill/>
          <a:ln>
            <a:noFill/>
          </a:ln>
        </p:spPr>
      </p:pic>
    </p:spTree>
    <p:extLst>
      <p:ext uri="{BB962C8B-B14F-4D97-AF65-F5344CB8AC3E}">
        <p14:creationId xmlns:p14="http://schemas.microsoft.com/office/powerpoint/2010/main" val="183867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DE CONTROL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44437"/>
            <a:ext cx="8857235" cy="12177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1844437"/>
            <a:ext cx="8264930" cy="110078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Debido a su sencillez, una de las configuraciones más utilizadas es realizar la partida del variador modificando su velocidad con un potenciómetro o bien mediante interruptores para seleccionar velocidades.</a:t>
            </a:r>
          </a:p>
        </p:txBody>
      </p:sp>
      <p:pic>
        <p:nvPicPr>
          <p:cNvPr id="6" name="Google Shape;341;p19">
            <a:extLst>
              <a:ext uri="{FF2B5EF4-FFF2-40B4-BE49-F238E27FC236}">
                <a16:creationId xmlns:a16="http://schemas.microsoft.com/office/drawing/2014/main" xmlns="" id="{4190DFF8-D6A8-BD4C-BB52-BDE0F56A7D9F}"/>
              </a:ext>
            </a:extLst>
          </p:cNvPr>
          <p:cNvPicPr preferRelativeResize="0"/>
          <p:nvPr/>
        </p:nvPicPr>
        <p:blipFill rotWithShape="1">
          <a:blip r:embed="rId2">
            <a:alphaModFix/>
          </a:blip>
          <a:srcRect/>
          <a:stretch/>
        </p:blipFill>
        <p:spPr>
          <a:xfrm>
            <a:off x="3167010" y="3306784"/>
            <a:ext cx="3386241" cy="3324952"/>
          </a:xfrm>
          <a:prstGeom prst="rect">
            <a:avLst/>
          </a:prstGeom>
          <a:noFill/>
          <a:ln>
            <a:noFill/>
          </a:ln>
        </p:spPr>
      </p:pic>
    </p:spTree>
    <p:extLst>
      <p:ext uri="{BB962C8B-B14F-4D97-AF65-F5344CB8AC3E}">
        <p14:creationId xmlns:p14="http://schemas.microsoft.com/office/powerpoint/2010/main" val="3992185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8479174" cy="437514"/>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DE CONTROL POR POTENCIÓMETRO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44437"/>
            <a:ext cx="8857235" cy="12177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1844437"/>
            <a:ext cx="8264930" cy="110078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Debido a su sencillez una de las configuraciones más utilizadas es realizar la partida del variador modificando su velocidad con un potenciómetro o bien mediante interruptores para seleccionar velocidades.</a:t>
            </a:r>
          </a:p>
        </p:txBody>
      </p:sp>
      <p:pic>
        <p:nvPicPr>
          <p:cNvPr id="7" name="Google Shape;351;p20">
            <a:extLst>
              <a:ext uri="{FF2B5EF4-FFF2-40B4-BE49-F238E27FC236}">
                <a16:creationId xmlns:a16="http://schemas.microsoft.com/office/drawing/2014/main" xmlns="" id="{455D5DA5-EF7A-8442-90F6-AC8FF1722A42}"/>
              </a:ext>
            </a:extLst>
          </p:cNvPr>
          <p:cNvPicPr preferRelativeResize="0"/>
          <p:nvPr/>
        </p:nvPicPr>
        <p:blipFill rotWithShape="1">
          <a:blip r:embed="rId2">
            <a:alphaModFix/>
          </a:blip>
          <a:srcRect/>
          <a:stretch/>
        </p:blipFill>
        <p:spPr>
          <a:xfrm>
            <a:off x="2463085" y="3396772"/>
            <a:ext cx="4724524" cy="3198212"/>
          </a:xfrm>
          <a:prstGeom prst="rect">
            <a:avLst/>
          </a:prstGeom>
          <a:noFill/>
          <a:ln>
            <a:noFill/>
          </a:ln>
        </p:spPr>
      </p:pic>
    </p:spTree>
    <p:extLst>
      <p:ext uri="{BB962C8B-B14F-4D97-AF65-F5344CB8AC3E}">
        <p14:creationId xmlns:p14="http://schemas.microsoft.com/office/powerpoint/2010/main" val="1305645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5767872" cy="55447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DE CONTROL POR POTENCIÓMETRO Y PULSADORES</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2088984"/>
            <a:ext cx="8857235" cy="930664"/>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2088984"/>
            <a:ext cx="8264930" cy="824338"/>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En el manual del fabricante se presentan distintos modos de configurar el variador de frecuencia, todo depende de la aplicación en la que se empleará el dispositivo.</a:t>
            </a:r>
          </a:p>
        </p:txBody>
      </p:sp>
      <p:pic>
        <p:nvPicPr>
          <p:cNvPr id="6" name="Google Shape;361;p21">
            <a:extLst>
              <a:ext uri="{FF2B5EF4-FFF2-40B4-BE49-F238E27FC236}">
                <a16:creationId xmlns:a16="http://schemas.microsoft.com/office/drawing/2014/main" xmlns="" id="{1F7190E1-0965-3644-AD58-B46798433889}"/>
              </a:ext>
            </a:extLst>
          </p:cNvPr>
          <p:cNvPicPr preferRelativeResize="0"/>
          <p:nvPr/>
        </p:nvPicPr>
        <p:blipFill rotWithShape="1">
          <a:blip r:embed="rId2">
            <a:alphaModFix/>
          </a:blip>
          <a:srcRect/>
          <a:stretch/>
        </p:blipFill>
        <p:spPr>
          <a:xfrm>
            <a:off x="2459584" y="3359888"/>
            <a:ext cx="4582960" cy="3228483"/>
          </a:xfrm>
          <a:prstGeom prst="rect">
            <a:avLst/>
          </a:prstGeom>
          <a:noFill/>
          <a:ln>
            <a:noFill/>
          </a:ln>
        </p:spPr>
      </p:pic>
    </p:spTree>
    <p:extLst>
      <p:ext uri="{BB962C8B-B14F-4D97-AF65-F5344CB8AC3E}">
        <p14:creationId xmlns:p14="http://schemas.microsoft.com/office/powerpoint/2010/main" val="142721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5767872" cy="55447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PARA CONTROL DE VDF CON PLC</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2088984"/>
            <a:ext cx="8857235" cy="137723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66419" y="2088984"/>
            <a:ext cx="8264930" cy="126027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Una de las configuraciones más utilizadas es la de comandar la velocidad del motor mediante un PLC, para ello es necesario realizar una comunicación mediante un protocolo entre los dispositivos, existen varios protocolos utilizados para realizar el control del VDF como ETHERNET IP, PROFIBUS,MODBUS TCP/IP, MODBUS Rs232 y MODBUS Rs485.</a:t>
            </a:r>
          </a:p>
        </p:txBody>
      </p:sp>
      <p:pic>
        <p:nvPicPr>
          <p:cNvPr id="7" name="Google Shape;371;p22">
            <a:extLst>
              <a:ext uri="{FF2B5EF4-FFF2-40B4-BE49-F238E27FC236}">
                <a16:creationId xmlns:a16="http://schemas.microsoft.com/office/drawing/2014/main" xmlns="" id="{DADD2972-A973-DF4B-9F27-2B01EB2B00F4}"/>
              </a:ext>
            </a:extLst>
          </p:cNvPr>
          <p:cNvPicPr preferRelativeResize="0"/>
          <p:nvPr/>
        </p:nvPicPr>
        <p:blipFill rotWithShape="1">
          <a:blip r:embed="rId2">
            <a:alphaModFix/>
          </a:blip>
          <a:srcRect/>
          <a:stretch/>
        </p:blipFill>
        <p:spPr>
          <a:xfrm>
            <a:off x="2426621" y="3710761"/>
            <a:ext cx="4644031" cy="2925195"/>
          </a:xfrm>
          <a:prstGeom prst="rect">
            <a:avLst/>
          </a:prstGeom>
          <a:noFill/>
          <a:ln>
            <a:noFill/>
          </a:ln>
        </p:spPr>
      </p:pic>
    </p:spTree>
    <p:extLst>
      <p:ext uri="{BB962C8B-B14F-4D97-AF65-F5344CB8AC3E}">
        <p14:creationId xmlns:p14="http://schemas.microsoft.com/office/powerpoint/2010/main" val="369513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7267062" cy="3580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CONEXIONADO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436" y="2062980"/>
            <a:ext cx="5744978" cy="4241090"/>
          </a:xfrm>
          <a:prstGeom prst="rect">
            <a:avLst/>
          </a:prstGeom>
        </p:spPr>
      </p:pic>
    </p:spTree>
    <p:extLst>
      <p:ext uri="{BB962C8B-B14F-4D97-AF65-F5344CB8AC3E}">
        <p14:creationId xmlns:p14="http://schemas.microsoft.com/office/powerpoint/2010/main" val="238039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4;p19">
            <a:extLst>
              <a:ext uri="{FF2B5EF4-FFF2-40B4-BE49-F238E27FC236}">
                <a16:creationId xmlns:a16="http://schemas.microsoft.com/office/drawing/2014/main" xmlns="" id="{A4141631-4063-8D44-B666-48B309B06687}"/>
              </a:ext>
            </a:extLst>
          </p:cNvPr>
          <p:cNvSpPr/>
          <p:nvPr/>
        </p:nvSpPr>
        <p:spPr>
          <a:xfrm>
            <a:off x="1584246" y="2305235"/>
            <a:ext cx="5972121" cy="3523362"/>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5" name="Google Shape;101;p3">
            <a:extLst>
              <a:ext uri="{FF2B5EF4-FFF2-40B4-BE49-F238E27FC236}">
                <a16:creationId xmlns:a16="http://schemas.microsoft.com/office/drawing/2014/main" xmlns="" id="{F39431D1-88D6-FF4D-8435-B3EEE19DB8D2}"/>
              </a:ext>
            </a:extLst>
          </p:cNvPr>
          <p:cNvSpPr/>
          <p:nvPr/>
        </p:nvSpPr>
        <p:spPr>
          <a:xfrm>
            <a:off x="1052620" y="3057526"/>
            <a:ext cx="5731204" cy="2248120"/>
          </a:xfrm>
          <a:prstGeom prst="roundRect">
            <a:avLst>
              <a:gd name="adj" fmla="val 10157"/>
            </a:avLst>
          </a:prstGeom>
          <a:solidFill>
            <a:srgbClr val="D7E3D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31;p4">
            <a:extLst>
              <a:ext uri="{FF2B5EF4-FFF2-40B4-BE49-F238E27FC236}">
                <a16:creationId xmlns:a16="http://schemas.microsoft.com/office/drawing/2014/main" xmlns="" id="{E746E12B-898A-984C-A290-98AC5D84AAA5}"/>
              </a:ext>
            </a:extLst>
          </p:cNvPr>
          <p:cNvSpPr txBox="1"/>
          <p:nvPr/>
        </p:nvSpPr>
        <p:spPr>
          <a:xfrm>
            <a:off x="1339698" y="3276780"/>
            <a:ext cx="5082361" cy="1880011"/>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Existen diferentes modos de configuración para los variadores de frecuencia, desde partidas de motor comandadas por el usuario, hasta aplicaciones de alta complejidad como control mediante PLC y protocolo de comunicación siendo estas últimas las más empleadas a nivel industrial.</a:t>
            </a:r>
          </a:p>
        </p:txBody>
      </p:sp>
      <p:pic>
        <p:nvPicPr>
          <p:cNvPr id="11" name="Imagen 10">
            <a:extLst>
              <a:ext uri="{FF2B5EF4-FFF2-40B4-BE49-F238E27FC236}">
                <a16:creationId xmlns:a16="http://schemas.microsoft.com/office/drawing/2014/main" xmlns="" id="{E007F084-DDEE-7247-99D3-0CBD94CE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231" y="2212120"/>
            <a:ext cx="2165892" cy="3854014"/>
          </a:xfrm>
          <a:prstGeom prst="rect">
            <a:avLst/>
          </a:prstGeom>
        </p:spPr>
      </p:pic>
      <p:sp>
        <p:nvSpPr>
          <p:cNvPr id="12" name="Google Shape;178;p6">
            <a:extLst>
              <a:ext uri="{FF2B5EF4-FFF2-40B4-BE49-F238E27FC236}">
                <a16:creationId xmlns:a16="http://schemas.microsoft.com/office/drawing/2014/main" xmlns="" id="{23C5F678-1B98-BF44-8238-9289F5133241}"/>
              </a:ext>
            </a:extLst>
          </p:cNvPr>
          <p:cNvSpPr txBox="1"/>
          <p:nvPr/>
        </p:nvSpPr>
        <p:spPr>
          <a:xfrm>
            <a:off x="1944841" y="2449354"/>
            <a:ext cx="4262454" cy="51505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TEN EN CUENTA QUE...</a:t>
            </a:r>
          </a:p>
        </p:txBody>
      </p:sp>
    </p:spTree>
    <p:extLst>
      <p:ext uri="{BB962C8B-B14F-4D97-AF65-F5344CB8AC3E}">
        <p14:creationId xmlns:p14="http://schemas.microsoft.com/office/powerpoint/2010/main" val="111716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4;p41">
            <a:extLst>
              <a:ext uri="{FF2B5EF4-FFF2-40B4-BE49-F238E27FC236}">
                <a16:creationId xmlns:a16="http://schemas.microsoft.com/office/drawing/2014/main" xmlns="" id="{D46CBE4E-CAB4-2E44-A01C-EB8F976A3A3C}"/>
              </a:ext>
            </a:extLst>
          </p:cNvPr>
          <p:cNvPicPr preferRelativeResize="0"/>
          <p:nvPr/>
        </p:nvPicPr>
        <p:blipFill rotWithShape="1">
          <a:blip r:embed="rId2">
            <a:alphaModFix/>
          </a:blip>
          <a:srcRect/>
          <a:stretch/>
        </p:blipFill>
        <p:spPr>
          <a:xfrm flipH="1">
            <a:off x="728412" y="2141832"/>
            <a:ext cx="4699772" cy="4452681"/>
          </a:xfrm>
          <a:prstGeom prst="rect">
            <a:avLst/>
          </a:prstGeom>
          <a:noFill/>
          <a:ln>
            <a:noFill/>
          </a:ln>
        </p:spPr>
      </p:pic>
      <p:grpSp>
        <p:nvGrpSpPr>
          <p:cNvPr id="3" name="Google Shape;235;p41">
            <a:extLst>
              <a:ext uri="{FF2B5EF4-FFF2-40B4-BE49-F238E27FC236}">
                <a16:creationId xmlns:a16="http://schemas.microsoft.com/office/drawing/2014/main" xmlns="" id="{921BB2A7-4AE3-8445-9EB0-F1D9D4FB947D}"/>
              </a:ext>
            </a:extLst>
          </p:cNvPr>
          <p:cNvGrpSpPr/>
          <p:nvPr/>
        </p:nvGrpSpPr>
        <p:grpSpPr>
          <a:xfrm>
            <a:off x="3999668" y="1531848"/>
            <a:ext cx="5042776" cy="2360124"/>
            <a:chOff x="-1340034" y="2035275"/>
            <a:chExt cx="5042776" cy="2360124"/>
          </a:xfrm>
        </p:grpSpPr>
        <p:grpSp>
          <p:nvGrpSpPr>
            <p:cNvPr id="4" name="Google Shape;236;p41">
              <a:extLst>
                <a:ext uri="{FF2B5EF4-FFF2-40B4-BE49-F238E27FC236}">
                  <a16:creationId xmlns:a16="http://schemas.microsoft.com/office/drawing/2014/main" xmlns="" id="{D87DEE33-3FD9-9244-B9A6-A630EF1A84BA}"/>
                </a:ext>
              </a:extLst>
            </p:cNvPr>
            <p:cNvGrpSpPr/>
            <p:nvPr/>
          </p:nvGrpSpPr>
          <p:grpSpPr>
            <a:xfrm flipH="1">
              <a:off x="-1340034" y="2035275"/>
              <a:ext cx="5042776" cy="2360124"/>
              <a:chOff x="5369949" y="3385389"/>
              <a:chExt cx="6541683" cy="3061644"/>
            </a:xfrm>
          </p:grpSpPr>
          <p:sp>
            <p:nvSpPr>
              <p:cNvPr id="6" name="Google Shape;237;p41">
                <a:extLst>
                  <a:ext uri="{FF2B5EF4-FFF2-40B4-BE49-F238E27FC236}">
                    <a16:creationId xmlns:a16="http://schemas.microsoft.com/office/drawing/2014/main" xmlns="" id="{79E04267-700A-4B4A-B0B1-B4750F2B98D6}"/>
                  </a:ext>
                </a:extLst>
              </p:cNvPr>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238;p41">
                <a:extLst>
                  <a:ext uri="{FF2B5EF4-FFF2-40B4-BE49-F238E27FC236}">
                    <a16:creationId xmlns:a16="http://schemas.microsoft.com/office/drawing/2014/main" xmlns="" id="{43F7057F-11BB-3847-AD53-7F515F5FB78E}"/>
                  </a:ext>
                </a:extLst>
              </p:cNvPr>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 name="Google Shape;239;p41">
              <a:extLst>
                <a:ext uri="{FF2B5EF4-FFF2-40B4-BE49-F238E27FC236}">
                  <a16:creationId xmlns:a16="http://schemas.microsoft.com/office/drawing/2014/main" xmlns="" id="{F38A654A-68DB-2C49-8D61-AD8DB0BEB75F}"/>
                </a:ext>
              </a:extLst>
            </p:cNvPr>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dirty="0">
                  <a:latin typeface="Calibri"/>
                  <a:ea typeface="Calibri"/>
                  <a:cs typeface="Calibri"/>
                  <a:sym typeface="Calibri"/>
                </a:rPr>
                <a:t>Antes de </a:t>
              </a:r>
              <a:r>
                <a:rPr lang="en-US" sz="1600" dirty="0" err="1">
                  <a:latin typeface="Calibri"/>
                  <a:ea typeface="Calibri"/>
                  <a:cs typeface="Calibri"/>
                  <a:sym typeface="Calibri"/>
                </a:rPr>
                <a:t>realizar</a:t>
              </a:r>
              <a:r>
                <a:rPr lang="en-US" sz="1600" dirty="0">
                  <a:latin typeface="Calibri"/>
                  <a:ea typeface="Calibri"/>
                  <a:cs typeface="Calibri"/>
                  <a:sym typeface="Calibri"/>
                </a:rPr>
                <a:t> la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te</a:t>
              </a:r>
              <a:r>
                <a:rPr lang="en-US" sz="1600" dirty="0">
                  <a:latin typeface="Calibri"/>
                  <a:ea typeface="Calibri"/>
                  <a:cs typeface="Calibri"/>
                  <a:sym typeface="Calibri"/>
                </a:rPr>
                <a:t> </a:t>
              </a:r>
              <a:r>
                <a:rPr lang="en-US" sz="1600" dirty="0" err="1">
                  <a:latin typeface="Calibri"/>
                  <a:ea typeface="Calibri"/>
                  <a:cs typeface="Calibri"/>
                  <a:sym typeface="Calibri"/>
                </a:rPr>
                <a:t>invitamos</a:t>
              </a:r>
              <a:r>
                <a:rPr lang="en-US" sz="1600" dirty="0">
                  <a:latin typeface="Calibri"/>
                  <a:ea typeface="Calibri"/>
                  <a:cs typeface="Calibri"/>
                  <a:sym typeface="Calibri"/>
                </a:rPr>
                <a:t> a que revises la </a:t>
              </a:r>
              <a:r>
                <a:rPr lang="en-US" sz="1600" dirty="0" err="1">
                  <a:latin typeface="Calibri"/>
                  <a:ea typeface="Calibri"/>
                  <a:cs typeface="Calibri"/>
                  <a:sym typeface="Calibri"/>
                </a:rPr>
                <a:t>cápsula</a:t>
              </a:r>
              <a:r>
                <a:rPr lang="en-US" sz="1600" dirty="0">
                  <a:latin typeface="Calibri"/>
                  <a:ea typeface="Calibri"/>
                  <a:cs typeface="Calibri"/>
                  <a:sym typeface="Calibri"/>
                </a:rPr>
                <a:t> </a:t>
              </a:r>
              <a:r>
                <a:rPr lang="en-US" sz="1600" dirty="0" err="1">
                  <a:latin typeface="Calibri"/>
                  <a:ea typeface="Calibri"/>
                  <a:cs typeface="Calibri"/>
                  <a:sym typeface="Calibri"/>
                </a:rPr>
                <a:t>animada</a:t>
              </a:r>
              <a:r>
                <a:rPr lang="en-US" sz="1600" dirty="0">
                  <a:latin typeface="Calibri"/>
                  <a:ea typeface="Calibri"/>
                  <a:cs typeface="Calibri"/>
                  <a:sym typeface="Calibri"/>
                </a:rPr>
                <a:t>: </a:t>
              </a:r>
            </a:p>
            <a:p>
              <a:pPr lvl="0">
                <a:lnSpc>
                  <a:spcPct val="115000"/>
                </a:lnSpc>
              </a:pPr>
              <a:endParaRPr sz="1600" b="0" i="0" u="none" strike="noStrike" cap="none" dirty="0">
                <a:solidFill>
                  <a:srgbClr val="000000"/>
                </a:solidFill>
                <a:latin typeface="Calibri"/>
                <a:ea typeface="Calibri"/>
                <a:cs typeface="Calibri"/>
                <a:sym typeface="Calibri"/>
              </a:endParaRPr>
            </a:p>
            <a:p>
              <a:pPr lvl="0"/>
              <a:r>
                <a:rPr lang="en-US" sz="2100" b="1" dirty="0">
                  <a:solidFill>
                    <a:srgbClr val="C73E32"/>
                  </a:solidFill>
                  <a:latin typeface="Calibri"/>
                  <a:ea typeface="Calibri"/>
                  <a:cs typeface="Calibri"/>
                  <a:sym typeface="Calibri"/>
                </a:rPr>
                <a:t>“</a:t>
              </a:r>
              <a:r>
                <a:rPr lang="en-US" sz="2100" b="1" dirty="0" err="1">
                  <a:solidFill>
                    <a:srgbClr val="C73E32"/>
                  </a:solidFill>
                  <a:latin typeface="Calibri"/>
                  <a:ea typeface="Calibri"/>
                  <a:cs typeface="Calibri"/>
                  <a:sym typeface="Calibri"/>
                </a:rPr>
                <a:t>Uso</a:t>
              </a:r>
              <a:r>
                <a:rPr lang="en-US" sz="2100" b="1" dirty="0">
                  <a:solidFill>
                    <a:srgbClr val="C73E32"/>
                  </a:solidFill>
                  <a:latin typeface="Calibri"/>
                  <a:ea typeface="Calibri"/>
                  <a:cs typeface="Calibri"/>
                  <a:sym typeface="Calibri"/>
                </a:rPr>
                <a:t> de protoboard”</a:t>
              </a:r>
              <a:endParaRPr sz="2100" b="1" i="0" u="none" strike="noStrike" cap="none" dirty="0">
                <a:solidFill>
                  <a:srgbClr val="C73E32"/>
                </a:solidFill>
                <a:latin typeface="Calibri"/>
                <a:ea typeface="Calibri"/>
                <a:cs typeface="Calibri"/>
                <a:sym typeface="Calibri"/>
              </a:endParaRPr>
            </a:p>
          </p:txBody>
        </p:sp>
      </p:grpSp>
      <p:sp>
        <p:nvSpPr>
          <p:cNvPr id="8" name="Google Shape;240;p41">
            <a:extLst>
              <a:ext uri="{FF2B5EF4-FFF2-40B4-BE49-F238E27FC236}">
                <a16:creationId xmlns:a16="http://schemas.microsoft.com/office/drawing/2014/main" xmlns="" id="{EBB30903-819B-1A43-A024-228384DF0B90}"/>
              </a:ext>
            </a:extLst>
          </p:cNvPr>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COMPLEMENTARIO</a:t>
            </a:r>
            <a:endParaRPr sz="3100" b="1" i="0" u="none" strike="noStrike" cap="none" dirty="0">
              <a:solidFill>
                <a:srgbClr val="29754D"/>
              </a:solidFill>
              <a:latin typeface="Calibri"/>
              <a:ea typeface="Calibri"/>
              <a:cs typeface="Calibri"/>
              <a:sym typeface="Calibri"/>
            </a:endParaRPr>
          </a:p>
        </p:txBody>
      </p:sp>
      <p:sp>
        <p:nvSpPr>
          <p:cNvPr id="9" name="Google Shape;241;p41">
            <a:extLst>
              <a:ext uri="{FF2B5EF4-FFF2-40B4-BE49-F238E27FC236}">
                <a16:creationId xmlns:a16="http://schemas.microsoft.com/office/drawing/2014/main" xmlns="" id="{92F9E328-0A87-0342-934F-235B324E404A}"/>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305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VARIADOR DE FRECUENCIA</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8</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extLst>
      <p:ext uri="{BB962C8B-B14F-4D97-AF65-F5344CB8AC3E}">
        <p14:creationId xmlns:p14="http://schemas.microsoft.com/office/powerpoint/2010/main" val="354584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0;p21">
            <a:extLst>
              <a:ext uri="{FF2B5EF4-FFF2-40B4-BE49-F238E27FC236}">
                <a16:creationId xmlns:a16="http://schemas.microsoft.com/office/drawing/2014/main" xmlns="" id="{DAA8B00E-ED33-4549-B8A9-2119DCDEC688}"/>
              </a:ext>
            </a:extLst>
          </p:cNvPr>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Google Shape;455;p21">
            <a:extLst>
              <a:ext uri="{FF2B5EF4-FFF2-40B4-BE49-F238E27FC236}">
                <a16:creationId xmlns:a16="http://schemas.microsoft.com/office/drawing/2014/main" xmlns="" id="{C413287E-72F0-564C-B0C9-C5599B5CDCDE}"/>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 name="Google Shape;456;p21">
            <a:extLst>
              <a:ext uri="{FF2B5EF4-FFF2-40B4-BE49-F238E27FC236}">
                <a16:creationId xmlns:a16="http://schemas.microsoft.com/office/drawing/2014/main" xmlns="" id="{F9208149-5BDA-FD45-89F0-56E1C530360F}"/>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5" name="Google Shape;445;p20">
            <a:extLst>
              <a:ext uri="{FF2B5EF4-FFF2-40B4-BE49-F238E27FC236}">
                <a16:creationId xmlns:a16="http://schemas.microsoft.com/office/drawing/2014/main" xmlns="" id="{AD40B341-81CF-304D-9D31-A8FE3E42F4C0}"/>
              </a:ext>
            </a:extLst>
          </p:cNvPr>
          <p:cNvSpPr txBox="1"/>
          <p:nvPr/>
        </p:nvSpPr>
        <p:spPr>
          <a:xfrm>
            <a:off x="958647" y="2963122"/>
            <a:ext cx="5107856" cy="2476982"/>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VARIADOR DE FRECUENCIA</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6" name="Imagen 5">
            <a:extLst>
              <a:ext uri="{FF2B5EF4-FFF2-40B4-BE49-F238E27FC236}">
                <a16:creationId xmlns:a16="http://schemas.microsoft.com/office/drawing/2014/main" xmlns="" id="{48BB020C-6F95-BF4D-9DAD-22A6CE0E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329" y="4336989"/>
            <a:ext cx="674379" cy="604800"/>
          </a:xfrm>
          <a:prstGeom prst="rect">
            <a:avLst/>
          </a:prstGeom>
        </p:spPr>
      </p:pic>
      <p:pic>
        <p:nvPicPr>
          <p:cNvPr id="7" name="Imagen 6">
            <a:extLst>
              <a:ext uri="{FF2B5EF4-FFF2-40B4-BE49-F238E27FC236}">
                <a16:creationId xmlns:a16="http://schemas.microsoft.com/office/drawing/2014/main" xmlns="" id="{5DBF2B52-DF55-9447-8BCB-6138D3008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Tree>
    <p:extLst>
      <p:ext uri="{BB962C8B-B14F-4D97-AF65-F5344CB8AC3E}">
        <p14:creationId xmlns:p14="http://schemas.microsoft.com/office/powerpoint/2010/main" val="21639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Google Shape;83;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84;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85;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6" name="Google Shape;86;p38"/>
          <p:cNvPicPr preferRelativeResize="0"/>
          <p:nvPr/>
        </p:nvPicPr>
        <p:blipFill rotWithShape="1">
          <a:blip r:embed="rId4">
            <a:alphaModFix/>
          </a:blip>
          <a:srcRect/>
          <a:stretch/>
        </p:blipFill>
        <p:spPr>
          <a:xfrm>
            <a:off x="5655828" y="2258130"/>
            <a:ext cx="3223256" cy="3035128"/>
          </a:xfrm>
          <a:prstGeom prst="rect">
            <a:avLst/>
          </a:prstGeom>
          <a:noFill/>
          <a:ln>
            <a:noFill/>
          </a:ln>
        </p:spPr>
      </p:pic>
      <p:sp>
        <p:nvSpPr>
          <p:cNvPr id="17" name="Google Shape;87;p38"/>
          <p:cNvSpPr txBox="1"/>
          <p:nvPr/>
        </p:nvSpPr>
        <p:spPr>
          <a:xfrm>
            <a:off x="4914212" y="3507536"/>
            <a:ext cx="2740958" cy="1341070"/>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circuitos de control utilizando dispositivos electrónicos de potencia de acuerdo a los requerimientos técnicos.</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8" name="Google Shape;88;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19" name="Google Shape;89;p38"/>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0" name="Google Shape;90;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1" name="Google Shape;91;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2" name="Google Shape;92;p38"/>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399633"/>
            <a:ext cx="4892151" cy="4355126"/>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04286" y="2652509"/>
            <a:ext cx="3655193" cy="4470535"/>
          </a:xfrm>
          <a:prstGeom prst="rect">
            <a:avLst/>
          </a:prstGeom>
          <a:noFill/>
          <a:ln>
            <a:noFill/>
          </a:ln>
        </p:spPr>
        <p:txBody>
          <a:bodyPr spcFirstLastPara="1" wrap="square" lIns="90000" tIns="45700" rIns="91425" bIns="45700" anchor="t" anchorCtr="0">
            <a:noAutofit/>
          </a:bodyPr>
          <a:lstStyle/>
          <a:p>
            <a:pPr fontAlgn="t">
              <a:lnSpc>
                <a:spcPct val="150000"/>
              </a:lnSpc>
              <a:spcBef>
                <a:spcPts val="600"/>
              </a:spcBef>
            </a:pPr>
            <a:r>
              <a:rPr lang="es-CL" sz="1600" dirty="0">
                <a:latin typeface="Calibri" panose="020F0502020204030204" pitchFamily="34" charset="0"/>
                <a:cs typeface="Calibri" panose="020F0502020204030204" pitchFamily="34" charset="0"/>
              </a:rPr>
              <a:t>Actividad de conocimientos previos </a:t>
            </a:r>
          </a:p>
          <a:p>
            <a:pPr fontAlgn="t">
              <a:lnSpc>
                <a:spcPct val="150000"/>
              </a:lnSpc>
              <a:spcBef>
                <a:spcPts val="600"/>
              </a:spcBef>
            </a:pPr>
            <a:r>
              <a:rPr lang="es-CL" sz="1600" dirty="0">
                <a:latin typeface="Calibri" panose="020F0502020204030204" pitchFamily="34" charset="0"/>
                <a:cs typeface="Calibri" panose="020F0502020204030204" pitchFamily="34" charset="0"/>
              </a:rPr>
              <a:t>Principio de funcionamiento</a:t>
            </a:r>
          </a:p>
          <a:p>
            <a:pPr fontAlgn="t">
              <a:lnSpc>
                <a:spcPct val="150000"/>
              </a:lnSpc>
              <a:spcBef>
                <a:spcPts val="600"/>
              </a:spcBef>
            </a:pPr>
            <a:r>
              <a:rPr lang="es-CL" sz="1600" dirty="0">
                <a:latin typeface="Calibri" panose="020F0502020204030204" pitchFamily="34" charset="0"/>
                <a:cs typeface="Calibri" panose="020F0502020204030204" pitchFamily="34" charset="0"/>
              </a:rPr>
              <a:t>Funcionamiento interno</a:t>
            </a:r>
          </a:p>
          <a:p>
            <a:pPr fontAlgn="t">
              <a:lnSpc>
                <a:spcPct val="150000"/>
              </a:lnSpc>
              <a:spcBef>
                <a:spcPts val="600"/>
              </a:spcBef>
            </a:pPr>
            <a:r>
              <a:rPr lang="es-CL" sz="1600" dirty="0">
                <a:latin typeface="Calibri" panose="020F0502020204030204" pitchFamily="34" charset="0"/>
                <a:cs typeface="Calibri" panose="020F0502020204030204" pitchFamily="34" charset="0"/>
              </a:rPr>
              <a:t>Modulación de frecuencia</a:t>
            </a:r>
          </a:p>
          <a:p>
            <a:pPr fontAlgn="t">
              <a:lnSpc>
                <a:spcPct val="150000"/>
              </a:lnSpc>
              <a:spcBef>
                <a:spcPts val="600"/>
              </a:spcBef>
            </a:pPr>
            <a:r>
              <a:rPr lang="es-CL" sz="1600" dirty="0">
                <a:latin typeface="Calibri" panose="020F0502020204030204" pitchFamily="34" charset="0"/>
                <a:cs typeface="Calibri" panose="020F0502020204030204" pitchFamily="34" charset="0"/>
              </a:rPr>
              <a:t>Señal de disparo para transistores</a:t>
            </a:r>
          </a:p>
          <a:p>
            <a:pPr fontAlgn="t">
              <a:lnSpc>
                <a:spcPct val="150000"/>
              </a:lnSpc>
              <a:spcBef>
                <a:spcPts val="600"/>
              </a:spcBef>
            </a:pPr>
            <a:r>
              <a:rPr lang="es-CL" sz="1600" dirty="0">
                <a:latin typeface="Calibri" panose="020F0502020204030204" pitchFamily="34" charset="0"/>
                <a:cs typeface="Calibri" panose="020F0502020204030204" pitchFamily="34" charset="0"/>
              </a:rPr>
              <a:t>Actividad </a:t>
            </a:r>
            <a:r>
              <a:rPr lang="es-CL" sz="1600" dirty="0" smtClean="0">
                <a:latin typeface="Calibri" panose="020F0502020204030204" pitchFamily="34" charset="0"/>
                <a:cs typeface="Calibri" panose="020F0502020204030204" pitchFamily="34" charset="0"/>
              </a:rPr>
              <a:t>¿Cuánto </a:t>
            </a:r>
            <a:r>
              <a:rPr lang="es-CL" sz="1600" dirty="0">
                <a:latin typeface="Calibri" panose="020F0502020204030204" pitchFamily="34" charset="0"/>
                <a:cs typeface="Calibri" panose="020F0502020204030204" pitchFamily="34" charset="0"/>
              </a:rPr>
              <a:t>aprendimos</a:t>
            </a:r>
            <a:r>
              <a:rPr lang="es-CL" sz="1600" dirty="0" smtClean="0">
                <a:latin typeface="Calibri" panose="020F0502020204030204" pitchFamily="34" charset="0"/>
                <a:cs typeface="Calibri" panose="020F0502020204030204" pitchFamily="34" charset="0"/>
              </a:rPr>
              <a:t>?</a:t>
            </a:r>
          </a:p>
          <a:p>
            <a:pPr fontAlgn="t">
              <a:lnSpc>
                <a:spcPct val="150000"/>
              </a:lnSpc>
              <a:spcBef>
                <a:spcPts val="600"/>
              </a:spcBef>
            </a:pPr>
            <a:r>
              <a:rPr lang="es-CL" sz="1600" dirty="0" smtClean="0">
                <a:latin typeface="Calibri" panose="020F0502020204030204" pitchFamily="34" charset="0"/>
                <a:cs typeface="Calibri" panose="020F0502020204030204" pitchFamily="34" charset="0"/>
              </a:rPr>
              <a:t>Esquema </a:t>
            </a:r>
            <a:r>
              <a:rPr lang="es-CL" sz="1600" dirty="0">
                <a:latin typeface="Calibri" panose="020F0502020204030204" pitchFamily="34" charset="0"/>
                <a:cs typeface="Calibri" panose="020F0502020204030204" pitchFamily="34" charset="0"/>
              </a:rPr>
              <a:t>de bloques de un variador </a:t>
            </a:r>
          </a:p>
          <a:p>
            <a:pPr fontAlgn="t">
              <a:lnSpc>
                <a:spcPct val="150000"/>
              </a:lnSpc>
              <a:spcBef>
                <a:spcPts val="600"/>
              </a:spcBef>
            </a:pPr>
            <a:r>
              <a:rPr lang="es-CL" sz="1600" dirty="0">
                <a:latin typeface="Calibri" panose="020F0502020204030204" pitchFamily="34" charset="0"/>
                <a:cs typeface="Calibri" panose="020F0502020204030204" pitchFamily="34" charset="0"/>
              </a:rPr>
              <a:t>Configuración</a:t>
            </a:r>
          </a:p>
          <a:p>
            <a:pPr fontAlgn="t">
              <a:lnSpc>
                <a:spcPct val="150000"/>
              </a:lnSpc>
              <a:spcBef>
                <a:spcPts val="600"/>
              </a:spcBef>
            </a:pPr>
            <a:r>
              <a:rPr lang="es-CL" sz="1600" dirty="0">
                <a:latin typeface="Calibri" panose="020F0502020204030204" pitchFamily="34" charset="0"/>
                <a:cs typeface="Calibri" panose="020F0502020204030204" pitchFamily="34" charset="0"/>
              </a:rPr>
              <a:t>Conexionado</a:t>
            </a:r>
          </a:p>
        </p:txBody>
      </p:sp>
      <p:grpSp>
        <p:nvGrpSpPr>
          <p:cNvPr id="6" name="Grupo 5"/>
          <p:cNvGrpSpPr/>
          <p:nvPr/>
        </p:nvGrpSpPr>
        <p:grpSpPr>
          <a:xfrm>
            <a:off x="4003514" y="2690951"/>
            <a:ext cx="276664" cy="294753"/>
            <a:chOff x="4069868" y="2139320"/>
            <a:chExt cx="276664" cy="294753"/>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69868" y="213932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4003514" y="3113628"/>
            <a:ext cx="276664" cy="294753"/>
            <a:chOff x="4065105" y="2803377"/>
            <a:chExt cx="276664" cy="294753"/>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65105" y="280337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4003514" y="3542120"/>
            <a:ext cx="276664" cy="294753"/>
            <a:chOff x="4065105" y="3500295"/>
            <a:chExt cx="276664" cy="294753"/>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65105" y="350029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7" y="1309036"/>
            <a:ext cx="4748156" cy="452518"/>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VARIADOR DE FRECUENCIA</a:t>
            </a: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2" name="Grupo 11"/>
          <p:cNvGrpSpPr/>
          <p:nvPr/>
        </p:nvGrpSpPr>
        <p:grpSpPr>
          <a:xfrm>
            <a:off x="4003514" y="3970612"/>
            <a:ext cx="276664" cy="294753"/>
            <a:chOff x="4115392" y="4060837"/>
            <a:chExt cx="276664" cy="294753"/>
          </a:xfrm>
        </p:grpSpPr>
        <p:sp>
          <p:nvSpPr>
            <p:cNvPr id="23" name="Google Shape;164;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5;p5"/>
            <p:cNvSpPr txBox="1"/>
            <p:nvPr/>
          </p:nvSpPr>
          <p:spPr>
            <a:xfrm>
              <a:off x="4115392" y="406083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11" name="Grupo 10"/>
          <p:cNvGrpSpPr/>
          <p:nvPr/>
        </p:nvGrpSpPr>
        <p:grpSpPr>
          <a:xfrm>
            <a:off x="4003514" y="4418274"/>
            <a:ext cx="276664" cy="294753"/>
            <a:chOff x="4175597" y="4704664"/>
            <a:chExt cx="276664" cy="294753"/>
          </a:xfrm>
        </p:grpSpPr>
        <p:sp>
          <p:nvSpPr>
            <p:cNvPr id="30" name="Google Shape;16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65;p5"/>
            <p:cNvSpPr txBox="1"/>
            <p:nvPr/>
          </p:nvSpPr>
          <p:spPr>
            <a:xfrm>
              <a:off x="4175597" y="4704664"/>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grpSp>
        <p:nvGrpSpPr>
          <p:cNvPr id="10" name="Grupo 9"/>
          <p:cNvGrpSpPr/>
          <p:nvPr/>
        </p:nvGrpSpPr>
        <p:grpSpPr>
          <a:xfrm>
            <a:off x="4003514" y="4865936"/>
            <a:ext cx="276664" cy="294753"/>
            <a:chOff x="4164947" y="5247880"/>
            <a:chExt cx="276664" cy="294753"/>
          </a:xfrm>
        </p:grpSpPr>
        <p:sp>
          <p:nvSpPr>
            <p:cNvPr id="32" name="Google Shape;164;p5"/>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5;p5"/>
            <p:cNvSpPr txBox="1"/>
            <p:nvPr/>
          </p:nvSpPr>
          <p:spPr>
            <a:xfrm>
              <a:off x="4164947" y="524788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6</a:t>
              </a:r>
              <a:endParaRPr sz="1800" b="1" i="0" u="none" strike="noStrike" cap="none" dirty="0">
                <a:solidFill>
                  <a:srgbClr val="FFFFFF"/>
                </a:solidFill>
                <a:latin typeface="Calibri"/>
                <a:ea typeface="Calibri"/>
                <a:cs typeface="Calibri"/>
                <a:sym typeface="Calibri"/>
              </a:endParaRPr>
            </a:p>
          </p:txBody>
        </p:sp>
      </p:grpSp>
      <p:grpSp>
        <p:nvGrpSpPr>
          <p:cNvPr id="25" name="Grupo 24">
            <a:extLst>
              <a:ext uri="{FF2B5EF4-FFF2-40B4-BE49-F238E27FC236}">
                <a16:creationId xmlns:a16="http://schemas.microsoft.com/office/drawing/2014/main" xmlns="" id="{6A3FE68E-5DE8-1648-9258-DB297567D9B9}"/>
              </a:ext>
            </a:extLst>
          </p:cNvPr>
          <p:cNvGrpSpPr/>
          <p:nvPr/>
        </p:nvGrpSpPr>
        <p:grpSpPr>
          <a:xfrm>
            <a:off x="4003514" y="5313598"/>
            <a:ext cx="276664" cy="294753"/>
            <a:chOff x="4164947" y="5247880"/>
            <a:chExt cx="276664" cy="294753"/>
          </a:xfrm>
        </p:grpSpPr>
        <p:sp>
          <p:nvSpPr>
            <p:cNvPr id="26" name="Google Shape;164;p5">
              <a:extLst>
                <a:ext uri="{FF2B5EF4-FFF2-40B4-BE49-F238E27FC236}">
                  <a16:creationId xmlns:a16="http://schemas.microsoft.com/office/drawing/2014/main" xmlns="" id="{74D2765A-679A-1447-8AF2-4031CEBD46B7}"/>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65;p5">
              <a:extLst>
                <a:ext uri="{FF2B5EF4-FFF2-40B4-BE49-F238E27FC236}">
                  <a16:creationId xmlns:a16="http://schemas.microsoft.com/office/drawing/2014/main" xmlns="" id="{1017AA71-8159-C349-A9D0-CBCD82F436DB}"/>
                </a:ext>
              </a:extLst>
            </p:cNvPr>
            <p:cNvSpPr txBox="1"/>
            <p:nvPr/>
          </p:nvSpPr>
          <p:spPr>
            <a:xfrm>
              <a:off x="4164947" y="524788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7</a:t>
              </a:r>
              <a:endParaRPr sz="1800" b="1" i="0" u="none" strike="noStrike" cap="none" dirty="0">
                <a:solidFill>
                  <a:srgbClr val="FFFFFF"/>
                </a:solidFill>
                <a:latin typeface="Calibri"/>
                <a:ea typeface="Calibri"/>
                <a:cs typeface="Calibri"/>
                <a:sym typeface="Calibri"/>
              </a:endParaRPr>
            </a:p>
          </p:txBody>
        </p:sp>
      </p:grpSp>
      <p:grpSp>
        <p:nvGrpSpPr>
          <p:cNvPr id="40" name="Grupo 39">
            <a:extLst>
              <a:ext uri="{FF2B5EF4-FFF2-40B4-BE49-F238E27FC236}">
                <a16:creationId xmlns:a16="http://schemas.microsoft.com/office/drawing/2014/main" xmlns="" id="{14BAE697-45FF-DA45-BFEA-11B576712837}"/>
              </a:ext>
            </a:extLst>
          </p:cNvPr>
          <p:cNvGrpSpPr/>
          <p:nvPr/>
        </p:nvGrpSpPr>
        <p:grpSpPr>
          <a:xfrm>
            <a:off x="4003514" y="5770798"/>
            <a:ext cx="276664" cy="294753"/>
            <a:chOff x="4164947" y="5247880"/>
            <a:chExt cx="276664" cy="294753"/>
          </a:xfrm>
        </p:grpSpPr>
        <p:sp>
          <p:nvSpPr>
            <p:cNvPr id="41" name="Google Shape;164;p5">
              <a:extLst>
                <a:ext uri="{FF2B5EF4-FFF2-40B4-BE49-F238E27FC236}">
                  <a16:creationId xmlns:a16="http://schemas.microsoft.com/office/drawing/2014/main" xmlns="" id="{864CDBD2-8B8B-154C-ABE9-CD3CA84C81F4}"/>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165;p5">
              <a:extLst>
                <a:ext uri="{FF2B5EF4-FFF2-40B4-BE49-F238E27FC236}">
                  <a16:creationId xmlns:a16="http://schemas.microsoft.com/office/drawing/2014/main" xmlns="" id="{F89CEFB0-4204-2944-9BB7-1AB5E26696A2}"/>
                </a:ext>
              </a:extLst>
            </p:cNvPr>
            <p:cNvSpPr txBox="1"/>
            <p:nvPr/>
          </p:nvSpPr>
          <p:spPr>
            <a:xfrm>
              <a:off x="4164947" y="524788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8</a:t>
              </a:r>
              <a:endParaRPr sz="1800" b="1" i="0" u="none" strike="noStrike" cap="none" dirty="0">
                <a:solidFill>
                  <a:srgbClr val="FFFFFF"/>
                </a:solidFill>
                <a:latin typeface="Calibri"/>
                <a:ea typeface="Calibri"/>
                <a:cs typeface="Calibri"/>
                <a:sym typeface="Calibri"/>
              </a:endParaRPr>
            </a:p>
          </p:txBody>
        </p:sp>
      </p:grpSp>
      <p:grpSp>
        <p:nvGrpSpPr>
          <p:cNvPr id="43" name="Grupo 42">
            <a:extLst>
              <a:ext uri="{FF2B5EF4-FFF2-40B4-BE49-F238E27FC236}">
                <a16:creationId xmlns:a16="http://schemas.microsoft.com/office/drawing/2014/main" xmlns="" id="{7B05118C-8C75-B24A-90BC-8DC835B8B190}"/>
              </a:ext>
            </a:extLst>
          </p:cNvPr>
          <p:cNvGrpSpPr/>
          <p:nvPr/>
        </p:nvGrpSpPr>
        <p:grpSpPr>
          <a:xfrm>
            <a:off x="4003514" y="6206733"/>
            <a:ext cx="276664" cy="294753"/>
            <a:chOff x="4164947" y="5247880"/>
            <a:chExt cx="276664" cy="294753"/>
          </a:xfrm>
        </p:grpSpPr>
        <p:sp>
          <p:nvSpPr>
            <p:cNvPr id="44" name="Google Shape;164;p5">
              <a:extLst>
                <a:ext uri="{FF2B5EF4-FFF2-40B4-BE49-F238E27FC236}">
                  <a16:creationId xmlns:a16="http://schemas.microsoft.com/office/drawing/2014/main" xmlns="" id="{05773CB1-818F-C048-B40C-A92F9CDE6D4E}"/>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165;p5">
              <a:extLst>
                <a:ext uri="{FF2B5EF4-FFF2-40B4-BE49-F238E27FC236}">
                  <a16:creationId xmlns:a16="http://schemas.microsoft.com/office/drawing/2014/main" xmlns="" id="{D035B9FC-908D-A54F-A9D6-743EC3E1B60D}"/>
                </a:ext>
              </a:extLst>
            </p:cNvPr>
            <p:cNvSpPr txBox="1"/>
            <p:nvPr/>
          </p:nvSpPr>
          <p:spPr>
            <a:xfrm>
              <a:off x="4164947" y="524788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9</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2987183"/>
            <a:ext cx="3606291" cy="194976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VARIADOR DE FRECUENCIA</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veamos cómo lo que ya has aprendido refuerza y mejora lo que estás a punto de aprender.</a:t>
            </a: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8</a:t>
            </a:r>
            <a:endParaRPr sz="5000" b="0" i="0" u="none" strike="noStrike" cap="none" dirty="0">
              <a:solidFill>
                <a:srgbClr val="8EB99F"/>
              </a:solidFill>
              <a:latin typeface="Calibri"/>
              <a:ea typeface="Calibri"/>
              <a:cs typeface="Calibri"/>
              <a:sym typeface="Calibri"/>
            </a:endParaRPr>
          </a:p>
        </p:txBody>
      </p:sp>
      <p:pic>
        <p:nvPicPr>
          <p:cNvPr id="8"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810679" y="2233935"/>
            <a:ext cx="4400488" cy="45351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DEFINICIÓN </a:t>
            </a:r>
          </a:p>
        </p:txBody>
      </p:sp>
      <p:sp>
        <p:nvSpPr>
          <p:cNvPr id="8" name="Rectángulo 7">
            <a:extLst>
              <a:ext uri="{FF2B5EF4-FFF2-40B4-BE49-F238E27FC236}">
                <a16:creationId xmlns:a16="http://schemas.microsoft.com/office/drawing/2014/main" xmlns="" id="{60B658EC-CB2D-9F4A-ADD4-A58C01F53676}"/>
              </a:ext>
            </a:extLst>
          </p:cNvPr>
          <p:cNvSpPr/>
          <p:nvPr/>
        </p:nvSpPr>
        <p:spPr>
          <a:xfrm>
            <a:off x="1477926" y="2607655"/>
            <a:ext cx="5999878" cy="338613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xmlns="" id="{539B266B-5AAF-D142-8831-DC038CBD6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204" y="2329648"/>
            <a:ext cx="457200" cy="457200"/>
          </a:xfrm>
          <a:prstGeom prst="rect">
            <a:avLst/>
          </a:prstGeom>
        </p:spPr>
      </p:pic>
      <p:pic>
        <p:nvPicPr>
          <p:cNvPr id="10" name="Imagen 9">
            <a:extLst>
              <a:ext uri="{FF2B5EF4-FFF2-40B4-BE49-F238E27FC236}">
                <a16:creationId xmlns:a16="http://schemas.microsoft.com/office/drawing/2014/main" xmlns="" id="{CAE68703-879D-D746-B51B-595AB4E0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422" y="2902511"/>
            <a:ext cx="1719319" cy="3059376"/>
          </a:xfrm>
          <a:prstGeom prst="rect">
            <a:avLst/>
          </a:prstGeom>
        </p:spPr>
      </p:pic>
      <p:sp>
        <p:nvSpPr>
          <p:cNvPr id="14" name="Google Shape;131;p4">
            <a:extLst>
              <a:ext uri="{FF2B5EF4-FFF2-40B4-BE49-F238E27FC236}">
                <a16:creationId xmlns:a16="http://schemas.microsoft.com/office/drawing/2014/main" xmlns="" id="{B4B807C9-3E90-B347-ACFB-BF0443A8CEFB}"/>
              </a:ext>
            </a:extLst>
          </p:cNvPr>
          <p:cNvSpPr txBox="1"/>
          <p:nvPr/>
        </p:nvSpPr>
        <p:spPr>
          <a:xfrm>
            <a:off x="1981550" y="2902511"/>
            <a:ext cx="4992629" cy="2822921"/>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dirty="0">
                <a:latin typeface="Calibri"/>
                <a:ea typeface="Calibri"/>
                <a:cs typeface="Calibri"/>
                <a:sym typeface="Calibri"/>
              </a:rPr>
              <a:t>Un variador de frecuencia (siglas VFD, del inglés: Variable Frequency Drive o bien AFD Adjustable Frequency Drive) es un sistema para el control de la velocidad rotacional de un motor de corriente alterna (AC) por medio del control de la frecuencia de alimentación suministrada al motor. Los variadores de frecuencia son también conocidos como drivers de frecuencia ajustable (AFD), drivers de CA o microdrivers. Dado que el voltaje es variado a la vez que la frecuencia, a veces son llamados drivers VVVF (variador de voltaje variador de frecuencia)</a:t>
            </a:r>
          </a:p>
        </p:txBody>
      </p:sp>
    </p:spTree>
    <p:extLst>
      <p:ext uri="{BB962C8B-B14F-4D97-AF65-F5344CB8AC3E}">
        <p14:creationId xmlns:p14="http://schemas.microsoft.com/office/powerpoint/2010/main" val="198028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5395732" cy="3133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PRINCIPIO DE FUNCIONAMIENTO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3"/>
            <a:ext cx="8857235" cy="1275906"/>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20730" y="2040476"/>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Los dispositivos variadores de frecuencia operan bajo el principio de que la velocidad síncrona de un motor de corriente alterna (CA) está determinada por la frecuencia de AC suministrada y el número de polos en el estator, de acuerdo con la relación:</a:t>
            </a:r>
          </a:p>
        </p:txBody>
      </p:sp>
      <p:pic>
        <p:nvPicPr>
          <p:cNvPr id="16" name="Google Shape;201;p5">
            <a:extLst>
              <a:ext uri="{FF2B5EF4-FFF2-40B4-BE49-F238E27FC236}">
                <a16:creationId xmlns:a16="http://schemas.microsoft.com/office/drawing/2014/main" xmlns="" id="{90A953A4-6EED-A846-9CCB-5B4013719110}"/>
              </a:ext>
            </a:extLst>
          </p:cNvPr>
          <p:cNvPicPr preferRelativeResize="0"/>
          <p:nvPr/>
        </p:nvPicPr>
        <p:blipFill rotWithShape="1">
          <a:blip r:embed="rId2">
            <a:alphaModFix/>
          </a:blip>
          <a:srcRect/>
          <a:stretch/>
        </p:blipFill>
        <p:spPr>
          <a:xfrm>
            <a:off x="3001185" y="3513999"/>
            <a:ext cx="3367717" cy="1488355"/>
          </a:xfrm>
          <a:prstGeom prst="rect">
            <a:avLst/>
          </a:prstGeom>
          <a:noFill/>
          <a:ln>
            <a:noFill/>
          </a:ln>
        </p:spPr>
      </p:pic>
      <p:sp>
        <p:nvSpPr>
          <p:cNvPr id="17" name="Google Shape;202;p5">
            <a:extLst>
              <a:ext uri="{FF2B5EF4-FFF2-40B4-BE49-F238E27FC236}">
                <a16:creationId xmlns:a16="http://schemas.microsoft.com/office/drawing/2014/main" xmlns="" id="{D37AF14D-58E2-E24B-9AC8-2A75C2B0A9A9}"/>
              </a:ext>
            </a:extLst>
          </p:cNvPr>
          <p:cNvSpPr txBox="1"/>
          <p:nvPr/>
        </p:nvSpPr>
        <p:spPr>
          <a:xfrm>
            <a:off x="2078232" y="5430610"/>
            <a:ext cx="368461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1600" b="0" i="0" u="none" strike="noStrike" cap="none" dirty="0">
                <a:solidFill>
                  <a:schemeClr val="dk1"/>
                </a:solidFill>
                <a:latin typeface="Calibri"/>
                <a:ea typeface="Calibri"/>
                <a:cs typeface="Calibri"/>
                <a:sym typeface="Calibri"/>
              </a:rPr>
              <a:t>Donde:</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s-ES" sz="1600" b="0" i="0" u="none" strike="noStrike" cap="none" dirty="0">
                <a:solidFill>
                  <a:schemeClr val="dk1"/>
                </a:solidFill>
                <a:latin typeface="Calibri"/>
                <a:ea typeface="Calibri"/>
                <a:cs typeface="Calibri"/>
                <a:sym typeface="Calibri"/>
              </a:rPr>
              <a:t>RPM = Revoluciones por minuto</a:t>
            </a:r>
            <a:br>
              <a:rPr lang="es-ES" sz="1600" b="0" i="0" u="none" strike="noStrike" cap="none" dirty="0">
                <a:solidFill>
                  <a:schemeClr val="dk1"/>
                </a:solidFill>
                <a:latin typeface="Calibri"/>
                <a:ea typeface="Calibri"/>
                <a:cs typeface="Calibri"/>
                <a:sym typeface="Calibri"/>
              </a:rPr>
            </a:br>
            <a:r>
              <a:rPr lang="es-ES" sz="1600" b="0" i="0" u="none" strike="noStrike" cap="none" dirty="0">
                <a:solidFill>
                  <a:schemeClr val="dk1"/>
                </a:solidFill>
                <a:latin typeface="Calibri"/>
                <a:ea typeface="Calibri"/>
                <a:cs typeface="Calibri"/>
                <a:sym typeface="Calibri"/>
              </a:rPr>
              <a:t>f = frecuencia de suministro AC (</a:t>
            </a:r>
            <a:r>
              <a:rPr lang="es-ES" sz="1600" b="0" i="0" u="none" strike="noStrike" cap="none" dirty="0" err="1">
                <a:solidFill>
                  <a:schemeClr val="dk1"/>
                </a:solidFill>
                <a:latin typeface="Calibri"/>
                <a:ea typeface="Calibri"/>
                <a:cs typeface="Calibri"/>
                <a:sym typeface="Calibri"/>
              </a:rPr>
              <a:t>Herz</a:t>
            </a:r>
            <a:r>
              <a:rPr lang="es-ES" sz="1600" b="0" i="0" u="none" strike="noStrike" cap="none" dirty="0">
                <a:solidFill>
                  <a:schemeClr val="dk1"/>
                </a:solidFill>
                <a:latin typeface="Calibri"/>
                <a:ea typeface="Calibri"/>
                <a:cs typeface="Calibri"/>
                <a:sym typeface="Calibri"/>
              </a:rPr>
              <a:t>)</a:t>
            </a:r>
            <a:br>
              <a:rPr lang="es-ES" sz="1600" b="0" i="0" u="none" strike="noStrike" cap="none" dirty="0">
                <a:solidFill>
                  <a:schemeClr val="dk1"/>
                </a:solidFill>
                <a:latin typeface="Calibri"/>
                <a:ea typeface="Calibri"/>
                <a:cs typeface="Calibri"/>
                <a:sym typeface="Calibri"/>
              </a:rPr>
            </a:br>
            <a:r>
              <a:rPr lang="es-ES" sz="1600" b="0" i="0" u="none" strike="noStrike" cap="none" dirty="0">
                <a:solidFill>
                  <a:schemeClr val="dk1"/>
                </a:solidFill>
                <a:latin typeface="Calibri"/>
                <a:ea typeface="Calibri"/>
                <a:cs typeface="Calibri"/>
                <a:sym typeface="Calibri"/>
              </a:rPr>
              <a:t>p = Número de polos</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23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5395732" cy="3133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PRINCIPIO DE FUNCIONAMIENTO</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1294825" y="2402959"/>
            <a:ext cx="7321997" cy="3094074"/>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1539580" y="2646532"/>
            <a:ext cx="6811428" cy="262721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Las cantidades de polos más frecuentemente utilizadas en motores síncronos o en Motor asíncrono son 2, 4, 6 y 8 polos que, siguiendo la ecuación citada, resultarían en 3000 RPM, 1500 RPM, 1000 RPM y 750 RPM respectivamente para una frecuencia de 50 Hz.</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En los motores asíncronos las revoluciones por minuto son ligeramente menores por el propio asincronismo que indica su nombre. En estos se produce un desfase mínimo entre la velocidad de rotación (RPM) del rotor (velocidad “real” o “de salida”) comparativamente con la cantidad de RPM’s del campo magnético. </a:t>
            </a:r>
          </a:p>
        </p:txBody>
      </p:sp>
    </p:spTree>
    <p:extLst>
      <p:ext uri="{BB962C8B-B14F-4D97-AF65-F5344CB8AC3E}">
        <p14:creationId xmlns:p14="http://schemas.microsoft.com/office/powerpoint/2010/main" val="20037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8096402" cy="3133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FUNCIONAMIENTO INTERNO</a:t>
            </a:r>
          </a:p>
        </p:txBody>
      </p:sp>
      <p:pic>
        <p:nvPicPr>
          <p:cNvPr id="15" name="Google Shape;220;p7">
            <a:extLst>
              <a:ext uri="{FF2B5EF4-FFF2-40B4-BE49-F238E27FC236}">
                <a16:creationId xmlns:a16="http://schemas.microsoft.com/office/drawing/2014/main" xmlns="" id="{AACA386E-3289-304F-B234-0D2B5AEB1985}"/>
              </a:ext>
            </a:extLst>
          </p:cNvPr>
          <p:cNvPicPr preferRelativeResize="0"/>
          <p:nvPr/>
        </p:nvPicPr>
        <p:blipFill rotWithShape="1">
          <a:blip r:embed="rId2">
            <a:alphaModFix/>
          </a:blip>
          <a:srcRect/>
          <a:stretch/>
        </p:blipFill>
        <p:spPr>
          <a:xfrm>
            <a:off x="1843946" y="2624544"/>
            <a:ext cx="6032370" cy="3156234"/>
          </a:xfrm>
          <a:prstGeom prst="rect">
            <a:avLst/>
          </a:prstGeom>
          <a:noFill/>
          <a:ln>
            <a:noFill/>
          </a:ln>
        </p:spPr>
      </p:pic>
    </p:spTree>
    <p:extLst>
      <p:ext uri="{BB962C8B-B14F-4D97-AF65-F5344CB8AC3E}">
        <p14:creationId xmlns:p14="http://schemas.microsoft.com/office/powerpoint/2010/main" val="290142301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2478</TotalTime>
  <Words>1253</Words>
  <Application>Microsoft Office PowerPoint</Application>
  <PresentationFormat>Personalizado</PresentationFormat>
  <Paragraphs>125</Paragraphs>
  <Slides>29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244</cp:revision>
  <dcterms:modified xsi:type="dcterms:W3CDTF">2021-02-10T04:18:34Z</dcterms:modified>
</cp:coreProperties>
</file>